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678" r:id="rId2"/>
    <p:sldId id="258" r:id="rId3"/>
    <p:sldId id="523" r:id="rId4"/>
    <p:sldId id="294" r:id="rId5"/>
    <p:sldId id="298" r:id="rId6"/>
    <p:sldId id="295" r:id="rId7"/>
    <p:sldId id="543" r:id="rId8"/>
    <p:sldId id="296" r:id="rId9"/>
    <p:sldId id="297" r:id="rId10"/>
    <p:sldId id="299" r:id="rId11"/>
    <p:sldId id="530" r:id="rId12"/>
    <p:sldId id="533" r:id="rId13"/>
    <p:sldId id="532" r:id="rId14"/>
    <p:sldId id="325" r:id="rId15"/>
    <p:sldId id="642" r:id="rId16"/>
    <p:sldId id="643" r:id="rId17"/>
    <p:sldId id="644" r:id="rId18"/>
    <p:sldId id="326" r:id="rId19"/>
    <p:sldId id="327" r:id="rId20"/>
    <p:sldId id="330" r:id="rId21"/>
    <p:sldId id="331" r:id="rId22"/>
    <p:sldId id="333" r:id="rId23"/>
    <p:sldId id="392" r:id="rId24"/>
    <p:sldId id="456" r:id="rId25"/>
    <p:sldId id="683" r:id="rId26"/>
    <p:sldId id="685" r:id="rId27"/>
    <p:sldId id="517" r:id="rId28"/>
    <p:sldId id="518" r:id="rId29"/>
    <p:sldId id="520" r:id="rId30"/>
    <p:sldId id="672" r:id="rId31"/>
    <p:sldId id="548" r:id="rId32"/>
    <p:sldId id="550" r:id="rId33"/>
    <p:sldId id="551" r:id="rId34"/>
    <p:sldId id="555" r:id="rId35"/>
    <p:sldId id="556" r:id="rId36"/>
    <p:sldId id="557" r:id="rId37"/>
    <p:sldId id="558" r:id="rId38"/>
    <p:sldId id="560" r:id="rId39"/>
    <p:sldId id="563" r:id="rId40"/>
    <p:sldId id="564" r:id="rId41"/>
    <p:sldId id="565" r:id="rId42"/>
    <p:sldId id="675" r:id="rId43"/>
    <p:sldId id="569" r:id="rId44"/>
    <p:sldId id="571" r:id="rId45"/>
    <p:sldId id="572" r:id="rId46"/>
    <p:sldId id="650" r:id="rId47"/>
    <p:sldId id="652" r:id="rId48"/>
    <p:sldId id="578" r:id="rId49"/>
    <p:sldId id="579" r:id="rId50"/>
    <p:sldId id="659" r:id="rId51"/>
    <p:sldId id="585" r:id="rId52"/>
    <p:sldId id="586" r:id="rId53"/>
    <p:sldId id="591" r:id="rId54"/>
    <p:sldId id="660" r:id="rId55"/>
    <p:sldId id="663" r:id="rId56"/>
    <p:sldId id="597" r:id="rId57"/>
    <p:sldId id="665" r:id="rId58"/>
    <p:sldId id="669" r:id="rId59"/>
    <p:sldId id="667" r:id="rId60"/>
    <p:sldId id="618" r:id="rId61"/>
    <p:sldId id="619" r:id="rId62"/>
    <p:sldId id="620" r:id="rId63"/>
    <p:sldId id="621" r:id="rId64"/>
    <p:sldId id="622" r:id="rId65"/>
    <p:sldId id="623" r:id="rId66"/>
    <p:sldId id="624" r:id="rId67"/>
    <p:sldId id="625" r:id="rId68"/>
    <p:sldId id="626" r:id="rId69"/>
    <p:sldId id="627" r:id="rId70"/>
    <p:sldId id="630" r:id="rId71"/>
    <p:sldId id="633" r:id="rId72"/>
    <p:sldId id="634" r:id="rId7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FF0000"/>
    <a:srgbClr val="99CCFF"/>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8" autoAdjust="0"/>
  </p:normalViewPr>
  <p:slideViewPr>
    <p:cSldViewPr snapToGrid="0">
      <p:cViewPr varScale="1">
        <p:scale>
          <a:sx n="52" d="100"/>
          <a:sy n="52" d="100"/>
        </p:scale>
        <p:origin x="-1128"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622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622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622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9C29D138-4407-4C83-9DAC-C39A8A28177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defRPr>
            </a:lvl1pPr>
          </a:lstStyle>
          <a:p>
            <a:endParaRPr lang="en-US"/>
          </a:p>
        </p:txBody>
      </p:sp>
      <p:sp>
        <p:nvSpPr>
          <p:cNvPr id="3076"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18" charset="0"/>
              </a:defRPr>
            </a:lvl1pPr>
          </a:lstStyle>
          <a:p>
            <a:fld id="{646119C1-78BC-45A2-AD76-F2CFB49C1E7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17269-CE58-4215-A2AF-9633B9399D6D}" type="slidenum">
              <a:rPr lang="en-US"/>
              <a:pPr/>
              <a:t>1</a:t>
            </a:fld>
            <a:endParaRPr lang="en-US"/>
          </a:p>
        </p:txBody>
      </p:sp>
      <p:sp>
        <p:nvSpPr>
          <p:cNvPr id="646146" name="Rectangle 2"/>
          <p:cNvSpPr>
            <a:spLocks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0A7F8-EF9B-4A6A-A821-FB170E356830}" type="slidenum">
              <a:rPr lang="en-US"/>
              <a:pPr/>
              <a:t>10</a:t>
            </a:fld>
            <a:endParaRPr lang="en-US"/>
          </a:p>
        </p:txBody>
      </p:sp>
      <p:sp>
        <p:nvSpPr>
          <p:cNvPr id="664578" name="Rectangle 2"/>
          <p:cNvSpPr>
            <a:spLocks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B5BF4-CE6D-42E4-8638-543FDA67C43B}" type="slidenum">
              <a:rPr lang="en-US"/>
              <a:pPr/>
              <a:t>11</a:t>
            </a:fld>
            <a:endParaRPr lang="en-US"/>
          </a:p>
        </p:txBody>
      </p:sp>
      <p:sp>
        <p:nvSpPr>
          <p:cNvPr id="666626" name="Rectangle 2"/>
          <p:cNvSpPr>
            <a:spLocks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C7DEB-7D34-4C6C-B5EB-D0F5B818BEFA}" type="slidenum">
              <a:rPr lang="en-US"/>
              <a:pPr/>
              <a:t>12</a:t>
            </a:fld>
            <a:endParaRPr lang="en-US"/>
          </a:p>
        </p:txBody>
      </p:sp>
      <p:sp>
        <p:nvSpPr>
          <p:cNvPr id="668674" name="Rectangle 2"/>
          <p:cNvSpPr>
            <a:spLocks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2843A-5D4F-41DE-8535-BB40AB4E7E81}" type="slidenum">
              <a:rPr lang="en-US"/>
              <a:pPr/>
              <a:t>13</a:t>
            </a:fld>
            <a:endParaRPr lang="en-US"/>
          </a:p>
        </p:txBody>
      </p:sp>
      <p:sp>
        <p:nvSpPr>
          <p:cNvPr id="675842" name="Rectangle 2"/>
          <p:cNvSpPr>
            <a:spLocks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A4C02-ADC8-4B85-93E3-88FE1BC62169}" type="slidenum">
              <a:rPr lang="en-US"/>
              <a:pPr/>
              <a:t>14</a:t>
            </a:fld>
            <a:endParaRPr lang="en-US"/>
          </a:p>
        </p:txBody>
      </p:sp>
      <p:sp>
        <p:nvSpPr>
          <p:cNvPr id="677890" name="Rectangle 2"/>
          <p:cNvSpPr>
            <a:spLocks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5219D-44DA-4DED-B260-0D8B066789F2}" type="slidenum">
              <a:rPr lang="en-US"/>
              <a:pPr/>
              <a:t>15</a:t>
            </a:fld>
            <a:endParaRPr lang="en-US"/>
          </a:p>
        </p:txBody>
      </p:sp>
      <p:sp>
        <p:nvSpPr>
          <p:cNvPr id="679938" name="Rectangle 2"/>
          <p:cNvSpPr>
            <a:spLocks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EA3FC-789C-4E06-8D7C-22DDB74DFAF6}" type="slidenum">
              <a:rPr lang="en-US"/>
              <a:pPr/>
              <a:t>16</a:t>
            </a:fld>
            <a:endParaRPr lang="en-US"/>
          </a:p>
        </p:txBody>
      </p:sp>
      <p:sp>
        <p:nvSpPr>
          <p:cNvPr id="680962" name="Rectangle 2"/>
          <p:cNvSpPr>
            <a:spLocks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9C59D-1851-412C-AD3F-971136CAA635}" type="slidenum">
              <a:rPr lang="en-US"/>
              <a:pPr/>
              <a:t>17</a:t>
            </a:fld>
            <a:endParaRPr lang="en-US"/>
          </a:p>
        </p:txBody>
      </p:sp>
      <p:sp>
        <p:nvSpPr>
          <p:cNvPr id="681986" name="Rectangle 2"/>
          <p:cNvSpPr>
            <a:spLocks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85DD3-BC10-4981-97E0-4F7FF9CC1908}" type="slidenum">
              <a:rPr lang="en-US"/>
              <a:pPr/>
              <a:t>18</a:t>
            </a:fld>
            <a:endParaRPr lang="en-US"/>
          </a:p>
        </p:txBody>
      </p:sp>
      <p:sp>
        <p:nvSpPr>
          <p:cNvPr id="684034" name="Rectangle 2"/>
          <p:cNvSpPr>
            <a:spLocks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2DC0C-D4BF-4928-B6C6-070673E31E30}" type="slidenum">
              <a:rPr lang="en-US"/>
              <a:pPr/>
              <a:t>19</a:t>
            </a:fld>
            <a:endParaRPr lang="en-US"/>
          </a:p>
        </p:txBody>
      </p:sp>
      <p:sp>
        <p:nvSpPr>
          <p:cNvPr id="685058" name="Rectangle 2"/>
          <p:cNvSpPr>
            <a:spLocks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BD591-8CF8-43F8-8F1B-724D224A56BE}" type="slidenum">
              <a:rPr lang="en-US"/>
              <a:pPr/>
              <a:t>2</a:t>
            </a:fld>
            <a:endParaRPr lang="en-US"/>
          </a:p>
        </p:txBody>
      </p:sp>
      <p:sp>
        <p:nvSpPr>
          <p:cNvPr id="649218" name="Rectangle 2"/>
          <p:cNvSpPr>
            <a:spLocks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C0364-40DF-4F93-AA08-AC9702E29591}" type="slidenum">
              <a:rPr lang="en-US"/>
              <a:pPr/>
              <a:t>20</a:t>
            </a:fld>
            <a:endParaRPr lang="en-US"/>
          </a:p>
        </p:txBody>
      </p:sp>
      <p:sp>
        <p:nvSpPr>
          <p:cNvPr id="688130" name="Rectangle 2"/>
          <p:cNvSpPr>
            <a:spLocks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15CA7-FC6D-4FE1-9DA6-7ABE76707734}" type="slidenum">
              <a:rPr lang="en-US"/>
              <a:pPr/>
              <a:t>21</a:t>
            </a:fld>
            <a:endParaRPr lang="en-US"/>
          </a:p>
        </p:txBody>
      </p:sp>
      <p:sp>
        <p:nvSpPr>
          <p:cNvPr id="689154" name="Rectangle 2"/>
          <p:cNvSpPr>
            <a:spLocks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7E2E2-2AE1-4793-BA7D-E33B01D74A70}" type="slidenum">
              <a:rPr lang="en-US"/>
              <a:pPr/>
              <a:t>22</a:t>
            </a:fld>
            <a:endParaRPr lang="en-US"/>
          </a:p>
        </p:txBody>
      </p:sp>
      <p:sp>
        <p:nvSpPr>
          <p:cNvPr id="691202" name="Rectangle 2"/>
          <p:cNvSpPr>
            <a:spLocks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771E5-F8A1-4C8B-81E4-FF8E4D031468}" type="slidenum">
              <a:rPr lang="en-US"/>
              <a:pPr/>
              <a:t>23</a:t>
            </a:fld>
            <a:endParaRPr lang="en-US"/>
          </a:p>
        </p:txBody>
      </p:sp>
      <p:sp>
        <p:nvSpPr>
          <p:cNvPr id="697346" name="Rectangle 2"/>
          <p:cNvSpPr>
            <a:spLocks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D036F-E275-4017-B450-F52B70609E8E}" type="slidenum">
              <a:rPr lang="en-US"/>
              <a:pPr/>
              <a:t>24</a:t>
            </a:fld>
            <a:endParaRPr lang="en-US"/>
          </a:p>
        </p:txBody>
      </p:sp>
      <p:sp>
        <p:nvSpPr>
          <p:cNvPr id="698370" name="Rectangle 2"/>
          <p:cNvSpPr>
            <a:spLocks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996AA-395B-48B5-8FC0-EBCB86168B92}" type="slidenum">
              <a:rPr lang="en-US"/>
              <a:pPr/>
              <a:t>25</a:t>
            </a:fld>
            <a:endParaRPr lang="en-US"/>
          </a:p>
        </p:txBody>
      </p:sp>
      <p:sp>
        <p:nvSpPr>
          <p:cNvPr id="699394" name="Rectangle 2"/>
          <p:cNvSpPr>
            <a:spLocks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DB24B-E772-4773-A531-950776415C0B}" type="slidenum">
              <a:rPr lang="en-US"/>
              <a:pPr/>
              <a:t>26</a:t>
            </a:fld>
            <a:endParaRPr lang="en-US"/>
          </a:p>
        </p:txBody>
      </p:sp>
      <p:sp>
        <p:nvSpPr>
          <p:cNvPr id="701442" name="Rectangle 2"/>
          <p:cNvSpPr>
            <a:spLocks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9EE96-50CC-4F8C-B51E-11DD71C8A251}" type="slidenum">
              <a:rPr lang="en-US"/>
              <a:pPr/>
              <a:t>27</a:t>
            </a:fld>
            <a:endParaRPr lang="en-US"/>
          </a:p>
        </p:txBody>
      </p:sp>
      <p:sp>
        <p:nvSpPr>
          <p:cNvPr id="706562" name="Rectangle 2"/>
          <p:cNvSpPr>
            <a:spLocks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40D53-C308-4E3D-9378-F1A042F8C9F5}" type="slidenum">
              <a:rPr lang="en-US"/>
              <a:pPr/>
              <a:t>28</a:t>
            </a:fld>
            <a:endParaRPr lang="en-US"/>
          </a:p>
        </p:txBody>
      </p:sp>
      <p:sp>
        <p:nvSpPr>
          <p:cNvPr id="707586" name="Rectangle 2"/>
          <p:cNvSpPr>
            <a:spLocks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93F26-6F9C-4C25-8F07-4D921F489732}" type="slidenum">
              <a:rPr lang="en-US"/>
              <a:pPr/>
              <a:t>29</a:t>
            </a:fld>
            <a:endParaRPr lang="en-US"/>
          </a:p>
        </p:txBody>
      </p:sp>
      <p:sp>
        <p:nvSpPr>
          <p:cNvPr id="709634" name="Rectangle 2"/>
          <p:cNvSpPr>
            <a:spLocks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D787E1-45E7-4872-BD3A-2F774FDEF4B5}" type="slidenum">
              <a:rPr lang="en-US"/>
              <a:pPr/>
              <a:t>3</a:t>
            </a:fld>
            <a:endParaRPr lang="en-US"/>
          </a:p>
        </p:txBody>
      </p:sp>
      <p:sp>
        <p:nvSpPr>
          <p:cNvPr id="650242" name="Rectangle 2"/>
          <p:cNvSpPr>
            <a:spLocks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50D16-8926-4976-82F0-565DE9521EA2}" type="slidenum">
              <a:rPr lang="en-US"/>
              <a:pPr/>
              <a:t>30</a:t>
            </a:fld>
            <a:endParaRPr lang="en-US"/>
          </a:p>
        </p:txBody>
      </p:sp>
      <p:sp>
        <p:nvSpPr>
          <p:cNvPr id="711682" name="Rectangle 2"/>
          <p:cNvSpPr>
            <a:spLocks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EBE67-69C5-42B1-8A54-5C9512E074F8}" type="slidenum">
              <a:rPr lang="en-US"/>
              <a:pPr/>
              <a:t>31</a:t>
            </a:fld>
            <a:endParaRPr lang="en-US"/>
          </a:p>
        </p:txBody>
      </p:sp>
      <p:sp>
        <p:nvSpPr>
          <p:cNvPr id="713730" name="Rectangle 2"/>
          <p:cNvSpPr>
            <a:spLocks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E0D8F-4610-48A2-BCD2-79ADACFCE029}" type="slidenum">
              <a:rPr lang="en-US"/>
              <a:pPr/>
              <a:t>32</a:t>
            </a:fld>
            <a:endParaRPr lang="en-US"/>
          </a:p>
        </p:txBody>
      </p:sp>
      <p:sp>
        <p:nvSpPr>
          <p:cNvPr id="714754" name="Rectangle 2"/>
          <p:cNvSpPr>
            <a:spLocks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BD628-9889-4E33-8454-0888C79808AB}" type="slidenum">
              <a:rPr lang="en-US"/>
              <a:pPr/>
              <a:t>33</a:t>
            </a:fld>
            <a:endParaRPr lang="en-US"/>
          </a:p>
        </p:txBody>
      </p:sp>
      <p:sp>
        <p:nvSpPr>
          <p:cNvPr id="715778" name="Rectangle 2"/>
          <p:cNvSpPr>
            <a:spLocks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0F136-BEE7-452E-AD00-E9ABF4B50690}" type="slidenum">
              <a:rPr lang="en-US"/>
              <a:pPr/>
              <a:t>34</a:t>
            </a:fld>
            <a:endParaRPr lang="en-US"/>
          </a:p>
        </p:txBody>
      </p:sp>
      <p:sp>
        <p:nvSpPr>
          <p:cNvPr id="716802" name="Rectangle 2"/>
          <p:cNvSpPr>
            <a:spLocks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96E2F-0C3B-424D-886C-72CEDDB5589B}" type="slidenum">
              <a:rPr lang="en-US"/>
              <a:pPr/>
              <a:t>35</a:t>
            </a:fld>
            <a:endParaRPr lang="en-US"/>
          </a:p>
        </p:txBody>
      </p:sp>
      <p:sp>
        <p:nvSpPr>
          <p:cNvPr id="718850" name="Rectangle 2"/>
          <p:cNvSpPr>
            <a:spLocks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D111C-FF75-49CF-837E-42A8034B8CC4}" type="slidenum">
              <a:rPr lang="en-US"/>
              <a:pPr/>
              <a:t>36</a:t>
            </a:fld>
            <a:endParaRPr lang="en-US"/>
          </a:p>
        </p:txBody>
      </p:sp>
      <p:sp>
        <p:nvSpPr>
          <p:cNvPr id="719874" name="Rectangle 2"/>
          <p:cNvSpPr>
            <a:spLocks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2AD2A-423D-463F-8282-0EF0DE99E0CF}" type="slidenum">
              <a:rPr lang="en-US"/>
              <a:pPr/>
              <a:t>37</a:t>
            </a:fld>
            <a:endParaRPr lang="en-US"/>
          </a:p>
        </p:txBody>
      </p:sp>
      <p:sp>
        <p:nvSpPr>
          <p:cNvPr id="720898" name="Rectangle 2"/>
          <p:cNvSpPr>
            <a:spLocks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DCE78-FE90-4B87-A057-B151FDF31B69}" type="slidenum">
              <a:rPr lang="en-US"/>
              <a:pPr/>
              <a:t>38</a:t>
            </a:fld>
            <a:endParaRPr lang="en-US"/>
          </a:p>
        </p:txBody>
      </p:sp>
      <p:sp>
        <p:nvSpPr>
          <p:cNvPr id="724994" name="Rectangle 2"/>
          <p:cNvSpPr>
            <a:spLocks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6E7A6-7864-4A9A-BA13-B941132D6444}" type="slidenum">
              <a:rPr lang="en-US"/>
              <a:pPr/>
              <a:t>39</a:t>
            </a:fld>
            <a:endParaRPr lang="en-US"/>
          </a:p>
        </p:txBody>
      </p:sp>
      <p:sp>
        <p:nvSpPr>
          <p:cNvPr id="728066" name="Rectangle 2"/>
          <p:cNvSpPr>
            <a:spLocks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2D29C-CDFE-41B2-BFAD-543FCFD991A0}" type="slidenum">
              <a:rPr lang="en-US"/>
              <a:pPr/>
              <a:t>4</a:t>
            </a:fld>
            <a:endParaRPr lang="en-US"/>
          </a:p>
        </p:txBody>
      </p:sp>
      <p:sp>
        <p:nvSpPr>
          <p:cNvPr id="653314" name="Rectangle 2"/>
          <p:cNvSpPr>
            <a:spLocks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8593A-B2E4-4369-89AC-1E32BA712A8D}" type="slidenum">
              <a:rPr lang="en-US"/>
              <a:pPr/>
              <a:t>40</a:t>
            </a:fld>
            <a:endParaRPr lang="en-US"/>
          </a:p>
        </p:txBody>
      </p:sp>
      <p:sp>
        <p:nvSpPr>
          <p:cNvPr id="729090" name="Rectangle 2"/>
          <p:cNvSpPr>
            <a:spLocks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540EB-3E10-4404-AEAA-0CECD0BBF542}" type="slidenum">
              <a:rPr lang="en-US"/>
              <a:pPr/>
              <a:t>41</a:t>
            </a:fld>
            <a:endParaRPr lang="en-US"/>
          </a:p>
        </p:txBody>
      </p:sp>
      <p:sp>
        <p:nvSpPr>
          <p:cNvPr id="730114" name="Rectangle 2"/>
          <p:cNvSpPr>
            <a:spLocks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4257-C7AA-444C-ACC2-69C25EEE1B48}" type="slidenum">
              <a:rPr lang="en-US"/>
              <a:pPr/>
              <a:t>42</a:t>
            </a:fld>
            <a:endParaRPr lang="en-US"/>
          </a:p>
        </p:txBody>
      </p:sp>
      <p:sp>
        <p:nvSpPr>
          <p:cNvPr id="731138" name="Rectangle 2"/>
          <p:cNvSpPr>
            <a:spLocks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A8457-BDF9-4901-A5AA-5903183BEB62}" type="slidenum">
              <a:rPr lang="en-US"/>
              <a:pPr/>
              <a:t>43</a:t>
            </a:fld>
            <a:endParaRPr lang="en-US"/>
          </a:p>
        </p:txBody>
      </p:sp>
      <p:sp>
        <p:nvSpPr>
          <p:cNvPr id="734210" name="Rectangle 2"/>
          <p:cNvSpPr>
            <a:spLocks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AFD1D-03E5-4CCB-85EB-D946BF546E4B}" type="slidenum">
              <a:rPr lang="en-US"/>
              <a:pPr/>
              <a:t>44</a:t>
            </a:fld>
            <a:endParaRPr lang="en-US"/>
          </a:p>
        </p:txBody>
      </p:sp>
      <p:sp>
        <p:nvSpPr>
          <p:cNvPr id="736258" name="Rectangle 2"/>
          <p:cNvSpPr>
            <a:spLocks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7060E-92B7-4FA4-A684-CA06DA0A1B88}" type="slidenum">
              <a:rPr lang="en-US"/>
              <a:pPr/>
              <a:t>45</a:t>
            </a:fld>
            <a:endParaRPr lang="en-US"/>
          </a:p>
        </p:txBody>
      </p:sp>
      <p:sp>
        <p:nvSpPr>
          <p:cNvPr id="737282" name="Rectangle 2"/>
          <p:cNvSpPr>
            <a:spLocks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B3563-42E0-4ED2-9D5D-F333292BBEEC}" type="slidenum">
              <a:rPr lang="en-US"/>
              <a:pPr/>
              <a:t>46</a:t>
            </a:fld>
            <a:endParaRPr lang="en-US"/>
          </a:p>
        </p:txBody>
      </p:sp>
      <p:sp>
        <p:nvSpPr>
          <p:cNvPr id="738306" name="Rectangle 2"/>
          <p:cNvSpPr>
            <a:spLocks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E6CE6-5EF5-4990-B20C-74DB1753E58B}" type="slidenum">
              <a:rPr lang="en-US"/>
              <a:pPr/>
              <a:t>47</a:t>
            </a:fld>
            <a:endParaRPr lang="en-US"/>
          </a:p>
        </p:txBody>
      </p:sp>
      <p:sp>
        <p:nvSpPr>
          <p:cNvPr id="740354" name="Rectangle 2"/>
          <p:cNvSpPr>
            <a:spLocks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41024-CA94-4758-9F9A-EFA4A9C7D9CE}" type="slidenum">
              <a:rPr lang="en-US"/>
              <a:pPr/>
              <a:t>48</a:t>
            </a:fld>
            <a:endParaRPr lang="en-US"/>
          </a:p>
        </p:txBody>
      </p:sp>
      <p:sp>
        <p:nvSpPr>
          <p:cNvPr id="744450" name="Rectangle 2"/>
          <p:cNvSpPr>
            <a:spLocks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D665E-8A53-4B9A-86D7-F5DC28FD0E0B}" type="slidenum">
              <a:rPr lang="en-US"/>
              <a:pPr/>
              <a:t>49</a:t>
            </a:fld>
            <a:endParaRPr lang="en-US"/>
          </a:p>
        </p:txBody>
      </p:sp>
      <p:sp>
        <p:nvSpPr>
          <p:cNvPr id="746498" name="Rectangle 2"/>
          <p:cNvSpPr>
            <a:spLocks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412F8-6477-41C7-84C1-D5BD9BA573D5}" type="slidenum">
              <a:rPr lang="en-US"/>
              <a:pPr/>
              <a:t>5</a:t>
            </a:fld>
            <a:endParaRPr lang="en-US"/>
          </a:p>
        </p:txBody>
      </p:sp>
      <p:sp>
        <p:nvSpPr>
          <p:cNvPr id="654338" name="Rectangle 2"/>
          <p:cNvSpPr>
            <a:spLocks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FB27D-1087-4A71-BDE6-E6937EE15610}" type="slidenum">
              <a:rPr lang="en-US"/>
              <a:pPr/>
              <a:t>50</a:t>
            </a:fld>
            <a:endParaRPr lang="en-US"/>
          </a:p>
        </p:txBody>
      </p:sp>
      <p:sp>
        <p:nvSpPr>
          <p:cNvPr id="747522" name="Rectangle 2"/>
          <p:cNvSpPr>
            <a:spLocks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6AD4D-8CF8-42B1-A613-94D473FCEA64}" type="slidenum">
              <a:rPr lang="en-US"/>
              <a:pPr/>
              <a:t>51</a:t>
            </a:fld>
            <a:endParaRPr lang="en-US"/>
          </a:p>
        </p:txBody>
      </p:sp>
      <p:sp>
        <p:nvSpPr>
          <p:cNvPr id="753666" name="Rectangle 2"/>
          <p:cNvSpPr>
            <a:spLocks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5EDE9-9739-4685-8DD5-F787EA84AE5E}" type="slidenum">
              <a:rPr lang="en-US"/>
              <a:pPr/>
              <a:t>52</a:t>
            </a:fld>
            <a:endParaRPr lang="en-US"/>
          </a:p>
        </p:txBody>
      </p:sp>
      <p:sp>
        <p:nvSpPr>
          <p:cNvPr id="754690" name="Rectangle 2"/>
          <p:cNvSpPr>
            <a:spLocks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CCE26-2BAE-4438-97FF-0370348DC76A}" type="slidenum">
              <a:rPr lang="en-US"/>
              <a:pPr/>
              <a:t>53</a:t>
            </a:fld>
            <a:endParaRPr lang="en-US"/>
          </a:p>
        </p:txBody>
      </p:sp>
      <p:sp>
        <p:nvSpPr>
          <p:cNvPr id="758786" name="Rectangle 2"/>
          <p:cNvSpPr>
            <a:spLocks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85F0C-25C2-40A8-8718-A05C44267F4E}" type="slidenum">
              <a:rPr lang="en-US"/>
              <a:pPr/>
              <a:t>54</a:t>
            </a:fld>
            <a:endParaRPr lang="en-US"/>
          </a:p>
        </p:txBody>
      </p:sp>
      <p:sp>
        <p:nvSpPr>
          <p:cNvPr id="759810" name="Rectangle 2"/>
          <p:cNvSpPr>
            <a:spLocks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8A752-C2B7-412F-AD56-41DCE412E34E}" type="slidenum">
              <a:rPr lang="en-US"/>
              <a:pPr/>
              <a:t>55</a:t>
            </a:fld>
            <a:endParaRPr lang="en-US"/>
          </a:p>
        </p:txBody>
      </p:sp>
      <p:sp>
        <p:nvSpPr>
          <p:cNvPr id="761858" name="Rectangle 2"/>
          <p:cNvSpPr>
            <a:spLocks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778E3-D3B6-4282-A671-0A41D126A605}" type="slidenum">
              <a:rPr lang="en-US"/>
              <a:pPr/>
              <a:t>56</a:t>
            </a:fld>
            <a:endParaRPr lang="en-US"/>
          </a:p>
        </p:txBody>
      </p:sp>
      <p:sp>
        <p:nvSpPr>
          <p:cNvPr id="766978" name="Rectangle 2"/>
          <p:cNvSpPr>
            <a:spLocks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BD4D0-EA9C-4882-B507-9DF704E179CF}" type="slidenum">
              <a:rPr lang="en-US"/>
              <a:pPr/>
              <a:t>57</a:t>
            </a:fld>
            <a:endParaRPr lang="en-US"/>
          </a:p>
        </p:txBody>
      </p:sp>
      <p:sp>
        <p:nvSpPr>
          <p:cNvPr id="769026" name="Rectangle 2"/>
          <p:cNvSpPr>
            <a:spLocks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826E8-8754-4D63-91F4-2A8C61E631C2}" type="slidenum">
              <a:rPr lang="en-US"/>
              <a:pPr/>
              <a:t>58</a:t>
            </a:fld>
            <a:endParaRPr lang="en-US"/>
          </a:p>
        </p:txBody>
      </p:sp>
      <p:sp>
        <p:nvSpPr>
          <p:cNvPr id="770050" name="Rectangle 2"/>
          <p:cNvSpPr>
            <a:spLocks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2A983-9266-486D-8DFC-0CF6201F3F10}" type="slidenum">
              <a:rPr lang="en-US"/>
              <a:pPr/>
              <a:t>59</a:t>
            </a:fld>
            <a:endParaRPr lang="en-US"/>
          </a:p>
        </p:txBody>
      </p:sp>
      <p:sp>
        <p:nvSpPr>
          <p:cNvPr id="771074" name="Rectangle 2"/>
          <p:cNvSpPr>
            <a:spLocks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F6FC8-2FB3-4321-99F4-EB5E11795721}" type="slidenum">
              <a:rPr lang="en-US"/>
              <a:pPr/>
              <a:t>6</a:t>
            </a:fld>
            <a:endParaRPr lang="en-US"/>
          </a:p>
        </p:txBody>
      </p:sp>
      <p:sp>
        <p:nvSpPr>
          <p:cNvPr id="657410" name="Rectangle 2"/>
          <p:cNvSpPr>
            <a:spLocks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6D885-CCBD-4C5B-BBA2-7C9CC451199A}" type="slidenum">
              <a:rPr lang="en-US"/>
              <a:pPr/>
              <a:t>60</a:t>
            </a:fld>
            <a:endParaRPr lang="en-US"/>
          </a:p>
        </p:txBody>
      </p:sp>
      <p:sp>
        <p:nvSpPr>
          <p:cNvPr id="531458" name="Rectangle 2"/>
          <p:cNvSpPr>
            <a:spLocks noChangeArrowheads="1" noTextEdit="1"/>
          </p:cNvSpPr>
          <p:nvPr>
            <p:ph type="sldImg"/>
          </p:nvPr>
        </p:nvSpPr>
        <p:spPr>
          <a:xfrm>
            <a:off x="1177925" y="531813"/>
            <a:ext cx="5041900" cy="3781425"/>
          </a:xfrm>
          <a:ln w="12700" cap="flat">
            <a:solidFill>
              <a:schemeClr val="tx1"/>
            </a:solidFill>
          </a:ln>
        </p:spPr>
      </p:sp>
      <p:sp>
        <p:nvSpPr>
          <p:cNvPr id="531459"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3-9</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28D67-C7A5-4772-A830-51EF49E1C98F}" type="slidenum">
              <a:rPr lang="en-US"/>
              <a:pPr/>
              <a:t>61</a:t>
            </a:fld>
            <a:endParaRPr lang="en-US"/>
          </a:p>
        </p:txBody>
      </p:sp>
      <p:sp>
        <p:nvSpPr>
          <p:cNvPr id="533506" name="Rectangle 2"/>
          <p:cNvSpPr>
            <a:spLocks noChangeArrowheads="1" noTextEdit="1"/>
          </p:cNvSpPr>
          <p:nvPr>
            <p:ph type="sldImg"/>
          </p:nvPr>
        </p:nvSpPr>
        <p:spPr>
          <a:xfrm>
            <a:off x="1177925" y="531813"/>
            <a:ext cx="5041900" cy="3781425"/>
          </a:xfrm>
          <a:ln w="12700" cap="flat">
            <a:solidFill>
              <a:schemeClr val="tx1"/>
            </a:solidFill>
          </a:ln>
        </p:spPr>
      </p:sp>
      <p:sp>
        <p:nvSpPr>
          <p:cNvPr id="533507"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3-11</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D7BB8-74F9-4E7A-99F4-6AFD28C9ED16}" type="slidenum">
              <a:rPr lang="en-US"/>
              <a:pPr/>
              <a:t>62</a:t>
            </a:fld>
            <a:endParaRPr lang="en-US"/>
          </a:p>
        </p:txBody>
      </p:sp>
      <p:sp>
        <p:nvSpPr>
          <p:cNvPr id="535554" name="Rectangle 2"/>
          <p:cNvSpPr>
            <a:spLocks noChangeArrowheads="1" noTextEdit="1"/>
          </p:cNvSpPr>
          <p:nvPr>
            <p:ph type="sldImg"/>
          </p:nvPr>
        </p:nvSpPr>
        <p:spPr>
          <a:xfrm>
            <a:off x="1177925" y="531813"/>
            <a:ext cx="5041900" cy="3781425"/>
          </a:xfrm>
          <a:ln w="12700" cap="flat">
            <a:solidFill>
              <a:schemeClr val="tx1"/>
            </a:solidFill>
          </a:ln>
        </p:spPr>
      </p:sp>
      <p:sp>
        <p:nvSpPr>
          <p:cNvPr id="535555"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3-12</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62CF0-E58B-4CD1-A64E-4DA6D40177F8}" type="slidenum">
              <a:rPr lang="en-US"/>
              <a:pPr/>
              <a:t>63</a:t>
            </a:fld>
            <a:endParaRPr lang="en-US"/>
          </a:p>
        </p:txBody>
      </p:sp>
      <p:sp>
        <p:nvSpPr>
          <p:cNvPr id="537602" name="Rectangle 2"/>
          <p:cNvSpPr>
            <a:spLocks noChangeArrowheads="1" noTextEdit="1"/>
          </p:cNvSpPr>
          <p:nvPr>
            <p:ph type="sldImg"/>
          </p:nvPr>
        </p:nvSpPr>
        <p:spPr>
          <a:xfrm>
            <a:off x="1177925" y="531813"/>
            <a:ext cx="5041900" cy="3781425"/>
          </a:xfrm>
          <a:ln w="12700" cap="flat">
            <a:solidFill>
              <a:schemeClr val="tx1"/>
            </a:solidFill>
          </a:ln>
        </p:spPr>
      </p:sp>
      <p:sp>
        <p:nvSpPr>
          <p:cNvPr id="537603"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3-13</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29DED-8EF9-4731-A5EE-438535CD4303}" type="slidenum">
              <a:rPr lang="en-US"/>
              <a:pPr/>
              <a:t>64</a:t>
            </a:fld>
            <a:endParaRPr lang="en-US"/>
          </a:p>
        </p:txBody>
      </p:sp>
      <p:sp>
        <p:nvSpPr>
          <p:cNvPr id="539650" name="Rectangle 2"/>
          <p:cNvSpPr>
            <a:spLocks noChangeArrowheads="1" noTextEdit="1"/>
          </p:cNvSpPr>
          <p:nvPr>
            <p:ph type="sldImg"/>
          </p:nvPr>
        </p:nvSpPr>
        <p:spPr>
          <a:xfrm>
            <a:off x="1177925" y="531813"/>
            <a:ext cx="5041900" cy="3781425"/>
          </a:xfrm>
          <a:ln w="12700" cap="flat">
            <a:solidFill>
              <a:schemeClr val="tx1"/>
            </a:solidFill>
          </a:ln>
        </p:spPr>
      </p:sp>
      <p:sp>
        <p:nvSpPr>
          <p:cNvPr id="539651"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3-14</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3B059-A083-4F09-8F37-A4CD3D382CB7}" type="slidenum">
              <a:rPr lang="en-US"/>
              <a:pPr/>
              <a:t>65</a:t>
            </a:fld>
            <a:endParaRPr lang="en-US"/>
          </a:p>
        </p:txBody>
      </p:sp>
      <p:sp>
        <p:nvSpPr>
          <p:cNvPr id="541698" name="Rectangle 2"/>
          <p:cNvSpPr>
            <a:spLocks noChangeArrowheads="1" noTextEdit="1"/>
          </p:cNvSpPr>
          <p:nvPr>
            <p:ph type="sldImg"/>
          </p:nvPr>
        </p:nvSpPr>
        <p:spPr>
          <a:xfrm>
            <a:off x="1177925" y="531813"/>
            <a:ext cx="5041900" cy="3781425"/>
          </a:xfrm>
          <a:ln w="12700" cap="flat">
            <a:solidFill>
              <a:schemeClr val="tx1"/>
            </a:solidFill>
          </a:ln>
        </p:spPr>
      </p:sp>
      <p:sp>
        <p:nvSpPr>
          <p:cNvPr id="541699"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3.3 Network Layer: Multicast Routing Algorithms                                                      3-15</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62876-8D25-40D5-9CAB-7BA45098FE84}" type="slidenum">
              <a:rPr lang="en-US"/>
              <a:pPr/>
              <a:t>66</a:t>
            </a:fld>
            <a:endParaRPr lang="en-US"/>
          </a:p>
        </p:txBody>
      </p:sp>
      <p:sp>
        <p:nvSpPr>
          <p:cNvPr id="543746" name="Rectangle 2"/>
          <p:cNvSpPr>
            <a:spLocks noChangeArrowheads="1" noTextEdit="1"/>
          </p:cNvSpPr>
          <p:nvPr>
            <p:ph type="sldImg"/>
          </p:nvPr>
        </p:nvSpPr>
        <p:spPr>
          <a:xfrm>
            <a:off x="1177925" y="531813"/>
            <a:ext cx="5041900" cy="3781425"/>
          </a:xfrm>
          <a:ln w="12700" cap="flat">
            <a:solidFill>
              <a:schemeClr val="tx1"/>
            </a:solidFill>
          </a:ln>
        </p:spPr>
      </p:sp>
      <p:sp>
        <p:nvSpPr>
          <p:cNvPr id="543747"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endParaRPr lang="en-US"/>
          </a:p>
          <a:p>
            <a:endParaRPr lang="en-US"/>
          </a:p>
          <a:p>
            <a:r>
              <a:rPr lang="en-US"/>
              <a:t>1. See L. Wei and D. Estrin, “A Comparison of multicast trees and algorithms,”  TR USC-CD-93-560, Dept. Computer Science, University of California, Sept 1993 for a comparison of heuristic approaches.</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i="1"/>
              <a:t>3.3 Network Layer: Multicast Routing Algorithms                                                      3-16</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84795-FE2F-45B3-B5CF-9047AA33F9A8}" type="slidenum">
              <a:rPr lang="en-US"/>
              <a:pPr/>
              <a:t>67</a:t>
            </a:fld>
            <a:endParaRPr lang="en-US"/>
          </a:p>
        </p:txBody>
      </p:sp>
      <p:sp>
        <p:nvSpPr>
          <p:cNvPr id="545794" name="Rectangle 2"/>
          <p:cNvSpPr>
            <a:spLocks noChangeArrowheads="1" noTextEdit="1"/>
          </p:cNvSpPr>
          <p:nvPr>
            <p:ph type="sldImg"/>
          </p:nvPr>
        </p:nvSpPr>
        <p:spPr>
          <a:xfrm>
            <a:off x="1177925" y="531813"/>
            <a:ext cx="5041900" cy="3781425"/>
          </a:xfrm>
          <a:ln w="12700" cap="flat">
            <a:solidFill>
              <a:schemeClr val="tx1"/>
            </a:solidFill>
          </a:ln>
        </p:spPr>
      </p:sp>
      <p:sp>
        <p:nvSpPr>
          <p:cNvPr id="545795"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r>
              <a:rPr lang="en-US" b="1" u="sng"/>
              <a:t> </a:t>
            </a:r>
          </a:p>
          <a:p>
            <a:endParaRPr lang="en-US"/>
          </a:p>
          <a:p>
            <a:r>
              <a:rPr lang="en-US"/>
              <a:t>1. It’s always nice to see a PhD dissertation with impact.  The earliest discussion of center-based trees for multicast appears to be D. Wall, “Mechanisms for Broadcast and Selective Broadcast,” PhD dissertation, Stanford U., June 1980.</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i="1"/>
              <a:t>3.3 Network Layer: Multicast Routing Algorithms                                                      3-17</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34696-0C55-4C93-B30E-C3D4FE51DE0C}" type="slidenum">
              <a:rPr lang="en-US"/>
              <a:pPr/>
              <a:t>68</a:t>
            </a:fld>
            <a:endParaRPr lang="en-US"/>
          </a:p>
        </p:txBody>
      </p:sp>
      <p:sp>
        <p:nvSpPr>
          <p:cNvPr id="547842" name="Rectangle 2"/>
          <p:cNvSpPr>
            <a:spLocks noChangeArrowheads="1" noTextEdit="1"/>
          </p:cNvSpPr>
          <p:nvPr>
            <p:ph type="sldImg"/>
          </p:nvPr>
        </p:nvSpPr>
        <p:spPr>
          <a:xfrm>
            <a:off x="1177925" y="531813"/>
            <a:ext cx="5041900" cy="3781425"/>
          </a:xfrm>
          <a:ln w="12700" cap="flat">
            <a:solidFill>
              <a:schemeClr val="tx1"/>
            </a:solidFill>
          </a:ln>
        </p:spPr>
      </p:sp>
      <p:sp>
        <p:nvSpPr>
          <p:cNvPr id="547843"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endParaRPr lang="en-US" b="1" u="sng"/>
          </a:p>
          <a:p>
            <a:r>
              <a:rPr lang="en-US" i="1"/>
              <a:t>3.3 Network Layer: Multicast Routing Algorithms                                                      3-18</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7E09B-AEFB-41CF-8140-F8097D71CAD8}" type="slidenum">
              <a:rPr lang="en-US"/>
              <a:pPr/>
              <a:t>69</a:t>
            </a:fld>
            <a:endParaRPr lang="en-US"/>
          </a:p>
        </p:txBody>
      </p:sp>
      <p:sp>
        <p:nvSpPr>
          <p:cNvPr id="549890" name="Rectangle 2"/>
          <p:cNvSpPr>
            <a:spLocks noChangeArrowheads="1" noTextEdit="1"/>
          </p:cNvSpPr>
          <p:nvPr>
            <p:ph type="sldImg"/>
          </p:nvPr>
        </p:nvSpPr>
        <p:spPr>
          <a:xfrm>
            <a:off x="1177925" y="531813"/>
            <a:ext cx="5041900" cy="3781425"/>
          </a:xfrm>
          <a:ln w="12700" cap="flat">
            <a:solidFill>
              <a:schemeClr val="tx1"/>
            </a:solidFill>
          </a:ln>
        </p:spPr>
      </p:sp>
      <p:sp>
        <p:nvSpPr>
          <p:cNvPr id="549891"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r>
              <a:rPr lang="en-US" b="1" u="sng"/>
              <a:t> </a:t>
            </a:r>
          </a:p>
          <a:p>
            <a:pPr>
              <a:buFontTx/>
              <a:buChar char="•"/>
            </a:pPr>
            <a:r>
              <a:rPr lang="en-US"/>
              <a:t>D. Waitzman, S. Deering, C. Partridge, “Distance Vector Multicast Routing Protocol,” RFC 1075, Nov. 1988.  The version of DVMRP in use today is considerably enhanced over the RFC1075 spec.</a:t>
            </a:r>
          </a:p>
          <a:p>
            <a:pPr>
              <a:buFontTx/>
              <a:buChar char="•"/>
            </a:pPr>
            <a:r>
              <a:rPr lang="en-US"/>
              <a:t>A more up-to-date “work-in-progress” defines a version 3 of DVMRP: T. Pusateri, “Distance Vector Multicast Routing Protocol,” work-in-progress, draft-ietf-idmr-v3-05.ps</a:t>
            </a:r>
          </a:p>
          <a:p>
            <a:endParaRPr lang="en-US"/>
          </a:p>
          <a:p>
            <a:endParaRPr lang="en-US"/>
          </a:p>
          <a:p>
            <a:endParaRPr lang="en-US"/>
          </a:p>
          <a:p>
            <a:endParaRPr lang="en-US"/>
          </a:p>
          <a:p>
            <a:endParaRPr lang="en-US"/>
          </a:p>
          <a:p>
            <a:endParaRPr lang="en-US"/>
          </a:p>
          <a:p>
            <a:endParaRPr lang="en-US"/>
          </a:p>
          <a:p>
            <a:endParaRPr lang="en-US"/>
          </a:p>
          <a:p>
            <a:endParaRPr lang="en-US"/>
          </a:p>
          <a:p>
            <a:r>
              <a:rPr lang="en-US" i="1"/>
              <a:t>3.4 Network Layer: Internet Multicast Routing Algorithms                                        3-20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17644-89CA-4C56-91B8-B671DDDCC3F0}" type="slidenum">
              <a:rPr lang="en-US"/>
              <a:pPr/>
              <a:t>7</a:t>
            </a:fld>
            <a:endParaRPr lang="en-US"/>
          </a:p>
        </p:txBody>
      </p:sp>
      <p:sp>
        <p:nvSpPr>
          <p:cNvPr id="659458" name="Rectangle 2"/>
          <p:cNvSpPr>
            <a:spLocks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88769-823F-49A9-AD13-B6D241609FAB}" type="slidenum">
              <a:rPr lang="en-US"/>
              <a:pPr/>
              <a:t>70</a:t>
            </a:fld>
            <a:endParaRPr lang="en-US"/>
          </a:p>
        </p:txBody>
      </p:sp>
      <p:sp>
        <p:nvSpPr>
          <p:cNvPr id="556034" name="Rectangle 2"/>
          <p:cNvSpPr>
            <a:spLocks noChangeArrowheads="1" noTextEdit="1"/>
          </p:cNvSpPr>
          <p:nvPr>
            <p:ph type="sldImg"/>
          </p:nvPr>
        </p:nvSpPr>
        <p:spPr>
          <a:xfrm>
            <a:off x="1177925" y="531813"/>
            <a:ext cx="5041900" cy="3781425"/>
          </a:xfrm>
          <a:ln w="12700" cap="flat">
            <a:solidFill>
              <a:schemeClr val="tx1"/>
            </a:solidFill>
          </a:ln>
        </p:spPr>
      </p:sp>
      <p:sp>
        <p:nvSpPr>
          <p:cNvPr id="556035"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r>
              <a:rPr lang="en-US" b="1" u="sng"/>
              <a:t> </a:t>
            </a:r>
            <a:endParaRPr lang="en-US"/>
          </a:p>
          <a:p>
            <a:endParaRPr lang="en-US"/>
          </a:p>
          <a:p>
            <a:pPr>
              <a:buFontTx/>
              <a:buChar char="•"/>
            </a:pPr>
            <a:r>
              <a:rPr lang="en-US"/>
              <a:t>a very readable discussion of the PIM architecture is  S. Deering, D. Estrin, D. Faranacci, V. Jacobson, C. Liu, L. Wei, “The PIM Architecture for Wide Area Multicasting,” IEEE/ACM Transactions on Networking, Vol. 4, No. 2, April 1996.</a:t>
            </a:r>
          </a:p>
          <a:p>
            <a:pPr>
              <a:buFontTx/>
              <a:buChar char="•"/>
            </a:pPr>
            <a:r>
              <a:rPr lang="en-US"/>
              <a:t>D. Estrin et al, PIM-SM: Protocol Specification, RFC 2117, June 1997</a:t>
            </a:r>
          </a:p>
          <a:p>
            <a:pPr>
              <a:buFontTx/>
              <a:buChar char="•"/>
            </a:pPr>
            <a:r>
              <a:rPr lang="en-US"/>
              <a:t>S. Deering et al, PIM Version 2, Dense Mode Specification, work in progress, draft-ietf-idmr-pim-dm-05.txt</a:t>
            </a:r>
          </a:p>
          <a:p>
            <a:pPr>
              <a:buFontTx/>
              <a:buChar char="•"/>
            </a:pPr>
            <a:r>
              <a:rPr lang="en-US"/>
              <a:t> PIM is implemented in Cisco routers and has been deployed in UUnet as part of their streaming multimedia delivery effort. See S. LaPolla, “IP Multicast makes headway among ISPs,” PC Week On-Line, http://www.zdnet.com/pcweek/news/1006/06isp.html</a:t>
            </a:r>
          </a:p>
          <a:p>
            <a:endParaRPr lang="en-US"/>
          </a:p>
          <a:p>
            <a:endParaRPr lang="en-US"/>
          </a:p>
          <a:p>
            <a:endParaRPr lang="en-US"/>
          </a:p>
          <a:p>
            <a:endParaRPr lang="en-US"/>
          </a:p>
          <a:p>
            <a:endParaRPr lang="en-US"/>
          </a:p>
          <a:p>
            <a:endParaRPr lang="en-US"/>
          </a:p>
          <a:p>
            <a:r>
              <a:rPr lang="en-US" i="1"/>
              <a:t>3.4 Network Layer: Internet Multicast Routing Algorithms                                        3-25</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2DDB1-B74F-451B-9356-FEB24CF6CB01}" type="slidenum">
              <a:rPr lang="en-US"/>
              <a:pPr/>
              <a:t>71</a:t>
            </a:fld>
            <a:endParaRPr lang="en-US"/>
          </a:p>
        </p:txBody>
      </p:sp>
      <p:sp>
        <p:nvSpPr>
          <p:cNvPr id="562178" name="Rectangle 2"/>
          <p:cNvSpPr>
            <a:spLocks noChangeArrowheads="1" noTextEdit="1"/>
          </p:cNvSpPr>
          <p:nvPr>
            <p:ph type="sldImg"/>
          </p:nvPr>
        </p:nvSpPr>
        <p:spPr>
          <a:xfrm>
            <a:off x="1177925" y="531813"/>
            <a:ext cx="5041900" cy="3781425"/>
          </a:xfrm>
          <a:ln w="12700" cap="flat">
            <a:solidFill>
              <a:schemeClr val="tx1"/>
            </a:solidFill>
          </a:ln>
        </p:spPr>
      </p:sp>
      <p:sp>
        <p:nvSpPr>
          <p:cNvPr id="562179"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3-28</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480B0-CD7F-4DA1-B10F-CBFD1E0D9E7B}" type="slidenum">
              <a:rPr lang="en-US"/>
              <a:pPr/>
              <a:t>72</a:t>
            </a:fld>
            <a:endParaRPr lang="en-US"/>
          </a:p>
        </p:txBody>
      </p:sp>
      <p:sp>
        <p:nvSpPr>
          <p:cNvPr id="564226" name="Rectangle 2"/>
          <p:cNvSpPr>
            <a:spLocks noChangeArrowheads="1" noTextEdit="1"/>
          </p:cNvSpPr>
          <p:nvPr>
            <p:ph type="sldImg"/>
          </p:nvPr>
        </p:nvSpPr>
        <p:spPr>
          <a:xfrm>
            <a:off x="1177925" y="531813"/>
            <a:ext cx="5041900" cy="3781425"/>
          </a:xfrm>
          <a:ln w="12700" cap="flat">
            <a:solidFill>
              <a:schemeClr val="tx1"/>
            </a:solidFill>
          </a:ln>
        </p:spPr>
      </p:sp>
      <p:sp>
        <p:nvSpPr>
          <p:cNvPr id="564227" name="Rectangle 3"/>
          <p:cNvSpPr>
            <a:spLocks noGrp="1" noChangeArrowheads="1"/>
          </p:cNvSpPr>
          <p:nvPr>
            <p:ph type="body" idx="1"/>
          </p:nvPr>
        </p:nvSpPr>
        <p:spPr>
          <a:xfrm>
            <a:off x="765175" y="4948238"/>
            <a:ext cx="6034088" cy="3765550"/>
          </a:xfrm>
          <a:noFill/>
          <a:ln/>
        </p:spPr>
        <p:txBody>
          <a:bodyPr lIns="97332" tIns="48667" rIns="97332" bIns="48667"/>
          <a:lstStyle/>
          <a:p>
            <a:r>
              <a:rPr lang="en-US" sz="1400" b="1" u="sng"/>
              <a:t>Notes:</a:t>
            </a:r>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endParaRPr lang="en-US" sz="1400" b="1" u="sng"/>
          </a:p>
          <a:p>
            <a:r>
              <a:rPr lang="en-US" i="1"/>
              <a:t>3.4 Network Layer: Internet Multicast Routing Algorithms                                        3-29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AF1A3-143A-407B-A1BF-E206787507FA}" type="slidenum">
              <a:rPr lang="en-US"/>
              <a:pPr/>
              <a:t>8</a:t>
            </a:fld>
            <a:endParaRPr lang="en-US"/>
          </a:p>
        </p:txBody>
      </p:sp>
      <p:sp>
        <p:nvSpPr>
          <p:cNvPr id="660482" name="Rectangle 2"/>
          <p:cNvSpPr>
            <a:spLocks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42FD7-CCF4-4A04-A245-D2132F5E7A56}" type="slidenum">
              <a:rPr lang="en-US"/>
              <a:pPr/>
              <a:t>9</a:t>
            </a:fld>
            <a:endParaRPr lang="en-US"/>
          </a:p>
        </p:txBody>
      </p:sp>
      <p:sp>
        <p:nvSpPr>
          <p:cNvPr id="661506" name="Rectangle 2"/>
          <p:cNvSpPr>
            <a:spLocks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r>
              <a:rPr lang="en-US"/>
              <a:t>4-</a:t>
            </a:r>
            <a:fld id="{577D0893-6944-4416-87B2-94F742760BA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r>
              <a:rPr lang="en-US"/>
              <a:t>4-</a:t>
            </a:r>
            <a:fld id="{ECE1E759-ECDA-4F60-B1D1-9D91E07C5C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r>
              <a:rPr lang="en-US"/>
              <a:t>4-</a:t>
            </a:r>
            <a:fld id="{034FCA79-44E0-43DE-BF5B-A4B2738338D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5410200" y="6400800"/>
            <a:ext cx="2895600" cy="457200"/>
          </a:xfrm>
        </p:spPr>
        <p:txBody>
          <a:bodyPr/>
          <a:lstStyle>
            <a:lvl1pPr>
              <a:defRPr/>
            </a:lvl1p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a:xfrm>
            <a:off x="8162925" y="6400800"/>
            <a:ext cx="676275" cy="457200"/>
          </a:xfrm>
        </p:spPr>
        <p:txBody>
          <a:bodyPr/>
          <a:lstStyle>
            <a:lvl1pPr>
              <a:defRPr/>
            </a:lvl1pPr>
          </a:lstStyle>
          <a:p>
            <a:r>
              <a:rPr lang="en-US"/>
              <a:t>4-</a:t>
            </a:r>
            <a:fld id="{C45B31B3-B571-407F-A8C6-4C1D770EEF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r>
              <a:rPr lang="en-US"/>
              <a:t>4-</a:t>
            </a:r>
            <a:fld id="{8F3CC0E3-1017-406C-9174-9C3E0E5B321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r>
              <a:rPr lang="en-US"/>
              <a:t>4-</a:t>
            </a:r>
            <a:fld id="{67FE3C95-7A0E-4140-A94D-2FD2CEECC6B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r>
              <a:rPr lang="en-US"/>
              <a:t>4-</a:t>
            </a:r>
            <a:fld id="{C8129984-BFB6-4218-A07F-6D86053299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9" name="Slide Number Placeholder 8"/>
          <p:cNvSpPr>
            <a:spLocks noGrp="1"/>
          </p:cNvSpPr>
          <p:nvPr>
            <p:ph type="sldNum" sz="quarter" idx="12"/>
          </p:nvPr>
        </p:nvSpPr>
        <p:spPr/>
        <p:txBody>
          <a:bodyPr/>
          <a:lstStyle>
            <a:lvl1pPr>
              <a:defRPr/>
            </a:lvl1pPr>
          </a:lstStyle>
          <a:p>
            <a:r>
              <a:rPr lang="en-US"/>
              <a:t>4-</a:t>
            </a:r>
            <a:fld id="{92656F6B-ACDD-4681-B431-057B8389DA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5" name="Slide Number Placeholder 4"/>
          <p:cNvSpPr>
            <a:spLocks noGrp="1"/>
          </p:cNvSpPr>
          <p:nvPr>
            <p:ph type="sldNum" sz="quarter" idx="12"/>
          </p:nvPr>
        </p:nvSpPr>
        <p:spPr/>
        <p:txBody>
          <a:bodyPr/>
          <a:lstStyle>
            <a:lvl1pPr>
              <a:defRPr/>
            </a:lvl1pPr>
          </a:lstStyle>
          <a:p>
            <a:r>
              <a:rPr lang="en-US"/>
              <a:t>4-</a:t>
            </a:r>
            <a:fld id="{EBEA3D5F-9801-420D-A05A-883F947D58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4" name="Slide Number Placeholder 3"/>
          <p:cNvSpPr>
            <a:spLocks noGrp="1"/>
          </p:cNvSpPr>
          <p:nvPr>
            <p:ph type="sldNum" sz="quarter" idx="12"/>
          </p:nvPr>
        </p:nvSpPr>
        <p:spPr/>
        <p:txBody>
          <a:bodyPr/>
          <a:lstStyle>
            <a:lvl1pPr>
              <a:defRPr/>
            </a:lvl1pPr>
          </a:lstStyle>
          <a:p>
            <a:r>
              <a:rPr lang="en-US"/>
              <a:t>4-</a:t>
            </a:r>
            <a:fld id="{154F6342-9111-4BDB-9D80-7079173AEAE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r>
              <a:rPr lang="en-US"/>
              <a:t>4-</a:t>
            </a:r>
            <a:fld id="{20235DDC-3E16-4FFA-BFB8-DEA4A7DB1DE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lvl1pPr>
              <a:defRPr/>
            </a:lvl1pPr>
          </a:lstStyle>
          <a:p>
            <a:r>
              <a:rPr lang="en-US"/>
              <a:t>4-</a:t>
            </a:r>
            <a:fld id="{A43B7719-AD7E-42E9-9F74-2C72C1E64C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Network Layer</a:t>
            </a:r>
            <a:endParaRPr lang="en-US">
              <a:latin typeface="Times New Roman" pitchFamily="18" charset="0"/>
            </a:endParaRP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4-</a:t>
            </a:r>
            <a:fld id="{FFC4AE7C-5A1B-4EA0-BC83-5135EFFE49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8.xml"/><Relationship Id="rId7"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9.xml"/><Relationship Id="rId7"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3.bin"/><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oleObject" Target="../embeddings/oleObject7.bin"/><Relationship Id="rId17" Type="http://schemas.openxmlformats.org/officeDocument/2006/relationships/oleObject" Target="../embeddings/oleObject12.bin"/><Relationship Id="rId2" Type="http://schemas.openxmlformats.org/officeDocument/2006/relationships/slideLayout" Target="../slideLayouts/slideLayout4.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7.png"/><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image" Target="../media/image8.png"/><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6.xml"/><Relationship Id="rId7"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3"/>
          <p:cNvSpPr>
            <a:spLocks noGrp="1"/>
          </p:cNvSpPr>
          <p:nvPr>
            <p:ph type="sldNum" sz="quarter" idx="12"/>
          </p:nvPr>
        </p:nvSpPr>
        <p:spPr/>
        <p:txBody>
          <a:bodyPr/>
          <a:lstStyle/>
          <a:p>
            <a:r>
              <a:rPr lang="en-US"/>
              <a:t>4-</a:t>
            </a:r>
            <a:fld id="{0F5CA26A-96EF-4404-998C-E4F72E676CCC}" type="slidenum">
              <a:rPr lang="en-US"/>
              <a:pPr/>
              <a:t>1</a:t>
            </a:fld>
            <a:endParaRPr lang="en-US"/>
          </a:p>
        </p:txBody>
      </p:sp>
      <p:sp>
        <p:nvSpPr>
          <p:cNvPr id="630786" name="Rectangle 2"/>
          <p:cNvSpPr>
            <a:spLocks noChangeArrowheads="1"/>
          </p:cNvSpPr>
          <p:nvPr/>
        </p:nvSpPr>
        <p:spPr bwMode="auto">
          <a:xfrm>
            <a:off x="382588" y="493713"/>
            <a:ext cx="3098031" cy="1724025"/>
          </a:xfrm>
          <a:prstGeom prst="rect">
            <a:avLst/>
          </a:prstGeom>
          <a:noFill/>
          <a:ln w="9525">
            <a:noFill/>
            <a:miter lim="800000"/>
            <a:headEnd/>
            <a:tailEnd/>
          </a:ln>
          <a:effectLst/>
        </p:spPr>
        <p:txBody>
          <a:bodyPr anchor="ctr"/>
          <a:lstStyle/>
          <a:p>
            <a:r>
              <a:rPr lang="en-US" sz="4000" dirty="0">
                <a:solidFill>
                  <a:schemeClr val="accent2"/>
                </a:solidFill>
              </a:rPr>
              <a:t>Chapter 4</a:t>
            </a:r>
            <a:br>
              <a:rPr lang="en-US" sz="4000" dirty="0">
                <a:solidFill>
                  <a:schemeClr val="accent2"/>
                </a:solidFill>
              </a:rPr>
            </a:br>
            <a:r>
              <a:rPr lang="en-US" sz="4000" dirty="0">
                <a:solidFill>
                  <a:schemeClr val="accent2"/>
                </a:solidFill>
              </a:rPr>
              <a:t>Network Layer</a:t>
            </a:r>
          </a:p>
        </p:txBody>
      </p:sp>
      <p:sp>
        <p:nvSpPr>
          <p:cNvPr id="630790" name="Rectangle 6"/>
          <p:cNvSpPr>
            <a:spLocks noChangeArrowheads="1"/>
          </p:cNvSpPr>
          <p:nvPr/>
        </p:nvSpPr>
        <p:spPr bwMode="auto">
          <a:xfrm>
            <a:off x="6229350" y="3486150"/>
            <a:ext cx="2730500" cy="2860675"/>
          </a:xfrm>
          <a:prstGeom prst="rect">
            <a:avLst/>
          </a:prstGeom>
          <a:noFill/>
          <a:ln w="9525">
            <a:noFill/>
            <a:miter lim="800000"/>
            <a:headEnd/>
            <a:tailEnd/>
          </a:ln>
          <a:effectLst/>
        </p:spPr>
        <p:txBody>
          <a:bodyPr anchor="ctr"/>
          <a:lstStyle/>
          <a:p>
            <a:r>
              <a:rPr lang="en-US" i="1">
                <a:solidFill>
                  <a:schemeClr val="accent2"/>
                </a:solidFill>
              </a:rPr>
              <a:t>Computer Networking: A Top Down Approach </a:t>
            </a:r>
            <a:r>
              <a:rPr lang="en-US">
                <a:solidFill>
                  <a:schemeClr val="accent2"/>
                </a:solidFill>
              </a:rPr>
              <a:t/>
            </a:r>
            <a:br>
              <a:rPr lang="en-US">
                <a:solidFill>
                  <a:schemeClr val="accent2"/>
                </a:solidFill>
              </a:rPr>
            </a:br>
            <a:r>
              <a:rPr lang="en-US">
                <a:solidFill>
                  <a:schemeClr val="accent2"/>
                </a:solidFill>
              </a:rPr>
              <a:t>4</a:t>
            </a:r>
            <a:r>
              <a:rPr lang="en-US" baseline="30000">
                <a:solidFill>
                  <a:schemeClr val="accent2"/>
                </a:solidFill>
              </a:rPr>
              <a:t>th</a:t>
            </a:r>
            <a:r>
              <a:rPr lang="en-US">
                <a:solidFill>
                  <a:schemeClr val="accent2"/>
                </a:solidFill>
              </a:rPr>
              <a:t> edition. </a:t>
            </a:r>
            <a:br>
              <a:rPr lang="en-US">
                <a:solidFill>
                  <a:schemeClr val="accent2"/>
                </a:solidFill>
              </a:rPr>
            </a:br>
            <a:r>
              <a:rPr lang="en-US">
                <a:solidFill>
                  <a:schemeClr val="accent2"/>
                </a:solidFill>
              </a:rPr>
              <a:t>Jim Kurose, Keith Ross</a:t>
            </a:r>
            <a:br>
              <a:rPr lang="en-US">
                <a:solidFill>
                  <a:schemeClr val="accent2"/>
                </a:solidFill>
              </a:rPr>
            </a:br>
            <a:r>
              <a:rPr lang="en-US">
                <a:solidFill>
                  <a:schemeClr val="accent2"/>
                </a:solidFill>
              </a:rPr>
              <a:t>Addison-Wesley, July 2007. </a:t>
            </a:r>
            <a:br>
              <a:rPr lang="en-US">
                <a:solidFill>
                  <a:schemeClr val="accent2"/>
                </a:solidFill>
              </a:rPr>
            </a:br>
            <a:endParaRPr lang="en-US">
              <a:solidFill>
                <a:schemeClr val="accent2"/>
              </a:solidFill>
            </a:endParaRPr>
          </a:p>
        </p:txBody>
      </p:sp>
      <p:pic>
        <p:nvPicPr>
          <p:cNvPr id="630791" name="Picture 7"/>
          <p:cNvPicPr>
            <a:picLocks noChangeAspect="1" noChangeArrowheads="1"/>
          </p:cNvPicPr>
          <p:nvPr/>
        </p:nvPicPr>
        <p:blipFill>
          <a:blip r:embed="rId3" cstate="print"/>
          <a:srcRect/>
          <a:stretch>
            <a:fillRect/>
          </a:stretch>
        </p:blipFill>
        <p:spPr bwMode="auto">
          <a:xfrm>
            <a:off x="6127750" y="561975"/>
            <a:ext cx="2597150" cy="3214688"/>
          </a:xfrm>
          <a:prstGeom prst="rect">
            <a:avLst/>
          </a:prstGeom>
          <a:noFill/>
          <a:ln w="9525" algn="ctr">
            <a:noFill/>
            <a:miter lim="800000"/>
            <a:headEnd/>
            <a:tailEnd/>
          </a:ln>
          <a:effectLst/>
        </p:spPr>
      </p:pic>
      <p:sp>
        <p:nvSpPr>
          <p:cNvPr id="7" name="Rectangle 6"/>
          <p:cNvSpPr>
            <a:spLocks noChangeArrowheads="1"/>
          </p:cNvSpPr>
          <p:nvPr/>
        </p:nvSpPr>
        <p:spPr bwMode="auto">
          <a:xfrm>
            <a:off x="3456654" y="3648382"/>
            <a:ext cx="2730500" cy="2860675"/>
          </a:xfrm>
          <a:prstGeom prst="rect">
            <a:avLst/>
          </a:prstGeom>
          <a:noFill/>
          <a:ln w="9525">
            <a:noFill/>
            <a:miter lim="800000"/>
            <a:headEnd/>
            <a:tailEnd/>
          </a:ln>
          <a:effectLst/>
        </p:spPr>
        <p:txBody>
          <a:bodyPr anchor="ctr"/>
          <a:lstStyle/>
          <a:p>
            <a:r>
              <a:rPr lang="en-US">
                <a:solidFill>
                  <a:srgbClr val="000099"/>
                </a:solidFill>
              </a:rPr>
              <a:t>Computer Networking: A Top Down Approach </a:t>
            </a:r>
            <a:r>
              <a:rPr lang="en-US" i="0">
                <a:solidFill>
                  <a:srgbClr val="000099"/>
                </a:solidFill>
              </a:rPr>
              <a:t/>
            </a:r>
            <a:br>
              <a:rPr lang="en-US" i="0">
                <a:solidFill>
                  <a:srgbClr val="000099"/>
                </a:solidFill>
              </a:rPr>
            </a:br>
            <a:r>
              <a:rPr lang="en-US" i="0">
                <a:solidFill>
                  <a:srgbClr val="000099"/>
                </a:solidFill>
              </a:rPr>
              <a:t>5</a:t>
            </a:r>
            <a:r>
              <a:rPr lang="en-US" i="0" baseline="30000">
                <a:solidFill>
                  <a:srgbClr val="000099"/>
                </a:solidFill>
              </a:rPr>
              <a:t>th</a:t>
            </a:r>
            <a:r>
              <a:rPr lang="en-US" i="0">
                <a:solidFill>
                  <a:srgbClr val="000099"/>
                </a:solidFill>
              </a:rPr>
              <a:t> edition. </a:t>
            </a:r>
            <a:br>
              <a:rPr lang="en-US" i="0">
                <a:solidFill>
                  <a:srgbClr val="000099"/>
                </a:solidFill>
              </a:rPr>
            </a:br>
            <a:r>
              <a:rPr lang="en-US" i="0">
                <a:solidFill>
                  <a:srgbClr val="000099"/>
                </a:solidFill>
              </a:rPr>
              <a:t>Jim Kurose, Keith Ross</a:t>
            </a:r>
            <a:br>
              <a:rPr lang="en-US" i="0">
                <a:solidFill>
                  <a:srgbClr val="000099"/>
                </a:solidFill>
              </a:rPr>
            </a:br>
            <a:r>
              <a:rPr lang="en-US" i="0">
                <a:solidFill>
                  <a:srgbClr val="000099"/>
                </a:solidFill>
              </a:rPr>
              <a:t>Addison-Wesley, April 2009. </a:t>
            </a:r>
            <a:br>
              <a:rPr lang="en-US" i="0">
                <a:solidFill>
                  <a:srgbClr val="000099"/>
                </a:solidFill>
              </a:rPr>
            </a:br>
            <a:endParaRPr lang="en-US" i="0">
              <a:solidFill>
                <a:srgbClr val="000099"/>
              </a:solidFill>
            </a:endParaRPr>
          </a:p>
        </p:txBody>
      </p:sp>
      <p:pic>
        <p:nvPicPr>
          <p:cNvPr id="8" name="Picture 8" descr="0136079679_1"/>
          <p:cNvPicPr>
            <a:picLocks noChangeAspect="1" noChangeArrowheads="1"/>
          </p:cNvPicPr>
          <p:nvPr/>
        </p:nvPicPr>
        <p:blipFill>
          <a:blip r:embed="rId4" cstate="print"/>
          <a:srcRect/>
          <a:stretch>
            <a:fillRect/>
          </a:stretch>
        </p:blipFill>
        <p:spPr bwMode="auto">
          <a:xfrm>
            <a:off x="3516979" y="552757"/>
            <a:ext cx="2425700" cy="29940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4-</a:t>
            </a:r>
            <a:fld id="{A0F6BC68-2157-4069-97FE-037A281C2913}" type="slidenum">
              <a:rPr lang="en-US"/>
              <a:pPr/>
              <a:t>10</a:t>
            </a:fld>
            <a:endParaRPr lang="en-US"/>
          </a:p>
        </p:txBody>
      </p:sp>
      <p:sp>
        <p:nvSpPr>
          <p:cNvPr id="113666" name="Rectangle 2"/>
          <p:cNvSpPr>
            <a:spLocks noGrp="1" noChangeArrowheads="1"/>
          </p:cNvSpPr>
          <p:nvPr>
            <p:ph type="title"/>
          </p:nvPr>
        </p:nvSpPr>
        <p:spPr>
          <a:xfrm>
            <a:off x="533400" y="228600"/>
            <a:ext cx="8324850" cy="1143000"/>
          </a:xfrm>
        </p:spPr>
        <p:txBody>
          <a:bodyPr/>
          <a:lstStyle/>
          <a:p>
            <a:r>
              <a:rPr lang="en-US" sz="3200"/>
              <a:t>Datagram or VC network: why?</a:t>
            </a:r>
            <a:endParaRPr lang="en-US"/>
          </a:p>
        </p:txBody>
      </p:sp>
      <p:sp>
        <p:nvSpPr>
          <p:cNvPr id="113667" name="Rectangle 3"/>
          <p:cNvSpPr>
            <a:spLocks noGrp="1" noChangeArrowheads="1"/>
          </p:cNvSpPr>
          <p:nvPr>
            <p:ph type="body" sz="half" idx="1"/>
          </p:nvPr>
        </p:nvSpPr>
        <p:spPr>
          <a:xfrm>
            <a:off x="542925" y="1476375"/>
            <a:ext cx="4029075" cy="4648200"/>
          </a:xfrm>
        </p:spPr>
        <p:txBody>
          <a:bodyPr/>
          <a:lstStyle/>
          <a:p>
            <a:pPr>
              <a:buFont typeface="ZapfDingbats" pitchFamily="82" charset="2"/>
              <a:buNone/>
            </a:pPr>
            <a:r>
              <a:rPr lang="en-US" sz="2400">
                <a:solidFill>
                  <a:srgbClr val="FF0000"/>
                </a:solidFill>
              </a:rPr>
              <a:t>Internet (datagram)</a:t>
            </a:r>
            <a:endParaRPr lang="en-US" sz="2400"/>
          </a:p>
          <a:p>
            <a:r>
              <a:rPr lang="en-US" sz="2000"/>
              <a:t>data exchange among computers</a:t>
            </a:r>
          </a:p>
          <a:p>
            <a:pPr lvl="1"/>
            <a:r>
              <a:rPr lang="en-US" sz="2000"/>
              <a:t>“elastic” service, no strict timing req. </a:t>
            </a:r>
          </a:p>
          <a:p>
            <a:r>
              <a:rPr lang="en-US" sz="2000"/>
              <a:t>“smart” end systems (computers)</a:t>
            </a:r>
          </a:p>
          <a:p>
            <a:pPr lvl="1"/>
            <a:r>
              <a:rPr lang="en-US" sz="2000"/>
              <a:t>can adapt, perform control, error recovery</a:t>
            </a:r>
          </a:p>
          <a:p>
            <a:pPr lvl="1"/>
            <a:r>
              <a:rPr lang="en-US" sz="2000"/>
              <a:t>simple inside network, complexity at “edge”</a:t>
            </a:r>
          </a:p>
          <a:p>
            <a:r>
              <a:rPr lang="en-US" sz="2000"/>
              <a:t>many link types </a:t>
            </a:r>
          </a:p>
          <a:p>
            <a:pPr lvl="1"/>
            <a:r>
              <a:rPr lang="en-US" sz="2000"/>
              <a:t>different characteristics</a:t>
            </a:r>
          </a:p>
          <a:p>
            <a:pPr lvl="1"/>
            <a:r>
              <a:rPr lang="en-US" sz="2000"/>
              <a:t>uniform service difficult</a:t>
            </a:r>
          </a:p>
        </p:txBody>
      </p:sp>
      <p:sp>
        <p:nvSpPr>
          <p:cNvPr id="113668" name="Rectangle 4"/>
          <p:cNvSpPr>
            <a:spLocks noGrp="1" noChangeArrowheads="1"/>
          </p:cNvSpPr>
          <p:nvPr>
            <p:ph type="body" sz="half" idx="2"/>
          </p:nvPr>
        </p:nvSpPr>
        <p:spPr>
          <a:xfrm>
            <a:off x="4505325" y="1552575"/>
            <a:ext cx="3810000" cy="4648200"/>
          </a:xfrm>
        </p:spPr>
        <p:txBody>
          <a:bodyPr/>
          <a:lstStyle/>
          <a:p>
            <a:pPr>
              <a:buFont typeface="ZapfDingbats" pitchFamily="82" charset="2"/>
              <a:buNone/>
            </a:pPr>
            <a:r>
              <a:rPr lang="en-US" sz="2400">
                <a:solidFill>
                  <a:srgbClr val="FF0000"/>
                </a:solidFill>
              </a:rPr>
              <a:t>ATM (VC)</a:t>
            </a:r>
            <a:endParaRPr lang="en-US" sz="2400"/>
          </a:p>
          <a:p>
            <a:r>
              <a:rPr lang="en-US" sz="2000"/>
              <a:t>evolved from telephony</a:t>
            </a:r>
          </a:p>
          <a:p>
            <a:r>
              <a:rPr lang="en-US" sz="2000"/>
              <a:t>human conversation: </a:t>
            </a:r>
          </a:p>
          <a:p>
            <a:pPr lvl="1"/>
            <a:r>
              <a:rPr lang="en-US" sz="2000"/>
              <a:t>strict timing, reliability requirements</a:t>
            </a:r>
          </a:p>
          <a:p>
            <a:pPr lvl="1"/>
            <a:r>
              <a:rPr lang="en-US" sz="2000"/>
              <a:t>need for guaranteed service</a:t>
            </a:r>
            <a:endParaRPr lang="en-US" sz="1800"/>
          </a:p>
          <a:p>
            <a:r>
              <a:rPr lang="en-US" sz="2000"/>
              <a:t>“dumb” end systems</a:t>
            </a:r>
          </a:p>
          <a:p>
            <a:pPr lvl="1"/>
            <a:r>
              <a:rPr lang="en-US" sz="2000"/>
              <a:t>telephones</a:t>
            </a:r>
          </a:p>
          <a:p>
            <a:pPr lvl="1"/>
            <a:r>
              <a:rPr lang="en-US" sz="2000"/>
              <a:t>complexity inside network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7D812C04-4551-4395-A126-244EB0218C8F}" type="slidenum">
              <a:rPr lang="en-US"/>
              <a:pPr/>
              <a:t>11</a:t>
            </a:fld>
            <a:endParaRPr lang="en-US"/>
          </a:p>
        </p:txBody>
      </p:sp>
      <p:sp>
        <p:nvSpPr>
          <p:cNvPr id="433154" name="Rectangle 2"/>
          <p:cNvSpPr>
            <a:spLocks noGrp="1" noChangeArrowheads="1"/>
          </p:cNvSpPr>
          <p:nvPr>
            <p:ph type="title"/>
          </p:nvPr>
        </p:nvSpPr>
        <p:spPr>
          <a:xfrm>
            <a:off x="685800" y="304800"/>
            <a:ext cx="7772400" cy="609600"/>
          </a:xfrm>
        </p:spPr>
        <p:txBody>
          <a:bodyPr/>
          <a:lstStyle/>
          <a:p>
            <a:r>
              <a:rPr lang="en-US" sz="3600"/>
              <a:t>Router Architecture Overview</a:t>
            </a:r>
            <a:endParaRPr lang="en-US"/>
          </a:p>
        </p:txBody>
      </p:sp>
      <p:sp>
        <p:nvSpPr>
          <p:cNvPr id="433155" name="Rectangle 3"/>
          <p:cNvSpPr>
            <a:spLocks noGrp="1" noChangeArrowheads="1"/>
          </p:cNvSpPr>
          <p:nvPr>
            <p:ph type="body" idx="1"/>
          </p:nvPr>
        </p:nvSpPr>
        <p:spPr>
          <a:xfrm>
            <a:off x="609600" y="1295400"/>
            <a:ext cx="8126413" cy="914400"/>
          </a:xfrm>
        </p:spPr>
        <p:txBody>
          <a:bodyPr/>
          <a:lstStyle/>
          <a:p>
            <a:pPr>
              <a:buFont typeface="ZapfDingbats" pitchFamily="82" charset="2"/>
              <a:buNone/>
            </a:pPr>
            <a:r>
              <a:rPr lang="en-US"/>
              <a:t>Two key router functions:</a:t>
            </a:r>
            <a:r>
              <a:rPr lang="en-US" sz="1800"/>
              <a:t> </a:t>
            </a:r>
          </a:p>
          <a:p>
            <a:r>
              <a:rPr lang="en-US" sz="2400"/>
              <a:t>run routing algorithms/protocol (RIP, OSPF, BGP)</a:t>
            </a:r>
          </a:p>
          <a:p>
            <a:r>
              <a:rPr lang="en-US" sz="2400" i="1"/>
              <a:t>forwarding </a:t>
            </a:r>
            <a:r>
              <a:rPr lang="en-US" sz="2400"/>
              <a:t>datagrams from incoming to outgoing link</a:t>
            </a:r>
          </a:p>
        </p:txBody>
      </p:sp>
      <p:pic>
        <p:nvPicPr>
          <p:cNvPr id="433156" name="Picture 4" descr="461 swtch components"/>
          <p:cNvPicPr>
            <a:picLocks noChangeAspect="1" noChangeArrowheads="1"/>
          </p:cNvPicPr>
          <p:nvPr/>
        </p:nvPicPr>
        <p:blipFill>
          <a:blip r:embed="rId3" cstate="print"/>
          <a:srcRect/>
          <a:stretch>
            <a:fillRect/>
          </a:stretch>
        </p:blipFill>
        <p:spPr bwMode="auto">
          <a:xfrm>
            <a:off x="1485900" y="2900363"/>
            <a:ext cx="6399213" cy="35258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8" name="Slide Number Placeholder 5"/>
          <p:cNvSpPr>
            <a:spLocks noGrp="1"/>
          </p:cNvSpPr>
          <p:nvPr>
            <p:ph type="sldNum" sz="quarter" idx="12"/>
          </p:nvPr>
        </p:nvSpPr>
        <p:spPr/>
        <p:txBody>
          <a:bodyPr/>
          <a:lstStyle/>
          <a:p>
            <a:r>
              <a:rPr lang="en-US"/>
              <a:t>4-</a:t>
            </a:r>
            <a:fld id="{A50D6AEE-4E2B-4E51-8F87-DA49B77E4A85}" type="slidenum">
              <a:rPr lang="en-US"/>
              <a:pPr/>
              <a:t>12</a:t>
            </a:fld>
            <a:endParaRPr lang="en-US"/>
          </a:p>
        </p:txBody>
      </p:sp>
      <p:pic>
        <p:nvPicPr>
          <p:cNvPr id="436226" name="Picture 2" descr="463 swtching methods"/>
          <p:cNvPicPr>
            <a:picLocks noChangeAspect="1" noChangeArrowheads="1"/>
          </p:cNvPicPr>
          <p:nvPr/>
        </p:nvPicPr>
        <p:blipFill>
          <a:blip r:embed="rId3" cstate="print"/>
          <a:srcRect/>
          <a:stretch>
            <a:fillRect/>
          </a:stretch>
        </p:blipFill>
        <p:spPr bwMode="auto">
          <a:xfrm>
            <a:off x="803275" y="1387475"/>
            <a:ext cx="7391400" cy="5019675"/>
          </a:xfrm>
          <a:prstGeom prst="rect">
            <a:avLst/>
          </a:prstGeom>
          <a:noFill/>
        </p:spPr>
      </p:pic>
      <p:sp>
        <p:nvSpPr>
          <p:cNvPr id="436227" name="Rectangle 3"/>
          <p:cNvSpPr>
            <a:spLocks noGrp="1" noChangeArrowheads="1"/>
          </p:cNvSpPr>
          <p:nvPr>
            <p:ph type="title"/>
          </p:nvPr>
        </p:nvSpPr>
        <p:spPr>
          <a:xfrm>
            <a:off x="685800" y="304800"/>
            <a:ext cx="7772400" cy="685800"/>
          </a:xfrm>
        </p:spPr>
        <p:txBody>
          <a:bodyPr/>
          <a:lstStyle/>
          <a:p>
            <a:r>
              <a:rPr lang="en-US" sz="3600"/>
              <a:t>Three types of switching fabrics</a:t>
            </a:r>
            <a:endParaRPr lang="en-US"/>
          </a:p>
        </p:txBody>
      </p:sp>
      <p:sp>
        <p:nvSpPr>
          <p:cNvPr id="436228" name="Text Box 4"/>
          <p:cNvSpPr txBox="1">
            <a:spLocks noChangeArrowheads="1"/>
          </p:cNvSpPr>
          <p:nvPr/>
        </p:nvSpPr>
        <p:spPr bwMode="auto">
          <a:xfrm>
            <a:off x="0" y="965200"/>
            <a:ext cx="5359400" cy="366713"/>
          </a:xfrm>
          <a:prstGeom prst="rect">
            <a:avLst/>
          </a:prstGeom>
          <a:noFill/>
          <a:ln w="9525">
            <a:noFill/>
            <a:miter lim="800000"/>
            <a:headEnd/>
            <a:tailEnd/>
          </a:ln>
          <a:effectLst/>
        </p:spPr>
        <p:txBody>
          <a:bodyPr wrap="none">
            <a:spAutoFit/>
          </a:bodyPr>
          <a:lstStyle/>
          <a:p>
            <a:r>
              <a:rPr lang="en-US"/>
              <a:t>1</a:t>
            </a:r>
            <a:r>
              <a:rPr lang="en-US" baseline="30000"/>
              <a:t>st</a:t>
            </a:r>
            <a:r>
              <a:rPr lang="en-US"/>
              <a:t> generation, memory bottleneck, limited speed</a:t>
            </a:r>
          </a:p>
        </p:txBody>
      </p:sp>
      <p:sp>
        <p:nvSpPr>
          <p:cNvPr id="436229" name="Text Box 5"/>
          <p:cNvSpPr txBox="1">
            <a:spLocks noChangeArrowheads="1"/>
          </p:cNvSpPr>
          <p:nvPr/>
        </p:nvSpPr>
        <p:spPr bwMode="auto">
          <a:xfrm>
            <a:off x="5567363" y="965200"/>
            <a:ext cx="2706687" cy="366713"/>
          </a:xfrm>
          <a:prstGeom prst="rect">
            <a:avLst/>
          </a:prstGeom>
          <a:noFill/>
          <a:ln w="9525">
            <a:noFill/>
            <a:miter lim="800000"/>
            <a:headEnd/>
            <a:tailEnd/>
          </a:ln>
          <a:effectLst/>
        </p:spPr>
        <p:txBody>
          <a:bodyPr wrap="none">
            <a:spAutoFit/>
          </a:bodyPr>
          <a:lstStyle/>
          <a:p>
            <a:r>
              <a:rPr lang="en-US"/>
              <a:t>Bus bottleneck, 32Gbps</a:t>
            </a:r>
          </a:p>
        </p:txBody>
      </p:sp>
      <p:sp>
        <p:nvSpPr>
          <p:cNvPr id="436230" name="Text Box 6"/>
          <p:cNvSpPr txBox="1">
            <a:spLocks noChangeArrowheads="1"/>
          </p:cNvSpPr>
          <p:nvPr/>
        </p:nvSpPr>
        <p:spPr bwMode="auto">
          <a:xfrm>
            <a:off x="2254250" y="3394075"/>
            <a:ext cx="3768725" cy="366713"/>
          </a:xfrm>
          <a:prstGeom prst="rect">
            <a:avLst/>
          </a:prstGeom>
          <a:noFill/>
          <a:ln w="9525">
            <a:noFill/>
            <a:miter lim="800000"/>
            <a:headEnd/>
            <a:tailEnd/>
          </a:ln>
          <a:effectLst/>
        </p:spPr>
        <p:txBody>
          <a:bodyPr wrap="none">
            <a:spAutoFit/>
          </a:bodyPr>
          <a:lstStyle/>
          <a:p>
            <a:r>
              <a:rPr lang="en-US"/>
              <a:t>Interconnection network, 60Gbps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5D067F2E-8218-443F-917A-971F57BDF9C5}" type="slidenum">
              <a:rPr lang="en-US"/>
              <a:pPr/>
              <a:t>13</a:t>
            </a:fld>
            <a:endParaRPr lang="en-US"/>
          </a:p>
        </p:txBody>
      </p:sp>
      <p:sp>
        <p:nvSpPr>
          <p:cNvPr id="435202" name="Rectangle 2"/>
          <p:cNvSpPr>
            <a:spLocks noGrp="1" noChangeArrowheads="1"/>
          </p:cNvSpPr>
          <p:nvPr>
            <p:ph type="title"/>
          </p:nvPr>
        </p:nvSpPr>
        <p:spPr>
          <a:xfrm>
            <a:off x="685800" y="369888"/>
            <a:ext cx="7772400" cy="457200"/>
          </a:xfrm>
        </p:spPr>
        <p:txBody>
          <a:bodyPr/>
          <a:lstStyle/>
          <a:p>
            <a:r>
              <a:rPr lang="en-US" sz="3200"/>
              <a:t>Input Port Queuing</a:t>
            </a:r>
            <a:endParaRPr lang="en-US"/>
          </a:p>
        </p:txBody>
      </p:sp>
      <p:sp>
        <p:nvSpPr>
          <p:cNvPr id="435203" name="Rectangle 3"/>
          <p:cNvSpPr>
            <a:spLocks noGrp="1" noChangeArrowheads="1"/>
          </p:cNvSpPr>
          <p:nvPr>
            <p:ph type="body" idx="1"/>
          </p:nvPr>
        </p:nvSpPr>
        <p:spPr>
          <a:xfrm>
            <a:off x="731838" y="1127125"/>
            <a:ext cx="8101012" cy="3017838"/>
          </a:xfrm>
        </p:spPr>
        <p:txBody>
          <a:bodyPr/>
          <a:lstStyle/>
          <a:p>
            <a:r>
              <a:rPr lang="en-US" sz="2400"/>
              <a:t>Fabric slower than input ports combined -&gt; queueing may occur at input queues </a:t>
            </a:r>
          </a:p>
          <a:p>
            <a:r>
              <a:rPr lang="en-US" sz="2400">
                <a:solidFill>
                  <a:srgbClr val="FF0000"/>
                </a:solidFill>
              </a:rPr>
              <a:t>Head-of-the-Line (HOL) blocking:</a:t>
            </a:r>
            <a:r>
              <a:rPr lang="en-US" sz="2400"/>
              <a:t> queued datagram at front of queue prevents others in queue from moving forward</a:t>
            </a:r>
          </a:p>
          <a:p>
            <a:r>
              <a:rPr lang="en-US" sz="2400" i="1">
                <a:solidFill>
                  <a:srgbClr val="FF0000"/>
                </a:solidFill>
              </a:rPr>
              <a:t>queueing delay and loss due to input buffer overflow!</a:t>
            </a:r>
          </a:p>
        </p:txBody>
      </p:sp>
      <p:pic>
        <p:nvPicPr>
          <p:cNvPr id="435204" name="Picture 4" descr="466 HOL Blocking"/>
          <p:cNvPicPr>
            <a:picLocks noChangeAspect="1" noChangeArrowheads="1"/>
          </p:cNvPicPr>
          <p:nvPr/>
        </p:nvPicPr>
        <p:blipFill>
          <a:blip r:embed="rId3" cstate="print"/>
          <a:srcRect/>
          <a:stretch>
            <a:fillRect/>
          </a:stretch>
        </p:blipFill>
        <p:spPr bwMode="auto">
          <a:xfrm>
            <a:off x="1106488" y="3762375"/>
            <a:ext cx="6900862" cy="2495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40" name="Slide Number Placeholder 6"/>
          <p:cNvSpPr>
            <a:spLocks noGrp="1"/>
          </p:cNvSpPr>
          <p:nvPr>
            <p:ph type="sldNum" sz="quarter" idx="12"/>
          </p:nvPr>
        </p:nvSpPr>
        <p:spPr/>
        <p:txBody>
          <a:bodyPr/>
          <a:lstStyle/>
          <a:p>
            <a:r>
              <a:rPr lang="en-US"/>
              <a:t>4-</a:t>
            </a:r>
            <a:fld id="{E81C3317-F7EB-4367-8CB6-22BF47DD205D}" type="slidenum">
              <a:rPr lang="en-US"/>
              <a:pPr/>
              <a:t>14</a:t>
            </a:fld>
            <a:endParaRPr lang="en-US"/>
          </a:p>
        </p:txBody>
      </p:sp>
      <p:sp>
        <p:nvSpPr>
          <p:cNvPr id="161794" name="Rectangle 2"/>
          <p:cNvSpPr>
            <a:spLocks noChangeArrowheads="1"/>
          </p:cNvSpPr>
          <p:nvPr/>
        </p:nvSpPr>
        <p:spPr bwMode="auto">
          <a:xfrm>
            <a:off x="1704975" y="1781175"/>
            <a:ext cx="6534150" cy="4076700"/>
          </a:xfrm>
          <a:prstGeom prst="rect">
            <a:avLst/>
          </a:prstGeom>
          <a:solidFill>
            <a:schemeClr val="bg2"/>
          </a:solidFill>
          <a:ln w="19050">
            <a:noFill/>
            <a:miter lim="800000"/>
            <a:headEnd/>
            <a:tailEnd/>
          </a:ln>
          <a:effectLst/>
        </p:spPr>
        <p:txBody>
          <a:bodyPr wrap="none" anchor="ctr"/>
          <a:lstStyle/>
          <a:p>
            <a:endParaRPr lang="en-US"/>
          </a:p>
        </p:txBody>
      </p:sp>
      <p:sp>
        <p:nvSpPr>
          <p:cNvPr id="161795" name="Rectangle 3"/>
          <p:cNvSpPr>
            <a:spLocks noChangeArrowheads="1"/>
          </p:cNvSpPr>
          <p:nvPr/>
        </p:nvSpPr>
        <p:spPr bwMode="auto">
          <a:xfrm>
            <a:off x="1638300" y="1847850"/>
            <a:ext cx="6534150" cy="4076700"/>
          </a:xfrm>
          <a:prstGeom prst="rect">
            <a:avLst/>
          </a:prstGeom>
          <a:solidFill>
            <a:srgbClr val="FFFFFF"/>
          </a:solidFill>
          <a:ln w="19050">
            <a:solidFill>
              <a:schemeClr val="tx1"/>
            </a:solidFill>
            <a:miter lim="800000"/>
            <a:headEnd/>
            <a:tailEnd/>
          </a:ln>
          <a:effectLst/>
        </p:spPr>
        <p:txBody>
          <a:bodyPr wrap="none" anchor="ctr"/>
          <a:lstStyle/>
          <a:p>
            <a:endParaRPr lang="en-US"/>
          </a:p>
        </p:txBody>
      </p:sp>
      <p:sp>
        <p:nvSpPr>
          <p:cNvPr id="161796" name="Rectangle 4"/>
          <p:cNvSpPr>
            <a:spLocks noGrp="1" noChangeArrowheads="1"/>
          </p:cNvSpPr>
          <p:nvPr>
            <p:ph type="title"/>
          </p:nvPr>
        </p:nvSpPr>
        <p:spPr>
          <a:xfrm>
            <a:off x="419100" y="133350"/>
            <a:ext cx="7772400" cy="1143000"/>
          </a:xfrm>
        </p:spPr>
        <p:txBody>
          <a:bodyPr/>
          <a:lstStyle/>
          <a:p>
            <a:r>
              <a:rPr lang="en-US" sz="3600"/>
              <a:t>The Internet Network layer</a:t>
            </a:r>
            <a:endParaRPr lang="en-US"/>
          </a:p>
        </p:txBody>
      </p:sp>
      <p:graphicFrame>
        <p:nvGraphicFramePr>
          <p:cNvPr id="161797" name="Rectangle 5"/>
          <p:cNvGraphicFramePr>
            <a:graphicFrameLocks/>
          </p:cNvGraphicFramePr>
          <p:nvPr/>
        </p:nvGraphicFramePr>
        <p:xfrm>
          <a:off x="1524000" y="1397000"/>
          <a:ext cx="6096000" cy="4064000"/>
        </p:xfrm>
        <a:graphic>
          <a:graphicData uri="http://schemas.openxmlformats.org/presentationml/2006/ole">
            <p:oleObj spid="_x0000_s161797" name="Clip" r:id="rId4" imgW="0" imgH="0" progId="MS_ClipArt_Gallery.2">
              <p:embed/>
            </p:oleObj>
          </a:graphicData>
        </a:graphic>
      </p:graphicFrame>
      <p:grpSp>
        <p:nvGrpSpPr>
          <p:cNvPr id="161798" name="Group 6"/>
          <p:cNvGrpSpPr>
            <a:grpSpLocks/>
          </p:cNvGrpSpPr>
          <p:nvPr/>
        </p:nvGrpSpPr>
        <p:grpSpPr bwMode="auto">
          <a:xfrm>
            <a:off x="3713163" y="3479800"/>
            <a:ext cx="1354137" cy="1214438"/>
            <a:chOff x="3967" y="2883"/>
            <a:chExt cx="660" cy="765"/>
          </a:xfrm>
        </p:grpSpPr>
        <p:sp>
          <p:nvSpPr>
            <p:cNvPr id="161799" name="Rectangle 7"/>
            <p:cNvSpPr>
              <a:spLocks noChangeArrowheads="1"/>
            </p:cNvSpPr>
            <p:nvPr/>
          </p:nvSpPr>
          <p:spPr bwMode="auto">
            <a:xfrm>
              <a:off x="4023" y="2883"/>
              <a:ext cx="582" cy="738"/>
            </a:xfrm>
            <a:prstGeom prst="rect">
              <a:avLst/>
            </a:prstGeom>
            <a:solidFill>
              <a:schemeClr val="accent2"/>
            </a:solidFill>
            <a:ln w="19050">
              <a:noFill/>
              <a:miter lim="800000"/>
              <a:headEnd/>
              <a:tailEnd/>
            </a:ln>
            <a:effectLst/>
          </p:spPr>
          <p:txBody>
            <a:bodyPr wrap="none" anchor="ctr"/>
            <a:lstStyle/>
            <a:p>
              <a:endParaRPr lang="en-US"/>
            </a:p>
          </p:txBody>
        </p:sp>
        <p:sp>
          <p:nvSpPr>
            <p:cNvPr id="161800" name="Rectangle 8"/>
            <p:cNvSpPr>
              <a:spLocks noChangeArrowheads="1"/>
            </p:cNvSpPr>
            <p:nvPr/>
          </p:nvSpPr>
          <p:spPr bwMode="auto">
            <a:xfrm>
              <a:off x="3996" y="2910"/>
              <a:ext cx="582" cy="738"/>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161801" name="Text Box 9"/>
            <p:cNvSpPr txBox="1">
              <a:spLocks noChangeArrowheads="1"/>
            </p:cNvSpPr>
            <p:nvPr/>
          </p:nvSpPr>
          <p:spPr bwMode="auto">
            <a:xfrm>
              <a:off x="3967" y="3074"/>
              <a:ext cx="660" cy="404"/>
            </a:xfrm>
            <a:prstGeom prst="rect">
              <a:avLst/>
            </a:prstGeom>
            <a:noFill/>
            <a:ln w="9525">
              <a:noFill/>
              <a:miter lim="800000"/>
              <a:headEnd/>
              <a:tailEnd/>
            </a:ln>
            <a:effectLst/>
          </p:spPr>
          <p:txBody>
            <a:bodyPr wrap="none">
              <a:spAutoFit/>
            </a:bodyPr>
            <a:lstStyle/>
            <a:p>
              <a:pPr algn="ctr"/>
              <a:r>
                <a:rPr lang="en-US"/>
                <a:t>forwarding</a:t>
              </a:r>
            </a:p>
            <a:p>
              <a:pPr algn="ctr"/>
              <a:r>
                <a:rPr lang="en-US"/>
                <a:t>table</a:t>
              </a:r>
            </a:p>
          </p:txBody>
        </p:sp>
        <p:sp>
          <p:nvSpPr>
            <p:cNvPr id="161802" name="Line 10"/>
            <p:cNvSpPr>
              <a:spLocks noChangeShapeType="1"/>
            </p:cNvSpPr>
            <p:nvPr/>
          </p:nvSpPr>
          <p:spPr bwMode="auto">
            <a:xfrm>
              <a:off x="4065" y="2994"/>
              <a:ext cx="435" cy="0"/>
            </a:xfrm>
            <a:prstGeom prst="line">
              <a:avLst/>
            </a:prstGeom>
            <a:noFill/>
            <a:ln w="19050">
              <a:solidFill>
                <a:schemeClr val="tx1"/>
              </a:solidFill>
              <a:round/>
              <a:headEnd/>
              <a:tailEnd/>
            </a:ln>
            <a:effectLst/>
          </p:spPr>
          <p:txBody>
            <a:bodyPr wrap="none" anchor="ctr"/>
            <a:lstStyle/>
            <a:p>
              <a:endParaRPr lang="en-US"/>
            </a:p>
          </p:txBody>
        </p:sp>
        <p:sp>
          <p:nvSpPr>
            <p:cNvPr id="161803" name="Line 11"/>
            <p:cNvSpPr>
              <a:spLocks noChangeShapeType="1"/>
            </p:cNvSpPr>
            <p:nvPr/>
          </p:nvSpPr>
          <p:spPr bwMode="auto">
            <a:xfrm>
              <a:off x="4071" y="3048"/>
              <a:ext cx="435" cy="0"/>
            </a:xfrm>
            <a:prstGeom prst="line">
              <a:avLst/>
            </a:prstGeom>
            <a:noFill/>
            <a:ln w="19050">
              <a:solidFill>
                <a:schemeClr val="tx1"/>
              </a:solidFill>
              <a:round/>
              <a:headEnd/>
              <a:tailEnd/>
            </a:ln>
            <a:effectLst/>
          </p:spPr>
          <p:txBody>
            <a:bodyPr wrap="none" anchor="ctr"/>
            <a:lstStyle/>
            <a:p>
              <a:endParaRPr lang="en-US"/>
            </a:p>
          </p:txBody>
        </p:sp>
        <p:sp>
          <p:nvSpPr>
            <p:cNvPr id="161804" name="Line 12"/>
            <p:cNvSpPr>
              <a:spLocks noChangeShapeType="1"/>
            </p:cNvSpPr>
            <p:nvPr/>
          </p:nvSpPr>
          <p:spPr bwMode="auto">
            <a:xfrm>
              <a:off x="4074" y="3102"/>
              <a:ext cx="435" cy="0"/>
            </a:xfrm>
            <a:prstGeom prst="line">
              <a:avLst/>
            </a:prstGeom>
            <a:noFill/>
            <a:ln w="19050">
              <a:solidFill>
                <a:schemeClr val="tx1"/>
              </a:solidFill>
              <a:round/>
              <a:headEnd/>
              <a:tailEnd/>
            </a:ln>
            <a:effectLst/>
          </p:spPr>
          <p:txBody>
            <a:bodyPr wrap="none" anchor="ctr"/>
            <a:lstStyle/>
            <a:p>
              <a:endParaRPr lang="en-US"/>
            </a:p>
          </p:txBody>
        </p:sp>
        <p:sp>
          <p:nvSpPr>
            <p:cNvPr id="161805" name="Line 13"/>
            <p:cNvSpPr>
              <a:spLocks noChangeShapeType="1"/>
            </p:cNvSpPr>
            <p:nvPr/>
          </p:nvSpPr>
          <p:spPr bwMode="auto">
            <a:xfrm>
              <a:off x="4065" y="3477"/>
              <a:ext cx="435" cy="0"/>
            </a:xfrm>
            <a:prstGeom prst="line">
              <a:avLst/>
            </a:prstGeom>
            <a:noFill/>
            <a:ln w="19050">
              <a:solidFill>
                <a:schemeClr val="tx1"/>
              </a:solidFill>
              <a:round/>
              <a:headEnd/>
              <a:tailEnd/>
            </a:ln>
            <a:effectLst/>
          </p:spPr>
          <p:txBody>
            <a:bodyPr wrap="none" anchor="ctr"/>
            <a:lstStyle/>
            <a:p>
              <a:endParaRPr lang="en-US"/>
            </a:p>
          </p:txBody>
        </p:sp>
        <p:sp>
          <p:nvSpPr>
            <p:cNvPr id="161806" name="Line 14"/>
            <p:cNvSpPr>
              <a:spLocks noChangeShapeType="1"/>
            </p:cNvSpPr>
            <p:nvPr/>
          </p:nvSpPr>
          <p:spPr bwMode="auto">
            <a:xfrm>
              <a:off x="4068" y="3528"/>
              <a:ext cx="435" cy="0"/>
            </a:xfrm>
            <a:prstGeom prst="line">
              <a:avLst/>
            </a:prstGeom>
            <a:noFill/>
            <a:ln w="19050">
              <a:solidFill>
                <a:schemeClr val="tx1"/>
              </a:solidFill>
              <a:round/>
              <a:headEnd/>
              <a:tailEnd/>
            </a:ln>
            <a:effectLst/>
          </p:spPr>
          <p:txBody>
            <a:bodyPr wrap="none" anchor="ctr"/>
            <a:lstStyle/>
            <a:p>
              <a:endParaRPr lang="en-US"/>
            </a:p>
          </p:txBody>
        </p:sp>
        <p:sp>
          <p:nvSpPr>
            <p:cNvPr id="161807" name="Line 15"/>
            <p:cNvSpPr>
              <a:spLocks noChangeShapeType="1"/>
            </p:cNvSpPr>
            <p:nvPr/>
          </p:nvSpPr>
          <p:spPr bwMode="auto">
            <a:xfrm>
              <a:off x="4071" y="3579"/>
              <a:ext cx="435" cy="0"/>
            </a:xfrm>
            <a:prstGeom prst="line">
              <a:avLst/>
            </a:prstGeom>
            <a:noFill/>
            <a:ln w="19050">
              <a:solidFill>
                <a:schemeClr val="tx1"/>
              </a:solidFill>
              <a:round/>
              <a:headEnd/>
              <a:tailEnd/>
            </a:ln>
            <a:effectLst/>
          </p:spPr>
          <p:txBody>
            <a:bodyPr wrap="none" anchor="ctr"/>
            <a:lstStyle/>
            <a:p>
              <a:endParaRPr lang="en-US"/>
            </a:p>
          </p:txBody>
        </p:sp>
      </p:grpSp>
      <p:sp>
        <p:nvSpPr>
          <p:cNvPr id="161808" name="Rectangle 16"/>
          <p:cNvSpPr>
            <a:spLocks noGrp="1" noChangeArrowheads="1"/>
          </p:cNvSpPr>
          <p:nvPr>
            <p:ph type="body" sz="half" idx="1"/>
          </p:nvPr>
        </p:nvSpPr>
        <p:spPr>
          <a:xfrm>
            <a:off x="581025" y="1133475"/>
            <a:ext cx="7534275" cy="438150"/>
          </a:xfrm>
        </p:spPr>
        <p:txBody>
          <a:bodyPr/>
          <a:lstStyle/>
          <a:p>
            <a:pPr>
              <a:buFont typeface="ZapfDingbats" pitchFamily="82" charset="2"/>
              <a:buNone/>
            </a:pPr>
            <a:r>
              <a:rPr lang="en-US" sz="2400"/>
              <a:t>Host, router network layer functions:</a:t>
            </a:r>
          </a:p>
        </p:txBody>
      </p:sp>
      <p:sp>
        <p:nvSpPr>
          <p:cNvPr id="161809" name="Line 17"/>
          <p:cNvSpPr>
            <a:spLocks noChangeShapeType="1"/>
          </p:cNvSpPr>
          <p:nvPr/>
        </p:nvSpPr>
        <p:spPr bwMode="auto">
          <a:xfrm flipV="1">
            <a:off x="1628775" y="5410200"/>
            <a:ext cx="6505575" cy="9525"/>
          </a:xfrm>
          <a:prstGeom prst="line">
            <a:avLst/>
          </a:prstGeom>
          <a:noFill/>
          <a:ln w="19050">
            <a:solidFill>
              <a:schemeClr val="tx1"/>
            </a:solidFill>
            <a:round/>
            <a:headEnd/>
            <a:tailEnd/>
          </a:ln>
          <a:effectLst/>
        </p:spPr>
        <p:txBody>
          <a:bodyPr wrap="none" anchor="ctr"/>
          <a:lstStyle/>
          <a:p>
            <a:endParaRPr lang="en-US"/>
          </a:p>
        </p:txBody>
      </p:sp>
      <p:sp>
        <p:nvSpPr>
          <p:cNvPr id="161810" name="Line 18"/>
          <p:cNvSpPr>
            <a:spLocks noChangeShapeType="1"/>
          </p:cNvSpPr>
          <p:nvPr/>
        </p:nvSpPr>
        <p:spPr bwMode="auto">
          <a:xfrm flipV="1">
            <a:off x="1657350" y="4886325"/>
            <a:ext cx="6524625" cy="9525"/>
          </a:xfrm>
          <a:prstGeom prst="line">
            <a:avLst/>
          </a:prstGeom>
          <a:noFill/>
          <a:ln w="19050">
            <a:solidFill>
              <a:schemeClr val="tx1"/>
            </a:solidFill>
            <a:round/>
            <a:headEnd/>
            <a:tailEnd/>
          </a:ln>
          <a:effectLst/>
        </p:spPr>
        <p:txBody>
          <a:bodyPr wrap="none" anchor="ctr"/>
          <a:lstStyle/>
          <a:p>
            <a:endParaRPr lang="en-US"/>
          </a:p>
        </p:txBody>
      </p:sp>
      <p:grpSp>
        <p:nvGrpSpPr>
          <p:cNvPr id="161811" name="Group 19"/>
          <p:cNvGrpSpPr>
            <a:grpSpLocks/>
          </p:cNvGrpSpPr>
          <p:nvPr/>
        </p:nvGrpSpPr>
        <p:grpSpPr bwMode="auto">
          <a:xfrm>
            <a:off x="1836738" y="2667000"/>
            <a:ext cx="1887537" cy="900113"/>
            <a:chOff x="1175" y="1848"/>
            <a:chExt cx="1189" cy="567"/>
          </a:xfrm>
        </p:grpSpPr>
        <p:sp>
          <p:nvSpPr>
            <p:cNvPr id="161812" name="Rectangle 20"/>
            <p:cNvSpPr>
              <a:spLocks noChangeArrowheads="1"/>
            </p:cNvSpPr>
            <p:nvPr/>
          </p:nvSpPr>
          <p:spPr bwMode="auto">
            <a:xfrm>
              <a:off x="1224" y="1848"/>
              <a:ext cx="1140" cy="516"/>
            </a:xfrm>
            <a:prstGeom prst="rect">
              <a:avLst/>
            </a:prstGeom>
            <a:solidFill>
              <a:schemeClr val="accent2"/>
            </a:solidFill>
            <a:ln w="19050">
              <a:noFill/>
              <a:miter lim="800000"/>
              <a:headEnd/>
              <a:tailEnd/>
            </a:ln>
            <a:effectLst/>
          </p:spPr>
          <p:txBody>
            <a:bodyPr wrap="none" anchor="ctr"/>
            <a:lstStyle/>
            <a:p>
              <a:endParaRPr lang="en-US"/>
            </a:p>
          </p:txBody>
        </p:sp>
        <p:sp>
          <p:nvSpPr>
            <p:cNvPr id="161813" name="Rectangle 21"/>
            <p:cNvSpPr>
              <a:spLocks noChangeArrowheads="1"/>
            </p:cNvSpPr>
            <p:nvPr/>
          </p:nvSpPr>
          <p:spPr bwMode="auto">
            <a:xfrm>
              <a:off x="1182" y="1890"/>
              <a:ext cx="1140" cy="516"/>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161814" name="Text Box 22"/>
            <p:cNvSpPr txBox="1">
              <a:spLocks noChangeArrowheads="1"/>
            </p:cNvSpPr>
            <p:nvPr/>
          </p:nvSpPr>
          <p:spPr bwMode="auto">
            <a:xfrm>
              <a:off x="1175" y="1895"/>
              <a:ext cx="1153" cy="520"/>
            </a:xfrm>
            <a:prstGeom prst="rect">
              <a:avLst/>
            </a:prstGeom>
            <a:noFill/>
            <a:ln w="9525">
              <a:noFill/>
              <a:miter lim="800000"/>
              <a:headEnd/>
              <a:tailEnd/>
            </a:ln>
            <a:effectLst/>
          </p:spPr>
          <p:txBody>
            <a:bodyPr wrap="none">
              <a:spAutoFit/>
            </a:bodyPr>
            <a:lstStyle/>
            <a:p>
              <a:r>
                <a:rPr lang="en-US" sz="1600">
                  <a:solidFill>
                    <a:srgbClr val="FF0000"/>
                  </a:solidFill>
                </a:rPr>
                <a:t>Routing protocols</a:t>
              </a:r>
            </a:p>
            <a:p>
              <a:pPr>
                <a:buFontTx/>
                <a:buChar char="•"/>
              </a:pPr>
              <a:r>
                <a:rPr lang="en-US" sz="1600"/>
                <a:t>path selection</a:t>
              </a:r>
            </a:p>
            <a:p>
              <a:pPr>
                <a:buFontTx/>
                <a:buChar char="•"/>
              </a:pPr>
              <a:r>
                <a:rPr lang="en-US" sz="1600"/>
                <a:t>RIP, OSPF, BGP</a:t>
              </a:r>
              <a:endParaRPr lang="en-US"/>
            </a:p>
          </p:txBody>
        </p:sp>
      </p:grpSp>
      <p:sp>
        <p:nvSpPr>
          <p:cNvPr id="161815" name="Freeform 23"/>
          <p:cNvSpPr>
            <a:spLocks/>
          </p:cNvSpPr>
          <p:nvPr/>
        </p:nvSpPr>
        <p:spPr bwMode="auto">
          <a:xfrm>
            <a:off x="3143250" y="3657600"/>
            <a:ext cx="628650" cy="390525"/>
          </a:xfrm>
          <a:custGeom>
            <a:avLst/>
            <a:gdLst/>
            <a:ahLst/>
            <a:cxnLst>
              <a:cxn ang="0">
                <a:pos x="0" y="0"/>
              </a:cxn>
              <a:cxn ang="0">
                <a:pos x="150" y="186"/>
              </a:cxn>
              <a:cxn ang="0">
                <a:pos x="396" y="210"/>
              </a:cxn>
            </a:cxnLst>
            <a:rect l="0" t="0" r="r" b="b"/>
            <a:pathLst>
              <a:path w="396" h="246">
                <a:moveTo>
                  <a:pt x="0" y="0"/>
                </a:moveTo>
                <a:cubicBezTo>
                  <a:pt x="30" y="16"/>
                  <a:pt x="42" y="126"/>
                  <a:pt x="150" y="186"/>
                </a:cubicBezTo>
                <a:cubicBezTo>
                  <a:pt x="258" y="246"/>
                  <a:pt x="345" y="205"/>
                  <a:pt x="396" y="210"/>
                </a:cubicBezTo>
              </a:path>
            </a:pathLst>
          </a:custGeom>
          <a:noFill/>
          <a:ln w="38100" cap="flat" cmpd="sng">
            <a:solidFill>
              <a:schemeClr val="accent2"/>
            </a:solidFill>
            <a:prstDash val="solid"/>
            <a:round/>
            <a:headEnd type="triangle" w="med" len="med"/>
            <a:tailEnd type="triangle" w="med" len="med"/>
          </a:ln>
          <a:effectLst/>
        </p:spPr>
        <p:txBody>
          <a:bodyPr wrap="none" anchor="ctr"/>
          <a:lstStyle/>
          <a:p>
            <a:endParaRPr lang="en-US"/>
          </a:p>
        </p:txBody>
      </p:sp>
      <p:grpSp>
        <p:nvGrpSpPr>
          <p:cNvPr id="161816" name="Group 24"/>
          <p:cNvGrpSpPr>
            <a:grpSpLocks/>
          </p:cNvGrpSpPr>
          <p:nvPr/>
        </p:nvGrpSpPr>
        <p:grpSpPr bwMode="auto">
          <a:xfrm>
            <a:off x="5092700" y="2576513"/>
            <a:ext cx="3000375" cy="1181100"/>
            <a:chOff x="102" y="1272"/>
            <a:chExt cx="1890" cy="744"/>
          </a:xfrm>
        </p:grpSpPr>
        <p:sp>
          <p:nvSpPr>
            <p:cNvPr id="161817" name="Rectangle 25"/>
            <p:cNvSpPr>
              <a:spLocks noChangeArrowheads="1"/>
            </p:cNvSpPr>
            <p:nvPr/>
          </p:nvSpPr>
          <p:spPr bwMode="auto">
            <a:xfrm>
              <a:off x="144" y="1272"/>
              <a:ext cx="1848" cy="690"/>
            </a:xfrm>
            <a:prstGeom prst="rect">
              <a:avLst/>
            </a:prstGeom>
            <a:solidFill>
              <a:schemeClr val="accent2"/>
            </a:solidFill>
            <a:ln w="19050">
              <a:noFill/>
              <a:miter lim="800000"/>
              <a:headEnd/>
              <a:tailEnd/>
            </a:ln>
            <a:effectLst/>
          </p:spPr>
          <p:txBody>
            <a:bodyPr wrap="none" anchor="ctr"/>
            <a:lstStyle/>
            <a:p>
              <a:endParaRPr lang="en-US"/>
            </a:p>
          </p:txBody>
        </p:sp>
        <p:sp>
          <p:nvSpPr>
            <p:cNvPr id="161818" name="Rectangle 26"/>
            <p:cNvSpPr>
              <a:spLocks noChangeArrowheads="1"/>
            </p:cNvSpPr>
            <p:nvPr/>
          </p:nvSpPr>
          <p:spPr bwMode="auto">
            <a:xfrm>
              <a:off x="102" y="1314"/>
              <a:ext cx="1848" cy="702"/>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161819" name="Text Box 27"/>
            <p:cNvSpPr txBox="1">
              <a:spLocks noChangeArrowheads="1"/>
            </p:cNvSpPr>
            <p:nvPr/>
          </p:nvSpPr>
          <p:spPr bwMode="auto">
            <a:xfrm>
              <a:off x="116" y="1319"/>
              <a:ext cx="1820" cy="674"/>
            </a:xfrm>
            <a:prstGeom prst="rect">
              <a:avLst/>
            </a:prstGeom>
            <a:noFill/>
            <a:ln w="9525">
              <a:noFill/>
              <a:miter lim="800000"/>
              <a:headEnd/>
              <a:tailEnd/>
            </a:ln>
            <a:effectLst/>
          </p:spPr>
          <p:txBody>
            <a:bodyPr wrap="none">
              <a:spAutoFit/>
            </a:bodyPr>
            <a:lstStyle/>
            <a:p>
              <a:r>
                <a:rPr lang="en-US" sz="1600">
                  <a:solidFill>
                    <a:srgbClr val="FF0000"/>
                  </a:solidFill>
                </a:rPr>
                <a:t>IP protocol</a:t>
              </a:r>
            </a:p>
            <a:p>
              <a:pPr>
                <a:buFontTx/>
                <a:buChar char="•"/>
              </a:pPr>
              <a:r>
                <a:rPr lang="en-US" sz="1600"/>
                <a:t>addressing conventions</a:t>
              </a:r>
            </a:p>
            <a:p>
              <a:pPr>
                <a:buFontTx/>
                <a:buChar char="•"/>
              </a:pPr>
              <a:r>
                <a:rPr lang="en-US" sz="1600"/>
                <a:t>datagram format</a:t>
              </a:r>
            </a:p>
            <a:p>
              <a:pPr>
                <a:buFontTx/>
                <a:buChar char="•"/>
              </a:pPr>
              <a:r>
                <a:rPr lang="en-US" sz="1600"/>
                <a:t>packet handling conventions</a:t>
              </a:r>
              <a:endParaRPr lang="en-US"/>
            </a:p>
          </p:txBody>
        </p:sp>
      </p:grpSp>
      <p:grpSp>
        <p:nvGrpSpPr>
          <p:cNvPr id="161820" name="Group 28"/>
          <p:cNvGrpSpPr>
            <a:grpSpLocks/>
          </p:cNvGrpSpPr>
          <p:nvPr/>
        </p:nvGrpSpPr>
        <p:grpSpPr bwMode="auto">
          <a:xfrm>
            <a:off x="5149850" y="3889375"/>
            <a:ext cx="2000250" cy="890588"/>
            <a:chOff x="72" y="1146"/>
            <a:chExt cx="1260" cy="561"/>
          </a:xfrm>
        </p:grpSpPr>
        <p:sp>
          <p:nvSpPr>
            <p:cNvPr id="161821" name="Rectangle 29"/>
            <p:cNvSpPr>
              <a:spLocks noChangeArrowheads="1"/>
            </p:cNvSpPr>
            <p:nvPr/>
          </p:nvSpPr>
          <p:spPr bwMode="auto">
            <a:xfrm>
              <a:off x="114" y="1146"/>
              <a:ext cx="1218" cy="516"/>
            </a:xfrm>
            <a:prstGeom prst="rect">
              <a:avLst/>
            </a:prstGeom>
            <a:solidFill>
              <a:schemeClr val="accent2"/>
            </a:solidFill>
            <a:ln w="19050">
              <a:noFill/>
              <a:miter lim="800000"/>
              <a:headEnd/>
              <a:tailEnd/>
            </a:ln>
            <a:effectLst/>
          </p:spPr>
          <p:txBody>
            <a:bodyPr wrap="none" anchor="ctr"/>
            <a:lstStyle/>
            <a:p>
              <a:endParaRPr lang="en-US"/>
            </a:p>
          </p:txBody>
        </p:sp>
        <p:sp>
          <p:nvSpPr>
            <p:cNvPr id="161822" name="Rectangle 30"/>
            <p:cNvSpPr>
              <a:spLocks noChangeArrowheads="1"/>
            </p:cNvSpPr>
            <p:nvPr/>
          </p:nvSpPr>
          <p:spPr bwMode="auto">
            <a:xfrm>
              <a:off x="72" y="1188"/>
              <a:ext cx="1218" cy="516"/>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161823" name="Text Box 31"/>
            <p:cNvSpPr txBox="1">
              <a:spLocks noChangeArrowheads="1"/>
            </p:cNvSpPr>
            <p:nvPr/>
          </p:nvSpPr>
          <p:spPr bwMode="auto">
            <a:xfrm>
              <a:off x="80" y="1187"/>
              <a:ext cx="1197" cy="520"/>
            </a:xfrm>
            <a:prstGeom prst="rect">
              <a:avLst/>
            </a:prstGeom>
            <a:noFill/>
            <a:ln w="9525">
              <a:noFill/>
              <a:miter lim="800000"/>
              <a:headEnd/>
              <a:tailEnd/>
            </a:ln>
            <a:effectLst/>
          </p:spPr>
          <p:txBody>
            <a:bodyPr>
              <a:spAutoFit/>
            </a:bodyPr>
            <a:lstStyle/>
            <a:p>
              <a:r>
                <a:rPr lang="en-US" sz="1600">
                  <a:solidFill>
                    <a:srgbClr val="FF0000"/>
                  </a:solidFill>
                </a:rPr>
                <a:t>ICMP protocol</a:t>
              </a:r>
            </a:p>
            <a:p>
              <a:pPr>
                <a:buFontTx/>
                <a:buChar char="•"/>
              </a:pPr>
              <a:r>
                <a:rPr lang="en-US" sz="1600"/>
                <a:t>error reporting</a:t>
              </a:r>
            </a:p>
            <a:p>
              <a:pPr>
                <a:buFontTx/>
                <a:buChar char="•"/>
              </a:pPr>
              <a:r>
                <a:rPr lang="en-US" sz="1600"/>
                <a:t>router “signaling”</a:t>
              </a:r>
              <a:endParaRPr lang="en-US"/>
            </a:p>
          </p:txBody>
        </p:sp>
      </p:grpSp>
      <p:sp>
        <p:nvSpPr>
          <p:cNvPr id="161824" name="Line 32"/>
          <p:cNvSpPr>
            <a:spLocks noChangeShapeType="1"/>
          </p:cNvSpPr>
          <p:nvPr/>
        </p:nvSpPr>
        <p:spPr bwMode="auto">
          <a:xfrm flipV="1">
            <a:off x="1657350" y="2466975"/>
            <a:ext cx="6524625" cy="9525"/>
          </a:xfrm>
          <a:prstGeom prst="line">
            <a:avLst/>
          </a:prstGeom>
          <a:noFill/>
          <a:ln w="19050">
            <a:solidFill>
              <a:schemeClr val="tx1"/>
            </a:solidFill>
            <a:round/>
            <a:headEnd/>
            <a:tailEnd/>
          </a:ln>
          <a:effectLst/>
        </p:spPr>
        <p:txBody>
          <a:bodyPr wrap="none" anchor="ctr"/>
          <a:lstStyle/>
          <a:p>
            <a:endParaRPr lang="en-US"/>
          </a:p>
        </p:txBody>
      </p:sp>
      <p:sp>
        <p:nvSpPr>
          <p:cNvPr id="161825" name="Text Box 33"/>
          <p:cNvSpPr txBox="1">
            <a:spLocks noChangeArrowheads="1"/>
          </p:cNvSpPr>
          <p:nvPr/>
        </p:nvSpPr>
        <p:spPr bwMode="auto">
          <a:xfrm>
            <a:off x="3098800" y="1993900"/>
            <a:ext cx="2992438" cy="366713"/>
          </a:xfrm>
          <a:prstGeom prst="rect">
            <a:avLst/>
          </a:prstGeom>
          <a:noFill/>
          <a:ln w="9525">
            <a:noFill/>
            <a:miter lim="800000"/>
            <a:headEnd/>
            <a:tailEnd/>
          </a:ln>
          <a:effectLst/>
        </p:spPr>
        <p:txBody>
          <a:bodyPr wrap="none">
            <a:spAutoFit/>
          </a:bodyPr>
          <a:lstStyle/>
          <a:p>
            <a:r>
              <a:rPr lang="en-US">
                <a:solidFill>
                  <a:schemeClr val="bg2"/>
                </a:solidFill>
              </a:rPr>
              <a:t>Transport layer: TCP, UDP</a:t>
            </a:r>
            <a:endParaRPr lang="en-US"/>
          </a:p>
        </p:txBody>
      </p:sp>
      <p:sp>
        <p:nvSpPr>
          <p:cNvPr id="161826" name="Text Box 34"/>
          <p:cNvSpPr txBox="1">
            <a:spLocks noChangeArrowheads="1"/>
          </p:cNvSpPr>
          <p:nvPr/>
        </p:nvSpPr>
        <p:spPr bwMode="auto">
          <a:xfrm>
            <a:off x="4213225" y="4965700"/>
            <a:ext cx="1217613" cy="366713"/>
          </a:xfrm>
          <a:prstGeom prst="rect">
            <a:avLst/>
          </a:prstGeom>
          <a:noFill/>
          <a:ln w="9525">
            <a:noFill/>
            <a:miter lim="800000"/>
            <a:headEnd/>
            <a:tailEnd/>
          </a:ln>
          <a:effectLst/>
        </p:spPr>
        <p:txBody>
          <a:bodyPr wrap="none">
            <a:spAutoFit/>
          </a:bodyPr>
          <a:lstStyle/>
          <a:p>
            <a:r>
              <a:rPr lang="en-US">
                <a:solidFill>
                  <a:schemeClr val="bg2"/>
                </a:solidFill>
              </a:rPr>
              <a:t>Link layer</a:t>
            </a:r>
            <a:endParaRPr lang="en-US"/>
          </a:p>
        </p:txBody>
      </p:sp>
      <p:sp>
        <p:nvSpPr>
          <p:cNvPr id="161827" name="Text Box 35"/>
          <p:cNvSpPr txBox="1">
            <a:spLocks noChangeArrowheads="1"/>
          </p:cNvSpPr>
          <p:nvPr/>
        </p:nvSpPr>
        <p:spPr bwMode="auto">
          <a:xfrm>
            <a:off x="4060825" y="5489575"/>
            <a:ext cx="1630363" cy="366713"/>
          </a:xfrm>
          <a:prstGeom prst="rect">
            <a:avLst/>
          </a:prstGeom>
          <a:noFill/>
          <a:ln w="9525">
            <a:noFill/>
            <a:miter lim="800000"/>
            <a:headEnd/>
            <a:tailEnd/>
          </a:ln>
          <a:effectLst/>
        </p:spPr>
        <p:txBody>
          <a:bodyPr wrap="none">
            <a:spAutoFit/>
          </a:bodyPr>
          <a:lstStyle/>
          <a:p>
            <a:r>
              <a:rPr lang="en-US">
                <a:solidFill>
                  <a:schemeClr val="bg2"/>
                </a:solidFill>
              </a:rPr>
              <a:t>physical layer</a:t>
            </a:r>
            <a:endParaRPr lang="en-US"/>
          </a:p>
        </p:txBody>
      </p:sp>
      <p:sp>
        <p:nvSpPr>
          <p:cNvPr id="161828" name="Text Box 36"/>
          <p:cNvSpPr txBox="1">
            <a:spLocks noChangeArrowheads="1"/>
          </p:cNvSpPr>
          <p:nvPr/>
        </p:nvSpPr>
        <p:spPr bwMode="auto">
          <a:xfrm>
            <a:off x="155575" y="3265488"/>
            <a:ext cx="1416050" cy="822325"/>
          </a:xfrm>
          <a:prstGeom prst="rect">
            <a:avLst/>
          </a:prstGeom>
          <a:noFill/>
          <a:ln w="9525">
            <a:noFill/>
            <a:miter lim="800000"/>
            <a:headEnd/>
            <a:tailEnd/>
          </a:ln>
          <a:effectLst/>
        </p:spPr>
        <p:txBody>
          <a:bodyPr wrap="none">
            <a:spAutoFit/>
          </a:bodyPr>
          <a:lstStyle/>
          <a:p>
            <a:pPr algn="r"/>
            <a:r>
              <a:rPr lang="en-US" sz="2400">
                <a:solidFill>
                  <a:srgbClr val="FF0000"/>
                </a:solidFill>
              </a:rPr>
              <a:t>Network</a:t>
            </a:r>
          </a:p>
          <a:p>
            <a:pPr algn="r"/>
            <a:r>
              <a:rPr lang="en-US" sz="2400">
                <a:solidFill>
                  <a:srgbClr val="FF0000"/>
                </a:solidFill>
              </a:rPr>
              <a:t>layer</a:t>
            </a:r>
            <a:endParaRPr lang="en-US"/>
          </a:p>
        </p:txBody>
      </p:sp>
      <p:sp>
        <p:nvSpPr>
          <p:cNvPr id="161829" name="Line 37"/>
          <p:cNvSpPr>
            <a:spLocks noChangeShapeType="1"/>
          </p:cNvSpPr>
          <p:nvPr/>
        </p:nvSpPr>
        <p:spPr bwMode="auto">
          <a:xfrm flipV="1">
            <a:off x="1381125" y="2486025"/>
            <a:ext cx="0" cy="742950"/>
          </a:xfrm>
          <a:prstGeom prst="line">
            <a:avLst/>
          </a:prstGeom>
          <a:noFill/>
          <a:ln w="28575">
            <a:solidFill>
              <a:srgbClr val="FF0000"/>
            </a:solidFill>
            <a:round/>
            <a:headEnd/>
            <a:tailEnd type="triangle" w="med" len="med"/>
          </a:ln>
          <a:effectLst/>
        </p:spPr>
        <p:txBody>
          <a:bodyPr wrap="none" anchor="ctr"/>
          <a:lstStyle/>
          <a:p>
            <a:endParaRPr lang="en-US"/>
          </a:p>
        </p:txBody>
      </p:sp>
      <p:sp>
        <p:nvSpPr>
          <p:cNvPr id="161830" name="Line 38"/>
          <p:cNvSpPr>
            <a:spLocks noChangeShapeType="1"/>
          </p:cNvSpPr>
          <p:nvPr/>
        </p:nvSpPr>
        <p:spPr bwMode="auto">
          <a:xfrm>
            <a:off x="1381125" y="4152900"/>
            <a:ext cx="0" cy="742950"/>
          </a:xfrm>
          <a:prstGeom prst="line">
            <a:avLst/>
          </a:prstGeom>
          <a:noFill/>
          <a:ln w="28575">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6" name="Slide Number Placeholder 4"/>
          <p:cNvSpPr>
            <a:spLocks noGrp="1"/>
          </p:cNvSpPr>
          <p:nvPr>
            <p:ph type="sldNum" sz="quarter" idx="12"/>
          </p:nvPr>
        </p:nvSpPr>
        <p:spPr/>
        <p:txBody>
          <a:bodyPr/>
          <a:lstStyle/>
          <a:p>
            <a:r>
              <a:rPr lang="en-US"/>
              <a:t>4-</a:t>
            </a:r>
            <a:fld id="{413613C1-C760-413F-92EA-89025CB3CFAE}" type="slidenum">
              <a:rPr lang="en-US"/>
              <a:pPr/>
              <a:t>15</a:t>
            </a:fld>
            <a:endParaRPr lang="en-US"/>
          </a:p>
        </p:txBody>
      </p:sp>
      <p:sp>
        <p:nvSpPr>
          <p:cNvPr id="575490" name="Rectangle 2"/>
          <p:cNvSpPr>
            <a:spLocks noGrp="1" noChangeArrowheads="1"/>
          </p:cNvSpPr>
          <p:nvPr>
            <p:ph type="title"/>
          </p:nvPr>
        </p:nvSpPr>
        <p:spPr>
          <a:xfrm>
            <a:off x="520700" y="0"/>
            <a:ext cx="7772400" cy="781050"/>
          </a:xfrm>
        </p:spPr>
        <p:txBody>
          <a:bodyPr/>
          <a:lstStyle/>
          <a:p>
            <a:r>
              <a:rPr lang="en-US" sz="3600"/>
              <a:t>IP datagram format</a:t>
            </a:r>
            <a:endParaRPr lang="en-US"/>
          </a:p>
        </p:txBody>
      </p:sp>
      <p:grpSp>
        <p:nvGrpSpPr>
          <p:cNvPr id="575491" name="Group 3"/>
          <p:cNvGrpSpPr>
            <a:grpSpLocks/>
          </p:cNvGrpSpPr>
          <p:nvPr/>
        </p:nvGrpSpPr>
        <p:grpSpPr bwMode="auto">
          <a:xfrm>
            <a:off x="495300" y="863600"/>
            <a:ext cx="8648700" cy="5426075"/>
            <a:chOff x="153" y="629"/>
            <a:chExt cx="5448" cy="3418"/>
          </a:xfrm>
        </p:grpSpPr>
        <p:sp>
          <p:nvSpPr>
            <p:cNvPr id="575492" name="Rectangle 4"/>
            <p:cNvSpPr>
              <a:spLocks noChangeArrowheads="1"/>
            </p:cNvSpPr>
            <p:nvPr/>
          </p:nvSpPr>
          <p:spPr bwMode="auto">
            <a:xfrm>
              <a:off x="1825" y="953"/>
              <a:ext cx="2489" cy="3039"/>
            </a:xfrm>
            <a:prstGeom prst="rect">
              <a:avLst/>
            </a:prstGeom>
            <a:solidFill>
              <a:schemeClr val="accent2"/>
            </a:solidFill>
            <a:ln w="19050">
              <a:noFill/>
              <a:miter lim="800000"/>
              <a:headEnd/>
              <a:tailEnd/>
            </a:ln>
            <a:effectLst/>
          </p:spPr>
          <p:txBody>
            <a:bodyPr wrap="none" anchor="ctr"/>
            <a:lstStyle/>
            <a:p>
              <a:endParaRPr lang="en-US"/>
            </a:p>
          </p:txBody>
        </p:sp>
        <p:sp>
          <p:nvSpPr>
            <p:cNvPr id="575493" name="Rectangle 5"/>
            <p:cNvSpPr>
              <a:spLocks noChangeArrowheads="1"/>
            </p:cNvSpPr>
            <p:nvPr/>
          </p:nvSpPr>
          <p:spPr bwMode="auto">
            <a:xfrm>
              <a:off x="1765" y="1020"/>
              <a:ext cx="2489" cy="3027"/>
            </a:xfrm>
            <a:prstGeom prst="rect">
              <a:avLst/>
            </a:prstGeom>
            <a:solidFill>
              <a:schemeClr val="bg1"/>
            </a:solidFill>
            <a:ln w="19050">
              <a:solidFill>
                <a:schemeClr val="tx1"/>
              </a:solidFill>
              <a:miter lim="800000"/>
              <a:headEnd/>
              <a:tailEnd/>
            </a:ln>
            <a:effectLst/>
          </p:spPr>
          <p:txBody>
            <a:bodyPr wrap="none" anchor="ctr"/>
            <a:lstStyle/>
            <a:p>
              <a:pPr algn="ctr"/>
              <a:endParaRPr lang="en-US" sz="2400">
                <a:latin typeface="Times New Roman" pitchFamily="18" charset="0"/>
              </a:endParaRPr>
            </a:p>
          </p:txBody>
        </p:sp>
        <p:sp>
          <p:nvSpPr>
            <p:cNvPr id="575494" name="Text Box 6"/>
            <p:cNvSpPr txBox="1">
              <a:spLocks noChangeArrowheads="1"/>
            </p:cNvSpPr>
            <p:nvPr/>
          </p:nvSpPr>
          <p:spPr bwMode="auto">
            <a:xfrm>
              <a:off x="1730" y="1061"/>
              <a:ext cx="334" cy="231"/>
            </a:xfrm>
            <a:prstGeom prst="rect">
              <a:avLst/>
            </a:prstGeom>
            <a:noFill/>
            <a:ln w="9525">
              <a:noFill/>
              <a:miter lim="800000"/>
              <a:headEnd/>
              <a:tailEnd/>
            </a:ln>
            <a:effectLst/>
          </p:spPr>
          <p:txBody>
            <a:bodyPr wrap="none">
              <a:spAutoFit/>
            </a:bodyPr>
            <a:lstStyle/>
            <a:p>
              <a:pPr algn="ctr"/>
              <a:r>
                <a:rPr lang="en-US"/>
                <a:t>ver</a:t>
              </a:r>
              <a:endParaRPr lang="en-US" sz="2400">
                <a:latin typeface="Times New Roman" pitchFamily="18" charset="0"/>
              </a:endParaRPr>
            </a:p>
          </p:txBody>
        </p:sp>
        <p:sp>
          <p:nvSpPr>
            <p:cNvPr id="575495" name="Text Box 7"/>
            <p:cNvSpPr txBox="1">
              <a:spLocks noChangeArrowheads="1"/>
            </p:cNvSpPr>
            <p:nvPr/>
          </p:nvSpPr>
          <p:spPr bwMode="auto">
            <a:xfrm>
              <a:off x="3300" y="1100"/>
              <a:ext cx="536" cy="231"/>
            </a:xfrm>
            <a:prstGeom prst="rect">
              <a:avLst/>
            </a:prstGeom>
            <a:noFill/>
            <a:ln w="9525">
              <a:noFill/>
              <a:miter lim="800000"/>
              <a:headEnd/>
              <a:tailEnd/>
            </a:ln>
            <a:effectLst/>
          </p:spPr>
          <p:txBody>
            <a:bodyPr wrap="none">
              <a:spAutoFit/>
            </a:bodyPr>
            <a:lstStyle/>
            <a:p>
              <a:pPr algn="ctr"/>
              <a:r>
                <a:rPr lang="en-US"/>
                <a:t>length</a:t>
              </a:r>
              <a:endParaRPr lang="en-US">
                <a:latin typeface="Times New Roman" pitchFamily="18" charset="0"/>
              </a:endParaRPr>
            </a:p>
          </p:txBody>
        </p:sp>
        <p:sp>
          <p:nvSpPr>
            <p:cNvPr id="575496" name="Line 8"/>
            <p:cNvSpPr>
              <a:spLocks noChangeShapeType="1"/>
            </p:cNvSpPr>
            <p:nvPr/>
          </p:nvSpPr>
          <p:spPr bwMode="auto">
            <a:xfrm>
              <a:off x="1773" y="1346"/>
              <a:ext cx="2486" cy="3"/>
            </a:xfrm>
            <a:prstGeom prst="line">
              <a:avLst/>
            </a:prstGeom>
            <a:noFill/>
            <a:ln w="19050">
              <a:solidFill>
                <a:schemeClr val="tx1"/>
              </a:solidFill>
              <a:round/>
              <a:headEnd/>
              <a:tailEnd/>
            </a:ln>
            <a:effectLst/>
          </p:spPr>
          <p:txBody>
            <a:bodyPr wrap="none" anchor="ctr"/>
            <a:lstStyle/>
            <a:p>
              <a:endParaRPr lang="en-US"/>
            </a:p>
          </p:txBody>
        </p:sp>
        <p:sp>
          <p:nvSpPr>
            <p:cNvPr id="575497" name="Line 9"/>
            <p:cNvSpPr>
              <a:spLocks noChangeShapeType="1"/>
            </p:cNvSpPr>
            <p:nvPr/>
          </p:nvSpPr>
          <p:spPr bwMode="auto">
            <a:xfrm flipH="1" flipV="1">
              <a:off x="2995" y="1026"/>
              <a:ext cx="0" cy="319"/>
            </a:xfrm>
            <a:prstGeom prst="line">
              <a:avLst/>
            </a:prstGeom>
            <a:noFill/>
            <a:ln w="19050">
              <a:solidFill>
                <a:schemeClr val="tx1"/>
              </a:solidFill>
              <a:round/>
              <a:headEnd/>
              <a:tailEnd/>
            </a:ln>
            <a:effectLst/>
          </p:spPr>
          <p:txBody>
            <a:bodyPr wrap="none" anchor="ctr"/>
            <a:lstStyle/>
            <a:p>
              <a:endParaRPr lang="en-US"/>
            </a:p>
          </p:txBody>
        </p:sp>
        <p:sp>
          <p:nvSpPr>
            <p:cNvPr id="575498" name="Text Box 10"/>
            <p:cNvSpPr txBox="1">
              <a:spLocks noChangeArrowheads="1"/>
            </p:cNvSpPr>
            <p:nvPr/>
          </p:nvSpPr>
          <p:spPr bwMode="auto">
            <a:xfrm>
              <a:off x="2678" y="695"/>
              <a:ext cx="598" cy="231"/>
            </a:xfrm>
            <a:prstGeom prst="rect">
              <a:avLst/>
            </a:prstGeom>
            <a:noFill/>
            <a:ln w="9525">
              <a:noFill/>
              <a:miter lim="800000"/>
              <a:headEnd/>
              <a:tailEnd/>
            </a:ln>
            <a:effectLst/>
          </p:spPr>
          <p:txBody>
            <a:bodyPr wrap="none">
              <a:spAutoFit/>
            </a:bodyPr>
            <a:lstStyle/>
            <a:p>
              <a:pPr algn="ctr"/>
              <a:r>
                <a:rPr lang="en-US"/>
                <a:t>32 bits</a:t>
              </a:r>
              <a:endParaRPr lang="en-US" sz="2400">
                <a:latin typeface="Times New Roman" pitchFamily="18" charset="0"/>
              </a:endParaRPr>
            </a:p>
          </p:txBody>
        </p:sp>
        <p:sp>
          <p:nvSpPr>
            <p:cNvPr id="575499" name="Line 11"/>
            <p:cNvSpPr>
              <a:spLocks noChangeShapeType="1"/>
            </p:cNvSpPr>
            <p:nvPr/>
          </p:nvSpPr>
          <p:spPr bwMode="auto">
            <a:xfrm>
              <a:off x="3337" y="847"/>
              <a:ext cx="899" cy="3"/>
            </a:xfrm>
            <a:prstGeom prst="line">
              <a:avLst/>
            </a:prstGeom>
            <a:noFill/>
            <a:ln w="19050">
              <a:solidFill>
                <a:schemeClr val="tx1"/>
              </a:solidFill>
              <a:round/>
              <a:headEnd/>
              <a:tailEnd type="triangle" w="med" len="med"/>
            </a:ln>
            <a:effectLst/>
          </p:spPr>
          <p:txBody>
            <a:bodyPr wrap="none" anchor="ctr"/>
            <a:lstStyle/>
            <a:p>
              <a:endParaRPr lang="en-US"/>
            </a:p>
          </p:txBody>
        </p:sp>
        <p:sp>
          <p:nvSpPr>
            <p:cNvPr id="575500" name="Line 12"/>
            <p:cNvSpPr>
              <a:spLocks noChangeShapeType="1"/>
            </p:cNvSpPr>
            <p:nvPr/>
          </p:nvSpPr>
          <p:spPr bwMode="auto">
            <a:xfrm rot="10800000">
              <a:off x="1757" y="854"/>
              <a:ext cx="84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575501" name="Text Box 13"/>
            <p:cNvSpPr txBox="1">
              <a:spLocks noChangeArrowheads="1"/>
            </p:cNvSpPr>
            <p:nvPr/>
          </p:nvSpPr>
          <p:spPr bwMode="auto">
            <a:xfrm>
              <a:off x="2382" y="2881"/>
              <a:ext cx="1370" cy="826"/>
            </a:xfrm>
            <a:prstGeom prst="rect">
              <a:avLst/>
            </a:prstGeom>
            <a:noFill/>
            <a:ln w="9525">
              <a:noFill/>
              <a:miter lim="800000"/>
              <a:headEnd/>
              <a:tailEnd/>
            </a:ln>
            <a:effectLst/>
          </p:spPr>
          <p:txBody>
            <a:bodyPr wrap="none">
              <a:spAutoFit/>
            </a:bodyPr>
            <a:lstStyle/>
            <a:p>
              <a:pPr algn="ctr"/>
              <a:r>
                <a:rPr lang="en-US" sz="2000"/>
                <a:t>data </a:t>
              </a:r>
            </a:p>
            <a:p>
              <a:pPr algn="ctr"/>
              <a:r>
                <a:rPr lang="en-US" sz="2000"/>
                <a:t>(variable length,</a:t>
              </a:r>
            </a:p>
            <a:p>
              <a:pPr algn="ctr"/>
              <a:r>
                <a:rPr lang="en-US" sz="2000"/>
                <a:t>typically a TCP </a:t>
              </a:r>
            </a:p>
            <a:p>
              <a:pPr algn="ctr"/>
              <a:r>
                <a:rPr lang="en-US" sz="2000"/>
                <a:t>or UDP segment)</a:t>
              </a:r>
              <a:endParaRPr lang="en-US" sz="2400">
                <a:latin typeface="Times New Roman" pitchFamily="18" charset="0"/>
              </a:endParaRPr>
            </a:p>
          </p:txBody>
        </p:sp>
        <p:sp>
          <p:nvSpPr>
            <p:cNvPr id="575502" name="Text Box 14"/>
            <p:cNvSpPr txBox="1">
              <a:spLocks noChangeArrowheads="1"/>
            </p:cNvSpPr>
            <p:nvPr/>
          </p:nvSpPr>
          <p:spPr bwMode="auto">
            <a:xfrm>
              <a:off x="1714" y="1405"/>
              <a:ext cx="1356" cy="231"/>
            </a:xfrm>
            <a:prstGeom prst="rect">
              <a:avLst/>
            </a:prstGeom>
            <a:noFill/>
            <a:ln w="9525">
              <a:noFill/>
              <a:miter lim="800000"/>
              <a:headEnd/>
              <a:tailEnd/>
            </a:ln>
            <a:effectLst/>
          </p:spPr>
          <p:txBody>
            <a:bodyPr>
              <a:spAutoFit/>
            </a:bodyPr>
            <a:lstStyle/>
            <a:p>
              <a:pPr algn="ctr"/>
              <a:r>
                <a:rPr lang="en-US"/>
                <a:t>16-bit identifier</a:t>
              </a:r>
              <a:endParaRPr lang="en-US" sz="2000">
                <a:latin typeface="Times New Roman" pitchFamily="18" charset="0"/>
              </a:endParaRPr>
            </a:p>
          </p:txBody>
        </p:sp>
        <p:sp>
          <p:nvSpPr>
            <p:cNvPr id="575503" name="Line 15"/>
            <p:cNvSpPr>
              <a:spLocks noChangeShapeType="1"/>
            </p:cNvSpPr>
            <p:nvPr/>
          </p:nvSpPr>
          <p:spPr bwMode="auto">
            <a:xfrm flipV="1">
              <a:off x="1769" y="2290"/>
              <a:ext cx="2489" cy="0"/>
            </a:xfrm>
            <a:prstGeom prst="line">
              <a:avLst/>
            </a:prstGeom>
            <a:noFill/>
            <a:ln w="19050">
              <a:solidFill>
                <a:schemeClr val="tx1"/>
              </a:solidFill>
              <a:round/>
              <a:headEnd/>
              <a:tailEnd/>
            </a:ln>
            <a:effectLst/>
          </p:spPr>
          <p:txBody>
            <a:bodyPr wrap="none" anchor="ctr"/>
            <a:lstStyle/>
            <a:p>
              <a:endParaRPr lang="en-US"/>
            </a:p>
          </p:txBody>
        </p:sp>
        <p:sp>
          <p:nvSpPr>
            <p:cNvPr id="575504" name="Line 16"/>
            <p:cNvSpPr>
              <a:spLocks noChangeShapeType="1"/>
            </p:cNvSpPr>
            <p:nvPr/>
          </p:nvSpPr>
          <p:spPr bwMode="auto">
            <a:xfrm flipV="1">
              <a:off x="1769" y="2590"/>
              <a:ext cx="2489" cy="0"/>
            </a:xfrm>
            <a:prstGeom prst="line">
              <a:avLst/>
            </a:prstGeom>
            <a:noFill/>
            <a:ln w="19050">
              <a:solidFill>
                <a:schemeClr val="tx1"/>
              </a:solidFill>
              <a:round/>
              <a:headEnd/>
              <a:tailEnd/>
            </a:ln>
            <a:effectLst/>
          </p:spPr>
          <p:txBody>
            <a:bodyPr wrap="none" anchor="ctr"/>
            <a:lstStyle/>
            <a:p>
              <a:endParaRPr lang="en-US"/>
            </a:p>
          </p:txBody>
        </p:sp>
        <p:sp>
          <p:nvSpPr>
            <p:cNvPr id="575505" name="Text Box 17"/>
            <p:cNvSpPr txBox="1">
              <a:spLocks noChangeArrowheads="1"/>
            </p:cNvSpPr>
            <p:nvPr/>
          </p:nvSpPr>
          <p:spPr bwMode="auto">
            <a:xfrm>
              <a:off x="3249" y="1637"/>
              <a:ext cx="804" cy="404"/>
            </a:xfrm>
            <a:prstGeom prst="rect">
              <a:avLst/>
            </a:prstGeom>
            <a:noFill/>
            <a:ln w="9525">
              <a:noFill/>
              <a:miter lim="800000"/>
              <a:headEnd/>
              <a:tailEnd/>
            </a:ln>
            <a:effectLst/>
          </p:spPr>
          <p:txBody>
            <a:bodyPr wrap="none">
              <a:spAutoFit/>
            </a:bodyPr>
            <a:lstStyle/>
            <a:p>
              <a:pPr algn="ctr"/>
              <a:r>
                <a:rPr lang="en-US"/>
                <a:t>header</a:t>
              </a:r>
            </a:p>
            <a:p>
              <a:pPr algn="ctr"/>
              <a:r>
                <a:rPr lang="en-US"/>
                <a:t> checksum</a:t>
              </a:r>
              <a:endParaRPr lang="en-US">
                <a:latin typeface="Times New Roman" pitchFamily="18" charset="0"/>
              </a:endParaRPr>
            </a:p>
          </p:txBody>
        </p:sp>
        <p:sp>
          <p:nvSpPr>
            <p:cNvPr id="575506" name="Text Box 18"/>
            <p:cNvSpPr txBox="1">
              <a:spLocks noChangeArrowheads="1"/>
            </p:cNvSpPr>
            <p:nvPr/>
          </p:nvSpPr>
          <p:spPr bwMode="auto">
            <a:xfrm>
              <a:off x="1766" y="1619"/>
              <a:ext cx="602" cy="404"/>
            </a:xfrm>
            <a:prstGeom prst="rect">
              <a:avLst/>
            </a:prstGeom>
            <a:noFill/>
            <a:ln w="9525">
              <a:noFill/>
              <a:miter lim="800000"/>
              <a:headEnd/>
              <a:tailEnd/>
            </a:ln>
            <a:effectLst/>
          </p:spPr>
          <p:txBody>
            <a:bodyPr wrap="none">
              <a:spAutoFit/>
            </a:bodyPr>
            <a:lstStyle/>
            <a:p>
              <a:pPr algn="ctr"/>
              <a:r>
                <a:rPr lang="en-US"/>
                <a:t>time to</a:t>
              </a:r>
            </a:p>
            <a:p>
              <a:pPr algn="ctr"/>
              <a:r>
                <a:rPr lang="en-US"/>
                <a:t>live</a:t>
              </a:r>
              <a:endParaRPr lang="en-US">
                <a:latin typeface="Times New Roman" pitchFamily="18" charset="0"/>
              </a:endParaRPr>
            </a:p>
          </p:txBody>
        </p:sp>
        <p:sp>
          <p:nvSpPr>
            <p:cNvPr id="575507" name="Text Box 19"/>
            <p:cNvSpPr txBox="1">
              <a:spLocks noChangeArrowheads="1"/>
            </p:cNvSpPr>
            <p:nvPr/>
          </p:nvSpPr>
          <p:spPr bwMode="auto">
            <a:xfrm>
              <a:off x="2095" y="2047"/>
              <a:ext cx="1786" cy="231"/>
            </a:xfrm>
            <a:prstGeom prst="rect">
              <a:avLst/>
            </a:prstGeom>
            <a:noFill/>
            <a:ln w="9525">
              <a:noFill/>
              <a:miter lim="800000"/>
              <a:headEnd/>
              <a:tailEnd/>
            </a:ln>
            <a:effectLst/>
          </p:spPr>
          <p:txBody>
            <a:bodyPr wrap="none">
              <a:spAutoFit/>
            </a:bodyPr>
            <a:lstStyle/>
            <a:p>
              <a:pPr algn="ctr"/>
              <a:r>
                <a:rPr lang="en-US"/>
                <a:t>32 bit source IP address</a:t>
              </a:r>
              <a:endParaRPr lang="en-US" sz="2400">
                <a:latin typeface="Times New Roman" pitchFamily="18" charset="0"/>
              </a:endParaRPr>
            </a:p>
          </p:txBody>
        </p:sp>
        <p:sp>
          <p:nvSpPr>
            <p:cNvPr id="575508" name="Text Box 20"/>
            <p:cNvSpPr txBox="1">
              <a:spLocks noChangeArrowheads="1"/>
            </p:cNvSpPr>
            <p:nvPr/>
          </p:nvSpPr>
          <p:spPr bwMode="auto">
            <a:xfrm>
              <a:off x="187" y="629"/>
              <a:ext cx="1390" cy="404"/>
            </a:xfrm>
            <a:prstGeom prst="rect">
              <a:avLst/>
            </a:prstGeom>
            <a:noFill/>
            <a:ln w="9525">
              <a:noFill/>
              <a:miter lim="800000"/>
              <a:headEnd/>
              <a:tailEnd/>
            </a:ln>
            <a:effectLst/>
          </p:spPr>
          <p:txBody>
            <a:bodyPr wrap="none">
              <a:spAutoFit/>
            </a:bodyPr>
            <a:lstStyle/>
            <a:p>
              <a:pPr algn="r"/>
              <a:r>
                <a:rPr lang="en-US"/>
                <a:t>IP protocol version</a:t>
              </a:r>
            </a:p>
            <a:p>
              <a:pPr algn="r"/>
              <a:r>
                <a:rPr lang="en-US"/>
                <a:t>number</a:t>
              </a:r>
              <a:endParaRPr lang="en-US" sz="1000">
                <a:latin typeface="Times New Roman" pitchFamily="18" charset="0"/>
              </a:endParaRPr>
            </a:p>
          </p:txBody>
        </p:sp>
        <p:sp>
          <p:nvSpPr>
            <p:cNvPr id="575509" name="Text Box 21"/>
            <p:cNvSpPr txBox="1">
              <a:spLocks noChangeArrowheads="1"/>
            </p:cNvSpPr>
            <p:nvPr/>
          </p:nvSpPr>
          <p:spPr bwMode="auto">
            <a:xfrm>
              <a:off x="526" y="974"/>
              <a:ext cx="1048" cy="404"/>
            </a:xfrm>
            <a:prstGeom prst="rect">
              <a:avLst/>
            </a:prstGeom>
            <a:noFill/>
            <a:ln w="9525">
              <a:noFill/>
              <a:miter lim="800000"/>
              <a:headEnd/>
              <a:tailEnd/>
            </a:ln>
            <a:effectLst/>
          </p:spPr>
          <p:txBody>
            <a:bodyPr wrap="none">
              <a:spAutoFit/>
            </a:bodyPr>
            <a:lstStyle/>
            <a:p>
              <a:pPr algn="r"/>
              <a:r>
                <a:rPr lang="en-US"/>
                <a:t>header length</a:t>
              </a:r>
            </a:p>
            <a:p>
              <a:pPr algn="r"/>
              <a:r>
                <a:rPr lang="en-US"/>
                <a:t> (bytes)</a:t>
              </a:r>
              <a:endParaRPr lang="en-US" sz="1000">
                <a:latin typeface="Times New Roman" pitchFamily="18" charset="0"/>
              </a:endParaRPr>
            </a:p>
          </p:txBody>
        </p:sp>
        <p:sp>
          <p:nvSpPr>
            <p:cNvPr id="575510" name="Text Box 22"/>
            <p:cNvSpPr txBox="1">
              <a:spLocks noChangeArrowheads="1"/>
            </p:cNvSpPr>
            <p:nvPr/>
          </p:nvSpPr>
          <p:spPr bwMode="auto">
            <a:xfrm>
              <a:off x="350" y="1604"/>
              <a:ext cx="1281" cy="750"/>
            </a:xfrm>
            <a:prstGeom prst="rect">
              <a:avLst/>
            </a:prstGeom>
            <a:noFill/>
            <a:ln w="9525">
              <a:noFill/>
              <a:miter lim="800000"/>
              <a:headEnd/>
              <a:tailEnd/>
            </a:ln>
            <a:effectLst/>
          </p:spPr>
          <p:txBody>
            <a:bodyPr wrap="none">
              <a:spAutoFit/>
            </a:bodyPr>
            <a:lstStyle/>
            <a:p>
              <a:pPr algn="r"/>
              <a:r>
                <a:rPr lang="en-US"/>
                <a:t>max number</a:t>
              </a:r>
            </a:p>
            <a:p>
              <a:pPr algn="r"/>
              <a:r>
                <a:rPr lang="en-US"/>
                <a:t>remaining hops</a:t>
              </a:r>
            </a:p>
            <a:p>
              <a:pPr algn="r"/>
              <a:r>
                <a:rPr lang="en-US"/>
                <a:t>(decremented at </a:t>
              </a:r>
            </a:p>
            <a:p>
              <a:pPr algn="r"/>
              <a:r>
                <a:rPr lang="en-US"/>
                <a:t>each router)</a:t>
              </a:r>
            </a:p>
          </p:txBody>
        </p:sp>
        <p:sp>
          <p:nvSpPr>
            <p:cNvPr id="575511" name="Line 23"/>
            <p:cNvSpPr>
              <a:spLocks noChangeShapeType="1"/>
            </p:cNvSpPr>
            <p:nvPr/>
          </p:nvSpPr>
          <p:spPr bwMode="auto">
            <a:xfrm>
              <a:off x="1512" y="834"/>
              <a:ext cx="333" cy="291"/>
            </a:xfrm>
            <a:prstGeom prst="line">
              <a:avLst/>
            </a:prstGeom>
            <a:noFill/>
            <a:ln w="19050">
              <a:solidFill>
                <a:srgbClr val="FF0000"/>
              </a:solidFill>
              <a:round/>
              <a:headEnd/>
              <a:tailEnd/>
            </a:ln>
            <a:effectLst/>
          </p:spPr>
          <p:txBody>
            <a:bodyPr wrap="none" anchor="ctr"/>
            <a:lstStyle/>
            <a:p>
              <a:endParaRPr lang="en-US"/>
            </a:p>
          </p:txBody>
        </p:sp>
        <p:sp>
          <p:nvSpPr>
            <p:cNvPr id="575512" name="Line 24"/>
            <p:cNvSpPr>
              <a:spLocks noChangeShapeType="1"/>
            </p:cNvSpPr>
            <p:nvPr/>
          </p:nvSpPr>
          <p:spPr bwMode="auto">
            <a:xfrm>
              <a:off x="1530" y="1185"/>
              <a:ext cx="570" cy="93"/>
            </a:xfrm>
            <a:prstGeom prst="line">
              <a:avLst/>
            </a:prstGeom>
            <a:noFill/>
            <a:ln w="19050">
              <a:solidFill>
                <a:srgbClr val="FF0000"/>
              </a:solidFill>
              <a:round/>
              <a:headEnd/>
              <a:tailEnd/>
            </a:ln>
            <a:effectLst/>
          </p:spPr>
          <p:txBody>
            <a:bodyPr wrap="none" anchor="ctr"/>
            <a:lstStyle/>
            <a:p>
              <a:endParaRPr lang="en-US"/>
            </a:p>
          </p:txBody>
        </p:sp>
        <p:sp>
          <p:nvSpPr>
            <p:cNvPr id="575513" name="Text Box 25"/>
            <p:cNvSpPr txBox="1">
              <a:spLocks noChangeArrowheads="1"/>
            </p:cNvSpPr>
            <p:nvPr/>
          </p:nvSpPr>
          <p:spPr bwMode="auto">
            <a:xfrm>
              <a:off x="4452" y="1214"/>
              <a:ext cx="1149" cy="577"/>
            </a:xfrm>
            <a:prstGeom prst="rect">
              <a:avLst/>
            </a:prstGeom>
            <a:noFill/>
            <a:ln w="9525">
              <a:noFill/>
              <a:miter lim="800000"/>
              <a:headEnd/>
              <a:tailEnd/>
            </a:ln>
            <a:effectLst/>
          </p:spPr>
          <p:txBody>
            <a:bodyPr wrap="none">
              <a:spAutoFit/>
            </a:bodyPr>
            <a:lstStyle/>
            <a:p>
              <a:r>
                <a:rPr lang="en-US"/>
                <a:t>for</a:t>
              </a:r>
            </a:p>
            <a:p>
              <a:r>
                <a:rPr lang="en-US"/>
                <a:t>fragmentation/</a:t>
              </a:r>
            </a:p>
            <a:p>
              <a:r>
                <a:rPr lang="en-US"/>
                <a:t>reassembly</a:t>
              </a:r>
            </a:p>
          </p:txBody>
        </p:sp>
        <p:sp>
          <p:nvSpPr>
            <p:cNvPr id="575514" name="Text Box 26"/>
            <p:cNvSpPr txBox="1">
              <a:spLocks noChangeArrowheads="1"/>
            </p:cNvSpPr>
            <p:nvPr/>
          </p:nvSpPr>
          <p:spPr bwMode="auto">
            <a:xfrm>
              <a:off x="4433" y="752"/>
              <a:ext cx="1116" cy="404"/>
            </a:xfrm>
            <a:prstGeom prst="rect">
              <a:avLst/>
            </a:prstGeom>
            <a:noFill/>
            <a:ln w="9525">
              <a:noFill/>
              <a:miter lim="800000"/>
              <a:headEnd/>
              <a:tailEnd/>
            </a:ln>
            <a:effectLst/>
          </p:spPr>
          <p:txBody>
            <a:bodyPr wrap="none">
              <a:spAutoFit/>
            </a:bodyPr>
            <a:lstStyle/>
            <a:p>
              <a:r>
                <a:rPr lang="en-US"/>
                <a:t>total datagram</a:t>
              </a:r>
            </a:p>
            <a:p>
              <a:r>
                <a:rPr lang="en-US"/>
                <a:t>length (bytes)</a:t>
              </a:r>
            </a:p>
          </p:txBody>
        </p:sp>
        <p:sp>
          <p:nvSpPr>
            <p:cNvPr id="575515" name="Text Box 27"/>
            <p:cNvSpPr txBox="1">
              <a:spLocks noChangeArrowheads="1"/>
            </p:cNvSpPr>
            <p:nvPr/>
          </p:nvSpPr>
          <p:spPr bwMode="auto">
            <a:xfrm>
              <a:off x="153" y="2408"/>
              <a:ext cx="1494" cy="404"/>
            </a:xfrm>
            <a:prstGeom prst="rect">
              <a:avLst/>
            </a:prstGeom>
            <a:noFill/>
            <a:ln w="9525">
              <a:noFill/>
              <a:miter lim="800000"/>
              <a:headEnd/>
              <a:tailEnd/>
            </a:ln>
            <a:effectLst/>
          </p:spPr>
          <p:txBody>
            <a:bodyPr wrap="none">
              <a:spAutoFit/>
            </a:bodyPr>
            <a:lstStyle/>
            <a:p>
              <a:pPr algn="r"/>
              <a:r>
                <a:rPr lang="en-US"/>
                <a:t>upper layer protocol</a:t>
              </a:r>
            </a:p>
            <a:p>
              <a:pPr algn="r"/>
              <a:r>
                <a:rPr lang="en-US"/>
                <a:t>to deliver payload to</a:t>
              </a:r>
            </a:p>
          </p:txBody>
        </p:sp>
        <p:sp>
          <p:nvSpPr>
            <p:cNvPr id="575516" name="Line 28"/>
            <p:cNvSpPr>
              <a:spLocks noChangeShapeType="1"/>
            </p:cNvSpPr>
            <p:nvPr/>
          </p:nvSpPr>
          <p:spPr bwMode="auto">
            <a:xfrm flipV="1">
              <a:off x="1602" y="1806"/>
              <a:ext cx="924" cy="708"/>
            </a:xfrm>
            <a:prstGeom prst="line">
              <a:avLst/>
            </a:prstGeom>
            <a:noFill/>
            <a:ln w="19050">
              <a:solidFill>
                <a:srgbClr val="FF0000"/>
              </a:solidFill>
              <a:round/>
              <a:headEnd/>
              <a:tailEnd/>
            </a:ln>
            <a:effectLst/>
          </p:spPr>
          <p:txBody>
            <a:bodyPr wrap="none" anchor="ctr"/>
            <a:lstStyle/>
            <a:p>
              <a:endParaRPr lang="en-US"/>
            </a:p>
          </p:txBody>
        </p:sp>
        <p:sp>
          <p:nvSpPr>
            <p:cNvPr id="575517" name="Line 29"/>
            <p:cNvSpPr>
              <a:spLocks noChangeShapeType="1"/>
            </p:cNvSpPr>
            <p:nvPr/>
          </p:nvSpPr>
          <p:spPr bwMode="auto">
            <a:xfrm flipH="1">
              <a:off x="3228" y="1500"/>
              <a:ext cx="1284" cy="120"/>
            </a:xfrm>
            <a:prstGeom prst="line">
              <a:avLst/>
            </a:prstGeom>
            <a:noFill/>
            <a:ln w="19050">
              <a:solidFill>
                <a:srgbClr val="FF0000"/>
              </a:solidFill>
              <a:round/>
              <a:headEnd/>
              <a:tailEnd/>
            </a:ln>
            <a:effectLst/>
          </p:spPr>
          <p:txBody>
            <a:bodyPr wrap="none" anchor="ctr"/>
            <a:lstStyle/>
            <a:p>
              <a:endParaRPr lang="en-US"/>
            </a:p>
          </p:txBody>
        </p:sp>
        <p:sp>
          <p:nvSpPr>
            <p:cNvPr id="575518" name="Line 30"/>
            <p:cNvSpPr>
              <a:spLocks noChangeShapeType="1"/>
            </p:cNvSpPr>
            <p:nvPr/>
          </p:nvSpPr>
          <p:spPr bwMode="auto">
            <a:xfrm flipH="1">
              <a:off x="4098" y="954"/>
              <a:ext cx="402" cy="258"/>
            </a:xfrm>
            <a:prstGeom prst="line">
              <a:avLst/>
            </a:prstGeom>
            <a:noFill/>
            <a:ln w="19050">
              <a:solidFill>
                <a:srgbClr val="FF0000"/>
              </a:solidFill>
              <a:round/>
              <a:headEnd/>
              <a:tailEnd/>
            </a:ln>
            <a:effectLst/>
          </p:spPr>
          <p:txBody>
            <a:bodyPr wrap="none" anchor="ctr"/>
            <a:lstStyle/>
            <a:p>
              <a:endParaRPr lang="en-US"/>
            </a:p>
          </p:txBody>
        </p:sp>
        <p:sp>
          <p:nvSpPr>
            <p:cNvPr id="575519" name="Text Box 31"/>
            <p:cNvSpPr txBox="1">
              <a:spLocks noChangeArrowheads="1"/>
            </p:cNvSpPr>
            <p:nvPr/>
          </p:nvSpPr>
          <p:spPr bwMode="auto">
            <a:xfrm>
              <a:off x="2008" y="995"/>
              <a:ext cx="473" cy="404"/>
            </a:xfrm>
            <a:prstGeom prst="rect">
              <a:avLst/>
            </a:prstGeom>
            <a:noFill/>
            <a:ln w="9525">
              <a:noFill/>
              <a:miter lim="800000"/>
              <a:headEnd/>
              <a:tailEnd/>
            </a:ln>
            <a:effectLst/>
          </p:spPr>
          <p:txBody>
            <a:bodyPr wrap="none">
              <a:spAutoFit/>
            </a:bodyPr>
            <a:lstStyle/>
            <a:p>
              <a:pPr algn="ctr"/>
              <a:r>
                <a:rPr lang="en-US"/>
                <a:t>head.</a:t>
              </a:r>
            </a:p>
            <a:p>
              <a:pPr algn="ctr"/>
              <a:r>
                <a:rPr lang="en-US"/>
                <a:t>len</a:t>
              </a:r>
              <a:endParaRPr lang="en-US" sz="2400">
                <a:latin typeface="Times New Roman" pitchFamily="18" charset="0"/>
              </a:endParaRPr>
            </a:p>
          </p:txBody>
        </p:sp>
        <p:sp>
          <p:nvSpPr>
            <p:cNvPr id="575520" name="Text Box 32"/>
            <p:cNvSpPr txBox="1">
              <a:spLocks noChangeArrowheads="1"/>
            </p:cNvSpPr>
            <p:nvPr/>
          </p:nvSpPr>
          <p:spPr bwMode="auto">
            <a:xfrm>
              <a:off x="2414" y="989"/>
              <a:ext cx="607" cy="404"/>
            </a:xfrm>
            <a:prstGeom prst="rect">
              <a:avLst/>
            </a:prstGeom>
            <a:noFill/>
            <a:ln w="9525">
              <a:noFill/>
              <a:miter lim="800000"/>
              <a:headEnd/>
              <a:tailEnd/>
            </a:ln>
            <a:effectLst/>
          </p:spPr>
          <p:txBody>
            <a:bodyPr wrap="none">
              <a:spAutoFit/>
            </a:bodyPr>
            <a:lstStyle/>
            <a:p>
              <a:pPr algn="ctr"/>
              <a:r>
                <a:rPr lang="en-US"/>
                <a:t>type of</a:t>
              </a:r>
            </a:p>
            <a:p>
              <a:pPr algn="ctr"/>
              <a:r>
                <a:rPr lang="en-US"/>
                <a:t>service</a:t>
              </a:r>
              <a:endParaRPr lang="en-US" sz="2400">
                <a:latin typeface="Times New Roman" pitchFamily="18" charset="0"/>
              </a:endParaRPr>
            </a:p>
          </p:txBody>
        </p:sp>
        <p:sp>
          <p:nvSpPr>
            <p:cNvPr id="575521" name="Line 33"/>
            <p:cNvSpPr>
              <a:spLocks noChangeShapeType="1"/>
            </p:cNvSpPr>
            <p:nvPr/>
          </p:nvSpPr>
          <p:spPr bwMode="auto">
            <a:xfrm flipH="1" flipV="1">
              <a:off x="2431" y="1023"/>
              <a:ext cx="0" cy="319"/>
            </a:xfrm>
            <a:prstGeom prst="line">
              <a:avLst/>
            </a:prstGeom>
            <a:noFill/>
            <a:ln w="19050">
              <a:solidFill>
                <a:schemeClr val="tx1"/>
              </a:solidFill>
              <a:round/>
              <a:headEnd/>
              <a:tailEnd/>
            </a:ln>
            <a:effectLst/>
          </p:spPr>
          <p:txBody>
            <a:bodyPr wrap="none" anchor="ctr"/>
            <a:lstStyle/>
            <a:p>
              <a:endParaRPr lang="en-US"/>
            </a:p>
          </p:txBody>
        </p:sp>
        <p:sp>
          <p:nvSpPr>
            <p:cNvPr id="575522" name="Line 34"/>
            <p:cNvSpPr>
              <a:spLocks noChangeShapeType="1"/>
            </p:cNvSpPr>
            <p:nvPr/>
          </p:nvSpPr>
          <p:spPr bwMode="auto">
            <a:xfrm flipH="1" flipV="1">
              <a:off x="2044" y="1029"/>
              <a:ext cx="0" cy="319"/>
            </a:xfrm>
            <a:prstGeom prst="line">
              <a:avLst/>
            </a:prstGeom>
            <a:noFill/>
            <a:ln w="19050">
              <a:solidFill>
                <a:schemeClr val="tx1"/>
              </a:solidFill>
              <a:round/>
              <a:headEnd/>
              <a:tailEnd/>
            </a:ln>
            <a:effectLst/>
          </p:spPr>
          <p:txBody>
            <a:bodyPr wrap="none" anchor="ctr"/>
            <a:lstStyle/>
            <a:p>
              <a:endParaRPr lang="en-US"/>
            </a:p>
          </p:txBody>
        </p:sp>
        <p:sp>
          <p:nvSpPr>
            <p:cNvPr id="575523" name="Text Box 35"/>
            <p:cNvSpPr txBox="1">
              <a:spLocks noChangeArrowheads="1"/>
            </p:cNvSpPr>
            <p:nvPr/>
          </p:nvSpPr>
          <p:spPr bwMode="auto">
            <a:xfrm>
              <a:off x="496" y="1322"/>
              <a:ext cx="1108" cy="231"/>
            </a:xfrm>
            <a:prstGeom prst="rect">
              <a:avLst/>
            </a:prstGeom>
            <a:noFill/>
            <a:ln w="9525">
              <a:noFill/>
              <a:miter lim="800000"/>
              <a:headEnd/>
              <a:tailEnd/>
            </a:ln>
            <a:effectLst/>
          </p:spPr>
          <p:txBody>
            <a:bodyPr wrap="none">
              <a:spAutoFit/>
            </a:bodyPr>
            <a:lstStyle/>
            <a:p>
              <a:pPr algn="r"/>
              <a:r>
                <a:rPr lang="en-US"/>
                <a:t>“type” of data </a:t>
              </a:r>
              <a:endParaRPr lang="en-US" sz="1000">
                <a:latin typeface="Times New Roman" pitchFamily="18" charset="0"/>
              </a:endParaRPr>
            </a:p>
          </p:txBody>
        </p:sp>
        <p:sp>
          <p:nvSpPr>
            <p:cNvPr id="575524" name="Line 36"/>
            <p:cNvSpPr>
              <a:spLocks noChangeShapeType="1"/>
            </p:cNvSpPr>
            <p:nvPr/>
          </p:nvSpPr>
          <p:spPr bwMode="auto">
            <a:xfrm flipV="1">
              <a:off x="1542" y="1194"/>
              <a:ext cx="966" cy="261"/>
            </a:xfrm>
            <a:prstGeom prst="line">
              <a:avLst/>
            </a:prstGeom>
            <a:noFill/>
            <a:ln w="19050">
              <a:solidFill>
                <a:srgbClr val="FF0000"/>
              </a:solidFill>
              <a:round/>
              <a:headEnd/>
              <a:tailEnd/>
            </a:ln>
            <a:effectLst/>
          </p:spPr>
          <p:txBody>
            <a:bodyPr wrap="none" anchor="ctr"/>
            <a:lstStyle/>
            <a:p>
              <a:endParaRPr lang="en-US"/>
            </a:p>
          </p:txBody>
        </p:sp>
        <p:sp>
          <p:nvSpPr>
            <p:cNvPr id="575525" name="Line 37"/>
            <p:cNvSpPr>
              <a:spLocks noChangeShapeType="1"/>
            </p:cNvSpPr>
            <p:nvPr/>
          </p:nvSpPr>
          <p:spPr bwMode="auto">
            <a:xfrm flipH="1" flipV="1">
              <a:off x="2995" y="1350"/>
              <a:ext cx="0" cy="319"/>
            </a:xfrm>
            <a:prstGeom prst="line">
              <a:avLst/>
            </a:prstGeom>
            <a:noFill/>
            <a:ln w="19050">
              <a:solidFill>
                <a:schemeClr val="tx1"/>
              </a:solidFill>
              <a:round/>
              <a:headEnd/>
              <a:tailEnd/>
            </a:ln>
            <a:effectLst/>
          </p:spPr>
          <p:txBody>
            <a:bodyPr wrap="none" anchor="ctr"/>
            <a:lstStyle/>
            <a:p>
              <a:endParaRPr lang="en-US"/>
            </a:p>
          </p:txBody>
        </p:sp>
        <p:sp>
          <p:nvSpPr>
            <p:cNvPr id="575526" name="Text Box 38"/>
            <p:cNvSpPr txBox="1">
              <a:spLocks noChangeArrowheads="1"/>
            </p:cNvSpPr>
            <p:nvPr/>
          </p:nvSpPr>
          <p:spPr bwMode="auto">
            <a:xfrm>
              <a:off x="2902" y="1399"/>
              <a:ext cx="486" cy="231"/>
            </a:xfrm>
            <a:prstGeom prst="rect">
              <a:avLst/>
            </a:prstGeom>
            <a:noFill/>
            <a:ln w="9525">
              <a:noFill/>
              <a:miter lim="800000"/>
              <a:headEnd/>
              <a:tailEnd/>
            </a:ln>
            <a:effectLst/>
          </p:spPr>
          <p:txBody>
            <a:bodyPr>
              <a:spAutoFit/>
            </a:bodyPr>
            <a:lstStyle/>
            <a:p>
              <a:pPr algn="ctr"/>
              <a:r>
                <a:rPr lang="en-US"/>
                <a:t>flgs</a:t>
              </a:r>
              <a:endParaRPr lang="en-US" sz="2000">
                <a:latin typeface="Times New Roman" pitchFamily="18" charset="0"/>
              </a:endParaRPr>
            </a:p>
          </p:txBody>
        </p:sp>
        <p:sp>
          <p:nvSpPr>
            <p:cNvPr id="575527" name="Line 39"/>
            <p:cNvSpPr>
              <a:spLocks noChangeShapeType="1"/>
            </p:cNvSpPr>
            <p:nvPr/>
          </p:nvSpPr>
          <p:spPr bwMode="auto">
            <a:xfrm flipH="1" flipV="1">
              <a:off x="3289" y="1344"/>
              <a:ext cx="0" cy="319"/>
            </a:xfrm>
            <a:prstGeom prst="line">
              <a:avLst/>
            </a:prstGeom>
            <a:noFill/>
            <a:ln w="19050">
              <a:solidFill>
                <a:schemeClr val="tx1"/>
              </a:solidFill>
              <a:round/>
              <a:headEnd/>
              <a:tailEnd/>
            </a:ln>
            <a:effectLst/>
          </p:spPr>
          <p:txBody>
            <a:bodyPr wrap="none" anchor="ctr"/>
            <a:lstStyle/>
            <a:p>
              <a:endParaRPr lang="en-US"/>
            </a:p>
          </p:txBody>
        </p:sp>
        <p:sp>
          <p:nvSpPr>
            <p:cNvPr id="575528" name="Text Box 40"/>
            <p:cNvSpPr txBox="1">
              <a:spLocks noChangeArrowheads="1"/>
            </p:cNvSpPr>
            <p:nvPr/>
          </p:nvSpPr>
          <p:spPr bwMode="auto">
            <a:xfrm>
              <a:off x="3316" y="1315"/>
              <a:ext cx="900" cy="404"/>
            </a:xfrm>
            <a:prstGeom prst="rect">
              <a:avLst/>
            </a:prstGeom>
            <a:noFill/>
            <a:ln w="9525">
              <a:noFill/>
              <a:miter lim="800000"/>
              <a:headEnd/>
              <a:tailEnd/>
            </a:ln>
            <a:effectLst/>
          </p:spPr>
          <p:txBody>
            <a:bodyPr>
              <a:spAutoFit/>
            </a:bodyPr>
            <a:lstStyle/>
            <a:p>
              <a:pPr algn="ctr"/>
              <a:r>
                <a:rPr lang="en-US"/>
                <a:t>fragment</a:t>
              </a:r>
            </a:p>
            <a:p>
              <a:pPr algn="ctr"/>
              <a:r>
                <a:rPr lang="en-US"/>
                <a:t> offset</a:t>
              </a:r>
              <a:endParaRPr lang="en-US" sz="2000">
                <a:latin typeface="Times New Roman" pitchFamily="18" charset="0"/>
              </a:endParaRPr>
            </a:p>
          </p:txBody>
        </p:sp>
        <p:sp>
          <p:nvSpPr>
            <p:cNvPr id="575529" name="Line 41"/>
            <p:cNvSpPr>
              <a:spLocks noChangeShapeType="1"/>
            </p:cNvSpPr>
            <p:nvPr/>
          </p:nvSpPr>
          <p:spPr bwMode="auto">
            <a:xfrm flipH="1" flipV="1">
              <a:off x="4086" y="1434"/>
              <a:ext cx="414" cy="72"/>
            </a:xfrm>
            <a:prstGeom prst="line">
              <a:avLst/>
            </a:prstGeom>
            <a:noFill/>
            <a:ln w="19050">
              <a:solidFill>
                <a:srgbClr val="FF0000"/>
              </a:solidFill>
              <a:round/>
              <a:headEnd/>
              <a:tailEnd/>
            </a:ln>
            <a:effectLst/>
          </p:spPr>
          <p:txBody>
            <a:bodyPr wrap="none" anchor="ctr"/>
            <a:lstStyle/>
            <a:p>
              <a:endParaRPr lang="en-US"/>
            </a:p>
          </p:txBody>
        </p:sp>
        <p:sp>
          <p:nvSpPr>
            <p:cNvPr id="575530" name="Line 42"/>
            <p:cNvSpPr>
              <a:spLocks noChangeShapeType="1"/>
            </p:cNvSpPr>
            <p:nvPr/>
          </p:nvSpPr>
          <p:spPr bwMode="auto">
            <a:xfrm flipH="1">
              <a:off x="2904" y="1506"/>
              <a:ext cx="1584" cy="36"/>
            </a:xfrm>
            <a:prstGeom prst="line">
              <a:avLst/>
            </a:prstGeom>
            <a:noFill/>
            <a:ln w="19050">
              <a:solidFill>
                <a:srgbClr val="FF0000"/>
              </a:solidFill>
              <a:round/>
              <a:headEnd/>
              <a:tailEnd/>
            </a:ln>
            <a:effectLst/>
          </p:spPr>
          <p:txBody>
            <a:bodyPr wrap="none" anchor="ctr"/>
            <a:lstStyle/>
            <a:p>
              <a:endParaRPr lang="en-US"/>
            </a:p>
          </p:txBody>
        </p:sp>
        <p:sp>
          <p:nvSpPr>
            <p:cNvPr id="575531" name="Line 43"/>
            <p:cNvSpPr>
              <a:spLocks noChangeShapeType="1"/>
            </p:cNvSpPr>
            <p:nvPr/>
          </p:nvSpPr>
          <p:spPr bwMode="auto">
            <a:xfrm flipV="1">
              <a:off x="1769" y="1666"/>
              <a:ext cx="2489" cy="0"/>
            </a:xfrm>
            <a:prstGeom prst="line">
              <a:avLst/>
            </a:prstGeom>
            <a:noFill/>
            <a:ln w="19050">
              <a:solidFill>
                <a:schemeClr val="tx1"/>
              </a:solidFill>
              <a:round/>
              <a:headEnd/>
              <a:tailEnd/>
            </a:ln>
            <a:effectLst/>
          </p:spPr>
          <p:txBody>
            <a:bodyPr wrap="none" anchor="ctr"/>
            <a:lstStyle/>
            <a:p>
              <a:endParaRPr lang="en-US"/>
            </a:p>
          </p:txBody>
        </p:sp>
        <p:sp>
          <p:nvSpPr>
            <p:cNvPr id="575532" name="Line 44"/>
            <p:cNvSpPr>
              <a:spLocks noChangeShapeType="1"/>
            </p:cNvSpPr>
            <p:nvPr/>
          </p:nvSpPr>
          <p:spPr bwMode="auto">
            <a:xfrm flipH="1" flipV="1">
              <a:off x="2995" y="1668"/>
              <a:ext cx="0" cy="319"/>
            </a:xfrm>
            <a:prstGeom prst="line">
              <a:avLst/>
            </a:prstGeom>
            <a:noFill/>
            <a:ln w="19050">
              <a:solidFill>
                <a:schemeClr val="tx1"/>
              </a:solidFill>
              <a:round/>
              <a:headEnd/>
              <a:tailEnd/>
            </a:ln>
            <a:effectLst/>
          </p:spPr>
          <p:txBody>
            <a:bodyPr wrap="none" anchor="ctr"/>
            <a:lstStyle/>
            <a:p>
              <a:endParaRPr lang="en-US"/>
            </a:p>
          </p:txBody>
        </p:sp>
        <p:sp>
          <p:nvSpPr>
            <p:cNvPr id="575533" name="Line 45"/>
            <p:cNvSpPr>
              <a:spLocks noChangeShapeType="1"/>
            </p:cNvSpPr>
            <p:nvPr/>
          </p:nvSpPr>
          <p:spPr bwMode="auto">
            <a:xfrm flipV="1">
              <a:off x="1757" y="1990"/>
              <a:ext cx="2489" cy="0"/>
            </a:xfrm>
            <a:prstGeom prst="line">
              <a:avLst/>
            </a:prstGeom>
            <a:noFill/>
            <a:ln w="19050">
              <a:solidFill>
                <a:schemeClr val="tx1"/>
              </a:solidFill>
              <a:round/>
              <a:headEnd/>
              <a:tailEnd/>
            </a:ln>
            <a:effectLst/>
          </p:spPr>
          <p:txBody>
            <a:bodyPr wrap="none" anchor="ctr"/>
            <a:lstStyle/>
            <a:p>
              <a:endParaRPr lang="en-US"/>
            </a:p>
          </p:txBody>
        </p:sp>
        <p:sp>
          <p:nvSpPr>
            <p:cNvPr id="575534" name="Text Box 46"/>
            <p:cNvSpPr txBox="1">
              <a:spLocks noChangeArrowheads="1"/>
            </p:cNvSpPr>
            <p:nvPr/>
          </p:nvSpPr>
          <p:spPr bwMode="auto">
            <a:xfrm>
              <a:off x="2448" y="1613"/>
              <a:ext cx="495" cy="404"/>
            </a:xfrm>
            <a:prstGeom prst="rect">
              <a:avLst/>
            </a:prstGeom>
            <a:noFill/>
            <a:ln w="9525">
              <a:noFill/>
              <a:miter lim="800000"/>
              <a:headEnd/>
              <a:tailEnd/>
            </a:ln>
            <a:effectLst/>
          </p:spPr>
          <p:txBody>
            <a:bodyPr wrap="none">
              <a:spAutoFit/>
            </a:bodyPr>
            <a:lstStyle/>
            <a:p>
              <a:pPr algn="ctr"/>
              <a:r>
                <a:rPr lang="en-US"/>
                <a:t>upper</a:t>
              </a:r>
            </a:p>
            <a:p>
              <a:pPr algn="ctr"/>
              <a:r>
                <a:rPr lang="en-US"/>
                <a:t> layer</a:t>
              </a:r>
              <a:endParaRPr lang="en-US">
                <a:latin typeface="Times New Roman" pitchFamily="18" charset="0"/>
              </a:endParaRPr>
            </a:p>
          </p:txBody>
        </p:sp>
        <p:sp>
          <p:nvSpPr>
            <p:cNvPr id="575535" name="Line 47"/>
            <p:cNvSpPr>
              <a:spLocks noChangeShapeType="1"/>
            </p:cNvSpPr>
            <p:nvPr/>
          </p:nvSpPr>
          <p:spPr bwMode="auto">
            <a:xfrm flipH="1" flipV="1">
              <a:off x="2395" y="1674"/>
              <a:ext cx="0" cy="319"/>
            </a:xfrm>
            <a:prstGeom prst="line">
              <a:avLst/>
            </a:prstGeom>
            <a:noFill/>
            <a:ln w="19050">
              <a:solidFill>
                <a:schemeClr val="tx1"/>
              </a:solidFill>
              <a:round/>
              <a:headEnd/>
              <a:tailEnd/>
            </a:ln>
            <a:effectLst/>
          </p:spPr>
          <p:txBody>
            <a:bodyPr wrap="none" anchor="ctr"/>
            <a:lstStyle/>
            <a:p>
              <a:endParaRPr lang="en-US"/>
            </a:p>
          </p:txBody>
        </p:sp>
        <p:sp>
          <p:nvSpPr>
            <p:cNvPr id="575536" name="Line 48"/>
            <p:cNvSpPr>
              <a:spLocks noChangeShapeType="1"/>
            </p:cNvSpPr>
            <p:nvPr/>
          </p:nvSpPr>
          <p:spPr bwMode="auto">
            <a:xfrm>
              <a:off x="1590" y="1785"/>
              <a:ext cx="348" cy="57"/>
            </a:xfrm>
            <a:prstGeom prst="line">
              <a:avLst/>
            </a:prstGeom>
            <a:noFill/>
            <a:ln w="19050">
              <a:solidFill>
                <a:srgbClr val="FF0000"/>
              </a:solidFill>
              <a:round/>
              <a:headEnd/>
              <a:tailEnd/>
            </a:ln>
            <a:effectLst/>
          </p:spPr>
          <p:txBody>
            <a:bodyPr wrap="none" anchor="ctr"/>
            <a:lstStyle/>
            <a:p>
              <a:endParaRPr lang="en-US"/>
            </a:p>
          </p:txBody>
        </p:sp>
        <p:sp>
          <p:nvSpPr>
            <p:cNvPr id="575537" name="Text Box 49"/>
            <p:cNvSpPr txBox="1">
              <a:spLocks noChangeArrowheads="1"/>
            </p:cNvSpPr>
            <p:nvPr/>
          </p:nvSpPr>
          <p:spPr bwMode="auto">
            <a:xfrm>
              <a:off x="1967" y="2323"/>
              <a:ext cx="2093" cy="231"/>
            </a:xfrm>
            <a:prstGeom prst="rect">
              <a:avLst/>
            </a:prstGeom>
            <a:noFill/>
            <a:ln w="9525">
              <a:noFill/>
              <a:miter lim="800000"/>
              <a:headEnd/>
              <a:tailEnd/>
            </a:ln>
            <a:effectLst/>
          </p:spPr>
          <p:txBody>
            <a:bodyPr wrap="none">
              <a:spAutoFit/>
            </a:bodyPr>
            <a:lstStyle/>
            <a:p>
              <a:pPr algn="ctr"/>
              <a:r>
                <a:rPr lang="en-US"/>
                <a:t>32 bit destination IP address</a:t>
              </a:r>
              <a:endParaRPr lang="en-US" sz="2400">
                <a:latin typeface="Times New Roman" pitchFamily="18" charset="0"/>
              </a:endParaRPr>
            </a:p>
          </p:txBody>
        </p:sp>
        <p:sp>
          <p:nvSpPr>
            <p:cNvPr id="575538" name="Line 50"/>
            <p:cNvSpPr>
              <a:spLocks noChangeShapeType="1"/>
            </p:cNvSpPr>
            <p:nvPr/>
          </p:nvSpPr>
          <p:spPr bwMode="auto">
            <a:xfrm flipV="1">
              <a:off x="1769" y="2872"/>
              <a:ext cx="2489" cy="0"/>
            </a:xfrm>
            <a:prstGeom prst="line">
              <a:avLst/>
            </a:prstGeom>
            <a:noFill/>
            <a:ln w="19050">
              <a:solidFill>
                <a:schemeClr val="tx1"/>
              </a:solidFill>
              <a:round/>
              <a:headEnd/>
              <a:tailEnd/>
            </a:ln>
            <a:effectLst/>
          </p:spPr>
          <p:txBody>
            <a:bodyPr wrap="none" anchor="ctr"/>
            <a:lstStyle/>
            <a:p>
              <a:endParaRPr lang="en-US"/>
            </a:p>
          </p:txBody>
        </p:sp>
        <p:sp>
          <p:nvSpPr>
            <p:cNvPr id="575539" name="Text Box 51"/>
            <p:cNvSpPr txBox="1">
              <a:spLocks noChangeArrowheads="1"/>
            </p:cNvSpPr>
            <p:nvPr/>
          </p:nvSpPr>
          <p:spPr bwMode="auto">
            <a:xfrm>
              <a:off x="2405" y="2617"/>
              <a:ext cx="1166" cy="231"/>
            </a:xfrm>
            <a:prstGeom prst="rect">
              <a:avLst/>
            </a:prstGeom>
            <a:noFill/>
            <a:ln w="9525">
              <a:noFill/>
              <a:miter lim="800000"/>
              <a:headEnd/>
              <a:tailEnd/>
            </a:ln>
            <a:effectLst/>
          </p:spPr>
          <p:txBody>
            <a:bodyPr wrap="none">
              <a:spAutoFit/>
            </a:bodyPr>
            <a:lstStyle/>
            <a:p>
              <a:pPr algn="ctr"/>
              <a:r>
                <a:rPr lang="en-US"/>
                <a:t>Options (if any)</a:t>
              </a:r>
              <a:endParaRPr lang="en-US" sz="2400">
                <a:latin typeface="Times New Roman" pitchFamily="18" charset="0"/>
              </a:endParaRPr>
            </a:p>
          </p:txBody>
        </p:sp>
        <p:sp>
          <p:nvSpPr>
            <p:cNvPr id="575540" name="Text Box 52"/>
            <p:cNvSpPr txBox="1">
              <a:spLocks noChangeArrowheads="1"/>
            </p:cNvSpPr>
            <p:nvPr/>
          </p:nvSpPr>
          <p:spPr bwMode="auto">
            <a:xfrm>
              <a:off x="4380" y="2600"/>
              <a:ext cx="1137" cy="923"/>
            </a:xfrm>
            <a:prstGeom prst="rect">
              <a:avLst/>
            </a:prstGeom>
            <a:noFill/>
            <a:ln w="9525">
              <a:noFill/>
              <a:miter lim="800000"/>
              <a:headEnd/>
              <a:tailEnd/>
            </a:ln>
            <a:effectLst/>
          </p:spPr>
          <p:txBody>
            <a:bodyPr wrap="none">
              <a:spAutoFit/>
            </a:bodyPr>
            <a:lstStyle/>
            <a:p>
              <a:r>
                <a:rPr lang="en-US"/>
                <a:t>E.g. timestamp,</a:t>
              </a:r>
            </a:p>
            <a:p>
              <a:r>
                <a:rPr lang="en-US"/>
                <a:t>record route</a:t>
              </a:r>
            </a:p>
            <a:p>
              <a:r>
                <a:rPr lang="en-US"/>
                <a:t>taken, specify</a:t>
              </a:r>
            </a:p>
            <a:p>
              <a:r>
                <a:rPr lang="en-US"/>
                <a:t>list of routers </a:t>
              </a:r>
            </a:p>
            <a:p>
              <a:r>
                <a:rPr lang="en-US"/>
                <a:t>to visit.</a:t>
              </a:r>
            </a:p>
          </p:txBody>
        </p:sp>
        <p:sp>
          <p:nvSpPr>
            <p:cNvPr id="575541" name="Line 53"/>
            <p:cNvSpPr>
              <a:spLocks noChangeShapeType="1"/>
            </p:cNvSpPr>
            <p:nvPr/>
          </p:nvSpPr>
          <p:spPr bwMode="auto">
            <a:xfrm flipH="1">
              <a:off x="3900" y="2736"/>
              <a:ext cx="516" cy="6"/>
            </a:xfrm>
            <a:prstGeom prst="line">
              <a:avLst/>
            </a:prstGeom>
            <a:noFill/>
            <a:ln w="19050">
              <a:solidFill>
                <a:srgbClr val="FF0000"/>
              </a:solidFill>
              <a:round/>
              <a:headEnd/>
              <a:tailEnd/>
            </a:ln>
            <a:effectLst/>
          </p:spPr>
          <p:txBody>
            <a:bodyPr wrap="none" anchor="ctr"/>
            <a:lstStyle/>
            <a:p>
              <a:endParaRPr lang="en-US"/>
            </a:p>
          </p:txBody>
        </p:sp>
      </p:grpSp>
      <p:sp>
        <p:nvSpPr>
          <p:cNvPr id="575542" name="Rectangle 54"/>
          <p:cNvSpPr>
            <a:spLocks noChangeArrowheads="1"/>
          </p:cNvSpPr>
          <p:nvPr/>
        </p:nvSpPr>
        <p:spPr bwMode="auto">
          <a:xfrm>
            <a:off x="233363" y="4451350"/>
            <a:ext cx="2587625" cy="2141538"/>
          </a:xfrm>
          <a:prstGeom prst="rect">
            <a:avLst/>
          </a:prstGeom>
          <a:noFill/>
          <a:ln w="9525">
            <a:solidFill>
              <a:srgbClr val="FF0000"/>
            </a:solidFill>
            <a:miter lim="800000"/>
            <a:headEnd/>
            <a:tailEnd/>
          </a:ln>
          <a:effectLst/>
        </p:spPr>
        <p:txBody>
          <a:bodyPr/>
          <a:lstStyle/>
          <a:p>
            <a:pPr marL="342900" indent="-342900">
              <a:spcBef>
                <a:spcPct val="20000"/>
              </a:spcBef>
              <a:buClr>
                <a:schemeClr val="accent2"/>
              </a:buClr>
              <a:buSzPct val="85000"/>
              <a:buFont typeface="ZapfDingbats" pitchFamily="82" charset="2"/>
              <a:buNone/>
            </a:pPr>
            <a:r>
              <a:rPr lang="en-US" sz="2000" u="sng"/>
              <a:t>how much overhead with TCP?</a:t>
            </a:r>
            <a:endParaRPr lang="en-US" sz="2000"/>
          </a:p>
          <a:p>
            <a:pPr marL="342900" indent="-342900">
              <a:spcBef>
                <a:spcPct val="20000"/>
              </a:spcBef>
              <a:buClr>
                <a:schemeClr val="accent2"/>
              </a:buClr>
              <a:buSzPct val="85000"/>
              <a:buFont typeface="ZapfDingbats" pitchFamily="82" charset="2"/>
              <a:buChar char="r"/>
            </a:pPr>
            <a:r>
              <a:rPr lang="en-US" sz="2000"/>
              <a:t>20 bytes of TCP</a:t>
            </a:r>
          </a:p>
          <a:p>
            <a:pPr marL="342900" indent="-342900">
              <a:spcBef>
                <a:spcPct val="20000"/>
              </a:spcBef>
              <a:buClr>
                <a:schemeClr val="accent2"/>
              </a:buClr>
              <a:buSzPct val="85000"/>
              <a:buFont typeface="ZapfDingbats" pitchFamily="82" charset="2"/>
              <a:buChar char="r"/>
            </a:pPr>
            <a:r>
              <a:rPr lang="en-US" sz="2000"/>
              <a:t>20 bytes of IP</a:t>
            </a:r>
          </a:p>
          <a:p>
            <a:pPr marL="342900" indent="-342900">
              <a:spcBef>
                <a:spcPct val="20000"/>
              </a:spcBef>
              <a:buClr>
                <a:schemeClr val="accent2"/>
              </a:buClr>
              <a:buSzPct val="85000"/>
              <a:buFont typeface="ZapfDingbats" pitchFamily="82" charset="2"/>
              <a:buChar char="r"/>
            </a:pPr>
            <a:r>
              <a:rPr lang="en-US" sz="2000"/>
              <a:t>= 40 bytes + app layer overhead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55" name="Slide Number Placeholder 6"/>
          <p:cNvSpPr>
            <a:spLocks noGrp="1"/>
          </p:cNvSpPr>
          <p:nvPr>
            <p:ph type="sldNum" sz="quarter" idx="12"/>
          </p:nvPr>
        </p:nvSpPr>
        <p:spPr/>
        <p:txBody>
          <a:bodyPr/>
          <a:lstStyle/>
          <a:p>
            <a:r>
              <a:rPr lang="en-US"/>
              <a:t>4-</a:t>
            </a:r>
            <a:fld id="{E97E7533-67B3-4701-A6EE-E8E8A7029847}" type="slidenum">
              <a:rPr lang="en-US"/>
              <a:pPr/>
              <a:t>16</a:t>
            </a:fld>
            <a:endParaRPr lang="en-US"/>
          </a:p>
        </p:txBody>
      </p:sp>
      <p:sp>
        <p:nvSpPr>
          <p:cNvPr id="576514" name="Rectangle 2"/>
          <p:cNvSpPr>
            <a:spLocks noGrp="1" noChangeArrowheads="1"/>
          </p:cNvSpPr>
          <p:nvPr>
            <p:ph type="title"/>
          </p:nvPr>
        </p:nvSpPr>
        <p:spPr/>
        <p:txBody>
          <a:bodyPr/>
          <a:lstStyle/>
          <a:p>
            <a:r>
              <a:rPr lang="en-US" sz="3600"/>
              <a:t>IP Fragmentation &amp; Reassembly</a:t>
            </a:r>
            <a:endParaRPr lang="en-US"/>
          </a:p>
        </p:txBody>
      </p:sp>
      <p:sp>
        <p:nvSpPr>
          <p:cNvPr id="576515" name="Rectangle 3"/>
          <p:cNvSpPr>
            <a:spLocks noGrp="1" noChangeArrowheads="1"/>
          </p:cNvSpPr>
          <p:nvPr>
            <p:ph type="body" sz="half" idx="1"/>
          </p:nvPr>
        </p:nvSpPr>
        <p:spPr>
          <a:xfrm>
            <a:off x="276225" y="1304925"/>
            <a:ext cx="3810000" cy="4648200"/>
          </a:xfrm>
        </p:spPr>
        <p:txBody>
          <a:bodyPr/>
          <a:lstStyle/>
          <a:p>
            <a:r>
              <a:rPr lang="en-US" sz="1800"/>
              <a:t>network links have MTU (max.transfer size) - largest possible link-level frame.</a:t>
            </a:r>
            <a:endParaRPr lang="en-US" sz="2000"/>
          </a:p>
          <a:p>
            <a:pPr lvl="1"/>
            <a:r>
              <a:rPr lang="en-US" sz="1800"/>
              <a:t>different link types, different MTUs </a:t>
            </a:r>
          </a:p>
          <a:p>
            <a:r>
              <a:rPr lang="en-US" sz="1800"/>
              <a:t>large IP datagram divided (“fragmented”) within net</a:t>
            </a:r>
          </a:p>
          <a:p>
            <a:pPr lvl="1"/>
            <a:r>
              <a:rPr lang="en-US" sz="1800"/>
              <a:t>one datagram becomes several datagrams</a:t>
            </a:r>
            <a:endParaRPr lang="en-US" sz="1600"/>
          </a:p>
          <a:p>
            <a:pPr lvl="1"/>
            <a:r>
              <a:rPr lang="en-US" sz="1800"/>
              <a:t>“reassembled” only at final destination</a:t>
            </a:r>
          </a:p>
          <a:p>
            <a:pPr lvl="1"/>
            <a:r>
              <a:rPr lang="en-US" sz="1800"/>
              <a:t>IP header bits used to identify, order related fragments</a:t>
            </a:r>
          </a:p>
        </p:txBody>
      </p:sp>
      <p:sp>
        <p:nvSpPr>
          <p:cNvPr id="576516" name="Freeform 4"/>
          <p:cNvSpPr>
            <a:spLocks/>
          </p:cNvSpPr>
          <p:nvPr/>
        </p:nvSpPr>
        <p:spPr bwMode="auto">
          <a:xfrm>
            <a:off x="4597400" y="1628775"/>
            <a:ext cx="2436813" cy="2255838"/>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en-US"/>
          </a:p>
        </p:txBody>
      </p:sp>
      <p:sp>
        <p:nvSpPr>
          <p:cNvPr id="576517" name="Freeform 5"/>
          <p:cNvSpPr>
            <a:spLocks/>
          </p:cNvSpPr>
          <p:nvPr/>
        </p:nvSpPr>
        <p:spPr bwMode="auto">
          <a:xfrm>
            <a:off x="4597400" y="4030663"/>
            <a:ext cx="1976438" cy="1987550"/>
          </a:xfrm>
          <a:custGeom>
            <a:avLst/>
            <a:gdLst/>
            <a:ahLst/>
            <a:cxnLst>
              <a:cxn ang="0">
                <a:pos x="2" y="405"/>
              </a:cxn>
              <a:cxn ang="0">
                <a:pos x="230" y="65"/>
              </a:cxn>
              <a:cxn ang="0">
                <a:pos x="555" y="22"/>
              </a:cxn>
              <a:cxn ang="0">
                <a:pos x="800" y="197"/>
              </a:cxn>
              <a:cxn ang="0">
                <a:pos x="866" y="347"/>
              </a:cxn>
              <a:cxn ang="0">
                <a:pos x="842" y="527"/>
              </a:cxn>
              <a:cxn ang="0">
                <a:pos x="788" y="767"/>
              </a:cxn>
              <a:cxn ang="0">
                <a:pos x="608" y="845"/>
              </a:cxn>
              <a:cxn ang="0">
                <a:pos x="418" y="925"/>
              </a:cxn>
              <a:cxn ang="0">
                <a:pos x="139" y="754"/>
              </a:cxn>
              <a:cxn ang="0">
                <a:pos x="2" y="405"/>
              </a:cxn>
            </a:cxnLst>
            <a:rect l="0" t="0" r="r" b="b"/>
            <a:pathLst>
              <a:path w="873" h="940">
                <a:moveTo>
                  <a:pt x="2" y="405"/>
                </a:moveTo>
                <a:cubicBezTo>
                  <a:pt x="17" y="290"/>
                  <a:pt x="138" y="129"/>
                  <a:pt x="230" y="65"/>
                </a:cubicBezTo>
                <a:cubicBezTo>
                  <a:pt x="322" y="1"/>
                  <a:pt x="460" y="0"/>
                  <a:pt x="555" y="22"/>
                </a:cubicBezTo>
                <a:cubicBezTo>
                  <a:pt x="650" y="44"/>
                  <a:pt x="748" y="143"/>
                  <a:pt x="800" y="197"/>
                </a:cubicBezTo>
                <a:cubicBezTo>
                  <a:pt x="852" y="251"/>
                  <a:pt x="859" y="292"/>
                  <a:pt x="866" y="347"/>
                </a:cubicBezTo>
                <a:cubicBezTo>
                  <a:pt x="873" y="402"/>
                  <a:pt x="855" y="457"/>
                  <a:pt x="842" y="527"/>
                </a:cubicBezTo>
                <a:cubicBezTo>
                  <a:pt x="829" y="597"/>
                  <a:pt x="827" y="714"/>
                  <a:pt x="788" y="767"/>
                </a:cubicBezTo>
                <a:cubicBezTo>
                  <a:pt x="749" y="820"/>
                  <a:pt x="670" y="819"/>
                  <a:pt x="608" y="845"/>
                </a:cubicBezTo>
                <a:cubicBezTo>
                  <a:pt x="546" y="871"/>
                  <a:pt x="496" y="940"/>
                  <a:pt x="418" y="925"/>
                </a:cubicBezTo>
                <a:cubicBezTo>
                  <a:pt x="340" y="910"/>
                  <a:pt x="208" y="840"/>
                  <a:pt x="139" y="754"/>
                </a:cubicBezTo>
                <a:cubicBezTo>
                  <a:pt x="69" y="667"/>
                  <a:pt x="0" y="546"/>
                  <a:pt x="2" y="405"/>
                </a:cubicBezTo>
                <a:close/>
              </a:path>
            </a:pathLst>
          </a:custGeom>
          <a:solidFill>
            <a:srgbClr val="00FFFF"/>
          </a:solidFill>
          <a:ln w="9525">
            <a:noFill/>
            <a:round/>
            <a:headEnd/>
            <a:tailEnd/>
          </a:ln>
          <a:effectLst/>
        </p:spPr>
        <p:txBody>
          <a:bodyPr wrap="none" anchor="ctr"/>
          <a:lstStyle/>
          <a:p>
            <a:endParaRPr lang="en-US"/>
          </a:p>
        </p:txBody>
      </p:sp>
      <p:grpSp>
        <p:nvGrpSpPr>
          <p:cNvPr id="576518" name="Group 6"/>
          <p:cNvGrpSpPr>
            <a:grpSpLocks/>
          </p:cNvGrpSpPr>
          <p:nvPr/>
        </p:nvGrpSpPr>
        <p:grpSpPr bwMode="auto">
          <a:xfrm>
            <a:off x="4191000" y="2008188"/>
            <a:ext cx="649288" cy="1247775"/>
            <a:chOff x="3314" y="1248"/>
            <a:chExt cx="344" cy="694"/>
          </a:xfrm>
        </p:grpSpPr>
        <p:graphicFrame>
          <p:nvGraphicFramePr>
            <p:cNvPr id="576519" name="Object 7"/>
            <p:cNvGraphicFramePr>
              <a:graphicFrameLocks noChangeAspect="1"/>
            </p:cNvGraphicFramePr>
            <p:nvPr/>
          </p:nvGraphicFramePr>
          <p:xfrm>
            <a:off x="3314" y="1248"/>
            <a:ext cx="299" cy="248"/>
          </p:xfrm>
          <a:graphic>
            <a:graphicData uri="http://schemas.openxmlformats.org/presentationml/2006/ole">
              <p:oleObj spid="_x0000_s576519" name="ClipArt" r:id="rId4" imgW="1305000" imgH="1085760" progId="MS_ClipArt_Gallery.2">
                <p:embed/>
              </p:oleObj>
            </a:graphicData>
          </a:graphic>
        </p:graphicFrame>
        <p:sp>
          <p:nvSpPr>
            <p:cNvPr id="576520" name="Line 8"/>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en-US"/>
            </a:p>
          </p:txBody>
        </p:sp>
        <p:graphicFrame>
          <p:nvGraphicFramePr>
            <p:cNvPr id="576521" name="Object 9"/>
            <p:cNvGraphicFramePr>
              <a:graphicFrameLocks noChangeAspect="1"/>
            </p:cNvGraphicFramePr>
            <p:nvPr/>
          </p:nvGraphicFramePr>
          <p:xfrm>
            <a:off x="3314" y="1694"/>
            <a:ext cx="299" cy="248"/>
          </p:xfrm>
          <a:graphic>
            <a:graphicData uri="http://schemas.openxmlformats.org/presentationml/2006/ole">
              <p:oleObj spid="_x0000_s576521" name="ClipArt" r:id="rId5" imgW="1305000" imgH="1085760" progId="MS_ClipArt_Gallery.2">
                <p:embed/>
              </p:oleObj>
            </a:graphicData>
          </a:graphic>
        </p:graphicFrame>
        <p:sp>
          <p:nvSpPr>
            <p:cNvPr id="576522" name="Line 10"/>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en-US"/>
            </a:p>
          </p:txBody>
        </p:sp>
        <p:grpSp>
          <p:nvGrpSpPr>
            <p:cNvPr id="576523" name="Group 11"/>
            <p:cNvGrpSpPr>
              <a:grpSpLocks/>
            </p:cNvGrpSpPr>
            <p:nvPr/>
          </p:nvGrpSpPr>
          <p:grpSpPr bwMode="auto">
            <a:xfrm>
              <a:off x="3404" y="1504"/>
              <a:ext cx="51" cy="167"/>
              <a:chOff x="3842" y="406"/>
              <a:chExt cx="51" cy="167"/>
            </a:xfrm>
          </p:grpSpPr>
          <p:sp>
            <p:nvSpPr>
              <p:cNvPr id="576524" name="Oval 12"/>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en-US"/>
              </a:p>
            </p:txBody>
          </p:sp>
          <p:sp>
            <p:nvSpPr>
              <p:cNvPr id="576525" name="Oval 13"/>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en-US"/>
              </a:p>
            </p:txBody>
          </p:sp>
          <p:sp>
            <p:nvSpPr>
              <p:cNvPr id="576526" name="Oval 14"/>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en-US"/>
              </a:p>
            </p:txBody>
          </p:sp>
        </p:grpSp>
        <p:sp>
          <p:nvSpPr>
            <p:cNvPr id="576527" name="Line 15"/>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en-US"/>
            </a:p>
          </p:txBody>
        </p:sp>
      </p:grpSp>
      <p:sp>
        <p:nvSpPr>
          <p:cNvPr id="576528" name="Line 16"/>
          <p:cNvSpPr>
            <a:spLocks noChangeShapeType="1"/>
          </p:cNvSpPr>
          <p:nvPr/>
        </p:nvSpPr>
        <p:spPr bwMode="auto">
          <a:xfrm flipV="1">
            <a:off x="4670425" y="2584450"/>
            <a:ext cx="127000" cy="3175"/>
          </a:xfrm>
          <a:prstGeom prst="line">
            <a:avLst/>
          </a:prstGeom>
          <a:noFill/>
          <a:ln w="12700">
            <a:solidFill>
              <a:schemeClr val="tx1"/>
            </a:solidFill>
            <a:round/>
            <a:headEnd/>
            <a:tailEnd/>
          </a:ln>
          <a:effectLst/>
        </p:spPr>
        <p:txBody>
          <a:bodyPr wrap="none" anchor="ctr"/>
          <a:lstStyle/>
          <a:p>
            <a:endParaRPr lang="en-US"/>
          </a:p>
        </p:txBody>
      </p:sp>
      <p:sp>
        <p:nvSpPr>
          <p:cNvPr id="576529" name="Line 17"/>
          <p:cNvSpPr>
            <a:spLocks noChangeShapeType="1"/>
          </p:cNvSpPr>
          <p:nvPr/>
        </p:nvSpPr>
        <p:spPr bwMode="auto">
          <a:xfrm>
            <a:off x="5246688" y="1909763"/>
            <a:ext cx="658812" cy="279400"/>
          </a:xfrm>
          <a:prstGeom prst="line">
            <a:avLst/>
          </a:prstGeom>
          <a:noFill/>
          <a:ln w="12700">
            <a:solidFill>
              <a:schemeClr val="tx1"/>
            </a:solidFill>
            <a:round/>
            <a:headEnd/>
            <a:tailEnd/>
          </a:ln>
          <a:effectLst/>
        </p:spPr>
        <p:txBody>
          <a:bodyPr wrap="none" anchor="ctr"/>
          <a:lstStyle/>
          <a:p>
            <a:endParaRPr lang="en-US"/>
          </a:p>
        </p:txBody>
      </p:sp>
      <p:sp>
        <p:nvSpPr>
          <p:cNvPr id="576530" name="Line 18"/>
          <p:cNvSpPr>
            <a:spLocks noChangeShapeType="1"/>
          </p:cNvSpPr>
          <p:nvPr/>
        </p:nvSpPr>
        <p:spPr bwMode="auto">
          <a:xfrm>
            <a:off x="6092825" y="2246313"/>
            <a:ext cx="196850" cy="669925"/>
          </a:xfrm>
          <a:prstGeom prst="line">
            <a:avLst/>
          </a:prstGeom>
          <a:noFill/>
          <a:ln w="12700">
            <a:solidFill>
              <a:schemeClr val="tx1"/>
            </a:solidFill>
            <a:round/>
            <a:headEnd/>
            <a:tailEnd/>
          </a:ln>
          <a:effectLst/>
        </p:spPr>
        <p:txBody>
          <a:bodyPr wrap="none" anchor="ctr"/>
          <a:lstStyle/>
          <a:p>
            <a:endParaRPr lang="en-US"/>
          </a:p>
        </p:txBody>
      </p:sp>
      <p:sp>
        <p:nvSpPr>
          <p:cNvPr id="576531" name="Line 19"/>
          <p:cNvSpPr>
            <a:spLocks noChangeShapeType="1"/>
          </p:cNvSpPr>
          <p:nvPr/>
        </p:nvSpPr>
        <p:spPr bwMode="auto">
          <a:xfrm>
            <a:off x="4995863" y="2022475"/>
            <a:ext cx="1587" cy="582613"/>
          </a:xfrm>
          <a:prstGeom prst="line">
            <a:avLst/>
          </a:prstGeom>
          <a:noFill/>
          <a:ln w="12700">
            <a:solidFill>
              <a:schemeClr val="tx1"/>
            </a:solidFill>
            <a:round/>
            <a:headEnd/>
            <a:tailEnd/>
          </a:ln>
          <a:effectLst/>
        </p:spPr>
        <p:txBody>
          <a:bodyPr wrap="none" anchor="ctr"/>
          <a:lstStyle/>
          <a:p>
            <a:endParaRPr lang="en-US"/>
          </a:p>
        </p:txBody>
      </p:sp>
      <p:sp>
        <p:nvSpPr>
          <p:cNvPr id="576532" name="Line 20"/>
          <p:cNvSpPr>
            <a:spLocks noChangeShapeType="1"/>
          </p:cNvSpPr>
          <p:nvPr/>
        </p:nvSpPr>
        <p:spPr bwMode="auto">
          <a:xfrm>
            <a:off x="5021263" y="2670175"/>
            <a:ext cx="971550" cy="401638"/>
          </a:xfrm>
          <a:prstGeom prst="line">
            <a:avLst/>
          </a:prstGeom>
          <a:noFill/>
          <a:ln w="12700">
            <a:solidFill>
              <a:schemeClr val="tx1"/>
            </a:solidFill>
            <a:round/>
            <a:headEnd/>
            <a:tailEnd/>
          </a:ln>
          <a:effectLst/>
        </p:spPr>
        <p:txBody>
          <a:bodyPr wrap="none" anchor="ctr"/>
          <a:lstStyle/>
          <a:p>
            <a:endParaRPr lang="en-US"/>
          </a:p>
        </p:txBody>
      </p:sp>
      <p:sp>
        <p:nvSpPr>
          <p:cNvPr id="576533" name="Line 21"/>
          <p:cNvSpPr>
            <a:spLocks noChangeShapeType="1"/>
          </p:cNvSpPr>
          <p:nvPr/>
        </p:nvSpPr>
        <p:spPr bwMode="auto">
          <a:xfrm flipH="1" flipV="1">
            <a:off x="6548438" y="3162300"/>
            <a:ext cx="476250" cy="687388"/>
          </a:xfrm>
          <a:prstGeom prst="line">
            <a:avLst/>
          </a:prstGeom>
          <a:noFill/>
          <a:ln w="12700">
            <a:solidFill>
              <a:schemeClr val="tx1"/>
            </a:solidFill>
            <a:round/>
            <a:headEnd/>
            <a:tailEnd/>
          </a:ln>
          <a:effectLst/>
        </p:spPr>
        <p:txBody>
          <a:bodyPr wrap="none" anchor="ctr"/>
          <a:lstStyle/>
          <a:p>
            <a:endParaRPr lang="en-US"/>
          </a:p>
        </p:txBody>
      </p:sp>
      <p:sp>
        <p:nvSpPr>
          <p:cNvPr id="576534" name="Line 22"/>
          <p:cNvSpPr>
            <a:spLocks noChangeShapeType="1"/>
          </p:cNvSpPr>
          <p:nvPr/>
        </p:nvSpPr>
        <p:spPr bwMode="auto">
          <a:xfrm flipH="1">
            <a:off x="5254625" y="2214563"/>
            <a:ext cx="758825" cy="517525"/>
          </a:xfrm>
          <a:prstGeom prst="line">
            <a:avLst/>
          </a:prstGeom>
          <a:noFill/>
          <a:ln w="12700">
            <a:solidFill>
              <a:schemeClr val="tx1"/>
            </a:solidFill>
            <a:round/>
            <a:headEnd/>
            <a:tailEnd/>
          </a:ln>
          <a:effectLst/>
        </p:spPr>
        <p:txBody>
          <a:bodyPr wrap="none" anchor="ctr"/>
          <a:lstStyle/>
          <a:p>
            <a:endParaRPr lang="en-US"/>
          </a:p>
        </p:txBody>
      </p:sp>
      <p:sp>
        <p:nvSpPr>
          <p:cNvPr id="576535" name="Line 23"/>
          <p:cNvSpPr>
            <a:spLocks noChangeShapeType="1"/>
          </p:cNvSpPr>
          <p:nvPr/>
        </p:nvSpPr>
        <p:spPr bwMode="auto">
          <a:xfrm flipH="1">
            <a:off x="5264150" y="1654175"/>
            <a:ext cx="476250" cy="342900"/>
          </a:xfrm>
          <a:prstGeom prst="line">
            <a:avLst/>
          </a:prstGeom>
          <a:noFill/>
          <a:ln w="12700">
            <a:solidFill>
              <a:schemeClr val="tx1"/>
            </a:solidFill>
            <a:round/>
            <a:headEnd/>
            <a:tailEnd/>
          </a:ln>
          <a:effectLst/>
        </p:spPr>
        <p:txBody>
          <a:bodyPr wrap="none" anchor="ctr"/>
          <a:lstStyle/>
          <a:p>
            <a:endParaRPr lang="en-US"/>
          </a:p>
        </p:txBody>
      </p:sp>
      <p:sp>
        <p:nvSpPr>
          <p:cNvPr id="576536" name="Line 24"/>
          <p:cNvSpPr>
            <a:spLocks noChangeShapeType="1"/>
          </p:cNvSpPr>
          <p:nvPr/>
        </p:nvSpPr>
        <p:spPr bwMode="auto">
          <a:xfrm flipH="1">
            <a:off x="5981700" y="1830388"/>
            <a:ext cx="273050" cy="236537"/>
          </a:xfrm>
          <a:prstGeom prst="line">
            <a:avLst/>
          </a:prstGeom>
          <a:noFill/>
          <a:ln w="12700">
            <a:solidFill>
              <a:schemeClr val="tx1"/>
            </a:solidFill>
            <a:round/>
            <a:headEnd/>
            <a:tailEnd/>
          </a:ln>
          <a:effectLst/>
        </p:spPr>
        <p:txBody>
          <a:bodyPr wrap="none" anchor="ctr"/>
          <a:lstStyle/>
          <a:p>
            <a:endParaRPr lang="en-US"/>
          </a:p>
        </p:txBody>
      </p:sp>
      <p:grpSp>
        <p:nvGrpSpPr>
          <p:cNvPr id="576537" name="Group 25"/>
          <p:cNvGrpSpPr>
            <a:grpSpLocks/>
          </p:cNvGrpSpPr>
          <p:nvPr/>
        </p:nvGrpSpPr>
        <p:grpSpPr bwMode="auto">
          <a:xfrm>
            <a:off x="4745038" y="1793875"/>
            <a:ext cx="679450" cy="314325"/>
            <a:chOff x="3600" y="219"/>
            <a:chExt cx="360" cy="175"/>
          </a:xfrm>
        </p:grpSpPr>
        <p:sp>
          <p:nvSpPr>
            <p:cNvPr id="576538" name="Oval 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539" name="Line 2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540" name="Line 2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541" name="Rectangle 2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542" name="Oval 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543" name="Group 31"/>
            <p:cNvGrpSpPr>
              <a:grpSpLocks/>
            </p:cNvGrpSpPr>
            <p:nvPr/>
          </p:nvGrpSpPr>
          <p:grpSpPr bwMode="auto">
            <a:xfrm>
              <a:off x="3686" y="244"/>
              <a:ext cx="177" cy="66"/>
              <a:chOff x="2848" y="848"/>
              <a:chExt cx="140" cy="98"/>
            </a:xfrm>
          </p:grpSpPr>
          <p:sp>
            <p:nvSpPr>
              <p:cNvPr id="576544" name="Line 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45" name="Line 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46" name="Line 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547" name="Group 35"/>
            <p:cNvGrpSpPr>
              <a:grpSpLocks/>
            </p:cNvGrpSpPr>
            <p:nvPr/>
          </p:nvGrpSpPr>
          <p:grpSpPr bwMode="auto">
            <a:xfrm flipV="1">
              <a:off x="3686" y="243"/>
              <a:ext cx="177" cy="66"/>
              <a:chOff x="2848" y="848"/>
              <a:chExt cx="140" cy="98"/>
            </a:xfrm>
          </p:grpSpPr>
          <p:sp>
            <p:nvSpPr>
              <p:cNvPr id="576548" name="Line 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49" name="Line 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50" name="Line 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76551" name="Group 39"/>
          <p:cNvGrpSpPr>
            <a:grpSpLocks/>
          </p:cNvGrpSpPr>
          <p:nvPr/>
        </p:nvGrpSpPr>
        <p:grpSpPr bwMode="auto">
          <a:xfrm>
            <a:off x="4762500" y="2451100"/>
            <a:ext cx="679450" cy="314325"/>
            <a:chOff x="3600" y="219"/>
            <a:chExt cx="360" cy="175"/>
          </a:xfrm>
        </p:grpSpPr>
        <p:sp>
          <p:nvSpPr>
            <p:cNvPr id="576552" name="Oval 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553" name="Line 4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554" name="Line 4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555" name="Rectangle 4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556" name="Oval 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557" name="Group 45"/>
            <p:cNvGrpSpPr>
              <a:grpSpLocks/>
            </p:cNvGrpSpPr>
            <p:nvPr/>
          </p:nvGrpSpPr>
          <p:grpSpPr bwMode="auto">
            <a:xfrm>
              <a:off x="3686" y="244"/>
              <a:ext cx="177" cy="66"/>
              <a:chOff x="2848" y="848"/>
              <a:chExt cx="140" cy="98"/>
            </a:xfrm>
          </p:grpSpPr>
          <p:sp>
            <p:nvSpPr>
              <p:cNvPr id="576558" name="Line 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59" name="Line 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60" name="Line 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561" name="Group 49"/>
            <p:cNvGrpSpPr>
              <a:grpSpLocks/>
            </p:cNvGrpSpPr>
            <p:nvPr/>
          </p:nvGrpSpPr>
          <p:grpSpPr bwMode="auto">
            <a:xfrm flipV="1">
              <a:off x="3686" y="243"/>
              <a:ext cx="177" cy="66"/>
              <a:chOff x="2848" y="848"/>
              <a:chExt cx="140" cy="98"/>
            </a:xfrm>
          </p:grpSpPr>
          <p:sp>
            <p:nvSpPr>
              <p:cNvPr id="576562" name="Line 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63" name="Line 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64" name="Line 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76565" name="Group 53"/>
          <p:cNvGrpSpPr>
            <a:grpSpLocks/>
          </p:cNvGrpSpPr>
          <p:nvPr/>
        </p:nvGrpSpPr>
        <p:grpSpPr bwMode="auto">
          <a:xfrm>
            <a:off x="5732463" y="2001838"/>
            <a:ext cx="676275" cy="314325"/>
            <a:chOff x="3600" y="219"/>
            <a:chExt cx="360" cy="175"/>
          </a:xfrm>
        </p:grpSpPr>
        <p:sp>
          <p:nvSpPr>
            <p:cNvPr id="576566" name="Oval 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567" name="Line 5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568" name="Line 5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569" name="Rectangle 5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570" name="Oval 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571" name="Group 59"/>
            <p:cNvGrpSpPr>
              <a:grpSpLocks/>
            </p:cNvGrpSpPr>
            <p:nvPr/>
          </p:nvGrpSpPr>
          <p:grpSpPr bwMode="auto">
            <a:xfrm>
              <a:off x="3686" y="244"/>
              <a:ext cx="177" cy="66"/>
              <a:chOff x="2848" y="848"/>
              <a:chExt cx="140" cy="98"/>
            </a:xfrm>
          </p:grpSpPr>
          <p:sp>
            <p:nvSpPr>
              <p:cNvPr id="576572" name="Line 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73" name="Line 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74" name="Line 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575" name="Group 63"/>
            <p:cNvGrpSpPr>
              <a:grpSpLocks/>
            </p:cNvGrpSpPr>
            <p:nvPr/>
          </p:nvGrpSpPr>
          <p:grpSpPr bwMode="auto">
            <a:xfrm flipV="1">
              <a:off x="3686" y="243"/>
              <a:ext cx="177" cy="66"/>
              <a:chOff x="2848" y="848"/>
              <a:chExt cx="140" cy="98"/>
            </a:xfrm>
          </p:grpSpPr>
          <p:sp>
            <p:nvSpPr>
              <p:cNvPr id="576576" name="Line 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77" name="Line 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78" name="Line 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76579" name="Group 67"/>
          <p:cNvGrpSpPr>
            <a:grpSpLocks/>
          </p:cNvGrpSpPr>
          <p:nvPr/>
        </p:nvGrpSpPr>
        <p:grpSpPr bwMode="auto">
          <a:xfrm>
            <a:off x="5976938" y="2908300"/>
            <a:ext cx="679450" cy="314325"/>
            <a:chOff x="3600" y="219"/>
            <a:chExt cx="360" cy="175"/>
          </a:xfrm>
        </p:grpSpPr>
        <p:sp>
          <p:nvSpPr>
            <p:cNvPr id="576580" name="Oval 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581" name="Line 6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582" name="Line 7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583" name="Rectangle 7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584" name="Oval 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585" name="Group 73"/>
            <p:cNvGrpSpPr>
              <a:grpSpLocks/>
            </p:cNvGrpSpPr>
            <p:nvPr/>
          </p:nvGrpSpPr>
          <p:grpSpPr bwMode="auto">
            <a:xfrm>
              <a:off x="3686" y="244"/>
              <a:ext cx="177" cy="66"/>
              <a:chOff x="2848" y="848"/>
              <a:chExt cx="140" cy="98"/>
            </a:xfrm>
          </p:grpSpPr>
          <p:sp>
            <p:nvSpPr>
              <p:cNvPr id="576586" name="Line 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87" name="Line 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88" name="Line 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589" name="Group 77"/>
            <p:cNvGrpSpPr>
              <a:grpSpLocks/>
            </p:cNvGrpSpPr>
            <p:nvPr/>
          </p:nvGrpSpPr>
          <p:grpSpPr bwMode="auto">
            <a:xfrm flipV="1">
              <a:off x="3686" y="243"/>
              <a:ext cx="177" cy="66"/>
              <a:chOff x="2848" y="848"/>
              <a:chExt cx="140" cy="98"/>
            </a:xfrm>
          </p:grpSpPr>
          <p:sp>
            <p:nvSpPr>
              <p:cNvPr id="576590" name="Line 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591" name="Line 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592" name="Line 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76593" name="Group 81"/>
          <p:cNvGrpSpPr>
            <a:grpSpLocks/>
          </p:cNvGrpSpPr>
          <p:nvPr/>
        </p:nvGrpSpPr>
        <p:grpSpPr bwMode="auto">
          <a:xfrm>
            <a:off x="5745163" y="4900613"/>
            <a:ext cx="715962" cy="311150"/>
            <a:chOff x="3600" y="219"/>
            <a:chExt cx="360" cy="175"/>
          </a:xfrm>
        </p:grpSpPr>
        <p:sp>
          <p:nvSpPr>
            <p:cNvPr id="576594" name="Oval 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595" name="Line 8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596" name="Line 8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597" name="Rectangle 8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598"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599" name="Group 87"/>
            <p:cNvGrpSpPr>
              <a:grpSpLocks/>
            </p:cNvGrpSpPr>
            <p:nvPr/>
          </p:nvGrpSpPr>
          <p:grpSpPr bwMode="auto">
            <a:xfrm>
              <a:off x="3686" y="244"/>
              <a:ext cx="177" cy="66"/>
              <a:chOff x="2848" y="848"/>
              <a:chExt cx="140" cy="98"/>
            </a:xfrm>
          </p:grpSpPr>
          <p:sp>
            <p:nvSpPr>
              <p:cNvPr id="576600" name="Line 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601" name="Line 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602" name="Line 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603" name="Group 91"/>
            <p:cNvGrpSpPr>
              <a:grpSpLocks/>
            </p:cNvGrpSpPr>
            <p:nvPr/>
          </p:nvGrpSpPr>
          <p:grpSpPr bwMode="auto">
            <a:xfrm flipV="1">
              <a:off x="3686" y="243"/>
              <a:ext cx="177" cy="66"/>
              <a:chOff x="2848" y="848"/>
              <a:chExt cx="140" cy="98"/>
            </a:xfrm>
          </p:grpSpPr>
          <p:sp>
            <p:nvSpPr>
              <p:cNvPr id="576604" name="Line 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605" name="Line 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606" name="Line 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76607" name="Group 95"/>
          <p:cNvGrpSpPr>
            <a:grpSpLocks/>
          </p:cNvGrpSpPr>
          <p:nvPr/>
        </p:nvGrpSpPr>
        <p:grpSpPr bwMode="auto">
          <a:xfrm>
            <a:off x="6738938" y="3889375"/>
            <a:ext cx="679450" cy="314325"/>
            <a:chOff x="3600" y="219"/>
            <a:chExt cx="360" cy="175"/>
          </a:xfrm>
        </p:grpSpPr>
        <p:sp>
          <p:nvSpPr>
            <p:cNvPr id="576608" name="Oval 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76609" name="Line 9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76610" name="Line 9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76611" name="Rectangle 9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76612" name="Oval 1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76613" name="Group 101"/>
            <p:cNvGrpSpPr>
              <a:grpSpLocks/>
            </p:cNvGrpSpPr>
            <p:nvPr/>
          </p:nvGrpSpPr>
          <p:grpSpPr bwMode="auto">
            <a:xfrm>
              <a:off x="3686" y="244"/>
              <a:ext cx="177" cy="66"/>
              <a:chOff x="2848" y="848"/>
              <a:chExt cx="140" cy="98"/>
            </a:xfrm>
          </p:grpSpPr>
          <p:sp>
            <p:nvSpPr>
              <p:cNvPr id="576614" name="Line 10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615" name="Line 10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616" name="Line 10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76617" name="Group 105"/>
            <p:cNvGrpSpPr>
              <a:grpSpLocks/>
            </p:cNvGrpSpPr>
            <p:nvPr/>
          </p:nvGrpSpPr>
          <p:grpSpPr bwMode="auto">
            <a:xfrm flipV="1">
              <a:off x="3686" y="243"/>
              <a:ext cx="177" cy="66"/>
              <a:chOff x="2848" y="848"/>
              <a:chExt cx="140" cy="98"/>
            </a:xfrm>
          </p:grpSpPr>
          <p:sp>
            <p:nvSpPr>
              <p:cNvPr id="576618" name="Line 1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76619" name="Line 1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76620" name="Line 1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aphicFrame>
        <p:nvGraphicFramePr>
          <p:cNvPr id="576621" name="Object 109"/>
          <p:cNvGraphicFramePr>
            <a:graphicFrameLocks noChangeAspect="1"/>
          </p:cNvGraphicFramePr>
          <p:nvPr/>
        </p:nvGraphicFramePr>
        <p:xfrm>
          <a:off x="4705350" y="4392613"/>
          <a:ext cx="563563" cy="446087"/>
        </p:xfrm>
        <a:graphic>
          <a:graphicData uri="http://schemas.openxmlformats.org/presentationml/2006/ole">
            <p:oleObj spid="_x0000_s576621" name="ClipArt" r:id="rId6" imgW="1305000" imgH="1085760" progId="MS_ClipArt_Gallery.2">
              <p:embed/>
            </p:oleObj>
          </a:graphicData>
        </a:graphic>
      </p:graphicFrame>
      <p:sp>
        <p:nvSpPr>
          <p:cNvPr id="576622" name="Line 110"/>
          <p:cNvSpPr>
            <a:spLocks noChangeShapeType="1"/>
          </p:cNvSpPr>
          <p:nvPr/>
        </p:nvSpPr>
        <p:spPr bwMode="auto">
          <a:xfrm>
            <a:off x="5249863" y="4721225"/>
            <a:ext cx="314325" cy="1588"/>
          </a:xfrm>
          <a:prstGeom prst="line">
            <a:avLst/>
          </a:prstGeom>
          <a:noFill/>
          <a:ln w="19050">
            <a:solidFill>
              <a:schemeClr val="tx1"/>
            </a:solidFill>
            <a:round/>
            <a:headEnd/>
            <a:tailEnd/>
          </a:ln>
          <a:effectLst/>
        </p:spPr>
        <p:txBody>
          <a:bodyPr wrap="none" anchor="ctr"/>
          <a:lstStyle/>
          <a:p>
            <a:endParaRPr lang="en-US"/>
          </a:p>
        </p:txBody>
      </p:sp>
      <p:graphicFrame>
        <p:nvGraphicFramePr>
          <p:cNvPr id="576623" name="Object 111"/>
          <p:cNvGraphicFramePr>
            <a:graphicFrameLocks noChangeAspect="1"/>
          </p:cNvGraphicFramePr>
          <p:nvPr/>
        </p:nvGraphicFramePr>
        <p:xfrm>
          <a:off x="4914900" y="5191125"/>
          <a:ext cx="563563" cy="446088"/>
        </p:xfrm>
        <a:graphic>
          <a:graphicData uri="http://schemas.openxmlformats.org/presentationml/2006/ole">
            <p:oleObj spid="_x0000_s576623" name="ClipArt" r:id="rId7" imgW="1305000" imgH="1085760" progId="MS_ClipArt_Gallery.2">
              <p:embed/>
            </p:oleObj>
          </a:graphicData>
        </a:graphic>
      </p:graphicFrame>
      <p:sp>
        <p:nvSpPr>
          <p:cNvPr id="576624" name="Line 112"/>
          <p:cNvSpPr>
            <a:spLocks noChangeShapeType="1"/>
          </p:cNvSpPr>
          <p:nvPr/>
        </p:nvSpPr>
        <p:spPr bwMode="auto">
          <a:xfrm flipV="1">
            <a:off x="5465763" y="5529263"/>
            <a:ext cx="98425" cy="3175"/>
          </a:xfrm>
          <a:prstGeom prst="line">
            <a:avLst/>
          </a:prstGeom>
          <a:noFill/>
          <a:ln w="19050">
            <a:solidFill>
              <a:schemeClr val="tx1"/>
            </a:solidFill>
            <a:round/>
            <a:headEnd/>
            <a:tailEnd/>
          </a:ln>
          <a:effectLst/>
        </p:spPr>
        <p:txBody>
          <a:bodyPr wrap="none" anchor="ctr"/>
          <a:lstStyle/>
          <a:p>
            <a:endParaRPr lang="en-US"/>
          </a:p>
        </p:txBody>
      </p:sp>
      <p:grpSp>
        <p:nvGrpSpPr>
          <p:cNvPr id="576625" name="Group 113"/>
          <p:cNvGrpSpPr>
            <a:grpSpLocks/>
          </p:cNvGrpSpPr>
          <p:nvPr/>
        </p:nvGrpSpPr>
        <p:grpSpPr bwMode="auto">
          <a:xfrm>
            <a:off x="5084763" y="4849813"/>
            <a:ext cx="96837" cy="300037"/>
            <a:chOff x="3842" y="406"/>
            <a:chExt cx="51" cy="167"/>
          </a:xfrm>
        </p:grpSpPr>
        <p:sp>
          <p:nvSpPr>
            <p:cNvPr id="576626" name="Oval 114"/>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en-US"/>
            </a:p>
          </p:txBody>
        </p:sp>
        <p:sp>
          <p:nvSpPr>
            <p:cNvPr id="576627" name="Oval 115"/>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en-US"/>
            </a:p>
          </p:txBody>
        </p:sp>
        <p:sp>
          <p:nvSpPr>
            <p:cNvPr id="576628" name="Oval 116"/>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en-US"/>
            </a:p>
          </p:txBody>
        </p:sp>
      </p:grpSp>
      <p:sp>
        <p:nvSpPr>
          <p:cNvPr id="576629" name="Line 117"/>
          <p:cNvSpPr>
            <a:spLocks noChangeShapeType="1"/>
          </p:cNvSpPr>
          <p:nvPr/>
        </p:nvSpPr>
        <p:spPr bwMode="auto">
          <a:xfrm>
            <a:off x="5556250" y="4718050"/>
            <a:ext cx="0" cy="809625"/>
          </a:xfrm>
          <a:prstGeom prst="line">
            <a:avLst/>
          </a:prstGeom>
          <a:noFill/>
          <a:ln w="12700">
            <a:solidFill>
              <a:schemeClr val="tx1"/>
            </a:solidFill>
            <a:round/>
            <a:headEnd/>
            <a:tailEnd/>
          </a:ln>
          <a:effectLst/>
        </p:spPr>
        <p:txBody>
          <a:bodyPr wrap="none" anchor="ctr"/>
          <a:lstStyle/>
          <a:p>
            <a:endParaRPr lang="en-US"/>
          </a:p>
        </p:txBody>
      </p:sp>
      <p:sp>
        <p:nvSpPr>
          <p:cNvPr id="576630" name="Line 118"/>
          <p:cNvSpPr>
            <a:spLocks noChangeShapeType="1"/>
          </p:cNvSpPr>
          <p:nvPr/>
        </p:nvSpPr>
        <p:spPr bwMode="auto">
          <a:xfrm>
            <a:off x="5556250" y="5067300"/>
            <a:ext cx="187325" cy="3175"/>
          </a:xfrm>
          <a:prstGeom prst="line">
            <a:avLst/>
          </a:prstGeom>
          <a:noFill/>
          <a:ln w="12700">
            <a:solidFill>
              <a:schemeClr val="tx1"/>
            </a:solidFill>
            <a:round/>
            <a:headEnd/>
            <a:tailEnd/>
          </a:ln>
          <a:effectLst/>
        </p:spPr>
        <p:txBody>
          <a:bodyPr wrap="none" anchor="ctr"/>
          <a:lstStyle/>
          <a:p>
            <a:endParaRPr lang="en-US"/>
          </a:p>
        </p:txBody>
      </p:sp>
      <p:sp>
        <p:nvSpPr>
          <p:cNvPr id="576631" name="Line 119"/>
          <p:cNvSpPr>
            <a:spLocks noChangeShapeType="1"/>
          </p:cNvSpPr>
          <p:nvPr/>
        </p:nvSpPr>
        <p:spPr bwMode="auto">
          <a:xfrm flipH="1">
            <a:off x="6461125" y="4206875"/>
            <a:ext cx="636588" cy="877888"/>
          </a:xfrm>
          <a:prstGeom prst="line">
            <a:avLst/>
          </a:prstGeom>
          <a:noFill/>
          <a:ln w="12700">
            <a:solidFill>
              <a:schemeClr val="tx1"/>
            </a:solidFill>
            <a:round/>
            <a:headEnd/>
            <a:tailEnd/>
          </a:ln>
          <a:effectLst/>
        </p:spPr>
        <p:txBody>
          <a:bodyPr wrap="none" anchor="ctr"/>
          <a:lstStyle/>
          <a:p>
            <a:endParaRPr lang="en-US"/>
          </a:p>
        </p:txBody>
      </p:sp>
      <p:grpSp>
        <p:nvGrpSpPr>
          <p:cNvPr id="576632" name="Group 120"/>
          <p:cNvGrpSpPr>
            <a:grpSpLocks/>
          </p:cNvGrpSpPr>
          <p:nvPr/>
        </p:nvGrpSpPr>
        <p:grpSpPr bwMode="auto">
          <a:xfrm rot="1433392">
            <a:off x="5003800" y="2955925"/>
            <a:ext cx="1028700" cy="171450"/>
            <a:chOff x="4712" y="1742"/>
            <a:chExt cx="648" cy="108"/>
          </a:xfrm>
        </p:grpSpPr>
        <p:sp>
          <p:nvSpPr>
            <p:cNvPr id="576633" name="Rectangle 121"/>
            <p:cNvSpPr>
              <a:spLocks noChangeArrowheads="1"/>
            </p:cNvSpPr>
            <p:nvPr/>
          </p:nvSpPr>
          <p:spPr bwMode="auto">
            <a:xfrm>
              <a:off x="4712" y="1742"/>
              <a:ext cx="648" cy="108"/>
            </a:xfrm>
            <a:prstGeom prst="rect">
              <a:avLst/>
            </a:prstGeom>
            <a:solidFill>
              <a:schemeClr val="accent2"/>
            </a:solidFill>
            <a:ln w="9525">
              <a:noFill/>
              <a:miter lim="800000"/>
              <a:headEnd/>
              <a:tailEnd/>
            </a:ln>
            <a:effectLst/>
          </p:spPr>
          <p:txBody>
            <a:bodyPr wrap="none" anchor="ctr"/>
            <a:lstStyle/>
            <a:p>
              <a:endParaRPr lang="en-US"/>
            </a:p>
          </p:txBody>
        </p:sp>
        <p:sp>
          <p:nvSpPr>
            <p:cNvPr id="576634" name="Rectangle 122"/>
            <p:cNvSpPr>
              <a:spLocks noChangeArrowheads="1"/>
            </p:cNvSpPr>
            <p:nvPr/>
          </p:nvSpPr>
          <p:spPr bwMode="auto">
            <a:xfrm>
              <a:off x="4712" y="1742"/>
              <a:ext cx="534" cy="108"/>
            </a:xfrm>
            <a:prstGeom prst="rect">
              <a:avLst/>
            </a:prstGeom>
            <a:solidFill>
              <a:srgbClr val="FF0000"/>
            </a:solidFill>
            <a:ln w="9525">
              <a:noFill/>
              <a:miter lim="800000"/>
              <a:headEnd/>
              <a:tailEnd/>
            </a:ln>
            <a:effectLst/>
          </p:spPr>
          <p:txBody>
            <a:bodyPr wrap="none" anchor="ctr"/>
            <a:lstStyle/>
            <a:p>
              <a:endParaRPr lang="en-US"/>
            </a:p>
          </p:txBody>
        </p:sp>
      </p:grpSp>
      <p:grpSp>
        <p:nvGrpSpPr>
          <p:cNvPr id="576635" name="Group 123"/>
          <p:cNvGrpSpPr>
            <a:grpSpLocks/>
          </p:cNvGrpSpPr>
          <p:nvPr/>
        </p:nvGrpSpPr>
        <p:grpSpPr bwMode="auto">
          <a:xfrm rot="3346875">
            <a:off x="6283325" y="3241676"/>
            <a:ext cx="447675" cy="171450"/>
            <a:chOff x="5078" y="1860"/>
            <a:chExt cx="282" cy="108"/>
          </a:xfrm>
        </p:grpSpPr>
        <p:sp>
          <p:nvSpPr>
            <p:cNvPr id="576636" name="Rectangle 124"/>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37" name="Rectangle 125"/>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grpSp>
        <p:nvGrpSpPr>
          <p:cNvPr id="576638" name="Group 126"/>
          <p:cNvGrpSpPr>
            <a:grpSpLocks/>
          </p:cNvGrpSpPr>
          <p:nvPr/>
        </p:nvGrpSpPr>
        <p:grpSpPr bwMode="auto">
          <a:xfrm rot="3215306">
            <a:off x="6600825" y="3346451"/>
            <a:ext cx="447675" cy="171450"/>
            <a:chOff x="5078" y="1860"/>
            <a:chExt cx="282" cy="108"/>
          </a:xfrm>
        </p:grpSpPr>
        <p:sp>
          <p:nvSpPr>
            <p:cNvPr id="576639" name="Rectangle 127"/>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40" name="Rectangle 128"/>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grpSp>
        <p:nvGrpSpPr>
          <p:cNvPr id="576641" name="Group 129"/>
          <p:cNvGrpSpPr>
            <a:grpSpLocks/>
          </p:cNvGrpSpPr>
          <p:nvPr/>
        </p:nvGrpSpPr>
        <p:grpSpPr bwMode="auto">
          <a:xfrm rot="3051000">
            <a:off x="6953250" y="3467101"/>
            <a:ext cx="447675" cy="171450"/>
            <a:chOff x="5078" y="1860"/>
            <a:chExt cx="282" cy="108"/>
          </a:xfrm>
        </p:grpSpPr>
        <p:sp>
          <p:nvSpPr>
            <p:cNvPr id="576642" name="Rectangle 130"/>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43" name="Rectangle 131"/>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sp>
        <p:nvSpPr>
          <p:cNvPr id="576644" name="Line 132"/>
          <p:cNvSpPr>
            <a:spLocks noChangeShapeType="1"/>
          </p:cNvSpPr>
          <p:nvPr/>
        </p:nvSpPr>
        <p:spPr bwMode="auto">
          <a:xfrm>
            <a:off x="6007100" y="3276600"/>
            <a:ext cx="219075" cy="6985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45" name="Line 133"/>
          <p:cNvSpPr>
            <a:spLocks noChangeShapeType="1"/>
          </p:cNvSpPr>
          <p:nvPr/>
        </p:nvSpPr>
        <p:spPr bwMode="auto">
          <a:xfrm>
            <a:off x="6642100" y="3517900"/>
            <a:ext cx="133350" cy="17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46" name="Line 134"/>
          <p:cNvSpPr>
            <a:spLocks noChangeShapeType="1"/>
          </p:cNvSpPr>
          <p:nvPr/>
        </p:nvSpPr>
        <p:spPr bwMode="auto">
          <a:xfrm>
            <a:off x="6965950" y="3616325"/>
            <a:ext cx="117475" cy="17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47" name="Line 135"/>
          <p:cNvSpPr>
            <a:spLocks noChangeShapeType="1"/>
          </p:cNvSpPr>
          <p:nvPr/>
        </p:nvSpPr>
        <p:spPr bwMode="auto">
          <a:xfrm>
            <a:off x="7334250" y="3730625"/>
            <a:ext cx="101600" cy="187325"/>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48" name="Text Box 136"/>
          <p:cNvSpPr txBox="1">
            <a:spLocks noChangeArrowheads="1"/>
          </p:cNvSpPr>
          <p:nvPr/>
        </p:nvSpPr>
        <p:spPr bwMode="auto">
          <a:xfrm>
            <a:off x="6615113" y="2246313"/>
            <a:ext cx="2528887" cy="825500"/>
          </a:xfrm>
          <a:prstGeom prst="rect">
            <a:avLst/>
          </a:prstGeom>
          <a:noFill/>
          <a:ln w="9525">
            <a:noFill/>
            <a:miter lim="800000"/>
            <a:headEnd/>
            <a:tailEnd/>
          </a:ln>
          <a:effectLst/>
        </p:spPr>
        <p:txBody>
          <a:bodyPr wrap="none">
            <a:spAutoFit/>
          </a:bodyPr>
          <a:lstStyle/>
          <a:p>
            <a:r>
              <a:rPr lang="en-US" sz="1600"/>
              <a:t>fragmentation: </a:t>
            </a:r>
          </a:p>
          <a:p>
            <a:r>
              <a:rPr lang="en-US" sz="1600">
                <a:solidFill>
                  <a:schemeClr val="accent2"/>
                </a:solidFill>
              </a:rPr>
              <a:t>in:</a:t>
            </a:r>
            <a:r>
              <a:rPr lang="en-US" sz="1600"/>
              <a:t> one large datagram</a:t>
            </a:r>
          </a:p>
          <a:p>
            <a:r>
              <a:rPr lang="en-US" sz="1600">
                <a:solidFill>
                  <a:schemeClr val="accent2"/>
                </a:solidFill>
              </a:rPr>
              <a:t>out:</a:t>
            </a:r>
            <a:r>
              <a:rPr lang="en-US" sz="1600"/>
              <a:t> 3 smaller datagrams</a:t>
            </a:r>
            <a:endParaRPr lang="en-US"/>
          </a:p>
        </p:txBody>
      </p:sp>
      <p:grpSp>
        <p:nvGrpSpPr>
          <p:cNvPr id="576649" name="Group 137"/>
          <p:cNvGrpSpPr>
            <a:grpSpLocks/>
          </p:cNvGrpSpPr>
          <p:nvPr/>
        </p:nvGrpSpPr>
        <p:grpSpPr bwMode="auto">
          <a:xfrm rot="-10773343">
            <a:off x="5610225" y="4352925"/>
            <a:ext cx="447675" cy="171450"/>
            <a:chOff x="5078" y="1860"/>
            <a:chExt cx="282" cy="108"/>
          </a:xfrm>
        </p:grpSpPr>
        <p:sp>
          <p:nvSpPr>
            <p:cNvPr id="576650" name="Rectangle 138"/>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51" name="Rectangle 139"/>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grpSp>
        <p:nvGrpSpPr>
          <p:cNvPr id="576652" name="Group 140"/>
          <p:cNvGrpSpPr>
            <a:grpSpLocks/>
          </p:cNvGrpSpPr>
          <p:nvPr/>
        </p:nvGrpSpPr>
        <p:grpSpPr bwMode="auto">
          <a:xfrm rot="-10773343">
            <a:off x="5613400" y="4546600"/>
            <a:ext cx="447675" cy="171450"/>
            <a:chOff x="5078" y="1860"/>
            <a:chExt cx="282" cy="108"/>
          </a:xfrm>
        </p:grpSpPr>
        <p:sp>
          <p:nvSpPr>
            <p:cNvPr id="576653" name="Rectangle 141"/>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54" name="Rectangle 142"/>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grpSp>
        <p:nvGrpSpPr>
          <p:cNvPr id="576655" name="Group 143"/>
          <p:cNvGrpSpPr>
            <a:grpSpLocks/>
          </p:cNvGrpSpPr>
          <p:nvPr/>
        </p:nvGrpSpPr>
        <p:grpSpPr bwMode="auto">
          <a:xfrm rot="-10773343">
            <a:off x="5616575" y="4740275"/>
            <a:ext cx="447675" cy="171450"/>
            <a:chOff x="5078" y="1860"/>
            <a:chExt cx="282" cy="108"/>
          </a:xfrm>
        </p:grpSpPr>
        <p:sp>
          <p:nvSpPr>
            <p:cNvPr id="576656" name="Rectangle 144"/>
            <p:cNvSpPr>
              <a:spLocks noChangeArrowheads="1"/>
            </p:cNvSpPr>
            <p:nvPr/>
          </p:nvSpPr>
          <p:spPr bwMode="auto">
            <a:xfrm>
              <a:off x="5216" y="1860"/>
              <a:ext cx="144" cy="108"/>
            </a:xfrm>
            <a:prstGeom prst="rect">
              <a:avLst/>
            </a:prstGeom>
            <a:solidFill>
              <a:schemeClr val="accent2"/>
            </a:solidFill>
            <a:ln w="9525">
              <a:noFill/>
              <a:miter lim="800000"/>
              <a:headEnd/>
              <a:tailEnd/>
            </a:ln>
            <a:effectLst/>
          </p:spPr>
          <p:txBody>
            <a:bodyPr wrap="none" anchor="ctr"/>
            <a:lstStyle/>
            <a:p>
              <a:endParaRPr lang="en-US"/>
            </a:p>
          </p:txBody>
        </p:sp>
        <p:sp>
          <p:nvSpPr>
            <p:cNvPr id="576657" name="Rectangle 145"/>
            <p:cNvSpPr>
              <a:spLocks noChangeArrowheads="1"/>
            </p:cNvSpPr>
            <p:nvPr/>
          </p:nvSpPr>
          <p:spPr bwMode="auto">
            <a:xfrm>
              <a:off x="5078" y="1860"/>
              <a:ext cx="166" cy="108"/>
            </a:xfrm>
            <a:prstGeom prst="rect">
              <a:avLst/>
            </a:prstGeom>
            <a:solidFill>
              <a:srgbClr val="FF0000"/>
            </a:solidFill>
            <a:ln w="9525">
              <a:noFill/>
              <a:miter lim="800000"/>
              <a:headEnd/>
              <a:tailEnd/>
            </a:ln>
            <a:effectLst/>
          </p:spPr>
          <p:txBody>
            <a:bodyPr wrap="none" anchor="ctr"/>
            <a:lstStyle/>
            <a:p>
              <a:endParaRPr lang="en-US"/>
            </a:p>
          </p:txBody>
        </p:sp>
      </p:grpSp>
      <p:sp>
        <p:nvSpPr>
          <p:cNvPr id="576658" name="Line 146"/>
          <p:cNvSpPr>
            <a:spLocks noChangeShapeType="1"/>
          </p:cNvSpPr>
          <p:nvPr/>
        </p:nvSpPr>
        <p:spPr bwMode="auto">
          <a:xfrm rot="9691848">
            <a:off x="5365750" y="4410075"/>
            <a:ext cx="219075" cy="6985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59" name="Line 147"/>
          <p:cNvSpPr>
            <a:spLocks noChangeShapeType="1"/>
          </p:cNvSpPr>
          <p:nvPr/>
        </p:nvSpPr>
        <p:spPr bwMode="auto">
          <a:xfrm rot="9691848">
            <a:off x="5356225" y="4584700"/>
            <a:ext cx="219075" cy="6985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60" name="Line 148"/>
          <p:cNvSpPr>
            <a:spLocks noChangeShapeType="1"/>
          </p:cNvSpPr>
          <p:nvPr/>
        </p:nvSpPr>
        <p:spPr bwMode="auto">
          <a:xfrm rot="9691848">
            <a:off x="5359400" y="4791075"/>
            <a:ext cx="219075" cy="6985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576661" name="Group 149"/>
          <p:cNvGrpSpPr>
            <a:grpSpLocks/>
          </p:cNvGrpSpPr>
          <p:nvPr/>
        </p:nvGrpSpPr>
        <p:grpSpPr bwMode="auto">
          <a:xfrm rot="10793026">
            <a:off x="4281488" y="4189413"/>
            <a:ext cx="1030287" cy="173037"/>
            <a:chOff x="4712" y="1742"/>
            <a:chExt cx="648" cy="108"/>
          </a:xfrm>
        </p:grpSpPr>
        <p:sp>
          <p:nvSpPr>
            <p:cNvPr id="576662" name="Rectangle 150"/>
            <p:cNvSpPr>
              <a:spLocks noChangeArrowheads="1"/>
            </p:cNvSpPr>
            <p:nvPr/>
          </p:nvSpPr>
          <p:spPr bwMode="auto">
            <a:xfrm>
              <a:off x="4712" y="1742"/>
              <a:ext cx="648" cy="108"/>
            </a:xfrm>
            <a:prstGeom prst="rect">
              <a:avLst/>
            </a:prstGeom>
            <a:solidFill>
              <a:schemeClr val="accent2"/>
            </a:solidFill>
            <a:ln w="9525">
              <a:noFill/>
              <a:miter lim="800000"/>
              <a:headEnd/>
              <a:tailEnd/>
            </a:ln>
            <a:effectLst/>
          </p:spPr>
          <p:txBody>
            <a:bodyPr wrap="none" anchor="ctr"/>
            <a:lstStyle/>
            <a:p>
              <a:endParaRPr lang="en-US"/>
            </a:p>
          </p:txBody>
        </p:sp>
        <p:sp>
          <p:nvSpPr>
            <p:cNvPr id="576663" name="Rectangle 151"/>
            <p:cNvSpPr>
              <a:spLocks noChangeArrowheads="1"/>
            </p:cNvSpPr>
            <p:nvPr/>
          </p:nvSpPr>
          <p:spPr bwMode="auto">
            <a:xfrm>
              <a:off x="4712" y="1742"/>
              <a:ext cx="534" cy="108"/>
            </a:xfrm>
            <a:prstGeom prst="rect">
              <a:avLst/>
            </a:prstGeom>
            <a:solidFill>
              <a:srgbClr val="FF0000"/>
            </a:solidFill>
            <a:ln w="9525">
              <a:noFill/>
              <a:miter lim="800000"/>
              <a:headEnd/>
              <a:tailEnd/>
            </a:ln>
            <a:effectLst/>
          </p:spPr>
          <p:txBody>
            <a:bodyPr wrap="none" anchor="ctr"/>
            <a:lstStyle/>
            <a:p>
              <a:endParaRPr lang="en-US"/>
            </a:p>
          </p:txBody>
        </p:sp>
      </p:grpSp>
      <p:sp>
        <p:nvSpPr>
          <p:cNvPr id="576664" name="Line 152"/>
          <p:cNvSpPr>
            <a:spLocks noChangeShapeType="1"/>
          </p:cNvSpPr>
          <p:nvPr/>
        </p:nvSpPr>
        <p:spPr bwMode="auto">
          <a:xfrm rot="9691848">
            <a:off x="4032250" y="4232275"/>
            <a:ext cx="219075" cy="69850"/>
          </a:xfrm>
          <a:prstGeom prst="line">
            <a:avLst/>
          </a:prstGeom>
          <a:noFill/>
          <a:ln w="9525">
            <a:solidFill>
              <a:schemeClr val="tx1"/>
            </a:solidFill>
            <a:round/>
            <a:headEnd/>
            <a:tailEnd type="triangle" w="med" len="med"/>
          </a:ln>
          <a:effectLst/>
        </p:spPr>
        <p:txBody>
          <a:bodyPr wrap="none" anchor="ctr"/>
          <a:lstStyle/>
          <a:p>
            <a:endParaRPr lang="en-US"/>
          </a:p>
        </p:txBody>
      </p:sp>
      <p:sp>
        <p:nvSpPr>
          <p:cNvPr id="576665" name="Text Box 153"/>
          <p:cNvSpPr txBox="1">
            <a:spLocks noChangeArrowheads="1"/>
          </p:cNvSpPr>
          <p:nvPr/>
        </p:nvSpPr>
        <p:spPr bwMode="auto">
          <a:xfrm>
            <a:off x="4672013" y="3843338"/>
            <a:ext cx="1246187" cy="336550"/>
          </a:xfrm>
          <a:prstGeom prst="rect">
            <a:avLst/>
          </a:prstGeom>
          <a:noFill/>
          <a:ln w="9525">
            <a:noFill/>
            <a:miter lim="800000"/>
            <a:headEnd/>
            <a:tailEnd/>
          </a:ln>
          <a:effectLst/>
        </p:spPr>
        <p:txBody>
          <a:bodyPr wrap="none">
            <a:spAutoFit/>
          </a:bodyPr>
          <a:lstStyle/>
          <a:p>
            <a:r>
              <a:rPr lang="en-US" sz="1600"/>
              <a:t>reassembly</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6" name="Slide Number Placeholder 6"/>
          <p:cNvSpPr>
            <a:spLocks noGrp="1"/>
          </p:cNvSpPr>
          <p:nvPr>
            <p:ph type="sldNum" sz="quarter" idx="12"/>
          </p:nvPr>
        </p:nvSpPr>
        <p:spPr/>
        <p:txBody>
          <a:bodyPr/>
          <a:lstStyle/>
          <a:p>
            <a:r>
              <a:rPr lang="en-US"/>
              <a:t>4-</a:t>
            </a:r>
            <a:fld id="{97D477E6-D454-422F-92C4-D9C18A755397}" type="slidenum">
              <a:rPr lang="en-US"/>
              <a:pPr/>
              <a:t>17</a:t>
            </a:fld>
            <a:endParaRPr lang="en-US"/>
          </a:p>
        </p:txBody>
      </p:sp>
      <p:sp>
        <p:nvSpPr>
          <p:cNvPr id="577538" name="Rectangle 2"/>
          <p:cNvSpPr>
            <a:spLocks noGrp="1" noChangeArrowheads="1"/>
          </p:cNvSpPr>
          <p:nvPr>
            <p:ph type="title"/>
          </p:nvPr>
        </p:nvSpPr>
        <p:spPr/>
        <p:txBody>
          <a:bodyPr/>
          <a:lstStyle/>
          <a:p>
            <a:r>
              <a:rPr lang="en-US" sz="3600"/>
              <a:t>IP Fragmentation and Reassembly</a:t>
            </a:r>
            <a:endParaRPr lang="en-US"/>
          </a:p>
        </p:txBody>
      </p:sp>
      <p:grpSp>
        <p:nvGrpSpPr>
          <p:cNvPr id="577539" name="Group 3"/>
          <p:cNvGrpSpPr>
            <a:grpSpLocks/>
          </p:cNvGrpSpPr>
          <p:nvPr/>
        </p:nvGrpSpPr>
        <p:grpSpPr bwMode="auto">
          <a:xfrm>
            <a:off x="3606800" y="1498600"/>
            <a:ext cx="4800600" cy="4041775"/>
            <a:chOff x="1218" y="944"/>
            <a:chExt cx="3024" cy="2546"/>
          </a:xfrm>
        </p:grpSpPr>
        <p:grpSp>
          <p:nvGrpSpPr>
            <p:cNvPr id="577540" name="Group 4"/>
            <p:cNvGrpSpPr>
              <a:grpSpLocks/>
            </p:cNvGrpSpPr>
            <p:nvPr/>
          </p:nvGrpSpPr>
          <p:grpSpPr bwMode="auto">
            <a:xfrm>
              <a:off x="1218" y="944"/>
              <a:ext cx="2676" cy="416"/>
              <a:chOff x="3006" y="1208"/>
              <a:chExt cx="2676" cy="416"/>
            </a:xfrm>
          </p:grpSpPr>
          <p:sp>
            <p:nvSpPr>
              <p:cNvPr id="577541" name="Rectangle 5"/>
              <p:cNvSpPr>
                <a:spLocks noChangeArrowheads="1"/>
              </p:cNvSpPr>
              <p:nvPr/>
            </p:nvSpPr>
            <p:spPr bwMode="auto">
              <a:xfrm>
                <a:off x="3048" y="1212"/>
                <a:ext cx="2634" cy="342"/>
              </a:xfrm>
              <a:prstGeom prst="rect">
                <a:avLst/>
              </a:prstGeom>
              <a:solidFill>
                <a:schemeClr val="accent2"/>
              </a:solidFill>
              <a:ln w="9525">
                <a:noFill/>
                <a:miter lim="800000"/>
                <a:headEnd/>
                <a:tailEnd/>
              </a:ln>
              <a:effectLst/>
            </p:spPr>
            <p:txBody>
              <a:bodyPr wrap="none" anchor="ctr"/>
              <a:lstStyle/>
              <a:p>
                <a:pPr algn="ctr"/>
                <a:endParaRPr lang="en-US"/>
              </a:p>
            </p:txBody>
          </p:sp>
          <p:sp>
            <p:nvSpPr>
              <p:cNvPr id="577542" name="Rectangle 6"/>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577543" name="Text Box 7"/>
              <p:cNvSpPr txBox="1">
                <a:spLocks noChangeArrowheads="1"/>
              </p:cNvSpPr>
              <p:nvPr/>
            </p:nvSpPr>
            <p:spPr bwMode="auto">
              <a:xfrm>
                <a:off x="3734" y="1208"/>
                <a:ext cx="299" cy="404"/>
              </a:xfrm>
              <a:prstGeom prst="rect">
                <a:avLst/>
              </a:prstGeom>
              <a:noFill/>
              <a:ln w="9525">
                <a:noFill/>
                <a:miter lim="800000"/>
                <a:headEnd/>
                <a:tailEnd/>
              </a:ln>
              <a:effectLst/>
            </p:spPr>
            <p:txBody>
              <a:bodyPr wrap="none">
                <a:spAutoFit/>
              </a:bodyPr>
              <a:lstStyle/>
              <a:p>
                <a:r>
                  <a:rPr lang="en-US"/>
                  <a:t>ID</a:t>
                </a:r>
              </a:p>
              <a:p>
                <a:r>
                  <a:rPr lang="en-US"/>
                  <a:t>=x</a:t>
                </a:r>
              </a:p>
            </p:txBody>
          </p:sp>
          <p:sp>
            <p:nvSpPr>
              <p:cNvPr id="577544" name="Text Box 8"/>
              <p:cNvSpPr txBox="1">
                <a:spLocks noChangeArrowheads="1"/>
              </p:cNvSpPr>
              <p:nvPr/>
            </p:nvSpPr>
            <p:spPr bwMode="auto">
              <a:xfrm>
                <a:off x="4605" y="1220"/>
                <a:ext cx="555" cy="404"/>
              </a:xfrm>
              <a:prstGeom prst="rect">
                <a:avLst/>
              </a:prstGeom>
              <a:noFill/>
              <a:ln w="9525">
                <a:noFill/>
                <a:miter lim="800000"/>
                <a:headEnd/>
                <a:tailEnd/>
              </a:ln>
              <a:effectLst/>
            </p:spPr>
            <p:txBody>
              <a:bodyPr wrap="none">
                <a:spAutoFit/>
              </a:bodyPr>
              <a:lstStyle/>
              <a:p>
                <a:pPr algn="ctr"/>
                <a:r>
                  <a:rPr lang="en-US"/>
                  <a:t>offset</a:t>
                </a:r>
              </a:p>
              <a:p>
                <a:pPr algn="ctr"/>
                <a:r>
                  <a:rPr lang="en-US"/>
                  <a:t>=0</a:t>
                </a:r>
              </a:p>
            </p:txBody>
          </p:sp>
          <p:sp>
            <p:nvSpPr>
              <p:cNvPr id="577545" name="Text Box 9"/>
              <p:cNvSpPr txBox="1">
                <a:spLocks noChangeArrowheads="1"/>
              </p:cNvSpPr>
              <p:nvPr/>
            </p:nvSpPr>
            <p:spPr bwMode="auto">
              <a:xfrm>
                <a:off x="3980" y="1220"/>
                <a:ext cx="670" cy="404"/>
              </a:xfrm>
              <a:prstGeom prst="rect">
                <a:avLst/>
              </a:prstGeom>
              <a:noFill/>
              <a:ln w="9525">
                <a:noFill/>
                <a:miter lim="800000"/>
                <a:headEnd/>
                <a:tailEnd/>
              </a:ln>
              <a:effectLst/>
            </p:spPr>
            <p:txBody>
              <a:bodyPr wrap="none">
                <a:spAutoFit/>
              </a:bodyPr>
              <a:lstStyle/>
              <a:p>
                <a:pPr algn="ctr"/>
                <a:r>
                  <a:rPr lang="en-US"/>
                  <a:t>fragflag</a:t>
                </a:r>
              </a:p>
              <a:p>
                <a:pPr algn="ctr"/>
                <a:r>
                  <a:rPr lang="en-US"/>
                  <a:t>=0</a:t>
                </a:r>
              </a:p>
            </p:txBody>
          </p:sp>
          <p:sp>
            <p:nvSpPr>
              <p:cNvPr id="577546" name="Text Box 10"/>
              <p:cNvSpPr txBox="1">
                <a:spLocks noChangeArrowheads="1"/>
              </p:cNvSpPr>
              <p:nvPr/>
            </p:nvSpPr>
            <p:spPr bwMode="auto">
              <a:xfrm>
                <a:off x="3230" y="1208"/>
                <a:ext cx="541" cy="404"/>
              </a:xfrm>
              <a:prstGeom prst="rect">
                <a:avLst/>
              </a:prstGeom>
              <a:noFill/>
              <a:ln w="9525">
                <a:noFill/>
                <a:miter lim="800000"/>
                <a:headEnd/>
                <a:tailEnd/>
              </a:ln>
              <a:effectLst/>
            </p:spPr>
            <p:txBody>
              <a:bodyPr wrap="none">
                <a:spAutoFit/>
              </a:bodyPr>
              <a:lstStyle/>
              <a:p>
                <a:r>
                  <a:rPr lang="en-US"/>
                  <a:t>length</a:t>
                </a:r>
              </a:p>
              <a:p>
                <a:r>
                  <a:rPr lang="en-US"/>
                  <a:t>=4000</a:t>
                </a:r>
              </a:p>
            </p:txBody>
          </p:sp>
          <p:sp>
            <p:nvSpPr>
              <p:cNvPr id="577547" name="Line 11"/>
              <p:cNvSpPr>
                <a:spLocks noChangeShapeType="1"/>
              </p:cNvSpPr>
              <p:nvPr/>
            </p:nvSpPr>
            <p:spPr bwMode="auto">
              <a:xfrm>
                <a:off x="3246" y="1242"/>
                <a:ext cx="0" cy="342"/>
              </a:xfrm>
              <a:prstGeom prst="line">
                <a:avLst/>
              </a:prstGeom>
              <a:noFill/>
              <a:ln w="19050">
                <a:solidFill>
                  <a:schemeClr val="tx1"/>
                </a:solidFill>
                <a:round/>
                <a:headEnd/>
                <a:tailEnd/>
              </a:ln>
              <a:effectLst/>
            </p:spPr>
            <p:txBody>
              <a:bodyPr wrap="none" anchor="ctr"/>
              <a:lstStyle/>
              <a:p>
                <a:endParaRPr lang="en-US"/>
              </a:p>
            </p:txBody>
          </p:sp>
          <p:sp>
            <p:nvSpPr>
              <p:cNvPr id="577548" name="Line 12"/>
              <p:cNvSpPr>
                <a:spLocks noChangeShapeType="1"/>
              </p:cNvSpPr>
              <p:nvPr/>
            </p:nvSpPr>
            <p:spPr bwMode="auto">
              <a:xfrm>
                <a:off x="3750" y="1242"/>
                <a:ext cx="0" cy="342"/>
              </a:xfrm>
              <a:prstGeom prst="line">
                <a:avLst/>
              </a:prstGeom>
              <a:noFill/>
              <a:ln w="19050">
                <a:solidFill>
                  <a:schemeClr val="tx1"/>
                </a:solidFill>
                <a:round/>
                <a:headEnd/>
                <a:tailEnd/>
              </a:ln>
              <a:effectLst/>
            </p:spPr>
            <p:txBody>
              <a:bodyPr wrap="none" anchor="ctr"/>
              <a:lstStyle/>
              <a:p>
                <a:endParaRPr lang="en-US"/>
              </a:p>
            </p:txBody>
          </p:sp>
          <p:sp>
            <p:nvSpPr>
              <p:cNvPr id="577549" name="Line 13"/>
              <p:cNvSpPr>
                <a:spLocks noChangeShapeType="1"/>
              </p:cNvSpPr>
              <p:nvPr/>
            </p:nvSpPr>
            <p:spPr bwMode="auto">
              <a:xfrm>
                <a:off x="4020" y="1254"/>
                <a:ext cx="0" cy="342"/>
              </a:xfrm>
              <a:prstGeom prst="line">
                <a:avLst/>
              </a:prstGeom>
              <a:noFill/>
              <a:ln w="19050">
                <a:solidFill>
                  <a:schemeClr val="tx1"/>
                </a:solidFill>
                <a:round/>
                <a:headEnd/>
                <a:tailEnd/>
              </a:ln>
              <a:effectLst/>
            </p:spPr>
            <p:txBody>
              <a:bodyPr wrap="none" anchor="ctr"/>
              <a:lstStyle/>
              <a:p>
                <a:endParaRPr lang="en-US"/>
              </a:p>
            </p:txBody>
          </p:sp>
          <p:sp>
            <p:nvSpPr>
              <p:cNvPr id="577550" name="Line 14"/>
              <p:cNvSpPr>
                <a:spLocks noChangeShapeType="1"/>
              </p:cNvSpPr>
              <p:nvPr/>
            </p:nvSpPr>
            <p:spPr bwMode="auto">
              <a:xfrm>
                <a:off x="4638" y="1242"/>
                <a:ext cx="0" cy="342"/>
              </a:xfrm>
              <a:prstGeom prst="line">
                <a:avLst/>
              </a:prstGeom>
              <a:noFill/>
              <a:ln w="19050">
                <a:solidFill>
                  <a:schemeClr val="tx1"/>
                </a:solidFill>
                <a:round/>
                <a:headEnd/>
                <a:tailEnd/>
              </a:ln>
              <a:effectLst/>
            </p:spPr>
            <p:txBody>
              <a:bodyPr wrap="none" anchor="ctr"/>
              <a:lstStyle/>
              <a:p>
                <a:endParaRPr lang="en-US"/>
              </a:p>
            </p:txBody>
          </p:sp>
          <p:sp>
            <p:nvSpPr>
              <p:cNvPr id="577551" name="Line 15"/>
              <p:cNvSpPr>
                <a:spLocks noChangeShapeType="1"/>
              </p:cNvSpPr>
              <p:nvPr/>
            </p:nvSpPr>
            <p:spPr bwMode="auto">
              <a:xfrm>
                <a:off x="5112" y="1242"/>
                <a:ext cx="0" cy="342"/>
              </a:xfrm>
              <a:prstGeom prst="line">
                <a:avLst/>
              </a:prstGeom>
              <a:noFill/>
              <a:ln w="19050">
                <a:solidFill>
                  <a:schemeClr val="tx1"/>
                </a:solidFill>
                <a:round/>
                <a:headEnd/>
                <a:tailEnd/>
              </a:ln>
              <a:effectLst/>
            </p:spPr>
            <p:txBody>
              <a:bodyPr wrap="none" anchor="ctr"/>
              <a:lstStyle/>
              <a:p>
                <a:endParaRPr lang="en-US"/>
              </a:p>
            </p:txBody>
          </p:sp>
          <p:sp>
            <p:nvSpPr>
              <p:cNvPr id="577552" name="Rectangle 16"/>
              <p:cNvSpPr>
                <a:spLocks noChangeArrowheads="1"/>
              </p:cNvSpPr>
              <p:nvPr/>
            </p:nvSpPr>
            <p:spPr bwMode="auto">
              <a:xfrm>
                <a:off x="5232" y="1212"/>
                <a:ext cx="138" cy="378"/>
              </a:xfrm>
              <a:prstGeom prst="rect">
                <a:avLst/>
              </a:prstGeom>
              <a:solidFill>
                <a:srgbClr val="FFFFFF"/>
              </a:solidFill>
              <a:ln w="9525">
                <a:noFill/>
                <a:miter lim="800000"/>
                <a:headEnd/>
                <a:tailEnd/>
              </a:ln>
              <a:effectLst/>
            </p:spPr>
            <p:txBody>
              <a:bodyPr wrap="none" anchor="ctr"/>
              <a:lstStyle/>
              <a:p>
                <a:endParaRPr lang="en-US"/>
              </a:p>
            </p:txBody>
          </p:sp>
        </p:grpSp>
        <p:grpSp>
          <p:nvGrpSpPr>
            <p:cNvPr id="577553" name="Group 17"/>
            <p:cNvGrpSpPr>
              <a:grpSpLocks/>
            </p:cNvGrpSpPr>
            <p:nvPr/>
          </p:nvGrpSpPr>
          <p:grpSpPr bwMode="auto">
            <a:xfrm>
              <a:off x="1566" y="2048"/>
              <a:ext cx="2676" cy="416"/>
              <a:chOff x="3006" y="1208"/>
              <a:chExt cx="2676" cy="416"/>
            </a:xfrm>
          </p:grpSpPr>
          <p:sp>
            <p:nvSpPr>
              <p:cNvPr id="577554" name="Rectangle 18"/>
              <p:cNvSpPr>
                <a:spLocks noChangeArrowheads="1"/>
              </p:cNvSpPr>
              <p:nvPr/>
            </p:nvSpPr>
            <p:spPr bwMode="auto">
              <a:xfrm>
                <a:off x="3048" y="1212"/>
                <a:ext cx="2634" cy="342"/>
              </a:xfrm>
              <a:prstGeom prst="rect">
                <a:avLst/>
              </a:prstGeom>
              <a:solidFill>
                <a:schemeClr val="accent2"/>
              </a:solidFill>
              <a:ln w="9525">
                <a:noFill/>
                <a:miter lim="800000"/>
                <a:headEnd/>
                <a:tailEnd/>
              </a:ln>
              <a:effectLst/>
            </p:spPr>
            <p:txBody>
              <a:bodyPr wrap="none" anchor="ctr"/>
              <a:lstStyle/>
              <a:p>
                <a:pPr algn="ctr"/>
                <a:endParaRPr lang="en-US"/>
              </a:p>
            </p:txBody>
          </p:sp>
          <p:sp>
            <p:nvSpPr>
              <p:cNvPr id="577555" name="Rectangle 19"/>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577556" name="Text Box 20"/>
              <p:cNvSpPr txBox="1">
                <a:spLocks noChangeArrowheads="1"/>
              </p:cNvSpPr>
              <p:nvPr/>
            </p:nvSpPr>
            <p:spPr bwMode="auto">
              <a:xfrm>
                <a:off x="3734" y="1208"/>
                <a:ext cx="299" cy="404"/>
              </a:xfrm>
              <a:prstGeom prst="rect">
                <a:avLst/>
              </a:prstGeom>
              <a:noFill/>
              <a:ln w="9525">
                <a:noFill/>
                <a:miter lim="800000"/>
                <a:headEnd/>
                <a:tailEnd/>
              </a:ln>
              <a:effectLst/>
            </p:spPr>
            <p:txBody>
              <a:bodyPr wrap="none">
                <a:spAutoFit/>
              </a:bodyPr>
              <a:lstStyle/>
              <a:p>
                <a:r>
                  <a:rPr lang="en-US"/>
                  <a:t>ID</a:t>
                </a:r>
              </a:p>
              <a:p>
                <a:r>
                  <a:rPr lang="en-US"/>
                  <a:t>=x</a:t>
                </a:r>
              </a:p>
            </p:txBody>
          </p:sp>
          <p:sp>
            <p:nvSpPr>
              <p:cNvPr id="577557" name="Text Box 21"/>
              <p:cNvSpPr txBox="1">
                <a:spLocks noChangeArrowheads="1"/>
              </p:cNvSpPr>
              <p:nvPr/>
            </p:nvSpPr>
            <p:spPr bwMode="auto">
              <a:xfrm>
                <a:off x="4605" y="1220"/>
                <a:ext cx="555" cy="404"/>
              </a:xfrm>
              <a:prstGeom prst="rect">
                <a:avLst/>
              </a:prstGeom>
              <a:noFill/>
              <a:ln w="9525">
                <a:noFill/>
                <a:miter lim="800000"/>
                <a:headEnd/>
                <a:tailEnd/>
              </a:ln>
              <a:effectLst/>
            </p:spPr>
            <p:txBody>
              <a:bodyPr wrap="none">
                <a:spAutoFit/>
              </a:bodyPr>
              <a:lstStyle/>
              <a:p>
                <a:pPr algn="ctr"/>
                <a:r>
                  <a:rPr lang="en-US"/>
                  <a:t>offset</a:t>
                </a:r>
              </a:p>
              <a:p>
                <a:pPr algn="ctr"/>
                <a:r>
                  <a:rPr lang="en-US"/>
                  <a:t>=0</a:t>
                </a:r>
              </a:p>
            </p:txBody>
          </p:sp>
          <p:sp>
            <p:nvSpPr>
              <p:cNvPr id="577558" name="Text Box 22"/>
              <p:cNvSpPr txBox="1">
                <a:spLocks noChangeArrowheads="1"/>
              </p:cNvSpPr>
              <p:nvPr/>
            </p:nvSpPr>
            <p:spPr bwMode="auto">
              <a:xfrm>
                <a:off x="3980" y="1220"/>
                <a:ext cx="670" cy="404"/>
              </a:xfrm>
              <a:prstGeom prst="rect">
                <a:avLst/>
              </a:prstGeom>
              <a:noFill/>
              <a:ln w="9525">
                <a:noFill/>
                <a:miter lim="800000"/>
                <a:headEnd/>
                <a:tailEnd/>
              </a:ln>
              <a:effectLst/>
            </p:spPr>
            <p:txBody>
              <a:bodyPr wrap="none">
                <a:spAutoFit/>
              </a:bodyPr>
              <a:lstStyle/>
              <a:p>
                <a:pPr algn="ctr"/>
                <a:r>
                  <a:rPr lang="en-US"/>
                  <a:t>fragflag</a:t>
                </a:r>
              </a:p>
              <a:p>
                <a:pPr algn="ctr"/>
                <a:r>
                  <a:rPr lang="en-US"/>
                  <a:t>=1</a:t>
                </a:r>
              </a:p>
            </p:txBody>
          </p:sp>
          <p:sp>
            <p:nvSpPr>
              <p:cNvPr id="577559" name="Text Box 23"/>
              <p:cNvSpPr txBox="1">
                <a:spLocks noChangeArrowheads="1"/>
              </p:cNvSpPr>
              <p:nvPr/>
            </p:nvSpPr>
            <p:spPr bwMode="auto">
              <a:xfrm>
                <a:off x="3230" y="1208"/>
                <a:ext cx="536" cy="404"/>
              </a:xfrm>
              <a:prstGeom prst="rect">
                <a:avLst/>
              </a:prstGeom>
              <a:noFill/>
              <a:ln w="9525">
                <a:noFill/>
                <a:miter lim="800000"/>
                <a:headEnd/>
                <a:tailEnd/>
              </a:ln>
              <a:effectLst/>
            </p:spPr>
            <p:txBody>
              <a:bodyPr wrap="none">
                <a:spAutoFit/>
              </a:bodyPr>
              <a:lstStyle/>
              <a:p>
                <a:r>
                  <a:rPr lang="en-US"/>
                  <a:t>length</a:t>
                </a:r>
              </a:p>
              <a:p>
                <a:r>
                  <a:rPr lang="en-US"/>
                  <a:t>=1500</a:t>
                </a:r>
              </a:p>
            </p:txBody>
          </p:sp>
          <p:sp>
            <p:nvSpPr>
              <p:cNvPr id="577560" name="Line 24"/>
              <p:cNvSpPr>
                <a:spLocks noChangeShapeType="1"/>
              </p:cNvSpPr>
              <p:nvPr/>
            </p:nvSpPr>
            <p:spPr bwMode="auto">
              <a:xfrm>
                <a:off x="3246" y="1242"/>
                <a:ext cx="0" cy="342"/>
              </a:xfrm>
              <a:prstGeom prst="line">
                <a:avLst/>
              </a:prstGeom>
              <a:noFill/>
              <a:ln w="19050">
                <a:solidFill>
                  <a:schemeClr val="tx1"/>
                </a:solidFill>
                <a:round/>
                <a:headEnd/>
                <a:tailEnd/>
              </a:ln>
              <a:effectLst/>
            </p:spPr>
            <p:txBody>
              <a:bodyPr wrap="none" anchor="ctr"/>
              <a:lstStyle/>
              <a:p>
                <a:endParaRPr lang="en-US"/>
              </a:p>
            </p:txBody>
          </p:sp>
          <p:sp>
            <p:nvSpPr>
              <p:cNvPr id="577561" name="Line 25"/>
              <p:cNvSpPr>
                <a:spLocks noChangeShapeType="1"/>
              </p:cNvSpPr>
              <p:nvPr/>
            </p:nvSpPr>
            <p:spPr bwMode="auto">
              <a:xfrm>
                <a:off x="3750" y="1242"/>
                <a:ext cx="0" cy="342"/>
              </a:xfrm>
              <a:prstGeom prst="line">
                <a:avLst/>
              </a:prstGeom>
              <a:noFill/>
              <a:ln w="19050">
                <a:solidFill>
                  <a:schemeClr val="tx1"/>
                </a:solidFill>
                <a:round/>
                <a:headEnd/>
                <a:tailEnd/>
              </a:ln>
              <a:effectLst/>
            </p:spPr>
            <p:txBody>
              <a:bodyPr wrap="none" anchor="ctr"/>
              <a:lstStyle/>
              <a:p>
                <a:endParaRPr lang="en-US"/>
              </a:p>
            </p:txBody>
          </p:sp>
          <p:sp>
            <p:nvSpPr>
              <p:cNvPr id="577562" name="Line 26"/>
              <p:cNvSpPr>
                <a:spLocks noChangeShapeType="1"/>
              </p:cNvSpPr>
              <p:nvPr/>
            </p:nvSpPr>
            <p:spPr bwMode="auto">
              <a:xfrm>
                <a:off x="4020" y="1254"/>
                <a:ext cx="0" cy="342"/>
              </a:xfrm>
              <a:prstGeom prst="line">
                <a:avLst/>
              </a:prstGeom>
              <a:noFill/>
              <a:ln w="19050">
                <a:solidFill>
                  <a:schemeClr val="tx1"/>
                </a:solidFill>
                <a:round/>
                <a:headEnd/>
                <a:tailEnd/>
              </a:ln>
              <a:effectLst/>
            </p:spPr>
            <p:txBody>
              <a:bodyPr wrap="none" anchor="ctr"/>
              <a:lstStyle/>
              <a:p>
                <a:endParaRPr lang="en-US"/>
              </a:p>
            </p:txBody>
          </p:sp>
          <p:sp>
            <p:nvSpPr>
              <p:cNvPr id="577563" name="Line 27"/>
              <p:cNvSpPr>
                <a:spLocks noChangeShapeType="1"/>
              </p:cNvSpPr>
              <p:nvPr/>
            </p:nvSpPr>
            <p:spPr bwMode="auto">
              <a:xfrm>
                <a:off x="4638" y="1242"/>
                <a:ext cx="0" cy="342"/>
              </a:xfrm>
              <a:prstGeom prst="line">
                <a:avLst/>
              </a:prstGeom>
              <a:noFill/>
              <a:ln w="19050">
                <a:solidFill>
                  <a:schemeClr val="tx1"/>
                </a:solidFill>
                <a:round/>
                <a:headEnd/>
                <a:tailEnd/>
              </a:ln>
              <a:effectLst/>
            </p:spPr>
            <p:txBody>
              <a:bodyPr wrap="none" anchor="ctr"/>
              <a:lstStyle/>
              <a:p>
                <a:endParaRPr lang="en-US"/>
              </a:p>
            </p:txBody>
          </p:sp>
          <p:sp>
            <p:nvSpPr>
              <p:cNvPr id="577564" name="Line 28"/>
              <p:cNvSpPr>
                <a:spLocks noChangeShapeType="1"/>
              </p:cNvSpPr>
              <p:nvPr/>
            </p:nvSpPr>
            <p:spPr bwMode="auto">
              <a:xfrm>
                <a:off x="5112" y="1242"/>
                <a:ext cx="0" cy="342"/>
              </a:xfrm>
              <a:prstGeom prst="line">
                <a:avLst/>
              </a:prstGeom>
              <a:noFill/>
              <a:ln w="19050">
                <a:solidFill>
                  <a:schemeClr val="tx1"/>
                </a:solidFill>
                <a:round/>
                <a:headEnd/>
                <a:tailEnd/>
              </a:ln>
              <a:effectLst/>
            </p:spPr>
            <p:txBody>
              <a:bodyPr wrap="none" anchor="ctr"/>
              <a:lstStyle/>
              <a:p>
                <a:endParaRPr lang="en-US"/>
              </a:p>
            </p:txBody>
          </p:sp>
          <p:sp>
            <p:nvSpPr>
              <p:cNvPr id="577565" name="Rectangle 29"/>
              <p:cNvSpPr>
                <a:spLocks noChangeArrowheads="1"/>
              </p:cNvSpPr>
              <p:nvPr/>
            </p:nvSpPr>
            <p:spPr bwMode="auto">
              <a:xfrm>
                <a:off x="5232" y="1212"/>
                <a:ext cx="138" cy="378"/>
              </a:xfrm>
              <a:prstGeom prst="rect">
                <a:avLst/>
              </a:prstGeom>
              <a:solidFill>
                <a:srgbClr val="FFFFFF"/>
              </a:solidFill>
              <a:ln w="9525">
                <a:noFill/>
                <a:miter lim="800000"/>
                <a:headEnd/>
                <a:tailEnd/>
              </a:ln>
              <a:effectLst/>
            </p:spPr>
            <p:txBody>
              <a:bodyPr wrap="none" anchor="ctr"/>
              <a:lstStyle/>
              <a:p>
                <a:endParaRPr lang="en-US"/>
              </a:p>
            </p:txBody>
          </p:sp>
        </p:grpSp>
        <p:grpSp>
          <p:nvGrpSpPr>
            <p:cNvPr id="577566" name="Group 30"/>
            <p:cNvGrpSpPr>
              <a:grpSpLocks/>
            </p:cNvGrpSpPr>
            <p:nvPr/>
          </p:nvGrpSpPr>
          <p:grpSpPr bwMode="auto">
            <a:xfrm>
              <a:off x="1566" y="2552"/>
              <a:ext cx="2676" cy="416"/>
              <a:chOff x="3006" y="1208"/>
              <a:chExt cx="2676" cy="416"/>
            </a:xfrm>
          </p:grpSpPr>
          <p:sp>
            <p:nvSpPr>
              <p:cNvPr id="577567" name="Rectangle 31"/>
              <p:cNvSpPr>
                <a:spLocks noChangeArrowheads="1"/>
              </p:cNvSpPr>
              <p:nvPr/>
            </p:nvSpPr>
            <p:spPr bwMode="auto">
              <a:xfrm>
                <a:off x="3048" y="1212"/>
                <a:ext cx="2634" cy="342"/>
              </a:xfrm>
              <a:prstGeom prst="rect">
                <a:avLst/>
              </a:prstGeom>
              <a:solidFill>
                <a:schemeClr val="accent2"/>
              </a:solidFill>
              <a:ln w="9525">
                <a:noFill/>
                <a:miter lim="800000"/>
                <a:headEnd/>
                <a:tailEnd/>
              </a:ln>
              <a:effectLst/>
            </p:spPr>
            <p:txBody>
              <a:bodyPr wrap="none" anchor="ctr"/>
              <a:lstStyle/>
              <a:p>
                <a:pPr algn="ctr"/>
                <a:endParaRPr lang="en-US"/>
              </a:p>
            </p:txBody>
          </p:sp>
          <p:sp>
            <p:nvSpPr>
              <p:cNvPr id="577568" name="Rectangle 32"/>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577569" name="Text Box 33"/>
              <p:cNvSpPr txBox="1">
                <a:spLocks noChangeArrowheads="1"/>
              </p:cNvSpPr>
              <p:nvPr/>
            </p:nvSpPr>
            <p:spPr bwMode="auto">
              <a:xfrm>
                <a:off x="3734" y="1208"/>
                <a:ext cx="299" cy="404"/>
              </a:xfrm>
              <a:prstGeom prst="rect">
                <a:avLst/>
              </a:prstGeom>
              <a:noFill/>
              <a:ln w="9525">
                <a:noFill/>
                <a:miter lim="800000"/>
                <a:headEnd/>
                <a:tailEnd/>
              </a:ln>
              <a:effectLst/>
            </p:spPr>
            <p:txBody>
              <a:bodyPr wrap="none">
                <a:spAutoFit/>
              </a:bodyPr>
              <a:lstStyle/>
              <a:p>
                <a:r>
                  <a:rPr lang="en-US"/>
                  <a:t>ID</a:t>
                </a:r>
              </a:p>
              <a:p>
                <a:r>
                  <a:rPr lang="en-US"/>
                  <a:t>=x</a:t>
                </a:r>
              </a:p>
            </p:txBody>
          </p:sp>
          <p:sp>
            <p:nvSpPr>
              <p:cNvPr id="577570" name="Text Box 34"/>
              <p:cNvSpPr txBox="1">
                <a:spLocks noChangeArrowheads="1"/>
              </p:cNvSpPr>
              <p:nvPr/>
            </p:nvSpPr>
            <p:spPr bwMode="auto">
              <a:xfrm>
                <a:off x="4605" y="1220"/>
                <a:ext cx="555" cy="404"/>
              </a:xfrm>
              <a:prstGeom prst="rect">
                <a:avLst/>
              </a:prstGeom>
              <a:noFill/>
              <a:ln w="9525">
                <a:noFill/>
                <a:miter lim="800000"/>
                <a:headEnd/>
                <a:tailEnd/>
              </a:ln>
              <a:effectLst/>
            </p:spPr>
            <p:txBody>
              <a:bodyPr wrap="none">
                <a:spAutoFit/>
              </a:bodyPr>
              <a:lstStyle/>
              <a:p>
                <a:pPr algn="ctr"/>
                <a:r>
                  <a:rPr lang="en-US"/>
                  <a:t>offset</a:t>
                </a:r>
              </a:p>
              <a:p>
                <a:pPr algn="ctr"/>
                <a:r>
                  <a:rPr lang="en-US"/>
                  <a:t>=185</a:t>
                </a:r>
              </a:p>
            </p:txBody>
          </p:sp>
          <p:sp>
            <p:nvSpPr>
              <p:cNvPr id="577571" name="Text Box 35"/>
              <p:cNvSpPr txBox="1">
                <a:spLocks noChangeArrowheads="1"/>
              </p:cNvSpPr>
              <p:nvPr/>
            </p:nvSpPr>
            <p:spPr bwMode="auto">
              <a:xfrm>
                <a:off x="3980" y="1220"/>
                <a:ext cx="670" cy="404"/>
              </a:xfrm>
              <a:prstGeom prst="rect">
                <a:avLst/>
              </a:prstGeom>
              <a:noFill/>
              <a:ln w="9525">
                <a:noFill/>
                <a:miter lim="800000"/>
                <a:headEnd/>
                <a:tailEnd/>
              </a:ln>
              <a:effectLst/>
            </p:spPr>
            <p:txBody>
              <a:bodyPr wrap="none">
                <a:spAutoFit/>
              </a:bodyPr>
              <a:lstStyle/>
              <a:p>
                <a:pPr algn="ctr"/>
                <a:r>
                  <a:rPr lang="en-US"/>
                  <a:t>fragflag</a:t>
                </a:r>
              </a:p>
              <a:p>
                <a:pPr algn="ctr"/>
                <a:r>
                  <a:rPr lang="en-US"/>
                  <a:t>=1</a:t>
                </a:r>
              </a:p>
            </p:txBody>
          </p:sp>
          <p:sp>
            <p:nvSpPr>
              <p:cNvPr id="577572" name="Text Box 36"/>
              <p:cNvSpPr txBox="1">
                <a:spLocks noChangeArrowheads="1"/>
              </p:cNvSpPr>
              <p:nvPr/>
            </p:nvSpPr>
            <p:spPr bwMode="auto">
              <a:xfrm>
                <a:off x="3230" y="1208"/>
                <a:ext cx="536" cy="404"/>
              </a:xfrm>
              <a:prstGeom prst="rect">
                <a:avLst/>
              </a:prstGeom>
              <a:noFill/>
              <a:ln w="9525">
                <a:noFill/>
                <a:miter lim="800000"/>
                <a:headEnd/>
                <a:tailEnd/>
              </a:ln>
              <a:effectLst/>
            </p:spPr>
            <p:txBody>
              <a:bodyPr wrap="none">
                <a:spAutoFit/>
              </a:bodyPr>
              <a:lstStyle/>
              <a:p>
                <a:r>
                  <a:rPr lang="en-US"/>
                  <a:t>length</a:t>
                </a:r>
              </a:p>
              <a:p>
                <a:r>
                  <a:rPr lang="en-US"/>
                  <a:t>=1500</a:t>
                </a:r>
              </a:p>
            </p:txBody>
          </p:sp>
          <p:sp>
            <p:nvSpPr>
              <p:cNvPr id="577573" name="Line 37"/>
              <p:cNvSpPr>
                <a:spLocks noChangeShapeType="1"/>
              </p:cNvSpPr>
              <p:nvPr/>
            </p:nvSpPr>
            <p:spPr bwMode="auto">
              <a:xfrm>
                <a:off x="3246" y="1242"/>
                <a:ext cx="0" cy="342"/>
              </a:xfrm>
              <a:prstGeom prst="line">
                <a:avLst/>
              </a:prstGeom>
              <a:noFill/>
              <a:ln w="19050">
                <a:solidFill>
                  <a:schemeClr val="tx1"/>
                </a:solidFill>
                <a:round/>
                <a:headEnd/>
                <a:tailEnd/>
              </a:ln>
              <a:effectLst/>
            </p:spPr>
            <p:txBody>
              <a:bodyPr wrap="none" anchor="ctr"/>
              <a:lstStyle/>
              <a:p>
                <a:endParaRPr lang="en-US"/>
              </a:p>
            </p:txBody>
          </p:sp>
          <p:sp>
            <p:nvSpPr>
              <p:cNvPr id="577574" name="Line 38"/>
              <p:cNvSpPr>
                <a:spLocks noChangeShapeType="1"/>
              </p:cNvSpPr>
              <p:nvPr/>
            </p:nvSpPr>
            <p:spPr bwMode="auto">
              <a:xfrm>
                <a:off x="3750" y="1242"/>
                <a:ext cx="0" cy="342"/>
              </a:xfrm>
              <a:prstGeom prst="line">
                <a:avLst/>
              </a:prstGeom>
              <a:noFill/>
              <a:ln w="19050">
                <a:solidFill>
                  <a:schemeClr val="tx1"/>
                </a:solidFill>
                <a:round/>
                <a:headEnd/>
                <a:tailEnd/>
              </a:ln>
              <a:effectLst/>
            </p:spPr>
            <p:txBody>
              <a:bodyPr wrap="none" anchor="ctr"/>
              <a:lstStyle/>
              <a:p>
                <a:endParaRPr lang="en-US"/>
              </a:p>
            </p:txBody>
          </p:sp>
          <p:sp>
            <p:nvSpPr>
              <p:cNvPr id="577575" name="Line 39"/>
              <p:cNvSpPr>
                <a:spLocks noChangeShapeType="1"/>
              </p:cNvSpPr>
              <p:nvPr/>
            </p:nvSpPr>
            <p:spPr bwMode="auto">
              <a:xfrm>
                <a:off x="4020" y="1254"/>
                <a:ext cx="0" cy="342"/>
              </a:xfrm>
              <a:prstGeom prst="line">
                <a:avLst/>
              </a:prstGeom>
              <a:noFill/>
              <a:ln w="19050">
                <a:solidFill>
                  <a:schemeClr val="tx1"/>
                </a:solidFill>
                <a:round/>
                <a:headEnd/>
                <a:tailEnd/>
              </a:ln>
              <a:effectLst/>
            </p:spPr>
            <p:txBody>
              <a:bodyPr wrap="none" anchor="ctr"/>
              <a:lstStyle/>
              <a:p>
                <a:endParaRPr lang="en-US"/>
              </a:p>
            </p:txBody>
          </p:sp>
          <p:sp>
            <p:nvSpPr>
              <p:cNvPr id="577576" name="Line 40"/>
              <p:cNvSpPr>
                <a:spLocks noChangeShapeType="1"/>
              </p:cNvSpPr>
              <p:nvPr/>
            </p:nvSpPr>
            <p:spPr bwMode="auto">
              <a:xfrm>
                <a:off x="4638" y="1242"/>
                <a:ext cx="0" cy="342"/>
              </a:xfrm>
              <a:prstGeom prst="line">
                <a:avLst/>
              </a:prstGeom>
              <a:noFill/>
              <a:ln w="19050">
                <a:solidFill>
                  <a:schemeClr val="tx1"/>
                </a:solidFill>
                <a:round/>
                <a:headEnd/>
                <a:tailEnd/>
              </a:ln>
              <a:effectLst/>
            </p:spPr>
            <p:txBody>
              <a:bodyPr wrap="none" anchor="ctr"/>
              <a:lstStyle/>
              <a:p>
                <a:endParaRPr lang="en-US"/>
              </a:p>
            </p:txBody>
          </p:sp>
          <p:sp>
            <p:nvSpPr>
              <p:cNvPr id="577577" name="Line 41"/>
              <p:cNvSpPr>
                <a:spLocks noChangeShapeType="1"/>
              </p:cNvSpPr>
              <p:nvPr/>
            </p:nvSpPr>
            <p:spPr bwMode="auto">
              <a:xfrm>
                <a:off x="5112" y="1242"/>
                <a:ext cx="0" cy="342"/>
              </a:xfrm>
              <a:prstGeom prst="line">
                <a:avLst/>
              </a:prstGeom>
              <a:noFill/>
              <a:ln w="19050">
                <a:solidFill>
                  <a:schemeClr val="tx1"/>
                </a:solidFill>
                <a:round/>
                <a:headEnd/>
                <a:tailEnd/>
              </a:ln>
              <a:effectLst/>
            </p:spPr>
            <p:txBody>
              <a:bodyPr wrap="none" anchor="ctr"/>
              <a:lstStyle/>
              <a:p>
                <a:endParaRPr lang="en-US"/>
              </a:p>
            </p:txBody>
          </p:sp>
          <p:sp>
            <p:nvSpPr>
              <p:cNvPr id="577578" name="Rectangle 42"/>
              <p:cNvSpPr>
                <a:spLocks noChangeArrowheads="1"/>
              </p:cNvSpPr>
              <p:nvPr/>
            </p:nvSpPr>
            <p:spPr bwMode="auto">
              <a:xfrm>
                <a:off x="5232" y="1212"/>
                <a:ext cx="138" cy="378"/>
              </a:xfrm>
              <a:prstGeom prst="rect">
                <a:avLst/>
              </a:prstGeom>
              <a:solidFill>
                <a:srgbClr val="FFFFFF"/>
              </a:solidFill>
              <a:ln w="9525">
                <a:noFill/>
                <a:miter lim="800000"/>
                <a:headEnd/>
                <a:tailEnd/>
              </a:ln>
              <a:effectLst/>
            </p:spPr>
            <p:txBody>
              <a:bodyPr wrap="none" anchor="ctr"/>
              <a:lstStyle/>
              <a:p>
                <a:endParaRPr lang="en-US"/>
              </a:p>
            </p:txBody>
          </p:sp>
        </p:grpSp>
        <p:grpSp>
          <p:nvGrpSpPr>
            <p:cNvPr id="577579" name="Group 43"/>
            <p:cNvGrpSpPr>
              <a:grpSpLocks/>
            </p:cNvGrpSpPr>
            <p:nvPr/>
          </p:nvGrpSpPr>
          <p:grpSpPr bwMode="auto">
            <a:xfrm>
              <a:off x="1560" y="3074"/>
              <a:ext cx="2676" cy="416"/>
              <a:chOff x="3006" y="1208"/>
              <a:chExt cx="2676" cy="416"/>
            </a:xfrm>
          </p:grpSpPr>
          <p:sp>
            <p:nvSpPr>
              <p:cNvPr id="577580" name="Rectangle 44"/>
              <p:cNvSpPr>
                <a:spLocks noChangeArrowheads="1"/>
              </p:cNvSpPr>
              <p:nvPr/>
            </p:nvSpPr>
            <p:spPr bwMode="auto">
              <a:xfrm>
                <a:off x="3048" y="1212"/>
                <a:ext cx="2634" cy="342"/>
              </a:xfrm>
              <a:prstGeom prst="rect">
                <a:avLst/>
              </a:prstGeom>
              <a:solidFill>
                <a:schemeClr val="accent2"/>
              </a:solidFill>
              <a:ln w="9525">
                <a:noFill/>
                <a:miter lim="800000"/>
                <a:headEnd/>
                <a:tailEnd/>
              </a:ln>
              <a:effectLst/>
            </p:spPr>
            <p:txBody>
              <a:bodyPr wrap="none" anchor="ctr"/>
              <a:lstStyle/>
              <a:p>
                <a:pPr algn="ctr"/>
                <a:endParaRPr lang="en-US"/>
              </a:p>
            </p:txBody>
          </p:sp>
          <p:sp>
            <p:nvSpPr>
              <p:cNvPr id="577581" name="Rectangle 45"/>
              <p:cNvSpPr>
                <a:spLocks noChangeArrowheads="1"/>
              </p:cNvSpPr>
              <p:nvPr/>
            </p:nvSpPr>
            <p:spPr bwMode="auto">
              <a:xfrm>
                <a:off x="3006" y="1242"/>
                <a:ext cx="2634" cy="342"/>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577582" name="Text Box 46"/>
              <p:cNvSpPr txBox="1">
                <a:spLocks noChangeArrowheads="1"/>
              </p:cNvSpPr>
              <p:nvPr/>
            </p:nvSpPr>
            <p:spPr bwMode="auto">
              <a:xfrm>
                <a:off x="3734" y="1208"/>
                <a:ext cx="299" cy="404"/>
              </a:xfrm>
              <a:prstGeom prst="rect">
                <a:avLst/>
              </a:prstGeom>
              <a:noFill/>
              <a:ln w="9525">
                <a:noFill/>
                <a:miter lim="800000"/>
                <a:headEnd/>
                <a:tailEnd/>
              </a:ln>
              <a:effectLst/>
            </p:spPr>
            <p:txBody>
              <a:bodyPr wrap="none">
                <a:spAutoFit/>
              </a:bodyPr>
              <a:lstStyle/>
              <a:p>
                <a:r>
                  <a:rPr lang="en-US"/>
                  <a:t>ID</a:t>
                </a:r>
              </a:p>
              <a:p>
                <a:r>
                  <a:rPr lang="en-US"/>
                  <a:t>=x</a:t>
                </a:r>
              </a:p>
            </p:txBody>
          </p:sp>
          <p:sp>
            <p:nvSpPr>
              <p:cNvPr id="577583" name="Text Box 47"/>
              <p:cNvSpPr txBox="1">
                <a:spLocks noChangeArrowheads="1"/>
              </p:cNvSpPr>
              <p:nvPr/>
            </p:nvSpPr>
            <p:spPr bwMode="auto">
              <a:xfrm>
                <a:off x="4605" y="1220"/>
                <a:ext cx="555" cy="404"/>
              </a:xfrm>
              <a:prstGeom prst="rect">
                <a:avLst/>
              </a:prstGeom>
              <a:noFill/>
              <a:ln w="9525">
                <a:noFill/>
                <a:miter lim="800000"/>
                <a:headEnd/>
                <a:tailEnd/>
              </a:ln>
              <a:effectLst/>
            </p:spPr>
            <p:txBody>
              <a:bodyPr wrap="none">
                <a:spAutoFit/>
              </a:bodyPr>
              <a:lstStyle/>
              <a:p>
                <a:pPr algn="ctr"/>
                <a:r>
                  <a:rPr lang="en-US"/>
                  <a:t>offset</a:t>
                </a:r>
              </a:p>
              <a:p>
                <a:pPr algn="ctr"/>
                <a:r>
                  <a:rPr lang="en-US"/>
                  <a:t>=370</a:t>
                </a:r>
              </a:p>
            </p:txBody>
          </p:sp>
          <p:sp>
            <p:nvSpPr>
              <p:cNvPr id="577584" name="Text Box 48"/>
              <p:cNvSpPr txBox="1">
                <a:spLocks noChangeArrowheads="1"/>
              </p:cNvSpPr>
              <p:nvPr/>
            </p:nvSpPr>
            <p:spPr bwMode="auto">
              <a:xfrm>
                <a:off x="3980" y="1220"/>
                <a:ext cx="670" cy="404"/>
              </a:xfrm>
              <a:prstGeom prst="rect">
                <a:avLst/>
              </a:prstGeom>
              <a:noFill/>
              <a:ln w="9525">
                <a:noFill/>
                <a:miter lim="800000"/>
                <a:headEnd/>
                <a:tailEnd/>
              </a:ln>
              <a:effectLst/>
            </p:spPr>
            <p:txBody>
              <a:bodyPr wrap="none">
                <a:spAutoFit/>
              </a:bodyPr>
              <a:lstStyle/>
              <a:p>
                <a:pPr algn="ctr"/>
                <a:r>
                  <a:rPr lang="en-US"/>
                  <a:t>fragflag</a:t>
                </a:r>
              </a:p>
              <a:p>
                <a:pPr algn="ctr"/>
                <a:r>
                  <a:rPr lang="en-US"/>
                  <a:t>=0</a:t>
                </a:r>
              </a:p>
            </p:txBody>
          </p:sp>
          <p:sp>
            <p:nvSpPr>
              <p:cNvPr id="577585" name="Text Box 49"/>
              <p:cNvSpPr txBox="1">
                <a:spLocks noChangeArrowheads="1"/>
              </p:cNvSpPr>
              <p:nvPr/>
            </p:nvSpPr>
            <p:spPr bwMode="auto">
              <a:xfrm>
                <a:off x="3230" y="1208"/>
                <a:ext cx="536" cy="404"/>
              </a:xfrm>
              <a:prstGeom prst="rect">
                <a:avLst/>
              </a:prstGeom>
              <a:noFill/>
              <a:ln w="9525">
                <a:noFill/>
                <a:miter lim="800000"/>
                <a:headEnd/>
                <a:tailEnd/>
              </a:ln>
              <a:effectLst/>
            </p:spPr>
            <p:txBody>
              <a:bodyPr wrap="none">
                <a:spAutoFit/>
              </a:bodyPr>
              <a:lstStyle/>
              <a:p>
                <a:r>
                  <a:rPr lang="en-US"/>
                  <a:t>length</a:t>
                </a:r>
              </a:p>
              <a:p>
                <a:r>
                  <a:rPr lang="en-US"/>
                  <a:t>=1040</a:t>
                </a:r>
              </a:p>
            </p:txBody>
          </p:sp>
          <p:sp>
            <p:nvSpPr>
              <p:cNvPr id="577586" name="Line 50"/>
              <p:cNvSpPr>
                <a:spLocks noChangeShapeType="1"/>
              </p:cNvSpPr>
              <p:nvPr/>
            </p:nvSpPr>
            <p:spPr bwMode="auto">
              <a:xfrm>
                <a:off x="3246" y="1242"/>
                <a:ext cx="0" cy="342"/>
              </a:xfrm>
              <a:prstGeom prst="line">
                <a:avLst/>
              </a:prstGeom>
              <a:noFill/>
              <a:ln w="19050">
                <a:solidFill>
                  <a:schemeClr val="tx1"/>
                </a:solidFill>
                <a:round/>
                <a:headEnd/>
                <a:tailEnd/>
              </a:ln>
              <a:effectLst/>
            </p:spPr>
            <p:txBody>
              <a:bodyPr wrap="none" anchor="ctr"/>
              <a:lstStyle/>
              <a:p>
                <a:endParaRPr lang="en-US"/>
              </a:p>
            </p:txBody>
          </p:sp>
          <p:sp>
            <p:nvSpPr>
              <p:cNvPr id="577587" name="Line 51"/>
              <p:cNvSpPr>
                <a:spLocks noChangeShapeType="1"/>
              </p:cNvSpPr>
              <p:nvPr/>
            </p:nvSpPr>
            <p:spPr bwMode="auto">
              <a:xfrm>
                <a:off x="3750" y="1242"/>
                <a:ext cx="0" cy="342"/>
              </a:xfrm>
              <a:prstGeom prst="line">
                <a:avLst/>
              </a:prstGeom>
              <a:noFill/>
              <a:ln w="19050">
                <a:solidFill>
                  <a:schemeClr val="tx1"/>
                </a:solidFill>
                <a:round/>
                <a:headEnd/>
                <a:tailEnd/>
              </a:ln>
              <a:effectLst/>
            </p:spPr>
            <p:txBody>
              <a:bodyPr wrap="none" anchor="ctr"/>
              <a:lstStyle/>
              <a:p>
                <a:endParaRPr lang="en-US"/>
              </a:p>
            </p:txBody>
          </p:sp>
          <p:sp>
            <p:nvSpPr>
              <p:cNvPr id="577588" name="Line 52"/>
              <p:cNvSpPr>
                <a:spLocks noChangeShapeType="1"/>
              </p:cNvSpPr>
              <p:nvPr/>
            </p:nvSpPr>
            <p:spPr bwMode="auto">
              <a:xfrm>
                <a:off x="4020" y="1254"/>
                <a:ext cx="0" cy="342"/>
              </a:xfrm>
              <a:prstGeom prst="line">
                <a:avLst/>
              </a:prstGeom>
              <a:noFill/>
              <a:ln w="19050">
                <a:solidFill>
                  <a:schemeClr val="tx1"/>
                </a:solidFill>
                <a:round/>
                <a:headEnd/>
                <a:tailEnd/>
              </a:ln>
              <a:effectLst/>
            </p:spPr>
            <p:txBody>
              <a:bodyPr wrap="none" anchor="ctr"/>
              <a:lstStyle/>
              <a:p>
                <a:endParaRPr lang="en-US"/>
              </a:p>
            </p:txBody>
          </p:sp>
          <p:sp>
            <p:nvSpPr>
              <p:cNvPr id="577589" name="Line 53"/>
              <p:cNvSpPr>
                <a:spLocks noChangeShapeType="1"/>
              </p:cNvSpPr>
              <p:nvPr/>
            </p:nvSpPr>
            <p:spPr bwMode="auto">
              <a:xfrm>
                <a:off x="4638" y="1242"/>
                <a:ext cx="0" cy="342"/>
              </a:xfrm>
              <a:prstGeom prst="line">
                <a:avLst/>
              </a:prstGeom>
              <a:noFill/>
              <a:ln w="19050">
                <a:solidFill>
                  <a:schemeClr val="tx1"/>
                </a:solidFill>
                <a:round/>
                <a:headEnd/>
                <a:tailEnd/>
              </a:ln>
              <a:effectLst/>
            </p:spPr>
            <p:txBody>
              <a:bodyPr wrap="none" anchor="ctr"/>
              <a:lstStyle/>
              <a:p>
                <a:endParaRPr lang="en-US"/>
              </a:p>
            </p:txBody>
          </p:sp>
          <p:sp>
            <p:nvSpPr>
              <p:cNvPr id="577590" name="Line 54"/>
              <p:cNvSpPr>
                <a:spLocks noChangeShapeType="1"/>
              </p:cNvSpPr>
              <p:nvPr/>
            </p:nvSpPr>
            <p:spPr bwMode="auto">
              <a:xfrm>
                <a:off x="5112" y="1242"/>
                <a:ext cx="0" cy="342"/>
              </a:xfrm>
              <a:prstGeom prst="line">
                <a:avLst/>
              </a:prstGeom>
              <a:noFill/>
              <a:ln w="19050">
                <a:solidFill>
                  <a:schemeClr val="tx1"/>
                </a:solidFill>
                <a:round/>
                <a:headEnd/>
                <a:tailEnd/>
              </a:ln>
              <a:effectLst/>
            </p:spPr>
            <p:txBody>
              <a:bodyPr wrap="none" anchor="ctr"/>
              <a:lstStyle/>
              <a:p>
                <a:endParaRPr lang="en-US"/>
              </a:p>
            </p:txBody>
          </p:sp>
          <p:sp>
            <p:nvSpPr>
              <p:cNvPr id="577591" name="Rectangle 55"/>
              <p:cNvSpPr>
                <a:spLocks noChangeArrowheads="1"/>
              </p:cNvSpPr>
              <p:nvPr/>
            </p:nvSpPr>
            <p:spPr bwMode="auto">
              <a:xfrm>
                <a:off x="5232" y="1212"/>
                <a:ext cx="138" cy="378"/>
              </a:xfrm>
              <a:prstGeom prst="rect">
                <a:avLst/>
              </a:prstGeom>
              <a:solidFill>
                <a:srgbClr val="FFFFFF"/>
              </a:solidFill>
              <a:ln w="9525">
                <a:noFill/>
                <a:miter lim="800000"/>
                <a:headEnd/>
                <a:tailEnd/>
              </a:ln>
              <a:effectLst/>
            </p:spPr>
            <p:txBody>
              <a:bodyPr wrap="none" anchor="ctr"/>
              <a:lstStyle/>
              <a:p>
                <a:endParaRPr lang="en-US"/>
              </a:p>
            </p:txBody>
          </p:sp>
        </p:grpSp>
        <p:sp>
          <p:nvSpPr>
            <p:cNvPr id="577592" name="Freeform 56"/>
            <p:cNvSpPr>
              <a:spLocks/>
            </p:cNvSpPr>
            <p:nvPr/>
          </p:nvSpPr>
          <p:spPr bwMode="auto">
            <a:xfrm>
              <a:off x="1290" y="1422"/>
              <a:ext cx="210" cy="1362"/>
            </a:xfrm>
            <a:custGeom>
              <a:avLst/>
              <a:gdLst/>
              <a:ahLst/>
              <a:cxnLst>
                <a:cxn ang="0">
                  <a:pos x="0" y="0"/>
                </a:cxn>
                <a:cxn ang="0">
                  <a:pos x="0" y="1362"/>
                </a:cxn>
                <a:cxn ang="0">
                  <a:pos x="210" y="858"/>
                </a:cxn>
              </a:cxnLst>
              <a:rect l="0" t="0" r="r" b="b"/>
              <a:pathLst>
                <a:path w="210" h="1362">
                  <a:moveTo>
                    <a:pt x="0" y="0"/>
                  </a:moveTo>
                  <a:lnTo>
                    <a:pt x="0" y="1362"/>
                  </a:lnTo>
                  <a:lnTo>
                    <a:pt x="210" y="858"/>
                  </a:lnTo>
                </a:path>
              </a:pathLst>
            </a:custGeom>
            <a:noFill/>
            <a:ln w="19050" cap="flat" cmpd="sng">
              <a:solidFill>
                <a:srgbClr val="FF0000"/>
              </a:solidFill>
              <a:prstDash val="solid"/>
              <a:round/>
              <a:headEnd type="none" w="med" len="med"/>
              <a:tailEnd type="triangle" w="med" len="med"/>
            </a:ln>
            <a:effectLst/>
          </p:spPr>
          <p:txBody>
            <a:bodyPr wrap="none" anchor="ctr"/>
            <a:lstStyle/>
            <a:p>
              <a:endParaRPr lang="en-US"/>
            </a:p>
          </p:txBody>
        </p:sp>
        <p:sp>
          <p:nvSpPr>
            <p:cNvPr id="577593" name="Line 57"/>
            <p:cNvSpPr>
              <a:spLocks noChangeShapeType="1"/>
            </p:cNvSpPr>
            <p:nvPr/>
          </p:nvSpPr>
          <p:spPr bwMode="auto">
            <a:xfrm>
              <a:off x="1290" y="2766"/>
              <a:ext cx="228" cy="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577594" name="Line 58"/>
            <p:cNvSpPr>
              <a:spLocks noChangeShapeType="1"/>
            </p:cNvSpPr>
            <p:nvPr/>
          </p:nvSpPr>
          <p:spPr bwMode="auto">
            <a:xfrm>
              <a:off x="1296" y="2772"/>
              <a:ext cx="210" cy="498"/>
            </a:xfrm>
            <a:prstGeom prst="line">
              <a:avLst/>
            </a:prstGeom>
            <a:noFill/>
            <a:ln w="19050">
              <a:solidFill>
                <a:srgbClr val="FF0000"/>
              </a:solidFill>
              <a:round/>
              <a:headEnd/>
              <a:tailEnd type="triangle" w="med" len="med"/>
            </a:ln>
            <a:effectLst/>
          </p:spPr>
          <p:txBody>
            <a:bodyPr wrap="none" anchor="ctr"/>
            <a:lstStyle/>
            <a:p>
              <a:endParaRPr lang="en-US"/>
            </a:p>
          </p:txBody>
        </p:sp>
        <p:sp>
          <p:nvSpPr>
            <p:cNvPr id="577595" name="Text Box 59"/>
            <p:cNvSpPr txBox="1">
              <a:spLocks noChangeArrowheads="1"/>
            </p:cNvSpPr>
            <p:nvPr/>
          </p:nvSpPr>
          <p:spPr bwMode="auto">
            <a:xfrm>
              <a:off x="1274" y="1472"/>
              <a:ext cx="2058" cy="404"/>
            </a:xfrm>
            <a:prstGeom prst="rect">
              <a:avLst/>
            </a:prstGeom>
            <a:noFill/>
            <a:ln w="9525">
              <a:noFill/>
              <a:miter lim="800000"/>
              <a:headEnd/>
              <a:tailEnd/>
            </a:ln>
            <a:effectLst/>
          </p:spPr>
          <p:txBody>
            <a:bodyPr wrap="none">
              <a:spAutoFit/>
            </a:bodyPr>
            <a:lstStyle/>
            <a:p>
              <a:r>
                <a:rPr lang="en-US">
                  <a:solidFill>
                    <a:srgbClr val="FF0000"/>
                  </a:solidFill>
                </a:rPr>
                <a:t>One large datagram becomes</a:t>
              </a:r>
            </a:p>
            <a:p>
              <a:r>
                <a:rPr lang="en-US">
                  <a:solidFill>
                    <a:srgbClr val="FF0000"/>
                  </a:solidFill>
                </a:rPr>
                <a:t>several smaller datagrams</a:t>
              </a:r>
              <a:endParaRPr lang="en-US"/>
            </a:p>
          </p:txBody>
        </p:sp>
      </p:grpSp>
      <p:sp>
        <p:nvSpPr>
          <p:cNvPr id="577596" name="Rectangle 60"/>
          <p:cNvSpPr>
            <a:spLocks noChangeArrowheads="1"/>
          </p:cNvSpPr>
          <p:nvPr/>
        </p:nvSpPr>
        <p:spPr bwMode="auto">
          <a:xfrm>
            <a:off x="331788" y="1801813"/>
            <a:ext cx="2830512" cy="1677987"/>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ZapfDingbats" pitchFamily="82" charset="2"/>
              <a:buNone/>
            </a:pPr>
            <a:r>
              <a:rPr lang="en-US" sz="2000" u="sng">
                <a:solidFill>
                  <a:srgbClr val="FF0000"/>
                </a:solidFill>
              </a:rPr>
              <a:t>Example</a:t>
            </a:r>
            <a:endParaRPr lang="en-US" sz="2000"/>
          </a:p>
          <a:p>
            <a:pPr marL="342900" indent="-342900">
              <a:spcBef>
                <a:spcPct val="20000"/>
              </a:spcBef>
              <a:buClr>
                <a:schemeClr val="accent2"/>
              </a:buClr>
              <a:buSzPct val="85000"/>
              <a:buFont typeface="ZapfDingbats" pitchFamily="82" charset="2"/>
              <a:buChar char="r"/>
            </a:pPr>
            <a:r>
              <a:rPr lang="en-US" sz="2000"/>
              <a:t>4000 byte datagram</a:t>
            </a:r>
          </a:p>
          <a:p>
            <a:pPr marL="342900" indent="-342900">
              <a:spcBef>
                <a:spcPct val="20000"/>
              </a:spcBef>
              <a:buClr>
                <a:schemeClr val="accent2"/>
              </a:buClr>
              <a:buSzPct val="85000"/>
              <a:buFont typeface="ZapfDingbats" pitchFamily="82" charset="2"/>
              <a:buChar char="r"/>
            </a:pPr>
            <a:r>
              <a:rPr lang="en-US" sz="2000"/>
              <a:t>MTU = 1500 bytes</a:t>
            </a:r>
          </a:p>
          <a:p>
            <a:pPr marL="342900" indent="-342900">
              <a:spcBef>
                <a:spcPct val="20000"/>
              </a:spcBef>
              <a:buClr>
                <a:schemeClr val="accent2"/>
              </a:buClr>
              <a:buSzPct val="85000"/>
              <a:buFont typeface="ZapfDingbats" pitchFamily="82" charset="2"/>
              <a:buChar char="r"/>
            </a:pPr>
            <a:endParaRPr lang="en-US" sz="2000"/>
          </a:p>
        </p:txBody>
      </p:sp>
      <p:sp>
        <p:nvSpPr>
          <p:cNvPr id="577597" name="Text Box 61"/>
          <p:cNvSpPr txBox="1">
            <a:spLocks noChangeArrowheads="1"/>
          </p:cNvSpPr>
          <p:nvPr/>
        </p:nvSpPr>
        <p:spPr bwMode="auto">
          <a:xfrm>
            <a:off x="463550" y="3756025"/>
            <a:ext cx="1692275" cy="641350"/>
          </a:xfrm>
          <a:prstGeom prst="rect">
            <a:avLst/>
          </a:prstGeom>
          <a:noFill/>
          <a:ln w="9525">
            <a:noFill/>
            <a:miter lim="800000"/>
            <a:headEnd/>
            <a:tailEnd/>
          </a:ln>
          <a:effectLst/>
        </p:spPr>
        <p:txBody>
          <a:bodyPr wrap="none">
            <a:spAutoFit/>
          </a:bodyPr>
          <a:lstStyle/>
          <a:p>
            <a:r>
              <a:rPr lang="en-US"/>
              <a:t>1480 bytes in </a:t>
            </a:r>
            <a:br>
              <a:rPr lang="en-US"/>
            </a:br>
            <a:r>
              <a:rPr lang="en-US"/>
              <a:t>data field</a:t>
            </a:r>
          </a:p>
        </p:txBody>
      </p:sp>
      <p:sp>
        <p:nvSpPr>
          <p:cNvPr id="577598" name="Line 62"/>
          <p:cNvSpPr>
            <a:spLocks noChangeShapeType="1"/>
          </p:cNvSpPr>
          <p:nvPr/>
        </p:nvSpPr>
        <p:spPr bwMode="auto">
          <a:xfrm flipV="1">
            <a:off x="2085975" y="3592513"/>
            <a:ext cx="2536825" cy="581025"/>
          </a:xfrm>
          <a:prstGeom prst="line">
            <a:avLst/>
          </a:prstGeom>
          <a:noFill/>
          <a:ln w="19050">
            <a:solidFill>
              <a:srgbClr val="008000"/>
            </a:solidFill>
            <a:prstDash val="sysDot"/>
            <a:round/>
            <a:headEnd/>
            <a:tailEnd type="triangle" w="med" len="med"/>
          </a:ln>
          <a:effectLst/>
        </p:spPr>
        <p:txBody>
          <a:bodyPr wrap="none"/>
          <a:lstStyle/>
          <a:p>
            <a:endParaRPr lang="en-US"/>
          </a:p>
        </p:txBody>
      </p:sp>
      <p:sp>
        <p:nvSpPr>
          <p:cNvPr id="577599" name="Text Box 63"/>
          <p:cNvSpPr txBox="1">
            <a:spLocks noChangeArrowheads="1"/>
          </p:cNvSpPr>
          <p:nvPr/>
        </p:nvSpPr>
        <p:spPr bwMode="auto">
          <a:xfrm>
            <a:off x="1839913" y="4567238"/>
            <a:ext cx="1065212" cy="641350"/>
          </a:xfrm>
          <a:prstGeom prst="rect">
            <a:avLst/>
          </a:prstGeom>
          <a:noFill/>
          <a:ln w="9525">
            <a:noFill/>
            <a:miter lim="800000"/>
            <a:headEnd/>
            <a:tailEnd/>
          </a:ln>
          <a:effectLst/>
        </p:spPr>
        <p:txBody>
          <a:bodyPr wrap="none">
            <a:spAutoFit/>
          </a:bodyPr>
          <a:lstStyle/>
          <a:p>
            <a:r>
              <a:rPr lang="en-US"/>
              <a:t>offset =</a:t>
            </a:r>
          </a:p>
          <a:p>
            <a:r>
              <a:rPr lang="en-US"/>
              <a:t>1480/8 </a:t>
            </a:r>
          </a:p>
        </p:txBody>
      </p:sp>
      <p:sp>
        <p:nvSpPr>
          <p:cNvPr id="577600" name="Line 64"/>
          <p:cNvSpPr>
            <a:spLocks noChangeShapeType="1"/>
          </p:cNvSpPr>
          <p:nvPr/>
        </p:nvSpPr>
        <p:spPr bwMode="auto">
          <a:xfrm flipV="1">
            <a:off x="2870200" y="4440238"/>
            <a:ext cx="4032250" cy="412750"/>
          </a:xfrm>
          <a:prstGeom prst="line">
            <a:avLst/>
          </a:prstGeom>
          <a:noFill/>
          <a:ln w="19050">
            <a:solidFill>
              <a:srgbClr val="008000"/>
            </a:solidFill>
            <a:prstDash val="sysDot"/>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0" name="Slide Number Placeholder 6"/>
          <p:cNvSpPr>
            <a:spLocks noGrp="1"/>
          </p:cNvSpPr>
          <p:nvPr>
            <p:ph type="sldNum" sz="quarter" idx="12"/>
          </p:nvPr>
        </p:nvSpPr>
        <p:spPr/>
        <p:txBody>
          <a:bodyPr/>
          <a:lstStyle/>
          <a:p>
            <a:r>
              <a:rPr lang="en-US"/>
              <a:t>4-</a:t>
            </a:r>
            <a:fld id="{5EED700D-D2FC-4E78-B130-81E978F107F9}" type="slidenum">
              <a:rPr lang="en-US"/>
              <a:pPr/>
              <a:t>18</a:t>
            </a:fld>
            <a:endParaRPr lang="en-US"/>
          </a:p>
        </p:txBody>
      </p:sp>
      <p:sp>
        <p:nvSpPr>
          <p:cNvPr id="162818" name="Rectangle 2"/>
          <p:cNvSpPr>
            <a:spLocks noGrp="1" noChangeArrowheads="1"/>
          </p:cNvSpPr>
          <p:nvPr>
            <p:ph type="title"/>
          </p:nvPr>
        </p:nvSpPr>
        <p:spPr/>
        <p:txBody>
          <a:bodyPr/>
          <a:lstStyle/>
          <a:p>
            <a:r>
              <a:rPr lang="en-US" sz="3600"/>
              <a:t>IP Addressing: introduction</a:t>
            </a:r>
            <a:endParaRPr lang="en-US"/>
          </a:p>
        </p:txBody>
      </p:sp>
      <p:sp>
        <p:nvSpPr>
          <p:cNvPr id="162819" name="Rectangle 3"/>
          <p:cNvSpPr>
            <a:spLocks noGrp="1" noChangeArrowheads="1"/>
          </p:cNvSpPr>
          <p:nvPr>
            <p:ph type="body" sz="half" idx="1"/>
          </p:nvPr>
        </p:nvSpPr>
        <p:spPr>
          <a:xfrm>
            <a:off x="476250" y="1333500"/>
            <a:ext cx="3695700" cy="4648200"/>
          </a:xfrm>
        </p:spPr>
        <p:txBody>
          <a:bodyPr/>
          <a:lstStyle/>
          <a:p>
            <a:r>
              <a:rPr lang="en-US" sz="2400">
                <a:solidFill>
                  <a:schemeClr val="accent2"/>
                </a:solidFill>
              </a:rPr>
              <a:t>IP address:</a:t>
            </a:r>
            <a:r>
              <a:rPr lang="en-US" sz="2400"/>
              <a:t> 32-bit identifier for host, router </a:t>
            </a:r>
            <a:r>
              <a:rPr lang="en-US" sz="2400" i="1"/>
              <a:t>interface</a:t>
            </a:r>
            <a:r>
              <a:rPr lang="en-US" sz="2400"/>
              <a:t> </a:t>
            </a:r>
          </a:p>
          <a:p>
            <a:r>
              <a:rPr lang="en-US" sz="2400" i="1">
                <a:solidFill>
                  <a:schemeClr val="accent2"/>
                </a:solidFill>
              </a:rPr>
              <a:t>interface:</a:t>
            </a:r>
            <a:r>
              <a:rPr lang="en-US" sz="2400"/>
              <a:t> connection between host/router and physical link</a:t>
            </a:r>
          </a:p>
          <a:p>
            <a:pPr lvl="1"/>
            <a:r>
              <a:rPr lang="en-US" sz="2000"/>
              <a:t>router’s typically have multiple interfaces</a:t>
            </a:r>
          </a:p>
          <a:p>
            <a:pPr lvl="1"/>
            <a:r>
              <a:rPr lang="en-US" sz="2000"/>
              <a:t>host typically has one interface</a:t>
            </a:r>
          </a:p>
          <a:p>
            <a:pPr lvl="1"/>
            <a:r>
              <a:rPr lang="en-US" sz="2000"/>
              <a:t>IP addresses associated with each interface</a:t>
            </a:r>
          </a:p>
        </p:txBody>
      </p:sp>
      <p:graphicFrame>
        <p:nvGraphicFramePr>
          <p:cNvPr id="162820" name="Object 4"/>
          <p:cNvGraphicFramePr>
            <a:graphicFrameLocks noChangeAspect="1"/>
          </p:cNvGraphicFramePr>
          <p:nvPr/>
        </p:nvGraphicFramePr>
        <p:xfrm>
          <a:off x="4456113" y="1265238"/>
          <a:ext cx="584200" cy="463550"/>
        </p:xfrm>
        <a:graphic>
          <a:graphicData uri="http://schemas.openxmlformats.org/presentationml/2006/ole">
            <p:oleObj spid="_x0000_s162820" name="Clip" r:id="rId4" imgW="1305000" imgH="1085760" progId="MS_ClipArt_Gallery.2">
              <p:embed/>
            </p:oleObj>
          </a:graphicData>
        </a:graphic>
      </p:graphicFrame>
      <p:sp>
        <p:nvSpPr>
          <p:cNvPr id="162821" name="Line 5"/>
          <p:cNvSpPr>
            <a:spLocks noChangeShapeType="1"/>
          </p:cNvSpPr>
          <p:nvPr/>
        </p:nvSpPr>
        <p:spPr bwMode="auto">
          <a:xfrm>
            <a:off x="5016500" y="1638300"/>
            <a:ext cx="277813" cy="1588"/>
          </a:xfrm>
          <a:prstGeom prst="line">
            <a:avLst/>
          </a:prstGeom>
          <a:noFill/>
          <a:ln w="19050">
            <a:solidFill>
              <a:schemeClr val="tx1"/>
            </a:solidFill>
            <a:round/>
            <a:headEnd/>
            <a:tailEnd/>
          </a:ln>
          <a:effectLst/>
        </p:spPr>
        <p:txBody>
          <a:bodyPr wrap="none" anchor="ctr"/>
          <a:lstStyle/>
          <a:p>
            <a:endParaRPr lang="en-US"/>
          </a:p>
        </p:txBody>
      </p:sp>
      <p:sp>
        <p:nvSpPr>
          <p:cNvPr id="162822" name="Line 6"/>
          <p:cNvSpPr>
            <a:spLocks noChangeShapeType="1"/>
          </p:cNvSpPr>
          <p:nvPr/>
        </p:nvSpPr>
        <p:spPr bwMode="auto">
          <a:xfrm flipH="1">
            <a:off x="5307013" y="1624013"/>
            <a:ext cx="0" cy="1290637"/>
          </a:xfrm>
          <a:prstGeom prst="line">
            <a:avLst/>
          </a:prstGeom>
          <a:noFill/>
          <a:ln w="19050">
            <a:solidFill>
              <a:schemeClr val="tx1"/>
            </a:solidFill>
            <a:round/>
            <a:headEnd/>
            <a:tailEnd/>
          </a:ln>
          <a:effectLst/>
        </p:spPr>
        <p:txBody>
          <a:bodyPr wrap="none" anchor="ctr"/>
          <a:lstStyle/>
          <a:p>
            <a:endParaRPr lang="en-US"/>
          </a:p>
        </p:txBody>
      </p:sp>
      <p:sp>
        <p:nvSpPr>
          <p:cNvPr id="162823" name="Line 7"/>
          <p:cNvSpPr>
            <a:spLocks noChangeShapeType="1"/>
          </p:cNvSpPr>
          <p:nvPr/>
        </p:nvSpPr>
        <p:spPr bwMode="auto">
          <a:xfrm flipV="1">
            <a:off x="5016500" y="2282825"/>
            <a:ext cx="277813" cy="3175"/>
          </a:xfrm>
          <a:prstGeom prst="line">
            <a:avLst/>
          </a:prstGeom>
          <a:noFill/>
          <a:ln w="19050">
            <a:solidFill>
              <a:schemeClr val="tx1"/>
            </a:solidFill>
            <a:round/>
            <a:headEnd/>
            <a:tailEnd/>
          </a:ln>
          <a:effectLst/>
        </p:spPr>
        <p:txBody>
          <a:bodyPr wrap="none" anchor="ctr"/>
          <a:lstStyle/>
          <a:p>
            <a:endParaRPr lang="en-US"/>
          </a:p>
        </p:txBody>
      </p:sp>
      <p:sp>
        <p:nvSpPr>
          <p:cNvPr id="162824" name="Line 8"/>
          <p:cNvSpPr>
            <a:spLocks noChangeShapeType="1"/>
          </p:cNvSpPr>
          <p:nvPr/>
        </p:nvSpPr>
        <p:spPr bwMode="auto">
          <a:xfrm>
            <a:off x="5026025" y="2909888"/>
            <a:ext cx="273050" cy="1587"/>
          </a:xfrm>
          <a:prstGeom prst="line">
            <a:avLst/>
          </a:prstGeom>
          <a:noFill/>
          <a:ln w="19050">
            <a:solidFill>
              <a:schemeClr val="tx1"/>
            </a:solidFill>
            <a:round/>
            <a:headEnd/>
            <a:tailEnd/>
          </a:ln>
          <a:effectLst/>
        </p:spPr>
        <p:txBody>
          <a:bodyPr wrap="none" anchor="ctr"/>
          <a:lstStyle/>
          <a:p>
            <a:endParaRPr lang="en-US"/>
          </a:p>
        </p:txBody>
      </p:sp>
      <p:graphicFrame>
        <p:nvGraphicFramePr>
          <p:cNvPr id="162825" name="Object 9"/>
          <p:cNvGraphicFramePr>
            <a:graphicFrameLocks noChangeAspect="1"/>
          </p:cNvGraphicFramePr>
          <p:nvPr/>
        </p:nvGraphicFramePr>
        <p:xfrm>
          <a:off x="4456113" y="1931988"/>
          <a:ext cx="584200" cy="463550"/>
        </p:xfrm>
        <a:graphic>
          <a:graphicData uri="http://schemas.openxmlformats.org/presentationml/2006/ole">
            <p:oleObj spid="_x0000_s162825" name="Clip" r:id="rId5" imgW="1305000" imgH="1085760" progId="MS_ClipArt_Gallery.2">
              <p:embed/>
            </p:oleObj>
          </a:graphicData>
        </a:graphic>
      </p:graphicFrame>
      <p:graphicFrame>
        <p:nvGraphicFramePr>
          <p:cNvPr id="162826" name="Object 10"/>
          <p:cNvGraphicFramePr>
            <a:graphicFrameLocks noChangeAspect="1"/>
          </p:cNvGraphicFramePr>
          <p:nvPr/>
        </p:nvGraphicFramePr>
        <p:xfrm>
          <a:off x="4456113" y="2541588"/>
          <a:ext cx="584200" cy="463550"/>
        </p:xfrm>
        <a:graphic>
          <a:graphicData uri="http://schemas.openxmlformats.org/presentationml/2006/ole">
            <p:oleObj spid="_x0000_s162826" name="Clip" r:id="rId6" imgW="1305000" imgH="1085760" progId="MS_ClipArt_Gallery.2">
              <p:embed/>
            </p:oleObj>
          </a:graphicData>
        </a:graphic>
      </p:graphicFrame>
      <p:sp>
        <p:nvSpPr>
          <p:cNvPr id="162827" name="Line 11"/>
          <p:cNvSpPr>
            <a:spLocks noChangeShapeType="1"/>
          </p:cNvSpPr>
          <p:nvPr/>
        </p:nvSpPr>
        <p:spPr bwMode="auto">
          <a:xfrm>
            <a:off x="5307013" y="2481263"/>
            <a:ext cx="1035050" cy="6350"/>
          </a:xfrm>
          <a:prstGeom prst="line">
            <a:avLst/>
          </a:prstGeom>
          <a:noFill/>
          <a:ln w="19050">
            <a:solidFill>
              <a:schemeClr val="tx1"/>
            </a:solidFill>
            <a:round/>
            <a:headEnd/>
            <a:tailEnd/>
          </a:ln>
          <a:effectLst/>
        </p:spPr>
        <p:txBody>
          <a:bodyPr wrap="none" anchor="ctr"/>
          <a:lstStyle/>
          <a:p>
            <a:endParaRPr lang="en-US"/>
          </a:p>
        </p:txBody>
      </p:sp>
      <p:grpSp>
        <p:nvGrpSpPr>
          <p:cNvPr id="162828" name="Group 12"/>
          <p:cNvGrpSpPr>
            <a:grpSpLocks/>
          </p:cNvGrpSpPr>
          <p:nvPr/>
        </p:nvGrpSpPr>
        <p:grpSpPr bwMode="auto">
          <a:xfrm>
            <a:off x="6249988" y="2446338"/>
            <a:ext cx="711200" cy="381000"/>
            <a:chOff x="3600" y="219"/>
            <a:chExt cx="360" cy="175"/>
          </a:xfrm>
        </p:grpSpPr>
        <p:sp>
          <p:nvSpPr>
            <p:cNvPr id="162829" name="Oval 1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62830" name="Line 1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62831" name="Line 1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62832" name="Rectangle 1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62833" name="Oval 1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62834" name="Group 18"/>
            <p:cNvGrpSpPr>
              <a:grpSpLocks/>
            </p:cNvGrpSpPr>
            <p:nvPr/>
          </p:nvGrpSpPr>
          <p:grpSpPr bwMode="auto">
            <a:xfrm>
              <a:off x="3686" y="244"/>
              <a:ext cx="177" cy="66"/>
              <a:chOff x="2848" y="848"/>
              <a:chExt cx="140" cy="98"/>
            </a:xfrm>
          </p:grpSpPr>
          <p:sp>
            <p:nvSpPr>
              <p:cNvPr id="162835" name="Line 1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62836" name="Line 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62837" name="Line 2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62838" name="Group 22"/>
            <p:cNvGrpSpPr>
              <a:grpSpLocks/>
            </p:cNvGrpSpPr>
            <p:nvPr/>
          </p:nvGrpSpPr>
          <p:grpSpPr bwMode="auto">
            <a:xfrm flipV="1">
              <a:off x="3686" y="243"/>
              <a:ext cx="177" cy="66"/>
              <a:chOff x="2848" y="848"/>
              <a:chExt cx="140" cy="98"/>
            </a:xfrm>
          </p:grpSpPr>
          <p:sp>
            <p:nvSpPr>
              <p:cNvPr id="162839" name="Line 2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62840" name="Line 2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62841" name="Line 2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162842" name="Text Box 26"/>
          <p:cNvSpPr txBox="1">
            <a:spLocks noChangeArrowheads="1"/>
          </p:cNvSpPr>
          <p:nvPr/>
        </p:nvSpPr>
        <p:spPr bwMode="auto">
          <a:xfrm>
            <a:off x="4975225" y="1312863"/>
            <a:ext cx="1031875" cy="336550"/>
          </a:xfrm>
          <a:prstGeom prst="rect">
            <a:avLst/>
          </a:prstGeom>
          <a:noFill/>
          <a:ln w="9525">
            <a:noFill/>
            <a:miter lim="800000"/>
            <a:headEnd/>
            <a:tailEnd/>
          </a:ln>
          <a:effectLst/>
        </p:spPr>
        <p:txBody>
          <a:bodyPr wrap="none">
            <a:spAutoFit/>
          </a:bodyPr>
          <a:lstStyle/>
          <a:p>
            <a:r>
              <a:rPr lang="en-US" sz="1600">
                <a:latin typeface="Arial" charset="0"/>
              </a:rPr>
              <a:t>223.1.1.1</a:t>
            </a:r>
            <a:endParaRPr lang="en-US"/>
          </a:p>
        </p:txBody>
      </p:sp>
      <p:grpSp>
        <p:nvGrpSpPr>
          <p:cNvPr id="162843" name="Group 27"/>
          <p:cNvGrpSpPr>
            <a:grpSpLocks/>
          </p:cNvGrpSpPr>
          <p:nvPr/>
        </p:nvGrpSpPr>
        <p:grpSpPr bwMode="auto">
          <a:xfrm>
            <a:off x="4975225" y="1955800"/>
            <a:ext cx="1031875" cy="336550"/>
            <a:chOff x="3251" y="608"/>
            <a:chExt cx="650" cy="212"/>
          </a:xfrm>
        </p:grpSpPr>
        <p:sp>
          <p:nvSpPr>
            <p:cNvPr id="162844" name="Rectangle 28"/>
            <p:cNvSpPr>
              <a:spLocks noChangeArrowheads="1"/>
            </p:cNvSpPr>
            <p:nvPr/>
          </p:nvSpPr>
          <p:spPr bwMode="auto">
            <a:xfrm>
              <a:off x="3306" y="657"/>
              <a:ext cx="525" cy="114"/>
            </a:xfrm>
            <a:prstGeom prst="rect">
              <a:avLst/>
            </a:prstGeom>
            <a:solidFill>
              <a:schemeClr val="bg1"/>
            </a:solidFill>
            <a:ln w="9525">
              <a:noFill/>
              <a:miter lim="800000"/>
              <a:headEnd/>
              <a:tailEnd/>
            </a:ln>
            <a:effectLst/>
          </p:spPr>
          <p:txBody>
            <a:bodyPr wrap="none" anchor="ctr"/>
            <a:lstStyle/>
            <a:p>
              <a:endParaRPr lang="en-US"/>
            </a:p>
          </p:txBody>
        </p:sp>
        <p:sp>
          <p:nvSpPr>
            <p:cNvPr id="162845" name="Text Box 29"/>
            <p:cNvSpPr txBox="1">
              <a:spLocks noChangeArrowheads="1"/>
            </p:cNvSpPr>
            <p:nvPr/>
          </p:nvSpPr>
          <p:spPr bwMode="auto">
            <a:xfrm>
              <a:off x="3251" y="608"/>
              <a:ext cx="650" cy="212"/>
            </a:xfrm>
            <a:prstGeom prst="rect">
              <a:avLst/>
            </a:prstGeom>
            <a:noFill/>
            <a:ln w="9525">
              <a:noFill/>
              <a:miter lim="800000"/>
              <a:headEnd/>
              <a:tailEnd/>
            </a:ln>
            <a:effectLst/>
          </p:spPr>
          <p:txBody>
            <a:bodyPr wrap="none">
              <a:spAutoFit/>
            </a:bodyPr>
            <a:lstStyle/>
            <a:p>
              <a:r>
                <a:rPr lang="en-US" sz="1600">
                  <a:latin typeface="Arial" charset="0"/>
                </a:rPr>
                <a:t>223.1.1.2</a:t>
              </a:r>
              <a:endParaRPr lang="en-US"/>
            </a:p>
          </p:txBody>
        </p:sp>
      </p:grpSp>
      <p:sp>
        <p:nvSpPr>
          <p:cNvPr id="162846" name="Text Box 30"/>
          <p:cNvSpPr txBox="1">
            <a:spLocks noChangeArrowheads="1"/>
          </p:cNvSpPr>
          <p:nvPr/>
        </p:nvSpPr>
        <p:spPr bwMode="auto">
          <a:xfrm>
            <a:off x="4860925" y="2894013"/>
            <a:ext cx="1031875" cy="336550"/>
          </a:xfrm>
          <a:prstGeom prst="rect">
            <a:avLst/>
          </a:prstGeom>
          <a:noFill/>
          <a:ln w="9525">
            <a:noFill/>
            <a:miter lim="800000"/>
            <a:headEnd/>
            <a:tailEnd/>
          </a:ln>
          <a:effectLst/>
        </p:spPr>
        <p:txBody>
          <a:bodyPr wrap="none">
            <a:spAutoFit/>
          </a:bodyPr>
          <a:lstStyle/>
          <a:p>
            <a:r>
              <a:rPr lang="en-US" sz="1600">
                <a:latin typeface="Arial" charset="0"/>
              </a:rPr>
              <a:t>223.1.1.3</a:t>
            </a:r>
            <a:endParaRPr lang="en-US"/>
          </a:p>
        </p:txBody>
      </p:sp>
      <p:sp>
        <p:nvSpPr>
          <p:cNvPr id="162847" name="Text Box 31"/>
          <p:cNvSpPr txBox="1">
            <a:spLocks noChangeArrowheads="1"/>
          </p:cNvSpPr>
          <p:nvPr/>
        </p:nvSpPr>
        <p:spPr bwMode="auto">
          <a:xfrm>
            <a:off x="5651500" y="2222500"/>
            <a:ext cx="1031875" cy="336550"/>
          </a:xfrm>
          <a:prstGeom prst="rect">
            <a:avLst/>
          </a:prstGeom>
          <a:noFill/>
          <a:ln w="9525">
            <a:noFill/>
            <a:miter lim="800000"/>
            <a:headEnd/>
            <a:tailEnd/>
          </a:ln>
          <a:effectLst/>
        </p:spPr>
        <p:txBody>
          <a:bodyPr wrap="none">
            <a:spAutoFit/>
          </a:bodyPr>
          <a:lstStyle/>
          <a:p>
            <a:r>
              <a:rPr lang="en-US" sz="1600">
                <a:latin typeface="Arial" charset="0"/>
              </a:rPr>
              <a:t>223.1.1.4</a:t>
            </a:r>
            <a:endParaRPr lang="en-US"/>
          </a:p>
        </p:txBody>
      </p:sp>
      <p:sp>
        <p:nvSpPr>
          <p:cNvPr id="162848" name="Line 32"/>
          <p:cNvSpPr>
            <a:spLocks noChangeShapeType="1"/>
          </p:cNvSpPr>
          <p:nvPr/>
        </p:nvSpPr>
        <p:spPr bwMode="auto">
          <a:xfrm>
            <a:off x="6854825" y="2490788"/>
            <a:ext cx="1016000" cy="1587"/>
          </a:xfrm>
          <a:prstGeom prst="line">
            <a:avLst/>
          </a:prstGeom>
          <a:noFill/>
          <a:ln w="19050">
            <a:solidFill>
              <a:schemeClr val="tx1"/>
            </a:solidFill>
            <a:round/>
            <a:headEnd/>
            <a:tailEnd/>
          </a:ln>
          <a:effectLst/>
        </p:spPr>
        <p:txBody>
          <a:bodyPr wrap="none" anchor="ctr"/>
          <a:lstStyle/>
          <a:p>
            <a:endParaRPr lang="en-US"/>
          </a:p>
        </p:txBody>
      </p:sp>
      <p:sp>
        <p:nvSpPr>
          <p:cNvPr id="162849" name="Text Box 33"/>
          <p:cNvSpPr txBox="1">
            <a:spLocks noChangeArrowheads="1"/>
          </p:cNvSpPr>
          <p:nvPr/>
        </p:nvSpPr>
        <p:spPr bwMode="auto">
          <a:xfrm>
            <a:off x="6727825" y="2212975"/>
            <a:ext cx="1031875" cy="336550"/>
          </a:xfrm>
          <a:prstGeom prst="rect">
            <a:avLst/>
          </a:prstGeom>
          <a:noFill/>
          <a:ln w="9525">
            <a:noFill/>
            <a:miter lim="800000"/>
            <a:headEnd/>
            <a:tailEnd/>
          </a:ln>
          <a:effectLst/>
        </p:spPr>
        <p:txBody>
          <a:bodyPr wrap="none">
            <a:spAutoFit/>
          </a:bodyPr>
          <a:lstStyle/>
          <a:p>
            <a:r>
              <a:rPr lang="en-US" sz="1600">
                <a:latin typeface="Arial" charset="0"/>
              </a:rPr>
              <a:t>223.1.2.9</a:t>
            </a:r>
            <a:endParaRPr lang="en-US"/>
          </a:p>
        </p:txBody>
      </p:sp>
      <p:sp>
        <p:nvSpPr>
          <p:cNvPr id="162850" name="Line 34"/>
          <p:cNvSpPr>
            <a:spLocks noChangeShapeType="1"/>
          </p:cNvSpPr>
          <p:nvPr/>
        </p:nvSpPr>
        <p:spPr bwMode="auto">
          <a:xfrm flipH="1">
            <a:off x="7878763" y="1795463"/>
            <a:ext cx="0" cy="1290637"/>
          </a:xfrm>
          <a:prstGeom prst="line">
            <a:avLst/>
          </a:prstGeom>
          <a:noFill/>
          <a:ln w="19050">
            <a:solidFill>
              <a:schemeClr val="tx1"/>
            </a:solidFill>
            <a:round/>
            <a:headEnd/>
            <a:tailEnd/>
          </a:ln>
          <a:effectLst/>
        </p:spPr>
        <p:txBody>
          <a:bodyPr wrap="none" anchor="ctr"/>
          <a:lstStyle/>
          <a:p>
            <a:endParaRPr lang="en-US"/>
          </a:p>
        </p:txBody>
      </p:sp>
      <p:graphicFrame>
        <p:nvGraphicFramePr>
          <p:cNvPr id="162851" name="Object 35"/>
          <p:cNvGraphicFramePr>
            <a:graphicFrameLocks noChangeAspect="1"/>
          </p:cNvGraphicFramePr>
          <p:nvPr/>
        </p:nvGraphicFramePr>
        <p:xfrm>
          <a:off x="8056563" y="1503363"/>
          <a:ext cx="584200" cy="463550"/>
        </p:xfrm>
        <a:graphic>
          <a:graphicData uri="http://schemas.openxmlformats.org/presentationml/2006/ole">
            <p:oleObj spid="_x0000_s162851" name="Clip" r:id="rId7" imgW="1305000" imgH="1085760" progId="MS_ClipArt_Gallery.2">
              <p:embed/>
            </p:oleObj>
          </a:graphicData>
        </a:graphic>
      </p:graphicFrame>
      <p:sp>
        <p:nvSpPr>
          <p:cNvPr id="162852" name="Line 36"/>
          <p:cNvSpPr>
            <a:spLocks noChangeShapeType="1"/>
          </p:cNvSpPr>
          <p:nvPr/>
        </p:nvSpPr>
        <p:spPr bwMode="auto">
          <a:xfrm>
            <a:off x="7878763" y="1800225"/>
            <a:ext cx="234950" cy="6350"/>
          </a:xfrm>
          <a:prstGeom prst="line">
            <a:avLst/>
          </a:prstGeom>
          <a:noFill/>
          <a:ln w="19050">
            <a:solidFill>
              <a:schemeClr val="tx1"/>
            </a:solidFill>
            <a:round/>
            <a:headEnd/>
            <a:tailEnd/>
          </a:ln>
          <a:effectLst/>
        </p:spPr>
        <p:txBody>
          <a:bodyPr wrap="none" anchor="ctr"/>
          <a:lstStyle/>
          <a:p>
            <a:endParaRPr lang="en-US"/>
          </a:p>
        </p:txBody>
      </p:sp>
      <p:graphicFrame>
        <p:nvGraphicFramePr>
          <p:cNvPr id="162853" name="Object 37"/>
          <p:cNvGraphicFramePr>
            <a:graphicFrameLocks noChangeAspect="1"/>
          </p:cNvGraphicFramePr>
          <p:nvPr/>
        </p:nvGraphicFramePr>
        <p:xfrm>
          <a:off x="8061325" y="2884488"/>
          <a:ext cx="584200" cy="463550"/>
        </p:xfrm>
        <a:graphic>
          <a:graphicData uri="http://schemas.openxmlformats.org/presentationml/2006/ole">
            <p:oleObj spid="_x0000_s162853" name="Clip" r:id="rId8" imgW="1305000" imgH="1085760" progId="MS_ClipArt_Gallery.2">
              <p:embed/>
            </p:oleObj>
          </a:graphicData>
        </a:graphic>
      </p:graphicFrame>
      <p:sp>
        <p:nvSpPr>
          <p:cNvPr id="162854" name="Line 38"/>
          <p:cNvSpPr>
            <a:spLocks noChangeShapeType="1"/>
          </p:cNvSpPr>
          <p:nvPr/>
        </p:nvSpPr>
        <p:spPr bwMode="auto">
          <a:xfrm>
            <a:off x="7878763" y="3071813"/>
            <a:ext cx="234950" cy="6350"/>
          </a:xfrm>
          <a:prstGeom prst="line">
            <a:avLst/>
          </a:prstGeom>
          <a:noFill/>
          <a:ln w="19050">
            <a:solidFill>
              <a:schemeClr val="tx1"/>
            </a:solidFill>
            <a:round/>
            <a:headEnd/>
            <a:tailEnd/>
          </a:ln>
          <a:effectLst/>
        </p:spPr>
        <p:txBody>
          <a:bodyPr wrap="none" anchor="ctr"/>
          <a:lstStyle/>
          <a:p>
            <a:endParaRPr lang="en-US"/>
          </a:p>
        </p:txBody>
      </p:sp>
      <p:grpSp>
        <p:nvGrpSpPr>
          <p:cNvPr id="162855" name="Group 39"/>
          <p:cNvGrpSpPr>
            <a:grpSpLocks/>
          </p:cNvGrpSpPr>
          <p:nvPr/>
        </p:nvGrpSpPr>
        <p:grpSpPr bwMode="auto">
          <a:xfrm>
            <a:off x="7189788" y="2732088"/>
            <a:ext cx="1031875" cy="336550"/>
            <a:chOff x="4532" y="1229"/>
            <a:chExt cx="650" cy="212"/>
          </a:xfrm>
        </p:grpSpPr>
        <p:sp>
          <p:nvSpPr>
            <p:cNvPr id="162856" name="Rectangle 40"/>
            <p:cNvSpPr>
              <a:spLocks noChangeArrowheads="1"/>
            </p:cNvSpPr>
            <p:nvPr/>
          </p:nvSpPr>
          <p:spPr bwMode="auto">
            <a:xfrm>
              <a:off x="4587" y="1284"/>
              <a:ext cx="534" cy="114"/>
            </a:xfrm>
            <a:prstGeom prst="rect">
              <a:avLst/>
            </a:prstGeom>
            <a:solidFill>
              <a:schemeClr val="bg1"/>
            </a:solidFill>
            <a:ln w="9525">
              <a:noFill/>
              <a:miter lim="800000"/>
              <a:headEnd/>
              <a:tailEnd/>
            </a:ln>
            <a:effectLst/>
          </p:spPr>
          <p:txBody>
            <a:bodyPr wrap="none" anchor="ctr"/>
            <a:lstStyle/>
            <a:p>
              <a:endParaRPr lang="en-US"/>
            </a:p>
          </p:txBody>
        </p:sp>
        <p:sp>
          <p:nvSpPr>
            <p:cNvPr id="162857" name="Text Box 41"/>
            <p:cNvSpPr txBox="1">
              <a:spLocks noChangeArrowheads="1"/>
            </p:cNvSpPr>
            <p:nvPr/>
          </p:nvSpPr>
          <p:spPr bwMode="auto">
            <a:xfrm>
              <a:off x="4532" y="1229"/>
              <a:ext cx="650" cy="212"/>
            </a:xfrm>
            <a:prstGeom prst="rect">
              <a:avLst/>
            </a:prstGeom>
            <a:noFill/>
            <a:ln w="9525">
              <a:noFill/>
              <a:miter lim="800000"/>
              <a:headEnd/>
              <a:tailEnd/>
            </a:ln>
            <a:effectLst/>
          </p:spPr>
          <p:txBody>
            <a:bodyPr wrap="none">
              <a:spAutoFit/>
            </a:bodyPr>
            <a:lstStyle/>
            <a:p>
              <a:r>
                <a:rPr lang="en-US" sz="1600">
                  <a:latin typeface="Arial" charset="0"/>
                </a:rPr>
                <a:t>223.1.2.2</a:t>
              </a:r>
              <a:endParaRPr lang="en-US"/>
            </a:p>
          </p:txBody>
        </p:sp>
      </p:grpSp>
      <p:grpSp>
        <p:nvGrpSpPr>
          <p:cNvPr id="162858" name="Group 42"/>
          <p:cNvGrpSpPr>
            <a:grpSpLocks/>
          </p:cNvGrpSpPr>
          <p:nvPr/>
        </p:nvGrpSpPr>
        <p:grpSpPr bwMode="auto">
          <a:xfrm>
            <a:off x="7151688" y="1760538"/>
            <a:ext cx="1031875" cy="336550"/>
            <a:chOff x="4532" y="1229"/>
            <a:chExt cx="650" cy="212"/>
          </a:xfrm>
        </p:grpSpPr>
        <p:sp>
          <p:nvSpPr>
            <p:cNvPr id="162859" name="Rectangle 43"/>
            <p:cNvSpPr>
              <a:spLocks noChangeArrowheads="1"/>
            </p:cNvSpPr>
            <p:nvPr/>
          </p:nvSpPr>
          <p:spPr bwMode="auto">
            <a:xfrm>
              <a:off x="4587" y="1284"/>
              <a:ext cx="534" cy="114"/>
            </a:xfrm>
            <a:prstGeom prst="rect">
              <a:avLst/>
            </a:prstGeom>
            <a:solidFill>
              <a:schemeClr val="bg1"/>
            </a:solidFill>
            <a:ln w="9525">
              <a:noFill/>
              <a:miter lim="800000"/>
              <a:headEnd/>
              <a:tailEnd/>
            </a:ln>
            <a:effectLst/>
          </p:spPr>
          <p:txBody>
            <a:bodyPr wrap="none" anchor="ctr"/>
            <a:lstStyle/>
            <a:p>
              <a:endParaRPr lang="en-US"/>
            </a:p>
          </p:txBody>
        </p:sp>
        <p:sp>
          <p:nvSpPr>
            <p:cNvPr id="162860" name="Text Box 44"/>
            <p:cNvSpPr txBox="1">
              <a:spLocks noChangeArrowheads="1"/>
            </p:cNvSpPr>
            <p:nvPr/>
          </p:nvSpPr>
          <p:spPr bwMode="auto">
            <a:xfrm>
              <a:off x="4532" y="1229"/>
              <a:ext cx="650" cy="212"/>
            </a:xfrm>
            <a:prstGeom prst="rect">
              <a:avLst/>
            </a:prstGeom>
            <a:noFill/>
            <a:ln w="9525">
              <a:noFill/>
              <a:miter lim="800000"/>
              <a:headEnd/>
              <a:tailEnd/>
            </a:ln>
            <a:effectLst/>
          </p:spPr>
          <p:txBody>
            <a:bodyPr wrap="none">
              <a:spAutoFit/>
            </a:bodyPr>
            <a:lstStyle/>
            <a:p>
              <a:r>
                <a:rPr lang="en-US" sz="1600">
                  <a:latin typeface="Arial" charset="0"/>
                </a:rPr>
                <a:t>223.1.2.1</a:t>
              </a:r>
              <a:endParaRPr lang="en-US"/>
            </a:p>
          </p:txBody>
        </p:sp>
      </p:grpSp>
      <p:sp>
        <p:nvSpPr>
          <p:cNvPr id="162861" name="Line 45"/>
          <p:cNvSpPr>
            <a:spLocks noChangeShapeType="1"/>
          </p:cNvSpPr>
          <p:nvPr/>
        </p:nvSpPr>
        <p:spPr bwMode="auto">
          <a:xfrm flipH="1">
            <a:off x="6616700" y="2828925"/>
            <a:ext cx="0" cy="1290638"/>
          </a:xfrm>
          <a:prstGeom prst="line">
            <a:avLst/>
          </a:prstGeom>
          <a:noFill/>
          <a:ln w="19050">
            <a:solidFill>
              <a:schemeClr val="tx1"/>
            </a:solidFill>
            <a:round/>
            <a:headEnd/>
            <a:tailEnd/>
          </a:ln>
          <a:effectLst/>
        </p:spPr>
        <p:txBody>
          <a:bodyPr wrap="none" anchor="ctr"/>
          <a:lstStyle/>
          <a:p>
            <a:endParaRPr lang="en-US"/>
          </a:p>
        </p:txBody>
      </p:sp>
      <p:sp>
        <p:nvSpPr>
          <p:cNvPr id="162862" name="Line 46"/>
          <p:cNvSpPr>
            <a:spLocks noChangeShapeType="1"/>
          </p:cNvSpPr>
          <p:nvPr/>
        </p:nvSpPr>
        <p:spPr bwMode="auto">
          <a:xfrm flipH="1">
            <a:off x="6007100" y="4110038"/>
            <a:ext cx="1185863" cy="0"/>
          </a:xfrm>
          <a:prstGeom prst="line">
            <a:avLst/>
          </a:prstGeom>
          <a:noFill/>
          <a:ln w="19050">
            <a:solidFill>
              <a:schemeClr val="tx1"/>
            </a:solidFill>
            <a:round/>
            <a:headEnd/>
            <a:tailEnd/>
          </a:ln>
          <a:effectLst/>
        </p:spPr>
        <p:txBody>
          <a:bodyPr wrap="none" anchor="ctr"/>
          <a:lstStyle/>
          <a:p>
            <a:endParaRPr lang="en-US"/>
          </a:p>
        </p:txBody>
      </p:sp>
      <p:sp>
        <p:nvSpPr>
          <p:cNvPr id="162863" name="Line 47"/>
          <p:cNvSpPr>
            <a:spLocks noChangeShapeType="1"/>
          </p:cNvSpPr>
          <p:nvPr/>
        </p:nvSpPr>
        <p:spPr bwMode="auto">
          <a:xfrm flipH="1" flipV="1">
            <a:off x="6003925" y="4102100"/>
            <a:ext cx="3175" cy="241300"/>
          </a:xfrm>
          <a:prstGeom prst="line">
            <a:avLst/>
          </a:prstGeom>
          <a:noFill/>
          <a:ln w="19050">
            <a:solidFill>
              <a:schemeClr val="tx1"/>
            </a:solidFill>
            <a:round/>
            <a:headEnd/>
            <a:tailEnd/>
          </a:ln>
          <a:effectLst/>
        </p:spPr>
        <p:txBody>
          <a:bodyPr wrap="none" anchor="ctr"/>
          <a:lstStyle/>
          <a:p>
            <a:endParaRPr lang="en-US"/>
          </a:p>
        </p:txBody>
      </p:sp>
      <p:sp>
        <p:nvSpPr>
          <p:cNvPr id="162864" name="Line 48"/>
          <p:cNvSpPr>
            <a:spLocks noChangeShapeType="1"/>
          </p:cNvSpPr>
          <p:nvPr/>
        </p:nvSpPr>
        <p:spPr bwMode="auto">
          <a:xfrm flipH="1" flipV="1">
            <a:off x="7180263" y="4106863"/>
            <a:ext cx="3175" cy="241300"/>
          </a:xfrm>
          <a:prstGeom prst="line">
            <a:avLst/>
          </a:prstGeom>
          <a:noFill/>
          <a:ln w="19050">
            <a:solidFill>
              <a:schemeClr val="tx1"/>
            </a:solidFill>
            <a:round/>
            <a:headEnd/>
            <a:tailEnd/>
          </a:ln>
          <a:effectLst/>
        </p:spPr>
        <p:txBody>
          <a:bodyPr wrap="none" anchor="ctr"/>
          <a:lstStyle/>
          <a:p>
            <a:endParaRPr lang="en-US"/>
          </a:p>
        </p:txBody>
      </p:sp>
      <p:graphicFrame>
        <p:nvGraphicFramePr>
          <p:cNvPr id="162865" name="Object 49"/>
          <p:cNvGraphicFramePr>
            <a:graphicFrameLocks noChangeAspect="1"/>
          </p:cNvGraphicFramePr>
          <p:nvPr/>
        </p:nvGraphicFramePr>
        <p:xfrm>
          <a:off x="6965950" y="4265613"/>
          <a:ext cx="584200" cy="463550"/>
        </p:xfrm>
        <a:graphic>
          <a:graphicData uri="http://schemas.openxmlformats.org/presentationml/2006/ole">
            <p:oleObj spid="_x0000_s162865" name="Clip" r:id="rId9" imgW="1305000" imgH="1085760" progId="MS_ClipArt_Gallery.2">
              <p:embed/>
            </p:oleObj>
          </a:graphicData>
        </a:graphic>
      </p:graphicFrame>
      <p:graphicFrame>
        <p:nvGraphicFramePr>
          <p:cNvPr id="162866" name="Object 50"/>
          <p:cNvGraphicFramePr>
            <a:graphicFrameLocks noChangeAspect="1"/>
          </p:cNvGraphicFramePr>
          <p:nvPr/>
        </p:nvGraphicFramePr>
        <p:xfrm>
          <a:off x="5708650" y="4279900"/>
          <a:ext cx="584200" cy="463550"/>
        </p:xfrm>
        <a:graphic>
          <a:graphicData uri="http://schemas.openxmlformats.org/presentationml/2006/ole">
            <p:oleObj spid="_x0000_s162866" name="Clip" r:id="rId10" imgW="1305000" imgH="1085760" progId="MS_ClipArt_Gallery.2">
              <p:embed/>
            </p:oleObj>
          </a:graphicData>
        </a:graphic>
      </p:graphicFrame>
      <p:grpSp>
        <p:nvGrpSpPr>
          <p:cNvPr id="162867" name="Group 51"/>
          <p:cNvGrpSpPr>
            <a:grpSpLocks/>
          </p:cNvGrpSpPr>
          <p:nvPr/>
        </p:nvGrpSpPr>
        <p:grpSpPr bwMode="auto">
          <a:xfrm>
            <a:off x="7151688" y="3984625"/>
            <a:ext cx="1031875" cy="336550"/>
            <a:chOff x="4532" y="1229"/>
            <a:chExt cx="650" cy="212"/>
          </a:xfrm>
        </p:grpSpPr>
        <p:sp>
          <p:nvSpPr>
            <p:cNvPr id="162868" name="Rectangle 52"/>
            <p:cNvSpPr>
              <a:spLocks noChangeArrowheads="1"/>
            </p:cNvSpPr>
            <p:nvPr/>
          </p:nvSpPr>
          <p:spPr bwMode="auto">
            <a:xfrm>
              <a:off x="4587" y="1284"/>
              <a:ext cx="534" cy="114"/>
            </a:xfrm>
            <a:prstGeom prst="rect">
              <a:avLst/>
            </a:prstGeom>
            <a:solidFill>
              <a:schemeClr val="bg1"/>
            </a:solidFill>
            <a:ln w="9525">
              <a:noFill/>
              <a:miter lim="800000"/>
              <a:headEnd/>
              <a:tailEnd/>
            </a:ln>
            <a:effectLst/>
          </p:spPr>
          <p:txBody>
            <a:bodyPr wrap="none" anchor="ctr"/>
            <a:lstStyle/>
            <a:p>
              <a:endParaRPr lang="en-US"/>
            </a:p>
          </p:txBody>
        </p:sp>
        <p:sp>
          <p:nvSpPr>
            <p:cNvPr id="162869" name="Text Box 53"/>
            <p:cNvSpPr txBox="1">
              <a:spLocks noChangeArrowheads="1"/>
            </p:cNvSpPr>
            <p:nvPr/>
          </p:nvSpPr>
          <p:spPr bwMode="auto">
            <a:xfrm>
              <a:off x="4532" y="1229"/>
              <a:ext cx="650" cy="212"/>
            </a:xfrm>
            <a:prstGeom prst="rect">
              <a:avLst/>
            </a:prstGeom>
            <a:noFill/>
            <a:ln w="9525">
              <a:noFill/>
              <a:miter lim="800000"/>
              <a:headEnd/>
              <a:tailEnd/>
            </a:ln>
            <a:effectLst/>
          </p:spPr>
          <p:txBody>
            <a:bodyPr wrap="none">
              <a:spAutoFit/>
            </a:bodyPr>
            <a:lstStyle/>
            <a:p>
              <a:r>
                <a:rPr lang="en-US" sz="1600">
                  <a:latin typeface="Arial" charset="0"/>
                </a:rPr>
                <a:t>223.1.3.2</a:t>
              </a:r>
              <a:endParaRPr lang="en-US"/>
            </a:p>
          </p:txBody>
        </p:sp>
      </p:grpSp>
      <p:grpSp>
        <p:nvGrpSpPr>
          <p:cNvPr id="162870" name="Group 54"/>
          <p:cNvGrpSpPr>
            <a:grpSpLocks/>
          </p:cNvGrpSpPr>
          <p:nvPr/>
        </p:nvGrpSpPr>
        <p:grpSpPr bwMode="auto">
          <a:xfrm>
            <a:off x="5003800" y="4013200"/>
            <a:ext cx="1031875" cy="336550"/>
            <a:chOff x="4532" y="1229"/>
            <a:chExt cx="650" cy="212"/>
          </a:xfrm>
        </p:grpSpPr>
        <p:sp>
          <p:nvSpPr>
            <p:cNvPr id="162871" name="Rectangle 55"/>
            <p:cNvSpPr>
              <a:spLocks noChangeArrowheads="1"/>
            </p:cNvSpPr>
            <p:nvPr/>
          </p:nvSpPr>
          <p:spPr bwMode="auto">
            <a:xfrm>
              <a:off x="4587" y="1284"/>
              <a:ext cx="534" cy="114"/>
            </a:xfrm>
            <a:prstGeom prst="rect">
              <a:avLst/>
            </a:prstGeom>
            <a:solidFill>
              <a:schemeClr val="bg1"/>
            </a:solidFill>
            <a:ln w="9525">
              <a:noFill/>
              <a:miter lim="800000"/>
              <a:headEnd/>
              <a:tailEnd/>
            </a:ln>
            <a:effectLst/>
          </p:spPr>
          <p:txBody>
            <a:bodyPr wrap="none" anchor="ctr"/>
            <a:lstStyle/>
            <a:p>
              <a:endParaRPr lang="en-US"/>
            </a:p>
          </p:txBody>
        </p:sp>
        <p:sp>
          <p:nvSpPr>
            <p:cNvPr id="162872" name="Text Box 56"/>
            <p:cNvSpPr txBox="1">
              <a:spLocks noChangeArrowheads="1"/>
            </p:cNvSpPr>
            <p:nvPr/>
          </p:nvSpPr>
          <p:spPr bwMode="auto">
            <a:xfrm>
              <a:off x="4532" y="1229"/>
              <a:ext cx="650" cy="212"/>
            </a:xfrm>
            <a:prstGeom prst="rect">
              <a:avLst/>
            </a:prstGeom>
            <a:noFill/>
            <a:ln w="9525">
              <a:noFill/>
              <a:miter lim="800000"/>
              <a:headEnd/>
              <a:tailEnd/>
            </a:ln>
            <a:effectLst/>
          </p:spPr>
          <p:txBody>
            <a:bodyPr wrap="none">
              <a:spAutoFit/>
            </a:bodyPr>
            <a:lstStyle/>
            <a:p>
              <a:r>
                <a:rPr lang="en-US" sz="1600">
                  <a:latin typeface="Arial" charset="0"/>
                </a:rPr>
                <a:t>223.1.3.1</a:t>
              </a:r>
              <a:endParaRPr lang="en-US"/>
            </a:p>
          </p:txBody>
        </p:sp>
      </p:grpSp>
      <p:grpSp>
        <p:nvGrpSpPr>
          <p:cNvPr id="162873" name="Group 57"/>
          <p:cNvGrpSpPr>
            <a:grpSpLocks/>
          </p:cNvGrpSpPr>
          <p:nvPr/>
        </p:nvGrpSpPr>
        <p:grpSpPr bwMode="auto">
          <a:xfrm>
            <a:off x="6003925" y="2874963"/>
            <a:ext cx="1144588" cy="336550"/>
            <a:chOff x="4532" y="1229"/>
            <a:chExt cx="721" cy="212"/>
          </a:xfrm>
        </p:grpSpPr>
        <p:sp>
          <p:nvSpPr>
            <p:cNvPr id="162874" name="Rectangle 58"/>
            <p:cNvSpPr>
              <a:spLocks noChangeArrowheads="1"/>
            </p:cNvSpPr>
            <p:nvPr/>
          </p:nvSpPr>
          <p:spPr bwMode="auto">
            <a:xfrm>
              <a:off x="4587" y="1284"/>
              <a:ext cx="534" cy="114"/>
            </a:xfrm>
            <a:prstGeom prst="rect">
              <a:avLst/>
            </a:prstGeom>
            <a:solidFill>
              <a:schemeClr val="bg1"/>
            </a:solidFill>
            <a:ln w="9525">
              <a:noFill/>
              <a:miter lim="800000"/>
              <a:headEnd/>
              <a:tailEnd/>
            </a:ln>
            <a:effectLst/>
          </p:spPr>
          <p:txBody>
            <a:bodyPr wrap="none" anchor="ctr"/>
            <a:lstStyle/>
            <a:p>
              <a:endParaRPr lang="en-US"/>
            </a:p>
          </p:txBody>
        </p:sp>
        <p:sp>
          <p:nvSpPr>
            <p:cNvPr id="162875" name="Text Box 59"/>
            <p:cNvSpPr txBox="1">
              <a:spLocks noChangeArrowheads="1"/>
            </p:cNvSpPr>
            <p:nvPr/>
          </p:nvSpPr>
          <p:spPr bwMode="auto">
            <a:xfrm>
              <a:off x="4532" y="1229"/>
              <a:ext cx="721" cy="212"/>
            </a:xfrm>
            <a:prstGeom prst="rect">
              <a:avLst/>
            </a:prstGeom>
            <a:noFill/>
            <a:ln w="9525">
              <a:noFill/>
              <a:miter lim="800000"/>
              <a:headEnd/>
              <a:tailEnd/>
            </a:ln>
            <a:effectLst/>
          </p:spPr>
          <p:txBody>
            <a:bodyPr wrap="none">
              <a:spAutoFit/>
            </a:bodyPr>
            <a:lstStyle/>
            <a:p>
              <a:r>
                <a:rPr lang="en-US" sz="1600">
                  <a:latin typeface="Arial" charset="0"/>
                </a:rPr>
                <a:t>223.1.3.27</a:t>
              </a:r>
              <a:endParaRPr lang="en-US"/>
            </a:p>
          </p:txBody>
        </p:sp>
      </p:grpSp>
      <p:sp>
        <p:nvSpPr>
          <p:cNvPr id="162876" name="Text Box 60"/>
          <p:cNvSpPr txBox="1">
            <a:spLocks noChangeArrowheads="1"/>
          </p:cNvSpPr>
          <p:nvPr/>
        </p:nvSpPr>
        <p:spPr bwMode="auto">
          <a:xfrm>
            <a:off x="3984625" y="5341938"/>
            <a:ext cx="5043488" cy="336550"/>
          </a:xfrm>
          <a:prstGeom prst="rect">
            <a:avLst/>
          </a:prstGeom>
          <a:noFill/>
          <a:ln w="9525">
            <a:noFill/>
            <a:miter lim="800000"/>
            <a:headEnd/>
            <a:tailEnd/>
          </a:ln>
          <a:effectLst/>
        </p:spPr>
        <p:txBody>
          <a:bodyPr wrap="none">
            <a:spAutoFit/>
          </a:bodyPr>
          <a:lstStyle/>
          <a:p>
            <a:r>
              <a:rPr lang="en-US" sz="1600">
                <a:latin typeface="Arial" charset="0"/>
              </a:rPr>
              <a:t>223.1.1.1 = 11011111 00000001 00000001 00000001</a:t>
            </a:r>
            <a:endParaRPr lang="en-US"/>
          </a:p>
        </p:txBody>
      </p:sp>
      <p:sp>
        <p:nvSpPr>
          <p:cNvPr id="162877" name="Freeform 61"/>
          <p:cNvSpPr>
            <a:spLocks/>
          </p:cNvSpPr>
          <p:nvPr/>
        </p:nvSpPr>
        <p:spPr bwMode="auto">
          <a:xfrm>
            <a:off x="5162550" y="5597525"/>
            <a:ext cx="892175" cy="92075"/>
          </a:xfrm>
          <a:custGeom>
            <a:avLst/>
            <a:gdLst/>
            <a:ahLst/>
            <a:cxnLst>
              <a:cxn ang="0">
                <a:pos x="0" y="0"/>
              </a:cxn>
              <a:cxn ang="0">
                <a:pos x="0" y="58"/>
              </a:cxn>
              <a:cxn ang="0">
                <a:pos x="562" y="58"/>
              </a:cxn>
              <a:cxn ang="0">
                <a:pos x="562" y="16"/>
              </a:cxn>
            </a:cxnLst>
            <a:rect l="0" t="0" r="r" b="b"/>
            <a:pathLst>
              <a:path w="562" h="58">
                <a:moveTo>
                  <a:pt x="0" y="0"/>
                </a:moveTo>
                <a:lnTo>
                  <a:pt x="0" y="58"/>
                </a:lnTo>
                <a:lnTo>
                  <a:pt x="562" y="58"/>
                </a:lnTo>
                <a:lnTo>
                  <a:pt x="562" y="16"/>
                </a:lnTo>
              </a:path>
            </a:pathLst>
          </a:custGeom>
          <a:noFill/>
          <a:ln w="19050" cap="flat" cmpd="sng">
            <a:solidFill>
              <a:schemeClr val="tx1"/>
            </a:solidFill>
            <a:prstDash val="solid"/>
            <a:round/>
            <a:headEnd/>
            <a:tailEnd/>
          </a:ln>
          <a:effectLst/>
        </p:spPr>
        <p:txBody>
          <a:bodyPr wrap="none" anchor="ctr"/>
          <a:lstStyle/>
          <a:p>
            <a:endParaRPr lang="en-US"/>
          </a:p>
        </p:txBody>
      </p:sp>
      <p:sp>
        <p:nvSpPr>
          <p:cNvPr id="162878" name="Freeform 62"/>
          <p:cNvSpPr>
            <a:spLocks/>
          </p:cNvSpPr>
          <p:nvPr/>
        </p:nvSpPr>
        <p:spPr bwMode="auto">
          <a:xfrm>
            <a:off x="6124575" y="5616575"/>
            <a:ext cx="892175" cy="79375"/>
          </a:xfrm>
          <a:custGeom>
            <a:avLst/>
            <a:gdLst/>
            <a:ahLst/>
            <a:cxnLst>
              <a:cxn ang="0">
                <a:pos x="0" y="0"/>
              </a:cxn>
              <a:cxn ang="0">
                <a:pos x="0" y="50"/>
              </a:cxn>
              <a:cxn ang="0">
                <a:pos x="562" y="50"/>
              </a:cxn>
              <a:cxn ang="0">
                <a:pos x="562" y="8"/>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p:spPr>
        <p:txBody>
          <a:bodyPr wrap="none" anchor="ctr"/>
          <a:lstStyle/>
          <a:p>
            <a:endParaRPr lang="en-US"/>
          </a:p>
        </p:txBody>
      </p:sp>
      <p:sp>
        <p:nvSpPr>
          <p:cNvPr id="162879" name="Freeform 63"/>
          <p:cNvSpPr>
            <a:spLocks/>
          </p:cNvSpPr>
          <p:nvPr/>
        </p:nvSpPr>
        <p:spPr bwMode="auto">
          <a:xfrm>
            <a:off x="7089775" y="5619750"/>
            <a:ext cx="869950" cy="79375"/>
          </a:xfrm>
          <a:custGeom>
            <a:avLst/>
            <a:gdLst/>
            <a:ahLst/>
            <a:cxnLst>
              <a:cxn ang="0">
                <a:pos x="0" y="0"/>
              </a:cxn>
              <a:cxn ang="0">
                <a:pos x="0" y="50"/>
              </a:cxn>
              <a:cxn ang="0">
                <a:pos x="562" y="50"/>
              </a:cxn>
              <a:cxn ang="0">
                <a:pos x="562" y="8"/>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p:spPr>
        <p:txBody>
          <a:bodyPr wrap="none" anchor="ctr"/>
          <a:lstStyle/>
          <a:p>
            <a:endParaRPr lang="en-US"/>
          </a:p>
        </p:txBody>
      </p:sp>
      <p:sp>
        <p:nvSpPr>
          <p:cNvPr id="162880" name="Freeform 64"/>
          <p:cNvSpPr>
            <a:spLocks/>
          </p:cNvSpPr>
          <p:nvPr/>
        </p:nvSpPr>
        <p:spPr bwMode="auto">
          <a:xfrm>
            <a:off x="8054975" y="5622925"/>
            <a:ext cx="869950" cy="79375"/>
          </a:xfrm>
          <a:custGeom>
            <a:avLst/>
            <a:gdLst/>
            <a:ahLst/>
            <a:cxnLst>
              <a:cxn ang="0">
                <a:pos x="0" y="0"/>
              </a:cxn>
              <a:cxn ang="0">
                <a:pos x="0" y="50"/>
              </a:cxn>
              <a:cxn ang="0">
                <a:pos x="562" y="50"/>
              </a:cxn>
              <a:cxn ang="0">
                <a:pos x="562" y="8"/>
              </a:cxn>
            </a:cxnLst>
            <a:rect l="0" t="0" r="r" b="b"/>
            <a:pathLst>
              <a:path w="562" h="50">
                <a:moveTo>
                  <a:pt x="0" y="0"/>
                </a:moveTo>
                <a:lnTo>
                  <a:pt x="0" y="50"/>
                </a:lnTo>
                <a:lnTo>
                  <a:pt x="562" y="50"/>
                </a:lnTo>
                <a:lnTo>
                  <a:pt x="562" y="8"/>
                </a:lnTo>
              </a:path>
            </a:pathLst>
          </a:custGeom>
          <a:noFill/>
          <a:ln w="19050" cap="flat" cmpd="sng">
            <a:solidFill>
              <a:schemeClr val="tx1"/>
            </a:solidFill>
            <a:prstDash val="solid"/>
            <a:round/>
            <a:headEnd/>
            <a:tailEnd/>
          </a:ln>
          <a:effectLst/>
        </p:spPr>
        <p:txBody>
          <a:bodyPr wrap="none" anchor="ctr"/>
          <a:lstStyle/>
          <a:p>
            <a:endParaRPr lang="en-US"/>
          </a:p>
        </p:txBody>
      </p:sp>
      <p:sp>
        <p:nvSpPr>
          <p:cNvPr id="162881" name="Text Box 65"/>
          <p:cNvSpPr txBox="1">
            <a:spLocks noChangeArrowheads="1"/>
          </p:cNvSpPr>
          <p:nvPr/>
        </p:nvSpPr>
        <p:spPr bwMode="auto">
          <a:xfrm>
            <a:off x="5360988" y="5818188"/>
            <a:ext cx="522287" cy="336550"/>
          </a:xfrm>
          <a:prstGeom prst="rect">
            <a:avLst/>
          </a:prstGeom>
          <a:noFill/>
          <a:ln w="9525">
            <a:noFill/>
            <a:miter lim="800000"/>
            <a:headEnd/>
            <a:tailEnd/>
          </a:ln>
          <a:effectLst/>
        </p:spPr>
        <p:txBody>
          <a:bodyPr wrap="none">
            <a:spAutoFit/>
          </a:bodyPr>
          <a:lstStyle/>
          <a:p>
            <a:r>
              <a:rPr lang="en-US" sz="1600">
                <a:latin typeface="Arial" charset="0"/>
              </a:rPr>
              <a:t>223</a:t>
            </a:r>
            <a:endParaRPr lang="en-US"/>
          </a:p>
        </p:txBody>
      </p:sp>
      <p:sp>
        <p:nvSpPr>
          <p:cNvPr id="162882" name="Text Box 66"/>
          <p:cNvSpPr txBox="1">
            <a:spLocks noChangeArrowheads="1"/>
          </p:cNvSpPr>
          <p:nvPr/>
        </p:nvSpPr>
        <p:spPr bwMode="auto">
          <a:xfrm>
            <a:off x="6403975" y="5827713"/>
            <a:ext cx="296863" cy="336550"/>
          </a:xfrm>
          <a:prstGeom prst="rect">
            <a:avLst/>
          </a:prstGeom>
          <a:noFill/>
          <a:ln w="9525">
            <a:noFill/>
            <a:miter lim="800000"/>
            <a:headEnd/>
            <a:tailEnd/>
          </a:ln>
          <a:effectLst/>
        </p:spPr>
        <p:txBody>
          <a:bodyPr wrap="none">
            <a:spAutoFit/>
          </a:bodyPr>
          <a:lstStyle/>
          <a:p>
            <a:r>
              <a:rPr lang="en-US" sz="1600">
                <a:latin typeface="Arial" charset="0"/>
              </a:rPr>
              <a:t>1</a:t>
            </a:r>
            <a:endParaRPr lang="en-US"/>
          </a:p>
        </p:txBody>
      </p:sp>
      <p:sp>
        <p:nvSpPr>
          <p:cNvPr id="162883" name="Text Box 67"/>
          <p:cNvSpPr txBox="1">
            <a:spLocks noChangeArrowheads="1"/>
          </p:cNvSpPr>
          <p:nvPr/>
        </p:nvSpPr>
        <p:spPr bwMode="auto">
          <a:xfrm>
            <a:off x="8361363" y="5827713"/>
            <a:ext cx="296862" cy="336550"/>
          </a:xfrm>
          <a:prstGeom prst="rect">
            <a:avLst/>
          </a:prstGeom>
          <a:noFill/>
          <a:ln w="9525">
            <a:noFill/>
            <a:miter lim="800000"/>
            <a:headEnd/>
            <a:tailEnd/>
          </a:ln>
          <a:effectLst/>
        </p:spPr>
        <p:txBody>
          <a:bodyPr wrap="none">
            <a:spAutoFit/>
          </a:bodyPr>
          <a:lstStyle/>
          <a:p>
            <a:r>
              <a:rPr lang="en-US" sz="1600">
                <a:latin typeface="Arial" charset="0"/>
              </a:rPr>
              <a:t>1</a:t>
            </a:r>
            <a:endParaRPr lang="en-US"/>
          </a:p>
        </p:txBody>
      </p:sp>
      <p:sp>
        <p:nvSpPr>
          <p:cNvPr id="162884" name="Text Box 68"/>
          <p:cNvSpPr txBox="1">
            <a:spLocks noChangeArrowheads="1"/>
          </p:cNvSpPr>
          <p:nvPr/>
        </p:nvSpPr>
        <p:spPr bwMode="auto">
          <a:xfrm>
            <a:off x="7342188" y="5827713"/>
            <a:ext cx="296862" cy="336550"/>
          </a:xfrm>
          <a:prstGeom prst="rect">
            <a:avLst/>
          </a:prstGeom>
          <a:noFill/>
          <a:ln w="9525">
            <a:noFill/>
            <a:miter lim="800000"/>
            <a:headEnd/>
            <a:tailEnd/>
          </a:ln>
          <a:effectLst/>
        </p:spPr>
        <p:txBody>
          <a:bodyPr wrap="none">
            <a:spAutoFit/>
          </a:bodyPr>
          <a:lstStyle/>
          <a:p>
            <a:r>
              <a:rPr lang="en-US" sz="1600">
                <a:latin typeface="Arial" charset="0"/>
              </a:rPr>
              <a:t>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0" name="Slide Number Placeholder 6"/>
          <p:cNvSpPr>
            <a:spLocks noGrp="1"/>
          </p:cNvSpPr>
          <p:nvPr>
            <p:ph type="sldNum" sz="quarter" idx="12"/>
          </p:nvPr>
        </p:nvSpPr>
        <p:spPr/>
        <p:txBody>
          <a:bodyPr/>
          <a:lstStyle/>
          <a:p>
            <a:r>
              <a:rPr lang="en-US"/>
              <a:t>4-</a:t>
            </a:r>
            <a:fld id="{DF18B45B-84A9-40B9-901C-7637EBC95D15}" type="slidenum">
              <a:rPr lang="en-US"/>
              <a:pPr/>
              <a:t>19</a:t>
            </a:fld>
            <a:endParaRPr lang="en-US"/>
          </a:p>
        </p:txBody>
      </p:sp>
      <p:sp>
        <p:nvSpPr>
          <p:cNvPr id="163842" name="Freeform 2"/>
          <p:cNvSpPr>
            <a:spLocks/>
          </p:cNvSpPr>
          <p:nvPr/>
        </p:nvSpPr>
        <p:spPr bwMode="auto">
          <a:xfrm>
            <a:off x="4378325" y="1160463"/>
            <a:ext cx="1941513" cy="2049462"/>
          </a:xfrm>
          <a:custGeom>
            <a:avLst/>
            <a:gdLst/>
            <a:ahLst/>
            <a:cxnLst>
              <a:cxn ang="0">
                <a:pos x="1201" y="756"/>
              </a:cxn>
              <a:cxn ang="0">
                <a:pos x="702" y="670"/>
              </a:cxn>
              <a:cxn ang="0">
                <a:pos x="608" y="103"/>
              </a:cxn>
              <a:cxn ang="0">
                <a:pos x="335" y="52"/>
              </a:cxn>
              <a:cxn ang="0">
                <a:pos x="65" y="82"/>
              </a:cxn>
              <a:cxn ang="0">
                <a:pos x="41" y="544"/>
              </a:cxn>
              <a:cxn ang="0">
                <a:pos x="38" y="751"/>
              </a:cxn>
              <a:cxn ang="0">
                <a:pos x="23" y="940"/>
              </a:cxn>
              <a:cxn ang="0">
                <a:pos x="17" y="1114"/>
              </a:cxn>
              <a:cxn ang="0">
                <a:pos x="128" y="1219"/>
              </a:cxn>
              <a:cxn ang="0">
                <a:pos x="602" y="1243"/>
              </a:cxn>
              <a:cxn ang="0">
                <a:pos x="686" y="930"/>
              </a:cxn>
              <a:cxn ang="0">
                <a:pos x="1177" y="916"/>
              </a:cxn>
              <a:cxn ang="0">
                <a:pos x="1201" y="756"/>
              </a:cxn>
            </a:cxnLst>
            <a:rect l="0" t="0" r="r" b="b"/>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w="9525">
            <a:noFill/>
            <a:round/>
            <a:headEnd/>
            <a:tailEnd/>
          </a:ln>
          <a:effectLst/>
        </p:spPr>
        <p:txBody>
          <a:bodyPr wrap="none" anchor="ctr"/>
          <a:lstStyle/>
          <a:p>
            <a:endParaRPr lang="en-US"/>
          </a:p>
        </p:txBody>
      </p:sp>
      <p:sp>
        <p:nvSpPr>
          <p:cNvPr id="163843" name="Freeform 3"/>
          <p:cNvSpPr>
            <a:spLocks/>
          </p:cNvSpPr>
          <p:nvPr/>
        </p:nvSpPr>
        <p:spPr bwMode="auto">
          <a:xfrm>
            <a:off x="6894513" y="1447800"/>
            <a:ext cx="1906587" cy="1958975"/>
          </a:xfrm>
          <a:custGeom>
            <a:avLst/>
            <a:gdLst/>
            <a:ahLst/>
            <a:cxnLst>
              <a:cxn ang="0">
                <a:pos x="25" y="709"/>
              </a:cxn>
              <a:cxn ang="0">
                <a:pos x="526" y="780"/>
              </a:cxn>
              <a:cxn ang="0">
                <a:pos x="613" y="1134"/>
              </a:cxn>
              <a:cxn ang="0">
                <a:pos x="946" y="1230"/>
              </a:cxn>
              <a:cxn ang="0">
                <a:pos x="1171" y="1107"/>
              </a:cxn>
              <a:cxn ang="0">
                <a:pos x="1126" y="894"/>
              </a:cxn>
              <a:cxn ang="0">
                <a:pos x="1114" y="693"/>
              </a:cxn>
              <a:cxn ang="0">
                <a:pos x="1099" y="423"/>
              </a:cxn>
              <a:cxn ang="0">
                <a:pos x="1141" y="216"/>
              </a:cxn>
              <a:cxn ang="0">
                <a:pos x="1102" y="33"/>
              </a:cxn>
              <a:cxn ang="0">
                <a:pos x="646" y="81"/>
              </a:cxn>
              <a:cxn ang="0">
                <a:pos x="535" y="519"/>
              </a:cxn>
              <a:cxn ang="0">
                <a:pos x="44" y="548"/>
              </a:cxn>
              <a:cxn ang="0">
                <a:pos x="25" y="709"/>
              </a:cxn>
            </a:cxnLst>
            <a:rect l="0" t="0" r="r" b="b"/>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w="9525">
            <a:noFill/>
            <a:round/>
            <a:headEnd/>
            <a:tailEnd/>
          </a:ln>
          <a:effectLst/>
        </p:spPr>
        <p:txBody>
          <a:bodyPr wrap="none" anchor="ctr"/>
          <a:lstStyle/>
          <a:p>
            <a:endParaRPr lang="en-US"/>
          </a:p>
        </p:txBody>
      </p:sp>
      <p:sp>
        <p:nvSpPr>
          <p:cNvPr id="163844" name="Freeform 4"/>
          <p:cNvSpPr>
            <a:spLocks/>
          </p:cNvSpPr>
          <p:nvPr/>
        </p:nvSpPr>
        <p:spPr bwMode="auto">
          <a:xfrm>
            <a:off x="5578475" y="2881313"/>
            <a:ext cx="2041525" cy="1979612"/>
          </a:xfrm>
          <a:custGeom>
            <a:avLst/>
            <a:gdLst/>
            <a:ahLst/>
            <a:cxnLst>
              <a:cxn ang="0">
                <a:pos x="587" y="30"/>
              </a:cxn>
              <a:cxn ang="0">
                <a:pos x="509" y="618"/>
              </a:cxn>
              <a:cxn ang="0">
                <a:pos x="77" y="909"/>
              </a:cxn>
              <a:cxn ang="0">
                <a:pos x="47" y="1095"/>
              </a:cxn>
              <a:cxn ang="0">
                <a:pos x="140" y="1224"/>
              </a:cxn>
              <a:cxn ang="0">
                <a:pos x="461" y="1209"/>
              </a:cxn>
              <a:cxn ang="0">
                <a:pos x="692" y="1209"/>
              </a:cxn>
              <a:cxn ang="0">
                <a:pos x="1190" y="1227"/>
              </a:cxn>
              <a:cxn ang="0">
                <a:pos x="1271" y="1089"/>
              </a:cxn>
              <a:cxn ang="0">
                <a:pos x="1139" y="741"/>
              </a:cxn>
              <a:cxn ang="0">
                <a:pos x="800" y="627"/>
              </a:cxn>
              <a:cxn ang="0">
                <a:pos x="749" y="42"/>
              </a:cxn>
              <a:cxn ang="0">
                <a:pos x="587" y="30"/>
              </a:cxn>
            </a:cxnLst>
            <a:rect l="0" t="0" r="r" b="b"/>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w="9525">
            <a:noFill/>
            <a:round/>
            <a:headEnd/>
            <a:tailEnd/>
          </a:ln>
          <a:effectLst/>
        </p:spPr>
        <p:txBody>
          <a:bodyPr wrap="none" anchor="ctr"/>
          <a:lstStyle/>
          <a:p>
            <a:endParaRPr lang="en-US"/>
          </a:p>
        </p:txBody>
      </p:sp>
      <p:sp>
        <p:nvSpPr>
          <p:cNvPr id="163845" name="Rectangle 5"/>
          <p:cNvSpPr>
            <a:spLocks noGrp="1" noChangeArrowheads="1"/>
          </p:cNvSpPr>
          <p:nvPr>
            <p:ph type="title"/>
          </p:nvPr>
        </p:nvSpPr>
        <p:spPr/>
        <p:txBody>
          <a:bodyPr/>
          <a:lstStyle/>
          <a:p>
            <a:r>
              <a:rPr lang="en-US"/>
              <a:t>Subnets</a:t>
            </a:r>
          </a:p>
        </p:txBody>
      </p:sp>
      <p:sp>
        <p:nvSpPr>
          <p:cNvPr id="163846" name="Rectangle 6"/>
          <p:cNvSpPr>
            <a:spLocks noGrp="1" noChangeArrowheads="1"/>
          </p:cNvSpPr>
          <p:nvPr>
            <p:ph type="body" sz="half" idx="1"/>
          </p:nvPr>
        </p:nvSpPr>
        <p:spPr>
          <a:xfrm>
            <a:off x="476250" y="1333500"/>
            <a:ext cx="3695700" cy="4648200"/>
          </a:xfrm>
        </p:spPr>
        <p:txBody>
          <a:bodyPr/>
          <a:lstStyle/>
          <a:p>
            <a:r>
              <a:rPr lang="en-US" sz="2400">
                <a:solidFill>
                  <a:schemeClr val="accent2"/>
                </a:solidFill>
              </a:rPr>
              <a:t>IP address:</a:t>
            </a:r>
            <a:r>
              <a:rPr lang="en-US" sz="2400"/>
              <a:t> </a:t>
            </a:r>
          </a:p>
          <a:p>
            <a:pPr lvl="1"/>
            <a:r>
              <a:rPr lang="en-US" sz="2000"/>
              <a:t>subnet part (high order bits)</a:t>
            </a:r>
          </a:p>
          <a:p>
            <a:pPr lvl="1"/>
            <a:r>
              <a:rPr lang="en-US" sz="2000"/>
              <a:t>host part (low order bits) </a:t>
            </a:r>
          </a:p>
          <a:p>
            <a:r>
              <a:rPr lang="en-US" sz="2400" i="1">
                <a:solidFill>
                  <a:schemeClr val="accent2"/>
                </a:solidFill>
              </a:rPr>
              <a:t>What’s a subnet ?</a:t>
            </a:r>
          </a:p>
          <a:p>
            <a:pPr lvl="1"/>
            <a:r>
              <a:rPr lang="en-US" sz="2000"/>
              <a:t>device interfaces with same subnet part of IP address</a:t>
            </a:r>
          </a:p>
          <a:p>
            <a:pPr lvl="1"/>
            <a:r>
              <a:rPr lang="en-US" sz="2000"/>
              <a:t>can physically reach each other without intervening router</a:t>
            </a:r>
          </a:p>
        </p:txBody>
      </p:sp>
      <p:graphicFrame>
        <p:nvGraphicFramePr>
          <p:cNvPr id="163847" name="Object 7"/>
          <p:cNvGraphicFramePr>
            <a:graphicFrameLocks noChangeAspect="1"/>
          </p:cNvGraphicFramePr>
          <p:nvPr/>
        </p:nvGraphicFramePr>
        <p:xfrm>
          <a:off x="4456113" y="1265238"/>
          <a:ext cx="584200" cy="463550"/>
        </p:xfrm>
        <a:graphic>
          <a:graphicData uri="http://schemas.openxmlformats.org/presentationml/2006/ole">
            <p:oleObj spid="_x0000_s163847" name="Clip" r:id="rId4" imgW="1305000" imgH="1085760" progId="MS_ClipArt_Gallery.2">
              <p:embed/>
            </p:oleObj>
          </a:graphicData>
        </a:graphic>
      </p:graphicFrame>
      <p:sp>
        <p:nvSpPr>
          <p:cNvPr id="163848" name="Line 8"/>
          <p:cNvSpPr>
            <a:spLocks noChangeShapeType="1"/>
          </p:cNvSpPr>
          <p:nvPr/>
        </p:nvSpPr>
        <p:spPr bwMode="auto">
          <a:xfrm>
            <a:off x="5016500" y="1638300"/>
            <a:ext cx="277813" cy="1588"/>
          </a:xfrm>
          <a:prstGeom prst="line">
            <a:avLst/>
          </a:prstGeom>
          <a:noFill/>
          <a:ln w="19050">
            <a:solidFill>
              <a:schemeClr val="tx1"/>
            </a:solidFill>
            <a:round/>
            <a:headEnd/>
            <a:tailEnd/>
          </a:ln>
          <a:effectLst/>
        </p:spPr>
        <p:txBody>
          <a:bodyPr wrap="none" anchor="ctr"/>
          <a:lstStyle/>
          <a:p>
            <a:endParaRPr lang="en-US"/>
          </a:p>
        </p:txBody>
      </p:sp>
      <p:sp>
        <p:nvSpPr>
          <p:cNvPr id="163849" name="Line 9"/>
          <p:cNvSpPr>
            <a:spLocks noChangeShapeType="1"/>
          </p:cNvSpPr>
          <p:nvPr/>
        </p:nvSpPr>
        <p:spPr bwMode="auto">
          <a:xfrm flipH="1">
            <a:off x="5307013" y="1624013"/>
            <a:ext cx="0" cy="1290637"/>
          </a:xfrm>
          <a:prstGeom prst="line">
            <a:avLst/>
          </a:prstGeom>
          <a:noFill/>
          <a:ln w="19050">
            <a:solidFill>
              <a:schemeClr val="tx1"/>
            </a:solidFill>
            <a:round/>
            <a:headEnd/>
            <a:tailEnd/>
          </a:ln>
          <a:effectLst/>
        </p:spPr>
        <p:txBody>
          <a:bodyPr wrap="none" anchor="ctr"/>
          <a:lstStyle/>
          <a:p>
            <a:endParaRPr lang="en-US"/>
          </a:p>
        </p:txBody>
      </p:sp>
      <p:sp>
        <p:nvSpPr>
          <p:cNvPr id="163850" name="Line 10"/>
          <p:cNvSpPr>
            <a:spLocks noChangeShapeType="1"/>
          </p:cNvSpPr>
          <p:nvPr/>
        </p:nvSpPr>
        <p:spPr bwMode="auto">
          <a:xfrm flipV="1">
            <a:off x="5016500" y="2282825"/>
            <a:ext cx="277813" cy="3175"/>
          </a:xfrm>
          <a:prstGeom prst="line">
            <a:avLst/>
          </a:prstGeom>
          <a:noFill/>
          <a:ln w="19050">
            <a:solidFill>
              <a:schemeClr val="tx1"/>
            </a:solidFill>
            <a:round/>
            <a:headEnd/>
            <a:tailEnd/>
          </a:ln>
          <a:effectLst/>
        </p:spPr>
        <p:txBody>
          <a:bodyPr wrap="none" anchor="ctr"/>
          <a:lstStyle/>
          <a:p>
            <a:endParaRPr lang="en-US"/>
          </a:p>
        </p:txBody>
      </p:sp>
      <p:sp>
        <p:nvSpPr>
          <p:cNvPr id="163851" name="Line 11"/>
          <p:cNvSpPr>
            <a:spLocks noChangeShapeType="1"/>
          </p:cNvSpPr>
          <p:nvPr/>
        </p:nvSpPr>
        <p:spPr bwMode="auto">
          <a:xfrm>
            <a:off x="5026025" y="2909888"/>
            <a:ext cx="273050" cy="1587"/>
          </a:xfrm>
          <a:prstGeom prst="line">
            <a:avLst/>
          </a:prstGeom>
          <a:noFill/>
          <a:ln w="19050">
            <a:solidFill>
              <a:schemeClr val="tx1"/>
            </a:solidFill>
            <a:round/>
            <a:headEnd/>
            <a:tailEnd/>
          </a:ln>
          <a:effectLst/>
        </p:spPr>
        <p:txBody>
          <a:bodyPr wrap="none" anchor="ctr"/>
          <a:lstStyle/>
          <a:p>
            <a:endParaRPr lang="en-US"/>
          </a:p>
        </p:txBody>
      </p:sp>
      <p:graphicFrame>
        <p:nvGraphicFramePr>
          <p:cNvPr id="163852" name="Object 12"/>
          <p:cNvGraphicFramePr>
            <a:graphicFrameLocks noChangeAspect="1"/>
          </p:cNvGraphicFramePr>
          <p:nvPr/>
        </p:nvGraphicFramePr>
        <p:xfrm>
          <a:off x="4456113" y="1931988"/>
          <a:ext cx="584200" cy="463550"/>
        </p:xfrm>
        <a:graphic>
          <a:graphicData uri="http://schemas.openxmlformats.org/presentationml/2006/ole">
            <p:oleObj spid="_x0000_s163852" name="Clip" r:id="rId5" imgW="1305000" imgH="1085760" progId="MS_ClipArt_Gallery.2">
              <p:embed/>
            </p:oleObj>
          </a:graphicData>
        </a:graphic>
      </p:graphicFrame>
      <p:graphicFrame>
        <p:nvGraphicFramePr>
          <p:cNvPr id="163853" name="Object 13"/>
          <p:cNvGraphicFramePr>
            <a:graphicFrameLocks noChangeAspect="1"/>
          </p:cNvGraphicFramePr>
          <p:nvPr/>
        </p:nvGraphicFramePr>
        <p:xfrm>
          <a:off x="4456113" y="2541588"/>
          <a:ext cx="584200" cy="463550"/>
        </p:xfrm>
        <a:graphic>
          <a:graphicData uri="http://schemas.openxmlformats.org/presentationml/2006/ole">
            <p:oleObj spid="_x0000_s163853" name="Clip" r:id="rId6" imgW="1305000" imgH="1085760" progId="MS_ClipArt_Gallery.2">
              <p:embed/>
            </p:oleObj>
          </a:graphicData>
        </a:graphic>
      </p:graphicFrame>
      <p:sp>
        <p:nvSpPr>
          <p:cNvPr id="163854" name="Line 14"/>
          <p:cNvSpPr>
            <a:spLocks noChangeShapeType="1"/>
          </p:cNvSpPr>
          <p:nvPr/>
        </p:nvSpPr>
        <p:spPr bwMode="auto">
          <a:xfrm>
            <a:off x="5307013" y="2481263"/>
            <a:ext cx="1035050" cy="6350"/>
          </a:xfrm>
          <a:prstGeom prst="line">
            <a:avLst/>
          </a:prstGeom>
          <a:noFill/>
          <a:ln w="19050">
            <a:solidFill>
              <a:schemeClr val="tx1"/>
            </a:solidFill>
            <a:round/>
            <a:headEnd/>
            <a:tailEnd/>
          </a:ln>
          <a:effectLst/>
        </p:spPr>
        <p:txBody>
          <a:bodyPr wrap="none" anchor="ctr"/>
          <a:lstStyle/>
          <a:p>
            <a:endParaRPr lang="en-US"/>
          </a:p>
        </p:txBody>
      </p:sp>
      <p:grpSp>
        <p:nvGrpSpPr>
          <p:cNvPr id="163855" name="Group 15"/>
          <p:cNvGrpSpPr>
            <a:grpSpLocks/>
          </p:cNvGrpSpPr>
          <p:nvPr/>
        </p:nvGrpSpPr>
        <p:grpSpPr bwMode="auto">
          <a:xfrm>
            <a:off x="6249988" y="2446338"/>
            <a:ext cx="711200" cy="381000"/>
            <a:chOff x="3600" y="219"/>
            <a:chExt cx="360" cy="175"/>
          </a:xfrm>
        </p:grpSpPr>
        <p:sp>
          <p:nvSpPr>
            <p:cNvPr id="163856" name="Oval 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63857" name="Line 1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63858" name="Line 1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63859" name="Rectangle 1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63860" name="Oval 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63861" name="Group 21"/>
            <p:cNvGrpSpPr>
              <a:grpSpLocks/>
            </p:cNvGrpSpPr>
            <p:nvPr/>
          </p:nvGrpSpPr>
          <p:grpSpPr bwMode="auto">
            <a:xfrm>
              <a:off x="3686" y="244"/>
              <a:ext cx="177" cy="66"/>
              <a:chOff x="2848" y="848"/>
              <a:chExt cx="140" cy="98"/>
            </a:xfrm>
          </p:grpSpPr>
          <p:sp>
            <p:nvSpPr>
              <p:cNvPr id="163862" name="Line 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63863" name="Line 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63864" name="Line 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63865" name="Group 25"/>
            <p:cNvGrpSpPr>
              <a:grpSpLocks/>
            </p:cNvGrpSpPr>
            <p:nvPr/>
          </p:nvGrpSpPr>
          <p:grpSpPr bwMode="auto">
            <a:xfrm flipV="1">
              <a:off x="3686" y="243"/>
              <a:ext cx="177" cy="66"/>
              <a:chOff x="2848" y="848"/>
              <a:chExt cx="140" cy="98"/>
            </a:xfrm>
          </p:grpSpPr>
          <p:sp>
            <p:nvSpPr>
              <p:cNvPr id="163866" name="Line 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63867"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63868" name="Line 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163869" name="Text Box 29"/>
          <p:cNvSpPr txBox="1">
            <a:spLocks noChangeArrowheads="1"/>
          </p:cNvSpPr>
          <p:nvPr/>
        </p:nvSpPr>
        <p:spPr bwMode="auto">
          <a:xfrm>
            <a:off x="4975225" y="1312863"/>
            <a:ext cx="1031875" cy="336550"/>
          </a:xfrm>
          <a:prstGeom prst="rect">
            <a:avLst/>
          </a:prstGeom>
          <a:noFill/>
          <a:ln w="9525">
            <a:noFill/>
            <a:miter lim="800000"/>
            <a:headEnd/>
            <a:tailEnd/>
          </a:ln>
          <a:effectLst/>
        </p:spPr>
        <p:txBody>
          <a:bodyPr wrap="none">
            <a:spAutoFit/>
          </a:bodyPr>
          <a:lstStyle/>
          <a:p>
            <a:r>
              <a:rPr lang="en-US" sz="1600">
                <a:latin typeface="Arial" charset="0"/>
              </a:rPr>
              <a:t>223.1.1.1</a:t>
            </a:r>
            <a:endParaRPr lang="en-US"/>
          </a:p>
        </p:txBody>
      </p:sp>
      <p:sp>
        <p:nvSpPr>
          <p:cNvPr id="163870" name="Rectangle 30"/>
          <p:cNvSpPr>
            <a:spLocks noChangeArrowheads="1"/>
          </p:cNvSpPr>
          <p:nvPr/>
        </p:nvSpPr>
        <p:spPr bwMode="auto">
          <a:xfrm>
            <a:off x="5062538" y="2033588"/>
            <a:ext cx="309562" cy="180975"/>
          </a:xfrm>
          <a:prstGeom prst="rect">
            <a:avLst/>
          </a:prstGeom>
          <a:solidFill>
            <a:srgbClr val="66CCFF"/>
          </a:solidFill>
          <a:ln w="9525">
            <a:noFill/>
            <a:miter lim="800000"/>
            <a:headEnd/>
            <a:tailEnd/>
          </a:ln>
          <a:effectLst/>
        </p:spPr>
        <p:txBody>
          <a:bodyPr wrap="none" anchor="ctr"/>
          <a:lstStyle/>
          <a:p>
            <a:endParaRPr lang="en-US"/>
          </a:p>
        </p:txBody>
      </p:sp>
      <p:sp>
        <p:nvSpPr>
          <p:cNvPr id="163871" name="Text Box 31"/>
          <p:cNvSpPr txBox="1">
            <a:spLocks noChangeArrowheads="1"/>
          </p:cNvSpPr>
          <p:nvPr/>
        </p:nvSpPr>
        <p:spPr bwMode="auto">
          <a:xfrm>
            <a:off x="4976813" y="1941513"/>
            <a:ext cx="1031875" cy="336550"/>
          </a:xfrm>
          <a:prstGeom prst="rect">
            <a:avLst/>
          </a:prstGeom>
          <a:noFill/>
          <a:ln w="9525">
            <a:noFill/>
            <a:miter lim="800000"/>
            <a:headEnd/>
            <a:tailEnd/>
          </a:ln>
          <a:effectLst/>
        </p:spPr>
        <p:txBody>
          <a:bodyPr wrap="none">
            <a:spAutoFit/>
          </a:bodyPr>
          <a:lstStyle/>
          <a:p>
            <a:r>
              <a:rPr lang="en-US" sz="1600">
                <a:latin typeface="Arial" charset="0"/>
              </a:rPr>
              <a:t>223.1.1.2</a:t>
            </a:r>
            <a:endParaRPr lang="en-US"/>
          </a:p>
        </p:txBody>
      </p:sp>
      <p:sp>
        <p:nvSpPr>
          <p:cNvPr id="163872" name="Text Box 32"/>
          <p:cNvSpPr txBox="1">
            <a:spLocks noChangeArrowheads="1"/>
          </p:cNvSpPr>
          <p:nvPr/>
        </p:nvSpPr>
        <p:spPr bwMode="auto">
          <a:xfrm>
            <a:off x="4860925" y="2894013"/>
            <a:ext cx="1031875" cy="336550"/>
          </a:xfrm>
          <a:prstGeom prst="rect">
            <a:avLst/>
          </a:prstGeom>
          <a:noFill/>
          <a:ln w="9525">
            <a:noFill/>
            <a:miter lim="800000"/>
            <a:headEnd/>
            <a:tailEnd/>
          </a:ln>
          <a:effectLst/>
        </p:spPr>
        <p:txBody>
          <a:bodyPr wrap="none">
            <a:spAutoFit/>
          </a:bodyPr>
          <a:lstStyle/>
          <a:p>
            <a:r>
              <a:rPr lang="en-US" sz="1600">
                <a:latin typeface="Arial" charset="0"/>
              </a:rPr>
              <a:t>223.1.1.3</a:t>
            </a:r>
            <a:endParaRPr lang="en-US"/>
          </a:p>
        </p:txBody>
      </p:sp>
      <p:sp>
        <p:nvSpPr>
          <p:cNvPr id="163873" name="Text Box 33"/>
          <p:cNvSpPr txBox="1">
            <a:spLocks noChangeArrowheads="1"/>
          </p:cNvSpPr>
          <p:nvPr/>
        </p:nvSpPr>
        <p:spPr bwMode="auto">
          <a:xfrm>
            <a:off x="5651500" y="2222500"/>
            <a:ext cx="1031875" cy="336550"/>
          </a:xfrm>
          <a:prstGeom prst="rect">
            <a:avLst/>
          </a:prstGeom>
          <a:noFill/>
          <a:ln w="9525">
            <a:noFill/>
            <a:miter lim="800000"/>
            <a:headEnd/>
            <a:tailEnd/>
          </a:ln>
          <a:effectLst/>
        </p:spPr>
        <p:txBody>
          <a:bodyPr wrap="none">
            <a:spAutoFit/>
          </a:bodyPr>
          <a:lstStyle/>
          <a:p>
            <a:r>
              <a:rPr lang="en-US" sz="1600">
                <a:latin typeface="Arial" charset="0"/>
              </a:rPr>
              <a:t>223.1.1.4</a:t>
            </a:r>
            <a:endParaRPr lang="en-US"/>
          </a:p>
        </p:txBody>
      </p:sp>
      <p:sp>
        <p:nvSpPr>
          <p:cNvPr id="163874" name="Line 34"/>
          <p:cNvSpPr>
            <a:spLocks noChangeShapeType="1"/>
          </p:cNvSpPr>
          <p:nvPr/>
        </p:nvSpPr>
        <p:spPr bwMode="auto">
          <a:xfrm>
            <a:off x="6854825" y="2490788"/>
            <a:ext cx="1016000" cy="1587"/>
          </a:xfrm>
          <a:prstGeom prst="line">
            <a:avLst/>
          </a:prstGeom>
          <a:noFill/>
          <a:ln w="19050">
            <a:solidFill>
              <a:schemeClr val="tx1"/>
            </a:solidFill>
            <a:round/>
            <a:headEnd/>
            <a:tailEnd/>
          </a:ln>
          <a:effectLst/>
        </p:spPr>
        <p:txBody>
          <a:bodyPr wrap="none" anchor="ctr"/>
          <a:lstStyle/>
          <a:p>
            <a:endParaRPr lang="en-US"/>
          </a:p>
        </p:txBody>
      </p:sp>
      <p:sp>
        <p:nvSpPr>
          <p:cNvPr id="163875" name="Text Box 35"/>
          <p:cNvSpPr txBox="1">
            <a:spLocks noChangeArrowheads="1"/>
          </p:cNvSpPr>
          <p:nvPr/>
        </p:nvSpPr>
        <p:spPr bwMode="auto">
          <a:xfrm>
            <a:off x="6727825" y="2212975"/>
            <a:ext cx="1031875" cy="336550"/>
          </a:xfrm>
          <a:prstGeom prst="rect">
            <a:avLst/>
          </a:prstGeom>
          <a:noFill/>
          <a:ln w="9525">
            <a:noFill/>
            <a:miter lim="800000"/>
            <a:headEnd/>
            <a:tailEnd/>
          </a:ln>
          <a:effectLst/>
        </p:spPr>
        <p:txBody>
          <a:bodyPr wrap="none">
            <a:spAutoFit/>
          </a:bodyPr>
          <a:lstStyle/>
          <a:p>
            <a:r>
              <a:rPr lang="en-US" sz="1600">
                <a:latin typeface="Arial" charset="0"/>
              </a:rPr>
              <a:t>223.1.2.9</a:t>
            </a:r>
            <a:endParaRPr lang="en-US"/>
          </a:p>
        </p:txBody>
      </p:sp>
      <p:sp>
        <p:nvSpPr>
          <p:cNvPr id="163876" name="Line 36"/>
          <p:cNvSpPr>
            <a:spLocks noChangeShapeType="1"/>
          </p:cNvSpPr>
          <p:nvPr/>
        </p:nvSpPr>
        <p:spPr bwMode="auto">
          <a:xfrm flipH="1">
            <a:off x="7878763" y="1795463"/>
            <a:ext cx="0" cy="1290637"/>
          </a:xfrm>
          <a:prstGeom prst="line">
            <a:avLst/>
          </a:prstGeom>
          <a:noFill/>
          <a:ln w="19050">
            <a:solidFill>
              <a:schemeClr val="tx1"/>
            </a:solidFill>
            <a:round/>
            <a:headEnd/>
            <a:tailEnd/>
          </a:ln>
          <a:effectLst/>
        </p:spPr>
        <p:txBody>
          <a:bodyPr wrap="none" anchor="ctr"/>
          <a:lstStyle/>
          <a:p>
            <a:endParaRPr lang="en-US"/>
          </a:p>
        </p:txBody>
      </p:sp>
      <p:graphicFrame>
        <p:nvGraphicFramePr>
          <p:cNvPr id="163877" name="Object 37"/>
          <p:cNvGraphicFramePr>
            <a:graphicFrameLocks noChangeAspect="1"/>
          </p:cNvGraphicFramePr>
          <p:nvPr/>
        </p:nvGraphicFramePr>
        <p:xfrm>
          <a:off x="8056563" y="1503363"/>
          <a:ext cx="584200" cy="463550"/>
        </p:xfrm>
        <a:graphic>
          <a:graphicData uri="http://schemas.openxmlformats.org/presentationml/2006/ole">
            <p:oleObj spid="_x0000_s163877" name="Clip" r:id="rId7" imgW="1305000" imgH="1085760" progId="MS_ClipArt_Gallery.2">
              <p:embed/>
            </p:oleObj>
          </a:graphicData>
        </a:graphic>
      </p:graphicFrame>
      <p:sp>
        <p:nvSpPr>
          <p:cNvPr id="163878" name="Line 38"/>
          <p:cNvSpPr>
            <a:spLocks noChangeShapeType="1"/>
          </p:cNvSpPr>
          <p:nvPr/>
        </p:nvSpPr>
        <p:spPr bwMode="auto">
          <a:xfrm>
            <a:off x="7878763" y="1800225"/>
            <a:ext cx="234950" cy="6350"/>
          </a:xfrm>
          <a:prstGeom prst="line">
            <a:avLst/>
          </a:prstGeom>
          <a:noFill/>
          <a:ln w="19050">
            <a:solidFill>
              <a:schemeClr val="tx1"/>
            </a:solidFill>
            <a:round/>
            <a:headEnd/>
            <a:tailEnd/>
          </a:ln>
          <a:effectLst/>
        </p:spPr>
        <p:txBody>
          <a:bodyPr wrap="none" anchor="ctr"/>
          <a:lstStyle/>
          <a:p>
            <a:endParaRPr lang="en-US"/>
          </a:p>
        </p:txBody>
      </p:sp>
      <p:graphicFrame>
        <p:nvGraphicFramePr>
          <p:cNvPr id="163879" name="Object 39"/>
          <p:cNvGraphicFramePr>
            <a:graphicFrameLocks noChangeAspect="1"/>
          </p:cNvGraphicFramePr>
          <p:nvPr/>
        </p:nvGraphicFramePr>
        <p:xfrm>
          <a:off x="8061325" y="2884488"/>
          <a:ext cx="584200" cy="463550"/>
        </p:xfrm>
        <a:graphic>
          <a:graphicData uri="http://schemas.openxmlformats.org/presentationml/2006/ole">
            <p:oleObj spid="_x0000_s163879" name="Clip" r:id="rId8" imgW="1305000" imgH="1085760" progId="MS_ClipArt_Gallery.2">
              <p:embed/>
            </p:oleObj>
          </a:graphicData>
        </a:graphic>
      </p:graphicFrame>
      <p:sp>
        <p:nvSpPr>
          <p:cNvPr id="163880" name="Line 40"/>
          <p:cNvSpPr>
            <a:spLocks noChangeShapeType="1"/>
          </p:cNvSpPr>
          <p:nvPr/>
        </p:nvSpPr>
        <p:spPr bwMode="auto">
          <a:xfrm>
            <a:off x="7878763" y="3071813"/>
            <a:ext cx="234950" cy="6350"/>
          </a:xfrm>
          <a:prstGeom prst="line">
            <a:avLst/>
          </a:prstGeom>
          <a:noFill/>
          <a:ln w="19050">
            <a:solidFill>
              <a:schemeClr val="tx1"/>
            </a:solidFill>
            <a:round/>
            <a:headEnd/>
            <a:tailEnd/>
          </a:ln>
          <a:effectLst/>
        </p:spPr>
        <p:txBody>
          <a:bodyPr wrap="none" anchor="ctr"/>
          <a:lstStyle/>
          <a:p>
            <a:endParaRPr lang="en-US"/>
          </a:p>
        </p:txBody>
      </p:sp>
      <p:sp>
        <p:nvSpPr>
          <p:cNvPr id="163881" name="Rectangle 41"/>
          <p:cNvSpPr>
            <a:spLocks noChangeArrowheads="1"/>
          </p:cNvSpPr>
          <p:nvPr/>
        </p:nvSpPr>
        <p:spPr bwMode="auto">
          <a:xfrm>
            <a:off x="7824788" y="2819400"/>
            <a:ext cx="171450" cy="180975"/>
          </a:xfrm>
          <a:prstGeom prst="rect">
            <a:avLst/>
          </a:prstGeom>
          <a:solidFill>
            <a:srgbClr val="66CCFF"/>
          </a:solidFill>
          <a:ln w="9525">
            <a:noFill/>
            <a:miter lim="800000"/>
            <a:headEnd/>
            <a:tailEnd/>
          </a:ln>
          <a:effectLst/>
        </p:spPr>
        <p:txBody>
          <a:bodyPr wrap="none" anchor="ctr"/>
          <a:lstStyle/>
          <a:p>
            <a:endParaRPr lang="en-US"/>
          </a:p>
        </p:txBody>
      </p:sp>
      <p:sp>
        <p:nvSpPr>
          <p:cNvPr id="163882" name="Text Box 42"/>
          <p:cNvSpPr txBox="1">
            <a:spLocks noChangeArrowheads="1"/>
          </p:cNvSpPr>
          <p:nvPr/>
        </p:nvSpPr>
        <p:spPr bwMode="auto">
          <a:xfrm>
            <a:off x="7251700" y="2757488"/>
            <a:ext cx="1031875" cy="336550"/>
          </a:xfrm>
          <a:prstGeom prst="rect">
            <a:avLst/>
          </a:prstGeom>
          <a:noFill/>
          <a:ln w="9525">
            <a:noFill/>
            <a:miter lim="800000"/>
            <a:headEnd/>
            <a:tailEnd/>
          </a:ln>
          <a:effectLst/>
        </p:spPr>
        <p:txBody>
          <a:bodyPr wrap="none">
            <a:spAutoFit/>
          </a:bodyPr>
          <a:lstStyle/>
          <a:p>
            <a:r>
              <a:rPr lang="en-US" sz="1600">
                <a:latin typeface="Arial" charset="0"/>
              </a:rPr>
              <a:t>223.1.2.2</a:t>
            </a:r>
            <a:endParaRPr lang="en-US"/>
          </a:p>
        </p:txBody>
      </p:sp>
      <p:sp>
        <p:nvSpPr>
          <p:cNvPr id="163883" name="Rectangle 43"/>
          <p:cNvSpPr>
            <a:spLocks noChangeArrowheads="1"/>
          </p:cNvSpPr>
          <p:nvPr/>
        </p:nvSpPr>
        <p:spPr bwMode="auto">
          <a:xfrm>
            <a:off x="7839075" y="1847850"/>
            <a:ext cx="247650" cy="180975"/>
          </a:xfrm>
          <a:prstGeom prst="rect">
            <a:avLst/>
          </a:prstGeom>
          <a:solidFill>
            <a:srgbClr val="66CCFF"/>
          </a:solidFill>
          <a:ln w="9525">
            <a:noFill/>
            <a:miter lim="800000"/>
            <a:headEnd/>
            <a:tailEnd/>
          </a:ln>
          <a:effectLst/>
        </p:spPr>
        <p:txBody>
          <a:bodyPr wrap="none" anchor="ctr"/>
          <a:lstStyle/>
          <a:p>
            <a:endParaRPr lang="en-US"/>
          </a:p>
        </p:txBody>
      </p:sp>
      <p:sp>
        <p:nvSpPr>
          <p:cNvPr id="163884" name="Text Box 44"/>
          <p:cNvSpPr txBox="1">
            <a:spLocks noChangeArrowheads="1"/>
          </p:cNvSpPr>
          <p:nvPr/>
        </p:nvSpPr>
        <p:spPr bwMode="auto">
          <a:xfrm>
            <a:off x="7061200" y="1751013"/>
            <a:ext cx="1031875" cy="336550"/>
          </a:xfrm>
          <a:prstGeom prst="rect">
            <a:avLst/>
          </a:prstGeom>
          <a:noFill/>
          <a:ln w="9525">
            <a:noFill/>
            <a:miter lim="800000"/>
            <a:headEnd/>
            <a:tailEnd/>
          </a:ln>
          <a:effectLst/>
        </p:spPr>
        <p:txBody>
          <a:bodyPr wrap="none">
            <a:spAutoFit/>
          </a:bodyPr>
          <a:lstStyle/>
          <a:p>
            <a:r>
              <a:rPr lang="en-US" sz="1600">
                <a:latin typeface="Arial" charset="0"/>
              </a:rPr>
              <a:t>223.1.2.1</a:t>
            </a:r>
            <a:endParaRPr lang="en-US"/>
          </a:p>
        </p:txBody>
      </p:sp>
      <p:sp>
        <p:nvSpPr>
          <p:cNvPr id="163885" name="Line 45"/>
          <p:cNvSpPr>
            <a:spLocks noChangeShapeType="1"/>
          </p:cNvSpPr>
          <p:nvPr/>
        </p:nvSpPr>
        <p:spPr bwMode="auto">
          <a:xfrm flipH="1">
            <a:off x="6616700" y="2828925"/>
            <a:ext cx="0" cy="1290638"/>
          </a:xfrm>
          <a:prstGeom prst="line">
            <a:avLst/>
          </a:prstGeom>
          <a:noFill/>
          <a:ln w="19050">
            <a:solidFill>
              <a:schemeClr val="tx1"/>
            </a:solidFill>
            <a:round/>
            <a:headEnd/>
            <a:tailEnd/>
          </a:ln>
          <a:effectLst/>
        </p:spPr>
        <p:txBody>
          <a:bodyPr wrap="none" anchor="ctr"/>
          <a:lstStyle/>
          <a:p>
            <a:endParaRPr lang="en-US"/>
          </a:p>
        </p:txBody>
      </p:sp>
      <p:sp>
        <p:nvSpPr>
          <p:cNvPr id="163886" name="Line 46"/>
          <p:cNvSpPr>
            <a:spLocks noChangeShapeType="1"/>
          </p:cNvSpPr>
          <p:nvPr/>
        </p:nvSpPr>
        <p:spPr bwMode="auto">
          <a:xfrm flipH="1">
            <a:off x="6007100" y="4110038"/>
            <a:ext cx="1185863" cy="0"/>
          </a:xfrm>
          <a:prstGeom prst="line">
            <a:avLst/>
          </a:prstGeom>
          <a:noFill/>
          <a:ln w="19050">
            <a:solidFill>
              <a:schemeClr val="tx1"/>
            </a:solidFill>
            <a:round/>
            <a:headEnd/>
            <a:tailEnd/>
          </a:ln>
          <a:effectLst/>
        </p:spPr>
        <p:txBody>
          <a:bodyPr wrap="none" anchor="ctr"/>
          <a:lstStyle/>
          <a:p>
            <a:endParaRPr lang="en-US"/>
          </a:p>
        </p:txBody>
      </p:sp>
      <p:sp>
        <p:nvSpPr>
          <p:cNvPr id="163887" name="Line 47"/>
          <p:cNvSpPr>
            <a:spLocks noChangeShapeType="1"/>
          </p:cNvSpPr>
          <p:nvPr/>
        </p:nvSpPr>
        <p:spPr bwMode="auto">
          <a:xfrm flipH="1" flipV="1">
            <a:off x="6003925" y="4102100"/>
            <a:ext cx="3175" cy="241300"/>
          </a:xfrm>
          <a:prstGeom prst="line">
            <a:avLst/>
          </a:prstGeom>
          <a:noFill/>
          <a:ln w="19050">
            <a:solidFill>
              <a:schemeClr val="tx1"/>
            </a:solidFill>
            <a:round/>
            <a:headEnd/>
            <a:tailEnd/>
          </a:ln>
          <a:effectLst/>
        </p:spPr>
        <p:txBody>
          <a:bodyPr wrap="none" anchor="ctr"/>
          <a:lstStyle/>
          <a:p>
            <a:endParaRPr lang="en-US"/>
          </a:p>
        </p:txBody>
      </p:sp>
      <p:sp>
        <p:nvSpPr>
          <p:cNvPr id="163888" name="Line 48"/>
          <p:cNvSpPr>
            <a:spLocks noChangeShapeType="1"/>
          </p:cNvSpPr>
          <p:nvPr/>
        </p:nvSpPr>
        <p:spPr bwMode="auto">
          <a:xfrm flipH="1" flipV="1">
            <a:off x="7180263" y="4106863"/>
            <a:ext cx="3175" cy="241300"/>
          </a:xfrm>
          <a:prstGeom prst="line">
            <a:avLst/>
          </a:prstGeom>
          <a:noFill/>
          <a:ln w="19050">
            <a:solidFill>
              <a:schemeClr val="tx1"/>
            </a:solidFill>
            <a:round/>
            <a:headEnd/>
            <a:tailEnd/>
          </a:ln>
          <a:effectLst/>
        </p:spPr>
        <p:txBody>
          <a:bodyPr wrap="none" anchor="ctr"/>
          <a:lstStyle/>
          <a:p>
            <a:endParaRPr lang="en-US"/>
          </a:p>
        </p:txBody>
      </p:sp>
      <p:graphicFrame>
        <p:nvGraphicFramePr>
          <p:cNvPr id="163889" name="Object 49"/>
          <p:cNvGraphicFramePr>
            <a:graphicFrameLocks noChangeAspect="1"/>
          </p:cNvGraphicFramePr>
          <p:nvPr/>
        </p:nvGraphicFramePr>
        <p:xfrm>
          <a:off x="6965950" y="4265613"/>
          <a:ext cx="584200" cy="463550"/>
        </p:xfrm>
        <a:graphic>
          <a:graphicData uri="http://schemas.openxmlformats.org/presentationml/2006/ole">
            <p:oleObj spid="_x0000_s163889" name="Clip" r:id="rId9" imgW="1305000" imgH="1085760" progId="MS_ClipArt_Gallery.2">
              <p:embed/>
            </p:oleObj>
          </a:graphicData>
        </a:graphic>
      </p:graphicFrame>
      <p:graphicFrame>
        <p:nvGraphicFramePr>
          <p:cNvPr id="163890" name="Object 50"/>
          <p:cNvGraphicFramePr>
            <a:graphicFrameLocks noChangeAspect="1"/>
          </p:cNvGraphicFramePr>
          <p:nvPr/>
        </p:nvGraphicFramePr>
        <p:xfrm>
          <a:off x="5708650" y="4279900"/>
          <a:ext cx="584200" cy="463550"/>
        </p:xfrm>
        <a:graphic>
          <a:graphicData uri="http://schemas.openxmlformats.org/presentationml/2006/ole">
            <p:oleObj spid="_x0000_s163890" name="Clip" r:id="rId10" imgW="1305000" imgH="1085760" progId="MS_ClipArt_Gallery.2">
              <p:embed/>
            </p:oleObj>
          </a:graphicData>
        </a:graphic>
      </p:graphicFrame>
      <p:sp>
        <p:nvSpPr>
          <p:cNvPr id="163891" name="Text Box 51"/>
          <p:cNvSpPr txBox="1">
            <a:spLocks noChangeArrowheads="1"/>
          </p:cNvSpPr>
          <p:nvPr/>
        </p:nvSpPr>
        <p:spPr bwMode="auto">
          <a:xfrm>
            <a:off x="7185025" y="3956050"/>
            <a:ext cx="1031875" cy="336550"/>
          </a:xfrm>
          <a:prstGeom prst="rect">
            <a:avLst/>
          </a:prstGeom>
          <a:noFill/>
          <a:ln w="9525">
            <a:noFill/>
            <a:miter lim="800000"/>
            <a:headEnd/>
            <a:tailEnd/>
          </a:ln>
          <a:effectLst/>
        </p:spPr>
        <p:txBody>
          <a:bodyPr wrap="none">
            <a:spAutoFit/>
          </a:bodyPr>
          <a:lstStyle/>
          <a:p>
            <a:r>
              <a:rPr lang="en-US" sz="1600">
                <a:latin typeface="Arial" charset="0"/>
              </a:rPr>
              <a:t>223.1.3.2</a:t>
            </a:r>
            <a:endParaRPr lang="en-US"/>
          </a:p>
        </p:txBody>
      </p:sp>
      <p:sp>
        <p:nvSpPr>
          <p:cNvPr id="163892" name="Rectangle 52"/>
          <p:cNvSpPr>
            <a:spLocks noChangeArrowheads="1"/>
          </p:cNvSpPr>
          <p:nvPr/>
        </p:nvSpPr>
        <p:spPr bwMode="auto">
          <a:xfrm>
            <a:off x="4848225" y="3829050"/>
            <a:ext cx="847725" cy="180975"/>
          </a:xfrm>
          <a:prstGeom prst="rect">
            <a:avLst/>
          </a:prstGeom>
          <a:solidFill>
            <a:schemeClr val="bg1"/>
          </a:solidFill>
          <a:ln w="9525">
            <a:noFill/>
            <a:miter lim="800000"/>
            <a:headEnd/>
            <a:tailEnd/>
          </a:ln>
          <a:effectLst/>
        </p:spPr>
        <p:txBody>
          <a:bodyPr wrap="none" anchor="ctr"/>
          <a:lstStyle/>
          <a:p>
            <a:endParaRPr lang="en-US"/>
          </a:p>
        </p:txBody>
      </p:sp>
      <p:sp>
        <p:nvSpPr>
          <p:cNvPr id="163893" name="Text Box 53"/>
          <p:cNvSpPr txBox="1">
            <a:spLocks noChangeArrowheads="1"/>
          </p:cNvSpPr>
          <p:nvPr/>
        </p:nvSpPr>
        <p:spPr bwMode="auto">
          <a:xfrm>
            <a:off x="5008563" y="3994150"/>
            <a:ext cx="1031875" cy="336550"/>
          </a:xfrm>
          <a:prstGeom prst="rect">
            <a:avLst/>
          </a:prstGeom>
          <a:noFill/>
          <a:ln w="9525">
            <a:noFill/>
            <a:miter lim="800000"/>
            <a:headEnd/>
            <a:tailEnd/>
          </a:ln>
          <a:effectLst/>
        </p:spPr>
        <p:txBody>
          <a:bodyPr wrap="none">
            <a:spAutoFit/>
          </a:bodyPr>
          <a:lstStyle/>
          <a:p>
            <a:r>
              <a:rPr lang="en-US" sz="1600">
                <a:latin typeface="Arial" charset="0"/>
              </a:rPr>
              <a:t>223.1.3.1</a:t>
            </a:r>
            <a:endParaRPr lang="en-US"/>
          </a:p>
        </p:txBody>
      </p:sp>
      <p:sp>
        <p:nvSpPr>
          <p:cNvPr id="163894" name="Rectangle 54"/>
          <p:cNvSpPr>
            <a:spLocks noChangeArrowheads="1"/>
          </p:cNvSpPr>
          <p:nvPr/>
        </p:nvSpPr>
        <p:spPr bwMode="auto">
          <a:xfrm>
            <a:off x="6553200" y="2962275"/>
            <a:ext cx="128588" cy="180975"/>
          </a:xfrm>
          <a:prstGeom prst="rect">
            <a:avLst/>
          </a:prstGeom>
          <a:solidFill>
            <a:srgbClr val="66CCFF"/>
          </a:solidFill>
          <a:ln w="9525">
            <a:noFill/>
            <a:miter lim="800000"/>
            <a:headEnd/>
            <a:tailEnd/>
          </a:ln>
          <a:effectLst/>
        </p:spPr>
        <p:txBody>
          <a:bodyPr wrap="none" anchor="ctr"/>
          <a:lstStyle/>
          <a:p>
            <a:endParaRPr lang="en-US"/>
          </a:p>
        </p:txBody>
      </p:sp>
      <p:sp>
        <p:nvSpPr>
          <p:cNvPr id="163895" name="Text Box 55"/>
          <p:cNvSpPr txBox="1">
            <a:spLocks noChangeArrowheads="1"/>
          </p:cNvSpPr>
          <p:nvPr/>
        </p:nvSpPr>
        <p:spPr bwMode="auto">
          <a:xfrm>
            <a:off x="6115050" y="2922588"/>
            <a:ext cx="1144588" cy="336550"/>
          </a:xfrm>
          <a:prstGeom prst="rect">
            <a:avLst/>
          </a:prstGeom>
          <a:noFill/>
          <a:ln w="9525">
            <a:noFill/>
            <a:miter lim="800000"/>
            <a:headEnd/>
            <a:tailEnd/>
          </a:ln>
          <a:effectLst/>
        </p:spPr>
        <p:txBody>
          <a:bodyPr wrap="none">
            <a:spAutoFit/>
          </a:bodyPr>
          <a:lstStyle/>
          <a:p>
            <a:r>
              <a:rPr lang="en-US" sz="1600">
                <a:latin typeface="Arial" charset="0"/>
              </a:rPr>
              <a:t>223.1.3.27</a:t>
            </a:r>
            <a:endParaRPr lang="en-US"/>
          </a:p>
        </p:txBody>
      </p:sp>
      <p:sp>
        <p:nvSpPr>
          <p:cNvPr id="163896" name="Text Box 56"/>
          <p:cNvSpPr txBox="1">
            <a:spLocks noChangeArrowheads="1"/>
          </p:cNvSpPr>
          <p:nvPr/>
        </p:nvSpPr>
        <p:spPr bwMode="auto">
          <a:xfrm>
            <a:off x="4670425" y="5051425"/>
            <a:ext cx="3579813" cy="366713"/>
          </a:xfrm>
          <a:prstGeom prst="rect">
            <a:avLst/>
          </a:prstGeom>
          <a:noFill/>
          <a:ln w="9525">
            <a:noFill/>
            <a:miter lim="800000"/>
            <a:headEnd/>
            <a:tailEnd/>
          </a:ln>
          <a:effectLst/>
        </p:spPr>
        <p:txBody>
          <a:bodyPr wrap="none">
            <a:spAutoFit/>
          </a:bodyPr>
          <a:lstStyle/>
          <a:p>
            <a:r>
              <a:rPr lang="en-US"/>
              <a:t>network consisting of 3 subnets</a:t>
            </a:r>
          </a:p>
        </p:txBody>
      </p:sp>
      <p:sp>
        <p:nvSpPr>
          <p:cNvPr id="163897" name="Text Box 57"/>
          <p:cNvSpPr txBox="1">
            <a:spLocks noChangeArrowheads="1"/>
          </p:cNvSpPr>
          <p:nvPr/>
        </p:nvSpPr>
        <p:spPr bwMode="auto">
          <a:xfrm>
            <a:off x="6842125" y="3432175"/>
            <a:ext cx="901700" cy="366713"/>
          </a:xfrm>
          <a:prstGeom prst="rect">
            <a:avLst/>
          </a:prstGeom>
          <a:noFill/>
          <a:ln w="9525">
            <a:noFill/>
            <a:miter lim="800000"/>
            <a:headEnd/>
            <a:tailEnd/>
          </a:ln>
          <a:effectLst/>
        </p:spPr>
        <p:txBody>
          <a:bodyPr wrap="none">
            <a:spAutoFit/>
          </a:bodyPr>
          <a:lstStyle/>
          <a:p>
            <a:r>
              <a:rPr lang="en-US">
                <a:solidFill>
                  <a:srgbClr val="FF0000"/>
                </a:solidFill>
              </a:rPr>
              <a:t>subnet</a:t>
            </a:r>
          </a:p>
        </p:txBody>
      </p:sp>
      <p:sp>
        <p:nvSpPr>
          <p:cNvPr id="163898" name="Line 58"/>
          <p:cNvSpPr>
            <a:spLocks noChangeShapeType="1"/>
          </p:cNvSpPr>
          <p:nvPr/>
        </p:nvSpPr>
        <p:spPr bwMode="auto">
          <a:xfrm flipH="1">
            <a:off x="6705600" y="3695700"/>
            <a:ext cx="171450" cy="304800"/>
          </a:xfrm>
          <a:prstGeom prst="line">
            <a:avLst/>
          </a:prstGeom>
          <a:noFill/>
          <a:ln w="9525">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10" name="Slide Number Placeholder 6"/>
          <p:cNvSpPr>
            <a:spLocks noGrp="1"/>
          </p:cNvSpPr>
          <p:nvPr>
            <p:ph type="sldNum" sz="quarter" idx="12"/>
          </p:nvPr>
        </p:nvSpPr>
        <p:spPr/>
        <p:txBody>
          <a:bodyPr/>
          <a:lstStyle/>
          <a:p>
            <a:r>
              <a:rPr lang="en-US"/>
              <a:t>4-</a:t>
            </a:r>
            <a:fld id="{CD1EB52E-B411-480D-865B-D28A6DA1118F}" type="slidenum">
              <a:rPr lang="en-US"/>
              <a:pPr/>
              <a:t>2</a:t>
            </a:fld>
            <a:endParaRPr lang="en-US"/>
          </a:p>
        </p:txBody>
      </p:sp>
      <p:sp>
        <p:nvSpPr>
          <p:cNvPr id="34818" name="Rectangle 2"/>
          <p:cNvSpPr>
            <a:spLocks noGrp="1" noChangeArrowheads="1"/>
          </p:cNvSpPr>
          <p:nvPr>
            <p:ph type="title"/>
          </p:nvPr>
        </p:nvSpPr>
        <p:spPr>
          <a:xfrm>
            <a:off x="304800" y="0"/>
            <a:ext cx="8382000" cy="1143000"/>
          </a:xfrm>
        </p:spPr>
        <p:txBody>
          <a:bodyPr/>
          <a:lstStyle/>
          <a:p>
            <a:r>
              <a:rPr lang="en-US" sz="3600"/>
              <a:t>Network layer</a:t>
            </a:r>
          </a:p>
        </p:txBody>
      </p:sp>
      <p:sp>
        <p:nvSpPr>
          <p:cNvPr id="34819" name="Rectangle 3"/>
          <p:cNvSpPr>
            <a:spLocks noGrp="1" noChangeArrowheads="1"/>
          </p:cNvSpPr>
          <p:nvPr>
            <p:ph type="body" sz="half" idx="1"/>
          </p:nvPr>
        </p:nvSpPr>
        <p:spPr>
          <a:xfrm>
            <a:off x="411163" y="1054100"/>
            <a:ext cx="4086225" cy="1831975"/>
          </a:xfrm>
        </p:spPr>
        <p:txBody>
          <a:bodyPr/>
          <a:lstStyle/>
          <a:p>
            <a:r>
              <a:rPr lang="en-US" sz="2400"/>
              <a:t>transport segment from sending to receiving host </a:t>
            </a:r>
          </a:p>
          <a:p>
            <a:r>
              <a:rPr lang="en-US" sz="2400"/>
              <a:t>on sending side encapsulates segments into datagrams</a:t>
            </a:r>
          </a:p>
          <a:p>
            <a:r>
              <a:rPr lang="en-US" sz="2400"/>
              <a:t>on rcving side, delivers segments to transport layer</a:t>
            </a:r>
          </a:p>
          <a:p>
            <a:r>
              <a:rPr lang="en-US" sz="2400"/>
              <a:t>network layer protocols in </a:t>
            </a:r>
            <a:r>
              <a:rPr lang="en-US" sz="2400" i="1"/>
              <a:t>every</a:t>
            </a:r>
            <a:r>
              <a:rPr lang="en-US" sz="2400"/>
              <a:t> host, router</a:t>
            </a:r>
          </a:p>
          <a:p>
            <a:r>
              <a:rPr lang="en-US" sz="2400"/>
              <a:t>router examines header fields in all IP datagrams passing through it</a:t>
            </a:r>
          </a:p>
          <a:p>
            <a:pPr>
              <a:buFont typeface="ZapfDingbats" pitchFamily="82" charset="2"/>
              <a:buNone/>
            </a:pPr>
            <a:endParaRPr lang="en-US" sz="2400"/>
          </a:p>
          <a:p>
            <a:pPr>
              <a:buFont typeface="ZapfDingbats" pitchFamily="82" charset="2"/>
              <a:buNone/>
            </a:pPr>
            <a:endParaRPr lang="en-US" sz="2000"/>
          </a:p>
          <a:p>
            <a:pPr lvl="1"/>
            <a:endParaRPr lang="en-US" sz="1800"/>
          </a:p>
          <a:p>
            <a:endParaRPr lang="en-US" sz="2400"/>
          </a:p>
        </p:txBody>
      </p:sp>
      <p:sp>
        <p:nvSpPr>
          <p:cNvPr id="35500" name="Freeform 684"/>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501" name="Freeform 685"/>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502" name="Freeform 686"/>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35503" name="Group 687"/>
          <p:cNvGrpSpPr>
            <a:grpSpLocks/>
          </p:cNvGrpSpPr>
          <p:nvPr/>
        </p:nvGrpSpPr>
        <p:grpSpPr bwMode="auto">
          <a:xfrm>
            <a:off x="5103813" y="2947988"/>
            <a:ext cx="1458912" cy="933450"/>
            <a:chOff x="2889" y="1631"/>
            <a:chExt cx="980" cy="743"/>
          </a:xfrm>
        </p:grpSpPr>
        <p:sp>
          <p:nvSpPr>
            <p:cNvPr id="35504" name="Rectangle 688"/>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505" name="AutoShape 68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pPr algn="ctr"/>
              <a:endParaRPr lang="en-US" sz="2400">
                <a:solidFill>
                  <a:srgbClr val="00CCFF"/>
                </a:solidFill>
                <a:latin typeface="Times New Roman" pitchFamily="18" charset="0"/>
              </a:endParaRPr>
            </a:p>
          </p:txBody>
        </p:sp>
      </p:grpSp>
      <p:grpSp>
        <p:nvGrpSpPr>
          <p:cNvPr id="35506" name="Group 690"/>
          <p:cNvGrpSpPr>
            <a:grpSpLocks/>
          </p:cNvGrpSpPr>
          <p:nvPr/>
        </p:nvGrpSpPr>
        <p:grpSpPr bwMode="auto">
          <a:xfrm>
            <a:off x="5805488" y="1804988"/>
            <a:ext cx="336550" cy="531812"/>
            <a:chOff x="3796" y="1043"/>
            <a:chExt cx="865" cy="1237"/>
          </a:xfrm>
        </p:grpSpPr>
        <p:sp>
          <p:nvSpPr>
            <p:cNvPr id="35507" name="Line 691"/>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508" name="Line 692"/>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509" name="Line 693"/>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510" name="Line 694"/>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511" name="Line 695"/>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512" name="Line 696"/>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513" name="Line 697"/>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514" name="Line 698"/>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515" name="Line 699"/>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516" name="Line 700"/>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517" name="Line 701"/>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518" name="Line 702"/>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519" name="Line 703"/>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520" name="Line 704"/>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521" name="Line 705"/>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35522" name="Group 706"/>
            <p:cNvGrpSpPr>
              <a:grpSpLocks/>
            </p:cNvGrpSpPr>
            <p:nvPr/>
          </p:nvGrpSpPr>
          <p:grpSpPr bwMode="auto">
            <a:xfrm>
              <a:off x="4269" y="1415"/>
              <a:ext cx="392" cy="137"/>
              <a:chOff x="4227" y="1360"/>
              <a:chExt cx="863" cy="270"/>
            </a:xfrm>
          </p:grpSpPr>
          <p:sp>
            <p:nvSpPr>
              <p:cNvPr id="35523" name="Line 70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4" name="Line 70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25" name="Line 70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26" name="Line 71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35527" name="Group 711"/>
            <p:cNvGrpSpPr>
              <a:grpSpLocks/>
            </p:cNvGrpSpPr>
            <p:nvPr/>
          </p:nvGrpSpPr>
          <p:grpSpPr bwMode="auto">
            <a:xfrm rot="5700496">
              <a:off x="4053" y="1170"/>
              <a:ext cx="392" cy="137"/>
              <a:chOff x="4227" y="1360"/>
              <a:chExt cx="863" cy="270"/>
            </a:xfrm>
          </p:grpSpPr>
          <p:sp>
            <p:nvSpPr>
              <p:cNvPr id="35528" name="Line 71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9" name="Line 71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0" name="Line 71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1" name="Line 71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35532" name="Group 716"/>
            <p:cNvGrpSpPr>
              <a:grpSpLocks/>
            </p:cNvGrpSpPr>
            <p:nvPr/>
          </p:nvGrpSpPr>
          <p:grpSpPr bwMode="auto">
            <a:xfrm rot="10800000">
              <a:off x="3796" y="1402"/>
              <a:ext cx="392" cy="137"/>
              <a:chOff x="4227" y="1360"/>
              <a:chExt cx="863" cy="270"/>
            </a:xfrm>
          </p:grpSpPr>
          <p:sp>
            <p:nvSpPr>
              <p:cNvPr id="35533" name="Line 71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34" name="Line 71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5" name="Line 71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6" name="Line 72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537" name="Oval 721"/>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38" name="Line 722"/>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39" name="Line 723"/>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40" name="Rectangle 724"/>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41" name="Oval 725"/>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42" name="Group 726"/>
          <p:cNvGrpSpPr>
            <a:grpSpLocks/>
          </p:cNvGrpSpPr>
          <p:nvPr/>
        </p:nvGrpSpPr>
        <p:grpSpPr bwMode="auto">
          <a:xfrm>
            <a:off x="6945313" y="3573463"/>
            <a:ext cx="179387" cy="65087"/>
            <a:chOff x="2848" y="848"/>
            <a:chExt cx="140" cy="98"/>
          </a:xfrm>
        </p:grpSpPr>
        <p:sp>
          <p:nvSpPr>
            <p:cNvPr id="35543" name="Line 72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4" name="Line 72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5" name="Line 72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46" name="Group 730"/>
          <p:cNvGrpSpPr>
            <a:grpSpLocks/>
          </p:cNvGrpSpPr>
          <p:nvPr/>
        </p:nvGrpSpPr>
        <p:grpSpPr bwMode="auto">
          <a:xfrm flipV="1">
            <a:off x="6945313" y="3573463"/>
            <a:ext cx="179387" cy="65087"/>
            <a:chOff x="2848" y="848"/>
            <a:chExt cx="140" cy="98"/>
          </a:xfrm>
        </p:grpSpPr>
        <p:sp>
          <p:nvSpPr>
            <p:cNvPr id="35547" name="Line 7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8" name="Line 7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9" name="Line 7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50" name="Oval 734"/>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51" name="Line 735"/>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2" name="Line 736"/>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3" name="Rectangle 737"/>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54" name="Oval 738"/>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55" name="Group 739"/>
          <p:cNvGrpSpPr>
            <a:grpSpLocks/>
          </p:cNvGrpSpPr>
          <p:nvPr/>
        </p:nvGrpSpPr>
        <p:grpSpPr bwMode="auto">
          <a:xfrm>
            <a:off x="7300913" y="3852863"/>
            <a:ext cx="179387" cy="65087"/>
            <a:chOff x="2848" y="848"/>
            <a:chExt cx="140" cy="98"/>
          </a:xfrm>
        </p:grpSpPr>
        <p:sp>
          <p:nvSpPr>
            <p:cNvPr id="35556" name="Line 74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57" name="Line 74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58" name="Line 74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59" name="Group 743"/>
          <p:cNvGrpSpPr>
            <a:grpSpLocks/>
          </p:cNvGrpSpPr>
          <p:nvPr/>
        </p:nvGrpSpPr>
        <p:grpSpPr bwMode="auto">
          <a:xfrm flipV="1">
            <a:off x="7300913" y="3852863"/>
            <a:ext cx="179387" cy="65087"/>
            <a:chOff x="2848" y="848"/>
            <a:chExt cx="140" cy="98"/>
          </a:xfrm>
        </p:grpSpPr>
        <p:sp>
          <p:nvSpPr>
            <p:cNvPr id="35560" name="Line 7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61" name="Line 7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62" name="Line 7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63" name="Oval 747"/>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64" name="Line 748"/>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5" name="Line 749"/>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6" name="Rectangle 750"/>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67" name="Oval 751"/>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68" name="Group 752"/>
          <p:cNvGrpSpPr>
            <a:grpSpLocks/>
          </p:cNvGrpSpPr>
          <p:nvPr/>
        </p:nvGrpSpPr>
        <p:grpSpPr bwMode="auto">
          <a:xfrm>
            <a:off x="7580313" y="3586163"/>
            <a:ext cx="179387" cy="65087"/>
            <a:chOff x="2848" y="848"/>
            <a:chExt cx="140" cy="98"/>
          </a:xfrm>
        </p:grpSpPr>
        <p:sp>
          <p:nvSpPr>
            <p:cNvPr id="35569" name="Line 7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0" name="Line 7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1" name="Line 7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72" name="Group 756"/>
          <p:cNvGrpSpPr>
            <a:grpSpLocks/>
          </p:cNvGrpSpPr>
          <p:nvPr/>
        </p:nvGrpSpPr>
        <p:grpSpPr bwMode="auto">
          <a:xfrm flipV="1">
            <a:off x="7580313" y="3586163"/>
            <a:ext cx="179387" cy="65087"/>
            <a:chOff x="2848" y="848"/>
            <a:chExt cx="140" cy="98"/>
          </a:xfrm>
        </p:grpSpPr>
        <p:sp>
          <p:nvSpPr>
            <p:cNvPr id="35573" name="Line 7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4" name="Line 7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5" name="Line 7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76" name="Oval 760"/>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77" name="Line 761"/>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8" name="Line 762"/>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9" name="Rectangle 763"/>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80" name="Oval 764"/>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81" name="Group 765"/>
          <p:cNvGrpSpPr>
            <a:grpSpLocks/>
          </p:cNvGrpSpPr>
          <p:nvPr/>
        </p:nvGrpSpPr>
        <p:grpSpPr bwMode="auto">
          <a:xfrm>
            <a:off x="7043738" y="2427288"/>
            <a:ext cx="171450" cy="61912"/>
            <a:chOff x="2848" y="848"/>
            <a:chExt cx="140" cy="98"/>
          </a:xfrm>
        </p:grpSpPr>
        <p:sp>
          <p:nvSpPr>
            <p:cNvPr id="35582" name="Line 7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3" name="Line 7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4" name="Line 7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85" name="Group 769"/>
          <p:cNvGrpSpPr>
            <a:grpSpLocks/>
          </p:cNvGrpSpPr>
          <p:nvPr/>
        </p:nvGrpSpPr>
        <p:grpSpPr bwMode="auto">
          <a:xfrm flipV="1">
            <a:off x="7043738" y="2427288"/>
            <a:ext cx="171450" cy="60325"/>
            <a:chOff x="2848" y="848"/>
            <a:chExt cx="140" cy="98"/>
          </a:xfrm>
        </p:grpSpPr>
        <p:sp>
          <p:nvSpPr>
            <p:cNvPr id="35586" name="Line 7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7" name="Line 7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8" name="Line 7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89" name="Oval 773"/>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90" name="Line 774"/>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1" name="Line 775"/>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2" name="Rectangle 776"/>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93" name="Oval 777"/>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94" name="Group 778"/>
          <p:cNvGrpSpPr>
            <a:grpSpLocks/>
          </p:cNvGrpSpPr>
          <p:nvPr/>
        </p:nvGrpSpPr>
        <p:grpSpPr bwMode="auto">
          <a:xfrm>
            <a:off x="7043738" y="2684463"/>
            <a:ext cx="179387" cy="65087"/>
            <a:chOff x="2848" y="848"/>
            <a:chExt cx="140" cy="98"/>
          </a:xfrm>
        </p:grpSpPr>
        <p:sp>
          <p:nvSpPr>
            <p:cNvPr id="35595" name="Line 77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96" name="Line 78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97" name="Line 78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98" name="Group 782"/>
          <p:cNvGrpSpPr>
            <a:grpSpLocks/>
          </p:cNvGrpSpPr>
          <p:nvPr/>
        </p:nvGrpSpPr>
        <p:grpSpPr bwMode="auto">
          <a:xfrm flipV="1">
            <a:off x="7043738" y="2684463"/>
            <a:ext cx="179387" cy="65087"/>
            <a:chOff x="2848" y="848"/>
            <a:chExt cx="140" cy="98"/>
          </a:xfrm>
        </p:grpSpPr>
        <p:sp>
          <p:nvSpPr>
            <p:cNvPr id="35599" name="Line 7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0" name="Line 7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01" name="Line 7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02" name="Oval 786"/>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03" name="Line 787"/>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4" name="Line 788"/>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5" name="Rectangle 789"/>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pPr algn="ctr"/>
            <a:endParaRPr lang="en-US" sz="2400">
              <a:solidFill>
                <a:schemeClr val="bg2"/>
              </a:solidFill>
              <a:latin typeface="Times New Roman" pitchFamily="18" charset="0"/>
            </a:endParaRPr>
          </a:p>
        </p:txBody>
      </p:sp>
      <p:sp>
        <p:nvSpPr>
          <p:cNvPr id="35606" name="Oval 790"/>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607" name="Group 791"/>
          <p:cNvGrpSpPr>
            <a:grpSpLocks/>
          </p:cNvGrpSpPr>
          <p:nvPr/>
        </p:nvGrpSpPr>
        <p:grpSpPr bwMode="auto">
          <a:xfrm>
            <a:off x="7513638" y="2332038"/>
            <a:ext cx="163512" cy="57150"/>
            <a:chOff x="2848" y="848"/>
            <a:chExt cx="140" cy="98"/>
          </a:xfrm>
        </p:grpSpPr>
        <p:sp>
          <p:nvSpPr>
            <p:cNvPr id="35608" name="Line 79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9" name="Line 79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0" name="Line 79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611" name="Group 795"/>
          <p:cNvGrpSpPr>
            <a:grpSpLocks/>
          </p:cNvGrpSpPr>
          <p:nvPr/>
        </p:nvGrpSpPr>
        <p:grpSpPr bwMode="auto">
          <a:xfrm flipV="1">
            <a:off x="7513638" y="2330450"/>
            <a:ext cx="163512" cy="58738"/>
            <a:chOff x="2848" y="848"/>
            <a:chExt cx="140" cy="98"/>
          </a:xfrm>
        </p:grpSpPr>
        <p:sp>
          <p:nvSpPr>
            <p:cNvPr id="35612" name="Line 7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13" name="Line 7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4" name="Line 7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15" name="Oval 799"/>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16" name="Line 800"/>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7" name="Line 801"/>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8" name="Rectangle 802"/>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19" name="Oval 803"/>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620" name="Group 804"/>
          <p:cNvGrpSpPr>
            <a:grpSpLocks/>
          </p:cNvGrpSpPr>
          <p:nvPr/>
        </p:nvGrpSpPr>
        <p:grpSpPr bwMode="auto">
          <a:xfrm>
            <a:off x="7605713" y="2684463"/>
            <a:ext cx="179387" cy="65087"/>
            <a:chOff x="2848" y="848"/>
            <a:chExt cx="140" cy="98"/>
          </a:xfrm>
        </p:grpSpPr>
        <p:sp>
          <p:nvSpPr>
            <p:cNvPr id="35621" name="Line 80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2" name="Line 80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3" name="Line 80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624" name="Group 808"/>
          <p:cNvGrpSpPr>
            <a:grpSpLocks/>
          </p:cNvGrpSpPr>
          <p:nvPr/>
        </p:nvGrpSpPr>
        <p:grpSpPr bwMode="auto">
          <a:xfrm flipV="1">
            <a:off x="7605713" y="2684463"/>
            <a:ext cx="179387" cy="65087"/>
            <a:chOff x="2848" y="848"/>
            <a:chExt cx="140" cy="98"/>
          </a:xfrm>
        </p:grpSpPr>
        <p:sp>
          <p:nvSpPr>
            <p:cNvPr id="35625" name="Line 8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6" name="Line 8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7" name="Line 8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28" name="Oval 812"/>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29" name="Line 813"/>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0" name="Line 814"/>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1" name="Rectangle 815"/>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32" name="Oval 816"/>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633" name="Group 817"/>
          <p:cNvGrpSpPr>
            <a:grpSpLocks/>
          </p:cNvGrpSpPr>
          <p:nvPr/>
        </p:nvGrpSpPr>
        <p:grpSpPr bwMode="auto">
          <a:xfrm>
            <a:off x="6194425" y="2422525"/>
            <a:ext cx="171450" cy="60325"/>
            <a:chOff x="2848" y="848"/>
            <a:chExt cx="140" cy="98"/>
          </a:xfrm>
        </p:grpSpPr>
        <p:sp>
          <p:nvSpPr>
            <p:cNvPr id="35634" name="Line 8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5" name="Line 8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36" name="Line 8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637" name="Group 821"/>
          <p:cNvGrpSpPr>
            <a:grpSpLocks/>
          </p:cNvGrpSpPr>
          <p:nvPr/>
        </p:nvGrpSpPr>
        <p:grpSpPr bwMode="auto">
          <a:xfrm flipV="1">
            <a:off x="6194425" y="2422525"/>
            <a:ext cx="171450" cy="58738"/>
            <a:chOff x="2848" y="848"/>
            <a:chExt cx="140" cy="98"/>
          </a:xfrm>
        </p:grpSpPr>
        <p:sp>
          <p:nvSpPr>
            <p:cNvPr id="35638" name="Line 8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9" name="Line 8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0" name="Line 8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41" name="Oval 825"/>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42" name="Line 826"/>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3" name="Line 827"/>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4" name="Rectangle 828"/>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45" name="Oval 829"/>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646" name="Group 830"/>
          <p:cNvGrpSpPr>
            <a:grpSpLocks/>
          </p:cNvGrpSpPr>
          <p:nvPr/>
        </p:nvGrpSpPr>
        <p:grpSpPr bwMode="auto">
          <a:xfrm>
            <a:off x="5888038" y="3571875"/>
            <a:ext cx="171450" cy="60325"/>
            <a:chOff x="2848" y="848"/>
            <a:chExt cx="140" cy="98"/>
          </a:xfrm>
        </p:grpSpPr>
        <p:sp>
          <p:nvSpPr>
            <p:cNvPr id="35647" name="Line 8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48" name="Line 8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9" name="Line 8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650" name="Group 834"/>
          <p:cNvGrpSpPr>
            <a:grpSpLocks/>
          </p:cNvGrpSpPr>
          <p:nvPr/>
        </p:nvGrpSpPr>
        <p:grpSpPr bwMode="auto">
          <a:xfrm flipV="1">
            <a:off x="5888038" y="3571875"/>
            <a:ext cx="171450" cy="58738"/>
            <a:chOff x="2848" y="848"/>
            <a:chExt cx="140" cy="98"/>
          </a:xfrm>
        </p:grpSpPr>
        <p:sp>
          <p:nvSpPr>
            <p:cNvPr id="35651" name="Line 8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52" name="Line 8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53" name="Line 8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54" name="Line 838"/>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655" name="Line 839"/>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656" name="Line 840"/>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657" name="Line 841"/>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658" name="Line 842"/>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659" name="Line 843"/>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660" name="Line 844"/>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661" name="Freeform 845"/>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662" name="Line 846"/>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663" name="Line 847"/>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664" name="Line 848"/>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35665" name="Group 849"/>
          <p:cNvGrpSpPr>
            <a:grpSpLocks/>
          </p:cNvGrpSpPr>
          <p:nvPr/>
        </p:nvGrpSpPr>
        <p:grpSpPr bwMode="auto">
          <a:xfrm>
            <a:off x="7489825" y="4729163"/>
            <a:ext cx="501650" cy="234950"/>
            <a:chOff x="4701" y="2996"/>
            <a:chExt cx="316" cy="148"/>
          </a:xfrm>
        </p:grpSpPr>
        <p:sp>
          <p:nvSpPr>
            <p:cNvPr id="35666" name="Oval 85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67" name="Line 85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8" name="Line 85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9" name="Rectangle 85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70" name="Oval 85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671" name="Group 855"/>
            <p:cNvGrpSpPr>
              <a:grpSpLocks/>
            </p:cNvGrpSpPr>
            <p:nvPr/>
          </p:nvGrpSpPr>
          <p:grpSpPr bwMode="auto">
            <a:xfrm>
              <a:off x="4776" y="3017"/>
              <a:ext cx="156" cy="56"/>
              <a:chOff x="2848" y="848"/>
              <a:chExt cx="140" cy="98"/>
            </a:xfrm>
          </p:grpSpPr>
          <p:sp>
            <p:nvSpPr>
              <p:cNvPr id="35672" name="Line 85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3" name="Line 85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4" name="Line 85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675" name="Group 859"/>
            <p:cNvGrpSpPr>
              <a:grpSpLocks/>
            </p:cNvGrpSpPr>
            <p:nvPr/>
          </p:nvGrpSpPr>
          <p:grpSpPr bwMode="auto">
            <a:xfrm flipV="1">
              <a:off x="4776" y="3016"/>
              <a:ext cx="156" cy="56"/>
              <a:chOff x="2848" y="848"/>
              <a:chExt cx="140" cy="98"/>
            </a:xfrm>
          </p:grpSpPr>
          <p:sp>
            <p:nvSpPr>
              <p:cNvPr id="35676" name="Line 86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7" name="Line 86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8" name="Line 86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679" name="Group 863"/>
          <p:cNvGrpSpPr>
            <a:grpSpLocks/>
          </p:cNvGrpSpPr>
          <p:nvPr/>
        </p:nvGrpSpPr>
        <p:grpSpPr bwMode="auto">
          <a:xfrm>
            <a:off x="6673850" y="4452938"/>
            <a:ext cx="501650" cy="234950"/>
            <a:chOff x="3600" y="219"/>
            <a:chExt cx="360" cy="175"/>
          </a:xfrm>
        </p:grpSpPr>
        <p:sp>
          <p:nvSpPr>
            <p:cNvPr id="35680" name="Oval 86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81" name="Line 86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82" name="Line 86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83" name="Rectangle 86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84" name="Oval 86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685" name="Group 869"/>
            <p:cNvGrpSpPr>
              <a:grpSpLocks/>
            </p:cNvGrpSpPr>
            <p:nvPr/>
          </p:nvGrpSpPr>
          <p:grpSpPr bwMode="auto">
            <a:xfrm>
              <a:off x="3686" y="244"/>
              <a:ext cx="177" cy="66"/>
              <a:chOff x="2848" y="848"/>
              <a:chExt cx="140" cy="98"/>
            </a:xfrm>
          </p:grpSpPr>
          <p:sp>
            <p:nvSpPr>
              <p:cNvPr id="35686" name="Line 8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87" name="Line 8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88" name="Line 8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689" name="Group 873"/>
            <p:cNvGrpSpPr>
              <a:grpSpLocks/>
            </p:cNvGrpSpPr>
            <p:nvPr/>
          </p:nvGrpSpPr>
          <p:grpSpPr bwMode="auto">
            <a:xfrm flipV="1">
              <a:off x="3686" y="243"/>
              <a:ext cx="177" cy="66"/>
              <a:chOff x="2848" y="848"/>
              <a:chExt cx="140" cy="98"/>
            </a:xfrm>
          </p:grpSpPr>
          <p:sp>
            <p:nvSpPr>
              <p:cNvPr id="35690" name="Line 8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91" name="Line 8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92" name="Line 8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5693" name="Group 877"/>
          <p:cNvGrpSpPr>
            <a:grpSpLocks/>
          </p:cNvGrpSpPr>
          <p:nvPr/>
        </p:nvGrpSpPr>
        <p:grpSpPr bwMode="auto">
          <a:xfrm>
            <a:off x="6008688" y="4757738"/>
            <a:ext cx="501650" cy="234950"/>
            <a:chOff x="3600" y="219"/>
            <a:chExt cx="360" cy="175"/>
          </a:xfrm>
        </p:grpSpPr>
        <p:sp>
          <p:nvSpPr>
            <p:cNvPr id="35694" name="Oval 87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95" name="Line 87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96" name="Line 88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97" name="Rectangle 88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98" name="Oval 88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699" name="Group 883"/>
            <p:cNvGrpSpPr>
              <a:grpSpLocks/>
            </p:cNvGrpSpPr>
            <p:nvPr/>
          </p:nvGrpSpPr>
          <p:grpSpPr bwMode="auto">
            <a:xfrm>
              <a:off x="3686" y="244"/>
              <a:ext cx="177" cy="66"/>
              <a:chOff x="2848" y="848"/>
              <a:chExt cx="140" cy="98"/>
            </a:xfrm>
          </p:grpSpPr>
          <p:sp>
            <p:nvSpPr>
              <p:cNvPr id="35700" name="Line 8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1" name="Line 8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2" name="Line 8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703" name="Group 887"/>
            <p:cNvGrpSpPr>
              <a:grpSpLocks/>
            </p:cNvGrpSpPr>
            <p:nvPr/>
          </p:nvGrpSpPr>
          <p:grpSpPr bwMode="auto">
            <a:xfrm flipV="1">
              <a:off x="3686" y="243"/>
              <a:ext cx="177" cy="66"/>
              <a:chOff x="2848" y="848"/>
              <a:chExt cx="140" cy="98"/>
            </a:xfrm>
          </p:grpSpPr>
          <p:sp>
            <p:nvSpPr>
              <p:cNvPr id="35704" name="Line 8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5" name="Line 8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6" name="Line 8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707" name="Line 891"/>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708" name="Line 892"/>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709" name="Line 893"/>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710" name="Line 894"/>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711" name="Line 895"/>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712" name="Line 896"/>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713" name="Line 897"/>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714" name="Line 898"/>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715" name="Line 899"/>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716" name="Line 900"/>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717" name="Line 901"/>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718" name="Line 902"/>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719" name="Group 903"/>
          <p:cNvGrpSpPr>
            <a:grpSpLocks/>
          </p:cNvGrpSpPr>
          <p:nvPr/>
        </p:nvGrpSpPr>
        <p:grpSpPr bwMode="auto">
          <a:xfrm>
            <a:off x="5111750" y="1651000"/>
            <a:ext cx="3021013" cy="3981450"/>
            <a:chOff x="-1203" y="1352"/>
            <a:chExt cx="1903" cy="2508"/>
          </a:xfrm>
        </p:grpSpPr>
        <p:grpSp>
          <p:nvGrpSpPr>
            <p:cNvPr id="35720" name="Group 904"/>
            <p:cNvGrpSpPr>
              <a:grpSpLocks/>
            </p:cNvGrpSpPr>
            <p:nvPr/>
          </p:nvGrpSpPr>
          <p:grpSpPr bwMode="auto">
            <a:xfrm>
              <a:off x="-1203" y="1647"/>
              <a:ext cx="436" cy="114"/>
              <a:chOff x="3072" y="739"/>
              <a:chExt cx="652" cy="146"/>
            </a:xfrm>
          </p:grpSpPr>
          <p:pic>
            <p:nvPicPr>
              <p:cNvPr id="35721" name="Picture 905"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35722" name="Line 906"/>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723" name="Line 907"/>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724" name="Picture 908"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35725" name="Group 909"/>
            <p:cNvGrpSpPr>
              <a:grpSpLocks/>
            </p:cNvGrpSpPr>
            <p:nvPr/>
          </p:nvGrpSpPr>
          <p:grpSpPr bwMode="auto">
            <a:xfrm>
              <a:off x="-546" y="1352"/>
              <a:ext cx="256" cy="269"/>
              <a:chOff x="2870" y="1518"/>
              <a:chExt cx="292" cy="320"/>
            </a:xfrm>
          </p:grpSpPr>
          <p:graphicFrame>
            <p:nvGraphicFramePr>
              <p:cNvPr id="35726" name="Object 910"/>
              <p:cNvGraphicFramePr>
                <a:graphicFrameLocks noChangeAspect="1"/>
              </p:cNvGraphicFramePr>
              <p:nvPr/>
            </p:nvGraphicFramePr>
            <p:xfrm>
              <a:off x="2870" y="1518"/>
              <a:ext cx="272" cy="282"/>
            </p:xfrm>
            <a:graphic>
              <a:graphicData uri="http://schemas.openxmlformats.org/presentationml/2006/ole">
                <p:oleObj spid="_x0000_s35726" name="Clip" r:id="rId6" imgW="819000" imgH="847800" progId="MS_ClipArt_Gallery.2">
                  <p:embed/>
                </p:oleObj>
              </a:graphicData>
            </a:graphic>
          </p:graphicFrame>
          <p:graphicFrame>
            <p:nvGraphicFramePr>
              <p:cNvPr id="35727" name="Object 911"/>
              <p:cNvGraphicFramePr>
                <a:graphicFrameLocks noChangeAspect="1"/>
              </p:cNvGraphicFramePr>
              <p:nvPr/>
            </p:nvGraphicFramePr>
            <p:xfrm>
              <a:off x="2913" y="1602"/>
              <a:ext cx="249" cy="236"/>
            </p:xfrm>
            <a:graphic>
              <a:graphicData uri="http://schemas.openxmlformats.org/presentationml/2006/ole">
                <p:oleObj spid="_x0000_s35727" name="Clip" r:id="rId7" imgW="1266840" imgH="1200240" progId="MS_ClipArt_Gallery.2">
                  <p:embed/>
                </p:oleObj>
              </a:graphicData>
            </a:graphic>
          </p:graphicFrame>
        </p:grpSp>
        <p:grpSp>
          <p:nvGrpSpPr>
            <p:cNvPr id="35728" name="Group 912"/>
            <p:cNvGrpSpPr>
              <a:grpSpLocks/>
            </p:cNvGrpSpPr>
            <p:nvPr/>
          </p:nvGrpSpPr>
          <p:grpSpPr bwMode="auto">
            <a:xfrm>
              <a:off x="-1002" y="2262"/>
              <a:ext cx="209" cy="224"/>
              <a:chOff x="2870" y="1518"/>
              <a:chExt cx="292" cy="320"/>
            </a:xfrm>
          </p:grpSpPr>
          <p:graphicFrame>
            <p:nvGraphicFramePr>
              <p:cNvPr id="35729" name="Object 913"/>
              <p:cNvGraphicFramePr>
                <a:graphicFrameLocks noChangeAspect="1"/>
              </p:cNvGraphicFramePr>
              <p:nvPr/>
            </p:nvGraphicFramePr>
            <p:xfrm>
              <a:off x="2870" y="1518"/>
              <a:ext cx="272" cy="282"/>
            </p:xfrm>
            <a:graphic>
              <a:graphicData uri="http://schemas.openxmlformats.org/presentationml/2006/ole">
                <p:oleObj spid="_x0000_s35729" name="Clip" r:id="rId8" imgW="819000" imgH="847800" progId="MS_ClipArt_Gallery.2">
                  <p:embed/>
                </p:oleObj>
              </a:graphicData>
            </a:graphic>
          </p:graphicFrame>
          <p:graphicFrame>
            <p:nvGraphicFramePr>
              <p:cNvPr id="35730" name="Object 914"/>
              <p:cNvGraphicFramePr>
                <a:graphicFrameLocks noChangeAspect="1"/>
              </p:cNvGraphicFramePr>
              <p:nvPr/>
            </p:nvGraphicFramePr>
            <p:xfrm>
              <a:off x="2913" y="1602"/>
              <a:ext cx="249" cy="236"/>
            </p:xfrm>
            <a:graphic>
              <a:graphicData uri="http://schemas.openxmlformats.org/presentationml/2006/ole">
                <p:oleObj spid="_x0000_s35730" name="Clip" r:id="rId9" imgW="1266840" imgH="1200240" progId="MS_ClipArt_Gallery.2">
                  <p:embed/>
                </p:oleObj>
              </a:graphicData>
            </a:graphic>
          </p:graphicFrame>
        </p:grpSp>
        <p:graphicFrame>
          <p:nvGraphicFramePr>
            <p:cNvPr id="35731" name="Object 915"/>
            <p:cNvGraphicFramePr>
              <a:graphicFrameLocks noChangeAspect="1"/>
            </p:cNvGraphicFramePr>
            <p:nvPr/>
          </p:nvGraphicFramePr>
          <p:xfrm>
            <a:off x="-732" y="2289"/>
            <a:ext cx="207" cy="173"/>
          </p:xfrm>
          <a:graphic>
            <a:graphicData uri="http://schemas.openxmlformats.org/presentationml/2006/ole">
              <p:oleObj spid="_x0000_s35731" name="Clip" r:id="rId10" imgW="1305000" imgH="1085760" progId="MS_ClipArt_Gallery.2">
                <p:embed/>
              </p:oleObj>
            </a:graphicData>
          </a:graphic>
        </p:graphicFrame>
        <p:grpSp>
          <p:nvGrpSpPr>
            <p:cNvPr id="35732" name="Group 916"/>
            <p:cNvGrpSpPr>
              <a:grpSpLocks/>
            </p:cNvGrpSpPr>
            <p:nvPr/>
          </p:nvGrpSpPr>
          <p:grpSpPr bwMode="auto">
            <a:xfrm>
              <a:off x="310" y="3575"/>
              <a:ext cx="125" cy="230"/>
              <a:chOff x="4180" y="783"/>
              <a:chExt cx="150" cy="307"/>
            </a:xfrm>
          </p:grpSpPr>
          <p:sp>
            <p:nvSpPr>
              <p:cNvPr id="35733" name="AutoShape 9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34" name="Rectangle 91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35" name="Rectangle 9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36" name="AutoShape 9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37" name="Line 92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38" name="Line 92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39" name="Rectangle 9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40" name="Rectangle 92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741" name="Object 925"/>
            <p:cNvGraphicFramePr>
              <a:graphicFrameLocks noChangeAspect="1"/>
            </p:cNvGraphicFramePr>
            <p:nvPr/>
          </p:nvGraphicFramePr>
          <p:xfrm>
            <a:off x="-975" y="3384"/>
            <a:ext cx="216" cy="180"/>
          </p:xfrm>
          <a:graphic>
            <a:graphicData uri="http://schemas.openxmlformats.org/presentationml/2006/ole">
              <p:oleObj spid="_x0000_s35741" name="Clip" r:id="rId11" imgW="1305000" imgH="1085760" progId="MS_ClipArt_Gallery.2">
                <p:embed/>
              </p:oleObj>
            </a:graphicData>
          </a:graphic>
        </p:graphicFrame>
        <p:graphicFrame>
          <p:nvGraphicFramePr>
            <p:cNvPr id="35742" name="Object 926"/>
            <p:cNvGraphicFramePr>
              <a:graphicFrameLocks noChangeAspect="1"/>
            </p:cNvGraphicFramePr>
            <p:nvPr/>
          </p:nvGraphicFramePr>
          <p:xfrm>
            <a:off x="-871" y="3184"/>
            <a:ext cx="216" cy="180"/>
          </p:xfrm>
          <a:graphic>
            <a:graphicData uri="http://schemas.openxmlformats.org/presentationml/2006/ole">
              <p:oleObj spid="_x0000_s35742" name="Clip" r:id="rId12" imgW="1305000" imgH="1085760" progId="MS_ClipArt_Gallery.2">
                <p:embed/>
              </p:oleObj>
            </a:graphicData>
          </a:graphic>
        </p:graphicFrame>
        <p:graphicFrame>
          <p:nvGraphicFramePr>
            <p:cNvPr id="35743" name="Object 927"/>
            <p:cNvGraphicFramePr>
              <a:graphicFrameLocks noChangeAspect="1"/>
            </p:cNvGraphicFramePr>
            <p:nvPr/>
          </p:nvGraphicFramePr>
          <p:xfrm>
            <a:off x="-703" y="3544"/>
            <a:ext cx="216" cy="180"/>
          </p:xfrm>
          <a:graphic>
            <a:graphicData uri="http://schemas.openxmlformats.org/presentationml/2006/ole">
              <p:oleObj spid="_x0000_s35743" name="Clip" r:id="rId13" imgW="1305000" imgH="1085760" progId="MS_ClipArt_Gallery.2">
                <p:embed/>
              </p:oleObj>
            </a:graphicData>
          </a:graphic>
        </p:graphicFrame>
        <p:graphicFrame>
          <p:nvGraphicFramePr>
            <p:cNvPr id="35744" name="Object 928"/>
            <p:cNvGraphicFramePr>
              <a:graphicFrameLocks noChangeAspect="1"/>
            </p:cNvGraphicFramePr>
            <p:nvPr/>
          </p:nvGraphicFramePr>
          <p:xfrm>
            <a:off x="-489" y="3546"/>
            <a:ext cx="216" cy="180"/>
          </p:xfrm>
          <a:graphic>
            <a:graphicData uri="http://schemas.openxmlformats.org/presentationml/2006/ole">
              <p:oleObj spid="_x0000_s35744" name="Clip" r:id="rId14" imgW="1305000" imgH="1085760" progId="MS_ClipArt_Gallery.2">
                <p:embed/>
              </p:oleObj>
            </a:graphicData>
          </a:graphic>
        </p:graphicFrame>
        <p:grpSp>
          <p:nvGrpSpPr>
            <p:cNvPr id="35745" name="Group 929"/>
            <p:cNvGrpSpPr>
              <a:grpSpLocks/>
            </p:cNvGrpSpPr>
            <p:nvPr/>
          </p:nvGrpSpPr>
          <p:grpSpPr bwMode="auto">
            <a:xfrm>
              <a:off x="83" y="3625"/>
              <a:ext cx="172" cy="215"/>
              <a:chOff x="2870" y="1518"/>
              <a:chExt cx="292" cy="320"/>
            </a:xfrm>
          </p:grpSpPr>
          <p:graphicFrame>
            <p:nvGraphicFramePr>
              <p:cNvPr id="35746" name="Object 930"/>
              <p:cNvGraphicFramePr>
                <a:graphicFrameLocks noChangeAspect="1"/>
              </p:cNvGraphicFramePr>
              <p:nvPr/>
            </p:nvGraphicFramePr>
            <p:xfrm>
              <a:off x="2870" y="1518"/>
              <a:ext cx="272" cy="282"/>
            </p:xfrm>
            <a:graphic>
              <a:graphicData uri="http://schemas.openxmlformats.org/presentationml/2006/ole">
                <p:oleObj spid="_x0000_s35746" name="Clip" r:id="rId15" imgW="819000" imgH="847800" progId="MS_ClipArt_Gallery.2">
                  <p:embed/>
                </p:oleObj>
              </a:graphicData>
            </a:graphic>
          </p:graphicFrame>
          <p:graphicFrame>
            <p:nvGraphicFramePr>
              <p:cNvPr id="35747" name="Object 931"/>
              <p:cNvGraphicFramePr>
                <a:graphicFrameLocks noChangeAspect="1"/>
              </p:cNvGraphicFramePr>
              <p:nvPr/>
            </p:nvGraphicFramePr>
            <p:xfrm>
              <a:off x="2913" y="1602"/>
              <a:ext cx="249" cy="236"/>
            </p:xfrm>
            <a:graphic>
              <a:graphicData uri="http://schemas.openxmlformats.org/presentationml/2006/ole">
                <p:oleObj spid="_x0000_s35747" name="Clip" r:id="rId16" imgW="1266840" imgH="1200240" progId="MS_ClipArt_Gallery.2">
                  <p:embed/>
                </p:oleObj>
              </a:graphicData>
            </a:graphic>
          </p:graphicFrame>
        </p:grpSp>
        <p:grpSp>
          <p:nvGrpSpPr>
            <p:cNvPr id="35748" name="Group 932"/>
            <p:cNvGrpSpPr>
              <a:grpSpLocks/>
            </p:cNvGrpSpPr>
            <p:nvPr/>
          </p:nvGrpSpPr>
          <p:grpSpPr bwMode="auto">
            <a:xfrm>
              <a:off x="-201" y="3657"/>
              <a:ext cx="220" cy="203"/>
              <a:chOff x="2870" y="1518"/>
              <a:chExt cx="292" cy="320"/>
            </a:xfrm>
          </p:grpSpPr>
          <p:graphicFrame>
            <p:nvGraphicFramePr>
              <p:cNvPr id="35749" name="Object 933"/>
              <p:cNvGraphicFramePr>
                <a:graphicFrameLocks noChangeAspect="1"/>
              </p:cNvGraphicFramePr>
              <p:nvPr/>
            </p:nvGraphicFramePr>
            <p:xfrm>
              <a:off x="2870" y="1518"/>
              <a:ext cx="272" cy="282"/>
            </p:xfrm>
            <a:graphic>
              <a:graphicData uri="http://schemas.openxmlformats.org/presentationml/2006/ole">
                <p:oleObj spid="_x0000_s35749" name="Clip" r:id="rId17" imgW="819000" imgH="847800" progId="MS_ClipArt_Gallery.2">
                  <p:embed/>
                </p:oleObj>
              </a:graphicData>
            </a:graphic>
          </p:graphicFrame>
          <p:graphicFrame>
            <p:nvGraphicFramePr>
              <p:cNvPr id="35750" name="Object 934"/>
              <p:cNvGraphicFramePr>
                <a:graphicFrameLocks noChangeAspect="1"/>
              </p:cNvGraphicFramePr>
              <p:nvPr/>
            </p:nvGraphicFramePr>
            <p:xfrm>
              <a:off x="2913" y="1602"/>
              <a:ext cx="249" cy="236"/>
            </p:xfrm>
            <a:graphic>
              <a:graphicData uri="http://schemas.openxmlformats.org/presentationml/2006/ole">
                <p:oleObj spid="_x0000_s35750" name="Clip" r:id="rId18" imgW="1266840" imgH="1200240" progId="MS_ClipArt_Gallery.2">
                  <p:embed/>
                </p:oleObj>
              </a:graphicData>
            </a:graphic>
          </p:graphicFrame>
        </p:grpSp>
        <p:grpSp>
          <p:nvGrpSpPr>
            <p:cNvPr id="35751" name="Group 935"/>
            <p:cNvGrpSpPr>
              <a:grpSpLocks/>
            </p:cNvGrpSpPr>
            <p:nvPr/>
          </p:nvGrpSpPr>
          <p:grpSpPr bwMode="auto">
            <a:xfrm>
              <a:off x="569" y="3419"/>
              <a:ext cx="131" cy="258"/>
              <a:chOff x="4180" y="783"/>
              <a:chExt cx="150" cy="307"/>
            </a:xfrm>
          </p:grpSpPr>
          <p:sp>
            <p:nvSpPr>
              <p:cNvPr id="35752" name="AutoShape 9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53" name="Rectangle 93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54" name="Rectangle 9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55" name="AutoShape 9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56" name="Line 94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57" name="Line 94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58" name="Rectangle 9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59" name="Rectangle 94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760" name="Line 944"/>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761" name="Line 945"/>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762" name="Line 946"/>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763" name="Line 947"/>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764" name="Line 948"/>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765" name="Line 949"/>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766" name="Line 950"/>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767" name="Line 951"/>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768" name="Line 952"/>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769" name="Line 953"/>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770" name="Line 954"/>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771" name="Group 955"/>
          <p:cNvGrpSpPr>
            <a:grpSpLocks/>
          </p:cNvGrpSpPr>
          <p:nvPr/>
        </p:nvGrpSpPr>
        <p:grpSpPr bwMode="auto">
          <a:xfrm>
            <a:off x="6672263" y="4454525"/>
            <a:ext cx="501650" cy="234950"/>
            <a:chOff x="4701" y="2996"/>
            <a:chExt cx="316" cy="148"/>
          </a:xfrm>
        </p:grpSpPr>
        <p:sp>
          <p:nvSpPr>
            <p:cNvPr id="35772" name="Oval 95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73" name="Line 957"/>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4" name="Line 958"/>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5" name="Rectangle 959"/>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76" name="Oval 96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777" name="Group 961"/>
            <p:cNvGrpSpPr>
              <a:grpSpLocks/>
            </p:cNvGrpSpPr>
            <p:nvPr/>
          </p:nvGrpSpPr>
          <p:grpSpPr bwMode="auto">
            <a:xfrm>
              <a:off x="4776" y="3017"/>
              <a:ext cx="156" cy="56"/>
              <a:chOff x="2848" y="848"/>
              <a:chExt cx="140" cy="98"/>
            </a:xfrm>
          </p:grpSpPr>
          <p:sp>
            <p:nvSpPr>
              <p:cNvPr id="35778" name="Line 96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79" name="Line 96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0" name="Line 96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781" name="Group 965"/>
            <p:cNvGrpSpPr>
              <a:grpSpLocks/>
            </p:cNvGrpSpPr>
            <p:nvPr/>
          </p:nvGrpSpPr>
          <p:grpSpPr bwMode="auto">
            <a:xfrm flipV="1">
              <a:off x="4776" y="3016"/>
              <a:ext cx="156" cy="56"/>
              <a:chOff x="2848" y="848"/>
              <a:chExt cx="140" cy="98"/>
            </a:xfrm>
          </p:grpSpPr>
          <p:sp>
            <p:nvSpPr>
              <p:cNvPr id="35782" name="Line 9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83" name="Line 9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4" name="Line 9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785" name="Group 969"/>
          <p:cNvGrpSpPr>
            <a:grpSpLocks/>
          </p:cNvGrpSpPr>
          <p:nvPr/>
        </p:nvGrpSpPr>
        <p:grpSpPr bwMode="auto">
          <a:xfrm>
            <a:off x="6007100" y="4756150"/>
            <a:ext cx="501650" cy="234950"/>
            <a:chOff x="4701" y="2996"/>
            <a:chExt cx="316" cy="148"/>
          </a:xfrm>
        </p:grpSpPr>
        <p:sp>
          <p:nvSpPr>
            <p:cNvPr id="35786" name="Oval 9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87" name="Line 97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8" name="Line 97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9" name="Rectangle 97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90" name="Oval 9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791" name="Group 975"/>
            <p:cNvGrpSpPr>
              <a:grpSpLocks/>
            </p:cNvGrpSpPr>
            <p:nvPr/>
          </p:nvGrpSpPr>
          <p:grpSpPr bwMode="auto">
            <a:xfrm>
              <a:off x="4776" y="3017"/>
              <a:ext cx="156" cy="56"/>
              <a:chOff x="2848" y="848"/>
              <a:chExt cx="140" cy="98"/>
            </a:xfrm>
          </p:grpSpPr>
          <p:sp>
            <p:nvSpPr>
              <p:cNvPr id="35792" name="Line 97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3" name="Line 97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4" name="Line 97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795" name="Group 979"/>
            <p:cNvGrpSpPr>
              <a:grpSpLocks/>
            </p:cNvGrpSpPr>
            <p:nvPr/>
          </p:nvGrpSpPr>
          <p:grpSpPr bwMode="auto">
            <a:xfrm flipV="1">
              <a:off x="4776" y="3016"/>
              <a:ext cx="156" cy="56"/>
              <a:chOff x="2848" y="848"/>
              <a:chExt cx="140" cy="98"/>
            </a:xfrm>
          </p:grpSpPr>
          <p:sp>
            <p:nvSpPr>
              <p:cNvPr id="35796" name="Line 98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7" name="Line 98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8" name="Line 98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799" name="Group 983"/>
          <p:cNvGrpSpPr>
            <a:grpSpLocks/>
          </p:cNvGrpSpPr>
          <p:nvPr/>
        </p:nvGrpSpPr>
        <p:grpSpPr bwMode="auto">
          <a:xfrm>
            <a:off x="6837363" y="4941888"/>
            <a:ext cx="290512" cy="404812"/>
            <a:chOff x="4290" y="3130"/>
            <a:chExt cx="183" cy="255"/>
          </a:xfrm>
        </p:grpSpPr>
        <p:pic>
          <p:nvPicPr>
            <p:cNvPr id="35800" name="Picture 984"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801" name="Freeform 98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02" name="Freeform 98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03" name="Freeform 98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04" name="Freeform 98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05" name="Freeform 98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06" name="Freeform 99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07" name="Freeform 99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08" name="Freeform 99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09" name="Freeform 99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10" name="Freeform 99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11" name="Freeform 99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12" name="Freeform 99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13" name="Freeform 99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14" name="Freeform 99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15" name="Freeform 99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16" name="Freeform 100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17" name="Freeform 100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818" name="Group 1002"/>
          <p:cNvGrpSpPr>
            <a:grpSpLocks/>
          </p:cNvGrpSpPr>
          <p:nvPr/>
        </p:nvGrpSpPr>
        <p:grpSpPr bwMode="auto">
          <a:xfrm>
            <a:off x="5394325" y="3403600"/>
            <a:ext cx="290513" cy="404813"/>
            <a:chOff x="4290" y="3130"/>
            <a:chExt cx="183" cy="255"/>
          </a:xfrm>
        </p:grpSpPr>
        <p:pic>
          <p:nvPicPr>
            <p:cNvPr id="35819" name="Picture 1003"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820" name="Freeform 1004"/>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21" name="Freeform 1005"/>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22" name="Freeform 1006"/>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23" name="Freeform 1007"/>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24" name="Freeform 1008"/>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25" name="Freeform 1009"/>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26" name="Freeform 1010"/>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27" name="Freeform 1011"/>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28" name="Freeform 1012"/>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29" name="Freeform 1013"/>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30" name="Freeform 1014"/>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31" name="Freeform 1015"/>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32" name="Freeform 1016"/>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33" name="Freeform 1017"/>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34" name="Freeform 1018"/>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35" name="Freeform 1019"/>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36" name="Freeform 1020"/>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631830" name="Group 1046"/>
          <p:cNvGrpSpPr>
            <a:grpSpLocks/>
          </p:cNvGrpSpPr>
          <p:nvPr/>
        </p:nvGrpSpPr>
        <p:grpSpPr bwMode="auto">
          <a:xfrm>
            <a:off x="5400675" y="1141413"/>
            <a:ext cx="1047750" cy="996950"/>
            <a:chOff x="3402" y="719"/>
            <a:chExt cx="660" cy="628"/>
          </a:xfrm>
        </p:grpSpPr>
        <p:sp>
          <p:nvSpPr>
            <p:cNvPr id="631814" name="Freeform 1030"/>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35126" name="Group 310"/>
            <p:cNvGrpSpPr>
              <a:grpSpLocks/>
            </p:cNvGrpSpPr>
            <p:nvPr/>
          </p:nvGrpSpPr>
          <p:grpSpPr bwMode="auto">
            <a:xfrm>
              <a:off x="3549" y="719"/>
              <a:ext cx="513" cy="547"/>
              <a:chOff x="2956" y="969"/>
              <a:chExt cx="513" cy="547"/>
            </a:xfrm>
          </p:grpSpPr>
          <p:sp>
            <p:nvSpPr>
              <p:cNvPr id="35127" name="Rectangle 31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128" name="Rectangle 3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129" name="Rectangle 31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35130" name="Text Box 314"/>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35131" name="Line 31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35132" name="Line 31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35133" name="Line 31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35134" name="Line 31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631831" name="Group 1047"/>
          <p:cNvGrpSpPr>
            <a:grpSpLocks/>
          </p:cNvGrpSpPr>
          <p:nvPr/>
        </p:nvGrpSpPr>
        <p:grpSpPr bwMode="auto">
          <a:xfrm>
            <a:off x="8096250" y="4148138"/>
            <a:ext cx="1047750" cy="996950"/>
            <a:chOff x="3402" y="719"/>
            <a:chExt cx="660" cy="628"/>
          </a:xfrm>
        </p:grpSpPr>
        <p:sp>
          <p:nvSpPr>
            <p:cNvPr id="631832" name="Freeform 1048"/>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631833" name="Group 1049"/>
            <p:cNvGrpSpPr>
              <a:grpSpLocks/>
            </p:cNvGrpSpPr>
            <p:nvPr/>
          </p:nvGrpSpPr>
          <p:grpSpPr bwMode="auto">
            <a:xfrm>
              <a:off x="3549" y="719"/>
              <a:ext cx="513" cy="547"/>
              <a:chOff x="2956" y="969"/>
              <a:chExt cx="513" cy="547"/>
            </a:xfrm>
          </p:grpSpPr>
          <p:sp>
            <p:nvSpPr>
              <p:cNvPr id="631834" name="Rectangle 1050"/>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631835" name="Rectangle 1051"/>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36" name="Rectangle 1052"/>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631837" name="Text Box 1053"/>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631838" name="Line 1054"/>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631839" name="Line 1055"/>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631840" name="Line 1056"/>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631841" name="Line 1057"/>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632062" name="Group 1278"/>
          <p:cNvGrpSpPr>
            <a:grpSpLocks/>
          </p:cNvGrpSpPr>
          <p:nvPr/>
        </p:nvGrpSpPr>
        <p:grpSpPr bwMode="auto">
          <a:xfrm>
            <a:off x="5832475" y="1822450"/>
            <a:ext cx="2546350" cy="3429000"/>
            <a:chOff x="3674" y="1148"/>
            <a:chExt cx="1604" cy="2160"/>
          </a:xfrm>
        </p:grpSpPr>
        <p:grpSp>
          <p:nvGrpSpPr>
            <p:cNvPr id="35249" name="Group 433"/>
            <p:cNvGrpSpPr>
              <a:grpSpLocks/>
            </p:cNvGrpSpPr>
            <p:nvPr/>
          </p:nvGrpSpPr>
          <p:grpSpPr bwMode="auto">
            <a:xfrm>
              <a:off x="3701" y="1305"/>
              <a:ext cx="513" cy="442"/>
              <a:chOff x="3937" y="633"/>
              <a:chExt cx="513" cy="442"/>
            </a:xfrm>
          </p:grpSpPr>
          <p:sp>
            <p:nvSpPr>
              <p:cNvPr id="35250" name="Line 434"/>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35251" name="Line 435"/>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35252" name="Oval 436"/>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35253" name="Line 437"/>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35254" name="Line 438"/>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35255" name="Rectangle 439"/>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256" name="Oval 440"/>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5257" name="Group 441"/>
              <p:cNvGrpSpPr>
                <a:grpSpLocks/>
              </p:cNvGrpSpPr>
              <p:nvPr/>
            </p:nvGrpSpPr>
            <p:grpSpPr bwMode="auto">
              <a:xfrm>
                <a:off x="4120" y="809"/>
                <a:ext cx="156" cy="55"/>
                <a:chOff x="2848" y="848"/>
                <a:chExt cx="140" cy="98"/>
              </a:xfrm>
            </p:grpSpPr>
            <p:sp>
              <p:nvSpPr>
                <p:cNvPr id="35258" name="Line 4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59" name="Line 4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0" name="Line 4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261" name="Group 445"/>
              <p:cNvGrpSpPr>
                <a:grpSpLocks/>
              </p:cNvGrpSpPr>
              <p:nvPr/>
            </p:nvGrpSpPr>
            <p:grpSpPr bwMode="auto">
              <a:xfrm flipV="1">
                <a:off x="4120" y="808"/>
                <a:ext cx="156" cy="56"/>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35265" name="Rectangle 449"/>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35266" name="Rectangle 450"/>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267" name="Line 451"/>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35268" name="Line 452"/>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35269" name="Rectangle 453"/>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5270" name="Text Box 454"/>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842" name="Group 1058"/>
            <p:cNvGrpSpPr>
              <a:grpSpLocks/>
            </p:cNvGrpSpPr>
            <p:nvPr/>
          </p:nvGrpSpPr>
          <p:grpSpPr bwMode="auto">
            <a:xfrm>
              <a:off x="4207" y="1532"/>
              <a:ext cx="513" cy="442"/>
              <a:chOff x="3937" y="633"/>
              <a:chExt cx="513" cy="442"/>
            </a:xfrm>
          </p:grpSpPr>
          <p:sp>
            <p:nvSpPr>
              <p:cNvPr id="631843" name="Line 105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44" name="Line 106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45" name="Oval 106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46" name="Line 106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47" name="Line 106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48" name="Rectangle 106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49" name="Oval 106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850" name="Group 1066"/>
              <p:cNvGrpSpPr>
                <a:grpSpLocks/>
              </p:cNvGrpSpPr>
              <p:nvPr/>
            </p:nvGrpSpPr>
            <p:grpSpPr bwMode="auto">
              <a:xfrm>
                <a:off x="4120" y="809"/>
                <a:ext cx="156" cy="55"/>
                <a:chOff x="2848" y="848"/>
                <a:chExt cx="140" cy="98"/>
              </a:xfrm>
            </p:grpSpPr>
            <p:sp>
              <p:nvSpPr>
                <p:cNvPr id="631851" name="Line 10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2" name="Line 10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3" name="Line 10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854" name="Group 1070"/>
              <p:cNvGrpSpPr>
                <a:grpSpLocks/>
              </p:cNvGrpSpPr>
              <p:nvPr/>
            </p:nvGrpSpPr>
            <p:grpSpPr bwMode="auto">
              <a:xfrm flipV="1">
                <a:off x="4120" y="808"/>
                <a:ext cx="156" cy="56"/>
                <a:chOff x="2848" y="848"/>
                <a:chExt cx="140" cy="98"/>
              </a:xfrm>
            </p:grpSpPr>
            <p:sp>
              <p:nvSpPr>
                <p:cNvPr id="631855" name="Line 10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6" name="Line 10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7" name="Line 10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58" name="Rectangle 107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59" name="Rectangle 107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60" name="Line 107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61" name="Line 107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62" name="Rectangle 107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63" name="Text Box 107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864" name="Group 1080"/>
            <p:cNvGrpSpPr>
              <a:grpSpLocks/>
            </p:cNvGrpSpPr>
            <p:nvPr/>
          </p:nvGrpSpPr>
          <p:grpSpPr bwMode="auto">
            <a:xfrm>
              <a:off x="4661" y="1148"/>
              <a:ext cx="513" cy="442"/>
              <a:chOff x="3937" y="633"/>
              <a:chExt cx="513" cy="442"/>
            </a:xfrm>
          </p:grpSpPr>
          <p:sp>
            <p:nvSpPr>
              <p:cNvPr id="631865" name="Line 108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66" name="Line 108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67" name="Oval 108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68" name="Line 108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69" name="Line 108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70" name="Rectangle 108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71" name="Oval 108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872" name="Group 1088"/>
              <p:cNvGrpSpPr>
                <a:grpSpLocks/>
              </p:cNvGrpSpPr>
              <p:nvPr/>
            </p:nvGrpSpPr>
            <p:grpSpPr bwMode="auto">
              <a:xfrm>
                <a:off x="4120" y="809"/>
                <a:ext cx="156" cy="55"/>
                <a:chOff x="2848" y="848"/>
                <a:chExt cx="140" cy="98"/>
              </a:xfrm>
            </p:grpSpPr>
            <p:sp>
              <p:nvSpPr>
                <p:cNvPr id="631873" name="Line 10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4" name="Line 10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5" name="Line 10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876" name="Group 1092"/>
              <p:cNvGrpSpPr>
                <a:grpSpLocks/>
              </p:cNvGrpSpPr>
              <p:nvPr/>
            </p:nvGrpSpPr>
            <p:grpSpPr bwMode="auto">
              <a:xfrm flipV="1">
                <a:off x="4120" y="808"/>
                <a:ext cx="156" cy="56"/>
                <a:chOff x="2848" y="848"/>
                <a:chExt cx="140" cy="98"/>
              </a:xfrm>
            </p:grpSpPr>
            <p:sp>
              <p:nvSpPr>
                <p:cNvPr id="631877" name="Line 10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8" name="Line 10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9" name="Line 10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80" name="Rectangle 109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81" name="Rectangle 109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82" name="Line 109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83" name="Line 109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84" name="Rectangle 110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85" name="Text Box 110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886" name="Group 1102"/>
            <p:cNvGrpSpPr>
              <a:grpSpLocks/>
            </p:cNvGrpSpPr>
            <p:nvPr/>
          </p:nvGrpSpPr>
          <p:grpSpPr bwMode="auto">
            <a:xfrm>
              <a:off x="4702" y="1523"/>
              <a:ext cx="513" cy="442"/>
              <a:chOff x="3937" y="633"/>
              <a:chExt cx="513" cy="442"/>
            </a:xfrm>
          </p:grpSpPr>
          <p:sp>
            <p:nvSpPr>
              <p:cNvPr id="631887" name="Line 110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88" name="Line 110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89" name="Oval 110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90" name="Line 110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91" name="Line 110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92" name="Rectangle 110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93" name="Oval 110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894" name="Group 1110"/>
              <p:cNvGrpSpPr>
                <a:grpSpLocks/>
              </p:cNvGrpSpPr>
              <p:nvPr/>
            </p:nvGrpSpPr>
            <p:grpSpPr bwMode="auto">
              <a:xfrm>
                <a:off x="4120" y="809"/>
                <a:ext cx="156" cy="55"/>
                <a:chOff x="2848" y="848"/>
                <a:chExt cx="140" cy="98"/>
              </a:xfrm>
            </p:grpSpPr>
            <p:sp>
              <p:nvSpPr>
                <p:cNvPr id="631895" name="Line 11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96" name="Line 11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97" name="Line 11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898" name="Group 1114"/>
              <p:cNvGrpSpPr>
                <a:grpSpLocks/>
              </p:cNvGrpSpPr>
              <p:nvPr/>
            </p:nvGrpSpPr>
            <p:grpSpPr bwMode="auto">
              <a:xfrm flipV="1">
                <a:off x="4120" y="808"/>
                <a:ext cx="156" cy="56"/>
                <a:chOff x="2848" y="848"/>
                <a:chExt cx="140" cy="98"/>
              </a:xfrm>
            </p:grpSpPr>
            <p:sp>
              <p:nvSpPr>
                <p:cNvPr id="631899" name="Line 11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00" name="Line 11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01" name="Line 11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02" name="Rectangle 111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03" name="Rectangle 111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04" name="Line 112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05" name="Line 112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06" name="Rectangle 112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07" name="Text Box 112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908" name="Group 1124"/>
            <p:cNvGrpSpPr>
              <a:grpSpLocks/>
            </p:cNvGrpSpPr>
            <p:nvPr/>
          </p:nvGrpSpPr>
          <p:grpSpPr bwMode="auto">
            <a:xfrm>
              <a:off x="4197" y="1157"/>
              <a:ext cx="513" cy="442"/>
              <a:chOff x="3937" y="633"/>
              <a:chExt cx="513" cy="442"/>
            </a:xfrm>
          </p:grpSpPr>
          <p:sp>
            <p:nvSpPr>
              <p:cNvPr id="631909" name="Line 112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10" name="Line 112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11" name="Oval 112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12" name="Line 112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13" name="Line 112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14" name="Rectangle 113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15" name="Oval 113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916" name="Group 1132"/>
              <p:cNvGrpSpPr>
                <a:grpSpLocks/>
              </p:cNvGrpSpPr>
              <p:nvPr/>
            </p:nvGrpSpPr>
            <p:grpSpPr bwMode="auto">
              <a:xfrm>
                <a:off x="4120" y="809"/>
                <a:ext cx="156" cy="55"/>
                <a:chOff x="2848" y="848"/>
                <a:chExt cx="140" cy="98"/>
              </a:xfrm>
            </p:grpSpPr>
            <p:sp>
              <p:nvSpPr>
                <p:cNvPr id="631917" name="Line 11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18" name="Line 11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19" name="Line 11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920" name="Group 1136"/>
              <p:cNvGrpSpPr>
                <a:grpSpLocks/>
              </p:cNvGrpSpPr>
              <p:nvPr/>
            </p:nvGrpSpPr>
            <p:grpSpPr bwMode="auto">
              <a:xfrm flipV="1">
                <a:off x="4120" y="808"/>
                <a:ext cx="156" cy="56"/>
                <a:chOff x="2848" y="848"/>
                <a:chExt cx="140" cy="98"/>
              </a:xfrm>
            </p:grpSpPr>
            <p:sp>
              <p:nvSpPr>
                <p:cNvPr id="631921" name="Line 11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22" name="Line 11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23" name="Line 11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24" name="Rectangle 114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25" name="Rectangle 114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26" name="Line 114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27" name="Line 114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28" name="Rectangle 114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29" name="Text Box 114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930" name="Group 1146"/>
            <p:cNvGrpSpPr>
              <a:grpSpLocks/>
            </p:cNvGrpSpPr>
            <p:nvPr/>
          </p:nvGrpSpPr>
          <p:grpSpPr bwMode="auto">
            <a:xfrm>
              <a:off x="4389" y="2239"/>
              <a:ext cx="513" cy="442"/>
              <a:chOff x="3937" y="633"/>
              <a:chExt cx="513" cy="442"/>
            </a:xfrm>
          </p:grpSpPr>
          <p:sp>
            <p:nvSpPr>
              <p:cNvPr id="631931" name="Line 114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32" name="Line 114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33" name="Oval 114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34" name="Line 115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35" name="Line 115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36" name="Rectangle 115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37" name="Oval 115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938" name="Group 1154"/>
              <p:cNvGrpSpPr>
                <a:grpSpLocks/>
              </p:cNvGrpSpPr>
              <p:nvPr/>
            </p:nvGrpSpPr>
            <p:grpSpPr bwMode="auto">
              <a:xfrm>
                <a:off x="4120" y="809"/>
                <a:ext cx="156" cy="55"/>
                <a:chOff x="2848" y="848"/>
                <a:chExt cx="140" cy="98"/>
              </a:xfrm>
            </p:grpSpPr>
            <p:sp>
              <p:nvSpPr>
                <p:cNvPr id="631939" name="Line 1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0" name="Line 1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1" name="Line 1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942" name="Group 1158"/>
              <p:cNvGrpSpPr>
                <a:grpSpLocks/>
              </p:cNvGrpSpPr>
              <p:nvPr/>
            </p:nvGrpSpPr>
            <p:grpSpPr bwMode="auto">
              <a:xfrm flipV="1">
                <a:off x="4120" y="808"/>
                <a:ext cx="156" cy="56"/>
                <a:chOff x="2848" y="848"/>
                <a:chExt cx="140" cy="98"/>
              </a:xfrm>
            </p:grpSpPr>
            <p:sp>
              <p:nvSpPr>
                <p:cNvPr id="631943" name="Line 11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4" name="Line 11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5" name="Line 11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46" name="Rectangle 116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47" name="Rectangle 116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48" name="Line 116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49" name="Line 116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50" name="Rectangle 116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51" name="Text Box 116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952" name="Group 1168"/>
            <p:cNvGrpSpPr>
              <a:grpSpLocks/>
            </p:cNvGrpSpPr>
            <p:nvPr/>
          </p:nvGrpSpPr>
          <p:grpSpPr bwMode="auto">
            <a:xfrm>
              <a:off x="4765" y="1995"/>
              <a:ext cx="513" cy="442"/>
              <a:chOff x="3937" y="633"/>
              <a:chExt cx="513" cy="442"/>
            </a:xfrm>
          </p:grpSpPr>
          <p:sp>
            <p:nvSpPr>
              <p:cNvPr id="631953" name="Line 116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54" name="Line 117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55" name="Oval 117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56" name="Line 117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57" name="Line 117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58" name="Rectangle 117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59" name="Oval 117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960" name="Group 1176"/>
              <p:cNvGrpSpPr>
                <a:grpSpLocks/>
              </p:cNvGrpSpPr>
              <p:nvPr/>
            </p:nvGrpSpPr>
            <p:grpSpPr bwMode="auto">
              <a:xfrm>
                <a:off x="4120" y="809"/>
                <a:ext cx="156" cy="55"/>
                <a:chOff x="2848" y="848"/>
                <a:chExt cx="140" cy="98"/>
              </a:xfrm>
            </p:grpSpPr>
            <p:sp>
              <p:nvSpPr>
                <p:cNvPr id="631961" name="Line 11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2" name="Line 11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3" name="Line 11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964" name="Group 1180"/>
              <p:cNvGrpSpPr>
                <a:grpSpLocks/>
              </p:cNvGrpSpPr>
              <p:nvPr/>
            </p:nvGrpSpPr>
            <p:grpSpPr bwMode="auto">
              <a:xfrm flipV="1">
                <a:off x="4120" y="808"/>
                <a:ext cx="156" cy="56"/>
                <a:chOff x="2848" y="848"/>
                <a:chExt cx="140" cy="98"/>
              </a:xfrm>
            </p:grpSpPr>
            <p:sp>
              <p:nvSpPr>
                <p:cNvPr id="631965" name="Line 11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6" name="Line 11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7" name="Line 11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68" name="Rectangle 118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69" name="Rectangle 118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70" name="Line 118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71" name="Line 118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72" name="Rectangle 118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73" name="Text Box 118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974" name="Group 1190"/>
            <p:cNvGrpSpPr>
              <a:grpSpLocks/>
            </p:cNvGrpSpPr>
            <p:nvPr/>
          </p:nvGrpSpPr>
          <p:grpSpPr bwMode="auto">
            <a:xfrm>
              <a:off x="4128" y="2003"/>
              <a:ext cx="513" cy="442"/>
              <a:chOff x="3937" y="633"/>
              <a:chExt cx="513" cy="442"/>
            </a:xfrm>
          </p:grpSpPr>
          <p:sp>
            <p:nvSpPr>
              <p:cNvPr id="631975" name="Line 119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76" name="Line 119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77" name="Oval 119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78" name="Line 119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79" name="Line 119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80" name="Rectangle 119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81" name="Oval 119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1982" name="Group 1198"/>
              <p:cNvGrpSpPr>
                <a:grpSpLocks/>
              </p:cNvGrpSpPr>
              <p:nvPr/>
            </p:nvGrpSpPr>
            <p:grpSpPr bwMode="auto">
              <a:xfrm>
                <a:off x="4120" y="809"/>
                <a:ext cx="156" cy="55"/>
                <a:chOff x="2848" y="848"/>
                <a:chExt cx="140" cy="98"/>
              </a:xfrm>
            </p:grpSpPr>
            <p:sp>
              <p:nvSpPr>
                <p:cNvPr id="631983" name="Line 11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4" name="Line 12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5" name="Line 12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1986" name="Group 1202"/>
              <p:cNvGrpSpPr>
                <a:grpSpLocks/>
              </p:cNvGrpSpPr>
              <p:nvPr/>
            </p:nvGrpSpPr>
            <p:grpSpPr bwMode="auto">
              <a:xfrm flipV="1">
                <a:off x="4120" y="808"/>
                <a:ext cx="156" cy="56"/>
                <a:chOff x="2848" y="848"/>
                <a:chExt cx="140" cy="98"/>
              </a:xfrm>
            </p:grpSpPr>
            <p:sp>
              <p:nvSpPr>
                <p:cNvPr id="631987" name="Line 12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8" name="Line 12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9" name="Line 12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90" name="Rectangle 120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91" name="Rectangle 120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92" name="Line 120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93" name="Line 120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94" name="Rectangle 121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95" name="Text Box 121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1996" name="Group 1212"/>
            <p:cNvGrpSpPr>
              <a:grpSpLocks/>
            </p:cNvGrpSpPr>
            <p:nvPr/>
          </p:nvGrpSpPr>
          <p:grpSpPr bwMode="auto">
            <a:xfrm>
              <a:off x="4608" y="2771"/>
              <a:ext cx="513" cy="442"/>
              <a:chOff x="3937" y="633"/>
              <a:chExt cx="513" cy="442"/>
            </a:xfrm>
          </p:grpSpPr>
          <p:sp>
            <p:nvSpPr>
              <p:cNvPr id="631997" name="Line 121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98" name="Line 121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99" name="Oval 121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00" name="Line 121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01" name="Line 121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02" name="Rectangle 121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03" name="Oval 121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2004" name="Group 1220"/>
              <p:cNvGrpSpPr>
                <a:grpSpLocks/>
              </p:cNvGrpSpPr>
              <p:nvPr/>
            </p:nvGrpSpPr>
            <p:grpSpPr bwMode="auto">
              <a:xfrm>
                <a:off x="4120" y="809"/>
                <a:ext cx="156" cy="55"/>
                <a:chOff x="2848" y="848"/>
                <a:chExt cx="140" cy="98"/>
              </a:xfrm>
            </p:grpSpPr>
            <p:sp>
              <p:nvSpPr>
                <p:cNvPr id="632005" name="Line 12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06" name="Line 12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07" name="Line 12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2008" name="Group 1224"/>
              <p:cNvGrpSpPr>
                <a:grpSpLocks/>
              </p:cNvGrpSpPr>
              <p:nvPr/>
            </p:nvGrpSpPr>
            <p:grpSpPr bwMode="auto">
              <a:xfrm flipV="1">
                <a:off x="4120" y="808"/>
                <a:ext cx="156" cy="56"/>
                <a:chOff x="2848" y="848"/>
                <a:chExt cx="140" cy="98"/>
              </a:xfrm>
            </p:grpSpPr>
            <p:sp>
              <p:nvSpPr>
                <p:cNvPr id="632009" name="Line 1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10" name="Line 1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11" name="Line 1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12" name="Rectangle 122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13" name="Rectangle 122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14" name="Line 123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15" name="Line 123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16" name="Rectangle 123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17" name="Text Box 123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2018" name="Group 1234"/>
            <p:cNvGrpSpPr>
              <a:grpSpLocks/>
            </p:cNvGrpSpPr>
            <p:nvPr/>
          </p:nvGrpSpPr>
          <p:grpSpPr bwMode="auto">
            <a:xfrm>
              <a:off x="4119" y="2640"/>
              <a:ext cx="513" cy="442"/>
              <a:chOff x="3937" y="633"/>
              <a:chExt cx="513" cy="442"/>
            </a:xfrm>
          </p:grpSpPr>
          <p:sp>
            <p:nvSpPr>
              <p:cNvPr id="632019" name="Line 123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20" name="Line 123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21" name="Oval 123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22" name="Line 123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23" name="Line 123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24" name="Rectangle 124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25" name="Oval 124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2026" name="Group 1242"/>
              <p:cNvGrpSpPr>
                <a:grpSpLocks/>
              </p:cNvGrpSpPr>
              <p:nvPr/>
            </p:nvGrpSpPr>
            <p:grpSpPr bwMode="auto">
              <a:xfrm>
                <a:off x="4120" y="809"/>
                <a:ext cx="156" cy="55"/>
                <a:chOff x="2848" y="848"/>
                <a:chExt cx="140" cy="98"/>
              </a:xfrm>
            </p:grpSpPr>
            <p:sp>
              <p:nvSpPr>
                <p:cNvPr id="632027" name="Line 12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28" name="Line 12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29" name="Line 12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2030" name="Group 1246"/>
              <p:cNvGrpSpPr>
                <a:grpSpLocks/>
              </p:cNvGrpSpPr>
              <p:nvPr/>
            </p:nvGrpSpPr>
            <p:grpSpPr bwMode="auto">
              <a:xfrm flipV="1">
                <a:off x="4120" y="808"/>
                <a:ext cx="156" cy="56"/>
                <a:chOff x="2848" y="848"/>
                <a:chExt cx="140" cy="98"/>
              </a:xfrm>
            </p:grpSpPr>
            <p:sp>
              <p:nvSpPr>
                <p:cNvPr id="632031" name="Line 12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32" name="Line 12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33" name="Line 12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34" name="Rectangle 125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35" name="Rectangle 125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36" name="Line 125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37" name="Line 125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38" name="Rectangle 125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39" name="Text Box 125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632040" name="Group 1256"/>
            <p:cNvGrpSpPr>
              <a:grpSpLocks/>
            </p:cNvGrpSpPr>
            <p:nvPr/>
          </p:nvGrpSpPr>
          <p:grpSpPr bwMode="auto">
            <a:xfrm>
              <a:off x="3674" y="2866"/>
              <a:ext cx="513" cy="442"/>
              <a:chOff x="3937" y="633"/>
              <a:chExt cx="513" cy="442"/>
            </a:xfrm>
          </p:grpSpPr>
          <p:sp>
            <p:nvSpPr>
              <p:cNvPr id="632041" name="Line 125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42" name="Line 125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43" name="Oval 125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44" name="Line 126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45" name="Line 126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46" name="Rectangle 126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47" name="Oval 126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32048" name="Group 1264"/>
              <p:cNvGrpSpPr>
                <a:grpSpLocks/>
              </p:cNvGrpSpPr>
              <p:nvPr/>
            </p:nvGrpSpPr>
            <p:grpSpPr bwMode="auto">
              <a:xfrm>
                <a:off x="4120" y="809"/>
                <a:ext cx="156" cy="55"/>
                <a:chOff x="2848" y="848"/>
                <a:chExt cx="140" cy="98"/>
              </a:xfrm>
            </p:grpSpPr>
            <p:sp>
              <p:nvSpPr>
                <p:cNvPr id="632049" name="Line 12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0" name="Line 12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1" name="Line 12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32052" name="Group 1268"/>
              <p:cNvGrpSpPr>
                <a:grpSpLocks/>
              </p:cNvGrpSpPr>
              <p:nvPr/>
            </p:nvGrpSpPr>
            <p:grpSpPr bwMode="auto">
              <a:xfrm flipV="1">
                <a:off x="4120" y="808"/>
                <a:ext cx="156" cy="56"/>
                <a:chOff x="2848" y="848"/>
                <a:chExt cx="140" cy="98"/>
              </a:xfrm>
            </p:grpSpPr>
            <p:sp>
              <p:nvSpPr>
                <p:cNvPr id="632053" name="Line 12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4" name="Line 12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5" name="Line 12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56" name="Rectangle 127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57" name="Rectangle 127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58" name="Line 127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59" name="Line 127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60" name="Rectangle 127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61" name="Text Box 127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sp>
        <p:nvSpPr>
          <p:cNvPr id="632064" name="Rectangle 1280"/>
          <p:cNvSpPr>
            <a:spLocks noChangeArrowheads="1"/>
          </p:cNvSpPr>
          <p:nvPr/>
        </p:nvSpPr>
        <p:spPr bwMode="auto">
          <a:xfrm>
            <a:off x="5721350" y="858838"/>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5" name="Rectangle 1281"/>
          <p:cNvSpPr>
            <a:spLocks noChangeArrowheads="1"/>
          </p:cNvSpPr>
          <p:nvPr/>
        </p:nvSpPr>
        <p:spPr bwMode="auto">
          <a:xfrm>
            <a:off x="5651500" y="1509713"/>
            <a:ext cx="596900"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6" name="Rectangle 1282"/>
          <p:cNvSpPr>
            <a:spLocks noChangeArrowheads="1"/>
          </p:cNvSpPr>
          <p:nvPr/>
        </p:nvSpPr>
        <p:spPr bwMode="auto">
          <a:xfrm>
            <a:off x="8477250" y="4487863"/>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1830"/>
                                        </p:tgtEl>
                                        <p:attrNameLst>
                                          <p:attrName>style.visibility</p:attrName>
                                        </p:attrNameLst>
                                      </p:cBhvr>
                                      <p:to>
                                        <p:strVal val="visible"/>
                                      </p:to>
                                    </p:set>
                                    <p:animEffect transition="in" filter="wipe(left)">
                                      <p:cBhvr>
                                        <p:cTn id="7" dur="500"/>
                                        <p:tgtEl>
                                          <p:spTgt spid="631830"/>
                                        </p:tgtEl>
                                      </p:cBhvr>
                                    </p:animEffect>
                                  </p:childTnLst>
                                </p:cTn>
                              </p:par>
                              <p:par>
                                <p:cTn id="8" presetID="22" presetClass="entr" presetSubtype="8" fill="hold" nodeType="withEffect">
                                  <p:stCondLst>
                                    <p:cond delay="0"/>
                                  </p:stCondLst>
                                  <p:childTnLst>
                                    <p:set>
                                      <p:cBhvr>
                                        <p:cTn id="9" dur="1" fill="hold">
                                          <p:stCondLst>
                                            <p:cond delay="0"/>
                                          </p:stCondLst>
                                        </p:cTn>
                                        <p:tgtEl>
                                          <p:spTgt spid="631831"/>
                                        </p:tgtEl>
                                        <p:attrNameLst>
                                          <p:attrName>style.visibility</p:attrName>
                                        </p:attrNameLst>
                                      </p:cBhvr>
                                      <p:to>
                                        <p:strVal val="visible"/>
                                      </p:to>
                                    </p:set>
                                    <p:animEffect transition="in" filter="wipe(left)">
                                      <p:cBhvr>
                                        <p:cTn id="10" dur="500"/>
                                        <p:tgtEl>
                                          <p:spTgt spid="63183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32062"/>
                                        </p:tgtEl>
                                        <p:attrNameLst>
                                          <p:attrName>style.visibility</p:attrName>
                                        </p:attrNameLst>
                                      </p:cBhvr>
                                      <p:to>
                                        <p:strVal val="visible"/>
                                      </p:to>
                                    </p:set>
                                    <p:animEffect transition="in" filter="dissolve">
                                      <p:cBhvr>
                                        <p:cTn id="15" dur="1000"/>
                                        <p:tgtEl>
                                          <p:spTgt spid="63206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2064"/>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grpId="1" nodeType="afterEffect">
                                  <p:stCondLst>
                                    <p:cond delay="0"/>
                                  </p:stCondLst>
                                  <p:childTnLst>
                                    <p:animMotion origin="layout" path="M 0.00244 0.01227 L 0.00382 0.0949 " pathEditMode="relative" rAng="0" ptsTypes="AA">
                                      <p:cBhvr>
                                        <p:cTn id="22" dur="2000" fill="hold"/>
                                        <p:tgtEl>
                                          <p:spTgt spid="632064"/>
                                        </p:tgtEl>
                                        <p:attrNameLst>
                                          <p:attrName>ppt_x</p:attrName>
                                          <p:attrName>ppt_y</p:attrName>
                                        </p:attrNameLst>
                                      </p:cBhvr>
                                      <p:rCtr x="1" y="41"/>
                                    </p:animMotion>
                                  </p:childTnLst>
                                </p:cTn>
                              </p:par>
                            </p:childTnLst>
                          </p:cTn>
                        </p:par>
                        <p:par>
                          <p:cTn id="23" fill="hold">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63206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32065"/>
                                        </p:tgtEl>
                                        <p:attrNameLst>
                                          <p:attrName>style.visibility</p:attrName>
                                        </p:attrNameLst>
                                      </p:cBhvr>
                                      <p:to>
                                        <p:strVal val="visible"/>
                                      </p:to>
                                    </p:set>
                                  </p:childTnLst>
                                </p:cTn>
                              </p:par>
                            </p:childTnLst>
                          </p:cTn>
                        </p:par>
                        <p:par>
                          <p:cTn id="29" fill="hold">
                            <p:stCondLst>
                              <p:cond delay="2000"/>
                            </p:stCondLst>
                            <p:childTnLst>
                              <p:par>
                                <p:cTn id="30" presetID="0" presetClass="path" presetSubtype="0" accel="50000" decel="50000" fill="hold" grpId="1" nodeType="afterEffect">
                                  <p:stCondLst>
                                    <p:cond delay="0"/>
                                  </p:stCondLst>
                                  <p:childTnLst>
                                    <p:animMotion origin="layout" path="M 2.5E-6 -1.48148E-6 L 2.5E-6 0.07269 L 0.02726 0.18982 L 0.02726 0.1132 L 0.07118 0.11112 L 0.07257 0.18982 L 0.11667 0.14144 L 0.11667 0.07871 L 0.16059 0.07686 L 0.10903 0.23426 L 0.11511 0.15949 L 0.1559 0.15949 L 0.15747 0.23635 L 0.1059 0.34537 L 0.10295 0.27061 L 0.14236 0.26875 L 0.14688 0.39584 L 0.1559 0.3213 L 0.19236 0.31922 L 0.19688 0.39792 L 0.1059 0.49908 L 0.1059 0.41621 L 0.14236 0.41621 L 0.14236 0.49699 L 0.18785 0.53542 L 0.18785 0.44653 L 0.2257 0.44653 L 0.22865 0.52732 L 0.31198 0.50301 L 0.31198 0.43843 " pathEditMode="relative" ptsTypes="AAAAAAAAAAAAAAAAAAAAAAAAAAAAAA">
                                      <p:cBhvr>
                                        <p:cTn id="31" dur="5000" fill="hold"/>
                                        <p:tgtEl>
                                          <p:spTgt spid="632065"/>
                                        </p:tgtEl>
                                        <p:attrNameLst>
                                          <p:attrName>ppt_x</p:attrName>
                                          <p:attrName>ppt_y</p:attrName>
                                        </p:attrNameLst>
                                      </p:cBhvr>
                                    </p:animMotion>
                                  </p:childTnLst>
                                </p:cTn>
                              </p:par>
                            </p:childTnLst>
                          </p:cTn>
                        </p:par>
                        <p:par>
                          <p:cTn id="32" fill="hold">
                            <p:stCondLst>
                              <p:cond delay="7000"/>
                            </p:stCondLst>
                            <p:childTnLst>
                              <p:par>
                                <p:cTn id="33" presetID="1" presetClass="exit" presetSubtype="0" fill="hold" grpId="2" nodeType="afterEffect">
                                  <p:stCondLst>
                                    <p:cond delay="0"/>
                                  </p:stCondLst>
                                  <p:childTnLst>
                                    <p:set>
                                      <p:cBhvr>
                                        <p:cTn id="34" dur="1" fill="hold">
                                          <p:stCondLst>
                                            <p:cond delay="0"/>
                                          </p:stCondLst>
                                        </p:cTn>
                                        <p:tgtEl>
                                          <p:spTgt spid="632065"/>
                                        </p:tgtEl>
                                        <p:attrNameLst>
                                          <p:attrName>style.visibility</p:attrName>
                                        </p:attrNameLst>
                                      </p:cBhvr>
                                      <p:to>
                                        <p:strVal val="hidden"/>
                                      </p:to>
                                    </p:set>
                                  </p:childTnLst>
                                </p:cTn>
                              </p:par>
                            </p:childTnLst>
                          </p:cTn>
                        </p:par>
                        <p:par>
                          <p:cTn id="35" fill="hold">
                            <p:stCondLst>
                              <p:cond delay="7000"/>
                            </p:stCondLst>
                            <p:childTnLst>
                              <p:par>
                                <p:cTn id="36" presetID="1" presetClass="entr" presetSubtype="0" fill="hold" grpId="0" nodeType="afterEffect">
                                  <p:stCondLst>
                                    <p:cond delay="0"/>
                                  </p:stCondLst>
                                  <p:childTnLst>
                                    <p:set>
                                      <p:cBhvr>
                                        <p:cTn id="37" dur="1" fill="hold">
                                          <p:stCondLst>
                                            <p:cond delay="0"/>
                                          </p:stCondLst>
                                        </p:cTn>
                                        <p:tgtEl>
                                          <p:spTgt spid="632066"/>
                                        </p:tgtEl>
                                        <p:attrNameLst>
                                          <p:attrName>style.visibility</p:attrName>
                                        </p:attrNameLst>
                                      </p:cBhvr>
                                      <p:to>
                                        <p:strVal val="visible"/>
                                      </p:to>
                                    </p:set>
                                  </p:childTnLst>
                                </p:cTn>
                              </p:par>
                            </p:childTnLst>
                          </p:cTn>
                        </p:par>
                        <p:par>
                          <p:cTn id="38" fill="hold">
                            <p:stCondLst>
                              <p:cond delay="7000"/>
                            </p:stCondLst>
                            <p:childTnLst>
                              <p:par>
                                <p:cTn id="39" presetID="1" presetClass="entr" presetSubtype="0" fill="hold" grpId="1" nodeType="afterEffect">
                                  <p:stCondLst>
                                    <p:cond delay="0"/>
                                  </p:stCondLst>
                                  <p:childTnLst>
                                    <p:set>
                                      <p:cBhvr>
                                        <p:cTn id="40" dur="1" fill="hold">
                                          <p:stCondLst>
                                            <p:cond delay="0"/>
                                          </p:stCondLst>
                                        </p:cTn>
                                        <p:tgtEl>
                                          <p:spTgt spid="632066"/>
                                        </p:tgtEl>
                                        <p:attrNameLst>
                                          <p:attrName>style.visibility</p:attrName>
                                        </p:attrNameLst>
                                      </p:cBhvr>
                                      <p:to>
                                        <p:strVal val="visible"/>
                                      </p:to>
                                    </p:set>
                                  </p:childTnLst>
                                </p:cTn>
                              </p:par>
                            </p:childTnLst>
                          </p:cTn>
                        </p:par>
                        <p:par>
                          <p:cTn id="41" fill="hold">
                            <p:stCondLst>
                              <p:cond delay="7000"/>
                            </p:stCondLst>
                            <p:childTnLst>
                              <p:par>
                                <p:cTn id="42" presetID="42" presetClass="path" presetSubtype="0" accel="50000" decel="50000" fill="hold" grpId="2" nodeType="afterEffect">
                                  <p:stCondLst>
                                    <p:cond delay="0"/>
                                  </p:stCondLst>
                                  <p:childTnLst>
                                    <p:animMotion origin="layout" path="M -3.05556E-6 0 L -0.00156 -0.07106 " pathEditMode="relative" rAng="0" ptsTypes="AA">
                                      <p:cBhvr>
                                        <p:cTn id="43" dur="2000" fill="hold"/>
                                        <p:tgtEl>
                                          <p:spTgt spid="632066"/>
                                        </p:tgtEl>
                                        <p:attrNameLst>
                                          <p:attrName>ppt_x</p:attrName>
                                          <p:attrName>ppt_y</p:attrName>
                                        </p:attrNameLst>
                                      </p:cBhvr>
                                      <p:rCtr x="-1"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064" grpId="0" animBg="1"/>
      <p:bldP spid="632064" grpId="1" animBg="1"/>
      <p:bldP spid="632064" grpId="2" animBg="1"/>
      <p:bldP spid="632065" grpId="0" animBg="1"/>
      <p:bldP spid="632065" grpId="1" animBg="1"/>
      <p:bldP spid="632065" grpId="2" animBg="1"/>
      <p:bldP spid="632066" grpId="0" animBg="1"/>
      <p:bldP spid="632066" grpId="1" animBg="1"/>
      <p:bldP spid="632066"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4" name="Slide Number Placeholder 5"/>
          <p:cNvSpPr>
            <a:spLocks noGrp="1"/>
          </p:cNvSpPr>
          <p:nvPr>
            <p:ph type="sldNum" sz="quarter" idx="12"/>
          </p:nvPr>
        </p:nvSpPr>
        <p:spPr/>
        <p:txBody>
          <a:bodyPr/>
          <a:lstStyle/>
          <a:p>
            <a:r>
              <a:rPr lang="en-US"/>
              <a:t>4-</a:t>
            </a:r>
            <a:fld id="{E7A84C92-0101-4471-9AA8-14679B13714D}" type="slidenum">
              <a:rPr lang="en-US"/>
              <a:pPr/>
              <a:t>20</a:t>
            </a:fld>
            <a:endParaRPr lang="en-US"/>
          </a:p>
        </p:txBody>
      </p:sp>
      <p:sp>
        <p:nvSpPr>
          <p:cNvPr id="166914" name="Rectangle 2"/>
          <p:cNvSpPr>
            <a:spLocks noGrp="1" noChangeArrowheads="1"/>
          </p:cNvSpPr>
          <p:nvPr>
            <p:ph type="title"/>
          </p:nvPr>
        </p:nvSpPr>
        <p:spPr/>
        <p:txBody>
          <a:bodyPr/>
          <a:lstStyle/>
          <a:p>
            <a:r>
              <a:rPr lang="en-US"/>
              <a:t>IP addressing: CIDR</a:t>
            </a:r>
          </a:p>
        </p:txBody>
      </p:sp>
      <p:sp>
        <p:nvSpPr>
          <p:cNvPr id="166915" name="Rectangle 3"/>
          <p:cNvSpPr>
            <a:spLocks noGrp="1" noChangeArrowheads="1"/>
          </p:cNvSpPr>
          <p:nvPr>
            <p:ph type="body" idx="1"/>
          </p:nvPr>
        </p:nvSpPr>
        <p:spPr>
          <a:xfrm>
            <a:off x="565150" y="1328738"/>
            <a:ext cx="8107363" cy="3171825"/>
          </a:xfrm>
        </p:spPr>
        <p:txBody>
          <a:bodyPr/>
          <a:lstStyle/>
          <a:p>
            <a:pPr>
              <a:buFont typeface="ZapfDingbats" pitchFamily="82" charset="2"/>
              <a:buNone/>
            </a:pPr>
            <a:r>
              <a:rPr lang="en-US" sz="3200">
                <a:solidFill>
                  <a:srgbClr val="FF0000"/>
                </a:solidFill>
              </a:rPr>
              <a:t>CIDR:</a:t>
            </a:r>
            <a:r>
              <a:rPr lang="en-US" sz="3200"/>
              <a:t> </a:t>
            </a:r>
            <a:r>
              <a:rPr lang="en-US" sz="3200">
                <a:solidFill>
                  <a:srgbClr val="FF0000"/>
                </a:solidFill>
              </a:rPr>
              <a:t>C</a:t>
            </a:r>
            <a:r>
              <a:rPr lang="en-US" sz="3200"/>
              <a:t>lassless </a:t>
            </a:r>
            <a:r>
              <a:rPr lang="en-US" sz="3200">
                <a:solidFill>
                  <a:srgbClr val="FF0000"/>
                </a:solidFill>
              </a:rPr>
              <a:t>I</a:t>
            </a:r>
            <a:r>
              <a:rPr lang="en-US" sz="3200"/>
              <a:t>nter</a:t>
            </a:r>
            <a:r>
              <a:rPr lang="en-US" sz="3200">
                <a:solidFill>
                  <a:srgbClr val="FF0000"/>
                </a:solidFill>
              </a:rPr>
              <a:t>D</a:t>
            </a:r>
            <a:r>
              <a:rPr lang="en-US" sz="3200"/>
              <a:t>omain </a:t>
            </a:r>
            <a:r>
              <a:rPr lang="en-US" sz="3200">
                <a:solidFill>
                  <a:srgbClr val="FF0000"/>
                </a:solidFill>
              </a:rPr>
              <a:t>R</a:t>
            </a:r>
            <a:r>
              <a:rPr lang="en-US" sz="3200"/>
              <a:t>outing</a:t>
            </a:r>
          </a:p>
          <a:p>
            <a:pPr lvl="1"/>
            <a:r>
              <a:rPr lang="en-US"/>
              <a:t>subnet portion of address of arbitrary length</a:t>
            </a:r>
          </a:p>
          <a:p>
            <a:pPr lvl="1"/>
            <a:r>
              <a:rPr lang="en-US"/>
              <a:t>address format: </a:t>
            </a:r>
            <a:r>
              <a:rPr lang="en-US">
                <a:solidFill>
                  <a:srgbClr val="FF0000"/>
                </a:solidFill>
              </a:rPr>
              <a:t>a.b.c.d/x</a:t>
            </a:r>
            <a:r>
              <a:rPr lang="en-US"/>
              <a:t>, where x is # bits in subnet portion of address</a:t>
            </a:r>
          </a:p>
        </p:txBody>
      </p:sp>
      <p:grpSp>
        <p:nvGrpSpPr>
          <p:cNvPr id="166916" name="Group 4"/>
          <p:cNvGrpSpPr>
            <a:grpSpLocks/>
          </p:cNvGrpSpPr>
          <p:nvPr/>
        </p:nvGrpSpPr>
        <p:grpSpPr bwMode="auto">
          <a:xfrm>
            <a:off x="1423988" y="4641850"/>
            <a:ext cx="6124575" cy="1625600"/>
            <a:chOff x="1339" y="899"/>
            <a:chExt cx="3858" cy="1024"/>
          </a:xfrm>
        </p:grpSpPr>
        <p:sp>
          <p:nvSpPr>
            <p:cNvPr id="166917" name="Text Box 5"/>
            <p:cNvSpPr txBox="1">
              <a:spLocks noChangeArrowheads="1"/>
            </p:cNvSpPr>
            <p:nvPr/>
          </p:nvSpPr>
          <p:spPr bwMode="auto">
            <a:xfrm>
              <a:off x="1339" y="1262"/>
              <a:ext cx="3858" cy="288"/>
            </a:xfrm>
            <a:prstGeom prst="rect">
              <a:avLst/>
            </a:prstGeom>
            <a:noFill/>
            <a:ln w="9525">
              <a:noFill/>
              <a:miter lim="800000"/>
              <a:headEnd/>
              <a:tailEnd/>
            </a:ln>
            <a:effectLst/>
          </p:spPr>
          <p:txBody>
            <a:bodyPr wrap="none">
              <a:spAutoFit/>
            </a:bodyPr>
            <a:lstStyle/>
            <a:p>
              <a:r>
                <a:rPr lang="en-US" sz="2400">
                  <a:solidFill>
                    <a:schemeClr val="accent2"/>
                  </a:solidFill>
                  <a:latin typeface="Arial" charset="0"/>
                </a:rPr>
                <a:t>11001000  00010111</a:t>
              </a:r>
              <a:r>
                <a:rPr lang="en-US" sz="2400">
                  <a:latin typeface="Arial" charset="0"/>
                </a:rPr>
                <a:t>  </a:t>
              </a:r>
              <a:r>
                <a:rPr lang="en-US" sz="2400">
                  <a:solidFill>
                    <a:schemeClr val="accent2"/>
                  </a:solidFill>
                  <a:latin typeface="Arial" charset="0"/>
                </a:rPr>
                <a:t>0001000</a:t>
              </a:r>
              <a:r>
                <a:rPr lang="en-US" sz="2400">
                  <a:latin typeface="Arial" charset="0"/>
                </a:rPr>
                <a:t>0  00000000</a:t>
              </a:r>
              <a:endParaRPr lang="en-US" sz="2400">
                <a:latin typeface="Times New Roman" pitchFamily="18" charset="0"/>
              </a:endParaRPr>
            </a:p>
          </p:txBody>
        </p:sp>
        <p:sp>
          <p:nvSpPr>
            <p:cNvPr id="166918" name="Text Box 6"/>
            <p:cNvSpPr txBox="1">
              <a:spLocks noChangeArrowheads="1"/>
            </p:cNvSpPr>
            <p:nvPr/>
          </p:nvSpPr>
          <p:spPr bwMode="auto">
            <a:xfrm>
              <a:off x="2376" y="922"/>
              <a:ext cx="568" cy="404"/>
            </a:xfrm>
            <a:prstGeom prst="rect">
              <a:avLst/>
            </a:prstGeom>
            <a:noFill/>
            <a:ln w="9525">
              <a:noFill/>
              <a:miter lim="800000"/>
              <a:headEnd/>
              <a:tailEnd/>
            </a:ln>
            <a:effectLst/>
          </p:spPr>
          <p:txBody>
            <a:bodyPr wrap="none">
              <a:spAutoFit/>
            </a:bodyPr>
            <a:lstStyle/>
            <a:p>
              <a:pPr algn="ctr"/>
              <a:r>
                <a:rPr lang="en-US">
                  <a:solidFill>
                    <a:schemeClr val="accent2"/>
                  </a:solidFill>
                </a:rPr>
                <a:t>subnet</a:t>
              </a:r>
            </a:p>
            <a:p>
              <a:pPr algn="ctr"/>
              <a:r>
                <a:rPr lang="en-US">
                  <a:solidFill>
                    <a:schemeClr val="accent2"/>
                  </a:solidFill>
                </a:rPr>
                <a:t>part</a:t>
              </a:r>
              <a:endParaRPr lang="en-US"/>
            </a:p>
          </p:txBody>
        </p:sp>
        <p:sp>
          <p:nvSpPr>
            <p:cNvPr id="166919" name="Text Box 7"/>
            <p:cNvSpPr txBox="1">
              <a:spLocks noChangeArrowheads="1"/>
            </p:cNvSpPr>
            <p:nvPr/>
          </p:nvSpPr>
          <p:spPr bwMode="auto">
            <a:xfrm>
              <a:off x="4468" y="899"/>
              <a:ext cx="413" cy="404"/>
            </a:xfrm>
            <a:prstGeom prst="rect">
              <a:avLst/>
            </a:prstGeom>
            <a:noFill/>
            <a:ln w="9525">
              <a:noFill/>
              <a:miter lim="800000"/>
              <a:headEnd/>
              <a:tailEnd/>
            </a:ln>
            <a:effectLst/>
          </p:spPr>
          <p:txBody>
            <a:bodyPr wrap="none">
              <a:spAutoFit/>
            </a:bodyPr>
            <a:lstStyle/>
            <a:p>
              <a:pPr algn="ctr"/>
              <a:r>
                <a:rPr lang="en-US"/>
                <a:t>host</a:t>
              </a:r>
            </a:p>
            <a:p>
              <a:pPr algn="ctr"/>
              <a:r>
                <a:rPr lang="en-US"/>
                <a:t>part</a:t>
              </a:r>
            </a:p>
          </p:txBody>
        </p:sp>
        <p:sp>
          <p:nvSpPr>
            <p:cNvPr id="166920" name="Line 8"/>
            <p:cNvSpPr>
              <a:spLocks noChangeShapeType="1"/>
            </p:cNvSpPr>
            <p:nvPr/>
          </p:nvSpPr>
          <p:spPr bwMode="auto">
            <a:xfrm>
              <a:off x="3020" y="1121"/>
              <a:ext cx="1021" cy="0"/>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66921" name="Line 9"/>
            <p:cNvSpPr>
              <a:spLocks noChangeShapeType="1"/>
            </p:cNvSpPr>
            <p:nvPr/>
          </p:nvSpPr>
          <p:spPr bwMode="auto">
            <a:xfrm flipH="1">
              <a:off x="1408" y="1118"/>
              <a:ext cx="924" cy="7"/>
            </a:xfrm>
            <a:prstGeom prst="line">
              <a:avLst/>
            </a:prstGeom>
            <a:noFill/>
            <a:ln w="28575">
              <a:solidFill>
                <a:schemeClr val="accent2"/>
              </a:solidFill>
              <a:round/>
              <a:headEnd/>
              <a:tailEnd type="triangle" w="med" len="med"/>
            </a:ln>
            <a:effectLst/>
          </p:spPr>
          <p:txBody>
            <a:bodyPr wrap="none" anchor="ctr"/>
            <a:lstStyle/>
            <a:p>
              <a:endParaRPr lang="en-US"/>
            </a:p>
          </p:txBody>
        </p:sp>
        <p:sp>
          <p:nvSpPr>
            <p:cNvPr id="166922" name="Line 10"/>
            <p:cNvSpPr>
              <a:spLocks noChangeShapeType="1"/>
            </p:cNvSpPr>
            <p:nvPr/>
          </p:nvSpPr>
          <p:spPr bwMode="auto">
            <a:xfrm flipH="1" flipV="1">
              <a:off x="4055" y="1123"/>
              <a:ext cx="436" cy="7"/>
            </a:xfrm>
            <a:prstGeom prst="line">
              <a:avLst/>
            </a:prstGeom>
            <a:noFill/>
            <a:ln w="28575">
              <a:solidFill>
                <a:schemeClr val="tx1"/>
              </a:solidFill>
              <a:round/>
              <a:headEnd/>
              <a:tailEnd type="triangle" w="med" len="med"/>
            </a:ln>
            <a:effectLst/>
          </p:spPr>
          <p:txBody>
            <a:bodyPr wrap="none" anchor="ctr"/>
            <a:lstStyle/>
            <a:p>
              <a:endParaRPr lang="en-US"/>
            </a:p>
          </p:txBody>
        </p:sp>
        <p:sp>
          <p:nvSpPr>
            <p:cNvPr id="166923" name="Line 11"/>
            <p:cNvSpPr>
              <a:spLocks noChangeShapeType="1"/>
            </p:cNvSpPr>
            <p:nvPr/>
          </p:nvSpPr>
          <p:spPr bwMode="auto">
            <a:xfrm flipV="1">
              <a:off x="4778" y="1121"/>
              <a:ext cx="375" cy="0"/>
            </a:xfrm>
            <a:prstGeom prst="line">
              <a:avLst/>
            </a:prstGeom>
            <a:noFill/>
            <a:ln w="28575">
              <a:solidFill>
                <a:schemeClr val="tx1"/>
              </a:solidFill>
              <a:round/>
              <a:headEnd/>
              <a:tailEnd type="triangle" w="med" len="med"/>
            </a:ln>
            <a:effectLst/>
          </p:spPr>
          <p:txBody>
            <a:bodyPr wrap="none" anchor="ctr"/>
            <a:lstStyle/>
            <a:p>
              <a:endParaRPr lang="en-US"/>
            </a:p>
          </p:txBody>
        </p:sp>
        <p:sp>
          <p:nvSpPr>
            <p:cNvPr id="166924" name="Text Box 12"/>
            <p:cNvSpPr txBox="1">
              <a:spLocks noChangeArrowheads="1"/>
            </p:cNvSpPr>
            <p:nvPr/>
          </p:nvSpPr>
          <p:spPr bwMode="auto">
            <a:xfrm>
              <a:off x="2559" y="1635"/>
              <a:ext cx="1497" cy="288"/>
            </a:xfrm>
            <a:prstGeom prst="rect">
              <a:avLst/>
            </a:prstGeom>
            <a:noFill/>
            <a:ln w="9525">
              <a:noFill/>
              <a:miter lim="800000"/>
              <a:headEnd/>
              <a:tailEnd/>
            </a:ln>
            <a:effectLst/>
          </p:spPr>
          <p:txBody>
            <a:bodyPr wrap="none">
              <a:spAutoFit/>
            </a:bodyPr>
            <a:lstStyle/>
            <a:p>
              <a:r>
                <a:rPr lang="en-US" sz="2400"/>
                <a:t>200.23.16.0/23</a:t>
              </a: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30A84092-DADD-4A75-8AE1-5CAE5F8C9F62}" type="slidenum">
              <a:rPr lang="en-US"/>
              <a:pPr/>
              <a:t>21</a:t>
            </a:fld>
            <a:endParaRPr lang="en-US"/>
          </a:p>
        </p:txBody>
      </p:sp>
      <p:sp>
        <p:nvSpPr>
          <p:cNvPr id="167938" name="Rectangle 2"/>
          <p:cNvSpPr>
            <a:spLocks noGrp="1" noChangeArrowheads="1"/>
          </p:cNvSpPr>
          <p:nvPr>
            <p:ph type="title"/>
          </p:nvPr>
        </p:nvSpPr>
        <p:spPr/>
        <p:txBody>
          <a:bodyPr/>
          <a:lstStyle/>
          <a:p>
            <a:r>
              <a:rPr lang="en-US" sz="3600"/>
              <a:t>IP addresses: how to get one?</a:t>
            </a:r>
            <a:endParaRPr lang="en-US"/>
          </a:p>
        </p:txBody>
      </p:sp>
      <p:sp>
        <p:nvSpPr>
          <p:cNvPr id="167939" name="Rectangle 3"/>
          <p:cNvSpPr>
            <a:spLocks noGrp="1" noChangeArrowheads="1"/>
          </p:cNvSpPr>
          <p:nvPr>
            <p:ph type="body" idx="1"/>
          </p:nvPr>
        </p:nvSpPr>
        <p:spPr>
          <a:xfrm>
            <a:off x="511175" y="1687513"/>
            <a:ext cx="8034338" cy="3359150"/>
          </a:xfrm>
        </p:spPr>
        <p:txBody>
          <a:bodyPr/>
          <a:lstStyle/>
          <a:p>
            <a:pPr>
              <a:buFont typeface="ZapfDingbats" pitchFamily="82" charset="2"/>
              <a:buNone/>
            </a:pPr>
            <a:r>
              <a:rPr lang="en-US" u="sng">
                <a:solidFill>
                  <a:srgbClr val="FF0000"/>
                </a:solidFill>
              </a:rPr>
              <a:t>Q:</a:t>
            </a:r>
            <a:r>
              <a:rPr lang="en-US"/>
              <a:t> How does </a:t>
            </a:r>
            <a:r>
              <a:rPr lang="en-US" i="1"/>
              <a:t>host</a:t>
            </a:r>
            <a:r>
              <a:rPr lang="en-US"/>
              <a:t> get IP address?</a:t>
            </a:r>
          </a:p>
          <a:p>
            <a:pPr>
              <a:buFont typeface="ZapfDingbats" pitchFamily="82" charset="2"/>
              <a:buNone/>
            </a:pPr>
            <a:endParaRPr lang="en-US"/>
          </a:p>
          <a:p>
            <a:r>
              <a:rPr lang="en-US" sz="2400"/>
              <a:t>hard-coded by system admin in a file</a:t>
            </a:r>
          </a:p>
          <a:p>
            <a:pPr lvl="1"/>
            <a:r>
              <a:rPr lang="en-US"/>
              <a:t>Wintel: control-panel-&gt;network-&gt;configuration-&gt;tcp/ip-&gt;properties</a:t>
            </a:r>
          </a:p>
          <a:p>
            <a:pPr lvl="1"/>
            <a:r>
              <a:rPr lang="en-US"/>
              <a:t>UNIX: /etc/rc.config</a:t>
            </a:r>
          </a:p>
          <a:p>
            <a:r>
              <a:rPr lang="en-US" sz="2400">
                <a:solidFill>
                  <a:srgbClr val="FF0000"/>
                </a:solidFill>
              </a:rPr>
              <a:t>DHCP:</a:t>
            </a:r>
            <a:r>
              <a:rPr lang="en-US" sz="2400"/>
              <a:t> </a:t>
            </a:r>
            <a:r>
              <a:rPr lang="en-US" sz="2400">
                <a:solidFill>
                  <a:srgbClr val="FF0000"/>
                </a:solidFill>
              </a:rPr>
              <a:t>D</a:t>
            </a:r>
            <a:r>
              <a:rPr lang="en-US" sz="2400"/>
              <a:t>ynamic </a:t>
            </a:r>
            <a:r>
              <a:rPr lang="en-US" sz="2400">
                <a:solidFill>
                  <a:srgbClr val="FF0000"/>
                </a:solidFill>
              </a:rPr>
              <a:t>H</a:t>
            </a:r>
            <a:r>
              <a:rPr lang="en-US" sz="2400"/>
              <a:t>ost </a:t>
            </a:r>
            <a:r>
              <a:rPr lang="en-US" sz="2400">
                <a:solidFill>
                  <a:srgbClr val="FF0000"/>
                </a:solidFill>
              </a:rPr>
              <a:t>C</a:t>
            </a:r>
            <a:r>
              <a:rPr lang="en-US" sz="2400"/>
              <a:t>onfiguration </a:t>
            </a:r>
            <a:r>
              <a:rPr lang="en-US" sz="2400">
                <a:solidFill>
                  <a:srgbClr val="FF0000"/>
                </a:solidFill>
              </a:rPr>
              <a:t>P</a:t>
            </a:r>
            <a:r>
              <a:rPr lang="en-US" sz="2400"/>
              <a:t>rotocol: dynamically get address from as server</a:t>
            </a:r>
          </a:p>
          <a:p>
            <a:pPr lvl="1"/>
            <a:r>
              <a:rPr lang="en-US"/>
              <a:t>“plug-and-play” </a:t>
            </a:r>
          </a:p>
          <a:p>
            <a:pPr>
              <a:buFont typeface="ZapfDingbats" pitchFamily="82" charset="2"/>
              <a:buNone/>
            </a:pPr>
            <a:endParaRPr lang="en-US" sz="2400"/>
          </a:p>
          <a:p>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45" name="Slide Number Placeholder 4"/>
          <p:cNvSpPr>
            <a:spLocks noGrp="1"/>
          </p:cNvSpPr>
          <p:nvPr>
            <p:ph type="sldNum" sz="quarter" idx="12"/>
          </p:nvPr>
        </p:nvSpPr>
        <p:spPr/>
        <p:txBody>
          <a:bodyPr/>
          <a:lstStyle/>
          <a:p>
            <a:r>
              <a:rPr lang="en-US"/>
              <a:t>4-</a:t>
            </a:r>
            <a:fld id="{D161BD93-C6A4-49E0-83C2-D98C01924122}" type="slidenum">
              <a:rPr lang="en-US"/>
              <a:pPr/>
              <a:t>22</a:t>
            </a:fld>
            <a:endParaRPr lang="en-US"/>
          </a:p>
        </p:txBody>
      </p:sp>
      <p:sp>
        <p:nvSpPr>
          <p:cNvPr id="169986" name="Rectangle 2"/>
          <p:cNvSpPr>
            <a:spLocks noGrp="1" noChangeArrowheads="1"/>
          </p:cNvSpPr>
          <p:nvPr>
            <p:ph type="title"/>
          </p:nvPr>
        </p:nvSpPr>
        <p:spPr>
          <a:xfrm>
            <a:off x="533400" y="228600"/>
            <a:ext cx="8316913" cy="1143000"/>
          </a:xfrm>
        </p:spPr>
        <p:txBody>
          <a:bodyPr/>
          <a:lstStyle/>
          <a:p>
            <a:r>
              <a:rPr lang="en-US" sz="3200"/>
              <a:t>Hierarchical addressing: route aggregation</a:t>
            </a:r>
            <a:endParaRPr lang="en-US"/>
          </a:p>
        </p:txBody>
      </p:sp>
      <p:sp>
        <p:nvSpPr>
          <p:cNvPr id="169987" name="Freeform 3"/>
          <p:cNvSpPr>
            <a:spLocks/>
          </p:cNvSpPr>
          <p:nvPr/>
        </p:nvSpPr>
        <p:spPr bwMode="auto">
          <a:xfrm>
            <a:off x="5175250" y="4121150"/>
            <a:ext cx="2019300" cy="295275"/>
          </a:xfrm>
          <a:custGeom>
            <a:avLst/>
            <a:gdLst/>
            <a:ahLst/>
            <a:cxnLst>
              <a:cxn ang="0">
                <a:pos x="0" y="0"/>
              </a:cxn>
              <a:cxn ang="0">
                <a:pos x="1272" y="186"/>
              </a:cxn>
            </a:cxnLst>
            <a:rect l="0" t="0" r="r" b="b"/>
            <a:pathLst>
              <a:path w="1272" h="186">
                <a:moveTo>
                  <a:pt x="0" y="0"/>
                </a:moveTo>
                <a:lnTo>
                  <a:pt x="1272" y="186"/>
                </a:lnTo>
              </a:path>
            </a:pathLst>
          </a:custGeom>
          <a:noFill/>
          <a:ln w="19050" cap="flat" cmpd="sng">
            <a:solidFill>
              <a:schemeClr val="tx1"/>
            </a:solidFill>
            <a:prstDash val="solid"/>
            <a:round/>
            <a:headEnd type="none" w="med" len="med"/>
            <a:tailEnd type="arrow" w="med" len="med"/>
          </a:ln>
          <a:effectLst/>
        </p:spPr>
        <p:txBody>
          <a:bodyPr wrap="none" anchor="ctr"/>
          <a:lstStyle/>
          <a:p>
            <a:endParaRPr lang="en-US"/>
          </a:p>
        </p:txBody>
      </p:sp>
      <p:sp>
        <p:nvSpPr>
          <p:cNvPr id="169988" name="Line 4"/>
          <p:cNvSpPr>
            <a:spLocks noChangeShapeType="1"/>
          </p:cNvSpPr>
          <p:nvPr/>
        </p:nvSpPr>
        <p:spPr bwMode="auto">
          <a:xfrm flipV="1">
            <a:off x="2832100" y="4397375"/>
            <a:ext cx="895350" cy="457200"/>
          </a:xfrm>
          <a:prstGeom prst="line">
            <a:avLst/>
          </a:prstGeom>
          <a:noFill/>
          <a:ln w="19050">
            <a:solidFill>
              <a:schemeClr val="tx1"/>
            </a:solidFill>
            <a:round/>
            <a:headEnd/>
            <a:tailEnd/>
          </a:ln>
          <a:effectLst/>
        </p:spPr>
        <p:txBody>
          <a:bodyPr wrap="none" anchor="ctr"/>
          <a:lstStyle/>
          <a:p>
            <a:endParaRPr lang="en-US"/>
          </a:p>
        </p:txBody>
      </p:sp>
      <p:sp>
        <p:nvSpPr>
          <p:cNvPr id="169989" name="Line 5"/>
          <p:cNvSpPr>
            <a:spLocks noChangeShapeType="1"/>
          </p:cNvSpPr>
          <p:nvPr/>
        </p:nvSpPr>
        <p:spPr bwMode="auto">
          <a:xfrm>
            <a:off x="2860675" y="3768725"/>
            <a:ext cx="752475" cy="171450"/>
          </a:xfrm>
          <a:prstGeom prst="line">
            <a:avLst/>
          </a:prstGeom>
          <a:noFill/>
          <a:ln w="19050">
            <a:solidFill>
              <a:schemeClr val="tx1"/>
            </a:solidFill>
            <a:round/>
            <a:headEnd/>
            <a:tailEnd/>
          </a:ln>
          <a:effectLst/>
        </p:spPr>
        <p:txBody>
          <a:bodyPr wrap="none" anchor="ctr"/>
          <a:lstStyle/>
          <a:p>
            <a:endParaRPr lang="en-US"/>
          </a:p>
        </p:txBody>
      </p:sp>
      <p:sp>
        <p:nvSpPr>
          <p:cNvPr id="169990" name="Line 6"/>
          <p:cNvSpPr>
            <a:spLocks noChangeShapeType="1"/>
          </p:cNvSpPr>
          <p:nvPr/>
        </p:nvSpPr>
        <p:spPr bwMode="auto">
          <a:xfrm>
            <a:off x="2927350" y="2987675"/>
            <a:ext cx="847725" cy="762000"/>
          </a:xfrm>
          <a:prstGeom prst="line">
            <a:avLst/>
          </a:prstGeom>
          <a:noFill/>
          <a:ln w="19050">
            <a:solidFill>
              <a:schemeClr val="tx1"/>
            </a:solidFill>
            <a:round/>
            <a:headEnd/>
            <a:tailEnd/>
          </a:ln>
          <a:effectLst/>
        </p:spPr>
        <p:txBody>
          <a:bodyPr wrap="none" anchor="ctr"/>
          <a:lstStyle/>
          <a:p>
            <a:endParaRPr lang="en-US"/>
          </a:p>
        </p:txBody>
      </p:sp>
      <p:sp>
        <p:nvSpPr>
          <p:cNvPr id="169991" name="Freeform 7"/>
          <p:cNvSpPr>
            <a:spLocks/>
          </p:cNvSpPr>
          <p:nvPr/>
        </p:nvSpPr>
        <p:spPr bwMode="auto">
          <a:xfrm>
            <a:off x="3573463" y="3567113"/>
            <a:ext cx="1773237" cy="979487"/>
          </a:xfrm>
          <a:custGeom>
            <a:avLst/>
            <a:gdLst/>
            <a:ahLst/>
            <a:cxnLst>
              <a:cxn ang="0">
                <a:pos x="439" y="97"/>
              </a:cxn>
              <a:cxn ang="0">
                <a:pos x="205" y="19"/>
              </a:cxn>
              <a:cxn ang="0">
                <a:pos x="55" y="73"/>
              </a:cxn>
              <a:cxn ang="0">
                <a:pos x="4" y="456"/>
              </a:cxn>
              <a:cxn ang="0">
                <a:pos x="77" y="582"/>
              </a:cxn>
              <a:cxn ang="0">
                <a:pos x="451" y="587"/>
              </a:cxn>
              <a:cxn ang="0">
                <a:pos x="685" y="613"/>
              </a:cxn>
              <a:cxn ang="0">
                <a:pos x="925" y="565"/>
              </a:cxn>
              <a:cxn ang="0">
                <a:pos x="1099" y="330"/>
              </a:cxn>
              <a:cxn ang="0">
                <a:pos x="1036" y="138"/>
              </a:cxn>
              <a:cxn ang="0">
                <a:pos x="691" y="91"/>
              </a:cxn>
              <a:cxn ang="0">
                <a:pos x="439" y="97"/>
              </a:cxn>
            </a:cxnLst>
            <a:rect l="0" t="0" r="r" b="b"/>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w="9525">
            <a:noFill/>
            <a:round/>
            <a:headEnd/>
            <a:tailEnd/>
          </a:ln>
          <a:effectLst/>
        </p:spPr>
        <p:txBody>
          <a:bodyPr wrap="none" anchor="ctr"/>
          <a:lstStyle/>
          <a:p>
            <a:endParaRPr lang="en-US"/>
          </a:p>
        </p:txBody>
      </p:sp>
      <p:sp>
        <p:nvSpPr>
          <p:cNvPr id="169992" name="Text Box 8"/>
          <p:cNvSpPr txBox="1">
            <a:spLocks noChangeArrowheads="1"/>
          </p:cNvSpPr>
          <p:nvPr/>
        </p:nvSpPr>
        <p:spPr bwMode="auto">
          <a:xfrm>
            <a:off x="5407025" y="3297238"/>
            <a:ext cx="1712913" cy="942975"/>
          </a:xfrm>
          <a:prstGeom prst="rect">
            <a:avLst/>
          </a:prstGeom>
          <a:noFill/>
          <a:ln w="9525">
            <a:noFill/>
            <a:miter lim="800000"/>
            <a:headEnd/>
            <a:tailEnd/>
          </a:ln>
          <a:effectLst/>
        </p:spPr>
        <p:txBody>
          <a:bodyPr wrap="none">
            <a:spAutoFit/>
          </a:bodyPr>
          <a:lstStyle/>
          <a:p>
            <a:r>
              <a:rPr lang="en-US" sz="1400"/>
              <a:t>“Send me anything</a:t>
            </a:r>
          </a:p>
          <a:p>
            <a:r>
              <a:rPr lang="en-US" sz="1400"/>
              <a:t>with addresses </a:t>
            </a:r>
          </a:p>
          <a:p>
            <a:r>
              <a:rPr lang="en-US" sz="1400"/>
              <a:t>beginning </a:t>
            </a:r>
          </a:p>
          <a:p>
            <a:r>
              <a:rPr lang="en-US" sz="1400"/>
              <a:t>200.23.16.0/20”</a:t>
            </a:r>
          </a:p>
        </p:txBody>
      </p:sp>
      <p:grpSp>
        <p:nvGrpSpPr>
          <p:cNvPr id="169993" name="Group 9"/>
          <p:cNvGrpSpPr>
            <a:grpSpLocks/>
          </p:cNvGrpSpPr>
          <p:nvPr/>
        </p:nvGrpSpPr>
        <p:grpSpPr bwMode="auto">
          <a:xfrm>
            <a:off x="758825" y="2760663"/>
            <a:ext cx="2338388" cy="404812"/>
            <a:chOff x="1004" y="1639"/>
            <a:chExt cx="1473" cy="255"/>
          </a:xfrm>
        </p:grpSpPr>
        <p:sp>
          <p:nvSpPr>
            <p:cNvPr id="169994" name="Freeform 10"/>
            <p:cNvSpPr>
              <a:spLocks/>
            </p:cNvSpPr>
            <p:nvPr/>
          </p:nvSpPr>
          <p:spPr bwMode="auto">
            <a:xfrm>
              <a:off x="1004" y="1639"/>
              <a:ext cx="1473" cy="255"/>
            </a:xfrm>
            <a:custGeom>
              <a:avLst/>
              <a:gdLst/>
              <a:ahLst/>
              <a:cxnLst>
                <a:cxn ang="0">
                  <a:pos x="172" y="11"/>
                </a:cxn>
                <a:cxn ang="0">
                  <a:pos x="73" y="94"/>
                </a:cxn>
                <a:cxn ang="0">
                  <a:pos x="146" y="220"/>
                </a:cxn>
                <a:cxn ang="0">
                  <a:pos x="520" y="225"/>
                </a:cxn>
                <a:cxn ang="0">
                  <a:pos x="754" y="251"/>
                </a:cxn>
                <a:cxn ang="0">
                  <a:pos x="1306" y="203"/>
                </a:cxn>
                <a:cxn ang="0">
                  <a:pos x="1360" y="29"/>
                </a:cxn>
                <a:cxn ang="0">
                  <a:pos x="628" y="29"/>
                </a:cxn>
                <a:cxn ang="0">
                  <a:pos x="172" y="11"/>
                </a:cxn>
              </a:cxnLst>
              <a:rect l="0" t="0" r="r" b="b"/>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w="9525">
              <a:noFill/>
              <a:round/>
              <a:headEnd/>
              <a:tailEnd/>
            </a:ln>
            <a:effectLst/>
          </p:spPr>
          <p:txBody>
            <a:bodyPr wrap="none" anchor="ctr"/>
            <a:lstStyle/>
            <a:p>
              <a:endParaRPr lang="en-US"/>
            </a:p>
          </p:txBody>
        </p:sp>
        <p:sp>
          <p:nvSpPr>
            <p:cNvPr id="169995" name="Text Box 11"/>
            <p:cNvSpPr txBox="1">
              <a:spLocks noChangeArrowheads="1"/>
            </p:cNvSpPr>
            <p:nvPr/>
          </p:nvSpPr>
          <p:spPr bwMode="auto">
            <a:xfrm>
              <a:off x="1226" y="1667"/>
              <a:ext cx="1038" cy="212"/>
            </a:xfrm>
            <a:prstGeom prst="rect">
              <a:avLst/>
            </a:prstGeom>
            <a:solidFill>
              <a:srgbClr val="66CCFF"/>
            </a:solidFill>
            <a:ln w="9525">
              <a:noFill/>
              <a:miter lim="800000"/>
              <a:headEnd/>
              <a:tailEnd/>
            </a:ln>
            <a:effectLst/>
          </p:spPr>
          <p:txBody>
            <a:bodyPr wrap="none">
              <a:spAutoFit/>
            </a:bodyPr>
            <a:lstStyle/>
            <a:p>
              <a:r>
                <a:rPr lang="en-US" sz="1600"/>
                <a:t>200.23.16.0/23</a:t>
              </a:r>
              <a:endParaRPr lang="en-US"/>
            </a:p>
          </p:txBody>
        </p:sp>
      </p:grpSp>
      <p:grpSp>
        <p:nvGrpSpPr>
          <p:cNvPr id="169996" name="Group 12"/>
          <p:cNvGrpSpPr>
            <a:grpSpLocks/>
          </p:cNvGrpSpPr>
          <p:nvPr/>
        </p:nvGrpSpPr>
        <p:grpSpPr bwMode="auto">
          <a:xfrm>
            <a:off x="787400" y="3351213"/>
            <a:ext cx="2338388" cy="404812"/>
            <a:chOff x="1004" y="1639"/>
            <a:chExt cx="1473" cy="255"/>
          </a:xfrm>
        </p:grpSpPr>
        <p:sp>
          <p:nvSpPr>
            <p:cNvPr id="169997" name="Freeform 13"/>
            <p:cNvSpPr>
              <a:spLocks/>
            </p:cNvSpPr>
            <p:nvPr/>
          </p:nvSpPr>
          <p:spPr bwMode="auto">
            <a:xfrm>
              <a:off x="1004" y="1639"/>
              <a:ext cx="1473" cy="255"/>
            </a:xfrm>
            <a:custGeom>
              <a:avLst/>
              <a:gdLst/>
              <a:ahLst/>
              <a:cxnLst>
                <a:cxn ang="0">
                  <a:pos x="172" y="11"/>
                </a:cxn>
                <a:cxn ang="0">
                  <a:pos x="73" y="94"/>
                </a:cxn>
                <a:cxn ang="0">
                  <a:pos x="146" y="220"/>
                </a:cxn>
                <a:cxn ang="0">
                  <a:pos x="520" y="225"/>
                </a:cxn>
                <a:cxn ang="0">
                  <a:pos x="754" y="251"/>
                </a:cxn>
                <a:cxn ang="0">
                  <a:pos x="1306" y="203"/>
                </a:cxn>
                <a:cxn ang="0">
                  <a:pos x="1360" y="29"/>
                </a:cxn>
                <a:cxn ang="0">
                  <a:pos x="628" y="29"/>
                </a:cxn>
                <a:cxn ang="0">
                  <a:pos x="172" y="11"/>
                </a:cxn>
              </a:cxnLst>
              <a:rect l="0" t="0" r="r" b="b"/>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w="9525">
              <a:noFill/>
              <a:round/>
              <a:headEnd/>
              <a:tailEnd/>
            </a:ln>
            <a:effectLst/>
          </p:spPr>
          <p:txBody>
            <a:bodyPr wrap="none" anchor="ctr"/>
            <a:lstStyle/>
            <a:p>
              <a:endParaRPr lang="en-US"/>
            </a:p>
          </p:txBody>
        </p:sp>
        <p:sp>
          <p:nvSpPr>
            <p:cNvPr id="169998" name="Text Box 14"/>
            <p:cNvSpPr txBox="1">
              <a:spLocks noChangeArrowheads="1"/>
            </p:cNvSpPr>
            <p:nvPr/>
          </p:nvSpPr>
          <p:spPr bwMode="auto">
            <a:xfrm>
              <a:off x="1226" y="1667"/>
              <a:ext cx="1038" cy="212"/>
            </a:xfrm>
            <a:prstGeom prst="rect">
              <a:avLst/>
            </a:prstGeom>
            <a:solidFill>
              <a:srgbClr val="66CCFF"/>
            </a:solidFill>
            <a:ln w="9525">
              <a:noFill/>
              <a:miter lim="800000"/>
              <a:headEnd/>
              <a:tailEnd/>
            </a:ln>
            <a:effectLst/>
          </p:spPr>
          <p:txBody>
            <a:bodyPr wrap="none">
              <a:spAutoFit/>
            </a:bodyPr>
            <a:lstStyle/>
            <a:p>
              <a:r>
                <a:rPr lang="en-US" sz="1600"/>
                <a:t>200.23.18.0/23</a:t>
              </a:r>
              <a:endParaRPr lang="en-US"/>
            </a:p>
          </p:txBody>
        </p:sp>
      </p:grpSp>
      <p:grpSp>
        <p:nvGrpSpPr>
          <p:cNvPr id="169999" name="Group 15"/>
          <p:cNvGrpSpPr>
            <a:grpSpLocks/>
          </p:cNvGrpSpPr>
          <p:nvPr/>
        </p:nvGrpSpPr>
        <p:grpSpPr bwMode="auto">
          <a:xfrm>
            <a:off x="701675" y="4770438"/>
            <a:ext cx="2338388" cy="404812"/>
            <a:chOff x="1004" y="1639"/>
            <a:chExt cx="1473" cy="255"/>
          </a:xfrm>
        </p:grpSpPr>
        <p:sp>
          <p:nvSpPr>
            <p:cNvPr id="170000" name="Freeform 16"/>
            <p:cNvSpPr>
              <a:spLocks/>
            </p:cNvSpPr>
            <p:nvPr/>
          </p:nvSpPr>
          <p:spPr bwMode="auto">
            <a:xfrm>
              <a:off x="1004" y="1639"/>
              <a:ext cx="1473" cy="255"/>
            </a:xfrm>
            <a:custGeom>
              <a:avLst/>
              <a:gdLst/>
              <a:ahLst/>
              <a:cxnLst>
                <a:cxn ang="0">
                  <a:pos x="172" y="11"/>
                </a:cxn>
                <a:cxn ang="0">
                  <a:pos x="73" y="94"/>
                </a:cxn>
                <a:cxn ang="0">
                  <a:pos x="146" y="220"/>
                </a:cxn>
                <a:cxn ang="0">
                  <a:pos x="520" y="225"/>
                </a:cxn>
                <a:cxn ang="0">
                  <a:pos x="754" y="251"/>
                </a:cxn>
                <a:cxn ang="0">
                  <a:pos x="1306" y="203"/>
                </a:cxn>
                <a:cxn ang="0">
                  <a:pos x="1360" y="29"/>
                </a:cxn>
                <a:cxn ang="0">
                  <a:pos x="628" y="29"/>
                </a:cxn>
                <a:cxn ang="0">
                  <a:pos x="172" y="11"/>
                </a:cxn>
              </a:cxnLst>
              <a:rect l="0" t="0" r="r" b="b"/>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w="9525">
              <a:noFill/>
              <a:round/>
              <a:headEnd/>
              <a:tailEnd/>
            </a:ln>
            <a:effectLst/>
          </p:spPr>
          <p:txBody>
            <a:bodyPr wrap="none" anchor="ctr"/>
            <a:lstStyle/>
            <a:p>
              <a:endParaRPr lang="en-US"/>
            </a:p>
          </p:txBody>
        </p:sp>
        <p:sp>
          <p:nvSpPr>
            <p:cNvPr id="170001" name="Text Box 17"/>
            <p:cNvSpPr txBox="1">
              <a:spLocks noChangeArrowheads="1"/>
            </p:cNvSpPr>
            <p:nvPr/>
          </p:nvSpPr>
          <p:spPr bwMode="auto">
            <a:xfrm>
              <a:off x="1226" y="1667"/>
              <a:ext cx="1058" cy="212"/>
            </a:xfrm>
            <a:prstGeom prst="rect">
              <a:avLst/>
            </a:prstGeom>
            <a:solidFill>
              <a:srgbClr val="66CCFF"/>
            </a:solidFill>
            <a:ln w="9525">
              <a:noFill/>
              <a:miter lim="800000"/>
              <a:headEnd/>
              <a:tailEnd/>
            </a:ln>
            <a:effectLst/>
          </p:spPr>
          <p:txBody>
            <a:bodyPr wrap="none">
              <a:spAutoFit/>
            </a:bodyPr>
            <a:lstStyle/>
            <a:p>
              <a:r>
                <a:rPr lang="en-US" sz="1600"/>
                <a:t>200.23.30.0/23</a:t>
              </a:r>
              <a:endParaRPr lang="en-US"/>
            </a:p>
          </p:txBody>
        </p:sp>
      </p:grpSp>
      <p:sp>
        <p:nvSpPr>
          <p:cNvPr id="170002" name="Text Box 18"/>
          <p:cNvSpPr txBox="1">
            <a:spLocks noChangeArrowheads="1"/>
          </p:cNvSpPr>
          <p:nvPr/>
        </p:nvSpPr>
        <p:spPr bwMode="auto">
          <a:xfrm>
            <a:off x="3606800" y="4002088"/>
            <a:ext cx="1646238" cy="304800"/>
          </a:xfrm>
          <a:prstGeom prst="rect">
            <a:avLst/>
          </a:prstGeom>
          <a:noFill/>
          <a:ln w="9525">
            <a:noFill/>
            <a:miter lim="800000"/>
            <a:headEnd/>
            <a:tailEnd/>
          </a:ln>
          <a:effectLst/>
        </p:spPr>
        <p:txBody>
          <a:bodyPr wrap="none">
            <a:spAutoFit/>
          </a:bodyPr>
          <a:lstStyle/>
          <a:p>
            <a:r>
              <a:rPr lang="en-US" sz="1400"/>
              <a:t>Fly-By-Night-ISP</a:t>
            </a:r>
            <a:endParaRPr lang="en-US"/>
          </a:p>
        </p:txBody>
      </p:sp>
      <p:sp>
        <p:nvSpPr>
          <p:cNvPr id="170003" name="Freeform 19"/>
          <p:cNvSpPr>
            <a:spLocks/>
          </p:cNvSpPr>
          <p:nvPr/>
        </p:nvSpPr>
        <p:spPr bwMode="auto">
          <a:xfrm>
            <a:off x="7169150" y="3184525"/>
            <a:ext cx="730250" cy="2535238"/>
          </a:xfrm>
          <a:custGeom>
            <a:avLst/>
            <a:gdLst/>
            <a:ahLst/>
            <a:cxnLst>
              <a:cxn ang="0">
                <a:pos x="328" y="56"/>
              </a:cxn>
              <a:cxn ang="0">
                <a:pos x="208" y="218"/>
              </a:cxn>
              <a:cxn ang="0">
                <a:pos x="58" y="536"/>
              </a:cxn>
              <a:cxn ang="0">
                <a:pos x="7" y="919"/>
              </a:cxn>
              <a:cxn ang="0">
                <a:pos x="100" y="1118"/>
              </a:cxn>
              <a:cxn ang="0">
                <a:pos x="220" y="1352"/>
              </a:cxn>
              <a:cxn ang="0">
                <a:pos x="424" y="1562"/>
              </a:cxn>
              <a:cxn ang="0">
                <a:pos x="436" y="1142"/>
              </a:cxn>
              <a:cxn ang="0">
                <a:pos x="424" y="1046"/>
              </a:cxn>
              <a:cxn ang="0">
                <a:pos x="346" y="854"/>
              </a:cxn>
              <a:cxn ang="0">
                <a:pos x="310" y="602"/>
              </a:cxn>
              <a:cxn ang="0">
                <a:pos x="328" y="56"/>
              </a:cxn>
            </a:cxnLst>
            <a:rect l="0" t="0" r="r" b="b"/>
            <a:pathLst>
              <a:path w="460" h="1597">
                <a:moveTo>
                  <a:pt x="328" y="56"/>
                </a:moveTo>
                <a:cubicBezTo>
                  <a:pt x="247" y="0"/>
                  <a:pt x="253" y="138"/>
                  <a:pt x="208" y="218"/>
                </a:cubicBezTo>
                <a:cubicBezTo>
                  <a:pt x="163" y="298"/>
                  <a:pt x="91" y="419"/>
                  <a:pt x="58" y="536"/>
                </a:cubicBezTo>
                <a:cubicBezTo>
                  <a:pt x="25" y="653"/>
                  <a:pt x="0" y="822"/>
                  <a:pt x="7" y="919"/>
                </a:cubicBezTo>
                <a:cubicBezTo>
                  <a:pt x="14" y="1016"/>
                  <a:pt x="64" y="1046"/>
                  <a:pt x="100" y="1118"/>
                </a:cubicBezTo>
                <a:cubicBezTo>
                  <a:pt x="136" y="1190"/>
                  <a:pt x="166" y="1278"/>
                  <a:pt x="220" y="1352"/>
                </a:cubicBezTo>
                <a:cubicBezTo>
                  <a:pt x="274" y="1426"/>
                  <a:pt x="388" y="1597"/>
                  <a:pt x="424" y="1562"/>
                </a:cubicBezTo>
                <a:cubicBezTo>
                  <a:pt x="460" y="1527"/>
                  <a:pt x="436" y="1228"/>
                  <a:pt x="436" y="1142"/>
                </a:cubicBezTo>
                <a:cubicBezTo>
                  <a:pt x="436" y="1056"/>
                  <a:pt x="439" y="1094"/>
                  <a:pt x="424" y="1046"/>
                </a:cubicBezTo>
                <a:cubicBezTo>
                  <a:pt x="409" y="998"/>
                  <a:pt x="365" y="928"/>
                  <a:pt x="346" y="854"/>
                </a:cubicBezTo>
                <a:cubicBezTo>
                  <a:pt x="327" y="780"/>
                  <a:pt x="313" y="735"/>
                  <a:pt x="310" y="602"/>
                </a:cubicBezTo>
                <a:cubicBezTo>
                  <a:pt x="307" y="469"/>
                  <a:pt x="324" y="170"/>
                  <a:pt x="328" y="56"/>
                </a:cubicBezTo>
                <a:close/>
              </a:path>
            </a:pathLst>
          </a:custGeom>
          <a:solidFill>
            <a:srgbClr val="66CCFF"/>
          </a:solidFill>
          <a:ln w="9525">
            <a:noFill/>
            <a:round/>
            <a:headEnd/>
            <a:tailEnd/>
          </a:ln>
          <a:effectLst/>
        </p:spPr>
        <p:txBody>
          <a:bodyPr wrap="none" anchor="ctr"/>
          <a:lstStyle/>
          <a:p>
            <a:endParaRPr lang="en-US"/>
          </a:p>
        </p:txBody>
      </p:sp>
      <p:sp>
        <p:nvSpPr>
          <p:cNvPr id="170004" name="Text Box 20"/>
          <p:cNvSpPr txBox="1">
            <a:spLocks noChangeArrowheads="1"/>
          </p:cNvSpPr>
          <p:nvPr/>
        </p:nvSpPr>
        <p:spPr bwMode="auto">
          <a:xfrm>
            <a:off x="758825" y="2506663"/>
            <a:ext cx="1404938" cy="304800"/>
          </a:xfrm>
          <a:prstGeom prst="rect">
            <a:avLst/>
          </a:prstGeom>
          <a:noFill/>
          <a:ln w="9525">
            <a:noFill/>
            <a:miter lim="800000"/>
            <a:headEnd/>
            <a:tailEnd/>
          </a:ln>
          <a:effectLst/>
        </p:spPr>
        <p:txBody>
          <a:bodyPr wrap="none">
            <a:spAutoFit/>
          </a:bodyPr>
          <a:lstStyle/>
          <a:p>
            <a:r>
              <a:rPr lang="en-US" sz="1400"/>
              <a:t>Organization 0</a:t>
            </a:r>
          </a:p>
        </p:txBody>
      </p:sp>
      <p:sp>
        <p:nvSpPr>
          <p:cNvPr id="170005" name="Text Box 21"/>
          <p:cNvSpPr txBox="1">
            <a:spLocks noChangeArrowheads="1"/>
          </p:cNvSpPr>
          <p:nvPr/>
        </p:nvSpPr>
        <p:spPr bwMode="auto">
          <a:xfrm>
            <a:off x="787400" y="4516438"/>
            <a:ext cx="1404938" cy="304800"/>
          </a:xfrm>
          <a:prstGeom prst="rect">
            <a:avLst/>
          </a:prstGeom>
          <a:noFill/>
          <a:ln w="9525">
            <a:noFill/>
            <a:miter lim="800000"/>
            <a:headEnd/>
            <a:tailEnd/>
          </a:ln>
          <a:effectLst/>
        </p:spPr>
        <p:txBody>
          <a:bodyPr wrap="none">
            <a:spAutoFit/>
          </a:bodyPr>
          <a:lstStyle/>
          <a:p>
            <a:r>
              <a:rPr lang="en-US" sz="1400"/>
              <a:t>Organization 7</a:t>
            </a:r>
          </a:p>
        </p:txBody>
      </p:sp>
      <p:sp>
        <p:nvSpPr>
          <p:cNvPr id="170006" name="Text Box 22"/>
          <p:cNvSpPr txBox="1">
            <a:spLocks noChangeArrowheads="1"/>
          </p:cNvSpPr>
          <p:nvPr/>
        </p:nvSpPr>
        <p:spPr bwMode="auto">
          <a:xfrm>
            <a:off x="7407275" y="4325938"/>
            <a:ext cx="915988" cy="304800"/>
          </a:xfrm>
          <a:prstGeom prst="rect">
            <a:avLst/>
          </a:prstGeom>
          <a:noFill/>
          <a:ln w="9525">
            <a:noFill/>
            <a:miter lim="800000"/>
            <a:headEnd/>
            <a:tailEnd/>
          </a:ln>
          <a:effectLst/>
        </p:spPr>
        <p:txBody>
          <a:bodyPr wrap="none">
            <a:spAutoFit/>
          </a:bodyPr>
          <a:lstStyle/>
          <a:p>
            <a:r>
              <a:rPr lang="en-US" sz="1400"/>
              <a:t>Internet</a:t>
            </a:r>
          </a:p>
        </p:txBody>
      </p:sp>
      <p:sp>
        <p:nvSpPr>
          <p:cNvPr id="170007" name="Text Box 23"/>
          <p:cNvSpPr txBox="1">
            <a:spLocks noChangeArrowheads="1"/>
          </p:cNvSpPr>
          <p:nvPr/>
        </p:nvSpPr>
        <p:spPr bwMode="auto">
          <a:xfrm>
            <a:off x="768350" y="3154363"/>
            <a:ext cx="1376363" cy="304800"/>
          </a:xfrm>
          <a:prstGeom prst="rect">
            <a:avLst/>
          </a:prstGeom>
          <a:noFill/>
          <a:ln w="9525">
            <a:noFill/>
            <a:miter lim="800000"/>
            <a:headEnd/>
            <a:tailEnd/>
          </a:ln>
          <a:effectLst/>
        </p:spPr>
        <p:txBody>
          <a:bodyPr wrap="none">
            <a:spAutoFit/>
          </a:bodyPr>
          <a:lstStyle/>
          <a:p>
            <a:r>
              <a:rPr lang="en-US" sz="1400"/>
              <a:t>Organization 1</a:t>
            </a:r>
          </a:p>
        </p:txBody>
      </p:sp>
      <p:sp>
        <p:nvSpPr>
          <p:cNvPr id="170008" name="Freeform 24"/>
          <p:cNvSpPr>
            <a:spLocks/>
          </p:cNvSpPr>
          <p:nvPr/>
        </p:nvSpPr>
        <p:spPr bwMode="auto">
          <a:xfrm>
            <a:off x="3516313" y="4881563"/>
            <a:ext cx="1773237" cy="979487"/>
          </a:xfrm>
          <a:custGeom>
            <a:avLst/>
            <a:gdLst/>
            <a:ahLst/>
            <a:cxnLst>
              <a:cxn ang="0">
                <a:pos x="439" y="97"/>
              </a:cxn>
              <a:cxn ang="0">
                <a:pos x="205" y="19"/>
              </a:cxn>
              <a:cxn ang="0">
                <a:pos x="55" y="73"/>
              </a:cxn>
              <a:cxn ang="0">
                <a:pos x="4" y="456"/>
              </a:cxn>
              <a:cxn ang="0">
                <a:pos x="77" y="582"/>
              </a:cxn>
              <a:cxn ang="0">
                <a:pos x="451" y="587"/>
              </a:cxn>
              <a:cxn ang="0">
                <a:pos x="685" y="613"/>
              </a:cxn>
              <a:cxn ang="0">
                <a:pos x="925" y="565"/>
              </a:cxn>
              <a:cxn ang="0">
                <a:pos x="1099" y="330"/>
              </a:cxn>
              <a:cxn ang="0">
                <a:pos x="1036" y="138"/>
              </a:cxn>
              <a:cxn ang="0">
                <a:pos x="691" y="91"/>
              </a:cxn>
              <a:cxn ang="0">
                <a:pos x="439" y="97"/>
              </a:cxn>
            </a:cxnLst>
            <a:rect l="0" t="0" r="r" b="b"/>
            <a:pathLst>
              <a:path w="1117" h="617">
                <a:moveTo>
                  <a:pt x="439" y="97"/>
                </a:moveTo>
                <a:cubicBezTo>
                  <a:pt x="358" y="85"/>
                  <a:pt x="269" y="23"/>
                  <a:pt x="205" y="19"/>
                </a:cubicBezTo>
                <a:cubicBezTo>
                  <a:pt x="141" y="15"/>
                  <a:pt x="89" y="0"/>
                  <a:pt x="55" y="73"/>
                </a:cubicBezTo>
                <a:cubicBezTo>
                  <a:pt x="21" y="146"/>
                  <a:pt x="0" y="371"/>
                  <a:pt x="4" y="456"/>
                </a:cubicBezTo>
                <a:cubicBezTo>
                  <a:pt x="8" y="541"/>
                  <a:pt x="3" y="560"/>
                  <a:pt x="77" y="582"/>
                </a:cubicBezTo>
                <a:cubicBezTo>
                  <a:pt x="152" y="604"/>
                  <a:pt x="350" y="582"/>
                  <a:pt x="451" y="587"/>
                </a:cubicBezTo>
                <a:cubicBezTo>
                  <a:pt x="552" y="592"/>
                  <a:pt x="606" y="617"/>
                  <a:pt x="685" y="613"/>
                </a:cubicBezTo>
                <a:cubicBezTo>
                  <a:pt x="764" y="609"/>
                  <a:pt x="856" y="612"/>
                  <a:pt x="925" y="565"/>
                </a:cubicBezTo>
                <a:cubicBezTo>
                  <a:pt x="994" y="518"/>
                  <a:pt x="1081" y="401"/>
                  <a:pt x="1099" y="330"/>
                </a:cubicBezTo>
                <a:cubicBezTo>
                  <a:pt x="1117" y="259"/>
                  <a:pt x="1104" y="178"/>
                  <a:pt x="1036" y="138"/>
                </a:cubicBezTo>
                <a:cubicBezTo>
                  <a:pt x="968" y="98"/>
                  <a:pt x="790" y="98"/>
                  <a:pt x="691" y="91"/>
                </a:cubicBezTo>
                <a:cubicBezTo>
                  <a:pt x="592" y="84"/>
                  <a:pt x="520" y="109"/>
                  <a:pt x="439" y="97"/>
                </a:cubicBezTo>
                <a:close/>
              </a:path>
            </a:pathLst>
          </a:custGeom>
          <a:solidFill>
            <a:srgbClr val="66CCFF"/>
          </a:solidFill>
          <a:ln w="9525">
            <a:noFill/>
            <a:round/>
            <a:headEnd/>
            <a:tailEnd/>
          </a:ln>
          <a:effectLst/>
        </p:spPr>
        <p:txBody>
          <a:bodyPr wrap="none" anchor="ctr"/>
          <a:lstStyle/>
          <a:p>
            <a:endParaRPr lang="en-US"/>
          </a:p>
        </p:txBody>
      </p:sp>
      <p:sp>
        <p:nvSpPr>
          <p:cNvPr id="170009" name="Text Box 25"/>
          <p:cNvSpPr txBox="1">
            <a:spLocks noChangeArrowheads="1"/>
          </p:cNvSpPr>
          <p:nvPr/>
        </p:nvSpPr>
        <p:spPr bwMode="auto">
          <a:xfrm>
            <a:off x="3816350" y="5259388"/>
            <a:ext cx="1063625" cy="304800"/>
          </a:xfrm>
          <a:prstGeom prst="rect">
            <a:avLst/>
          </a:prstGeom>
          <a:noFill/>
          <a:ln w="9525">
            <a:noFill/>
            <a:miter lim="800000"/>
            <a:headEnd/>
            <a:tailEnd/>
          </a:ln>
          <a:effectLst/>
        </p:spPr>
        <p:txBody>
          <a:bodyPr wrap="none">
            <a:spAutoFit/>
          </a:bodyPr>
          <a:lstStyle/>
          <a:p>
            <a:r>
              <a:rPr lang="en-US" sz="1400"/>
              <a:t>ISPs-R-Us</a:t>
            </a:r>
            <a:endParaRPr lang="en-US"/>
          </a:p>
        </p:txBody>
      </p:sp>
      <p:sp>
        <p:nvSpPr>
          <p:cNvPr id="170010" name="Freeform 26"/>
          <p:cNvSpPr>
            <a:spLocks/>
          </p:cNvSpPr>
          <p:nvPr/>
        </p:nvSpPr>
        <p:spPr bwMode="auto">
          <a:xfrm flipV="1">
            <a:off x="5241925" y="4902200"/>
            <a:ext cx="2019300" cy="295275"/>
          </a:xfrm>
          <a:custGeom>
            <a:avLst/>
            <a:gdLst/>
            <a:ahLst/>
            <a:cxnLst>
              <a:cxn ang="0">
                <a:pos x="0" y="0"/>
              </a:cxn>
              <a:cxn ang="0">
                <a:pos x="1272" y="186"/>
              </a:cxn>
            </a:cxnLst>
            <a:rect l="0" t="0" r="r" b="b"/>
            <a:pathLst>
              <a:path w="1272" h="186">
                <a:moveTo>
                  <a:pt x="0" y="0"/>
                </a:moveTo>
                <a:lnTo>
                  <a:pt x="1272" y="186"/>
                </a:lnTo>
              </a:path>
            </a:pathLst>
          </a:custGeom>
          <a:noFill/>
          <a:ln w="19050" cap="flat" cmpd="sng">
            <a:solidFill>
              <a:schemeClr val="tx1"/>
            </a:solidFill>
            <a:prstDash val="solid"/>
            <a:round/>
            <a:headEnd type="none" w="med" len="med"/>
            <a:tailEnd type="arrow" w="med" len="med"/>
          </a:ln>
          <a:effectLst/>
        </p:spPr>
        <p:txBody>
          <a:bodyPr wrap="none" anchor="ctr"/>
          <a:lstStyle/>
          <a:p>
            <a:endParaRPr lang="en-US"/>
          </a:p>
        </p:txBody>
      </p:sp>
      <p:sp>
        <p:nvSpPr>
          <p:cNvPr id="170011" name="Line 27"/>
          <p:cNvSpPr>
            <a:spLocks noChangeShapeType="1"/>
          </p:cNvSpPr>
          <p:nvPr/>
        </p:nvSpPr>
        <p:spPr bwMode="auto">
          <a:xfrm>
            <a:off x="3032125" y="5445125"/>
            <a:ext cx="485775" cy="0"/>
          </a:xfrm>
          <a:prstGeom prst="line">
            <a:avLst/>
          </a:prstGeom>
          <a:noFill/>
          <a:ln w="19050">
            <a:solidFill>
              <a:schemeClr val="tx1"/>
            </a:solidFill>
            <a:round/>
            <a:headEnd/>
            <a:tailEnd/>
          </a:ln>
          <a:effectLst/>
        </p:spPr>
        <p:txBody>
          <a:bodyPr wrap="none" anchor="ctr"/>
          <a:lstStyle/>
          <a:p>
            <a:endParaRPr lang="en-US"/>
          </a:p>
        </p:txBody>
      </p:sp>
      <p:sp>
        <p:nvSpPr>
          <p:cNvPr id="170012" name="Line 28"/>
          <p:cNvSpPr>
            <a:spLocks noChangeShapeType="1"/>
          </p:cNvSpPr>
          <p:nvPr/>
        </p:nvSpPr>
        <p:spPr bwMode="auto">
          <a:xfrm flipV="1">
            <a:off x="2879725" y="5511800"/>
            <a:ext cx="638175" cy="171450"/>
          </a:xfrm>
          <a:prstGeom prst="line">
            <a:avLst/>
          </a:prstGeom>
          <a:noFill/>
          <a:ln w="19050">
            <a:solidFill>
              <a:schemeClr val="tx1"/>
            </a:solidFill>
            <a:round/>
            <a:headEnd/>
            <a:tailEnd/>
          </a:ln>
          <a:effectLst/>
        </p:spPr>
        <p:txBody>
          <a:bodyPr wrap="none" anchor="ctr"/>
          <a:lstStyle/>
          <a:p>
            <a:endParaRPr lang="en-US"/>
          </a:p>
        </p:txBody>
      </p:sp>
      <p:sp>
        <p:nvSpPr>
          <p:cNvPr id="170013" name="Line 29"/>
          <p:cNvSpPr>
            <a:spLocks noChangeShapeType="1"/>
          </p:cNvSpPr>
          <p:nvPr/>
        </p:nvSpPr>
        <p:spPr bwMode="auto">
          <a:xfrm flipV="1">
            <a:off x="3317875" y="5759450"/>
            <a:ext cx="247650" cy="409575"/>
          </a:xfrm>
          <a:prstGeom prst="line">
            <a:avLst/>
          </a:prstGeom>
          <a:noFill/>
          <a:ln w="19050">
            <a:solidFill>
              <a:schemeClr val="tx1"/>
            </a:solidFill>
            <a:round/>
            <a:headEnd/>
            <a:tailEnd/>
          </a:ln>
          <a:effectLst/>
        </p:spPr>
        <p:txBody>
          <a:bodyPr wrap="none" anchor="ctr"/>
          <a:lstStyle/>
          <a:p>
            <a:endParaRPr lang="en-US"/>
          </a:p>
        </p:txBody>
      </p:sp>
      <p:sp>
        <p:nvSpPr>
          <p:cNvPr id="170014" name="Text Box 30"/>
          <p:cNvSpPr txBox="1">
            <a:spLocks noChangeArrowheads="1"/>
          </p:cNvSpPr>
          <p:nvPr/>
        </p:nvSpPr>
        <p:spPr bwMode="auto">
          <a:xfrm>
            <a:off x="5530850" y="5154613"/>
            <a:ext cx="1712913" cy="942975"/>
          </a:xfrm>
          <a:prstGeom prst="rect">
            <a:avLst/>
          </a:prstGeom>
          <a:noFill/>
          <a:ln w="9525">
            <a:noFill/>
            <a:miter lim="800000"/>
            <a:headEnd/>
            <a:tailEnd/>
          </a:ln>
          <a:effectLst/>
        </p:spPr>
        <p:txBody>
          <a:bodyPr wrap="none">
            <a:spAutoFit/>
          </a:bodyPr>
          <a:lstStyle/>
          <a:p>
            <a:r>
              <a:rPr lang="en-US" sz="1400"/>
              <a:t>“Send me anything</a:t>
            </a:r>
          </a:p>
          <a:p>
            <a:r>
              <a:rPr lang="en-US" sz="1400"/>
              <a:t>with addresses </a:t>
            </a:r>
          </a:p>
          <a:p>
            <a:r>
              <a:rPr lang="en-US" sz="1400"/>
              <a:t>beginning </a:t>
            </a:r>
          </a:p>
          <a:p>
            <a:r>
              <a:rPr lang="en-US" sz="1400"/>
              <a:t>199.31.0.0/16”</a:t>
            </a:r>
          </a:p>
        </p:txBody>
      </p:sp>
      <p:grpSp>
        <p:nvGrpSpPr>
          <p:cNvPr id="170015" name="Group 31"/>
          <p:cNvGrpSpPr>
            <a:grpSpLocks/>
          </p:cNvGrpSpPr>
          <p:nvPr/>
        </p:nvGrpSpPr>
        <p:grpSpPr bwMode="auto">
          <a:xfrm>
            <a:off x="806450" y="3941763"/>
            <a:ext cx="2338388" cy="404812"/>
            <a:chOff x="1004" y="1639"/>
            <a:chExt cx="1473" cy="255"/>
          </a:xfrm>
        </p:grpSpPr>
        <p:sp>
          <p:nvSpPr>
            <p:cNvPr id="170016" name="Freeform 32"/>
            <p:cNvSpPr>
              <a:spLocks/>
            </p:cNvSpPr>
            <p:nvPr/>
          </p:nvSpPr>
          <p:spPr bwMode="auto">
            <a:xfrm>
              <a:off x="1004" y="1639"/>
              <a:ext cx="1473" cy="255"/>
            </a:xfrm>
            <a:custGeom>
              <a:avLst/>
              <a:gdLst/>
              <a:ahLst/>
              <a:cxnLst>
                <a:cxn ang="0">
                  <a:pos x="172" y="11"/>
                </a:cxn>
                <a:cxn ang="0">
                  <a:pos x="73" y="94"/>
                </a:cxn>
                <a:cxn ang="0">
                  <a:pos x="146" y="220"/>
                </a:cxn>
                <a:cxn ang="0">
                  <a:pos x="520" y="225"/>
                </a:cxn>
                <a:cxn ang="0">
                  <a:pos x="754" y="251"/>
                </a:cxn>
                <a:cxn ang="0">
                  <a:pos x="1306" y="203"/>
                </a:cxn>
                <a:cxn ang="0">
                  <a:pos x="1360" y="29"/>
                </a:cxn>
                <a:cxn ang="0">
                  <a:pos x="628" y="29"/>
                </a:cxn>
                <a:cxn ang="0">
                  <a:pos x="172" y="11"/>
                </a:cxn>
              </a:cxnLst>
              <a:rect l="0" t="0" r="r" b="b"/>
              <a:pathLst>
                <a:path w="1473" h="255">
                  <a:moveTo>
                    <a:pt x="172" y="11"/>
                  </a:moveTo>
                  <a:cubicBezTo>
                    <a:pt x="0" y="64"/>
                    <a:pt x="77" y="59"/>
                    <a:pt x="73" y="94"/>
                  </a:cubicBezTo>
                  <a:cubicBezTo>
                    <a:pt x="69" y="129"/>
                    <a:pt x="72" y="198"/>
                    <a:pt x="146" y="220"/>
                  </a:cubicBezTo>
                  <a:cubicBezTo>
                    <a:pt x="221" y="242"/>
                    <a:pt x="419" y="220"/>
                    <a:pt x="520" y="225"/>
                  </a:cubicBezTo>
                  <a:cubicBezTo>
                    <a:pt x="621" y="230"/>
                    <a:pt x="623" y="255"/>
                    <a:pt x="754" y="251"/>
                  </a:cubicBezTo>
                  <a:cubicBezTo>
                    <a:pt x="885" y="247"/>
                    <a:pt x="1205" y="240"/>
                    <a:pt x="1306" y="203"/>
                  </a:cubicBezTo>
                  <a:cubicBezTo>
                    <a:pt x="1407" y="166"/>
                    <a:pt x="1473" y="58"/>
                    <a:pt x="1360" y="29"/>
                  </a:cubicBezTo>
                  <a:cubicBezTo>
                    <a:pt x="1247" y="0"/>
                    <a:pt x="826" y="32"/>
                    <a:pt x="628" y="29"/>
                  </a:cubicBezTo>
                  <a:cubicBezTo>
                    <a:pt x="430" y="26"/>
                    <a:pt x="267" y="15"/>
                    <a:pt x="172" y="11"/>
                  </a:cubicBezTo>
                  <a:close/>
                </a:path>
              </a:pathLst>
            </a:custGeom>
            <a:solidFill>
              <a:srgbClr val="66CCFF"/>
            </a:solidFill>
            <a:ln w="9525">
              <a:noFill/>
              <a:round/>
              <a:headEnd/>
              <a:tailEnd/>
            </a:ln>
            <a:effectLst/>
          </p:spPr>
          <p:txBody>
            <a:bodyPr wrap="none" anchor="ctr"/>
            <a:lstStyle/>
            <a:p>
              <a:endParaRPr lang="en-US"/>
            </a:p>
          </p:txBody>
        </p:sp>
        <p:sp>
          <p:nvSpPr>
            <p:cNvPr id="170017" name="Text Box 33"/>
            <p:cNvSpPr txBox="1">
              <a:spLocks noChangeArrowheads="1"/>
            </p:cNvSpPr>
            <p:nvPr/>
          </p:nvSpPr>
          <p:spPr bwMode="auto">
            <a:xfrm>
              <a:off x="1226" y="1667"/>
              <a:ext cx="1058" cy="212"/>
            </a:xfrm>
            <a:prstGeom prst="rect">
              <a:avLst/>
            </a:prstGeom>
            <a:solidFill>
              <a:srgbClr val="66CCFF"/>
            </a:solidFill>
            <a:ln w="9525">
              <a:noFill/>
              <a:miter lim="800000"/>
              <a:headEnd/>
              <a:tailEnd/>
            </a:ln>
            <a:effectLst/>
          </p:spPr>
          <p:txBody>
            <a:bodyPr wrap="none">
              <a:spAutoFit/>
            </a:bodyPr>
            <a:lstStyle/>
            <a:p>
              <a:r>
                <a:rPr lang="en-US" sz="1600"/>
                <a:t>200.23.20.0/23</a:t>
              </a:r>
              <a:endParaRPr lang="en-US"/>
            </a:p>
          </p:txBody>
        </p:sp>
      </p:grpSp>
      <p:sp>
        <p:nvSpPr>
          <p:cNvPr id="170018" name="Text Box 34"/>
          <p:cNvSpPr txBox="1">
            <a:spLocks noChangeArrowheads="1"/>
          </p:cNvSpPr>
          <p:nvPr/>
        </p:nvSpPr>
        <p:spPr bwMode="auto">
          <a:xfrm>
            <a:off x="787400" y="3744913"/>
            <a:ext cx="1404938" cy="304800"/>
          </a:xfrm>
          <a:prstGeom prst="rect">
            <a:avLst/>
          </a:prstGeom>
          <a:noFill/>
          <a:ln w="9525">
            <a:noFill/>
            <a:miter lim="800000"/>
            <a:headEnd/>
            <a:tailEnd/>
          </a:ln>
          <a:effectLst/>
        </p:spPr>
        <p:txBody>
          <a:bodyPr wrap="none">
            <a:spAutoFit/>
          </a:bodyPr>
          <a:lstStyle/>
          <a:p>
            <a:r>
              <a:rPr lang="en-US" sz="1400"/>
              <a:t>Organization 2</a:t>
            </a:r>
          </a:p>
        </p:txBody>
      </p:sp>
      <p:grpSp>
        <p:nvGrpSpPr>
          <p:cNvPr id="170019" name="Group 35"/>
          <p:cNvGrpSpPr>
            <a:grpSpLocks/>
          </p:cNvGrpSpPr>
          <p:nvPr/>
        </p:nvGrpSpPr>
        <p:grpSpPr bwMode="auto">
          <a:xfrm>
            <a:off x="2155825" y="4205288"/>
            <a:ext cx="296863" cy="663575"/>
            <a:chOff x="870" y="2945"/>
            <a:chExt cx="187" cy="418"/>
          </a:xfrm>
        </p:grpSpPr>
        <p:sp>
          <p:nvSpPr>
            <p:cNvPr id="170020" name="Text Box 36"/>
            <p:cNvSpPr txBox="1">
              <a:spLocks noChangeArrowheads="1"/>
            </p:cNvSpPr>
            <p:nvPr/>
          </p:nvSpPr>
          <p:spPr bwMode="auto">
            <a:xfrm>
              <a:off x="872" y="2945"/>
              <a:ext cx="185" cy="250"/>
            </a:xfrm>
            <a:prstGeom prst="rect">
              <a:avLst/>
            </a:prstGeom>
            <a:noFill/>
            <a:ln w="9525">
              <a:noFill/>
              <a:miter lim="800000"/>
              <a:headEnd/>
              <a:tailEnd/>
            </a:ln>
            <a:effectLst/>
          </p:spPr>
          <p:txBody>
            <a:bodyPr wrap="none">
              <a:spAutoFit/>
            </a:bodyPr>
            <a:lstStyle/>
            <a:p>
              <a:r>
                <a:rPr lang="en-US" sz="2000" b="1"/>
                <a:t>.</a:t>
              </a:r>
              <a:endParaRPr lang="en-US" sz="2000"/>
            </a:p>
          </p:txBody>
        </p:sp>
        <p:sp>
          <p:nvSpPr>
            <p:cNvPr id="170021" name="Text Box 37"/>
            <p:cNvSpPr txBox="1">
              <a:spLocks noChangeArrowheads="1"/>
            </p:cNvSpPr>
            <p:nvPr/>
          </p:nvSpPr>
          <p:spPr bwMode="auto">
            <a:xfrm>
              <a:off x="870" y="3030"/>
              <a:ext cx="185" cy="250"/>
            </a:xfrm>
            <a:prstGeom prst="rect">
              <a:avLst/>
            </a:prstGeom>
            <a:noFill/>
            <a:ln w="9525">
              <a:noFill/>
              <a:miter lim="800000"/>
              <a:headEnd/>
              <a:tailEnd/>
            </a:ln>
            <a:effectLst/>
          </p:spPr>
          <p:txBody>
            <a:bodyPr wrap="none">
              <a:spAutoFit/>
            </a:bodyPr>
            <a:lstStyle/>
            <a:p>
              <a:r>
                <a:rPr lang="en-US" sz="2000" b="1"/>
                <a:t>.</a:t>
              </a:r>
              <a:endParaRPr lang="en-US" sz="2000"/>
            </a:p>
          </p:txBody>
        </p:sp>
        <p:sp>
          <p:nvSpPr>
            <p:cNvPr id="170022" name="Text Box 38"/>
            <p:cNvSpPr txBox="1">
              <a:spLocks noChangeArrowheads="1"/>
            </p:cNvSpPr>
            <p:nvPr/>
          </p:nvSpPr>
          <p:spPr bwMode="auto">
            <a:xfrm>
              <a:off x="871" y="3113"/>
              <a:ext cx="185" cy="250"/>
            </a:xfrm>
            <a:prstGeom prst="rect">
              <a:avLst/>
            </a:prstGeom>
            <a:noFill/>
            <a:ln w="9525">
              <a:noFill/>
              <a:miter lim="800000"/>
              <a:headEnd/>
              <a:tailEnd/>
            </a:ln>
            <a:effectLst/>
          </p:spPr>
          <p:txBody>
            <a:bodyPr wrap="none">
              <a:spAutoFit/>
            </a:bodyPr>
            <a:lstStyle/>
            <a:p>
              <a:r>
                <a:rPr lang="en-US" sz="2000" b="1"/>
                <a:t>.</a:t>
              </a:r>
              <a:endParaRPr lang="en-US" sz="2000"/>
            </a:p>
          </p:txBody>
        </p:sp>
      </p:grpSp>
      <p:grpSp>
        <p:nvGrpSpPr>
          <p:cNvPr id="170023" name="Group 39"/>
          <p:cNvGrpSpPr>
            <a:grpSpLocks/>
          </p:cNvGrpSpPr>
          <p:nvPr/>
        </p:nvGrpSpPr>
        <p:grpSpPr bwMode="auto">
          <a:xfrm>
            <a:off x="3184525" y="3910013"/>
            <a:ext cx="296863" cy="663575"/>
            <a:chOff x="870" y="2945"/>
            <a:chExt cx="187" cy="418"/>
          </a:xfrm>
        </p:grpSpPr>
        <p:sp>
          <p:nvSpPr>
            <p:cNvPr id="170024" name="Text Box 40"/>
            <p:cNvSpPr txBox="1">
              <a:spLocks noChangeArrowheads="1"/>
            </p:cNvSpPr>
            <p:nvPr/>
          </p:nvSpPr>
          <p:spPr bwMode="auto">
            <a:xfrm>
              <a:off x="872" y="2945"/>
              <a:ext cx="185" cy="250"/>
            </a:xfrm>
            <a:prstGeom prst="rect">
              <a:avLst/>
            </a:prstGeom>
            <a:noFill/>
            <a:ln w="9525">
              <a:noFill/>
              <a:miter lim="800000"/>
              <a:headEnd/>
              <a:tailEnd/>
            </a:ln>
            <a:effectLst/>
          </p:spPr>
          <p:txBody>
            <a:bodyPr wrap="none">
              <a:spAutoFit/>
            </a:bodyPr>
            <a:lstStyle/>
            <a:p>
              <a:r>
                <a:rPr lang="en-US" sz="2000" b="1"/>
                <a:t>.</a:t>
              </a:r>
              <a:endParaRPr lang="en-US" sz="2000"/>
            </a:p>
          </p:txBody>
        </p:sp>
        <p:sp>
          <p:nvSpPr>
            <p:cNvPr id="170025" name="Text Box 41"/>
            <p:cNvSpPr txBox="1">
              <a:spLocks noChangeArrowheads="1"/>
            </p:cNvSpPr>
            <p:nvPr/>
          </p:nvSpPr>
          <p:spPr bwMode="auto">
            <a:xfrm>
              <a:off x="870" y="3030"/>
              <a:ext cx="185" cy="250"/>
            </a:xfrm>
            <a:prstGeom prst="rect">
              <a:avLst/>
            </a:prstGeom>
            <a:noFill/>
            <a:ln w="9525">
              <a:noFill/>
              <a:miter lim="800000"/>
              <a:headEnd/>
              <a:tailEnd/>
            </a:ln>
            <a:effectLst/>
          </p:spPr>
          <p:txBody>
            <a:bodyPr wrap="none">
              <a:spAutoFit/>
            </a:bodyPr>
            <a:lstStyle/>
            <a:p>
              <a:r>
                <a:rPr lang="en-US" sz="2000" b="1"/>
                <a:t>.</a:t>
              </a:r>
              <a:endParaRPr lang="en-US" sz="2000"/>
            </a:p>
          </p:txBody>
        </p:sp>
        <p:sp>
          <p:nvSpPr>
            <p:cNvPr id="170026" name="Text Box 42"/>
            <p:cNvSpPr txBox="1">
              <a:spLocks noChangeArrowheads="1"/>
            </p:cNvSpPr>
            <p:nvPr/>
          </p:nvSpPr>
          <p:spPr bwMode="auto">
            <a:xfrm>
              <a:off x="871" y="3113"/>
              <a:ext cx="185" cy="250"/>
            </a:xfrm>
            <a:prstGeom prst="rect">
              <a:avLst/>
            </a:prstGeom>
            <a:noFill/>
            <a:ln w="9525">
              <a:noFill/>
              <a:miter lim="800000"/>
              <a:headEnd/>
              <a:tailEnd/>
            </a:ln>
            <a:effectLst/>
          </p:spPr>
          <p:txBody>
            <a:bodyPr wrap="none">
              <a:spAutoFit/>
            </a:bodyPr>
            <a:lstStyle/>
            <a:p>
              <a:r>
                <a:rPr lang="en-US" sz="2000" b="1"/>
                <a:t>.</a:t>
              </a:r>
              <a:endParaRPr lang="en-US" sz="2000"/>
            </a:p>
          </p:txBody>
        </p:sp>
      </p:grpSp>
      <p:sp>
        <p:nvSpPr>
          <p:cNvPr id="170027" name="Text Box 43"/>
          <p:cNvSpPr txBox="1">
            <a:spLocks noChangeArrowheads="1"/>
          </p:cNvSpPr>
          <p:nvPr/>
        </p:nvSpPr>
        <p:spPr bwMode="auto">
          <a:xfrm>
            <a:off x="933450" y="1431925"/>
            <a:ext cx="7239000" cy="641350"/>
          </a:xfrm>
          <a:prstGeom prst="rect">
            <a:avLst/>
          </a:prstGeom>
          <a:noFill/>
          <a:ln w="9525">
            <a:noFill/>
            <a:miter lim="800000"/>
            <a:headEnd/>
            <a:tailEnd/>
          </a:ln>
          <a:effectLst/>
        </p:spPr>
        <p:txBody>
          <a:bodyPr wrap="none">
            <a:spAutoFit/>
          </a:bodyPr>
          <a:lstStyle/>
          <a:p>
            <a:r>
              <a:rPr lang="en-US"/>
              <a:t>Hierarchical addressing allows efficient advertisement of routing </a:t>
            </a:r>
          </a:p>
          <a:p>
            <a:r>
              <a:rPr lang="en-US"/>
              <a:t>information: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14" name="Slide Number Placeholder 6"/>
          <p:cNvSpPr>
            <a:spLocks noGrp="1"/>
          </p:cNvSpPr>
          <p:nvPr>
            <p:ph type="sldNum" sz="quarter" idx="12"/>
          </p:nvPr>
        </p:nvSpPr>
        <p:spPr/>
        <p:txBody>
          <a:bodyPr/>
          <a:lstStyle/>
          <a:p>
            <a:r>
              <a:rPr lang="en-US"/>
              <a:t>4-</a:t>
            </a:r>
            <a:fld id="{FDB9FA13-6546-49AA-B4EF-CB91D2C63DCE}" type="slidenum">
              <a:rPr lang="en-US"/>
              <a:pPr/>
              <a:t>23</a:t>
            </a:fld>
            <a:endParaRPr lang="en-US"/>
          </a:p>
        </p:txBody>
      </p:sp>
      <p:sp>
        <p:nvSpPr>
          <p:cNvPr id="233611" name="Freeform 139"/>
          <p:cNvSpPr>
            <a:spLocks/>
          </p:cNvSpPr>
          <p:nvPr/>
        </p:nvSpPr>
        <p:spPr bwMode="auto">
          <a:xfrm>
            <a:off x="179388" y="3651250"/>
            <a:ext cx="4089400"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lstStyle/>
          <a:p>
            <a:endParaRPr lang="en-US"/>
          </a:p>
        </p:txBody>
      </p:sp>
      <p:sp>
        <p:nvSpPr>
          <p:cNvPr id="233474" name="Rectangle 2"/>
          <p:cNvSpPr>
            <a:spLocks noGrp="1" noChangeArrowheads="1"/>
          </p:cNvSpPr>
          <p:nvPr>
            <p:ph type="title"/>
          </p:nvPr>
        </p:nvSpPr>
        <p:spPr/>
        <p:txBody>
          <a:bodyPr/>
          <a:lstStyle/>
          <a:p>
            <a:r>
              <a:rPr lang="en-US" sz="3200"/>
              <a:t>NAT: Network Address Translation</a:t>
            </a:r>
          </a:p>
        </p:txBody>
      </p:sp>
      <p:sp>
        <p:nvSpPr>
          <p:cNvPr id="233501" name="Freeform 29"/>
          <p:cNvSpPr>
            <a:spLocks/>
          </p:cNvSpPr>
          <p:nvPr/>
        </p:nvSpPr>
        <p:spPr bwMode="auto">
          <a:xfrm>
            <a:off x="4468813" y="2922588"/>
            <a:ext cx="3738562"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lstStyle/>
          <a:p>
            <a:endParaRPr lang="en-US"/>
          </a:p>
        </p:txBody>
      </p:sp>
      <p:graphicFrame>
        <p:nvGraphicFramePr>
          <p:cNvPr id="233499" name="Object 27"/>
          <p:cNvGraphicFramePr>
            <a:graphicFrameLocks noChangeAspect="1"/>
          </p:cNvGraphicFramePr>
          <p:nvPr>
            <p:ph sz="half" idx="2"/>
          </p:nvPr>
        </p:nvGraphicFramePr>
        <p:xfrm>
          <a:off x="7497763" y="3233738"/>
          <a:ext cx="555625" cy="463550"/>
        </p:xfrm>
        <a:graphic>
          <a:graphicData uri="http://schemas.openxmlformats.org/presentationml/2006/ole">
            <p:oleObj spid="_x0000_s233499" name="Clip" r:id="rId4" imgW="1305000" imgH="1085760" progId="MS_ClipArt_Gallery.2">
              <p:embed/>
            </p:oleObj>
          </a:graphicData>
        </a:graphic>
      </p:graphicFrame>
      <p:graphicFrame>
        <p:nvGraphicFramePr>
          <p:cNvPr id="233502" name="Object 30"/>
          <p:cNvGraphicFramePr>
            <a:graphicFrameLocks noChangeAspect="1"/>
          </p:cNvGraphicFramePr>
          <p:nvPr/>
        </p:nvGraphicFramePr>
        <p:xfrm>
          <a:off x="7546975" y="4022725"/>
          <a:ext cx="579438" cy="482600"/>
        </p:xfrm>
        <a:graphic>
          <a:graphicData uri="http://schemas.openxmlformats.org/presentationml/2006/ole">
            <p:oleObj spid="_x0000_s233502" name="Clip" r:id="rId5" imgW="1305000" imgH="1085760" progId="MS_ClipArt_Gallery.2">
              <p:embed/>
            </p:oleObj>
          </a:graphicData>
        </a:graphic>
      </p:graphicFrame>
      <p:graphicFrame>
        <p:nvGraphicFramePr>
          <p:cNvPr id="233503" name="Object 31"/>
          <p:cNvGraphicFramePr>
            <a:graphicFrameLocks noChangeAspect="1"/>
          </p:cNvGraphicFramePr>
          <p:nvPr/>
        </p:nvGraphicFramePr>
        <p:xfrm>
          <a:off x="7518400" y="4787900"/>
          <a:ext cx="563563" cy="469900"/>
        </p:xfrm>
        <a:graphic>
          <a:graphicData uri="http://schemas.openxmlformats.org/presentationml/2006/ole">
            <p:oleObj spid="_x0000_s233503" name="Clip" r:id="rId6" imgW="1305000" imgH="1085760" progId="MS_ClipArt_Gallery.2">
              <p:embed/>
            </p:oleObj>
          </a:graphicData>
        </a:graphic>
      </p:graphicFrame>
      <p:sp>
        <p:nvSpPr>
          <p:cNvPr id="233504" name="Line 32"/>
          <p:cNvSpPr>
            <a:spLocks noChangeShapeType="1"/>
          </p:cNvSpPr>
          <p:nvPr/>
        </p:nvSpPr>
        <p:spPr bwMode="auto">
          <a:xfrm>
            <a:off x="4583113" y="4244975"/>
            <a:ext cx="3025775" cy="6350"/>
          </a:xfrm>
          <a:prstGeom prst="line">
            <a:avLst/>
          </a:prstGeom>
          <a:noFill/>
          <a:ln w="19050">
            <a:solidFill>
              <a:schemeClr val="tx1"/>
            </a:solidFill>
            <a:round/>
            <a:headEnd/>
            <a:tailEnd/>
          </a:ln>
          <a:effectLst/>
        </p:spPr>
        <p:txBody>
          <a:bodyPr wrap="none"/>
          <a:lstStyle/>
          <a:p>
            <a:endParaRPr lang="en-US"/>
          </a:p>
        </p:txBody>
      </p:sp>
      <p:sp>
        <p:nvSpPr>
          <p:cNvPr id="233505" name="Line 33"/>
          <p:cNvSpPr>
            <a:spLocks noChangeShapeType="1"/>
          </p:cNvSpPr>
          <p:nvPr/>
        </p:nvSpPr>
        <p:spPr bwMode="auto">
          <a:xfrm flipH="1">
            <a:off x="7418388" y="3502025"/>
            <a:ext cx="9525" cy="1492250"/>
          </a:xfrm>
          <a:prstGeom prst="line">
            <a:avLst/>
          </a:prstGeom>
          <a:noFill/>
          <a:ln w="19050">
            <a:solidFill>
              <a:schemeClr val="tx1"/>
            </a:solidFill>
            <a:round/>
            <a:headEnd/>
            <a:tailEnd/>
          </a:ln>
          <a:effectLst/>
        </p:spPr>
        <p:txBody>
          <a:bodyPr wrap="none"/>
          <a:lstStyle/>
          <a:p>
            <a:endParaRPr lang="en-US"/>
          </a:p>
        </p:txBody>
      </p:sp>
      <p:sp>
        <p:nvSpPr>
          <p:cNvPr id="233506" name="Line 34"/>
          <p:cNvSpPr>
            <a:spLocks noChangeShapeType="1"/>
          </p:cNvSpPr>
          <p:nvPr/>
        </p:nvSpPr>
        <p:spPr bwMode="auto">
          <a:xfrm>
            <a:off x="7423150" y="3497263"/>
            <a:ext cx="133350" cy="6350"/>
          </a:xfrm>
          <a:prstGeom prst="line">
            <a:avLst/>
          </a:prstGeom>
          <a:noFill/>
          <a:ln w="19050">
            <a:solidFill>
              <a:schemeClr val="tx1"/>
            </a:solidFill>
            <a:round/>
            <a:headEnd/>
            <a:tailEnd/>
          </a:ln>
          <a:effectLst/>
        </p:spPr>
        <p:txBody>
          <a:bodyPr wrap="none"/>
          <a:lstStyle/>
          <a:p>
            <a:endParaRPr lang="en-US"/>
          </a:p>
        </p:txBody>
      </p:sp>
      <p:sp>
        <p:nvSpPr>
          <p:cNvPr id="233507" name="Line 35"/>
          <p:cNvSpPr>
            <a:spLocks noChangeShapeType="1"/>
          </p:cNvSpPr>
          <p:nvPr/>
        </p:nvSpPr>
        <p:spPr bwMode="auto">
          <a:xfrm flipV="1">
            <a:off x="7429500" y="5002213"/>
            <a:ext cx="171450" cy="0"/>
          </a:xfrm>
          <a:prstGeom prst="line">
            <a:avLst/>
          </a:prstGeom>
          <a:noFill/>
          <a:ln w="19050">
            <a:solidFill>
              <a:schemeClr val="tx1"/>
            </a:solidFill>
            <a:round/>
            <a:headEnd/>
            <a:tailEnd/>
          </a:ln>
          <a:effectLst/>
        </p:spPr>
        <p:txBody>
          <a:bodyPr wrap="none"/>
          <a:lstStyle/>
          <a:p>
            <a:endParaRPr lang="en-US"/>
          </a:p>
        </p:txBody>
      </p:sp>
      <p:sp>
        <p:nvSpPr>
          <p:cNvPr id="233508" name="Text Box 36"/>
          <p:cNvSpPr txBox="1">
            <a:spLocks noChangeArrowheads="1"/>
          </p:cNvSpPr>
          <p:nvPr/>
        </p:nvSpPr>
        <p:spPr bwMode="auto">
          <a:xfrm>
            <a:off x="8048625" y="3232150"/>
            <a:ext cx="892175" cy="336550"/>
          </a:xfrm>
          <a:prstGeom prst="rect">
            <a:avLst/>
          </a:prstGeom>
          <a:noFill/>
          <a:ln w="9525">
            <a:noFill/>
            <a:miter lim="800000"/>
            <a:headEnd/>
            <a:tailEnd/>
          </a:ln>
          <a:effectLst/>
        </p:spPr>
        <p:txBody>
          <a:bodyPr wrap="none">
            <a:spAutoFit/>
          </a:bodyPr>
          <a:lstStyle/>
          <a:p>
            <a:r>
              <a:rPr lang="en-US" sz="1600"/>
              <a:t>10.0.0.1</a:t>
            </a:r>
          </a:p>
        </p:txBody>
      </p:sp>
      <p:sp>
        <p:nvSpPr>
          <p:cNvPr id="233509" name="Text Box 37"/>
          <p:cNvSpPr txBox="1">
            <a:spLocks noChangeArrowheads="1"/>
          </p:cNvSpPr>
          <p:nvPr/>
        </p:nvSpPr>
        <p:spPr bwMode="auto">
          <a:xfrm>
            <a:off x="8175625" y="4000500"/>
            <a:ext cx="923925" cy="336550"/>
          </a:xfrm>
          <a:prstGeom prst="rect">
            <a:avLst/>
          </a:prstGeom>
          <a:noFill/>
          <a:ln w="9525">
            <a:noFill/>
            <a:miter lim="800000"/>
            <a:headEnd/>
            <a:tailEnd/>
          </a:ln>
          <a:effectLst/>
        </p:spPr>
        <p:txBody>
          <a:bodyPr wrap="none">
            <a:spAutoFit/>
          </a:bodyPr>
          <a:lstStyle/>
          <a:p>
            <a:r>
              <a:rPr lang="en-US" sz="1600"/>
              <a:t>10.0.0.2</a:t>
            </a:r>
          </a:p>
        </p:txBody>
      </p:sp>
      <p:sp>
        <p:nvSpPr>
          <p:cNvPr id="233510" name="Text Box 38"/>
          <p:cNvSpPr txBox="1">
            <a:spLocks noChangeArrowheads="1"/>
          </p:cNvSpPr>
          <p:nvPr/>
        </p:nvSpPr>
        <p:spPr bwMode="auto">
          <a:xfrm>
            <a:off x="8137525" y="4895850"/>
            <a:ext cx="923925" cy="336550"/>
          </a:xfrm>
          <a:prstGeom prst="rect">
            <a:avLst/>
          </a:prstGeom>
          <a:noFill/>
          <a:ln w="9525">
            <a:noFill/>
            <a:miter lim="800000"/>
            <a:headEnd/>
            <a:tailEnd/>
          </a:ln>
          <a:effectLst/>
        </p:spPr>
        <p:txBody>
          <a:bodyPr wrap="none">
            <a:spAutoFit/>
          </a:bodyPr>
          <a:lstStyle/>
          <a:p>
            <a:r>
              <a:rPr lang="en-US" sz="1600"/>
              <a:t>10.0.0.3</a:t>
            </a:r>
          </a:p>
        </p:txBody>
      </p:sp>
      <p:grpSp>
        <p:nvGrpSpPr>
          <p:cNvPr id="233560" name="Group 88"/>
          <p:cNvGrpSpPr>
            <a:grpSpLocks/>
          </p:cNvGrpSpPr>
          <p:nvPr/>
        </p:nvGrpSpPr>
        <p:grpSpPr bwMode="auto">
          <a:xfrm>
            <a:off x="5635625" y="2860675"/>
            <a:ext cx="1871663" cy="1033463"/>
            <a:chOff x="3550" y="2055"/>
            <a:chExt cx="1179" cy="651"/>
          </a:xfrm>
        </p:grpSpPr>
        <p:grpSp>
          <p:nvGrpSpPr>
            <p:cNvPr id="233522" name="Group 50"/>
            <p:cNvGrpSpPr>
              <a:grpSpLocks/>
            </p:cNvGrpSpPr>
            <p:nvPr/>
          </p:nvGrpSpPr>
          <p:grpSpPr bwMode="auto">
            <a:xfrm>
              <a:off x="3550" y="2055"/>
              <a:ext cx="1179" cy="357"/>
              <a:chOff x="4381" y="786"/>
              <a:chExt cx="1108" cy="357"/>
            </a:xfrm>
          </p:grpSpPr>
          <p:sp>
            <p:nvSpPr>
              <p:cNvPr id="233512" name="Rectangle 40"/>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511" name="Text Box 39"/>
              <p:cNvSpPr txBox="1">
                <a:spLocks noChangeArrowheads="1"/>
              </p:cNvSpPr>
              <p:nvPr/>
            </p:nvSpPr>
            <p:spPr bwMode="auto">
              <a:xfrm>
                <a:off x="4381" y="813"/>
                <a:ext cx="1045" cy="288"/>
              </a:xfrm>
              <a:prstGeom prst="rect">
                <a:avLst/>
              </a:prstGeom>
              <a:noFill/>
              <a:ln w="9525">
                <a:noFill/>
                <a:miter lim="800000"/>
                <a:headEnd/>
                <a:tailEnd/>
              </a:ln>
              <a:effectLst/>
            </p:spPr>
            <p:txBody>
              <a:bodyPr>
                <a:spAutoFit/>
              </a:bodyPr>
              <a:lstStyle/>
              <a:p>
                <a:r>
                  <a:rPr lang="en-US" sz="1200"/>
                  <a:t>S: 10.0.0.1, 3345</a:t>
                </a:r>
              </a:p>
              <a:p>
                <a:r>
                  <a:rPr lang="en-US" sz="1200"/>
                  <a:t>D: 128.119.40.186, 80</a:t>
                </a:r>
              </a:p>
            </p:txBody>
          </p:sp>
          <p:grpSp>
            <p:nvGrpSpPr>
              <p:cNvPr id="233516" name="Group 44"/>
              <p:cNvGrpSpPr>
                <a:grpSpLocks/>
              </p:cNvGrpSpPr>
              <p:nvPr/>
            </p:nvGrpSpPr>
            <p:grpSpPr bwMode="auto">
              <a:xfrm>
                <a:off x="5394" y="786"/>
                <a:ext cx="48" cy="99"/>
                <a:chOff x="5508" y="1599"/>
                <a:chExt cx="48" cy="99"/>
              </a:xfrm>
            </p:grpSpPr>
            <p:sp>
              <p:nvSpPr>
                <p:cNvPr id="233515" name="Freeform 43"/>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13" name="Line 41"/>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14" name="Line 42"/>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nvGrpSpPr>
              <p:cNvPr id="233517" name="Group 45"/>
              <p:cNvGrpSpPr>
                <a:grpSpLocks/>
              </p:cNvGrpSpPr>
              <p:nvPr/>
            </p:nvGrpSpPr>
            <p:grpSpPr bwMode="auto">
              <a:xfrm>
                <a:off x="5382" y="1044"/>
                <a:ext cx="48" cy="99"/>
                <a:chOff x="5508" y="1599"/>
                <a:chExt cx="48" cy="99"/>
              </a:xfrm>
            </p:grpSpPr>
            <p:sp>
              <p:nvSpPr>
                <p:cNvPr id="233518" name="Freeform 46"/>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19" name="Line 47"/>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20" name="Line 48"/>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sp>
          <p:nvSpPr>
            <p:cNvPr id="233523" name="Freeform 51"/>
            <p:cNvSpPr>
              <a:spLocks/>
            </p:cNvSpPr>
            <p:nvPr/>
          </p:nvSpPr>
          <p:spPr bwMode="auto">
            <a:xfrm>
              <a:off x="3573" y="2364"/>
              <a:ext cx="564" cy="342"/>
            </a:xfrm>
            <a:custGeom>
              <a:avLst/>
              <a:gdLst/>
              <a:ahLst/>
              <a:cxnLst>
                <a:cxn ang="0">
                  <a:pos x="0" y="264"/>
                </a:cxn>
                <a:cxn ang="0">
                  <a:pos x="417" y="264"/>
                </a:cxn>
                <a:cxn ang="0">
                  <a:pos x="417" y="0"/>
                </a:cxn>
              </a:cxnLst>
              <a:rect l="0" t="0" r="r" b="b"/>
              <a:pathLst>
                <a:path w="417" h="264">
                  <a:moveTo>
                    <a:pt x="0" y="264"/>
                  </a:moveTo>
                  <a:lnTo>
                    <a:pt x="417" y="264"/>
                  </a:lnTo>
                  <a:lnTo>
                    <a:pt x="417" y="0"/>
                  </a:lnTo>
                </a:path>
              </a:pathLst>
            </a:custGeom>
            <a:noFill/>
            <a:ln w="28575" cap="flat" cmpd="sng">
              <a:solidFill>
                <a:schemeClr val="tx1"/>
              </a:solidFill>
              <a:prstDash val="solid"/>
              <a:round/>
              <a:headEnd type="triangle" w="med" len="med"/>
              <a:tailEnd type="none" w="med" len="med"/>
            </a:ln>
            <a:effectLst/>
          </p:spPr>
          <p:txBody>
            <a:bodyPr wrap="none"/>
            <a:lstStyle/>
            <a:p>
              <a:endParaRPr lang="en-US"/>
            </a:p>
          </p:txBody>
        </p:sp>
        <p:grpSp>
          <p:nvGrpSpPr>
            <p:cNvPr id="233559" name="Group 87"/>
            <p:cNvGrpSpPr>
              <a:grpSpLocks/>
            </p:cNvGrpSpPr>
            <p:nvPr/>
          </p:nvGrpSpPr>
          <p:grpSpPr bwMode="auto">
            <a:xfrm>
              <a:off x="4032" y="2419"/>
              <a:ext cx="218" cy="231"/>
              <a:chOff x="5140" y="403"/>
              <a:chExt cx="218" cy="231"/>
            </a:xfrm>
          </p:grpSpPr>
          <p:sp>
            <p:nvSpPr>
              <p:cNvPr id="233558" name="Oval 86"/>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endParaRPr lang="en-US"/>
              </a:p>
            </p:txBody>
          </p:sp>
          <p:sp>
            <p:nvSpPr>
              <p:cNvPr id="233524" name="Text Box 52"/>
              <p:cNvSpPr txBox="1">
                <a:spLocks noChangeArrowheads="1"/>
              </p:cNvSpPr>
              <p:nvPr/>
            </p:nvSpPr>
            <p:spPr bwMode="auto">
              <a:xfrm>
                <a:off x="5154" y="403"/>
                <a:ext cx="181" cy="231"/>
              </a:xfrm>
              <a:prstGeom prst="rect">
                <a:avLst/>
              </a:prstGeom>
              <a:noFill/>
              <a:ln w="9525">
                <a:noFill/>
                <a:miter lim="800000"/>
                <a:headEnd/>
                <a:tailEnd/>
              </a:ln>
              <a:effectLst/>
            </p:spPr>
            <p:txBody>
              <a:bodyPr wrap="none">
                <a:spAutoFit/>
              </a:bodyPr>
              <a:lstStyle/>
              <a:p>
                <a:r>
                  <a:rPr lang="en-US">
                    <a:solidFill>
                      <a:srgbClr val="FF0000"/>
                    </a:solidFill>
                  </a:rPr>
                  <a:t>1</a:t>
                </a:r>
              </a:p>
            </p:txBody>
          </p:sp>
        </p:grpSp>
      </p:grpSp>
      <p:sp>
        <p:nvSpPr>
          <p:cNvPr id="233526" name="Text Box 54"/>
          <p:cNvSpPr txBox="1">
            <a:spLocks noChangeArrowheads="1"/>
          </p:cNvSpPr>
          <p:nvPr/>
        </p:nvSpPr>
        <p:spPr bwMode="auto">
          <a:xfrm>
            <a:off x="4533900" y="3822700"/>
            <a:ext cx="923925" cy="336550"/>
          </a:xfrm>
          <a:prstGeom prst="rect">
            <a:avLst/>
          </a:prstGeom>
          <a:noFill/>
          <a:ln w="9525">
            <a:noFill/>
            <a:miter lim="800000"/>
            <a:headEnd/>
            <a:tailEnd/>
          </a:ln>
          <a:effectLst/>
        </p:spPr>
        <p:txBody>
          <a:bodyPr wrap="none">
            <a:spAutoFit/>
          </a:bodyPr>
          <a:lstStyle/>
          <a:p>
            <a:r>
              <a:rPr lang="en-US" sz="1600"/>
              <a:t>10.0.0.4</a:t>
            </a:r>
          </a:p>
        </p:txBody>
      </p:sp>
      <p:sp>
        <p:nvSpPr>
          <p:cNvPr id="233527" name="Line 55"/>
          <p:cNvSpPr>
            <a:spLocks noChangeShapeType="1"/>
          </p:cNvSpPr>
          <p:nvPr/>
        </p:nvSpPr>
        <p:spPr bwMode="auto">
          <a:xfrm flipH="1">
            <a:off x="4657725" y="4073525"/>
            <a:ext cx="85725" cy="128588"/>
          </a:xfrm>
          <a:prstGeom prst="line">
            <a:avLst/>
          </a:prstGeom>
          <a:noFill/>
          <a:ln w="19050">
            <a:solidFill>
              <a:schemeClr val="tx1"/>
            </a:solidFill>
            <a:round/>
            <a:headEnd/>
            <a:tailEnd type="triangle" w="med" len="med"/>
          </a:ln>
          <a:effectLst/>
        </p:spPr>
        <p:txBody>
          <a:bodyPr wrap="none"/>
          <a:lstStyle/>
          <a:p>
            <a:endParaRPr lang="en-US"/>
          </a:p>
        </p:txBody>
      </p:sp>
      <p:sp>
        <p:nvSpPr>
          <p:cNvPr id="233528" name="Text Box 56"/>
          <p:cNvSpPr txBox="1">
            <a:spLocks noChangeArrowheads="1"/>
          </p:cNvSpPr>
          <p:nvPr/>
        </p:nvSpPr>
        <p:spPr bwMode="auto">
          <a:xfrm>
            <a:off x="2695575" y="4379913"/>
            <a:ext cx="1295400" cy="336550"/>
          </a:xfrm>
          <a:prstGeom prst="rect">
            <a:avLst/>
          </a:prstGeom>
          <a:noFill/>
          <a:ln w="9525">
            <a:noFill/>
            <a:miter lim="800000"/>
            <a:headEnd/>
            <a:tailEnd/>
          </a:ln>
          <a:effectLst/>
        </p:spPr>
        <p:txBody>
          <a:bodyPr wrap="none">
            <a:spAutoFit/>
          </a:bodyPr>
          <a:lstStyle/>
          <a:p>
            <a:r>
              <a:rPr lang="en-US" sz="1600"/>
              <a:t>138.76.29.7</a:t>
            </a:r>
          </a:p>
        </p:txBody>
      </p:sp>
      <p:sp>
        <p:nvSpPr>
          <p:cNvPr id="233529" name="Line 57"/>
          <p:cNvSpPr>
            <a:spLocks noChangeShapeType="1"/>
          </p:cNvSpPr>
          <p:nvPr/>
        </p:nvSpPr>
        <p:spPr bwMode="auto">
          <a:xfrm flipH="1">
            <a:off x="3917950" y="4311650"/>
            <a:ext cx="85725" cy="128588"/>
          </a:xfrm>
          <a:prstGeom prst="line">
            <a:avLst/>
          </a:prstGeom>
          <a:noFill/>
          <a:ln w="19050">
            <a:solidFill>
              <a:schemeClr val="tx1"/>
            </a:solidFill>
            <a:round/>
            <a:headEnd type="triangle" w="med" len="med"/>
            <a:tailEnd/>
          </a:ln>
          <a:effectLst/>
        </p:spPr>
        <p:txBody>
          <a:bodyPr wrap="none"/>
          <a:lstStyle/>
          <a:p>
            <a:endParaRPr lang="en-US"/>
          </a:p>
        </p:txBody>
      </p:sp>
      <p:grpSp>
        <p:nvGrpSpPr>
          <p:cNvPr id="233531" name="Group 59"/>
          <p:cNvGrpSpPr>
            <a:grpSpLocks/>
          </p:cNvGrpSpPr>
          <p:nvPr/>
        </p:nvGrpSpPr>
        <p:grpSpPr bwMode="auto">
          <a:xfrm>
            <a:off x="6469063" y="1541463"/>
            <a:ext cx="2503487" cy="1417637"/>
            <a:chOff x="3944" y="971"/>
            <a:chExt cx="1577" cy="893"/>
          </a:xfrm>
        </p:grpSpPr>
        <p:sp>
          <p:nvSpPr>
            <p:cNvPr id="233525" name="Text Box 53"/>
            <p:cNvSpPr txBox="1">
              <a:spLocks noChangeArrowheads="1"/>
            </p:cNvSpPr>
            <p:nvPr/>
          </p:nvSpPr>
          <p:spPr bwMode="auto">
            <a:xfrm>
              <a:off x="4121" y="971"/>
              <a:ext cx="1400" cy="577"/>
            </a:xfrm>
            <a:prstGeom prst="rect">
              <a:avLst/>
            </a:prstGeom>
            <a:noFill/>
            <a:ln w="9525">
              <a:noFill/>
              <a:miter lim="800000"/>
              <a:headEnd/>
              <a:tailEnd/>
            </a:ln>
            <a:effectLst/>
          </p:spPr>
          <p:txBody>
            <a:bodyPr wrap="none">
              <a:spAutoFit/>
            </a:bodyPr>
            <a:lstStyle/>
            <a:p>
              <a:r>
                <a:rPr lang="en-US" u="sng">
                  <a:solidFill>
                    <a:srgbClr val="FF0000"/>
                  </a:solidFill>
                </a:rPr>
                <a:t>1:</a:t>
              </a:r>
              <a:r>
                <a:rPr lang="en-US">
                  <a:solidFill>
                    <a:srgbClr val="FF0000"/>
                  </a:solidFill>
                </a:rPr>
                <a:t> host 10.0.0.1 </a:t>
              </a:r>
            </a:p>
            <a:p>
              <a:r>
                <a:rPr lang="en-US">
                  <a:solidFill>
                    <a:srgbClr val="FF0000"/>
                  </a:solidFill>
                </a:rPr>
                <a:t>sends datagram to </a:t>
              </a:r>
            </a:p>
            <a:p>
              <a:r>
                <a:rPr lang="en-US">
                  <a:solidFill>
                    <a:srgbClr val="FF0000"/>
                  </a:solidFill>
                </a:rPr>
                <a:t>128.119.40.186, 80</a:t>
              </a:r>
            </a:p>
          </p:txBody>
        </p:sp>
        <p:sp>
          <p:nvSpPr>
            <p:cNvPr id="233530" name="Line 58"/>
            <p:cNvSpPr>
              <a:spLocks noChangeShapeType="1"/>
            </p:cNvSpPr>
            <p:nvPr/>
          </p:nvSpPr>
          <p:spPr bwMode="auto">
            <a:xfrm flipH="1">
              <a:off x="3944" y="1105"/>
              <a:ext cx="197" cy="759"/>
            </a:xfrm>
            <a:prstGeom prst="line">
              <a:avLst/>
            </a:prstGeom>
            <a:noFill/>
            <a:ln w="19050">
              <a:solidFill>
                <a:srgbClr val="FF0000"/>
              </a:solidFill>
              <a:round/>
              <a:headEnd/>
              <a:tailEnd type="triangle" w="med" len="med"/>
            </a:ln>
            <a:effectLst/>
          </p:spPr>
          <p:txBody>
            <a:bodyPr wrap="none"/>
            <a:lstStyle/>
            <a:p>
              <a:endParaRPr lang="en-US"/>
            </a:p>
          </p:txBody>
        </p:sp>
      </p:grpSp>
      <p:sp>
        <p:nvSpPr>
          <p:cNvPr id="233539" name="Freeform 67"/>
          <p:cNvSpPr>
            <a:spLocks/>
          </p:cNvSpPr>
          <p:nvPr/>
        </p:nvSpPr>
        <p:spPr bwMode="auto">
          <a:xfrm>
            <a:off x="2344738" y="2627313"/>
            <a:ext cx="3862387" cy="1531937"/>
          </a:xfrm>
          <a:custGeom>
            <a:avLst/>
            <a:gdLst/>
            <a:ahLst/>
            <a:cxnLst>
              <a:cxn ang="0">
                <a:pos x="0" y="64"/>
              </a:cxn>
              <a:cxn ang="0">
                <a:pos x="2352" y="64"/>
              </a:cxn>
              <a:cxn ang="0">
                <a:pos x="1640" y="450"/>
              </a:cxn>
              <a:cxn ang="0">
                <a:pos x="1308" y="965"/>
              </a:cxn>
              <a:cxn ang="0">
                <a:pos x="1159" y="965"/>
              </a:cxn>
              <a:cxn ang="0">
                <a:pos x="820" y="396"/>
              </a:cxn>
              <a:cxn ang="0">
                <a:pos x="0" y="64"/>
              </a:cxn>
            </a:cxnLst>
            <a:rect l="0" t="0" r="r" b="b"/>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cap="flat" cmpd="sng">
            <a:solidFill>
              <a:schemeClr val="hlink"/>
            </a:solidFill>
            <a:prstDash val="solid"/>
            <a:round/>
            <a:headEnd/>
            <a:tailEnd/>
          </a:ln>
          <a:effectLst/>
        </p:spPr>
        <p:txBody>
          <a:bodyPr wrap="none"/>
          <a:lstStyle/>
          <a:p>
            <a:endParaRPr lang="en-US"/>
          </a:p>
        </p:txBody>
      </p:sp>
      <p:sp>
        <p:nvSpPr>
          <p:cNvPr id="233534" name="Rectangle 62"/>
          <p:cNvSpPr>
            <a:spLocks noChangeArrowheads="1"/>
          </p:cNvSpPr>
          <p:nvPr/>
        </p:nvSpPr>
        <p:spPr bwMode="auto">
          <a:xfrm>
            <a:off x="2344738" y="1374775"/>
            <a:ext cx="3784600" cy="135413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532" name="Text Box 60"/>
          <p:cNvSpPr txBox="1">
            <a:spLocks noChangeArrowheads="1"/>
          </p:cNvSpPr>
          <p:nvPr/>
        </p:nvSpPr>
        <p:spPr bwMode="auto">
          <a:xfrm>
            <a:off x="2260600" y="1423988"/>
            <a:ext cx="3929063" cy="641350"/>
          </a:xfrm>
          <a:prstGeom prst="rect">
            <a:avLst/>
          </a:prstGeom>
          <a:noFill/>
          <a:ln w="9525">
            <a:noFill/>
            <a:miter lim="800000"/>
            <a:headEnd/>
            <a:tailEnd/>
          </a:ln>
          <a:effectLst/>
        </p:spPr>
        <p:txBody>
          <a:bodyPr wrap="none">
            <a:spAutoFit/>
          </a:bodyPr>
          <a:lstStyle/>
          <a:p>
            <a:pPr algn="ctr"/>
            <a:r>
              <a:rPr lang="en-US"/>
              <a:t>NAT translation table</a:t>
            </a:r>
          </a:p>
          <a:p>
            <a:pPr algn="ctr"/>
            <a:r>
              <a:rPr lang="en-US"/>
              <a:t>WAN side addr        LAN side addr</a:t>
            </a:r>
          </a:p>
        </p:txBody>
      </p:sp>
      <p:sp>
        <p:nvSpPr>
          <p:cNvPr id="233535" name="Line 63"/>
          <p:cNvSpPr>
            <a:spLocks noChangeShapeType="1"/>
          </p:cNvSpPr>
          <p:nvPr/>
        </p:nvSpPr>
        <p:spPr bwMode="auto">
          <a:xfrm flipV="1">
            <a:off x="2344738" y="1747838"/>
            <a:ext cx="3790950" cy="11112"/>
          </a:xfrm>
          <a:prstGeom prst="line">
            <a:avLst/>
          </a:prstGeom>
          <a:noFill/>
          <a:ln w="9525">
            <a:solidFill>
              <a:schemeClr val="tx1"/>
            </a:solidFill>
            <a:round/>
            <a:headEnd/>
            <a:tailEnd/>
          </a:ln>
          <a:effectLst/>
        </p:spPr>
        <p:txBody>
          <a:bodyPr wrap="none"/>
          <a:lstStyle/>
          <a:p>
            <a:endParaRPr lang="en-US"/>
          </a:p>
        </p:txBody>
      </p:sp>
      <p:sp>
        <p:nvSpPr>
          <p:cNvPr id="233536" name="Line 64"/>
          <p:cNvSpPr>
            <a:spLocks noChangeShapeType="1"/>
          </p:cNvSpPr>
          <p:nvPr/>
        </p:nvSpPr>
        <p:spPr bwMode="auto">
          <a:xfrm flipV="1">
            <a:off x="2359025" y="2025650"/>
            <a:ext cx="3749675" cy="11113"/>
          </a:xfrm>
          <a:prstGeom prst="line">
            <a:avLst/>
          </a:prstGeom>
          <a:noFill/>
          <a:ln w="9525">
            <a:solidFill>
              <a:schemeClr val="tx1"/>
            </a:solidFill>
            <a:round/>
            <a:headEnd/>
            <a:tailEnd/>
          </a:ln>
          <a:effectLst/>
        </p:spPr>
        <p:txBody>
          <a:bodyPr wrap="none"/>
          <a:lstStyle/>
          <a:p>
            <a:endParaRPr lang="en-US"/>
          </a:p>
        </p:txBody>
      </p:sp>
      <p:sp>
        <p:nvSpPr>
          <p:cNvPr id="233537" name="Line 65"/>
          <p:cNvSpPr>
            <a:spLocks noChangeShapeType="1"/>
          </p:cNvSpPr>
          <p:nvPr/>
        </p:nvSpPr>
        <p:spPr bwMode="auto">
          <a:xfrm>
            <a:off x="4468813" y="1770063"/>
            <a:ext cx="3175" cy="955675"/>
          </a:xfrm>
          <a:prstGeom prst="line">
            <a:avLst/>
          </a:prstGeom>
          <a:noFill/>
          <a:ln w="9525">
            <a:solidFill>
              <a:schemeClr val="tx1"/>
            </a:solidFill>
            <a:round/>
            <a:headEnd/>
            <a:tailEnd/>
          </a:ln>
          <a:effectLst/>
        </p:spPr>
        <p:txBody>
          <a:bodyPr wrap="none"/>
          <a:lstStyle/>
          <a:p>
            <a:endParaRPr lang="en-US"/>
          </a:p>
        </p:txBody>
      </p:sp>
      <p:grpSp>
        <p:nvGrpSpPr>
          <p:cNvPr id="233482" name="Group 10"/>
          <p:cNvGrpSpPr>
            <a:grpSpLocks/>
          </p:cNvGrpSpPr>
          <p:nvPr/>
        </p:nvGrpSpPr>
        <p:grpSpPr bwMode="auto">
          <a:xfrm>
            <a:off x="4062413" y="4105275"/>
            <a:ext cx="555625" cy="307975"/>
            <a:chOff x="3600" y="219"/>
            <a:chExt cx="360" cy="175"/>
          </a:xfrm>
        </p:grpSpPr>
        <p:sp>
          <p:nvSpPr>
            <p:cNvPr id="233483" name="Oval 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233484" name="Line 1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233485" name="Line 1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233486" name="Rectangle 1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233487" name="Oval 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233488" name="Group 16"/>
            <p:cNvGrpSpPr>
              <a:grpSpLocks/>
            </p:cNvGrpSpPr>
            <p:nvPr/>
          </p:nvGrpSpPr>
          <p:grpSpPr bwMode="auto">
            <a:xfrm>
              <a:off x="3686" y="244"/>
              <a:ext cx="177" cy="66"/>
              <a:chOff x="2848" y="848"/>
              <a:chExt cx="140" cy="98"/>
            </a:xfrm>
          </p:grpSpPr>
          <p:sp>
            <p:nvSpPr>
              <p:cNvPr id="233489" name="Line 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233490" name="Line 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233491" name="Line 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233492" name="Group 20"/>
            <p:cNvGrpSpPr>
              <a:grpSpLocks/>
            </p:cNvGrpSpPr>
            <p:nvPr/>
          </p:nvGrpSpPr>
          <p:grpSpPr bwMode="auto">
            <a:xfrm flipV="1">
              <a:off x="3686" y="243"/>
              <a:ext cx="177" cy="66"/>
              <a:chOff x="2848" y="848"/>
              <a:chExt cx="140" cy="98"/>
            </a:xfrm>
          </p:grpSpPr>
          <p:sp>
            <p:nvSpPr>
              <p:cNvPr id="233493"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233494"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233495"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233533" name="Text Box 61"/>
          <p:cNvSpPr txBox="1">
            <a:spLocks noChangeArrowheads="1"/>
          </p:cNvSpPr>
          <p:nvPr/>
        </p:nvSpPr>
        <p:spPr bwMode="auto">
          <a:xfrm>
            <a:off x="2362200" y="2049463"/>
            <a:ext cx="3783013" cy="641350"/>
          </a:xfrm>
          <a:prstGeom prst="rect">
            <a:avLst/>
          </a:prstGeom>
          <a:noFill/>
          <a:ln w="9525">
            <a:noFill/>
            <a:miter lim="800000"/>
            <a:headEnd/>
            <a:tailEnd/>
          </a:ln>
          <a:effectLst/>
        </p:spPr>
        <p:txBody>
          <a:bodyPr wrap="none">
            <a:spAutoFit/>
          </a:bodyPr>
          <a:lstStyle/>
          <a:p>
            <a:pPr algn="ctr"/>
            <a:r>
              <a:rPr lang="en-US">
                <a:solidFill>
                  <a:srgbClr val="FF0000"/>
                </a:solidFill>
              </a:rPr>
              <a:t>138.76.29.7, 5001   10.0.0.1, 3345</a:t>
            </a:r>
          </a:p>
          <a:p>
            <a:pPr algn="ctr"/>
            <a:r>
              <a:rPr lang="en-US"/>
              <a:t>……                                         ……</a:t>
            </a:r>
          </a:p>
        </p:txBody>
      </p:sp>
      <p:grpSp>
        <p:nvGrpSpPr>
          <p:cNvPr id="233607" name="Group 135"/>
          <p:cNvGrpSpPr>
            <a:grpSpLocks/>
          </p:cNvGrpSpPr>
          <p:nvPr/>
        </p:nvGrpSpPr>
        <p:grpSpPr bwMode="auto">
          <a:xfrm>
            <a:off x="4765675" y="3435350"/>
            <a:ext cx="2784475" cy="1631950"/>
            <a:chOff x="3002" y="2417"/>
            <a:chExt cx="1754" cy="1028"/>
          </a:xfrm>
        </p:grpSpPr>
        <p:sp>
          <p:nvSpPr>
            <p:cNvPr id="233563" name="Rectangle 91"/>
            <p:cNvSpPr>
              <a:spLocks noChangeArrowheads="1"/>
            </p:cNvSpPr>
            <p:nvPr/>
          </p:nvSpPr>
          <p:spPr bwMode="auto">
            <a:xfrm>
              <a:off x="3002" y="3051"/>
              <a:ext cx="1175" cy="2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564" name="Text Box 92"/>
            <p:cNvSpPr txBox="1">
              <a:spLocks noChangeArrowheads="1"/>
            </p:cNvSpPr>
            <p:nvPr/>
          </p:nvSpPr>
          <p:spPr bwMode="auto">
            <a:xfrm>
              <a:off x="3104" y="3042"/>
              <a:ext cx="1112" cy="403"/>
            </a:xfrm>
            <a:prstGeom prst="rect">
              <a:avLst/>
            </a:prstGeom>
            <a:noFill/>
            <a:ln w="9525">
              <a:noFill/>
              <a:miter lim="800000"/>
              <a:headEnd/>
              <a:tailEnd/>
            </a:ln>
            <a:effectLst/>
          </p:spPr>
          <p:txBody>
            <a:bodyPr>
              <a:spAutoFit/>
            </a:bodyPr>
            <a:lstStyle/>
            <a:p>
              <a:r>
                <a:rPr lang="en-US" sz="1200"/>
                <a:t>S: 128.119.40.186, 80 </a:t>
              </a:r>
            </a:p>
            <a:p>
              <a:r>
                <a:rPr lang="en-US" sz="1200"/>
                <a:t>D: 10.0.0.1, 3345</a:t>
              </a:r>
            </a:p>
            <a:p>
              <a:endParaRPr lang="en-US" sz="1200"/>
            </a:p>
          </p:txBody>
        </p:sp>
        <p:grpSp>
          <p:nvGrpSpPr>
            <p:cNvPr id="233565" name="Group 93"/>
            <p:cNvGrpSpPr>
              <a:grpSpLocks/>
            </p:cNvGrpSpPr>
            <p:nvPr/>
          </p:nvGrpSpPr>
          <p:grpSpPr bwMode="auto">
            <a:xfrm>
              <a:off x="3054" y="3007"/>
              <a:ext cx="51" cy="99"/>
              <a:chOff x="5508" y="1599"/>
              <a:chExt cx="48" cy="99"/>
            </a:xfrm>
          </p:grpSpPr>
          <p:sp>
            <p:nvSpPr>
              <p:cNvPr id="233566" name="Freeform 94"/>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67" name="Line 95"/>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68" name="Line 96"/>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nvGrpSpPr>
            <p:cNvPr id="233569" name="Group 97"/>
            <p:cNvGrpSpPr>
              <a:grpSpLocks/>
            </p:cNvGrpSpPr>
            <p:nvPr/>
          </p:nvGrpSpPr>
          <p:grpSpPr bwMode="auto">
            <a:xfrm>
              <a:off x="3059" y="3248"/>
              <a:ext cx="51" cy="99"/>
              <a:chOff x="5508" y="1599"/>
              <a:chExt cx="48" cy="99"/>
            </a:xfrm>
          </p:grpSpPr>
          <p:sp>
            <p:nvSpPr>
              <p:cNvPr id="233570" name="Freeform 98"/>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71" name="Line 99"/>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72" name="Line 100"/>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sp>
          <p:nvSpPr>
            <p:cNvPr id="233573" name="Freeform 101"/>
            <p:cNvSpPr>
              <a:spLocks/>
            </p:cNvSpPr>
            <p:nvPr/>
          </p:nvSpPr>
          <p:spPr bwMode="auto">
            <a:xfrm>
              <a:off x="4179" y="2417"/>
              <a:ext cx="577" cy="768"/>
            </a:xfrm>
            <a:custGeom>
              <a:avLst/>
              <a:gdLst/>
              <a:ahLst/>
              <a:cxnLst>
                <a:cxn ang="0">
                  <a:pos x="577" y="0"/>
                </a:cxn>
                <a:cxn ang="0">
                  <a:pos x="342" y="0"/>
                </a:cxn>
                <a:cxn ang="0">
                  <a:pos x="342" y="768"/>
                </a:cxn>
                <a:cxn ang="0">
                  <a:pos x="0" y="760"/>
                </a:cxn>
              </a:cxnLst>
              <a:rect l="0" t="0" r="r" b="b"/>
              <a:pathLst>
                <a:path w="577" h="768">
                  <a:moveTo>
                    <a:pt x="577" y="0"/>
                  </a:moveTo>
                  <a:lnTo>
                    <a:pt x="342" y="0"/>
                  </a:lnTo>
                  <a:lnTo>
                    <a:pt x="342" y="768"/>
                  </a:lnTo>
                  <a:lnTo>
                    <a:pt x="0" y="760"/>
                  </a:lnTo>
                </a:path>
              </a:pathLst>
            </a:custGeom>
            <a:noFill/>
            <a:ln w="28575" cap="flat" cmpd="sng">
              <a:solidFill>
                <a:schemeClr val="tx1"/>
              </a:solidFill>
              <a:prstDash val="solid"/>
              <a:round/>
              <a:headEnd type="triangle" w="med" len="med"/>
              <a:tailEnd type="none" w="med" len="med"/>
            </a:ln>
            <a:effectLst/>
          </p:spPr>
          <p:txBody>
            <a:bodyPr wrap="none"/>
            <a:lstStyle/>
            <a:p>
              <a:endParaRPr lang="en-US"/>
            </a:p>
          </p:txBody>
        </p:sp>
        <p:grpSp>
          <p:nvGrpSpPr>
            <p:cNvPr id="233574" name="Group 102"/>
            <p:cNvGrpSpPr>
              <a:grpSpLocks/>
            </p:cNvGrpSpPr>
            <p:nvPr/>
          </p:nvGrpSpPr>
          <p:grpSpPr bwMode="auto">
            <a:xfrm>
              <a:off x="4240" y="3064"/>
              <a:ext cx="218" cy="231"/>
              <a:chOff x="5140" y="403"/>
              <a:chExt cx="218" cy="231"/>
            </a:xfrm>
          </p:grpSpPr>
          <p:sp>
            <p:nvSpPr>
              <p:cNvPr id="233575" name="Oval 103"/>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endParaRPr lang="en-US"/>
              </a:p>
            </p:txBody>
          </p:sp>
          <p:sp>
            <p:nvSpPr>
              <p:cNvPr id="233576" name="Text Box 104"/>
              <p:cNvSpPr txBox="1">
                <a:spLocks noChangeArrowheads="1"/>
              </p:cNvSpPr>
              <p:nvPr/>
            </p:nvSpPr>
            <p:spPr bwMode="auto">
              <a:xfrm>
                <a:off x="5154" y="403"/>
                <a:ext cx="204" cy="231"/>
              </a:xfrm>
              <a:prstGeom prst="rect">
                <a:avLst/>
              </a:prstGeom>
              <a:noFill/>
              <a:ln w="9525">
                <a:noFill/>
                <a:miter lim="800000"/>
                <a:headEnd/>
                <a:tailEnd/>
              </a:ln>
              <a:effectLst/>
            </p:spPr>
            <p:txBody>
              <a:bodyPr wrap="none">
                <a:spAutoFit/>
              </a:bodyPr>
              <a:lstStyle/>
              <a:p>
                <a:r>
                  <a:rPr lang="en-US">
                    <a:solidFill>
                      <a:srgbClr val="FF0000"/>
                    </a:solidFill>
                  </a:rPr>
                  <a:t>4</a:t>
                </a:r>
              </a:p>
            </p:txBody>
          </p:sp>
        </p:grpSp>
      </p:grpSp>
      <p:grpSp>
        <p:nvGrpSpPr>
          <p:cNvPr id="233580" name="Group 108"/>
          <p:cNvGrpSpPr>
            <a:grpSpLocks/>
          </p:cNvGrpSpPr>
          <p:nvPr/>
        </p:nvGrpSpPr>
        <p:grpSpPr bwMode="auto">
          <a:xfrm>
            <a:off x="1531938" y="3641725"/>
            <a:ext cx="2497137" cy="566738"/>
            <a:chOff x="1026" y="3559"/>
            <a:chExt cx="1573" cy="357"/>
          </a:xfrm>
        </p:grpSpPr>
        <p:grpSp>
          <p:nvGrpSpPr>
            <p:cNvPr id="233540" name="Group 68"/>
            <p:cNvGrpSpPr>
              <a:grpSpLocks/>
            </p:cNvGrpSpPr>
            <p:nvPr/>
          </p:nvGrpSpPr>
          <p:grpSpPr bwMode="auto">
            <a:xfrm>
              <a:off x="1412" y="3559"/>
              <a:ext cx="1187" cy="357"/>
              <a:chOff x="4381" y="786"/>
              <a:chExt cx="1108" cy="357"/>
            </a:xfrm>
          </p:grpSpPr>
          <p:sp>
            <p:nvSpPr>
              <p:cNvPr id="233541" name="Rectangle 69"/>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542" name="Text Box 70"/>
              <p:cNvSpPr txBox="1">
                <a:spLocks noChangeArrowheads="1"/>
              </p:cNvSpPr>
              <p:nvPr/>
            </p:nvSpPr>
            <p:spPr bwMode="auto">
              <a:xfrm>
                <a:off x="4381" y="813"/>
                <a:ext cx="1045" cy="288"/>
              </a:xfrm>
              <a:prstGeom prst="rect">
                <a:avLst/>
              </a:prstGeom>
              <a:noFill/>
              <a:ln w="9525">
                <a:noFill/>
                <a:miter lim="800000"/>
                <a:headEnd/>
                <a:tailEnd/>
              </a:ln>
              <a:effectLst/>
            </p:spPr>
            <p:txBody>
              <a:bodyPr>
                <a:spAutoFit/>
              </a:bodyPr>
              <a:lstStyle/>
              <a:p>
                <a:r>
                  <a:rPr lang="en-US" sz="1200"/>
                  <a:t>S: 138.76.29.7, 5001</a:t>
                </a:r>
              </a:p>
              <a:p>
                <a:r>
                  <a:rPr lang="en-US" sz="1200"/>
                  <a:t>D: 128.119.40.186, 80</a:t>
                </a:r>
              </a:p>
            </p:txBody>
          </p:sp>
          <p:grpSp>
            <p:nvGrpSpPr>
              <p:cNvPr id="233543" name="Group 71"/>
              <p:cNvGrpSpPr>
                <a:grpSpLocks/>
              </p:cNvGrpSpPr>
              <p:nvPr/>
            </p:nvGrpSpPr>
            <p:grpSpPr bwMode="auto">
              <a:xfrm>
                <a:off x="5394" y="786"/>
                <a:ext cx="48" cy="99"/>
                <a:chOff x="5508" y="1599"/>
                <a:chExt cx="48" cy="99"/>
              </a:xfrm>
            </p:grpSpPr>
            <p:sp>
              <p:nvSpPr>
                <p:cNvPr id="233544" name="Freeform 72"/>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45" name="Line 73"/>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46" name="Line 74"/>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nvGrpSpPr>
              <p:cNvPr id="233547" name="Group 75"/>
              <p:cNvGrpSpPr>
                <a:grpSpLocks/>
              </p:cNvGrpSpPr>
              <p:nvPr/>
            </p:nvGrpSpPr>
            <p:grpSpPr bwMode="auto">
              <a:xfrm>
                <a:off x="5382" y="1044"/>
                <a:ext cx="48" cy="99"/>
                <a:chOff x="5508" y="1599"/>
                <a:chExt cx="48" cy="99"/>
              </a:xfrm>
            </p:grpSpPr>
            <p:sp>
              <p:nvSpPr>
                <p:cNvPr id="233548" name="Freeform 76"/>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49" name="Line 77"/>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50" name="Line 78"/>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sp>
          <p:nvSpPr>
            <p:cNvPr id="233551" name="Line 79"/>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ffectLst/>
          </p:spPr>
          <p:txBody>
            <a:bodyPr wrap="none"/>
            <a:lstStyle/>
            <a:p>
              <a:endParaRPr lang="en-US"/>
            </a:p>
          </p:txBody>
        </p:sp>
        <p:grpSp>
          <p:nvGrpSpPr>
            <p:cNvPr id="233577" name="Group 105"/>
            <p:cNvGrpSpPr>
              <a:grpSpLocks/>
            </p:cNvGrpSpPr>
            <p:nvPr/>
          </p:nvGrpSpPr>
          <p:grpSpPr bwMode="auto">
            <a:xfrm>
              <a:off x="1143" y="3616"/>
              <a:ext cx="218" cy="231"/>
              <a:chOff x="5140" y="403"/>
              <a:chExt cx="218" cy="231"/>
            </a:xfrm>
          </p:grpSpPr>
          <p:sp>
            <p:nvSpPr>
              <p:cNvPr id="233578" name="Oval 106"/>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endParaRPr lang="en-US"/>
              </a:p>
            </p:txBody>
          </p:sp>
          <p:sp>
            <p:nvSpPr>
              <p:cNvPr id="233579" name="Text Box 107"/>
              <p:cNvSpPr txBox="1">
                <a:spLocks noChangeArrowheads="1"/>
              </p:cNvSpPr>
              <p:nvPr/>
            </p:nvSpPr>
            <p:spPr bwMode="auto">
              <a:xfrm>
                <a:off x="5154" y="403"/>
                <a:ext cx="204" cy="231"/>
              </a:xfrm>
              <a:prstGeom prst="rect">
                <a:avLst/>
              </a:prstGeom>
              <a:noFill/>
              <a:ln w="9525">
                <a:noFill/>
                <a:miter lim="800000"/>
                <a:headEnd/>
                <a:tailEnd/>
              </a:ln>
              <a:effectLst/>
            </p:spPr>
            <p:txBody>
              <a:bodyPr wrap="none">
                <a:spAutoFit/>
              </a:bodyPr>
              <a:lstStyle/>
              <a:p>
                <a:r>
                  <a:rPr lang="en-US">
                    <a:solidFill>
                      <a:srgbClr val="FF0000"/>
                    </a:solidFill>
                  </a:rPr>
                  <a:t>2</a:t>
                </a:r>
              </a:p>
            </p:txBody>
          </p:sp>
        </p:grpSp>
      </p:grpSp>
      <p:grpSp>
        <p:nvGrpSpPr>
          <p:cNvPr id="233584" name="Group 112"/>
          <p:cNvGrpSpPr>
            <a:grpSpLocks/>
          </p:cNvGrpSpPr>
          <p:nvPr/>
        </p:nvGrpSpPr>
        <p:grpSpPr bwMode="auto">
          <a:xfrm>
            <a:off x="0" y="1643063"/>
            <a:ext cx="5154613" cy="2081212"/>
            <a:chOff x="0" y="1288"/>
            <a:chExt cx="3247" cy="1311"/>
          </a:xfrm>
        </p:grpSpPr>
        <p:sp>
          <p:nvSpPr>
            <p:cNvPr id="233554" name="Text Box 82"/>
            <p:cNvSpPr txBox="1">
              <a:spLocks noChangeArrowheads="1"/>
            </p:cNvSpPr>
            <p:nvPr/>
          </p:nvSpPr>
          <p:spPr bwMode="auto">
            <a:xfrm>
              <a:off x="0" y="1288"/>
              <a:ext cx="1357" cy="1096"/>
            </a:xfrm>
            <a:prstGeom prst="rect">
              <a:avLst/>
            </a:prstGeom>
            <a:noFill/>
            <a:ln w="9525">
              <a:noFill/>
              <a:miter lim="800000"/>
              <a:headEnd/>
              <a:tailEnd/>
            </a:ln>
            <a:effectLst/>
          </p:spPr>
          <p:txBody>
            <a:bodyPr wrap="none">
              <a:spAutoFit/>
            </a:bodyPr>
            <a:lstStyle/>
            <a:p>
              <a:r>
                <a:rPr lang="en-US" u="sng">
                  <a:solidFill>
                    <a:srgbClr val="FF0000"/>
                  </a:solidFill>
                </a:rPr>
                <a:t>2:</a:t>
              </a:r>
              <a:r>
                <a:rPr lang="en-US">
                  <a:solidFill>
                    <a:srgbClr val="FF0000"/>
                  </a:solidFill>
                </a:rPr>
                <a:t> NAT router</a:t>
              </a:r>
            </a:p>
            <a:p>
              <a:r>
                <a:rPr lang="en-US">
                  <a:solidFill>
                    <a:srgbClr val="FF0000"/>
                  </a:solidFill>
                </a:rPr>
                <a:t>changes datagram</a:t>
              </a:r>
            </a:p>
            <a:p>
              <a:r>
                <a:rPr lang="en-US">
                  <a:solidFill>
                    <a:srgbClr val="FF0000"/>
                  </a:solidFill>
                </a:rPr>
                <a:t>source addr from</a:t>
              </a:r>
            </a:p>
            <a:p>
              <a:r>
                <a:rPr lang="en-US">
                  <a:solidFill>
                    <a:srgbClr val="FF0000"/>
                  </a:solidFill>
                </a:rPr>
                <a:t>10.0.0.1, 3345 to</a:t>
              </a:r>
            </a:p>
            <a:p>
              <a:r>
                <a:rPr lang="en-US">
                  <a:solidFill>
                    <a:srgbClr val="FF0000"/>
                  </a:solidFill>
                </a:rPr>
                <a:t>138.76.29.7, 5001,</a:t>
              </a:r>
            </a:p>
            <a:p>
              <a:r>
                <a:rPr lang="en-US">
                  <a:solidFill>
                    <a:srgbClr val="FF0000"/>
                  </a:solidFill>
                </a:rPr>
                <a:t>updates table</a:t>
              </a:r>
            </a:p>
          </p:txBody>
        </p:sp>
        <p:sp>
          <p:nvSpPr>
            <p:cNvPr id="233555" name="Line 83"/>
            <p:cNvSpPr>
              <a:spLocks noChangeShapeType="1"/>
            </p:cNvSpPr>
            <p:nvPr/>
          </p:nvSpPr>
          <p:spPr bwMode="auto">
            <a:xfrm>
              <a:off x="1285" y="2243"/>
              <a:ext cx="147" cy="356"/>
            </a:xfrm>
            <a:prstGeom prst="line">
              <a:avLst/>
            </a:prstGeom>
            <a:noFill/>
            <a:ln w="19050">
              <a:solidFill>
                <a:srgbClr val="FF0000"/>
              </a:solidFill>
              <a:round/>
              <a:headEnd/>
              <a:tailEnd type="triangle" w="med" len="med"/>
            </a:ln>
            <a:effectLst/>
          </p:spPr>
          <p:txBody>
            <a:bodyPr wrap="none"/>
            <a:lstStyle/>
            <a:p>
              <a:endParaRPr lang="en-US"/>
            </a:p>
          </p:txBody>
        </p:sp>
        <p:sp>
          <p:nvSpPr>
            <p:cNvPr id="233582" name="Line 110"/>
            <p:cNvSpPr>
              <a:spLocks noChangeShapeType="1"/>
            </p:cNvSpPr>
            <p:nvPr/>
          </p:nvSpPr>
          <p:spPr bwMode="auto">
            <a:xfrm flipV="1">
              <a:off x="1275" y="1788"/>
              <a:ext cx="663" cy="455"/>
            </a:xfrm>
            <a:prstGeom prst="line">
              <a:avLst/>
            </a:prstGeom>
            <a:noFill/>
            <a:ln w="19050">
              <a:solidFill>
                <a:srgbClr val="FF0000"/>
              </a:solidFill>
              <a:round/>
              <a:headEnd/>
              <a:tailEnd type="triangle" w="med" len="med"/>
            </a:ln>
            <a:effectLst/>
          </p:spPr>
          <p:txBody>
            <a:bodyPr wrap="none"/>
            <a:lstStyle/>
            <a:p>
              <a:endParaRPr lang="en-US"/>
            </a:p>
          </p:txBody>
        </p:sp>
        <p:sp>
          <p:nvSpPr>
            <p:cNvPr id="233583" name="Line 111"/>
            <p:cNvSpPr>
              <a:spLocks noChangeShapeType="1"/>
            </p:cNvSpPr>
            <p:nvPr/>
          </p:nvSpPr>
          <p:spPr bwMode="auto">
            <a:xfrm flipV="1">
              <a:off x="1275" y="1751"/>
              <a:ext cx="1972" cy="491"/>
            </a:xfrm>
            <a:prstGeom prst="line">
              <a:avLst/>
            </a:prstGeom>
            <a:noFill/>
            <a:ln w="19050">
              <a:solidFill>
                <a:srgbClr val="FF0000"/>
              </a:solidFill>
              <a:round/>
              <a:headEnd/>
              <a:tailEnd type="triangle" w="med" len="med"/>
            </a:ln>
            <a:effectLst/>
          </p:spPr>
          <p:txBody>
            <a:bodyPr wrap="none"/>
            <a:lstStyle/>
            <a:p>
              <a:endParaRPr lang="en-US"/>
            </a:p>
          </p:txBody>
        </p:sp>
      </p:grpSp>
      <p:grpSp>
        <p:nvGrpSpPr>
          <p:cNvPr id="233601" name="Group 129"/>
          <p:cNvGrpSpPr>
            <a:grpSpLocks/>
          </p:cNvGrpSpPr>
          <p:nvPr/>
        </p:nvGrpSpPr>
        <p:grpSpPr bwMode="auto">
          <a:xfrm>
            <a:off x="1360488" y="4681538"/>
            <a:ext cx="2471737" cy="696912"/>
            <a:chOff x="1163" y="3752"/>
            <a:chExt cx="1557" cy="439"/>
          </a:xfrm>
        </p:grpSpPr>
        <p:sp>
          <p:nvSpPr>
            <p:cNvPr id="233587" name="Rectangle 115"/>
            <p:cNvSpPr>
              <a:spLocks noChangeArrowheads="1"/>
            </p:cNvSpPr>
            <p:nvPr/>
          </p:nvSpPr>
          <p:spPr bwMode="auto">
            <a:xfrm>
              <a:off x="1163" y="3796"/>
              <a:ext cx="1183" cy="2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588" name="Text Box 116"/>
            <p:cNvSpPr txBox="1">
              <a:spLocks noChangeArrowheads="1"/>
            </p:cNvSpPr>
            <p:nvPr/>
          </p:nvSpPr>
          <p:spPr bwMode="auto">
            <a:xfrm>
              <a:off x="1281" y="3788"/>
              <a:ext cx="1120" cy="403"/>
            </a:xfrm>
            <a:prstGeom prst="rect">
              <a:avLst/>
            </a:prstGeom>
            <a:noFill/>
            <a:ln w="9525">
              <a:noFill/>
              <a:miter lim="800000"/>
              <a:headEnd/>
              <a:tailEnd/>
            </a:ln>
            <a:effectLst/>
          </p:spPr>
          <p:txBody>
            <a:bodyPr>
              <a:spAutoFit/>
            </a:bodyPr>
            <a:lstStyle/>
            <a:p>
              <a:r>
                <a:rPr lang="en-US" sz="1200"/>
                <a:t>S: 128.119.40.186, 80 </a:t>
              </a:r>
            </a:p>
            <a:p>
              <a:r>
                <a:rPr lang="en-US" sz="1200"/>
                <a:t>D: 138.76.29.7, 5001</a:t>
              </a:r>
            </a:p>
            <a:p>
              <a:endParaRPr lang="en-US" sz="1200"/>
            </a:p>
          </p:txBody>
        </p:sp>
        <p:grpSp>
          <p:nvGrpSpPr>
            <p:cNvPr id="233589" name="Group 117"/>
            <p:cNvGrpSpPr>
              <a:grpSpLocks/>
            </p:cNvGrpSpPr>
            <p:nvPr/>
          </p:nvGrpSpPr>
          <p:grpSpPr bwMode="auto">
            <a:xfrm>
              <a:off x="1214" y="3752"/>
              <a:ext cx="52" cy="99"/>
              <a:chOff x="5508" y="1599"/>
              <a:chExt cx="48" cy="99"/>
            </a:xfrm>
          </p:grpSpPr>
          <p:sp>
            <p:nvSpPr>
              <p:cNvPr id="233590" name="Freeform 118"/>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91" name="Line 119"/>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92" name="Line 120"/>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grpSp>
          <p:nvGrpSpPr>
            <p:cNvPr id="233593" name="Group 121"/>
            <p:cNvGrpSpPr>
              <a:grpSpLocks/>
            </p:cNvGrpSpPr>
            <p:nvPr/>
          </p:nvGrpSpPr>
          <p:grpSpPr bwMode="auto">
            <a:xfrm>
              <a:off x="1193" y="3984"/>
              <a:ext cx="52" cy="99"/>
              <a:chOff x="5508" y="1599"/>
              <a:chExt cx="48" cy="99"/>
            </a:xfrm>
          </p:grpSpPr>
          <p:sp>
            <p:nvSpPr>
              <p:cNvPr id="233594" name="Freeform 122"/>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endParaRPr lang="en-US"/>
              </a:p>
            </p:txBody>
          </p:sp>
          <p:sp>
            <p:nvSpPr>
              <p:cNvPr id="233595" name="Line 123"/>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endParaRPr lang="en-US"/>
              </a:p>
            </p:txBody>
          </p:sp>
          <p:sp>
            <p:nvSpPr>
              <p:cNvPr id="233596" name="Line 124"/>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endParaRPr lang="en-US"/>
              </a:p>
            </p:txBody>
          </p:sp>
        </p:grpSp>
        <p:sp>
          <p:nvSpPr>
            <p:cNvPr id="233597" name="Line 125"/>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ffectLst/>
          </p:spPr>
          <p:txBody>
            <a:bodyPr wrap="none"/>
            <a:lstStyle/>
            <a:p>
              <a:endParaRPr lang="en-US"/>
            </a:p>
          </p:txBody>
        </p:sp>
        <p:grpSp>
          <p:nvGrpSpPr>
            <p:cNvPr id="233598" name="Group 126"/>
            <p:cNvGrpSpPr>
              <a:grpSpLocks/>
            </p:cNvGrpSpPr>
            <p:nvPr/>
          </p:nvGrpSpPr>
          <p:grpSpPr bwMode="auto">
            <a:xfrm>
              <a:off x="2409" y="3818"/>
              <a:ext cx="218" cy="231"/>
              <a:chOff x="5140" y="403"/>
              <a:chExt cx="218" cy="231"/>
            </a:xfrm>
          </p:grpSpPr>
          <p:sp>
            <p:nvSpPr>
              <p:cNvPr id="233599" name="Oval 127"/>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endParaRPr lang="en-US"/>
              </a:p>
            </p:txBody>
          </p:sp>
          <p:sp>
            <p:nvSpPr>
              <p:cNvPr id="233600" name="Text Box 128"/>
              <p:cNvSpPr txBox="1">
                <a:spLocks noChangeArrowheads="1"/>
              </p:cNvSpPr>
              <p:nvPr/>
            </p:nvSpPr>
            <p:spPr bwMode="auto">
              <a:xfrm>
                <a:off x="5154" y="403"/>
                <a:ext cx="204" cy="231"/>
              </a:xfrm>
              <a:prstGeom prst="rect">
                <a:avLst/>
              </a:prstGeom>
              <a:noFill/>
              <a:ln w="9525">
                <a:noFill/>
                <a:miter lim="800000"/>
                <a:headEnd/>
                <a:tailEnd/>
              </a:ln>
              <a:effectLst/>
            </p:spPr>
            <p:txBody>
              <a:bodyPr wrap="none">
                <a:spAutoFit/>
              </a:bodyPr>
              <a:lstStyle/>
              <a:p>
                <a:r>
                  <a:rPr lang="en-US">
                    <a:solidFill>
                      <a:srgbClr val="FF0000"/>
                    </a:solidFill>
                  </a:rPr>
                  <a:t>3</a:t>
                </a:r>
              </a:p>
            </p:txBody>
          </p:sp>
        </p:grpSp>
      </p:grpSp>
      <p:sp>
        <p:nvSpPr>
          <p:cNvPr id="233603" name="Text Box 131"/>
          <p:cNvSpPr txBox="1">
            <a:spLocks noChangeArrowheads="1"/>
          </p:cNvSpPr>
          <p:nvPr/>
        </p:nvSpPr>
        <p:spPr bwMode="auto">
          <a:xfrm>
            <a:off x="1317625" y="5141913"/>
            <a:ext cx="2159000" cy="915987"/>
          </a:xfrm>
          <a:prstGeom prst="rect">
            <a:avLst/>
          </a:prstGeom>
          <a:noFill/>
          <a:ln w="9525">
            <a:noFill/>
            <a:miter lim="800000"/>
            <a:headEnd/>
            <a:tailEnd/>
          </a:ln>
          <a:effectLst/>
        </p:spPr>
        <p:txBody>
          <a:bodyPr wrap="none">
            <a:spAutoFit/>
          </a:bodyPr>
          <a:lstStyle/>
          <a:p>
            <a:r>
              <a:rPr lang="en-US" u="sng">
                <a:solidFill>
                  <a:srgbClr val="FF0000"/>
                </a:solidFill>
              </a:rPr>
              <a:t>3:</a:t>
            </a:r>
            <a:r>
              <a:rPr lang="en-US">
                <a:solidFill>
                  <a:srgbClr val="FF0000"/>
                </a:solidFill>
              </a:rPr>
              <a:t> Reply arrives</a:t>
            </a:r>
          </a:p>
          <a:p>
            <a:r>
              <a:rPr lang="en-US">
                <a:solidFill>
                  <a:srgbClr val="FF0000"/>
                </a:solidFill>
              </a:rPr>
              <a:t> dest. address:</a:t>
            </a:r>
          </a:p>
          <a:p>
            <a:r>
              <a:rPr lang="en-US">
                <a:solidFill>
                  <a:srgbClr val="FF0000"/>
                </a:solidFill>
              </a:rPr>
              <a:t> 138.76.29.7, 5001</a:t>
            </a:r>
          </a:p>
        </p:txBody>
      </p:sp>
      <p:sp>
        <p:nvSpPr>
          <p:cNvPr id="233608" name="Text Box 136"/>
          <p:cNvSpPr txBox="1">
            <a:spLocks noChangeArrowheads="1"/>
          </p:cNvSpPr>
          <p:nvPr/>
        </p:nvSpPr>
        <p:spPr bwMode="auto">
          <a:xfrm>
            <a:off x="4741863" y="4976813"/>
            <a:ext cx="4011612" cy="1465262"/>
          </a:xfrm>
          <a:prstGeom prst="rect">
            <a:avLst/>
          </a:prstGeom>
          <a:noFill/>
          <a:ln w="9525">
            <a:noFill/>
            <a:miter lim="800000"/>
            <a:headEnd/>
            <a:tailEnd/>
          </a:ln>
          <a:effectLst/>
        </p:spPr>
        <p:txBody>
          <a:bodyPr wrap="none">
            <a:spAutoFit/>
          </a:bodyPr>
          <a:lstStyle/>
          <a:p>
            <a:r>
              <a:rPr lang="en-US" u="sng">
                <a:solidFill>
                  <a:srgbClr val="FF0000"/>
                </a:solidFill>
              </a:rPr>
              <a:t>4:</a:t>
            </a:r>
            <a:r>
              <a:rPr lang="en-US">
                <a:solidFill>
                  <a:srgbClr val="FF0000"/>
                </a:solidFill>
              </a:rPr>
              <a:t> NAT router</a:t>
            </a:r>
          </a:p>
          <a:p>
            <a:r>
              <a:rPr lang="en-US">
                <a:solidFill>
                  <a:srgbClr val="FF0000"/>
                </a:solidFill>
              </a:rPr>
              <a:t>changes datagram</a:t>
            </a:r>
          </a:p>
          <a:p>
            <a:r>
              <a:rPr lang="en-US">
                <a:solidFill>
                  <a:srgbClr val="FF0000"/>
                </a:solidFill>
              </a:rPr>
              <a:t>dest addr from</a:t>
            </a:r>
          </a:p>
          <a:p>
            <a:r>
              <a:rPr lang="en-US">
                <a:solidFill>
                  <a:srgbClr val="FF0000"/>
                </a:solidFill>
              </a:rPr>
              <a:t>138.76.29.7, 5001 to 10.0.0.1, 3345</a:t>
            </a:r>
            <a:r>
              <a:rPr lang="en-US"/>
              <a:t> </a:t>
            </a:r>
            <a:endParaRPr lang="en-US">
              <a:solidFill>
                <a:srgbClr val="FF0000"/>
              </a:solidFill>
            </a:endParaRPr>
          </a:p>
          <a:p>
            <a:endParaRPr lang="en-US">
              <a:solidFill>
                <a:srgbClr val="FF0000"/>
              </a:solidFill>
            </a:endParaRPr>
          </a:p>
        </p:txBody>
      </p:sp>
      <p:sp>
        <p:nvSpPr>
          <p:cNvPr id="233610" name="Line 138"/>
          <p:cNvSpPr>
            <a:spLocks noChangeShapeType="1"/>
          </p:cNvSpPr>
          <p:nvPr/>
        </p:nvSpPr>
        <p:spPr bwMode="auto">
          <a:xfrm>
            <a:off x="1022350" y="4273550"/>
            <a:ext cx="3025775" cy="6350"/>
          </a:xfrm>
          <a:prstGeom prst="line">
            <a:avLst/>
          </a:prstGeom>
          <a:noFill/>
          <a:ln w="19050">
            <a:solidFill>
              <a:schemeClr val="tx1"/>
            </a:solidFill>
            <a:round/>
            <a:headEnd/>
            <a:tailEn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3560"/>
                                        </p:tgtEl>
                                        <p:attrNameLst>
                                          <p:attrName>style.visibility</p:attrName>
                                        </p:attrNameLst>
                                      </p:cBhvr>
                                      <p:to>
                                        <p:strVal val="visible"/>
                                      </p:to>
                                    </p:set>
                                    <p:animEffect transition="in" filter="wipe(right)">
                                      <p:cBhvr>
                                        <p:cTn id="7" dur="1000"/>
                                        <p:tgtEl>
                                          <p:spTgt spid="233560"/>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33531"/>
                                        </p:tgtEl>
                                        <p:attrNameLst>
                                          <p:attrName>style.visibility</p:attrName>
                                        </p:attrNameLst>
                                      </p:cBhvr>
                                      <p:to>
                                        <p:strVal val="visible"/>
                                      </p:to>
                                    </p:set>
                                  </p:childTnLst>
                                  <p:subTnLst>
                                    <p:set>
                                      <p:cBhvr override="childStyle">
                                        <p:cTn dur="1" fill="hold" display="0" masterRel="nextClick" afterEffect="1"/>
                                        <p:tgtEl>
                                          <p:spTgt spid="2335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33580"/>
                                        </p:tgtEl>
                                        <p:attrNameLst>
                                          <p:attrName>style.visibility</p:attrName>
                                        </p:attrNameLst>
                                      </p:cBhvr>
                                      <p:to>
                                        <p:strVal val="visible"/>
                                      </p:to>
                                    </p:set>
                                    <p:animEffect transition="in" filter="wipe(right)">
                                      <p:cBhvr>
                                        <p:cTn id="15" dur="1000"/>
                                        <p:tgtEl>
                                          <p:spTgt spid="233580"/>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353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233584"/>
                                        </p:tgtEl>
                                        <p:attrNameLst>
                                          <p:attrName>style.visibility</p:attrName>
                                        </p:attrNameLst>
                                      </p:cBhvr>
                                      <p:to>
                                        <p:strVal val="visible"/>
                                      </p:to>
                                    </p:set>
                                  </p:childTnLst>
                                  <p:subTnLst>
                                    <p:set>
                                      <p:cBhvr override="childStyle">
                                        <p:cTn dur="1" fill="hold" display="0" masterRel="nextClick" afterEffect="1"/>
                                        <p:tgtEl>
                                          <p:spTgt spid="23358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3601"/>
                                        </p:tgtEl>
                                        <p:attrNameLst>
                                          <p:attrName>style.visibility</p:attrName>
                                        </p:attrNameLst>
                                      </p:cBhvr>
                                      <p:to>
                                        <p:strVal val="visible"/>
                                      </p:to>
                                    </p:set>
                                    <p:animEffect transition="in" filter="wipe(left)">
                                      <p:cBhvr>
                                        <p:cTn id="26" dur="1000"/>
                                        <p:tgtEl>
                                          <p:spTgt spid="23360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33603"/>
                                        </p:tgtEl>
                                        <p:attrNameLst>
                                          <p:attrName>style.visibility</p:attrName>
                                        </p:attrNameLst>
                                      </p:cBhvr>
                                      <p:to>
                                        <p:strVal val="visible"/>
                                      </p:to>
                                    </p:set>
                                  </p:childTnLst>
                                  <p:subTnLst>
                                    <p:set>
                                      <p:cBhvr override="childStyle">
                                        <p:cTn dur="1" fill="hold" display="0" masterRel="nextClick" afterEffect="1"/>
                                        <p:tgtEl>
                                          <p:spTgt spid="23360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3607"/>
                                        </p:tgtEl>
                                        <p:attrNameLst>
                                          <p:attrName>style.visibility</p:attrName>
                                        </p:attrNameLst>
                                      </p:cBhvr>
                                      <p:to>
                                        <p:strVal val="visible"/>
                                      </p:to>
                                    </p:set>
                                    <p:animEffect transition="in" filter="wipe(left)">
                                      <p:cBhvr>
                                        <p:cTn id="34" dur="1000"/>
                                        <p:tgtEl>
                                          <p:spTgt spid="233607"/>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33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33" grpId="0"/>
      <p:bldP spid="233603" grpId="0"/>
      <p:bldP spid="2336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245FE95C-9B07-4D76-869A-AE13FAADE0EE}" type="slidenum">
              <a:rPr lang="en-US"/>
              <a:pPr/>
              <a:t>24</a:t>
            </a:fld>
            <a:endParaRPr lang="en-US"/>
          </a:p>
        </p:txBody>
      </p:sp>
      <p:sp>
        <p:nvSpPr>
          <p:cNvPr id="348162" name="Rectangle 2"/>
          <p:cNvSpPr>
            <a:spLocks noGrp="1" noChangeArrowheads="1"/>
          </p:cNvSpPr>
          <p:nvPr>
            <p:ph type="title"/>
          </p:nvPr>
        </p:nvSpPr>
        <p:spPr/>
        <p:txBody>
          <a:bodyPr/>
          <a:lstStyle/>
          <a:p>
            <a:r>
              <a:rPr lang="en-US" sz="3200"/>
              <a:t>NAT: Network Address Translation</a:t>
            </a:r>
            <a:endParaRPr lang="en-US"/>
          </a:p>
        </p:txBody>
      </p:sp>
      <p:sp>
        <p:nvSpPr>
          <p:cNvPr id="348163" name="Rectangle 3"/>
          <p:cNvSpPr>
            <a:spLocks noGrp="1" noChangeArrowheads="1"/>
          </p:cNvSpPr>
          <p:nvPr>
            <p:ph type="body" idx="1"/>
          </p:nvPr>
        </p:nvSpPr>
        <p:spPr/>
        <p:txBody>
          <a:bodyPr/>
          <a:lstStyle/>
          <a:p>
            <a:r>
              <a:rPr lang="en-US"/>
              <a:t>16-bit port-number field: </a:t>
            </a:r>
          </a:p>
          <a:p>
            <a:pPr lvl="1"/>
            <a:r>
              <a:rPr lang="en-US"/>
              <a:t>60,000 simultaneous connections with a single LAN-side address!</a:t>
            </a:r>
          </a:p>
          <a:p>
            <a:r>
              <a:rPr lang="en-US"/>
              <a:t>NAT is controversial:</a:t>
            </a:r>
          </a:p>
          <a:p>
            <a:pPr lvl="1"/>
            <a:r>
              <a:rPr lang="en-US"/>
              <a:t>routers should only process up to layer 3</a:t>
            </a:r>
          </a:p>
          <a:p>
            <a:pPr lvl="1"/>
            <a:r>
              <a:rPr lang="en-US"/>
              <a:t>violates end-to-end argument</a:t>
            </a:r>
          </a:p>
          <a:p>
            <a:pPr lvl="2"/>
            <a:r>
              <a:rPr lang="en-US"/>
              <a:t>NAT possibility must be taken into account by app designers, eg, P2P applications</a:t>
            </a:r>
          </a:p>
          <a:p>
            <a:pPr lvl="1"/>
            <a:r>
              <a:rPr lang="en-US"/>
              <a:t>address shortage should instead be solved by IPv6</a:t>
            </a: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46" name="Slide Number Placeholder 6"/>
          <p:cNvSpPr>
            <a:spLocks noGrp="1"/>
          </p:cNvSpPr>
          <p:nvPr>
            <p:ph type="sldNum" sz="quarter" idx="12"/>
          </p:nvPr>
        </p:nvSpPr>
        <p:spPr/>
        <p:txBody>
          <a:bodyPr/>
          <a:lstStyle/>
          <a:p>
            <a:r>
              <a:rPr lang="en-US"/>
              <a:t>4-</a:t>
            </a:r>
            <a:fld id="{DCD80759-EAB4-4D32-B452-1F5867C183B4}" type="slidenum">
              <a:rPr lang="en-US"/>
              <a:pPr/>
              <a:t>25</a:t>
            </a:fld>
            <a:endParaRPr lang="en-US"/>
          </a:p>
        </p:txBody>
      </p:sp>
      <p:sp>
        <p:nvSpPr>
          <p:cNvPr id="640002" name="Rectangle 2"/>
          <p:cNvSpPr>
            <a:spLocks noGrp="1" noChangeArrowheads="1"/>
          </p:cNvSpPr>
          <p:nvPr>
            <p:ph type="title"/>
          </p:nvPr>
        </p:nvSpPr>
        <p:spPr/>
        <p:txBody>
          <a:bodyPr/>
          <a:lstStyle/>
          <a:p>
            <a:r>
              <a:rPr lang="en-US"/>
              <a:t>NAT traversal problem</a:t>
            </a:r>
          </a:p>
        </p:txBody>
      </p:sp>
      <p:sp>
        <p:nvSpPr>
          <p:cNvPr id="640003" name="Rectangle 3"/>
          <p:cNvSpPr>
            <a:spLocks noGrp="1" noChangeArrowheads="1"/>
          </p:cNvSpPr>
          <p:nvPr>
            <p:ph type="body" sz="half" idx="1"/>
          </p:nvPr>
        </p:nvSpPr>
        <p:spPr>
          <a:xfrm>
            <a:off x="482600" y="1152525"/>
            <a:ext cx="4672013" cy="5353050"/>
          </a:xfrm>
        </p:spPr>
        <p:txBody>
          <a:bodyPr/>
          <a:lstStyle/>
          <a:p>
            <a:pPr>
              <a:lnSpc>
                <a:spcPct val="90000"/>
              </a:lnSpc>
            </a:pPr>
            <a:r>
              <a:rPr lang="en-US" sz="2400"/>
              <a:t>client want to connect to server with address 10.0.0.1</a:t>
            </a:r>
          </a:p>
          <a:p>
            <a:pPr lvl="1">
              <a:lnSpc>
                <a:spcPct val="90000"/>
              </a:lnSpc>
            </a:pPr>
            <a:r>
              <a:rPr lang="en-US" sz="2000"/>
              <a:t>server address 10.0.0.1 local to LAN (client can’t use it as destination addr)</a:t>
            </a:r>
          </a:p>
          <a:p>
            <a:pPr lvl="1">
              <a:lnSpc>
                <a:spcPct val="90000"/>
              </a:lnSpc>
            </a:pPr>
            <a:r>
              <a:rPr lang="en-US" sz="2000"/>
              <a:t>only one externally visible NATted address: 138.76.29.7</a:t>
            </a:r>
          </a:p>
          <a:p>
            <a:pPr>
              <a:lnSpc>
                <a:spcPct val="90000"/>
              </a:lnSpc>
            </a:pPr>
            <a:r>
              <a:rPr lang="en-US" sz="2400"/>
              <a:t>Solutions: 1. statically configure NAT to forward incoming connection requests at given port to server</a:t>
            </a:r>
          </a:p>
          <a:p>
            <a:pPr lvl="1">
              <a:lnSpc>
                <a:spcPct val="90000"/>
              </a:lnSpc>
            </a:pPr>
            <a:r>
              <a:rPr lang="en-US" sz="2000"/>
              <a:t>e.g., (138.76.29.7, port 2500) always forwarded to 10.0.0.1 port 25000</a:t>
            </a:r>
          </a:p>
          <a:p>
            <a:pPr>
              <a:lnSpc>
                <a:spcPct val="90000"/>
              </a:lnSpc>
            </a:pPr>
            <a:r>
              <a:rPr lang="en-US" sz="2400"/>
              <a:t>2. use UPnP to automate 1</a:t>
            </a:r>
          </a:p>
          <a:p>
            <a:pPr>
              <a:lnSpc>
                <a:spcPct val="90000"/>
              </a:lnSpc>
            </a:pPr>
            <a:r>
              <a:rPr lang="en-US" sz="2400"/>
              <a:t>3. use relay: used in p2p</a:t>
            </a:r>
          </a:p>
          <a:p>
            <a:pPr lvl="1">
              <a:lnSpc>
                <a:spcPct val="90000"/>
              </a:lnSpc>
            </a:pPr>
            <a:endParaRPr lang="en-US" sz="2000"/>
          </a:p>
        </p:txBody>
      </p:sp>
      <p:sp>
        <p:nvSpPr>
          <p:cNvPr id="640029" name="Freeform 29"/>
          <p:cNvSpPr>
            <a:spLocks/>
          </p:cNvSpPr>
          <p:nvPr/>
        </p:nvSpPr>
        <p:spPr bwMode="auto">
          <a:xfrm>
            <a:off x="7115175" y="2185988"/>
            <a:ext cx="1676400" cy="2487612"/>
          </a:xfrm>
          <a:custGeom>
            <a:avLst/>
            <a:gdLst/>
            <a:ahLst/>
            <a:cxnLst>
              <a:cxn ang="0">
                <a:pos x="109" y="676"/>
              </a:cxn>
              <a:cxn ang="0">
                <a:pos x="598" y="647"/>
              </a:cxn>
              <a:cxn ang="0">
                <a:pos x="533" y="614"/>
              </a:cxn>
              <a:cxn ang="0">
                <a:pos x="566" y="169"/>
              </a:cxn>
              <a:cxn ang="0">
                <a:pos x="795" y="38"/>
              </a:cxn>
              <a:cxn ang="0">
                <a:pos x="1013" y="90"/>
              </a:cxn>
              <a:cxn ang="0">
                <a:pos x="987" y="579"/>
              </a:cxn>
              <a:cxn ang="0">
                <a:pos x="1005" y="875"/>
              </a:cxn>
              <a:cxn ang="0">
                <a:pos x="987" y="1451"/>
              </a:cxn>
              <a:cxn ang="0">
                <a:pos x="592" y="1478"/>
              </a:cxn>
              <a:cxn ang="0">
                <a:pos x="473" y="919"/>
              </a:cxn>
              <a:cxn ang="0">
                <a:pos x="61" y="838"/>
              </a:cxn>
              <a:cxn ang="0">
                <a:pos x="109" y="676"/>
              </a:cxn>
            </a:cxnLst>
            <a:rect l="0" t="0" r="r" b="b"/>
            <a:pathLst>
              <a:path w="1056" h="1567">
                <a:moveTo>
                  <a:pt x="109" y="676"/>
                </a:moveTo>
                <a:cubicBezTo>
                  <a:pt x="199" y="644"/>
                  <a:pt x="527" y="657"/>
                  <a:pt x="598" y="647"/>
                </a:cubicBezTo>
                <a:cubicBezTo>
                  <a:pt x="669" y="637"/>
                  <a:pt x="538" y="694"/>
                  <a:pt x="533" y="614"/>
                </a:cubicBezTo>
                <a:cubicBezTo>
                  <a:pt x="527" y="534"/>
                  <a:pt x="522" y="265"/>
                  <a:pt x="566" y="169"/>
                </a:cubicBezTo>
                <a:cubicBezTo>
                  <a:pt x="610" y="73"/>
                  <a:pt x="721" y="51"/>
                  <a:pt x="795" y="38"/>
                </a:cubicBezTo>
                <a:cubicBezTo>
                  <a:pt x="869" y="25"/>
                  <a:pt x="981" y="0"/>
                  <a:pt x="1013" y="90"/>
                </a:cubicBezTo>
                <a:cubicBezTo>
                  <a:pt x="1045" y="180"/>
                  <a:pt x="988" y="448"/>
                  <a:pt x="987" y="579"/>
                </a:cubicBezTo>
                <a:cubicBezTo>
                  <a:pt x="986" y="710"/>
                  <a:pt x="1005" y="730"/>
                  <a:pt x="1005" y="875"/>
                </a:cubicBezTo>
                <a:cubicBezTo>
                  <a:pt x="1005" y="1020"/>
                  <a:pt x="1056" y="1351"/>
                  <a:pt x="987" y="1451"/>
                </a:cubicBezTo>
                <a:cubicBezTo>
                  <a:pt x="918" y="1551"/>
                  <a:pt x="678" y="1567"/>
                  <a:pt x="592" y="1478"/>
                </a:cubicBezTo>
                <a:cubicBezTo>
                  <a:pt x="506" y="1389"/>
                  <a:pt x="562" y="1026"/>
                  <a:pt x="473" y="919"/>
                </a:cubicBezTo>
                <a:cubicBezTo>
                  <a:pt x="384" y="812"/>
                  <a:pt x="122" y="878"/>
                  <a:pt x="61" y="838"/>
                </a:cubicBezTo>
                <a:cubicBezTo>
                  <a:pt x="0" y="798"/>
                  <a:pt x="26" y="710"/>
                  <a:pt x="109" y="676"/>
                </a:cubicBezTo>
                <a:close/>
              </a:path>
            </a:pathLst>
          </a:custGeom>
          <a:solidFill>
            <a:srgbClr val="66CCFF"/>
          </a:solidFill>
          <a:ln w="9525">
            <a:noFill/>
            <a:round/>
            <a:headEnd/>
            <a:tailEnd/>
          </a:ln>
          <a:effectLst/>
        </p:spPr>
        <p:txBody>
          <a:bodyPr wrap="none" anchor="ctr"/>
          <a:lstStyle/>
          <a:p>
            <a:endParaRPr lang="en-US"/>
          </a:p>
        </p:txBody>
      </p:sp>
      <p:graphicFrame>
        <p:nvGraphicFramePr>
          <p:cNvPr id="640031" name="Object 31"/>
          <p:cNvGraphicFramePr>
            <a:graphicFrameLocks noChangeAspect="1"/>
          </p:cNvGraphicFramePr>
          <p:nvPr/>
        </p:nvGraphicFramePr>
        <p:xfrm>
          <a:off x="8151813" y="3138488"/>
          <a:ext cx="579437" cy="482600"/>
        </p:xfrm>
        <a:graphic>
          <a:graphicData uri="http://schemas.openxmlformats.org/presentationml/2006/ole">
            <p:oleObj spid="_x0000_s640031" name="Clip" r:id="rId4" imgW="1305000" imgH="1085760" progId="MS_ClipArt_Gallery.2">
              <p:embed/>
            </p:oleObj>
          </a:graphicData>
        </a:graphic>
      </p:graphicFrame>
      <p:graphicFrame>
        <p:nvGraphicFramePr>
          <p:cNvPr id="640032" name="Object 32"/>
          <p:cNvGraphicFramePr>
            <a:graphicFrameLocks noChangeAspect="1"/>
          </p:cNvGraphicFramePr>
          <p:nvPr/>
        </p:nvGraphicFramePr>
        <p:xfrm>
          <a:off x="8123238" y="3903663"/>
          <a:ext cx="563562" cy="469900"/>
        </p:xfrm>
        <a:graphic>
          <a:graphicData uri="http://schemas.openxmlformats.org/presentationml/2006/ole">
            <p:oleObj spid="_x0000_s640032" name="Clip" r:id="rId5" imgW="1305000" imgH="1085760" progId="MS_ClipArt_Gallery.2">
              <p:embed/>
            </p:oleObj>
          </a:graphicData>
        </a:graphic>
      </p:graphicFrame>
      <p:sp>
        <p:nvSpPr>
          <p:cNvPr id="640033" name="Line 33"/>
          <p:cNvSpPr>
            <a:spLocks noChangeShapeType="1"/>
          </p:cNvSpPr>
          <p:nvPr/>
        </p:nvSpPr>
        <p:spPr bwMode="auto">
          <a:xfrm flipV="1">
            <a:off x="7183438" y="3352800"/>
            <a:ext cx="1073150" cy="20638"/>
          </a:xfrm>
          <a:prstGeom prst="line">
            <a:avLst/>
          </a:prstGeom>
          <a:noFill/>
          <a:ln w="19050">
            <a:solidFill>
              <a:schemeClr val="tx1"/>
            </a:solidFill>
            <a:round/>
            <a:headEnd/>
            <a:tailEnd/>
          </a:ln>
          <a:effectLst/>
        </p:spPr>
        <p:txBody>
          <a:bodyPr wrap="none"/>
          <a:lstStyle/>
          <a:p>
            <a:endParaRPr lang="en-US"/>
          </a:p>
        </p:txBody>
      </p:sp>
      <p:sp>
        <p:nvSpPr>
          <p:cNvPr id="640034" name="Line 34"/>
          <p:cNvSpPr>
            <a:spLocks noChangeShapeType="1"/>
          </p:cNvSpPr>
          <p:nvPr/>
        </p:nvSpPr>
        <p:spPr bwMode="auto">
          <a:xfrm flipH="1">
            <a:off x="8023225" y="2617788"/>
            <a:ext cx="9525" cy="1492250"/>
          </a:xfrm>
          <a:prstGeom prst="line">
            <a:avLst/>
          </a:prstGeom>
          <a:noFill/>
          <a:ln w="19050">
            <a:solidFill>
              <a:schemeClr val="tx1"/>
            </a:solidFill>
            <a:round/>
            <a:headEnd/>
            <a:tailEnd/>
          </a:ln>
          <a:effectLst/>
        </p:spPr>
        <p:txBody>
          <a:bodyPr wrap="none"/>
          <a:lstStyle/>
          <a:p>
            <a:endParaRPr lang="en-US"/>
          </a:p>
        </p:txBody>
      </p:sp>
      <p:sp>
        <p:nvSpPr>
          <p:cNvPr id="640035" name="Line 35"/>
          <p:cNvSpPr>
            <a:spLocks noChangeShapeType="1"/>
          </p:cNvSpPr>
          <p:nvPr/>
        </p:nvSpPr>
        <p:spPr bwMode="auto">
          <a:xfrm>
            <a:off x="8027988" y="2613025"/>
            <a:ext cx="133350" cy="6350"/>
          </a:xfrm>
          <a:prstGeom prst="line">
            <a:avLst/>
          </a:prstGeom>
          <a:noFill/>
          <a:ln w="19050">
            <a:solidFill>
              <a:schemeClr val="tx1"/>
            </a:solidFill>
            <a:round/>
            <a:headEnd/>
            <a:tailEnd/>
          </a:ln>
          <a:effectLst/>
        </p:spPr>
        <p:txBody>
          <a:bodyPr wrap="none"/>
          <a:lstStyle/>
          <a:p>
            <a:endParaRPr lang="en-US"/>
          </a:p>
        </p:txBody>
      </p:sp>
      <p:sp>
        <p:nvSpPr>
          <p:cNvPr id="640036" name="Line 36"/>
          <p:cNvSpPr>
            <a:spLocks noChangeShapeType="1"/>
          </p:cNvSpPr>
          <p:nvPr/>
        </p:nvSpPr>
        <p:spPr bwMode="auto">
          <a:xfrm flipV="1">
            <a:off x="8034338" y="4117975"/>
            <a:ext cx="171450" cy="0"/>
          </a:xfrm>
          <a:prstGeom prst="line">
            <a:avLst/>
          </a:prstGeom>
          <a:noFill/>
          <a:ln w="19050">
            <a:solidFill>
              <a:schemeClr val="tx1"/>
            </a:solidFill>
            <a:round/>
            <a:headEnd/>
            <a:tailEnd/>
          </a:ln>
          <a:effectLst/>
        </p:spPr>
        <p:txBody>
          <a:bodyPr wrap="none"/>
          <a:lstStyle/>
          <a:p>
            <a:endParaRPr lang="en-US"/>
          </a:p>
        </p:txBody>
      </p:sp>
      <p:sp>
        <p:nvSpPr>
          <p:cNvPr id="640037" name="Text Box 37"/>
          <p:cNvSpPr txBox="1">
            <a:spLocks noChangeArrowheads="1"/>
          </p:cNvSpPr>
          <p:nvPr/>
        </p:nvSpPr>
        <p:spPr bwMode="auto">
          <a:xfrm>
            <a:off x="7905750" y="2001838"/>
            <a:ext cx="892175" cy="336550"/>
          </a:xfrm>
          <a:prstGeom prst="rect">
            <a:avLst/>
          </a:prstGeom>
          <a:noFill/>
          <a:ln w="9525">
            <a:noFill/>
            <a:miter lim="800000"/>
            <a:headEnd/>
            <a:tailEnd/>
          </a:ln>
          <a:effectLst/>
        </p:spPr>
        <p:txBody>
          <a:bodyPr wrap="none">
            <a:spAutoFit/>
          </a:bodyPr>
          <a:lstStyle/>
          <a:p>
            <a:r>
              <a:rPr lang="en-US" sz="1600"/>
              <a:t>10.0.0.1</a:t>
            </a:r>
          </a:p>
        </p:txBody>
      </p:sp>
      <p:sp>
        <p:nvSpPr>
          <p:cNvPr id="640056" name="Text Box 56"/>
          <p:cNvSpPr txBox="1">
            <a:spLocks noChangeArrowheads="1"/>
          </p:cNvSpPr>
          <p:nvPr/>
        </p:nvSpPr>
        <p:spPr bwMode="auto">
          <a:xfrm>
            <a:off x="7134225" y="2951163"/>
            <a:ext cx="923925" cy="336550"/>
          </a:xfrm>
          <a:prstGeom prst="rect">
            <a:avLst/>
          </a:prstGeom>
          <a:noFill/>
          <a:ln w="9525">
            <a:noFill/>
            <a:miter lim="800000"/>
            <a:headEnd/>
            <a:tailEnd/>
          </a:ln>
          <a:effectLst/>
        </p:spPr>
        <p:txBody>
          <a:bodyPr wrap="none">
            <a:spAutoFit/>
          </a:bodyPr>
          <a:lstStyle/>
          <a:p>
            <a:r>
              <a:rPr lang="en-US" sz="1600"/>
              <a:t>10.0.0.4</a:t>
            </a:r>
          </a:p>
        </p:txBody>
      </p:sp>
      <p:sp>
        <p:nvSpPr>
          <p:cNvPr id="640057" name="Line 57"/>
          <p:cNvSpPr>
            <a:spLocks noChangeShapeType="1"/>
          </p:cNvSpPr>
          <p:nvPr/>
        </p:nvSpPr>
        <p:spPr bwMode="auto">
          <a:xfrm flipH="1">
            <a:off x="7258050" y="3201988"/>
            <a:ext cx="85725" cy="128587"/>
          </a:xfrm>
          <a:prstGeom prst="line">
            <a:avLst/>
          </a:prstGeom>
          <a:noFill/>
          <a:ln w="19050">
            <a:solidFill>
              <a:schemeClr val="tx1"/>
            </a:solidFill>
            <a:round/>
            <a:headEnd/>
            <a:tailEnd type="triangle" w="med" len="med"/>
          </a:ln>
          <a:effectLst/>
        </p:spPr>
        <p:txBody>
          <a:bodyPr wrap="none"/>
          <a:lstStyle/>
          <a:p>
            <a:endParaRPr lang="en-US"/>
          </a:p>
        </p:txBody>
      </p:sp>
      <p:sp>
        <p:nvSpPr>
          <p:cNvPr id="640058" name="Line 58"/>
          <p:cNvSpPr>
            <a:spLocks noChangeShapeType="1"/>
          </p:cNvSpPr>
          <p:nvPr/>
        </p:nvSpPr>
        <p:spPr bwMode="auto">
          <a:xfrm flipH="1">
            <a:off x="6518275" y="3440113"/>
            <a:ext cx="85725" cy="128587"/>
          </a:xfrm>
          <a:prstGeom prst="line">
            <a:avLst/>
          </a:prstGeom>
          <a:noFill/>
          <a:ln w="19050">
            <a:solidFill>
              <a:schemeClr val="tx1"/>
            </a:solidFill>
            <a:round/>
            <a:headEnd type="triangle" w="med" len="med"/>
            <a:tailEnd/>
          </a:ln>
          <a:effectLst/>
        </p:spPr>
        <p:txBody>
          <a:bodyPr wrap="none"/>
          <a:lstStyle/>
          <a:p>
            <a:endParaRPr lang="en-US"/>
          </a:p>
        </p:txBody>
      </p:sp>
      <p:sp>
        <p:nvSpPr>
          <p:cNvPr id="640088" name="Text Box 88"/>
          <p:cNvSpPr txBox="1">
            <a:spLocks noChangeArrowheads="1"/>
          </p:cNvSpPr>
          <p:nvPr/>
        </p:nvSpPr>
        <p:spPr bwMode="auto">
          <a:xfrm>
            <a:off x="6565900" y="3522663"/>
            <a:ext cx="876300" cy="641350"/>
          </a:xfrm>
          <a:prstGeom prst="rect">
            <a:avLst/>
          </a:prstGeom>
          <a:noFill/>
          <a:ln w="9525">
            <a:noFill/>
            <a:miter lim="800000"/>
            <a:headEnd/>
            <a:tailEnd/>
          </a:ln>
          <a:effectLst/>
        </p:spPr>
        <p:txBody>
          <a:bodyPr wrap="none">
            <a:spAutoFit/>
          </a:bodyPr>
          <a:lstStyle/>
          <a:p>
            <a:pPr algn="ctr"/>
            <a:r>
              <a:rPr lang="en-US">
                <a:solidFill>
                  <a:srgbClr val="FF0000"/>
                </a:solidFill>
              </a:rPr>
              <a:t>NAT </a:t>
            </a:r>
          </a:p>
          <a:p>
            <a:pPr algn="ctr"/>
            <a:r>
              <a:rPr lang="en-US">
                <a:solidFill>
                  <a:srgbClr val="FF0000"/>
                </a:solidFill>
              </a:rPr>
              <a:t>router</a:t>
            </a:r>
          </a:p>
        </p:txBody>
      </p:sp>
      <p:sp>
        <p:nvSpPr>
          <p:cNvPr id="640089" name="Text Box 89"/>
          <p:cNvSpPr txBox="1">
            <a:spLocks noChangeArrowheads="1"/>
          </p:cNvSpPr>
          <p:nvPr/>
        </p:nvSpPr>
        <p:spPr bwMode="auto">
          <a:xfrm>
            <a:off x="5295900" y="3508375"/>
            <a:ext cx="1295400" cy="336550"/>
          </a:xfrm>
          <a:prstGeom prst="rect">
            <a:avLst/>
          </a:prstGeom>
          <a:noFill/>
          <a:ln w="9525">
            <a:noFill/>
            <a:miter lim="800000"/>
            <a:headEnd/>
            <a:tailEnd/>
          </a:ln>
          <a:effectLst/>
        </p:spPr>
        <p:txBody>
          <a:bodyPr wrap="none">
            <a:spAutoFit/>
          </a:bodyPr>
          <a:lstStyle/>
          <a:p>
            <a:r>
              <a:rPr lang="en-US" sz="1600"/>
              <a:t>138.76.29.7</a:t>
            </a:r>
          </a:p>
        </p:txBody>
      </p:sp>
      <p:grpSp>
        <p:nvGrpSpPr>
          <p:cNvPr id="640091" name="Group 91"/>
          <p:cNvGrpSpPr>
            <a:grpSpLocks/>
          </p:cNvGrpSpPr>
          <p:nvPr/>
        </p:nvGrpSpPr>
        <p:grpSpPr bwMode="auto">
          <a:xfrm>
            <a:off x="8205788" y="2274888"/>
            <a:ext cx="331787" cy="755650"/>
            <a:chOff x="4180" y="783"/>
            <a:chExt cx="150" cy="307"/>
          </a:xfrm>
        </p:grpSpPr>
        <p:sp>
          <p:nvSpPr>
            <p:cNvPr id="640092" name="AutoShape 9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640093" name="Rectangle 9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640094"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640095"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640096" name="Line 9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640097" name="Line 9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640098"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40099" name="Rectangle 9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sp>
        <p:nvSpPr>
          <p:cNvPr id="640100" name="Line 100"/>
          <p:cNvSpPr>
            <a:spLocks noChangeShapeType="1"/>
          </p:cNvSpPr>
          <p:nvPr/>
        </p:nvSpPr>
        <p:spPr bwMode="auto">
          <a:xfrm>
            <a:off x="6345238" y="3422650"/>
            <a:ext cx="401637" cy="0"/>
          </a:xfrm>
          <a:prstGeom prst="line">
            <a:avLst/>
          </a:prstGeom>
          <a:noFill/>
          <a:ln w="9525">
            <a:solidFill>
              <a:schemeClr val="tx1"/>
            </a:solidFill>
            <a:round/>
            <a:headEnd/>
            <a:tailEnd/>
          </a:ln>
          <a:effectLst/>
        </p:spPr>
        <p:txBody>
          <a:bodyPr wrap="none"/>
          <a:lstStyle/>
          <a:p>
            <a:endParaRPr lang="en-US"/>
          </a:p>
        </p:txBody>
      </p:sp>
      <p:grpSp>
        <p:nvGrpSpPr>
          <p:cNvPr id="640059" name="Group 59"/>
          <p:cNvGrpSpPr>
            <a:grpSpLocks/>
          </p:cNvGrpSpPr>
          <p:nvPr/>
        </p:nvGrpSpPr>
        <p:grpSpPr bwMode="auto">
          <a:xfrm>
            <a:off x="6662738" y="3233738"/>
            <a:ext cx="555625" cy="307975"/>
            <a:chOff x="3600" y="219"/>
            <a:chExt cx="360" cy="175"/>
          </a:xfrm>
        </p:grpSpPr>
        <p:sp>
          <p:nvSpPr>
            <p:cNvPr id="640060" name="Oval 6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40061" name="Line 6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640062" name="Line 6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640063" name="Rectangle 6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40064" name="Oval 6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40065" name="Group 65"/>
            <p:cNvGrpSpPr>
              <a:grpSpLocks/>
            </p:cNvGrpSpPr>
            <p:nvPr/>
          </p:nvGrpSpPr>
          <p:grpSpPr bwMode="auto">
            <a:xfrm>
              <a:off x="3686" y="244"/>
              <a:ext cx="177" cy="66"/>
              <a:chOff x="2848" y="848"/>
              <a:chExt cx="140" cy="98"/>
            </a:xfrm>
          </p:grpSpPr>
          <p:sp>
            <p:nvSpPr>
              <p:cNvPr id="640066"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40067"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40068"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40069" name="Group 69"/>
            <p:cNvGrpSpPr>
              <a:grpSpLocks/>
            </p:cNvGrpSpPr>
            <p:nvPr/>
          </p:nvGrpSpPr>
          <p:grpSpPr bwMode="auto">
            <a:xfrm flipV="1">
              <a:off x="3686" y="243"/>
              <a:ext cx="177" cy="66"/>
              <a:chOff x="2848" y="848"/>
              <a:chExt cx="140" cy="98"/>
            </a:xfrm>
          </p:grpSpPr>
          <p:sp>
            <p:nvSpPr>
              <p:cNvPr id="640070" name="Line 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40071" name="Line 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40072" name="Line 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aphicFrame>
        <p:nvGraphicFramePr>
          <p:cNvPr id="640101" name="Object 101"/>
          <p:cNvGraphicFramePr>
            <a:graphicFrameLocks noChangeAspect="1"/>
          </p:cNvGraphicFramePr>
          <p:nvPr/>
        </p:nvGraphicFramePr>
        <p:xfrm>
          <a:off x="5172075" y="2559050"/>
          <a:ext cx="563563" cy="469900"/>
        </p:xfrm>
        <a:graphic>
          <a:graphicData uri="http://schemas.openxmlformats.org/presentationml/2006/ole">
            <p:oleObj spid="_x0000_s640101" name="Clip" r:id="rId6" imgW="1305000" imgH="1085760" progId="MS_ClipArt_Gallery.2">
              <p:embed/>
            </p:oleObj>
          </a:graphicData>
        </a:graphic>
      </p:graphicFrame>
      <p:sp>
        <p:nvSpPr>
          <p:cNvPr id="640102" name="Text Box 102"/>
          <p:cNvSpPr txBox="1">
            <a:spLocks noChangeArrowheads="1"/>
          </p:cNvSpPr>
          <p:nvPr/>
        </p:nvSpPr>
        <p:spPr bwMode="auto">
          <a:xfrm>
            <a:off x="5046663" y="2187575"/>
            <a:ext cx="800100" cy="366713"/>
          </a:xfrm>
          <a:prstGeom prst="rect">
            <a:avLst/>
          </a:prstGeom>
          <a:noFill/>
          <a:ln w="9525">
            <a:noFill/>
            <a:miter lim="800000"/>
            <a:headEnd/>
            <a:tailEnd/>
          </a:ln>
          <a:effectLst/>
        </p:spPr>
        <p:txBody>
          <a:bodyPr wrap="none">
            <a:spAutoFit/>
          </a:bodyPr>
          <a:lstStyle/>
          <a:p>
            <a:r>
              <a:rPr lang="en-US"/>
              <a:t>Client</a:t>
            </a:r>
          </a:p>
        </p:txBody>
      </p:sp>
      <p:sp>
        <p:nvSpPr>
          <p:cNvPr id="640103" name="Text Box 103"/>
          <p:cNvSpPr txBox="1">
            <a:spLocks noChangeArrowheads="1"/>
          </p:cNvSpPr>
          <p:nvPr/>
        </p:nvSpPr>
        <p:spPr bwMode="auto">
          <a:xfrm>
            <a:off x="5781675" y="2268538"/>
            <a:ext cx="396875" cy="579437"/>
          </a:xfrm>
          <a:prstGeom prst="rect">
            <a:avLst/>
          </a:prstGeom>
          <a:noFill/>
          <a:ln w="9525">
            <a:noFill/>
            <a:miter lim="800000"/>
            <a:headEnd/>
            <a:tailEnd/>
          </a:ln>
          <a:effectLst/>
        </p:spPr>
        <p:txBody>
          <a:bodyPr wrap="none">
            <a:spAutoFit/>
          </a:bodyPr>
          <a:lstStyle/>
          <a:p>
            <a:r>
              <a:rPr lang="en-US" sz="3200"/>
              <a:t>?</a:t>
            </a:r>
          </a:p>
        </p:txBody>
      </p:sp>
      <p:sp>
        <p:nvSpPr>
          <p:cNvPr id="640104" name="Line 104"/>
          <p:cNvSpPr>
            <a:spLocks noChangeShapeType="1"/>
          </p:cNvSpPr>
          <p:nvPr/>
        </p:nvSpPr>
        <p:spPr bwMode="auto">
          <a:xfrm>
            <a:off x="5653088" y="3019425"/>
            <a:ext cx="401637" cy="277813"/>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2" name="Slide Number Placeholder 6"/>
          <p:cNvSpPr>
            <a:spLocks noGrp="1"/>
          </p:cNvSpPr>
          <p:nvPr>
            <p:ph type="sldNum" sz="quarter" idx="12"/>
          </p:nvPr>
        </p:nvSpPr>
        <p:spPr/>
        <p:txBody>
          <a:bodyPr/>
          <a:lstStyle/>
          <a:p>
            <a:r>
              <a:rPr lang="en-US"/>
              <a:t>4-</a:t>
            </a:r>
            <a:fld id="{6FEB0C5A-BD2F-4372-B724-12FE12FB134E}" type="slidenum">
              <a:rPr lang="en-US"/>
              <a:pPr/>
              <a:t>26</a:t>
            </a:fld>
            <a:endParaRPr lang="en-US"/>
          </a:p>
        </p:txBody>
      </p:sp>
      <p:sp>
        <p:nvSpPr>
          <p:cNvPr id="644098" name="Rectangle 2"/>
          <p:cNvSpPr>
            <a:spLocks noGrp="1" noChangeArrowheads="1"/>
          </p:cNvSpPr>
          <p:nvPr>
            <p:ph type="title"/>
          </p:nvPr>
        </p:nvSpPr>
        <p:spPr/>
        <p:txBody>
          <a:bodyPr/>
          <a:lstStyle/>
          <a:p>
            <a:r>
              <a:rPr lang="en-US"/>
              <a:t>NAT traversal problem</a:t>
            </a:r>
          </a:p>
        </p:txBody>
      </p:sp>
      <p:sp>
        <p:nvSpPr>
          <p:cNvPr id="644099" name="Rectangle 3"/>
          <p:cNvSpPr>
            <a:spLocks noGrp="1" noChangeArrowheads="1"/>
          </p:cNvSpPr>
          <p:nvPr>
            <p:ph type="body" sz="half" idx="1"/>
          </p:nvPr>
        </p:nvSpPr>
        <p:spPr>
          <a:xfrm>
            <a:off x="533400" y="1406525"/>
            <a:ext cx="7675563" cy="5159375"/>
          </a:xfrm>
        </p:spPr>
        <p:txBody>
          <a:bodyPr/>
          <a:lstStyle/>
          <a:p>
            <a:r>
              <a:rPr lang="en-US" sz="2400"/>
              <a:t>solution 3: relaying (used in Skype)</a:t>
            </a:r>
          </a:p>
          <a:p>
            <a:pPr lvl="1"/>
            <a:r>
              <a:rPr lang="en-US"/>
              <a:t>NATed server establishes connection to relay</a:t>
            </a:r>
          </a:p>
          <a:p>
            <a:pPr lvl="1"/>
            <a:r>
              <a:rPr lang="en-US"/>
              <a:t>External client connects to relay</a:t>
            </a:r>
          </a:p>
          <a:p>
            <a:pPr lvl="1"/>
            <a:r>
              <a:rPr lang="en-US"/>
              <a:t>relay bridges packets between to connections</a:t>
            </a:r>
          </a:p>
          <a:p>
            <a:pPr>
              <a:buFont typeface="ZapfDingbats" pitchFamily="82" charset="2"/>
              <a:buNone/>
            </a:pPr>
            <a:endParaRPr lang="en-US" sz="2400"/>
          </a:p>
        </p:txBody>
      </p:sp>
      <p:sp>
        <p:nvSpPr>
          <p:cNvPr id="644100" name="Freeform 4"/>
          <p:cNvSpPr>
            <a:spLocks/>
          </p:cNvSpPr>
          <p:nvPr/>
        </p:nvSpPr>
        <p:spPr bwMode="auto">
          <a:xfrm>
            <a:off x="6699250" y="3778250"/>
            <a:ext cx="1676400" cy="2487613"/>
          </a:xfrm>
          <a:custGeom>
            <a:avLst/>
            <a:gdLst/>
            <a:ahLst/>
            <a:cxnLst>
              <a:cxn ang="0">
                <a:pos x="109" y="676"/>
              </a:cxn>
              <a:cxn ang="0">
                <a:pos x="598" y="647"/>
              </a:cxn>
              <a:cxn ang="0">
                <a:pos x="533" y="614"/>
              </a:cxn>
              <a:cxn ang="0">
                <a:pos x="566" y="169"/>
              </a:cxn>
              <a:cxn ang="0">
                <a:pos x="795" y="38"/>
              </a:cxn>
              <a:cxn ang="0">
                <a:pos x="1013" y="90"/>
              </a:cxn>
              <a:cxn ang="0">
                <a:pos x="987" y="579"/>
              </a:cxn>
              <a:cxn ang="0">
                <a:pos x="1005" y="875"/>
              </a:cxn>
              <a:cxn ang="0">
                <a:pos x="987" y="1451"/>
              </a:cxn>
              <a:cxn ang="0">
                <a:pos x="592" y="1478"/>
              </a:cxn>
              <a:cxn ang="0">
                <a:pos x="473" y="919"/>
              </a:cxn>
              <a:cxn ang="0">
                <a:pos x="61" y="838"/>
              </a:cxn>
              <a:cxn ang="0">
                <a:pos x="109" y="676"/>
              </a:cxn>
            </a:cxnLst>
            <a:rect l="0" t="0" r="r" b="b"/>
            <a:pathLst>
              <a:path w="1056" h="1567">
                <a:moveTo>
                  <a:pt x="109" y="676"/>
                </a:moveTo>
                <a:cubicBezTo>
                  <a:pt x="199" y="644"/>
                  <a:pt x="527" y="657"/>
                  <a:pt x="598" y="647"/>
                </a:cubicBezTo>
                <a:cubicBezTo>
                  <a:pt x="669" y="637"/>
                  <a:pt x="538" y="694"/>
                  <a:pt x="533" y="614"/>
                </a:cubicBezTo>
                <a:cubicBezTo>
                  <a:pt x="527" y="534"/>
                  <a:pt x="522" y="265"/>
                  <a:pt x="566" y="169"/>
                </a:cubicBezTo>
                <a:cubicBezTo>
                  <a:pt x="610" y="73"/>
                  <a:pt x="721" y="51"/>
                  <a:pt x="795" y="38"/>
                </a:cubicBezTo>
                <a:cubicBezTo>
                  <a:pt x="869" y="25"/>
                  <a:pt x="981" y="0"/>
                  <a:pt x="1013" y="90"/>
                </a:cubicBezTo>
                <a:cubicBezTo>
                  <a:pt x="1045" y="180"/>
                  <a:pt x="988" y="448"/>
                  <a:pt x="987" y="579"/>
                </a:cubicBezTo>
                <a:cubicBezTo>
                  <a:pt x="986" y="710"/>
                  <a:pt x="1005" y="730"/>
                  <a:pt x="1005" y="875"/>
                </a:cubicBezTo>
                <a:cubicBezTo>
                  <a:pt x="1005" y="1020"/>
                  <a:pt x="1056" y="1351"/>
                  <a:pt x="987" y="1451"/>
                </a:cubicBezTo>
                <a:cubicBezTo>
                  <a:pt x="918" y="1551"/>
                  <a:pt x="678" y="1567"/>
                  <a:pt x="592" y="1478"/>
                </a:cubicBezTo>
                <a:cubicBezTo>
                  <a:pt x="506" y="1389"/>
                  <a:pt x="562" y="1026"/>
                  <a:pt x="473" y="919"/>
                </a:cubicBezTo>
                <a:cubicBezTo>
                  <a:pt x="384" y="812"/>
                  <a:pt x="122" y="878"/>
                  <a:pt x="61" y="838"/>
                </a:cubicBezTo>
                <a:cubicBezTo>
                  <a:pt x="0" y="798"/>
                  <a:pt x="26" y="710"/>
                  <a:pt x="109" y="676"/>
                </a:cubicBezTo>
                <a:close/>
              </a:path>
            </a:pathLst>
          </a:custGeom>
          <a:solidFill>
            <a:srgbClr val="66CCFF"/>
          </a:solidFill>
          <a:ln w="9525">
            <a:noFill/>
            <a:round/>
            <a:headEnd/>
            <a:tailEnd/>
          </a:ln>
          <a:effectLst/>
        </p:spPr>
        <p:txBody>
          <a:bodyPr wrap="none" anchor="ctr"/>
          <a:lstStyle/>
          <a:p>
            <a:endParaRPr lang="en-US"/>
          </a:p>
        </p:txBody>
      </p:sp>
      <p:graphicFrame>
        <p:nvGraphicFramePr>
          <p:cNvPr id="644101" name="Object 5"/>
          <p:cNvGraphicFramePr>
            <a:graphicFrameLocks noChangeAspect="1"/>
          </p:cNvGraphicFramePr>
          <p:nvPr/>
        </p:nvGraphicFramePr>
        <p:xfrm>
          <a:off x="7735888" y="4730750"/>
          <a:ext cx="579437" cy="482600"/>
        </p:xfrm>
        <a:graphic>
          <a:graphicData uri="http://schemas.openxmlformats.org/presentationml/2006/ole">
            <p:oleObj spid="_x0000_s644101" name="Clip" r:id="rId4" imgW="1305000" imgH="1085760" progId="MS_ClipArt_Gallery.2">
              <p:embed/>
            </p:oleObj>
          </a:graphicData>
        </a:graphic>
      </p:graphicFrame>
      <p:graphicFrame>
        <p:nvGraphicFramePr>
          <p:cNvPr id="644102" name="Object 6"/>
          <p:cNvGraphicFramePr>
            <a:graphicFrameLocks noChangeAspect="1"/>
          </p:cNvGraphicFramePr>
          <p:nvPr/>
        </p:nvGraphicFramePr>
        <p:xfrm>
          <a:off x="7707313" y="5495925"/>
          <a:ext cx="563562" cy="469900"/>
        </p:xfrm>
        <a:graphic>
          <a:graphicData uri="http://schemas.openxmlformats.org/presentationml/2006/ole">
            <p:oleObj spid="_x0000_s644102" name="Clip" r:id="rId5" imgW="1305000" imgH="1085760" progId="MS_ClipArt_Gallery.2">
              <p:embed/>
            </p:oleObj>
          </a:graphicData>
        </a:graphic>
      </p:graphicFrame>
      <p:sp>
        <p:nvSpPr>
          <p:cNvPr id="644103" name="Line 7"/>
          <p:cNvSpPr>
            <a:spLocks noChangeShapeType="1"/>
          </p:cNvSpPr>
          <p:nvPr/>
        </p:nvSpPr>
        <p:spPr bwMode="auto">
          <a:xfrm flipV="1">
            <a:off x="6767513" y="4945063"/>
            <a:ext cx="1073150" cy="20637"/>
          </a:xfrm>
          <a:prstGeom prst="line">
            <a:avLst/>
          </a:prstGeom>
          <a:noFill/>
          <a:ln w="19050">
            <a:solidFill>
              <a:schemeClr val="tx1"/>
            </a:solidFill>
            <a:round/>
            <a:headEnd/>
            <a:tailEnd/>
          </a:ln>
          <a:effectLst/>
        </p:spPr>
        <p:txBody>
          <a:bodyPr wrap="none"/>
          <a:lstStyle/>
          <a:p>
            <a:endParaRPr lang="en-US"/>
          </a:p>
        </p:txBody>
      </p:sp>
      <p:sp>
        <p:nvSpPr>
          <p:cNvPr id="644104" name="Line 8"/>
          <p:cNvSpPr>
            <a:spLocks noChangeShapeType="1"/>
          </p:cNvSpPr>
          <p:nvPr/>
        </p:nvSpPr>
        <p:spPr bwMode="auto">
          <a:xfrm flipH="1">
            <a:off x="7607300" y="4210050"/>
            <a:ext cx="9525" cy="1492250"/>
          </a:xfrm>
          <a:prstGeom prst="line">
            <a:avLst/>
          </a:prstGeom>
          <a:noFill/>
          <a:ln w="19050">
            <a:solidFill>
              <a:schemeClr val="tx1"/>
            </a:solidFill>
            <a:round/>
            <a:headEnd/>
            <a:tailEnd/>
          </a:ln>
          <a:effectLst/>
        </p:spPr>
        <p:txBody>
          <a:bodyPr wrap="none"/>
          <a:lstStyle/>
          <a:p>
            <a:endParaRPr lang="en-US"/>
          </a:p>
        </p:txBody>
      </p:sp>
      <p:sp>
        <p:nvSpPr>
          <p:cNvPr id="644105" name="Line 9"/>
          <p:cNvSpPr>
            <a:spLocks noChangeShapeType="1"/>
          </p:cNvSpPr>
          <p:nvPr/>
        </p:nvSpPr>
        <p:spPr bwMode="auto">
          <a:xfrm>
            <a:off x="7612063" y="4205288"/>
            <a:ext cx="133350" cy="6350"/>
          </a:xfrm>
          <a:prstGeom prst="line">
            <a:avLst/>
          </a:prstGeom>
          <a:noFill/>
          <a:ln w="19050">
            <a:solidFill>
              <a:schemeClr val="tx1"/>
            </a:solidFill>
            <a:round/>
            <a:headEnd/>
            <a:tailEnd/>
          </a:ln>
          <a:effectLst/>
        </p:spPr>
        <p:txBody>
          <a:bodyPr wrap="none"/>
          <a:lstStyle/>
          <a:p>
            <a:endParaRPr lang="en-US"/>
          </a:p>
        </p:txBody>
      </p:sp>
      <p:sp>
        <p:nvSpPr>
          <p:cNvPr id="644106" name="Line 10"/>
          <p:cNvSpPr>
            <a:spLocks noChangeShapeType="1"/>
          </p:cNvSpPr>
          <p:nvPr/>
        </p:nvSpPr>
        <p:spPr bwMode="auto">
          <a:xfrm flipV="1">
            <a:off x="7618413" y="5710238"/>
            <a:ext cx="171450" cy="0"/>
          </a:xfrm>
          <a:prstGeom prst="line">
            <a:avLst/>
          </a:prstGeom>
          <a:noFill/>
          <a:ln w="19050">
            <a:solidFill>
              <a:schemeClr val="tx1"/>
            </a:solidFill>
            <a:round/>
            <a:headEnd/>
            <a:tailEnd/>
          </a:ln>
          <a:effectLst/>
        </p:spPr>
        <p:txBody>
          <a:bodyPr wrap="none"/>
          <a:lstStyle/>
          <a:p>
            <a:endParaRPr lang="en-US"/>
          </a:p>
        </p:txBody>
      </p:sp>
      <p:sp>
        <p:nvSpPr>
          <p:cNvPr id="644107" name="Text Box 11"/>
          <p:cNvSpPr txBox="1">
            <a:spLocks noChangeArrowheads="1"/>
          </p:cNvSpPr>
          <p:nvPr/>
        </p:nvSpPr>
        <p:spPr bwMode="auto">
          <a:xfrm>
            <a:off x="7545388" y="4327525"/>
            <a:ext cx="892175" cy="336550"/>
          </a:xfrm>
          <a:prstGeom prst="rect">
            <a:avLst/>
          </a:prstGeom>
          <a:noFill/>
          <a:ln w="9525">
            <a:noFill/>
            <a:miter lim="800000"/>
            <a:headEnd/>
            <a:tailEnd/>
          </a:ln>
          <a:effectLst/>
        </p:spPr>
        <p:txBody>
          <a:bodyPr wrap="none">
            <a:spAutoFit/>
          </a:bodyPr>
          <a:lstStyle/>
          <a:p>
            <a:r>
              <a:rPr lang="en-US" sz="1600"/>
              <a:t>10.0.0.1</a:t>
            </a:r>
          </a:p>
        </p:txBody>
      </p:sp>
      <p:sp>
        <p:nvSpPr>
          <p:cNvPr id="644110" name="Line 14"/>
          <p:cNvSpPr>
            <a:spLocks noChangeShapeType="1"/>
          </p:cNvSpPr>
          <p:nvPr/>
        </p:nvSpPr>
        <p:spPr bwMode="auto">
          <a:xfrm flipH="1">
            <a:off x="6102350" y="5032375"/>
            <a:ext cx="85725" cy="128588"/>
          </a:xfrm>
          <a:prstGeom prst="line">
            <a:avLst/>
          </a:prstGeom>
          <a:noFill/>
          <a:ln w="19050">
            <a:solidFill>
              <a:schemeClr val="tx1"/>
            </a:solidFill>
            <a:round/>
            <a:headEnd type="triangle" w="med" len="med"/>
            <a:tailEnd/>
          </a:ln>
          <a:effectLst/>
        </p:spPr>
        <p:txBody>
          <a:bodyPr wrap="none"/>
          <a:lstStyle/>
          <a:p>
            <a:endParaRPr lang="en-US"/>
          </a:p>
        </p:txBody>
      </p:sp>
      <p:sp>
        <p:nvSpPr>
          <p:cNvPr id="644111" name="Text Box 15"/>
          <p:cNvSpPr txBox="1">
            <a:spLocks noChangeArrowheads="1"/>
          </p:cNvSpPr>
          <p:nvPr/>
        </p:nvSpPr>
        <p:spPr bwMode="auto">
          <a:xfrm>
            <a:off x="6149975" y="5114925"/>
            <a:ext cx="876300" cy="641350"/>
          </a:xfrm>
          <a:prstGeom prst="rect">
            <a:avLst/>
          </a:prstGeom>
          <a:noFill/>
          <a:ln w="9525">
            <a:noFill/>
            <a:miter lim="800000"/>
            <a:headEnd/>
            <a:tailEnd/>
          </a:ln>
          <a:effectLst/>
        </p:spPr>
        <p:txBody>
          <a:bodyPr wrap="none">
            <a:spAutoFit/>
          </a:bodyPr>
          <a:lstStyle/>
          <a:p>
            <a:pPr algn="ctr"/>
            <a:r>
              <a:rPr lang="en-US"/>
              <a:t>NAT </a:t>
            </a:r>
          </a:p>
          <a:p>
            <a:pPr algn="ctr"/>
            <a:r>
              <a:rPr lang="en-US"/>
              <a:t>router</a:t>
            </a:r>
          </a:p>
        </p:txBody>
      </p:sp>
      <p:sp>
        <p:nvSpPr>
          <p:cNvPr id="644112" name="Text Box 16"/>
          <p:cNvSpPr txBox="1">
            <a:spLocks noChangeArrowheads="1"/>
          </p:cNvSpPr>
          <p:nvPr/>
        </p:nvSpPr>
        <p:spPr bwMode="auto">
          <a:xfrm>
            <a:off x="4879975" y="5100638"/>
            <a:ext cx="1295400" cy="336550"/>
          </a:xfrm>
          <a:prstGeom prst="rect">
            <a:avLst/>
          </a:prstGeom>
          <a:noFill/>
          <a:ln w="9525">
            <a:noFill/>
            <a:miter lim="800000"/>
            <a:headEnd/>
            <a:tailEnd/>
          </a:ln>
          <a:effectLst/>
        </p:spPr>
        <p:txBody>
          <a:bodyPr wrap="none">
            <a:spAutoFit/>
          </a:bodyPr>
          <a:lstStyle/>
          <a:p>
            <a:r>
              <a:rPr lang="en-US" sz="1600"/>
              <a:t>138.76.29.7</a:t>
            </a:r>
          </a:p>
        </p:txBody>
      </p:sp>
      <p:sp>
        <p:nvSpPr>
          <p:cNvPr id="644122" name="Line 26"/>
          <p:cNvSpPr>
            <a:spLocks noChangeShapeType="1"/>
          </p:cNvSpPr>
          <p:nvPr/>
        </p:nvSpPr>
        <p:spPr bwMode="auto">
          <a:xfrm>
            <a:off x="5929313" y="5014913"/>
            <a:ext cx="401637" cy="0"/>
          </a:xfrm>
          <a:prstGeom prst="line">
            <a:avLst/>
          </a:prstGeom>
          <a:noFill/>
          <a:ln w="9525">
            <a:solidFill>
              <a:schemeClr val="tx1"/>
            </a:solidFill>
            <a:round/>
            <a:headEnd/>
            <a:tailEnd/>
          </a:ln>
          <a:effectLst/>
        </p:spPr>
        <p:txBody>
          <a:bodyPr wrap="none"/>
          <a:lstStyle/>
          <a:p>
            <a:endParaRPr lang="en-US"/>
          </a:p>
        </p:txBody>
      </p:sp>
      <p:grpSp>
        <p:nvGrpSpPr>
          <p:cNvPr id="644123" name="Group 27"/>
          <p:cNvGrpSpPr>
            <a:grpSpLocks/>
          </p:cNvGrpSpPr>
          <p:nvPr/>
        </p:nvGrpSpPr>
        <p:grpSpPr bwMode="auto">
          <a:xfrm>
            <a:off x="6246813" y="4826000"/>
            <a:ext cx="555625" cy="307975"/>
            <a:chOff x="3600" y="219"/>
            <a:chExt cx="360" cy="175"/>
          </a:xfrm>
        </p:grpSpPr>
        <p:sp>
          <p:nvSpPr>
            <p:cNvPr id="644124"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44125"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644126"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644127" name="Rectangle 3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44128"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44129" name="Group 33"/>
            <p:cNvGrpSpPr>
              <a:grpSpLocks/>
            </p:cNvGrpSpPr>
            <p:nvPr/>
          </p:nvGrpSpPr>
          <p:grpSpPr bwMode="auto">
            <a:xfrm>
              <a:off x="3686" y="244"/>
              <a:ext cx="177" cy="66"/>
              <a:chOff x="2848" y="848"/>
              <a:chExt cx="140" cy="98"/>
            </a:xfrm>
          </p:grpSpPr>
          <p:sp>
            <p:nvSpPr>
              <p:cNvPr id="644130"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44131"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44132"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44133" name="Group 37"/>
            <p:cNvGrpSpPr>
              <a:grpSpLocks/>
            </p:cNvGrpSpPr>
            <p:nvPr/>
          </p:nvGrpSpPr>
          <p:grpSpPr bwMode="auto">
            <a:xfrm flipV="1">
              <a:off x="3686" y="243"/>
              <a:ext cx="177" cy="66"/>
              <a:chOff x="2848" y="848"/>
              <a:chExt cx="140" cy="98"/>
            </a:xfrm>
          </p:grpSpPr>
          <p:sp>
            <p:nvSpPr>
              <p:cNvPr id="644134"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44135"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44136"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aphicFrame>
        <p:nvGraphicFramePr>
          <p:cNvPr id="644137" name="Object 41"/>
          <p:cNvGraphicFramePr>
            <a:graphicFrameLocks noChangeAspect="1"/>
          </p:cNvGraphicFramePr>
          <p:nvPr/>
        </p:nvGraphicFramePr>
        <p:xfrm>
          <a:off x="401638" y="4316413"/>
          <a:ext cx="563562" cy="469900"/>
        </p:xfrm>
        <a:graphic>
          <a:graphicData uri="http://schemas.openxmlformats.org/presentationml/2006/ole">
            <p:oleObj spid="_x0000_s644137" name="Clip" r:id="rId6" imgW="1305000" imgH="1085760" progId="MS_ClipArt_Gallery.2">
              <p:embed/>
            </p:oleObj>
          </a:graphicData>
        </a:graphic>
      </p:graphicFrame>
      <p:sp>
        <p:nvSpPr>
          <p:cNvPr id="644138" name="Text Box 42"/>
          <p:cNvSpPr txBox="1">
            <a:spLocks noChangeArrowheads="1"/>
          </p:cNvSpPr>
          <p:nvPr/>
        </p:nvSpPr>
        <p:spPr bwMode="auto">
          <a:xfrm>
            <a:off x="260350" y="4722813"/>
            <a:ext cx="800100" cy="366712"/>
          </a:xfrm>
          <a:prstGeom prst="rect">
            <a:avLst/>
          </a:prstGeom>
          <a:noFill/>
          <a:ln w="9525">
            <a:noFill/>
            <a:miter lim="800000"/>
            <a:headEnd/>
            <a:tailEnd/>
          </a:ln>
          <a:effectLst/>
        </p:spPr>
        <p:txBody>
          <a:bodyPr wrap="none">
            <a:spAutoFit/>
          </a:bodyPr>
          <a:lstStyle/>
          <a:p>
            <a:r>
              <a:rPr lang="en-US"/>
              <a:t>Client</a:t>
            </a:r>
          </a:p>
        </p:txBody>
      </p:sp>
      <p:graphicFrame>
        <p:nvGraphicFramePr>
          <p:cNvPr id="644143" name="Object 47"/>
          <p:cNvGraphicFramePr>
            <a:graphicFrameLocks noChangeAspect="1"/>
          </p:cNvGraphicFramePr>
          <p:nvPr/>
        </p:nvGraphicFramePr>
        <p:xfrm>
          <a:off x="7626350" y="3941763"/>
          <a:ext cx="579438" cy="482600"/>
        </p:xfrm>
        <a:graphic>
          <a:graphicData uri="http://schemas.openxmlformats.org/presentationml/2006/ole">
            <p:oleObj spid="_x0000_s644143" name="Clip" r:id="rId7" imgW="1305000" imgH="1085760" progId="MS_ClipArt_Gallery.2">
              <p:embed/>
            </p:oleObj>
          </a:graphicData>
        </a:graphic>
      </p:graphicFrame>
      <p:pic>
        <p:nvPicPr>
          <p:cNvPr id="644141" name="Picture 45" descr="kw_skype_logo"/>
          <p:cNvPicPr>
            <a:picLocks noChangeAspect="1" noChangeArrowheads="1"/>
          </p:cNvPicPr>
          <p:nvPr/>
        </p:nvPicPr>
        <p:blipFill>
          <a:blip r:embed="rId8" cstate="print"/>
          <a:srcRect/>
          <a:stretch>
            <a:fillRect/>
          </a:stretch>
        </p:blipFill>
        <p:spPr bwMode="auto">
          <a:xfrm>
            <a:off x="7662863" y="3625850"/>
            <a:ext cx="736600" cy="330200"/>
          </a:xfrm>
          <a:prstGeom prst="rect">
            <a:avLst/>
          </a:prstGeom>
          <a:noFill/>
        </p:spPr>
      </p:pic>
      <p:grpSp>
        <p:nvGrpSpPr>
          <p:cNvPr id="644144" name="Group 48"/>
          <p:cNvGrpSpPr>
            <a:grpSpLocks/>
          </p:cNvGrpSpPr>
          <p:nvPr/>
        </p:nvGrpSpPr>
        <p:grpSpPr bwMode="auto">
          <a:xfrm>
            <a:off x="3252788" y="3370263"/>
            <a:ext cx="331787" cy="755650"/>
            <a:chOff x="4180" y="783"/>
            <a:chExt cx="150" cy="307"/>
          </a:xfrm>
        </p:grpSpPr>
        <p:sp>
          <p:nvSpPr>
            <p:cNvPr id="644145" name="AutoShape 4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644146" name="Rectangle 50"/>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644147" name="Rectangle 5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644148" name="AutoShape 5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644149" name="Line 5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644150" name="Line 54"/>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644151" name="Rectangle 5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44152" name="Rectangle 56"/>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pic>
        <p:nvPicPr>
          <p:cNvPr id="644142" name="Picture 46" descr="kw_skype_relay"/>
          <p:cNvPicPr>
            <a:picLocks noChangeAspect="1" noChangeArrowheads="1"/>
          </p:cNvPicPr>
          <p:nvPr/>
        </p:nvPicPr>
        <p:blipFill>
          <a:blip r:embed="rId9" cstate="print"/>
          <a:srcRect/>
          <a:stretch>
            <a:fillRect/>
          </a:stretch>
        </p:blipFill>
        <p:spPr bwMode="auto">
          <a:xfrm>
            <a:off x="3586163" y="3328988"/>
            <a:ext cx="825500" cy="815975"/>
          </a:xfrm>
          <a:prstGeom prst="rect">
            <a:avLst/>
          </a:prstGeom>
          <a:noFill/>
        </p:spPr>
      </p:pic>
      <p:pic>
        <p:nvPicPr>
          <p:cNvPr id="644153" name="Picture 57" descr="kw_skype_logo"/>
          <p:cNvPicPr>
            <a:picLocks noChangeAspect="1" noChangeArrowheads="1"/>
          </p:cNvPicPr>
          <p:nvPr/>
        </p:nvPicPr>
        <p:blipFill>
          <a:blip r:embed="rId8" cstate="print"/>
          <a:srcRect/>
          <a:stretch>
            <a:fillRect/>
          </a:stretch>
        </p:blipFill>
        <p:spPr bwMode="auto">
          <a:xfrm>
            <a:off x="93663" y="3973513"/>
            <a:ext cx="736600" cy="330200"/>
          </a:xfrm>
          <a:prstGeom prst="rect">
            <a:avLst/>
          </a:prstGeom>
          <a:noFill/>
        </p:spPr>
      </p:pic>
      <p:sp>
        <p:nvSpPr>
          <p:cNvPr id="644154" name="Freeform 58"/>
          <p:cNvSpPr>
            <a:spLocks/>
          </p:cNvSpPr>
          <p:nvPr/>
        </p:nvSpPr>
        <p:spPr bwMode="auto">
          <a:xfrm>
            <a:off x="4141788" y="3948113"/>
            <a:ext cx="3714750" cy="1039812"/>
          </a:xfrm>
          <a:custGeom>
            <a:avLst/>
            <a:gdLst/>
            <a:ahLst/>
            <a:cxnLst>
              <a:cxn ang="0">
                <a:pos x="1597" y="61"/>
              </a:cxn>
              <a:cxn ang="0">
                <a:pos x="1376" y="78"/>
              </a:cxn>
              <a:cxn ang="0">
                <a:pos x="1303" y="531"/>
              </a:cxn>
              <a:cxn ang="0">
                <a:pos x="408" y="572"/>
              </a:cxn>
              <a:cxn ang="0">
                <a:pos x="0" y="36"/>
              </a:cxn>
            </a:cxnLst>
            <a:rect l="0" t="0" r="r" b="b"/>
            <a:pathLst>
              <a:path w="1597" h="655">
                <a:moveTo>
                  <a:pt x="1597" y="61"/>
                </a:moveTo>
                <a:cubicBezTo>
                  <a:pt x="1562" y="64"/>
                  <a:pt x="1425" y="0"/>
                  <a:pt x="1376" y="78"/>
                </a:cubicBezTo>
                <a:cubicBezTo>
                  <a:pt x="1327" y="156"/>
                  <a:pt x="1464" y="449"/>
                  <a:pt x="1303" y="531"/>
                </a:cubicBezTo>
                <a:cubicBezTo>
                  <a:pt x="1142" y="613"/>
                  <a:pt x="625" y="655"/>
                  <a:pt x="408" y="572"/>
                </a:cubicBezTo>
                <a:cubicBezTo>
                  <a:pt x="190" y="490"/>
                  <a:pt x="94" y="263"/>
                  <a:pt x="0" y="36"/>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US"/>
          </a:p>
        </p:txBody>
      </p:sp>
      <p:sp>
        <p:nvSpPr>
          <p:cNvPr id="644155" name="Text Box 59"/>
          <p:cNvSpPr txBox="1">
            <a:spLocks noChangeArrowheads="1"/>
          </p:cNvSpPr>
          <p:nvPr/>
        </p:nvSpPr>
        <p:spPr bwMode="auto">
          <a:xfrm>
            <a:off x="5118100" y="3867150"/>
            <a:ext cx="1946275" cy="915988"/>
          </a:xfrm>
          <a:prstGeom prst="rect">
            <a:avLst/>
          </a:prstGeom>
          <a:noFill/>
          <a:ln w="9525">
            <a:noFill/>
            <a:miter lim="800000"/>
            <a:headEnd/>
            <a:tailEnd/>
          </a:ln>
          <a:effectLst/>
        </p:spPr>
        <p:txBody>
          <a:bodyPr>
            <a:spAutoFit/>
          </a:bodyPr>
          <a:lstStyle/>
          <a:p>
            <a:r>
              <a:rPr lang="en-US">
                <a:solidFill>
                  <a:srgbClr val="FF0000"/>
                </a:solidFill>
              </a:rPr>
              <a:t>1.</a:t>
            </a:r>
            <a:r>
              <a:rPr lang="en-US"/>
              <a:t> connection to</a:t>
            </a:r>
          </a:p>
          <a:p>
            <a:r>
              <a:rPr lang="en-US"/>
              <a:t>relay initiated</a:t>
            </a:r>
          </a:p>
          <a:p>
            <a:r>
              <a:rPr lang="en-US"/>
              <a:t>by NATted host</a:t>
            </a:r>
          </a:p>
        </p:txBody>
      </p:sp>
      <p:sp>
        <p:nvSpPr>
          <p:cNvPr id="644156" name="Text Box 60"/>
          <p:cNvSpPr txBox="1">
            <a:spLocks noChangeArrowheads="1"/>
          </p:cNvSpPr>
          <p:nvPr/>
        </p:nvSpPr>
        <p:spPr bwMode="auto">
          <a:xfrm>
            <a:off x="914400" y="3603625"/>
            <a:ext cx="1946275" cy="915988"/>
          </a:xfrm>
          <a:prstGeom prst="rect">
            <a:avLst/>
          </a:prstGeom>
          <a:noFill/>
          <a:ln w="9525">
            <a:noFill/>
            <a:miter lim="800000"/>
            <a:headEnd/>
            <a:tailEnd/>
          </a:ln>
          <a:effectLst/>
        </p:spPr>
        <p:txBody>
          <a:bodyPr>
            <a:spAutoFit/>
          </a:bodyPr>
          <a:lstStyle/>
          <a:p>
            <a:r>
              <a:rPr lang="en-US">
                <a:solidFill>
                  <a:srgbClr val="FF0000"/>
                </a:solidFill>
              </a:rPr>
              <a:t>2.</a:t>
            </a:r>
            <a:r>
              <a:rPr lang="en-US"/>
              <a:t> connection to</a:t>
            </a:r>
          </a:p>
          <a:p>
            <a:r>
              <a:rPr lang="en-US"/>
              <a:t>relay initiated</a:t>
            </a:r>
          </a:p>
          <a:p>
            <a:r>
              <a:rPr lang="en-US"/>
              <a:t>by client</a:t>
            </a:r>
          </a:p>
        </p:txBody>
      </p:sp>
      <p:sp>
        <p:nvSpPr>
          <p:cNvPr id="644157" name="Freeform 61"/>
          <p:cNvSpPr>
            <a:spLocks/>
          </p:cNvSpPr>
          <p:nvPr/>
        </p:nvSpPr>
        <p:spPr bwMode="auto">
          <a:xfrm>
            <a:off x="1033463" y="4073525"/>
            <a:ext cx="2798762" cy="511175"/>
          </a:xfrm>
          <a:custGeom>
            <a:avLst/>
            <a:gdLst/>
            <a:ahLst/>
            <a:cxnLst>
              <a:cxn ang="0">
                <a:pos x="0" y="305"/>
              </a:cxn>
              <a:cxn ang="0">
                <a:pos x="1091" y="305"/>
              </a:cxn>
              <a:cxn ang="0">
                <a:pos x="1597" y="201"/>
              </a:cxn>
              <a:cxn ang="0">
                <a:pos x="1763" y="0"/>
              </a:cxn>
            </a:cxnLst>
            <a:rect l="0" t="0" r="r" b="b"/>
            <a:pathLst>
              <a:path w="1763" h="322">
                <a:moveTo>
                  <a:pt x="0" y="305"/>
                </a:moveTo>
                <a:cubicBezTo>
                  <a:pt x="412" y="313"/>
                  <a:pt x="825" y="322"/>
                  <a:pt x="1091" y="305"/>
                </a:cubicBezTo>
                <a:cubicBezTo>
                  <a:pt x="1357" y="288"/>
                  <a:pt x="1485" y="252"/>
                  <a:pt x="1597" y="201"/>
                </a:cubicBezTo>
                <a:cubicBezTo>
                  <a:pt x="1709" y="150"/>
                  <a:pt x="1736" y="75"/>
                  <a:pt x="1763" y="0"/>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US"/>
          </a:p>
        </p:txBody>
      </p:sp>
      <p:sp>
        <p:nvSpPr>
          <p:cNvPr id="644158" name="Freeform 62"/>
          <p:cNvSpPr>
            <a:spLocks/>
          </p:cNvSpPr>
          <p:nvPr/>
        </p:nvSpPr>
        <p:spPr bwMode="auto">
          <a:xfrm>
            <a:off x="3805238" y="3697288"/>
            <a:ext cx="360362" cy="420687"/>
          </a:xfrm>
          <a:custGeom>
            <a:avLst/>
            <a:gdLst/>
            <a:ahLst/>
            <a:cxnLst>
              <a:cxn ang="0">
                <a:pos x="0" y="265"/>
              </a:cxn>
              <a:cxn ang="0">
                <a:pos x="105" y="3"/>
              </a:cxn>
              <a:cxn ang="0">
                <a:pos x="227" y="247"/>
              </a:cxn>
            </a:cxnLst>
            <a:rect l="0" t="0" r="r" b="b"/>
            <a:pathLst>
              <a:path w="227" h="265">
                <a:moveTo>
                  <a:pt x="0" y="265"/>
                </a:moveTo>
                <a:cubicBezTo>
                  <a:pt x="33" y="135"/>
                  <a:pt x="67" y="6"/>
                  <a:pt x="105" y="3"/>
                </a:cubicBezTo>
                <a:cubicBezTo>
                  <a:pt x="143" y="0"/>
                  <a:pt x="185" y="123"/>
                  <a:pt x="227" y="247"/>
                </a:cubicBezTo>
              </a:path>
            </a:pathLst>
          </a:custGeom>
          <a:noFill/>
          <a:ln w="38100" cap="flat" cmpd="sng">
            <a:solidFill>
              <a:srgbClr val="FF0000"/>
            </a:solidFill>
            <a:prstDash val="solid"/>
            <a:round/>
            <a:headEnd type="triangle" w="med" len="med"/>
            <a:tailEnd type="triangle" w="med" len="med"/>
          </a:ln>
          <a:effectLst/>
        </p:spPr>
        <p:txBody>
          <a:bodyPr wrap="none"/>
          <a:lstStyle/>
          <a:p>
            <a:endParaRPr lang="en-US"/>
          </a:p>
        </p:txBody>
      </p:sp>
      <p:sp>
        <p:nvSpPr>
          <p:cNvPr id="644159" name="Text Box 63"/>
          <p:cNvSpPr txBox="1">
            <a:spLocks noChangeArrowheads="1"/>
          </p:cNvSpPr>
          <p:nvPr/>
        </p:nvSpPr>
        <p:spPr bwMode="auto">
          <a:xfrm>
            <a:off x="3186113" y="4584700"/>
            <a:ext cx="1946275" cy="641350"/>
          </a:xfrm>
          <a:prstGeom prst="rect">
            <a:avLst/>
          </a:prstGeom>
          <a:noFill/>
          <a:ln w="9525">
            <a:noFill/>
            <a:miter lim="800000"/>
            <a:headEnd/>
            <a:tailEnd/>
          </a:ln>
          <a:effectLst/>
        </p:spPr>
        <p:txBody>
          <a:bodyPr>
            <a:spAutoFit/>
          </a:bodyPr>
          <a:lstStyle/>
          <a:p>
            <a:r>
              <a:rPr lang="en-US">
                <a:solidFill>
                  <a:srgbClr val="FF0000"/>
                </a:solidFill>
              </a:rPr>
              <a:t>3.</a:t>
            </a:r>
            <a:r>
              <a:rPr lang="en-US"/>
              <a:t> relaying </a:t>
            </a:r>
          </a:p>
          <a:p>
            <a:r>
              <a:rPr lang="en-US"/>
              <a:t>established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44154"/>
                                        </p:tgtEl>
                                        <p:attrNameLst>
                                          <p:attrName>style.visibility</p:attrName>
                                        </p:attrNameLst>
                                      </p:cBhvr>
                                      <p:to>
                                        <p:strVal val="visible"/>
                                      </p:to>
                                    </p:set>
                                    <p:animEffect transition="in" filter="wipe(right)">
                                      <p:cBhvr>
                                        <p:cTn id="7" dur="2000"/>
                                        <p:tgtEl>
                                          <p:spTgt spid="644154"/>
                                        </p:tgtEl>
                                      </p:cBhvr>
                                    </p:animEffect>
                                  </p:childTnLst>
                                </p:cTn>
                              </p:par>
                            </p:childTnLst>
                          </p:cTn>
                        </p:par>
                        <p:par>
                          <p:cTn id="8" fill="hold">
                            <p:stCondLst>
                              <p:cond delay="2000"/>
                            </p:stCondLst>
                            <p:childTnLst>
                              <p:par>
                                <p:cTn id="9" presetID="1" presetClass="entr" presetSubtype="0" fill="hold" grpId="1" nodeType="afterEffect">
                                  <p:stCondLst>
                                    <p:cond delay="0"/>
                                  </p:stCondLst>
                                  <p:childTnLst>
                                    <p:set>
                                      <p:cBhvr>
                                        <p:cTn id="10" dur="1" fill="hold">
                                          <p:stCondLst>
                                            <p:cond delay="0"/>
                                          </p:stCondLst>
                                        </p:cTn>
                                        <p:tgtEl>
                                          <p:spTgt spid="644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44157"/>
                                        </p:tgtEl>
                                        <p:attrNameLst>
                                          <p:attrName>style.visibility</p:attrName>
                                        </p:attrNameLst>
                                      </p:cBhvr>
                                      <p:to>
                                        <p:strVal val="visible"/>
                                      </p:to>
                                    </p:set>
                                    <p:animEffect transition="in" filter="wipe(left)">
                                      <p:cBhvr>
                                        <p:cTn id="15" dur="2000"/>
                                        <p:tgtEl>
                                          <p:spTgt spid="644157"/>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644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44158"/>
                                        </p:tgtEl>
                                        <p:attrNameLst>
                                          <p:attrName>style.visibility</p:attrName>
                                        </p:attrNameLst>
                                      </p:cBhvr>
                                      <p:to>
                                        <p:strVal val="visible"/>
                                      </p:to>
                                    </p:set>
                                    <p:animEffect transition="in" filter="wipe(down)">
                                      <p:cBhvr>
                                        <p:cTn id="23" dur="2000"/>
                                        <p:tgtEl>
                                          <p:spTgt spid="644158"/>
                                        </p:tgtEl>
                                      </p:cBhvr>
                                    </p:animEffec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644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54" grpId="0" animBg="1"/>
      <p:bldP spid="644155" grpId="1"/>
      <p:bldP spid="644156" grpId="0"/>
      <p:bldP spid="644157" grpId="0" animBg="1"/>
      <p:bldP spid="644158" grpId="0" animBg="1"/>
      <p:bldP spid="6441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31713628-DBE8-4737-85D3-0177EBD55EEF}" type="slidenum">
              <a:rPr lang="en-US"/>
              <a:pPr/>
              <a:t>27</a:t>
            </a:fld>
            <a:endParaRPr lang="en-US"/>
          </a:p>
        </p:txBody>
      </p:sp>
      <p:sp>
        <p:nvSpPr>
          <p:cNvPr id="415746" name="Rectangle 2"/>
          <p:cNvSpPr>
            <a:spLocks noGrp="1" noChangeArrowheads="1"/>
          </p:cNvSpPr>
          <p:nvPr>
            <p:ph type="title"/>
          </p:nvPr>
        </p:nvSpPr>
        <p:spPr>
          <a:xfrm>
            <a:off x="685800" y="422275"/>
            <a:ext cx="7772400" cy="838200"/>
          </a:xfrm>
        </p:spPr>
        <p:txBody>
          <a:bodyPr/>
          <a:lstStyle/>
          <a:p>
            <a:r>
              <a:rPr lang="en-US"/>
              <a:t>IPv6</a:t>
            </a:r>
          </a:p>
        </p:txBody>
      </p:sp>
      <p:sp>
        <p:nvSpPr>
          <p:cNvPr id="415747" name="Rectangle 3"/>
          <p:cNvSpPr>
            <a:spLocks noGrp="1" noChangeArrowheads="1"/>
          </p:cNvSpPr>
          <p:nvPr>
            <p:ph type="body" idx="1"/>
          </p:nvPr>
        </p:nvSpPr>
        <p:spPr>
          <a:xfrm>
            <a:off x="511175" y="1401763"/>
            <a:ext cx="8205788" cy="5105400"/>
          </a:xfrm>
        </p:spPr>
        <p:txBody>
          <a:bodyPr/>
          <a:lstStyle/>
          <a:p>
            <a:r>
              <a:rPr lang="en-US">
                <a:solidFill>
                  <a:srgbClr val="FF0000"/>
                </a:solidFill>
              </a:rPr>
              <a:t>Initial motivation:</a:t>
            </a:r>
            <a:r>
              <a:rPr lang="en-US" i="1"/>
              <a:t> </a:t>
            </a:r>
            <a:r>
              <a:rPr lang="en-US"/>
              <a:t>32-bit address space soon to be completely allocated.  </a:t>
            </a:r>
          </a:p>
          <a:p>
            <a:r>
              <a:rPr lang="en-US"/>
              <a:t>Additional motivation:</a:t>
            </a:r>
          </a:p>
          <a:p>
            <a:pPr lvl="1"/>
            <a:r>
              <a:rPr lang="en-US"/>
              <a:t>header format helps speed processing/forwarding</a:t>
            </a:r>
          </a:p>
          <a:p>
            <a:pPr lvl="1"/>
            <a:r>
              <a:rPr lang="en-US"/>
              <a:t>header changes to facilitate QoS </a:t>
            </a:r>
          </a:p>
          <a:p>
            <a:pPr lvl="1">
              <a:buFont typeface="ZapfDingbats" pitchFamily="82" charset="2"/>
              <a:buNone/>
            </a:pPr>
            <a:r>
              <a:rPr lang="en-US">
                <a:solidFill>
                  <a:srgbClr val="FF0000"/>
                </a:solidFill>
              </a:rPr>
              <a:t>IPv6 datagram format:</a:t>
            </a:r>
            <a:r>
              <a:rPr lang="en-US"/>
              <a:t> </a:t>
            </a:r>
          </a:p>
          <a:p>
            <a:pPr lvl="1"/>
            <a:r>
              <a:rPr lang="en-US"/>
              <a:t>fixed-length 40 byte header</a:t>
            </a:r>
          </a:p>
          <a:p>
            <a:pPr lvl="1"/>
            <a:r>
              <a:rPr lang="en-US"/>
              <a:t>no fragmentation allowed</a:t>
            </a:r>
            <a:endParaRPr lang="en-US" i="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9B9C331E-6DC1-4AC5-BA27-50AC0FA19DD0}" type="slidenum">
              <a:rPr lang="en-US"/>
              <a:pPr/>
              <a:t>28</a:t>
            </a:fld>
            <a:endParaRPr lang="en-US"/>
          </a:p>
        </p:txBody>
      </p:sp>
      <p:sp>
        <p:nvSpPr>
          <p:cNvPr id="416770" name="Rectangle 2"/>
          <p:cNvSpPr>
            <a:spLocks noGrp="1" noChangeArrowheads="1"/>
          </p:cNvSpPr>
          <p:nvPr>
            <p:ph type="title"/>
          </p:nvPr>
        </p:nvSpPr>
        <p:spPr/>
        <p:txBody>
          <a:bodyPr/>
          <a:lstStyle/>
          <a:p>
            <a:r>
              <a:rPr lang="en-US"/>
              <a:t>IPv6 Header (Cont)</a:t>
            </a:r>
          </a:p>
        </p:txBody>
      </p:sp>
      <p:pic>
        <p:nvPicPr>
          <p:cNvPr id="416771" name="Picture 3" descr="471 ipv6 header format"/>
          <p:cNvPicPr>
            <a:picLocks noChangeAspect="1" noChangeArrowheads="1"/>
          </p:cNvPicPr>
          <p:nvPr/>
        </p:nvPicPr>
        <p:blipFill>
          <a:blip r:embed="rId3" cstate="print"/>
          <a:srcRect/>
          <a:stretch>
            <a:fillRect/>
          </a:stretch>
        </p:blipFill>
        <p:spPr bwMode="auto">
          <a:xfrm>
            <a:off x="544513" y="3143250"/>
            <a:ext cx="4865687" cy="3279775"/>
          </a:xfrm>
          <a:prstGeom prst="rect">
            <a:avLst/>
          </a:prstGeom>
          <a:noFill/>
        </p:spPr>
      </p:pic>
      <p:sp>
        <p:nvSpPr>
          <p:cNvPr id="416772" name="Rectangle 4"/>
          <p:cNvSpPr>
            <a:spLocks noChangeArrowheads="1"/>
          </p:cNvSpPr>
          <p:nvPr/>
        </p:nvSpPr>
        <p:spPr bwMode="auto">
          <a:xfrm>
            <a:off x="479425" y="1358900"/>
            <a:ext cx="7635875" cy="1552575"/>
          </a:xfrm>
          <a:prstGeom prst="rect">
            <a:avLst/>
          </a:prstGeom>
          <a:noFill/>
          <a:ln w="9525">
            <a:noFill/>
            <a:miter lim="800000"/>
            <a:headEnd/>
            <a:tailEnd/>
          </a:ln>
          <a:effectLst/>
        </p:spPr>
        <p:txBody>
          <a:bodyPr wrap="none">
            <a:spAutoFit/>
          </a:bodyPr>
          <a:lstStyle/>
          <a:p>
            <a:r>
              <a:rPr lang="en-US" sz="2400" i="1">
                <a:solidFill>
                  <a:srgbClr val="FF0000"/>
                </a:solidFill>
              </a:rPr>
              <a:t>Priority:</a:t>
            </a:r>
            <a:r>
              <a:rPr lang="en-US" sz="2400"/>
              <a:t>  identify priority among datagrams in flow</a:t>
            </a:r>
          </a:p>
          <a:p>
            <a:r>
              <a:rPr lang="en-US" sz="2400" i="1">
                <a:solidFill>
                  <a:srgbClr val="FF0000"/>
                </a:solidFill>
              </a:rPr>
              <a:t>Flow Label:</a:t>
            </a:r>
            <a:r>
              <a:rPr lang="en-US" sz="2400"/>
              <a:t> identify datagrams in same “flow.” </a:t>
            </a:r>
          </a:p>
          <a:p>
            <a:r>
              <a:rPr lang="en-US" sz="2400"/>
              <a:t>                    (concept of“flow” not well defined).</a:t>
            </a:r>
          </a:p>
          <a:p>
            <a:r>
              <a:rPr lang="en-US" sz="2400" i="1">
                <a:solidFill>
                  <a:srgbClr val="FF0000"/>
                </a:solidFill>
              </a:rPr>
              <a:t>Next header:</a:t>
            </a:r>
            <a:r>
              <a:rPr lang="en-US" sz="2400"/>
              <a:t> identify upper layer protocol for data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66050A1D-E38C-43DD-8B45-306018FFD229}" type="slidenum">
              <a:rPr lang="en-US"/>
              <a:pPr/>
              <a:t>29</a:t>
            </a:fld>
            <a:endParaRPr lang="en-US"/>
          </a:p>
        </p:txBody>
      </p:sp>
      <p:sp>
        <p:nvSpPr>
          <p:cNvPr id="418818" name="Rectangle 2"/>
          <p:cNvSpPr>
            <a:spLocks noGrp="1" noChangeArrowheads="1"/>
          </p:cNvSpPr>
          <p:nvPr>
            <p:ph type="title"/>
          </p:nvPr>
        </p:nvSpPr>
        <p:spPr/>
        <p:txBody>
          <a:bodyPr/>
          <a:lstStyle/>
          <a:p>
            <a:r>
              <a:rPr lang="en-US"/>
              <a:t>Transition From IPv4 To IPv6</a:t>
            </a:r>
          </a:p>
        </p:txBody>
      </p:sp>
      <p:sp>
        <p:nvSpPr>
          <p:cNvPr id="418819" name="Rectangle 3"/>
          <p:cNvSpPr>
            <a:spLocks noGrp="1" noChangeArrowheads="1"/>
          </p:cNvSpPr>
          <p:nvPr>
            <p:ph type="body" idx="1"/>
          </p:nvPr>
        </p:nvSpPr>
        <p:spPr>
          <a:xfrm>
            <a:off x="533400" y="1600200"/>
            <a:ext cx="8470900" cy="4238625"/>
          </a:xfrm>
        </p:spPr>
        <p:txBody>
          <a:bodyPr/>
          <a:lstStyle/>
          <a:p>
            <a:r>
              <a:rPr lang="en-US"/>
              <a:t>Not all routers can be upgraded simultaneously</a:t>
            </a:r>
          </a:p>
          <a:p>
            <a:pPr lvl="1"/>
            <a:r>
              <a:rPr lang="en-US"/>
              <a:t>How will the network operate with mixed IPv4 and IPv6 routers? </a:t>
            </a:r>
          </a:p>
          <a:p>
            <a:r>
              <a:rPr lang="en-US" i="1">
                <a:solidFill>
                  <a:srgbClr val="FF0000"/>
                </a:solidFill>
              </a:rPr>
              <a:t>Tunneling:</a:t>
            </a:r>
            <a:r>
              <a:rPr lang="en-US"/>
              <a:t> IPv6 carried as payload in IPv4 datagram among IPv4 routers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3B9E2B59-76BB-4BE7-82A3-8F1E4AFC4C98}" type="slidenum">
              <a:rPr lang="en-US"/>
              <a:pPr/>
              <a:t>3</a:t>
            </a:fld>
            <a:endParaRPr lang="en-US"/>
          </a:p>
        </p:txBody>
      </p:sp>
      <p:sp>
        <p:nvSpPr>
          <p:cNvPr id="421890" name="Rectangle 2"/>
          <p:cNvSpPr>
            <a:spLocks noGrp="1" noChangeArrowheads="1"/>
          </p:cNvSpPr>
          <p:nvPr>
            <p:ph type="title"/>
          </p:nvPr>
        </p:nvSpPr>
        <p:spPr/>
        <p:txBody>
          <a:bodyPr/>
          <a:lstStyle/>
          <a:p>
            <a:r>
              <a:rPr lang="en-US" sz="3600"/>
              <a:t>Two Key Network-Layer Functions</a:t>
            </a:r>
          </a:p>
        </p:txBody>
      </p:sp>
      <p:sp>
        <p:nvSpPr>
          <p:cNvPr id="421891" name="Rectangle 3"/>
          <p:cNvSpPr>
            <a:spLocks noGrp="1" noChangeArrowheads="1"/>
          </p:cNvSpPr>
          <p:nvPr>
            <p:ph type="body" idx="1"/>
          </p:nvPr>
        </p:nvSpPr>
        <p:spPr>
          <a:xfrm>
            <a:off x="369888" y="1330325"/>
            <a:ext cx="4192587" cy="4648200"/>
          </a:xfrm>
        </p:spPr>
        <p:txBody>
          <a:bodyPr/>
          <a:lstStyle/>
          <a:p>
            <a:r>
              <a:rPr lang="en-US" i="1">
                <a:solidFill>
                  <a:schemeClr val="accent2"/>
                </a:solidFill>
              </a:rPr>
              <a:t>1. forwarding:</a:t>
            </a:r>
            <a:r>
              <a:rPr lang="en-US"/>
              <a:t> move packets from router’s input to appropriate router output</a:t>
            </a:r>
          </a:p>
          <a:p>
            <a:pPr>
              <a:spcBef>
                <a:spcPct val="70000"/>
              </a:spcBef>
            </a:pPr>
            <a:r>
              <a:rPr lang="en-US" i="1">
                <a:solidFill>
                  <a:schemeClr val="accent2"/>
                </a:solidFill>
              </a:rPr>
              <a:t>2. routing:</a:t>
            </a:r>
            <a:r>
              <a:rPr lang="en-US"/>
              <a:t> determine route taken by packets from source to dest. </a:t>
            </a:r>
          </a:p>
          <a:p>
            <a:pPr lvl="1">
              <a:spcBef>
                <a:spcPct val="70000"/>
              </a:spcBef>
            </a:pPr>
            <a:r>
              <a:rPr lang="en-US" i="1"/>
              <a:t>routing algorithms</a:t>
            </a:r>
          </a:p>
          <a:p>
            <a:pPr lvl="1">
              <a:spcBef>
                <a:spcPct val="70000"/>
              </a:spcBef>
            </a:pPr>
            <a:r>
              <a:rPr lang="en-US" i="1"/>
              <a:t>before packets arrive</a:t>
            </a:r>
            <a:endParaRPr lang="en-US"/>
          </a:p>
          <a:p>
            <a:pPr>
              <a:buFont typeface="ZapfDingbats" pitchFamily="82" charset="2"/>
              <a:buNone/>
            </a:pPr>
            <a:endParaRPr lang="en-US"/>
          </a:p>
        </p:txBody>
      </p:sp>
      <p:sp>
        <p:nvSpPr>
          <p:cNvPr id="421892" name="Rectangle 4"/>
          <p:cNvSpPr>
            <a:spLocks noChangeArrowheads="1"/>
          </p:cNvSpPr>
          <p:nvPr/>
        </p:nvSpPr>
        <p:spPr bwMode="auto">
          <a:xfrm>
            <a:off x="4554538" y="1611313"/>
            <a:ext cx="4344987" cy="4648200"/>
          </a:xfrm>
          <a:prstGeom prst="rect">
            <a:avLst/>
          </a:prstGeom>
          <a:noFill/>
          <a:ln w="9525">
            <a:noFill/>
            <a:miter lim="800000"/>
            <a:headEnd/>
            <a:tailEnd/>
          </a:ln>
          <a:effectLst/>
        </p:spPr>
        <p:txBody>
          <a:bodyPr/>
          <a:lstStyle/>
          <a:p>
            <a:pPr marL="342900" indent="-342900">
              <a:spcBef>
                <a:spcPct val="70000"/>
              </a:spcBef>
              <a:buClr>
                <a:schemeClr val="accent2"/>
              </a:buClr>
              <a:buSzPct val="85000"/>
              <a:buFont typeface="ZapfDingbats" pitchFamily="82" charset="2"/>
              <a:buChar char="r"/>
            </a:pPr>
            <a:r>
              <a:rPr lang="en-US" sz="2800" i="1">
                <a:solidFill>
                  <a:schemeClr val="accent2"/>
                </a:solidFill>
              </a:rPr>
              <a:t>3. connection setup</a:t>
            </a:r>
            <a:r>
              <a:rPr lang="en-US" sz="2800">
                <a:solidFill>
                  <a:schemeClr val="accent2"/>
                </a:solidFill>
              </a:rPr>
              <a:t>: for some connection-oriented architectures (ATM, x.25)</a:t>
            </a:r>
          </a:p>
          <a:p>
            <a:pPr marL="742950" lvl="1" indent="-285750">
              <a:spcBef>
                <a:spcPct val="70000"/>
              </a:spcBef>
              <a:buClr>
                <a:schemeClr val="accent2"/>
              </a:buClr>
              <a:buSzPct val="75000"/>
              <a:buFont typeface="ZapfDingbats" pitchFamily="82" charset="2"/>
              <a:buChar char="m"/>
            </a:pPr>
            <a:r>
              <a:rPr lang="en-US" sz="2400" i="1"/>
              <a:t>Before datagrams flow</a:t>
            </a:r>
          </a:p>
          <a:p>
            <a:pPr marL="742950" lvl="1" indent="-285750">
              <a:spcBef>
                <a:spcPct val="70000"/>
              </a:spcBef>
              <a:buClr>
                <a:schemeClr val="accent2"/>
              </a:buClr>
              <a:buSzPct val="75000"/>
              <a:buFont typeface="ZapfDingbats" pitchFamily="82" charset="2"/>
              <a:buChar char="m"/>
            </a:pPr>
            <a:r>
              <a:rPr lang="en-US" sz="2400" i="1"/>
              <a:t>Establishes a virtual circuit (VC)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213" name="Slide Number Placeholder 5"/>
          <p:cNvSpPr>
            <a:spLocks noGrp="1"/>
          </p:cNvSpPr>
          <p:nvPr>
            <p:ph type="sldNum" sz="quarter" idx="12"/>
          </p:nvPr>
        </p:nvSpPr>
        <p:spPr/>
        <p:txBody>
          <a:bodyPr/>
          <a:lstStyle/>
          <a:p>
            <a:r>
              <a:rPr lang="en-US"/>
              <a:t>4-</a:t>
            </a:r>
            <a:fld id="{CCD0477E-B319-4CF1-A340-4F60A76E606D}" type="slidenum">
              <a:rPr lang="en-US"/>
              <a:pPr/>
              <a:t>30</a:t>
            </a:fld>
            <a:endParaRPr lang="en-US"/>
          </a:p>
        </p:txBody>
      </p:sp>
      <p:sp>
        <p:nvSpPr>
          <p:cNvPr id="620546" name="Rectangle 2"/>
          <p:cNvSpPr>
            <a:spLocks noGrp="1" noChangeArrowheads="1"/>
          </p:cNvSpPr>
          <p:nvPr>
            <p:ph type="title"/>
          </p:nvPr>
        </p:nvSpPr>
        <p:spPr>
          <a:xfrm>
            <a:off x="307975" y="214313"/>
            <a:ext cx="7772400" cy="990600"/>
          </a:xfrm>
        </p:spPr>
        <p:txBody>
          <a:bodyPr/>
          <a:lstStyle/>
          <a:p>
            <a:r>
              <a:rPr lang="en-US"/>
              <a:t>Tunneling</a:t>
            </a:r>
          </a:p>
        </p:txBody>
      </p:sp>
      <p:grpSp>
        <p:nvGrpSpPr>
          <p:cNvPr id="620547" name="Group 3"/>
          <p:cNvGrpSpPr>
            <a:grpSpLocks/>
          </p:cNvGrpSpPr>
          <p:nvPr/>
        </p:nvGrpSpPr>
        <p:grpSpPr bwMode="auto">
          <a:xfrm>
            <a:off x="2152650" y="1122363"/>
            <a:ext cx="708025" cy="638175"/>
            <a:chOff x="1898" y="728"/>
            <a:chExt cx="446" cy="402"/>
          </a:xfrm>
        </p:grpSpPr>
        <p:grpSp>
          <p:nvGrpSpPr>
            <p:cNvPr id="620548" name="Group 4"/>
            <p:cNvGrpSpPr>
              <a:grpSpLocks/>
            </p:cNvGrpSpPr>
            <p:nvPr/>
          </p:nvGrpSpPr>
          <p:grpSpPr bwMode="auto">
            <a:xfrm>
              <a:off x="1898" y="918"/>
              <a:ext cx="446" cy="212"/>
              <a:chOff x="2210" y="903"/>
              <a:chExt cx="446" cy="212"/>
            </a:xfrm>
          </p:grpSpPr>
          <p:sp>
            <p:nvSpPr>
              <p:cNvPr id="620549" name="Oval 5"/>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550" name="Line 6"/>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551" name="Line 7"/>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552" name="Rectangle 8"/>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553" name="Oval 9"/>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554" name="Group 10"/>
              <p:cNvGrpSpPr>
                <a:grpSpLocks/>
              </p:cNvGrpSpPr>
              <p:nvPr/>
            </p:nvGrpSpPr>
            <p:grpSpPr bwMode="auto">
              <a:xfrm>
                <a:off x="2319" y="931"/>
                <a:ext cx="221" cy="85"/>
                <a:chOff x="2848" y="848"/>
                <a:chExt cx="140" cy="98"/>
              </a:xfrm>
            </p:grpSpPr>
            <p:sp>
              <p:nvSpPr>
                <p:cNvPr id="620555"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56"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57"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558" name="Group 14"/>
              <p:cNvGrpSpPr>
                <a:grpSpLocks/>
              </p:cNvGrpSpPr>
              <p:nvPr/>
            </p:nvGrpSpPr>
            <p:grpSpPr bwMode="auto">
              <a:xfrm flipV="1">
                <a:off x="2319" y="930"/>
                <a:ext cx="221" cy="87"/>
                <a:chOff x="2848" y="848"/>
                <a:chExt cx="140" cy="98"/>
              </a:xfrm>
            </p:grpSpPr>
            <p:sp>
              <p:nvSpPr>
                <p:cNvPr id="620559"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60"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61"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562" name="Text Box 18"/>
            <p:cNvSpPr txBox="1">
              <a:spLocks noChangeArrowheads="1"/>
            </p:cNvSpPr>
            <p:nvPr/>
          </p:nvSpPr>
          <p:spPr bwMode="auto">
            <a:xfrm>
              <a:off x="2010" y="728"/>
              <a:ext cx="221" cy="231"/>
            </a:xfrm>
            <a:prstGeom prst="rect">
              <a:avLst/>
            </a:prstGeom>
            <a:noFill/>
            <a:ln w="9525">
              <a:noFill/>
              <a:miter lim="800000"/>
              <a:headEnd/>
              <a:tailEnd/>
            </a:ln>
            <a:effectLst/>
          </p:spPr>
          <p:txBody>
            <a:bodyPr wrap="none">
              <a:spAutoFit/>
            </a:bodyPr>
            <a:lstStyle/>
            <a:p>
              <a:r>
                <a:rPr lang="en-US"/>
                <a:t>A</a:t>
              </a:r>
            </a:p>
          </p:txBody>
        </p:sp>
      </p:grpSp>
      <p:grpSp>
        <p:nvGrpSpPr>
          <p:cNvPr id="620563" name="Group 19"/>
          <p:cNvGrpSpPr>
            <a:grpSpLocks/>
          </p:cNvGrpSpPr>
          <p:nvPr/>
        </p:nvGrpSpPr>
        <p:grpSpPr bwMode="auto">
          <a:xfrm>
            <a:off x="3198813" y="1127125"/>
            <a:ext cx="708025" cy="638175"/>
            <a:chOff x="1898" y="728"/>
            <a:chExt cx="446" cy="402"/>
          </a:xfrm>
        </p:grpSpPr>
        <p:grpSp>
          <p:nvGrpSpPr>
            <p:cNvPr id="620564" name="Group 20"/>
            <p:cNvGrpSpPr>
              <a:grpSpLocks/>
            </p:cNvGrpSpPr>
            <p:nvPr/>
          </p:nvGrpSpPr>
          <p:grpSpPr bwMode="auto">
            <a:xfrm>
              <a:off x="1898" y="918"/>
              <a:ext cx="446" cy="212"/>
              <a:chOff x="2210" y="903"/>
              <a:chExt cx="446" cy="212"/>
            </a:xfrm>
          </p:grpSpPr>
          <p:sp>
            <p:nvSpPr>
              <p:cNvPr id="620565" name="Oval 21"/>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566" name="Line 22"/>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567" name="Line 23"/>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568" name="Rectangle 24"/>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569" name="Oval 25"/>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570" name="Group 26"/>
              <p:cNvGrpSpPr>
                <a:grpSpLocks/>
              </p:cNvGrpSpPr>
              <p:nvPr/>
            </p:nvGrpSpPr>
            <p:grpSpPr bwMode="auto">
              <a:xfrm>
                <a:off x="2319" y="931"/>
                <a:ext cx="221" cy="85"/>
                <a:chOff x="2848" y="848"/>
                <a:chExt cx="140" cy="98"/>
              </a:xfrm>
            </p:grpSpPr>
            <p:sp>
              <p:nvSpPr>
                <p:cNvPr id="620571" name="Line 2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72" name="Line 2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73" name="Line 2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574" name="Group 30"/>
              <p:cNvGrpSpPr>
                <a:grpSpLocks/>
              </p:cNvGrpSpPr>
              <p:nvPr/>
            </p:nvGrpSpPr>
            <p:grpSpPr bwMode="auto">
              <a:xfrm flipV="1">
                <a:off x="2319" y="930"/>
                <a:ext cx="221" cy="87"/>
                <a:chOff x="2848" y="848"/>
                <a:chExt cx="140" cy="98"/>
              </a:xfrm>
            </p:grpSpPr>
            <p:sp>
              <p:nvSpPr>
                <p:cNvPr id="620575" name="Line 3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76" name="Line 3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77" name="Line 3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578" name="Text Box 34"/>
            <p:cNvSpPr txBox="1">
              <a:spLocks noChangeArrowheads="1"/>
            </p:cNvSpPr>
            <p:nvPr/>
          </p:nvSpPr>
          <p:spPr bwMode="auto">
            <a:xfrm>
              <a:off x="2010" y="728"/>
              <a:ext cx="207" cy="231"/>
            </a:xfrm>
            <a:prstGeom prst="rect">
              <a:avLst/>
            </a:prstGeom>
            <a:noFill/>
            <a:ln w="9525">
              <a:noFill/>
              <a:miter lim="800000"/>
              <a:headEnd/>
              <a:tailEnd/>
            </a:ln>
            <a:effectLst/>
          </p:spPr>
          <p:txBody>
            <a:bodyPr wrap="none">
              <a:spAutoFit/>
            </a:bodyPr>
            <a:lstStyle/>
            <a:p>
              <a:r>
                <a:rPr lang="en-US"/>
                <a:t>B</a:t>
              </a:r>
            </a:p>
          </p:txBody>
        </p:sp>
      </p:grpSp>
      <p:grpSp>
        <p:nvGrpSpPr>
          <p:cNvPr id="620579" name="Group 35"/>
          <p:cNvGrpSpPr>
            <a:grpSpLocks/>
          </p:cNvGrpSpPr>
          <p:nvPr/>
        </p:nvGrpSpPr>
        <p:grpSpPr bwMode="auto">
          <a:xfrm>
            <a:off x="6213475" y="1117600"/>
            <a:ext cx="708025" cy="638175"/>
            <a:chOff x="1898" y="728"/>
            <a:chExt cx="446" cy="402"/>
          </a:xfrm>
        </p:grpSpPr>
        <p:grpSp>
          <p:nvGrpSpPr>
            <p:cNvPr id="620580" name="Group 36"/>
            <p:cNvGrpSpPr>
              <a:grpSpLocks/>
            </p:cNvGrpSpPr>
            <p:nvPr/>
          </p:nvGrpSpPr>
          <p:grpSpPr bwMode="auto">
            <a:xfrm>
              <a:off x="1898" y="918"/>
              <a:ext cx="446" cy="212"/>
              <a:chOff x="2210" y="903"/>
              <a:chExt cx="446" cy="212"/>
            </a:xfrm>
          </p:grpSpPr>
          <p:sp>
            <p:nvSpPr>
              <p:cNvPr id="620581" name="Oval 37"/>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582" name="Line 38"/>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583" name="Line 39"/>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584" name="Rectangle 40"/>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585" name="Oval 41"/>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586" name="Group 42"/>
              <p:cNvGrpSpPr>
                <a:grpSpLocks/>
              </p:cNvGrpSpPr>
              <p:nvPr/>
            </p:nvGrpSpPr>
            <p:grpSpPr bwMode="auto">
              <a:xfrm>
                <a:off x="2319" y="931"/>
                <a:ext cx="221" cy="85"/>
                <a:chOff x="2848" y="848"/>
                <a:chExt cx="140" cy="98"/>
              </a:xfrm>
            </p:grpSpPr>
            <p:sp>
              <p:nvSpPr>
                <p:cNvPr id="620587" name="Line 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88" name="Line 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89" name="Line 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590" name="Group 46"/>
              <p:cNvGrpSpPr>
                <a:grpSpLocks/>
              </p:cNvGrpSpPr>
              <p:nvPr/>
            </p:nvGrpSpPr>
            <p:grpSpPr bwMode="auto">
              <a:xfrm flipV="1">
                <a:off x="2319" y="930"/>
                <a:ext cx="221" cy="87"/>
                <a:chOff x="2848" y="848"/>
                <a:chExt cx="140" cy="98"/>
              </a:xfrm>
            </p:grpSpPr>
            <p:sp>
              <p:nvSpPr>
                <p:cNvPr id="620591" name="Line 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592" name="Line 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593" name="Line 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594" name="Text Box 50"/>
            <p:cNvSpPr txBox="1">
              <a:spLocks noChangeArrowheads="1"/>
            </p:cNvSpPr>
            <p:nvPr/>
          </p:nvSpPr>
          <p:spPr bwMode="auto">
            <a:xfrm>
              <a:off x="2010" y="728"/>
              <a:ext cx="206" cy="231"/>
            </a:xfrm>
            <a:prstGeom prst="rect">
              <a:avLst/>
            </a:prstGeom>
            <a:noFill/>
            <a:ln w="9525">
              <a:noFill/>
              <a:miter lim="800000"/>
              <a:headEnd/>
              <a:tailEnd/>
            </a:ln>
            <a:effectLst/>
          </p:spPr>
          <p:txBody>
            <a:bodyPr wrap="none">
              <a:spAutoFit/>
            </a:bodyPr>
            <a:lstStyle/>
            <a:p>
              <a:r>
                <a:rPr lang="en-US"/>
                <a:t>E</a:t>
              </a:r>
            </a:p>
          </p:txBody>
        </p:sp>
      </p:grpSp>
      <p:grpSp>
        <p:nvGrpSpPr>
          <p:cNvPr id="620595" name="Group 51"/>
          <p:cNvGrpSpPr>
            <a:grpSpLocks/>
          </p:cNvGrpSpPr>
          <p:nvPr/>
        </p:nvGrpSpPr>
        <p:grpSpPr bwMode="auto">
          <a:xfrm>
            <a:off x="7204075" y="1106488"/>
            <a:ext cx="708025" cy="638175"/>
            <a:chOff x="1898" y="728"/>
            <a:chExt cx="446" cy="402"/>
          </a:xfrm>
        </p:grpSpPr>
        <p:grpSp>
          <p:nvGrpSpPr>
            <p:cNvPr id="620596" name="Group 52"/>
            <p:cNvGrpSpPr>
              <a:grpSpLocks/>
            </p:cNvGrpSpPr>
            <p:nvPr/>
          </p:nvGrpSpPr>
          <p:grpSpPr bwMode="auto">
            <a:xfrm>
              <a:off x="1898" y="918"/>
              <a:ext cx="446" cy="212"/>
              <a:chOff x="2210" y="903"/>
              <a:chExt cx="446" cy="212"/>
            </a:xfrm>
          </p:grpSpPr>
          <p:sp>
            <p:nvSpPr>
              <p:cNvPr id="620597" name="Oval 53"/>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598" name="Line 54"/>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599" name="Line 55"/>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00" name="Rectangle 56"/>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01" name="Oval 57"/>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02" name="Group 58"/>
              <p:cNvGrpSpPr>
                <a:grpSpLocks/>
              </p:cNvGrpSpPr>
              <p:nvPr/>
            </p:nvGrpSpPr>
            <p:grpSpPr bwMode="auto">
              <a:xfrm>
                <a:off x="2319" y="931"/>
                <a:ext cx="221" cy="85"/>
                <a:chOff x="2848" y="848"/>
                <a:chExt cx="140" cy="98"/>
              </a:xfrm>
            </p:grpSpPr>
            <p:sp>
              <p:nvSpPr>
                <p:cNvPr id="620603" name="Line 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04" name="Line 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05" name="Line 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606" name="Group 62"/>
              <p:cNvGrpSpPr>
                <a:grpSpLocks/>
              </p:cNvGrpSpPr>
              <p:nvPr/>
            </p:nvGrpSpPr>
            <p:grpSpPr bwMode="auto">
              <a:xfrm flipV="1">
                <a:off x="2319" y="930"/>
                <a:ext cx="221" cy="87"/>
                <a:chOff x="2848" y="848"/>
                <a:chExt cx="140" cy="98"/>
              </a:xfrm>
            </p:grpSpPr>
            <p:sp>
              <p:nvSpPr>
                <p:cNvPr id="620607" name="Line 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08" name="Line 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09" name="Line 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610" name="Text Box 66"/>
            <p:cNvSpPr txBox="1">
              <a:spLocks noChangeArrowheads="1"/>
            </p:cNvSpPr>
            <p:nvPr/>
          </p:nvSpPr>
          <p:spPr bwMode="auto">
            <a:xfrm>
              <a:off x="2010" y="728"/>
              <a:ext cx="203" cy="231"/>
            </a:xfrm>
            <a:prstGeom prst="rect">
              <a:avLst/>
            </a:prstGeom>
            <a:noFill/>
            <a:ln w="9525">
              <a:noFill/>
              <a:miter lim="800000"/>
              <a:headEnd/>
              <a:tailEnd/>
            </a:ln>
            <a:effectLst/>
          </p:spPr>
          <p:txBody>
            <a:bodyPr wrap="none">
              <a:spAutoFit/>
            </a:bodyPr>
            <a:lstStyle/>
            <a:p>
              <a:r>
                <a:rPr lang="en-US"/>
                <a:t>F</a:t>
              </a:r>
            </a:p>
          </p:txBody>
        </p:sp>
      </p:grpSp>
      <p:sp>
        <p:nvSpPr>
          <p:cNvPr id="620611" name="Rectangle 67"/>
          <p:cNvSpPr>
            <a:spLocks noChangeArrowheads="1"/>
          </p:cNvSpPr>
          <p:nvPr/>
        </p:nvSpPr>
        <p:spPr bwMode="auto">
          <a:xfrm>
            <a:off x="3905250" y="1589088"/>
            <a:ext cx="2281238" cy="66675"/>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620612" name="Line 68"/>
          <p:cNvSpPr>
            <a:spLocks noChangeShapeType="1"/>
          </p:cNvSpPr>
          <p:nvPr/>
        </p:nvSpPr>
        <p:spPr bwMode="auto">
          <a:xfrm flipV="1">
            <a:off x="2871788" y="1612900"/>
            <a:ext cx="323850" cy="0"/>
          </a:xfrm>
          <a:prstGeom prst="line">
            <a:avLst/>
          </a:prstGeom>
          <a:noFill/>
          <a:ln w="19050">
            <a:solidFill>
              <a:schemeClr val="tx1"/>
            </a:solidFill>
            <a:round/>
            <a:headEnd/>
            <a:tailEnd/>
          </a:ln>
          <a:effectLst/>
        </p:spPr>
        <p:txBody>
          <a:bodyPr wrap="none"/>
          <a:lstStyle/>
          <a:p>
            <a:endParaRPr lang="en-US"/>
          </a:p>
        </p:txBody>
      </p:sp>
      <p:sp>
        <p:nvSpPr>
          <p:cNvPr id="620613" name="Line 69"/>
          <p:cNvSpPr>
            <a:spLocks noChangeShapeType="1"/>
          </p:cNvSpPr>
          <p:nvPr/>
        </p:nvSpPr>
        <p:spPr bwMode="auto">
          <a:xfrm flipV="1">
            <a:off x="6918325" y="1593850"/>
            <a:ext cx="323850" cy="0"/>
          </a:xfrm>
          <a:prstGeom prst="line">
            <a:avLst/>
          </a:prstGeom>
          <a:noFill/>
          <a:ln w="19050">
            <a:solidFill>
              <a:schemeClr val="tx1"/>
            </a:solidFill>
            <a:round/>
            <a:headEnd/>
            <a:tailEnd/>
          </a:ln>
          <a:effectLst/>
        </p:spPr>
        <p:txBody>
          <a:bodyPr wrap="none"/>
          <a:lstStyle/>
          <a:p>
            <a:endParaRPr lang="en-US"/>
          </a:p>
        </p:txBody>
      </p:sp>
      <p:sp>
        <p:nvSpPr>
          <p:cNvPr id="620614" name="Text Box 70"/>
          <p:cNvSpPr txBox="1">
            <a:spLocks noChangeArrowheads="1"/>
          </p:cNvSpPr>
          <p:nvPr/>
        </p:nvSpPr>
        <p:spPr bwMode="auto">
          <a:xfrm>
            <a:off x="2209800" y="1727200"/>
            <a:ext cx="623888" cy="336550"/>
          </a:xfrm>
          <a:prstGeom prst="rect">
            <a:avLst/>
          </a:prstGeom>
          <a:noFill/>
          <a:ln w="9525">
            <a:noFill/>
            <a:miter lim="800000"/>
            <a:headEnd/>
            <a:tailEnd/>
          </a:ln>
          <a:effectLst/>
        </p:spPr>
        <p:txBody>
          <a:bodyPr wrap="none">
            <a:spAutoFit/>
          </a:bodyPr>
          <a:lstStyle/>
          <a:p>
            <a:r>
              <a:rPr lang="en-US" sz="1600"/>
              <a:t>IPv6</a:t>
            </a:r>
          </a:p>
        </p:txBody>
      </p:sp>
      <p:sp>
        <p:nvSpPr>
          <p:cNvPr id="620615" name="Text Box 71"/>
          <p:cNvSpPr txBox="1">
            <a:spLocks noChangeArrowheads="1"/>
          </p:cNvSpPr>
          <p:nvPr/>
        </p:nvSpPr>
        <p:spPr bwMode="auto">
          <a:xfrm>
            <a:off x="3255963" y="1728788"/>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16" name="Text Box 72"/>
          <p:cNvSpPr txBox="1">
            <a:spLocks noChangeArrowheads="1"/>
          </p:cNvSpPr>
          <p:nvPr/>
        </p:nvSpPr>
        <p:spPr bwMode="auto">
          <a:xfrm>
            <a:off x="6281738" y="1720850"/>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17" name="Text Box 73"/>
          <p:cNvSpPr txBox="1">
            <a:spLocks noChangeArrowheads="1"/>
          </p:cNvSpPr>
          <p:nvPr/>
        </p:nvSpPr>
        <p:spPr bwMode="auto">
          <a:xfrm>
            <a:off x="7262813" y="1724025"/>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18" name="Text Box 74"/>
          <p:cNvSpPr txBox="1">
            <a:spLocks noChangeArrowheads="1"/>
          </p:cNvSpPr>
          <p:nvPr/>
        </p:nvSpPr>
        <p:spPr bwMode="auto">
          <a:xfrm>
            <a:off x="4667250" y="1247775"/>
            <a:ext cx="765175" cy="336550"/>
          </a:xfrm>
          <a:prstGeom prst="rect">
            <a:avLst/>
          </a:prstGeom>
          <a:noFill/>
          <a:ln w="9525">
            <a:noFill/>
            <a:miter lim="800000"/>
            <a:headEnd/>
            <a:tailEnd/>
          </a:ln>
          <a:effectLst/>
        </p:spPr>
        <p:txBody>
          <a:bodyPr wrap="none">
            <a:spAutoFit/>
          </a:bodyPr>
          <a:lstStyle/>
          <a:p>
            <a:r>
              <a:rPr lang="en-US" sz="1600">
                <a:solidFill>
                  <a:srgbClr val="FF0000"/>
                </a:solidFill>
              </a:rPr>
              <a:t>tunnel</a:t>
            </a:r>
          </a:p>
        </p:txBody>
      </p:sp>
      <p:sp>
        <p:nvSpPr>
          <p:cNvPr id="620619" name="Text Box 75"/>
          <p:cNvSpPr txBox="1">
            <a:spLocks noChangeArrowheads="1"/>
          </p:cNvSpPr>
          <p:nvPr/>
        </p:nvSpPr>
        <p:spPr bwMode="auto">
          <a:xfrm>
            <a:off x="414338" y="1314450"/>
            <a:ext cx="1504950" cy="366713"/>
          </a:xfrm>
          <a:prstGeom prst="rect">
            <a:avLst/>
          </a:prstGeom>
          <a:noFill/>
          <a:ln w="9525">
            <a:noFill/>
            <a:miter lim="800000"/>
            <a:headEnd/>
            <a:tailEnd/>
          </a:ln>
          <a:effectLst/>
        </p:spPr>
        <p:txBody>
          <a:bodyPr wrap="none">
            <a:spAutoFit/>
          </a:bodyPr>
          <a:lstStyle/>
          <a:p>
            <a:r>
              <a:rPr lang="en-US"/>
              <a:t>Logical view:</a:t>
            </a:r>
          </a:p>
        </p:txBody>
      </p:sp>
      <p:sp>
        <p:nvSpPr>
          <p:cNvPr id="620620" name="Text Box 76"/>
          <p:cNvSpPr txBox="1">
            <a:spLocks noChangeArrowheads="1"/>
          </p:cNvSpPr>
          <p:nvPr/>
        </p:nvSpPr>
        <p:spPr bwMode="auto">
          <a:xfrm>
            <a:off x="309563" y="2468563"/>
            <a:ext cx="1619250" cy="366712"/>
          </a:xfrm>
          <a:prstGeom prst="rect">
            <a:avLst/>
          </a:prstGeom>
          <a:noFill/>
          <a:ln w="9525">
            <a:noFill/>
            <a:miter lim="800000"/>
            <a:headEnd/>
            <a:tailEnd/>
          </a:ln>
          <a:effectLst/>
        </p:spPr>
        <p:txBody>
          <a:bodyPr wrap="none">
            <a:spAutoFit/>
          </a:bodyPr>
          <a:lstStyle/>
          <a:p>
            <a:r>
              <a:rPr lang="en-US"/>
              <a:t>Physical view:</a:t>
            </a:r>
          </a:p>
        </p:txBody>
      </p:sp>
      <p:grpSp>
        <p:nvGrpSpPr>
          <p:cNvPr id="620621" name="Group 77"/>
          <p:cNvGrpSpPr>
            <a:grpSpLocks/>
          </p:cNvGrpSpPr>
          <p:nvPr/>
        </p:nvGrpSpPr>
        <p:grpSpPr bwMode="auto">
          <a:xfrm>
            <a:off x="2143125" y="2254250"/>
            <a:ext cx="708025" cy="638175"/>
            <a:chOff x="1898" y="728"/>
            <a:chExt cx="446" cy="402"/>
          </a:xfrm>
        </p:grpSpPr>
        <p:grpSp>
          <p:nvGrpSpPr>
            <p:cNvPr id="620622" name="Group 78"/>
            <p:cNvGrpSpPr>
              <a:grpSpLocks/>
            </p:cNvGrpSpPr>
            <p:nvPr/>
          </p:nvGrpSpPr>
          <p:grpSpPr bwMode="auto">
            <a:xfrm>
              <a:off x="1898" y="918"/>
              <a:ext cx="446" cy="212"/>
              <a:chOff x="2210" y="903"/>
              <a:chExt cx="446" cy="212"/>
            </a:xfrm>
          </p:grpSpPr>
          <p:sp>
            <p:nvSpPr>
              <p:cNvPr id="620623" name="Oval 79"/>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624" name="Line 80"/>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625" name="Line 81"/>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26" name="Rectangle 82"/>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27" name="Oval 83"/>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28" name="Group 84"/>
              <p:cNvGrpSpPr>
                <a:grpSpLocks/>
              </p:cNvGrpSpPr>
              <p:nvPr/>
            </p:nvGrpSpPr>
            <p:grpSpPr bwMode="auto">
              <a:xfrm>
                <a:off x="2319" y="931"/>
                <a:ext cx="221" cy="85"/>
                <a:chOff x="2848" y="848"/>
                <a:chExt cx="140" cy="98"/>
              </a:xfrm>
            </p:grpSpPr>
            <p:sp>
              <p:nvSpPr>
                <p:cNvPr id="620629"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30"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31"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632" name="Group 88"/>
              <p:cNvGrpSpPr>
                <a:grpSpLocks/>
              </p:cNvGrpSpPr>
              <p:nvPr/>
            </p:nvGrpSpPr>
            <p:grpSpPr bwMode="auto">
              <a:xfrm flipV="1">
                <a:off x="2319" y="930"/>
                <a:ext cx="221" cy="87"/>
                <a:chOff x="2848" y="848"/>
                <a:chExt cx="140" cy="98"/>
              </a:xfrm>
            </p:grpSpPr>
            <p:sp>
              <p:nvSpPr>
                <p:cNvPr id="620633"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34"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35"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636" name="Text Box 92"/>
            <p:cNvSpPr txBox="1">
              <a:spLocks noChangeArrowheads="1"/>
            </p:cNvSpPr>
            <p:nvPr/>
          </p:nvSpPr>
          <p:spPr bwMode="auto">
            <a:xfrm>
              <a:off x="2010" y="728"/>
              <a:ext cx="221" cy="231"/>
            </a:xfrm>
            <a:prstGeom prst="rect">
              <a:avLst/>
            </a:prstGeom>
            <a:noFill/>
            <a:ln w="9525">
              <a:noFill/>
              <a:miter lim="800000"/>
              <a:headEnd/>
              <a:tailEnd/>
            </a:ln>
            <a:effectLst/>
          </p:spPr>
          <p:txBody>
            <a:bodyPr wrap="none">
              <a:spAutoFit/>
            </a:bodyPr>
            <a:lstStyle/>
            <a:p>
              <a:r>
                <a:rPr lang="en-US"/>
                <a:t>A</a:t>
              </a:r>
            </a:p>
          </p:txBody>
        </p:sp>
      </p:grpSp>
      <p:grpSp>
        <p:nvGrpSpPr>
          <p:cNvPr id="620637" name="Group 93"/>
          <p:cNvGrpSpPr>
            <a:grpSpLocks/>
          </p:cNvGrpSpPr>
          <p:nvPr/>
        </p:nvGrpSpPr>
        <p:grpSpPr bwMode="auto">
          <a:xfrm>
            <a:off x="3189288" y="2259013"/>
            <a:ext cx="708025" cy="638175"/>
            <a:chOff x="1898" y="728"/>
            <a:chExt cx="446" cy="402"/>
          </a:xfrm>
        </p:grpSpPr>
        <p:grpSp>
          <p:nvGrpSpPr>
            <p:cNvPr id="620638" name="Group 94"/>
            <p:cNvGrpSpPr>
              <a:grpSpLocks/>
            </p:cNvGrpSpPr>
            <p:nvPr/>
          </p:nvGrpSpPr>
          <p:grpSpPr bwMode="auto">
            <a:xfrm>
              <a:off x="1898" y="918"/>
              <a:ext cx="446" cy="212"/>
              <a:chOff x="2210" y="903"/>
              <a:chExt cx="446" cy="212"/>
            </a:xfrm>
          </p:grpSpPr>
          <p:sp>
            <p:nvSpPr>
              <p:cNvPr id="620639" name="Oval 95"/>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640" name="Line 96"/>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641" name="Line 97"/>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42" name="Rectangle 98"/>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43" name="Oval 99"/>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44" name="Group 100"/>
              <p:cNvGrpSpPr>
                <a:grpSpLocks/>
              </p:cNvGrpSpPr>
              <p:nvPr/>
            </p:nvGrpSpPr>
            <p:grpSpPr bwMode="auto">
              <a:xfrm>
                <a:off x="2319" y="931"/>
                <a:ext cx="221" cy="85"/>
                <a:chOff x="2848" y="848"/>
                <a:chExt cx="140" cy="98"/>
              </a:xfrm>
            </p:grpSpPr>
            <p:sp>
              <p:nvSpPr>
                <p:cNvPr id="620645" name="Line 1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46" name="Line 1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47" name="Line 1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648" name="Group 104"/>
              <p:cNvGrpSpPr>
                <a:grpSpLocks/>
              </p:cNvGrpSpPr>
              <p:nvPr/>
            </p:nvGrpSpPr>
            <p:grpSpPr bwMode="auto">
              <a:xfrm flipV="1">
                <a:off x="2319" y="930"/>
                <a:ext cx="221" cy="87"/>
                <a:chOff x="2848" y="848"/>
                <a:chExt cx="140" cy="98"/>
              </a:xfrm>
            </p:grpSpPr>
            <p:sp>
              <p:nvSpPr>
                <p:cNvPr id="620649"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50"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51"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652" name="Text Box 108"/>
            <p:cNvSpPr txBox="1">
              <a:spLocks noChangeArrowheads="1"/>
            </p:cNvSpPr>
            <p:nvPr/>
          </p:nvSpPr>
          <p:spPr bwMode="auto">
            <a:xfrm>
              <a:off x="2010" y="728"/>
              <a:ext cx="207" cy="231"/>
            </a:xfrm>
            <a:prstGeom prst="rect">
              <a:avLst/>
            </a:prstGeom>
            <a:noFill/>
            <a:ln w="9525">
              <a:noFill/>
              <a:miter lim="800000"/>
              <a:headEnd/>
              <a:tailEnd/>
            </a:ln>
            <a:effectLst/>
          </p:spPr>
          <p:txBody>
            <a:bodyPr wrap="none">
              <a:spAutoFit/>
            </a:bodyPr>
            <a:lstStyle/>
            <a:p>
              <a:r>
                <a:rPr lang="en-US"/>
                <a:t>B</a:t>
              </a:r>
            </a:p>
          </p:txBody>
        </p:sp>
      </p:grpSp>
      <p:grpSp>
        <p:nvGrpSpPr>
          <p:cNvPr id="620653" name="Group 109"/>
          <p:cNvGrpSpPr>
            <a:grpSpLocks/>
          </p:cNvGrpSpPr>
          <p:nvPr/>
        </p:nvGrpSpPr>
        <p:grpSpPr bwMode="auto">
          <a:xfrm>
            <a:off x="6203950" y="2249488"/>
            <a:ext cx="708025" cy="638175"/>
            <a:chOff x="1898" y="728"/>
            <a:chExt cx="446" cy="402"/>
          </a:xfrm>
        </p:grpSpPr>
        <p:grpSp>
          <p:nvGrpSpPr>
            <p:cNvPr id="620654" name="Group 110"/>
            <p:cNvGrpSpPr>
              <a:grpSpLocks/>
            </p:cNvGrpSpPr>
            <p:nvPr/>
          </p:nvGrpSpPr>
          <p:grpSpPr bwMode="auto">
            <a:xfrm>
              <a:off x="1898" y="918"/>
              <a:ext cx="446" cy="212"/>
              <a:chOff x="2210" y="903"/>
              <a:chExt cx="446" cy="212"/>
            </a:xfrm>
          </p:grpSpPr>
          <p:sp>
            <p:nvSpPr>
              <p:cNvPr id="620655" name="Oval 111"/>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656" name="Line 112"/>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657" name="Line 113"/>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58" name="Rectangle 114"/>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59" name="Oval 115"/>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60" name="Group 116"/>
              <p:cNvGrpSpPr>
                <a:grpSpLocks/>
              </p:cNvGrpSpPr>
              <p:nvPr/>
            </p:nvGrpSpPr>
            <p:grpSpPr bwMode="auto">
              <a:xfrm>
                <a:off x="2319" y="931"/>
                <a:ext cx="221" cy="85"/>
                <a:chOff x="2848" y="848"/>
                <a:chExt cx="140" cy="98"/>
              </a:xfrm>
            </p:grpSpPr>
            <p:sp>
              <p:nvSpPr>
                <p:cNvPr id="620661" name="Line 1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62" name="Line 11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63" name="Line 11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664" name="Group 120"/>
              <p:cNvGrpSpPr>
                <a:grpSpLocks/>
              </p:cNvGrpSpPr>
              <p:nvPr/>
            </p:nvGrpSpPr>
            <p:grpSpPr bwMode="auto">
              <a:xfrm flipV="1">
                <a:off x="2319" y="930"/>
                <a:ext cx="221" cy="87"/>
                <a:chOff x="2848" y="848"/>
                <a:chExt cx="140" cy="98"/>
              </a:xfrm>
            </p:grpSpPr>
            <p:sp>
              <p:nvSpPr>
                <p:cNvPr id="620665" name="Line 1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66" name="Line 1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67" name="Line 1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668" name="Text Box 124"/>
            <p:cNvSpPr txBox="1">
              <a:spLocks noChangeArrowheads="1"/>
            </p:cNvSpPr>
            <p:nvPr/>
          </p:nvSpPr>
          <p:spPr bwMode="auto">
            <a:xfrm>
              <a:off x="2010" y="728"/>
              <a:ext cx="206" cy="231"/>
            </a:xfrm>
            <a:prstGeom prst="rect">
              <a:avLst/>
            </a:prstGeom>
            <a:noFill/>
            <a:ln w="9525">
              <a:noFill/>
              <a:miter lim="800000"/>
              <a:headEnd/>
              <a:tailEnd/>
            </a:ln>
            <a:effectLst/>
          </p:spPr>
          <p:txBody>
            <a:bodyPr wrap="none">
              <a:spAutoFit/>
            </a:bodyPr>
            <a:lstStyle/>
            <a:p>
              <a:r>
                <a:rPr lang="en-US"/>
                <a:t>E</a:t>
              </a:r>
            </a:p>
          </p:txBody>
        </p:sp>
      </p:grpSp>
      <p:grpSp>
        <p:nvGrpSpPr>
          <p:cNvPr id="620669" name="Group 125"/>
          <p:cNvGrpSpPr>
            <a:grpSpLocks/>
          </p:cNvGrpSpPr>
          <p:nvPr/>
        </p:nvGrpSpPr>
        <p:grpSpPr bwMode="auto">
          <a:xfrm>
            <a:off x="7194550" y="2238375"/>
            <a:ext cx="708025" cy="638175"/>
            <a:chOff x="1898" y="728"/>
            <a:chExt cx="446" cy="402"/>
          </a:xfrm>
        </p:grpSpPr>
        <p:grpSp>
          <p:nvGrpSpPr>
            <p:cNvPr id="620670" name="Group 126"/>
            <p:cNvGrpSpPr>
              <a:grpSpLocks/>
            </p:cNvGrpSpPr>
            <p:nvPr/>
          </p:nvGrpSpPr>
          <p:grpSpPr bwMode="auto">
            <a:xfrm>
              <a:off x="1898" y="918"/>
              <a:ext cx="446" cy="212"/>
              <a:chOff x="2210" y="903"/>
              <a:chExt cx="446" cy="212"/>
            </a:xfrm>
          </p:grpSpPr>
          <p:sp>
            <p:nvSpPr>
              <p:cNvPr id="620671" name="Oval 127"/>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672" name="Line 128"/>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673" name="Line 129"/>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74" name="Rectangle 130"/>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75" name="Oval 131"/>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76" name="Group 132"/>
              <p:cNvGrpSpPr>
                <a:grpSpLocks/>
              </p:cNvGrpSpPr>
              <p:nvPr/>
            </p:nvGrpSpPr>
            <p:grpSpPr bwMode="auto">
              <a:xfrm>
                <a:off x="2319" y="931"/>
                <a:ext cx="221" cy="85"/>
                <a:chOff x="2848" y="848"/>
                <a:chExt cx="140" cy="98"/>
              </a:xfrm>
            </p:grpSpPr>
            <p:sp>
              <p:nvSpPr>
                <p:cNvPr id="620677" name="Line 1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78" name="Line 1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79" name="Line 1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680" name="Group 136"/>
              <p:cNvGrpSpPr>
                <a:grpSpLocks/>
              </p:cNvGrpSpPr>
              <p:nvPr/>
            </p:nvGrpSpPr>
            <p:grpSpPr bwMode="auto">
              <a:xfrm flipV="1">
                <a:off x="2319" y="930"/>
                <a:ext cx="221" cy="87"/>
                <a:chOff x="2848" y="848"/>
                <a:chExt cx="140" cy="98"/>
              </a:xfrm>
            </p:grpSpPr>
            <p:sp>
              <p:nvSpPr>
                <p:cNvPr id="620681" name="Line 1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682" name="Line 1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683" name="Line 1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684" name="Text Box 140"/>
            <p:cNvSpPr txBox="1">
              <a:spLocks noChangeArrowheads="1"/>
            </p:cNvSpPr>
            <p:nvPr/>
          </p:nvSpPr>
          <p:spPr bwMode="auto">
            <a:xfrm>
              <a:off x="2010" y="728"/>
              <a:ext cx="203" cy="231"/>
            </a:xfrm>
            <a:prstGeom prst="rect">
              <a:avLst/>
            </a:prstGeom>
            <a:noFill/>
            <a:ln w="9525">
              <a:noFill/>
              <a:miter lim="800000"/>
              <a:headEnd/>
              <a:tailEnd/>
            </a:ln>
            <a:effectLst/>
          </p:spPr>
          <p:txBody>
            <a:bodyPr wrap="none">
              <a:spAutoFit/>
            </a:bodyPr>
            <a:lstStyle/>
            <a:p>
              <a:r>
                <a:rPr lang="en-US"/>
                <a:t>F</a:t>
              </a:r>
            </a:p>
          </p:txBody>
        </p:sp>
      </p:grpSp>
      <p:sp>
        <p:nvSpPr>
          <p:cNvPr id="620685" name="Line 141"/>
          <p:cNvSpPr>
            <a:spLocks noChangeShapeType="1"/>
          </p:cNvSpPr>
          <p:nvPr/>
        </p:nvSpPr>
        <p:spPr bwMode="auto">
          <a:xfrm flipV="1">
            <a:off x="2862263" y="2744788"/>
            <a:ext cx="323850" cy="0"/>
          </a:xfrm>
          <a:prstGeom prst="line">
            <a:avLst/>
          </a:prstGeom>
          <a:noFill/>
          <a:ln w="19050">
            <a:solidFill>
              <a:schemeClr val="tx1"/>
            </a:solidFill>
            <a:round/>
            <a:headEnd/>
            <a:tailEnd/>
          </a:ln>
          <a:effectLst/>
        </p:spPr>
        <p:txBody>
          <a:bodyPr wrap="none"/>
          <a:lstStyle/>
          <a:p>
            <a:endParaRPr lang="en-US"/>
          </a:p>
        </p:txBody>
      </p:sp>
      <p:sp>
        <p:nvSpPr>
          <p:cNvPr id="620686" name="Line 142"/>
          <p:cNvSpPr>
            <a:spLocks noChangeShapeType="1"/>
          </p:cNvSpPr>
          <p:nvPr/>
        </p:nvSpPr>
        <p:spPr bwMode="auto">
          <a:xfrm flipV="1">
            <a:off x="6908800" y="2725738"/>
            <a:ext cx="323850" cy="0"/>
          </a:xfrm>
          <a:prstGeom prst="line">
            <a:avLst/>
          </a:prstGeom>
          <a:noFill/>
          <a:ln w="19050">
            <a:solidFill>
              <a:schemeClr val="tx1"/>
            </a:solidFill>
            <a:round/>
            <a:headEnd/>
            <a:tailEnd/>
          </a:ln>
          <a:effectLst/>
        </p:spPr>
        <p:txBody>
          <a:bodyPr wrap="none"/>
          <a:lstStyle/>
          <a:p>
            <a:endParaRPr lang="en-US"/>
          </a:p>
        </p:txBody>
      </p:sp>
      <p:sp>
        <p:nvSpPr>
          <p:cNvPr id="620687" name="Text Box 143"/>
          <p:cNvSpPr txBox="1">
            <a:spLocks noChangeArrowheads="1"/>
          </p:cNvSpPr>
          <p:nvPr/>
        </p:nvSpPr>
        <p:spPr bwMode="auto">
          <a:xfrm>
            <a:off x="2200275" y="2859088"/>
            <a:ext cx="623888" cy="336550"/>
          </a:xfrm>
          <a:prstGeom prst="rect">
            <a:avLst/>
          </a:prstGeom>
          <a:noFill/>
          <a:ln w="9525">
            <a:noFill/>
            <a:miter lim="800000"/>
            <a:headEnd/>
            <a:tailEnd/>
          </a:ln>
          <a:effectLst/>
        </p:spPr>
        <p:txBody>
          <a:bodyPr wrap="none">
            <a:spAutoFit/>
          </a:bodyPr>
          <a:lstStyle/>
          <a:p>
            <a:r>
              <a:rPr lang="en-US" sz="1600"/>
              <a:t>IPv6</a:t>
            </a:r>
          </a:p>
        </p:txBody>
      </p:sp>
      <p:sp>
        <p:nvSpPr>
          <p:cNvPr id="620688" name="Text Box 144"/>
          <p:cNvSpPr txBox="1">
            <a:spLocks noChangeArrowheads="1"/>
          </p:cNvSpPr>
          <p:nvPr/>
        </p:nvSpPr>
        <p:spPr bwMode="auto">
          <a:xfrm>
            <a:off x="3246438" y="2860675"/>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89" name="Text Box 145"/>
          <p:cNvSpPr txBox="1">
            <a:spLocks noChangeArrowheads="1"/>
          </p:cNvSpPr>
          <p:nvPr/>
        </p:nvSpPr>
        <p:spPr bwMode="auto">
          <a:xfrm>
            <a:off x="6272213" y="2852738"/>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90" name="Text Box 146"/>
          <p:cNvSpPr txBox="1">
            <a:spLocks noChangeArrowheads="1"/>
          </p:cNvSpPr>
          <p:nvPr/>
        </p:nvSpPr>
        <p:spPr bwMode="auto">
          <a:xfrm>
            <a:off x="7253288" y="2855913"/>
            <a:ext cx="623887" cy="336550"/>
          </a:xfrm>
          <a:prstGeom prst="rect">
            <a:avLst/>
          </a:prstGeom>
          <a:noFill/>
          <a:ln w="9525">
            <a:noFill/>
            <a:miter lim="800000"/>
            <a:headEnd/>
            <a:tailEnd/>
          </a:ln>
          <a:effectLst/>
        </p:spPr>
        <p:txBody>
          <a:bodyPr wrap="none">
            <a:spAutoFit/>
          </a:bodyPr>
          <a:lstStyle/>
          <a:p>
            <a:r>
              <a:rPr lang="en-US" sz="1600"/>
              <a:t>IPv6</a:t>
            </a:r>
          </a:p>
        </p:txBody>
      </p:sp>
      <p:sp>
        <p:nvSpPr>
          <p:cNvPr id="620691" name="Line 147"/>
          <p:cNvSpPr>
            <a:spLocks noChangeShapeType="1"/>
          </p:cNvSpPr>
          <p:nvPr/>
        </p:nvSpPr>
        <p:spPr bwMode="auto">
          <a:xfrm flipV="1">
            <a:off x="3895725" y="2735263"/>
            <a:ext cx="2325688" cy="0"/>
          </a:xfrm>
          <a:prstGeom prst="line">
            <a:avLst/>
          </a:prstGeom>
          <a:noFill/>
          <a:ln w="19050">
            <a:solidFill>
              <a:schemeClr val="tx1"/>
            </a:solidFill>
            <a:round/>
            <a:headEnd/>
            <a:tailEnd/>
          </a:ln>
          <a:effectLst/>
        </p:spPr>
        <p:txBody>
          <a:bodyPr wrap="none"/>
          <a:lstStyle/>
          <a:p>
            <a:endParaRPr lang="en-US"/>
          </a:p>
        </p:txBody>
      </p:sp>
      <p:grpSp>
        <p:nvGrpSpPr>
          <p:cNvPr id="620692" name="Group 148"/>
          <p:cNvGrpSpPr>
            <a:grpSpLocks/>
          </p:cNvGrpSpPr>
          <p:nvPr/>
        </p:nvGrpSpPr>
        <p:grpSpPr bwMode="auto">
          <a:xfrm>
            <a:off x="4183063" y="2262188"/>
            <a:ext cx="708025" cy="638175"/>
            <a:chOff x="1898" y="728"/>
            <a:chExt cx="446" cy="402"/>
          </a:xfrm>
        </p:grpSpPr>
        <p:grpSp>
          <p:nvGrpSpPr>
            <p:cNvPr id="620693" name="Group 149"/>
            <p:cNvGrpSpPr>
              <a:grpSpLocks/>
            </p:cNvGrpSpPr>
            <p:nvPr/>
          </p:nvGrpSpPr>
          <p:grpSpPr bwMode="auto">
            <a:xfrm>
              <a:off x="1898" y="918"/>
              <a:ext cx="446" cy="212"/>
              <a:chOff x="2210" y="903"/>
              <a:chExt cx="446" cy="212"/>
            </a:xfrm>
          </p:grpSpPr>
          <p:sp>
            <p:nvSpPr>
              <p:cNvPr id="620694" name="Oval 150"/>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695" name="Line 151"/>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696" name="Line 152"/>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697" name="Rectangle 153"/>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698" name="Oval 154"/>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699" name="Group 155"/>
              <p:cNvGrpSpPr>
                <a:grpSpLocks/>
              </p:cNvGrpSpPr>
              <p:nvPr/>
            </p:nvGrpSpPr>
            <p:grpSpPr bwMode="auto">
              <a:xfrm>
                <a:off x="2319" y="931"/>
                <a:ext cx="221" cy="85"/>
                <a:chOff x="2848" y="848"/>
                <a:chExt cx="140" cy="98"/>
              </a:xfrm>
            </p:grpSpPr>
            <p:sp>
              <p:nvSpPr>
                <p:cNvPr id="620700" name="Line 1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701" name="Line 1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702" name="Line 1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703" name="Group 159"/>
              <p:cNvGrpSpPr>
                <a:grpSpLocks/>
              </p:cNvGrpSpPr>
              <p:nvPr/>
            </p:nvGrpSpPr>
            <p:grpSpPr bwMode="auto">
              <a:xfrm flipV="1">
                <a:off x="2319" y="930"/>
                <a:ext cx="221" cy="87"/>
                <a:chOff x="2848" y="848"/>
                <a:chExt cx="140" cy="98"/>
              </a:xfrm>
            </p:grpSpPr>
            <p:sp>
              <p:nvSpPr>
                <p:cNvPr id="620704" name="Line 1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705" name="Line 1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706" name="Line 1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707" name="Text Box 163"/>
            <p:cNvSpPr txBox="1">
              <a:spLocks noChangeArrowheads="1"/>
            </p:cNvSpPr>
            <p:nvPr/>
          </p:nvSpPr>
          <p:spPr bwMode="auto">
            <a:xfrm>
              <a:off x="2010" y="728"/>
              <a:ext cx="203" cy="231"/>
            </a:xfrm>
            <a:prstGeom prst="rect">
              <a:avLst/>
            </a:prstGeom>
            <a:noFill/>
            <a:ln w="9525">
              <a:noFill/>
              <a:miter lim="800000"/>
              <a:headEnd/>
              <a:tailEnd/>
            </a:ln>
            <a:effectLst/>
          </p:spPr>
          <p:txBody>
            <a:bodyPr wrap="none">
              <a:spAutoFit/>
            </a:bodyPr>
            <a:lstStyle/>
            <a:p>
              <a:r>
                <a:rPr lang="en-US"/>
                <a:t>C</a:t>
              </a:r>
            </a:p>
          </p:txBody>
        </p:sp>
      </p:grpSp>
      <p:grpSp>
        <p:nvGrpSpPr>
          <p:cNvPr id="620708" name="Group 164"/>
          <p:cNvGrpSpPr>
            <a:grpSpLocks/>
          </p:cNvGrpSpPr>
          <p:nvPr/>
        </p:nvGrpSpPr>
        <p:grpSpPr bwMode="auto">
          <a:xfrm>
            <a:off x="5172075" y="2252663"/>
            <a:ext cx="708025" cy="638175"/>
            <a:chOff x="1898" y="728"/>
            <a:chExt cx="446" cy="402"/>
          </a:xfrm>
        </p:grpSpPr>
        <p:grpSp>
          <p:nvGrpSpPr>
            <p:cNvPr id="620709" name="Group 165"/>
            <p:cNvGrpSpPr>
              <a:grpSpLocks/>
            </p:cNvGrpSpPr>
            <p:nvPr/>
          </p:nvGrpSpPr>
          <p:grpSpPr bwMode="auto">
            <a:xfrm>
              <a:off x="1898" y="918"/>
              <a:ext cx="446" cy="212"/>
              <a:chOff x="2210" y="903"/>
              <a:chExt cx="446" cy="212"/>
            </a:xfrm>
          </p:grpSpPr>
          <p:sp>
            <p:nvSpPr>
              <p:cNvPr id="620710" name="Oval 166"/>
              <p:cNvSpPr>
                <a:spLocks noChangeArrowheads="1"/>
              </p:cNvSpPr>
              <p:nvPr/>
            </p:nvSpPr>
            <p:spPr bwMode="auto">
              <a:xfrm>
                <a:off x="2213" y="969"/>
                <a:ext cx="443" cy="146"/>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0711" name="Line 167"/>
              <p:cNvSpPr>
                <a:spLocks noChangeShapeType="1"/>
              </p:cNvSpPr>
              <p:nvPr/>
            </p:nvSpPr>
            <p:spPr bwMode="auto">
              <a:xfrm>
                <a:off x="2213" y="962"/>
                <a:ext cx="1" cy="78"/>
              </a:xfrm>
              <a:prstGeom prst="line">
                <a:avLst/>
              </a:prstGeom>
              <a:noFill/>
              <a:ln w="12700">
                <a:solidFill>
                  <a:schemeClr val="tx1"/>
                </a:solidFill>
                <a:round/>
                <a:headEnd/>
                <a:tailEnd/>
              </a:ln>
              <a:effectLst/>
            </p:spPr>
            <p:txBody>
              <a:bodyPr wrap="none" anchor="ctr"/>
              <a:lstStyle/>
              <a:p>
                <a:endParaRPr lang="en-US"/>
              </a:p>
            </p:txBody>
          </p:sp>
          <p:sp>
            <p:nvSpPr>
              <p:cNvPr id="620712" name="Line 168"/>
              <p:cNvSpPr>
                <a:spLocks noChangeShapeType="1"/>
              </p:cNvSpPr>
              <p:nvPr/>
            </p:nvSpPr>
            <p:spPr bwMode="auto">
              <a:xfrm>
                <a:off x="2560" y="969"/>
                <a:ext cx="1" cy="78"/>
              </a:xfrm>
              <a:prstGeom prst="line">
                <a:avLst/>
              </a:prstGeom>
              <a:noFill/>
              <a:ln w="12700">
                <a:solidFill>
                  <a:schemeClr val="tx1"/>
                </a:solidFill>
                <a:round/>
                <a:headEnd/>
                <a:tailEnd/>
              </a:ln>
              <a:effectLst/>
            </p:spPr>
            <p:txBody>
              <a:bodyPr wrap="none" anchor="ctr"/>
              <a:lstStyle/>
              <a:p>
                <a:endParaRPr lang="en-US"/>
              </a:p>
            </p:txBody>
          </p:sp>
          <p:sp>
            <p:nvSpPr>
              <p:cNvPr id="620713" name="Rectangle 169"/>
              <p:cNvSpPr>
                <a:spLocks noChangeArrowheads="1"/>
              </p:cNvSpPr>
              <p:nvPr/>
            </p:nvSpPr>
            <p:spPr bwMode="auto">
              <a:xfrm>
                <a:off x="2213" y="962"/>
                <a:ext cx="439" cy="76"/>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0714" name="Oval 170"/>
              <p:cNvSpPr>
                <a:spLocks noChangeArrowheads="1"/>
              </p:cNvSpPr>
              <p:nvPr/>
            </p:nvSpPr>
            <p:spPr bwMode="auto">
              <a:xfrm>
                <a:off x="2210" y="903"/>
                <a:ext cx="443" cy="147"/>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0715" name="Group 171"/>
              <p:cNvGrpSpPr>
                <a:grpSpLocks/>
              </p:cNvGrpSpPr>
              <p:nvPr/>
            </p:nvGrpSpPr>
            <p:grpSpPr bwMode="auto">
              <a:xfrm>
                <a:off x="2319" y="931"/>
                <a:ext cx="221" cy="85"/>
                <a:chOff x="2848" y="848"/>
                <a:chExt cx="140" cy="98"/>
              </a:xfrm>
            </p:grpSpPr>
            <p:sp>
              <p:nvSpPr>
                <p:cNvPr id="620716" name="Line 17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717" name="Line 17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718" name="Line 17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20719" name="Group 175"/>
              <p:cNvGrpSpPr>
                <a:grpSpLocks/>
              </p:cNvGrpSpPr>
              <p:nvPr/>
            </p:nvGrpSpPr>
            <p:grpSpPr bwMode="auto">
              <a:xfrm flipV="1">
                <a:off x="2319" y="930"/>
                <a:ext cx="221" cy="87"/>
                <a:chOff x="2848" y="848"/>
                <a:chExt cx="140" cy="98"/>
              </a:xfrm>
            </p:grpSpPr>
            <p:sp>
              <p:nvSpPr>
                <p:cNvPr id="620720" name="Line 1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20721" name="Line 1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20722" name="Line 1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620723" name="Text Box 179"/>
            <p:cNvSpPr txBox="1">
              <a:spLocks noChangeArrowheads="1"/>
            </p:cNvSpPr>
            <p:nvPr/>
          </p:nvSpPr>
          <p:spPr bwMode="auto">
            <a:xfrm>
              <a:off x="2010" y="728"/>
              <a:ext cx="220" cy="231"/>
            </a:xfrm>
            <a:prstGeom prst="rect">
              <a:avLst/>
            </a:prstGeom>
            <a:noFill/>
            <a:ln w="9525">
              <a:noFill/>
              <a:miter lim="800000"/>
              <a:headEnd/>
              <a:tailEnd/>
            </a:ln>
            <a:effectLst/>
          </p:spPr>
          <p:txBody>
            <a:bodyPr wrap="none">
              <a:spAutoFit/>
            </a:bodyPr>
            <a:lstStyle/>
            <a:p>
              <a:r>
                <a:rPr lang="en-US"/>
                <a:t>D</a:t>
              </a:r>
            </a:p>
          </p:txBody>
        </p:sp>
      </p:grpSp>
      <p:sp>
        <p:nvSpPr>
          <p:cNvPr id="620724" name="Text Box 180"/>
          <p:cNvSpPr txBox="1">
            <a:spLocks noChangeArrowheads="1"/>
          </p:cNvSpPr>
          <p:nvPr/>
        </p:nvSpPr>
        <p:spPr bwMode="auto">
          <a:xfrm>
            <a:off x="4227513" y="2863850"/>
            <a:ext cx="623887" cy="336550"/>
          </a:xfrm>
          <a:prstGeom prst="rect">
            <a:avLst/>
          </a:prstGeom>
          <a:noFill/>
          <a:ln w="9525">
            <a:noFill/>
            <a:miter lim="800000"/>
            <a:headEnd/>
            <a:tailEnd/>
          </a:ln>
          <a:effectLst/>
        </p:spPr>
        <p:txBody>
          <a:bodyPr wrap="none">
            <a:spAutoFit/>
          </a:bodyPr>
          <a:lstStyle/>
          <a:p>
            <a:r>
              <a:rPr lang="en-US" sz="1600">
                <a:solidFill>
                  <a:srgbClr val="FF0000"/>
                </a:solidFill>
              </a:rPr>
              <a:t>IPv4</a:t>
            </a:r>
          </a:p>
        </p:txBody>
      </p:sp>
      <p:sp>
        <p:nvSpPr>
          <p:cNvPr id="620725" name="Text Box 181"/>
          <p:cNvSpPr txBox="1">
            <a:spLocks noChangeArrowheads="1"/>
          </p:cNvSpPr>
          <p:nvPr/>
        </p:nvSpPr>
        <p:spPr bwMode="auto">
          <a:xfrm>
            <a:off x="5221288" y="2865438"/>
            <a:ext cx="623887" cy="336550"/>
          </a:xfrm>
          <a:prstGeom prst="rect">
            <a:avLst/>
          </a:prstGeom>
          <a:noFill/>
          <a:ln w="9525">
            <a:noFill/>
            <a:miter lim="800000"/>
            <a:headEnd/>
            <a:tailEnd/>
          </a:ln>
          <a:effectLst/>
        </p:spPr>
        <p:txBody>
          <a:bodyPr wrap="none">
            <a:spAutoFit/>
          </a:bodyPr>
          <a:lstStyle/>
          <a:p>
            <a:r>
              <a:rPr lang="en-US" sz="1600">
                <a:solidFill>
                  <a:srgbClr val="FF0000"/>
                </a:solidFill>
              </a:rPr>
              <a:t>IPv4</a:t>
            </a:r>
          </a:p>
        </p:txBody>
      </p:sp>
      <p:grpSp>
        <p:nvGrpSpPr>
          <p:cNvPr id="620726" name="Group 182"/>
          <p:cNvGrpSpPr>
            <a:grpSpLocks/>
          </p:cNvGrpSpPr>
          <p:nvPr/>
        </p:nvGrpSpPr>
        <p:grpSpPr bwMode="auto">
          <a:xfrm>
            <a:off x="2557463" y="3259138"/>
            <a:ext cx="793750" cy="1441450"/>
            <a:chOff x="4869" y="143"/>
            <a:chExt cx="500" cy="908"/>
          </a:xfrm>
        </p:grpSpPr>
        <p:sp>
          <p:nvSpPr>
            <p:cNvPr id="620727" name="Rectangle 183"/>
            <p:cNvSpPr>
              <a:spLocks noChangeArrowheads="1"/>
            </p:cNvSpPr>
            <p:nvPr/>
          </p:nvSpPr>
          <p:spPr bwMode="auto">
            <a:xfrm>
              <a:off x="4893" y="143"/>
              <a:ext cx="462" cy="90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20728" name="Text Box 184"/>
            <p:cNvSpPr txBox="1">
              <a:spLocks noChangeArrowheads="1"/>
            </p:cNvSpPr>
            <p:nvPr/>
          </p:nvSpPr>
          <p:spPr bwMode="auto">
            <a:xfrm>
              <a:off x="4869" y="163"/>
              <a:ext cx="500" cy="862"/>
            </a:xfrm>
            <a:prstGeom prst="rect">
              <a:avLst/>
            </a:prstGeom>
            <a:noFill/>
            <a:ln w="9525">
              <a:noFill/>
              <a:miter lim="800000"/>
              <a:headEnd/>
              <a:tailEnd/>
            </a:ln>
            <a:effectLst/>
          </p:spPr>
          <p:txBody>
            <a:bodyPr wrap="none">
              <a:spAutoFit/>
            </a:bodyPr>
            <a:lstStyle/>
            <a:p>
              <a:r>
                <a:rPr lang="en-US" sz="1400"/>
                <a:t>Flow: X</a:t>
              </a:r>
            </a:p>
            <a:p>
              <a:r>
                <a:rPr lang="en-US" sz="1400"/>
                <a:t>Src: A</a:t>
              </a:r>
            </a:p>
            <a:p>
              <a:r>
                <a:rPr lang="en-US" sz="1400"/>
                <a:t>Dest: F</a:t>
              </a:r>
            </a:p>
            <a:p>
              <a:endParaRPr lang="en-US" sz="1400"/>
            </a:p>
            <a:p>
              <a:endParaRPr lang="en-US" sz="1400"/>
            </a:p>
            <a:p>
              <a:r>
                <a:rPr lang="en-US" sz="1400"/>
                <a:t>data</a:t>
              </a:r>
            </a:p>
          </p:txBody>
        </p:sp>
      </p:grpSp>
      <p:grpSp>
        <p:nvGrpSpPr>
          <p:cNvPr id="620729" name="Group 185"/>
          <p:cNvGrpSpPr>
            <a:grpSpLocks/>
          </p:cNvGrpSpPr>
          <p:nvPr/>
        </p:nvGrpSpPr>
        <p:grpSpPr bwMode="auto">
          <a:xfrm>
            <a:off x="6710363" y="3271838"/>
            <a:ext cx="793750" cy="1441450"/>
            <a:chOff x="4869" y="143"/>
            <a:chExt cx="500" cy="908"/>
          </a:xfrm>
        </p:grpSpPr>
        <p:sp>
          <p:nvSpPr>
            <p:cNvPr id="620730" name="Rectangle 186"/>
            <p:cNvSpPr>
              <a:spLocks noChangeArrowheads="1"/>
            </p:cNvSpPr>
            <p:nvPr/>
          </p:nvSpPr>
          <p:spPr bwMode="auto">
            <a:xfrm>
              <a:off x="4893" y="143"/>
              <a:ext cx="462" cy="90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20731" name="Text Box 187"/>
            <p:cNvSpPr txBox="1">
              <a:spLocks noChangeArrowheads="1"/>
            </p:cNvSpPr>
            <p:nvPr/>
          </p:nvSpPr>
          <p:spPr bwMode="auto">
            <a:xfrm>
              <a:off x="4869" y="163"/>
              <a:ext cx="500" cy="862"/>
            </a:xfrm>
            <a:prstGeom prst="rect">
              <a:avLst/>
            </a:prstGeom>
            <a:noFill/>
            <a:ln w="9525">
              <a:noFill/>
              <a:miter lim="800000"/>
              <a:headEnd/>
              <a:tailEnd/>
            </a:ln>
            <a:effectLst/>
          </p:spPr>
          <p:txBody>
            <a:bodyPr wrap="none">
              <a:spAutoFit/>
            </a:bodyPr>
            <a:lstStyle/>
            <a:p>
              <a:r>
                <a:rPr lang="en-US" sz="1400"/>
                <a:t>Flow: X</a:t>
              </a:r>
            </a:p>
            <a:p>
              <a:r>
                <a:rPr lang="en-US" sz="1400"/>
                <a:t>Src: A</a:t>
              </a:r>
            </a:p>
            <a:p>
              <a:r>
                <a:rPr lang="en-US" sz="1400"/>
                <a:t>Dest: F</a:t>
              </a:r>
            </a:p>
            <a:p>
              <a:endParaRPr lang="en-US" sz="1400"/>
            </a:p>
            <a:p>
              <a:endParaRPr lang="en-US" sz="1400"/>
            </a:p>
            <a:p>
              <a:r>
                <a:rPr lang="en-US" sz="1400"/>
                <a:t>data</a:t>
              </a:r>
            </a:p>
          </p:txBody>
        </p:sp>
      </p:grpSp>
      <p:grpSp>
        <p:nvGrpSpPr>
          <p:cNvPr id="620732" name="Group 188"/>
          <p:cNvGrpSpPr>
            <a:grpSpLocks/>
          </p:cNvGrpSpPr>
          <p:nvPr/>
        </p:nvGrpSpPr>
        <p:grpSpPr bwMode="auto">
          <a:xfrm>
            <a:off x="3598863" y="3254375"/>
            <a:ext cx="984250" cy="2198688"/>
            <a:chOff x="4943" y="2152"/>
            <a:chExt cx="620" cy="1385"/>
          </a:xfrm>
        </p:grpSpPr>
        <p:sp>
          <p:nvSpPr>
            <p:cNvPr id="620733" name="Rectangle 189"/>
            <p:cNvSpPr>
              <a:spLocks noChangeArrowheads="1"/>
            </p:cNvSpPr>
            <p:nvPr/>
          </p:nvSpPr>
          <p:spPr bwMode="auto">
            <a:xfrm>
              <a:off x="4980" y="2155"/>
              <a:ext cx="583" cy="1382"/>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620734" name="Group 190"/>
            <p:cNvGrpSpPr>
              <a:grpSpLocks/>
            </p:cNvGrpSpPr>
            <p:nvPr/>
          </p:nvGrpSpPr>
          <p:grpSpPr bwMode="auto">
            <a:xfrm>
              <a:off x="5001" y="2538"/>
              <a:ext cx="500" cy="908"/>
              <a:chOff x="4869" y="143"/>
              <a:chExt cx="500" cy="908"/>
            </a:xfrm>
          </p:grpSpPr>
          <p:sp>
            <p:nvSpPr>
              <p:cNvPr id="620735" name="Rectangle 191"/>
              <p:cNvSpPr>
                <a:spLocks noChangeArrowheads="1"/>
              </p:cNvSpPr>
              <p:nvPr/>
            </p:nvSpPr>
            <p:spPr bwMode="auto">
              <a:xfrm>
                <a:off x="4893" y="143"/>
                <a:ext cx="462" cy="90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20736" name="Text Box 192"/>
              <p:cNvSpPr txBox="1">
                <a:spLocks noChangeArrowheads="1"/>
              </p:cNvSpPr>
              <p:nvPr/>
            </p:nvSpPr>
            <p:spPr bwMode="auto">
              <a:xfrm>
                <a:off x="4869" y="163"/>
                <a:ext cx="500" cy="862"/>
              </a:xfrm>
              <a:prstGeom prst="rect">
                <a:avLst/>
              </a:prstGeom>
              <a:noFill/>
              <a:ln w="9525">
                <a:noFill/>
                <a:miter lim="800000"/>
                <a:headEnd/>
                <a:tailEnd/>
              </a:ln>
              <a:effectLst/>
            </p:spPr>
            <p:txBody>
              <a:bodyPr wrap="none">
                <a:spAutoFit/>
              </a:bodyPr>
              <a:lstStyle/>
              <a:p>
                <a:r>
                  <a:rPr lang="en-US" sz="1400"/>
                  <a:t>Flow: X</a:t>
                </a:r>
              </a:p>
              <a:p>
                <a:r>
                  <a:rPr lang="en-US" sz="1400"/>
                  <a:t>Src: A</a:t>
                </a:r>
              </a:p>
              <a:p>
                <a:r>
                  <a:rPr lang="en-US" sz="1400"/>
                  <a:t>Dest: F</a:t>
                </a:r>
              </a:p>
              <a:p>
                <a:endParaRPr lang="en-US" sz="1400"/>
              </a:p>
              <a:p>
                <a:endParaRPr lang="en-US" sz="1400"/>
              </a:p>
              <a:p>
                <a:r>
                  <a:rPr lang="en-US" sz="1400"/>
                  <a:t>data</a:t>
                </a:r>
              </a:p>
            </p:txBody>
          </p:sp>
        </p:grpSp>
        <p:sp>
          <p:nvSpPr>
            <p:cNvPr id="620737" name="Text Box 193"/>
            <p:cNvSpPr txBox="1">
              <a:spLocks noChangeArrowheads="1"/>
            </p:cNvSpPr>
            <p:nvPr/>
          </p:nvSpPr>
          <p:spPr bwMode="auto">
            <a:xfrm>
              <a:off x="4943" y="2152"/>
              <a:ext cx="613" cy="404"/>
            </a:xfrm>
            <a:prstGeom prst="rect">
              <a:avLst/>
            </a:prstGeom>
            <a:noFill/>
            <a:ln w="9525">
              <a:noFill/>
              <a:miter lim="800000"/>
              <a:headEnd/>
              <a:tailEnd/>
            </a:ln>
            <a:effectLst/>
          </p:spPr>
          <p:txBody>
            <a:bodyPr wrap="none">
              <a:spAutoFit/>
            </a:bodyPr>
            <a:lstStyle/>
            <a:p>
              <a:r>
                <a:rPr lang="en-US">
                  <a:solidFill>
                    <a:schemeClr val="bg1"/>
                  </a:solidFill>
                </a:rPr>
                <a:t>Src:B</a:t>
              </a:r>
            </a:p>
            <a:p>
              <a:r>
                <a:rPr lang="en-US">
                  <a:solidFill>
                    <a:schemeClr val="bg1"/>
                  </a:solidFill>
                </a:rPr>
                <a:t>Dest: E</a:t>
              </a:r>
            </a:p>
          </p:txBody>
        </p:sp>
      </p:grpSp>
      <p:sp>
        <p:nvSpPr>
          <p:cNvPr id="620738" name="Line 194"/>
          <p:cNvSpPr>
            <a:spLocks noChangeShapeType="1"/>
          </p:cNvSpPr>
          <p:nvPr/>
        </p:nvSpPr>
        <p:spPr bwMode="auto">
          <a:xfrm>
            <a:off x="2603500" y="3162300"/>
            <a:ext cx="688975" cy="0"/>
          </a:xfrm>
          <a:prstGeom prst="line">
            <a:avLst/>
          </a:prstGeom>
          <a:noFill/>
          <a:ln w="19050">
            <a:solidFill>
              <a:schemeClr val="tx1"/>
            </a:solidFill>
            <a:round/>
            <a:headEnd/>
            <a:tailEnd type="triangle" w="med" len="med"/>
          </a:ln>
          <a:effectLst/>
        </p:spPr>
        <p:txBody>
          <a:bodyPr wrap="none"/>
          <a:lstStyle/>
          <a:p>
            <a:endParaRPr lang="en-US"/>
          </a:p>
        </p:txBody>
      </p:sp>
      <p:sp>
        <p:nvSpPr>
          <p:cNvPr id="620739" name="Line 195"/>
          <p:cNvSpPr>
            <a:spLocks noChangeShapeType="1"/>
          </p:cNvSpPr>
          <p:nvPr/>
        </p:nvSpPr>
        <p:spPr bwMode="auto">
          <a:xfrm>
            <a:off x="3722688" y="3165475"/>
            <a:ext cx="688975" cy="0"/>
          </a:xfrm>
          <a:prstGeom prst="line">
            <a:avLst/>
          </a:prstGeom>
          <a:noFill/>
          <a:ln w="19050">
            <a:solidFill>
              <a:schemeClr val="tx1"/>
            </a:solidFill>
            <a:round/>
            <a:headEnd/>
            <a:tailEnd type="triangle" w="med" len="med"/>
          </a:ln>
          <a:effectLst/>
        </p:spPr>
        <p:txBody>
          <a:bodyPr wrap="none"/>
          <a:lstStyle/>
          <a:p>
            <a:endParaRPr lang="en-US"/>
          </a:p>
        </p:txBody>
      </p:sp>
      <p:sp>
        <p:nvSpPr>
          <p:cNvPr id="620740" name="Line 196"/>
          <p:cNvSpPr>
            <a:spLocks noChangeShapeType="1"/>
          </p:cNvSpPr>
          <p:nvPr/>
        </p:nvSpPr>
        <p:spPr bwMode="auto">
          <a:xfrm>
            <a:off x="5757863" y="3167063"/>
            <a:ext cx="688975" cy="0"/>
          </a:xfrm>
          <a:prstGeom prst="line">
            <a:avLst/>
          </a:prstGeom>
          <a:noFill/>
          <a:ln w="19050">
            <a:solidFill>
              <a:schemeClr val="tx1"/>
            </a:solidFill>
            <a:round/>
            <a:headEnd/>
            <a:tailEnd type="triangle" w="med" len="med"/>
          </a:ln>
          <a:effectLst/>
        </p:spPr>
        <p:txBody>
          <a:bodyPr wrap="none"/>
          <a:lstStyle/>
          <a:p>
            <a:endParaRPr lang="en-US"/>
          </a:p>
        </p:txBody>
      </p:sp>
      <p:sp>
        <p:nvSpPr>
          <p:cNvPr id="620741" name="Line 197"/>
          <p:cNvSpPr>
            <a:spLocks noChangeShapeType="1"/>
          </p:cNvSpPr>
          <p:nvPr/>
        </p:nvSpPr>
        <p:spPr bwMode="auto">
          <a:xfrm>
            <a:off x="6813550" y="3168650"/>
            <a:ext cx="688975" cy="0"/>
          </a:xfrm>
          <a:prstGeom prst="line">
            <a:avLst/>
          </a:prstGeom>
          <a:noFill/>
          <a:ln w="19050">
            <a:solidFill>
              <a:schemeClr val="tx1"/>
            </a:solidFill>
            <a:round/>
            <a:headEnd/>
            <a:tailEnd type="triangle" w="med" len="med"/>
          </a:ln>
          <a:effectLst/>
        </p:spPr>
        <p:txBody>
          <a:bodyPr wrap="none"/>
          <a:lstStyle/>
          <a:p>
            <a:endParaRPr lang="en-US"/>
          </a:p>
        </p:txBody>
      </p:sp>
      <p:grpSp>
        <p:nvGrpSpPr>
          <p:cNvPr id="620742" name="Group 198"/>
          <p:cNvGrpSpPr>
            <a:grpSpLocks/>
          </p:cNvGrpSpPr>
          <p:nvPr/>
        </p:nvGrpSpPr>
        <p:grpSpPr bwMode="auto">
          <a:xfrm>
            <a:off x="5611813" y="3257550"/>
            <a:ext cx="984250" cy="2198688"/>
            <a:chOff x="4943" y="2152"/>
            <a:chExt cx="620" cy="1385"/>
          </a:xfrm>
        </p:grpSpPr>
        <p:sp>
          <p:nvSpPr>
            <p:cNvPr id="620743" name="Rectangle 199"/>
            <p:cNvSpPr>
              <a:spLocks noChangeArrowheads="1"/>
            </p:cNvSpPr>
            <p:nvPr/>
          </p:nvSpPr>
          <p:spPr bwMode="auto">
            <a:xfrm>
              <a:off x="4980" y="2155"/>
              <a:ext cx="583" cy="1382"/>
            </a:xfrm>
            <a:prstGeom prst="rect">
              <a:avLst/>
            </a:prstGeom>
            <a:solidFill>
              <a:srgbClr val="FF0000"/>
            </a:solidFill>
            <a:ln w="9525">
              <a:solidFill>
                <a:schemeClr val="tx1"/>
              </a:solidFill>
              <a:miter lim="800000"/>
              <a:headEnd/>
              <a:tailEnd/>
            </a:ln>
            <a:effectLst/>
          </p:spPr>
          <p:txBody>
            <a:bodyPr wrap="none" anchor="ctr"/>
            <a:lstStyle/>
            <a:p>
              <a:endParaRPr lang="en-US"/>
            </a:p>
          </p:txBody>
        </p:sp>
        <p:grpSp>
          <p:nvGrpSpPr>
            <p:cNvPr id="620744" name="Group 200"/>
            <p:cNvGrpSpPr>
              <a:grpSpLocks/>
            </p:cNvGrpSpPr>
            <p:nvPr/>
          </p:nvGrpSpPr>
          <p:grpSpPr bwMode="auto">
            <a:xfrm>
              <a:off x="5001" y="2538"/>
              <a:ext cx="500" cy="908"/>
              <a:chOff x="4869" y="143"/>
              <a:chExt cx="500" cy="908"/>
            </a:xfrm>
          </p:grpSpPr>
          <p:sp>
            <p:nvSpPr>
              <p:cNvPr id="620745" name="Rectangle 201"/>
              <p:cNvSpPr>
                <a:spLocks noChangeArrowheads="1"/>
              </p:cNvSpPr>
              <p:nvPr/>
            </p:nvSpPr>
            <p:spPr bwMode="auto">
              <a:xfrm>
                <a:off x="4893" y="143"/>
                <a:ext cx="462" cy="908"/>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20746" name="Text Box 202"/>
              <p:cNvSpPr txBox="1">
                <a:spLocks noChangeArrowheads="1"/>
              </p:cNvSpPr>
              <p:nvPr/>
            </p:nvSpPr>
            <p:spPr bwMode="auto">
              <a:xfrm>
                <a:off x="4869" y="163"/>
                <a:ext cx="500" cy="862"/>
              </a:xfrm>
              <a:prstGeom prst="rect">
                <a:avLst/>
              </a:prstGeom>
              <a:noFill/>
              <a:ln w="9525">
                <a:noFill/>
                <a:miter lim="800000"/>
                <a:headEnd/>
                <a:tailEnd/>
              </a:ln>
              <a:effectLst/>
            </p:spPr>
            <p:txBody>
              <a:bodyPr wrap="none">
                <a:spAutoFit/>
              </a:bodyPr>
              <a:lstStyle/>
              <a:p>
                <a:r>
                  <a:rPr lang="en-US" sz="1400"/>
                  <a:t>Flow: X</a:t>
                </a:r>
              </a:p>
              <a:p>
                <a:r>
                  <a:rPr lang="en-US" sz="1400"/>
                  <a:t>Src: A</a:t>
                </a:r>
              </a:p>
              <a:p>
                <a:r>
                  <a:rPr lang="en-US" sz="1400"/>
                  <a:t>Dest: F</a:t>
                </a:r>
              </a:p>
              <a:p>
                <a:endParaRPr lang="en-US" sz="1400"/>
              </a:p>
              <a:p>
                <a:endParaRPr lang="en-US" sz="1400"/>
              </a:p>
              <a:p>
                <a:r>
                  <a:rPr lang="en-US" sz="1400"/>
                  <a:t>data</a:t>
                </a:r>
              </a:p>
            </p:txBody>
          </p:sp>
        </p:grpSp>
        <p:sp>
          <p:nvSpPr>
            <p:cNvPr id="620747" name="Text Box 203"/>
            <p:cNvSpPr txBox="1">
              <a:spLocks noChangeArrowheads="1"/>
            </p:cNvSpPr>
            <p:nvPr/>
          </p:nvSpPr>
          <p:spPr bwMode="auto">
            <a:xfrm>
              <a:off x="4943" y="2152"/>
              <a:ext cx="613" cy="404"/>
            </a:xfrm>
            <a:prstGeom prst="rect">
              <a:avLst/>
            </a:prstGeom>
            <a:noFill/>
            <a:ln w="9525">
              <a:noFill/>
              <a:miter lim="800000"/>
              <a:headEnd/>
              <a:tailEnd/>
            </a:ln>
            <a:effectLst/>
          </p:spPr>
          <p:txBody>
            <a:bodyPr wrap="none">
              <a:spAutoFit/>
            </a:bodyPr>
            <a:lstStyle/>
            <a:p>
              <a:r>
                <a:rPr lang="en-US">
                  <a:solidFill>
                    <a:schemeClr val="bg1"/>
                  </a:solidFill>
                </a:rPr>
                <a:t>Src:B</a:t>
              </a:r>
            </a:p>
            <a:p>
              <a:r>
                <a:rPr lang="en-US">
                  <a:solidFill>
                    <a:schemeClr val="bg1"/>
                  </a:solidFill>
                </a:rPr>
                <a:t>Dest: E</a:t>
              </a:r>
            </a:p>
          </p:txBody>
        </p:sp>
      </p:grpSp>
      <p:sp>
        <p:nvSpPr>
          <p:cNvPr id="620748" name="Text Box 204"/>
          <p:cNvSpPr txBox="1">
            <a:spLocks noChangeArrowheads="1"/>
          </p:cNvSpPr>
          <p:nvPr/>
        </p:nvSpPr>
        <p:spPr bwMode="auto">
          <a:xfrm>
            <a:off x="2520950" y="5621338"/>
            <a:ext cx="892175" cy="581025"/>
          </a:xfrm>
          <a:prstGeom prst="rect">
            <a:avLst/>
          </a:prstGeom>
          <a:noFill/>
          <a:ln w="9525">
            <a:noFill/>
            <a:miter lim="800000"/>
            <a:headEnd/>
            <a:tailEnd/>
          </a:ln>
          <a:effectLst/>
        </p:spPr>
        <p:txBody>
          <a:bodyPr wrap="none">
            <a:spAutoFit/>
          </a:bodyPr>
          <a:lstStyle/>
          <a:p>
            <a:pPr algn="ctr"/>
            <a:r>
              <a:rPr lang="en-US" sz="1600"/>
              <a:t>A-to-B:</a:t>
            </a:r>
          </a:p>
          <a:p>
            <a:pPr algn="ctr"/>
            <a:r>
              <a:rPr lang="en-US" sz="1600"/>
              <a:t>IPv6</a:t>
            </a:r>
          </a:p>
        </p:txBody>
      </p:sp>
      <p:sp>
        <p:nvSpPr>
          <p:cNvPr id="620749" name="Line 205"/>
          <p:cNvSpPr>
            <a:spLocks noChangeShapeType="1"/>
          </p:cNvSpPr>
          <p:nvPr/>
        </p:nvSpPr>
        <p:spPr bwMode="auto">
          <a:xfrm>
            <a:off x="2946400" y="4916488"/>
            <a:ext cx="0" cy="785812"/>
          </a:xfrm>
          <a:prstGeom prst="line">
            <a:avLst/>
          </a:prstGeom>
          <a:noFill/>
          <a:ln w="9525">
            <a:solidFill>
              <a:schemeClr val="tx1"/>
            </a:solidFill>
            <a:round/>
            <a:headEnd type="triangle" w="med" len="med"/>
            <a:tailEnd/>
          </a:ln>
          <a:effectLst/>
        </p:spPr>
        <p:txBody>
          <a:bodyPr wrap="none"/>
          <a:lstStyle/>
          <a:p>
            <a:endParaRPr lang="en-US"/>
          </a:p>
        </p:txBody>
      </p:sp>
      <p:sp>
        <p:nvSpPr>
          <p:cNvPr id="620750" name="Text Box 206"/>
          <p:cNvSpPr txBox="1">
            <a:spLocks noChangeArrowheads="1"/>
          </p:cNvSpPr>
          <p:nvPr/>
        </p:nvSpPr>
        <p:spPr bwMode="auto">
          <a:xfrm>
            <a:off x="6794500" y="5634038"/>
            <a:ext cx="865188" cy="581025"/>
          </a:xfrm>
          <a:prstGeom prst="rect">
            <a:avLst/>
          </a:prstGeom>
          <a:noFill/>
          <a:ln w="9525">
            <a:noFill/>
            <a:miter lim="800000"/>
            <a:headEnd/>
            <a:tailEnd/>
          </a:ln>
          <a:effectLst/>
        </p:spPr>
        <p:txBody>
          <a:bodyPr wrap="none">
            <a:spAutoFit/>
          </a:bodyPr>
          <a:lstStyle/>
          <a:p>
            <a:pPr algn="ctr"/>
            <a:r>
              <a:rPr lang="en-US" sz="1600"/>
              <a:t>E-to-F:</a:t>
            </a:r>
          </a:p>
          <a:p>
            <a:pPr algn="ctr"/>
            <a:r>
              <a:rPr lang="en-US" sz="1600"/>
              <a:t>IPv6</a:t>
            </a:r>
          </a:p>
        </p:txBody>
      </p:sp>
      <p:sp>
        <p:nvSpPr>
          <p:cNvPr id="620751" name="Line 207"/>
          <p:cNvSpPr>
            <a:spLocks noChangeShapeType="1"/>
          </p:cNvSpPr>
          <p:nvPr/>
        </p:nvSpPr>
        <p:spPr bwMode="auto">
          <a:xfrm>
            <a:off x="7207250" y="4929188"/>
            <a:ext cx="0" cy="785812"/>
          </a:xfrm>
          <a:prstGeom prst="line">
            <a:avLst/>
          </a:prstGeom>
          <a:noFill/>
          <a:ln w="9525">
            <a:solidFill>
              <a:schemeClr val="tx1"/>
            </a:solidFill>
            <a:round/>
            <a:headEnd type="triangle" w="med" len="med"/>
            <a:tailEnd/>
          </a:ln>
          <a:effectLst/>
        </p:spPr>
        <p:txBody>
          <a:bodyPr wrap="none"/>
          <a:lstStyle/>
          <a:p>
            <a:endParaRPr lang="en-US"/>
          </a:p>
        </p:txBody>
      </p:sp>
      <p:sp>
        <p:nvSpPr>
          <p:cNvPr id="620752" name="Text Box 208"/>
          <p:cNvSpPr txBox="1">
            <a:spLocks noChangeArrowheads="1"/>
          </p:cNvSpPr>
          <p:nvPr/>
        </p:nvSpPr>
        <p:spPr bwMode="auto">
          <a:xfrm>
            <a:off x="3513138" y="5743575"/>
            <a:ext cx="1233487" cy="825500"/>
          </a:xfrm>
          <a:prstGeom prst="rect">
            <a:avLst/>
          </a:prstGeom>
          <a:noFill/>
          <a:ln w="9525">
            <a:noFill/>
            <a:miter lim="800000"/>
            <a:headEnd/>
            <a:tailEnd/>
          </a:ln>
          <a:effectLst/>
        </p:spPr>
        <p:txBody>
          <a:bodyPr wrap="none">
            <a:spAutoFit/>
          </a:bodyPr>
          <a:lstStyle/>
          <a:p>
            <a:pPr algn="ctr"/>
            <a:r>
              <a:rPr lang="en-US" sz="1600"/>
              <a:t>B-to-C:</a:t>
            </a:r>
          </a:p>
          <a:p>
            <a:pPr algn="ctr"/>
            <a:r>
              <a:rPr lang="en-US" sz="1600"/>
              <a:t>IPv6 inside</a:t>
            </a:r>
          </a:p>
          <a:p>
            <a:pPr algn="ctr"/>
            <a:r>
              <a:rPr lang="en-US" sz="1600"/>
              <a:t>IPv4</a:t>
            </a:r>
          </a:p>
        </p:txBody>
      </p:sp>
      <p:sp>
        <p:nvSpPr>
          <p:cNvPr id="620753" name="Line 209"/>
          <p:cNvSpPr>
            <a:spLocks noChangeShapeType="1"/>
          </p:cNvSpPr>
          <p:nvPr/>
        </p:nvSpPr>
        <p:spPr bwMode="auto">
          <a:xfrm>
            <a:off x="4108450" y="5510213"/>
            <a:ext cx="0" cy="184150"/>
          </a:xfrm>
          <a:prstGeom prst="line">
            <a:avLst/>
          </a:prstGeom>
          <a:noFill/>
          <a:ln w="9525">
            <a:solidFill>
              <a:schemeClr val="tx1"/>
            </a:solidFill>
            <a:round/>
            <a:headEnd type="triangle" w="med" len="med"/>
            <a:tailEnd/>
          </a:ln>
          <a:effectLst/>
        </p:spPr>
        <p:txBody>
          <a:bodyPr wrap="none"/>
          <a:lstStyle/>
          <a:p>
            <a:endParaRPr lang="en-US"/>
          </a:p>
        </p:txBody>
      </p:sp>
      <p:sp>
        <p:nvSpPr>
          <p:cNvPr id="620754" name="Text Box 210"/>
          <p:cNvSpPr txBox="1">
            <a:spLocks noChangeArrowheads="1"/>
          </p:cNvSpPr>
          <p:nvPr/>
        </p:nvSpPr>
        <p:spPr bwMode="auto">
          <a:xfrm>
            <a:off x="5538788" y="5756275"/>
            <a:ext cx="1233487" cy="825500"/>
          </a:xfrm>
          <a:prstGeom prst="rect">
            <a:avLst/>
          </a:prstGeom>
          <a:noFill/>
          <a:ln w="9525">
            <a:noFill/>
            <a:miter lim="800000"/>
            <a:headEnd/>
            <a:tailEnd/>
          </a:ln>
          <a:effectLst/>
        </p:spPr>
        <p:txBody>
          <a:bodyPr wrap="none">
            <a:spAutoFit/>
          </a:bodyPr>
          <a:lstStyle/>
          <a:p>
            <a:pPr algn="ctr"/>
            <a:r>
              <a:rPr lang="en-US" sz="1600"/>
              <a:t>B-to-C:</a:t>
            </a:r>
          </a:p>
          <a:p>
            <a:pPr algn="ctr"/>
            <a:r>
              <a:rPr lang="en-US" sz="1600"/>
              <a:t>IPv6 inside</a:t>
            </a:r>
          </a:p>
          <a:p>
            <a:pPr algn="ctr"/>
            <a:r>
              <a:rPr lang="en-US" sz="1600"/>
              <a:t>IPv4</a:t>
            </a:r>
          </a:p>
        </p:txBody>
      </p:sp>
      <p:sp>
        <p:nvSpPr>
          <p:cNvPr id="620755" name="Line 211"/>
          <p:cNvSpPr>
            <a:spLocks noChangeShapeType="1"/>
          </p:cNvSpPr>
          <p:nvPr/>
        </p:nvSpPr>
        <p:spPr bwMode="auto">
          <a:xfrm>
            <a:off x="6134100" y="5522913"/>
            <a:ext cx="0" cy="184150"/>
          </a:xfrm>
          <a:prstGeom prst="line">
            <a:avLst/>
          </a:prstGeom>
          <a:noFill/>
          <a:ln w="9525">
            <a:solidFill>
              <a:schemeClr val="tx1"/>
            </a:solidFill>
            <a:round/>
            <a:headEnd type="triangle" w="med" len="me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68" name="Slide Number Placeholder 4"/>
          <p:cNvSpPr>
            <a:spLocks noGrp="1"/>
          </p:cNvSpPr>
          <p:nvPr>
            <p:ph type="sldNum" sz="quarter" idx="12"/>
          </p:nvPr>
        </p:nvSpPr>
        <p:spPr/>
        <p:txBody>
          <a:bodyPr/>
          <a:lstStyle/>
          <a:p>
            <a:r>
              <a:rPr lang="en-US"/>
              <a:t>4-</a:t>
            </a:r>
            <a:fld id="{375DCD86-CF62-43F0-9E05-D4EC9985BC66}" type="slidenum">
              <a:rPr lang="en-US"/>
              <a:pPr/>
              <a:t>31</a:t>
            </a:fld>
            <a:endParaRPr lang="en-US"/>
          </a:p>
        </p:txBody>
      </p:sp>
      <p:grpSp>
        <p:nvGrpSpPr>
          <p:cNvPr id="454658" name="Group 2"/>
          <p:cNvGrpSpPr>
            <a:grpSpLocks/>
          </p:cNvGrpSpPr>
          <p:nvPr/>
        </p:nvGrpSpPr>
        <p:grpSpPr bwMode="auto">
          <a:xfrm>
            <a:off x="1301750" y="1404938"/>
            <a:ext cx="5530850" cy="5245100"/>
            <a:chOff x="398" y="129"/>
            <a:chExt cx="3484" cy="3304"/>
          </a:xfrm>
        </p:grpSpPr>
        <p:sp>
          <p:nvSpPr>
            <p:cNvPr id="454659" name="Freeform 3"/>
            <p:cNvSpPr>
              <a:spLocks/>
            </p:cNvSpPr>
            <p:nvPr/>
          </p:nvSpPr>
          <p:spPr bwMode="auto">
            <a:xfrm>
              <a:off x="2031" y="2058"/>
              <a:ext cx="1794" cy="933"/>
            </a:xfrm>
            <a:custGeom>
              <a:avLst/>
              <a:gdLst/>
              <a:ahLst/>
              <a:cxnLst>
                <a:cxn ang="0">
                  <a:pos x="6" y="483"/>
                </a:cxn>
                <a:cxn ang="0">
                  <a:pos x="108" y="125"/>
                </a:cxn>
                <a:cxn ang="0">
                  <a:pos x="559" y="100"/>
                </a:cxn>
                <a:cxn ang="0">
                  <a:pos x="1128" y="29"/>
                </a:cxn>
                <a:cxn ang="0">
                  <a:pos x="1716" y="275"/>
                </a:cxn>
                <a:cxn ang="0">
                  <a:pos x="1596" y="827"/>
                </a:cxn>
                <a:cxn ang="0">
                  <a:pos x="1380" y="911"/>
                </a:cxn>
                <a:cxn ang="0">
                  <a:pos x="840" y="929"/>
                </a:cxn>
                <a:cxn ang="0">
                  <a:pos x="414" y="911"/>
                </a:cxn>
                <a:cxn ang="0">
                  <a:pos x="143" y="832"/>
                </a:cxn>
                <a:cxn ang="0">
                  <a:pos x="6" y="483"/>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w="9525">
              <a:noFill/>
              <a:round/>
              <a:headEnd/>
              <a:tailEnd/>
            </a:ln>
            <a:effectLst/>
          </p:spPr>
          <p:txBody>
            <a:bodyPr wrap="none" anchor="ctr"/>
            <a:lstStyle/>
            <a:p>
              <a:endParaRPr lang="en-US"/>
            </a:p>
          </p:txBody>
        </p:sp>
        <p:sp>
          <p:nvSpPr>
            <p:cNvPr id="454660" name="Freeform 4"/>
            <p:cNvSpPr>
              <a:spLocks/>
            </p:cNvSpPr>
            <p:nvPr/>
          </p:nvSpPr>
          <p:spPr bwMode="auto">
            <a:xfrm>
              <a:off x="1090" y="1594"/>
              <a:ext cx="1443" cy="816"/>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sp>
          <p:nvSpPr>
            <p:cNvPr id="454661" name="Rectangle 5"/>
            <p:cNvSpPr>
              <a:spLocks noChangeArrowheads="1"/>
            </p:cNvSpPr>
            <p:nvPr/>
          </p:nvSpPr>
          <p:spPr bwMode="auto">
            <a:xfrm>
              <a:off x="1084" y="129"/>
              <a:ext cx="1460" cy="1470"/>
            </a:xfrm>
            <a:prstGeom prst="rect">
              <a:avLst/>
            </a:prstGeom>
            <a:solidFill>
              <a:schemeClr val="accent1"/>
            </a:solidFill>
            <a:ln w="19050">
              <a:solidFill>
                <a:schemeClr val="tx1"/>
              </a:solidFill>
              <a:miter lim="800000"/>
              <a:headEnd/>
              <a:tailEnd/>
            </a:ln>
            <a:effectLst/>
          </p:spPr>
          <p:txBody>
            <a:bodyPr wrap="none" anchor="ctr"/>
            <a:lstStyle/>
            <a:p>
              <a:endParaRPr lang="en-US"/>
            </a:p>
          </p:txBody>
        </p:sp>
        <p:sp>
          <p:nvSpPr>
            <p:cNvPr id="454662" name="Oval 6"/>
            <p:cNvSpPr>
              <a:spLocks noChangeArrowheads="1"/>
            </p:cNvSpPr>
            <p:nvPr/>
          </p:nvSpPr>
          <p:spPr bwMode="auto">
            <a:xfrm>
              <a:off x="1163" y="162"/>
              <a:ext cx="1320" cy="381"/>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663" name="Freeform 7"/>
            <p:cNvSpPr>
              <a:spLocks/>
            </p:cNvSpPr>
            <p:nvPr/>
          </p:nvSpPr>
          <p:spPr bwMode="auto">
            <a:xfrm>
              <a:off x="2433" y="2249"/>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grpSp>
          <p:nvGrpSpPr>
            <p:cNvPr id="454664" name="Group 8"/>
            <p:cNvGrpSpPr>
              <a:grpSpLocks/>
            </p:cNvGrpSpPr>
            <p:nvPr/>
          </p:nvGrpSpPr>
          <p:grpSpPr bwMode="auto">
            <a:xfrm>
              <a:off x="2122" y="2359"/>
              <a:ext cx="316" cy="147"/>
              <a:chOff x="3600" y="219"/>
              <a:chExt cx="360" cy="175"/>
            </a:xfrm>
          </p:grpSpPr>
          <p:sp>
            <p:nvSpPr>
              <p:cNvPr id="454665" name="Oval 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666" name="Line 1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667" name="Line 1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668" name="Rectangle 1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669" name="Oval 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670" name="Group 14"/>
              <p:cNvGrpSpPr>
                <a:grpSpLocks/>
              </p:cNvGrpSpPr>
              <p:nvPr/>
            </p:nvGrpSpPr>
            <p:grpSpPr bwMode="auto">
              <a:xfrm>
                <a:off x="3686" y="244"/>
                <a:ext cx="177" cy="66"/>
                <a:chOff x="2848" y="848"/>
                <a:chExt cx="140" cy="98"/>
              </a:xfrm>
            </p:grpSpPr>
            <p:sp>
              <p:nvSpPr>
                <p:cNvPr id="454671"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672"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673"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674" name="Group 18"/>
              <p:cNvGrpSpPr>
                <a:grpSpLocks/>
              </p:cNvGrpSpPr>
              <p:nvPr/>
            </p:nvGrpSpPr>
            <p:grpSpPr bwMode="auto">
              <a:xfrm flipV="1">
                <a:off x="3686" y="243"/>
                <a:ext cx="177" cy="66"/>
                <a:chOff x="2848" y="848"/>
                <a:chExt cx="140" cy="98"/>
              </a:xfrm>
            </p:grpSpPr>
            <p:sp>
              <p:nvSpPr>
                <p:cNvPr id="454675" name="Line 1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676" name="Line 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677" name="Line 2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54678" name="Group 22"/>
            <p:cNvGrpSpPr>
              <a:grpSpLocks/>
            </p:cNvGrpSpPr>
            <p:nvPr/>
          </p:nvGrpSpPr>
          <p:grpSpPr bwMode="auto">
            <a:xfrm>
              <a:off x="2344" y="2761"/>
              <a:ext cx="316" cy="147"/>
              <a:chOff x="3600" y="219"/>
              <a:chExt cx="360" cy="175"/>
            </a:xfrm>
          </p:grpSpPr>
          <p:sp>
            <p:nvSpPr>
              <p:cNvPr id="454679" name="Oval 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680" name="Line 2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681" name="Line 2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682" name="Rectangle 2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683" name="Oval 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684" name="Group 28"/>
              <p:cNvGrpSpPr>
                <a:grpSpLocks/>
              </p:cNvGrpSpPr>
              <p:nvPr/>
            </p:nvGrpSpPr>
            <p:grpSpPr bwMode="auto">
              <a:xfrm>
                <a:off x="3686" y="244"/>
                <a:ext cx="177" cy="66"/>
                <a:chOff x="2848" y="848"/>
                <a:chExt cx="140" cy="98"/>
              </a:xfrm>
            </p:grpSpPr>
            <p:sp>
              <p:nvSpPr>
                <p:cNvPr id="454685" name="Line 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686" name="Line 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687" name="Line 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688" name="Group 32"/>
              <p:cNvGrpSpPr>
                <a:grpSpLocks/>
              </p:cNvGrpSpPr>
              <p:nvPr/>
            </p:nvGrpSpPr>
            <p:grpSpPr bwMode="auto">
              <a:xfrm flipV="1">
                <a:off x="3686" y="243"/>
                <a:ext cx="177" cy="66"/>
                <a:chOff x="2848" y="848"/>
                <a:chExt cx="140" cy="98"/>
              </a:xfrm>
            </p:grpSpPr>
            <p:sp>
              <p:nvSpPr>
                <p:cNvPr id="454689" name="Line 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690" name="Line 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691" name="Line 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54692" name="Group 36"/>
            <p:cNvGrpSpPr>
              <a:grpSpLocks/>
            </p:cNvGrpSpPr>
            <p:nvPr/>
          </p:nvGrpSpPr>
          <p:grpSpPr bwMode="auto">
            <a:xfrm>
              <a:off x="2769" y="2167"/>
              <a:ext cx="316" cy="147"/>
              <a:chOff x="3600" y="219"/>
              <a:chExt cx="360" cy="175"/>
            </a:xfrm>
          </p:grpSpPr>
          <p:sp>
            <p:nvSpPr>
              <p:cNvPr id="454693" name="Oval 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694" name="Line 3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695" name="Line 3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696" name="Rectangle 4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697" name="Oval 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698" name="Group 42"/>
              <p:cNvGrpSpPr>
                <a:grpSpLocks/>
              </p:cNvGrpSpPr>
              <p:nvPr/>
            </p:nvGrpSpPr>
            <p:grpSpPr bwMode="auto">
              <a:xfrm>
                <a:off x="3686" y="244"/>
                <a:ext cx="177" cy="66"/>
                <a:chOff x="2848" y="848"/>
                <a:chExt cx="140" cy="98"/>
              </a:xfrm>
            </p:grpSpPr>
            <p:sp>
              <p:nvSpPr>
                <p:cNvPr id="454699" name="Line 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00" name="Line 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01" name="Line 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702" name="Group 46"/>
              <p:cNvGrpSpPr>
                <a:grpSpLocks/>
              </p:cNvGrpSpPr>
              <p:nvPr/>
            </p:nvGrpSpPr>
            <p:grpSpPr bwMode="auto">
              <a:xfrm flipV="1">
                <a:off x="3686" y="243"/>
                <a:ext cx="177" cy="66"/>
                <a:chOff x="2848" y="848"/>
                <a:chExt cx="140" cy="98"/>
              </a:xfrm>
            </p:grpSpPr>
            <p:sp>
              <p:nvSpPr>
                <p:cNvPr id="454703" name="Line 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04" name="Line 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05" name="Line 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54706" name="Group 50"/>
            <p:cNvGrpSpPr>
              <a:grpSpLocks/>
            </p:cNvGrpSpPr>
            <p:nvPr/>
          </p:nvGrpSpPr>
          <p:grpSpPr bwMode="auto">
            <a:xfrm>
              <a:off x="2720" y="2586"/>
              <a:ext cx="315" cy="147"/>
              <a:chOff x="3600" y="219"/>
              <a:chExt cx="360" cy="175"/>
            </a:xfrm>
          </p:grpSpPr>
          <p:sp>
            <p:nvSpPr>
              <p:cNvPr id="454707" name="Oval 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708" name="Line 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709" name="Line 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710" name="Rectangle 5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711" name="Oval 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712" name="Group 56"/>
              <p:cNvGrpSpPr>
                <a:grpSpLocks/>
              </p:cNvGrpSpPr>
              <p:nvPr/>
            </p:nvGrpSpPr>
            <p:grpSpPr bwMode="auto">
              <a:xfrm>
                <a:off x="3686" y="244"/>
                <a:ext cx="177" cy="66"/>
                <a:chOff x="2848" y="848"/>
                <a:chExt cx="140" cy="98"/>
              </a:xfrm>
            </p:grpSpPr>
            <p:sp>
              <p:nvSpPr>
                <p:cNvPr id="454713" name="Line 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14" name="Line 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15" name="Line 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716" name="Group 60"/>
              <p:cNvGrpSpPr>
                <a:grpSpLocks/>
              </p:cNvGrpSpPr>
              <p:nvPr/>
            </p:nvGrpSpPr>
            <p:grpSpPr bwMode="auto">
              <a:xfrm flipV="1">
                <a:off x="3686" y="243"/>
                <a:ext cx="177" cy="66"/>
                <a:chOff x="2848" y="848"/>
                <a:chExt cx="140" cy="98"/>
              </a:xfrm>
            </p:grpSpPr>
            <p:sp>
              <p:nvSpPr>
                <p:cNvPr id="454717" name="Line 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18" name="Line 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19" name="Line 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54720" name="Group 64"/>
            <p:cNvGrpSpPr>
              <a:grpSpLocks/>
            </p:cNvGrpSpPr>
            <p:nvPr/>
          </p:nvGrpSpPr>
          <p:grpSpPr bwMode="auto">
            <a:xfrm>
              <a:off x="3120" y="2773"/>
              <a:ext cx="316" cy="147"/>
              <a:chOff x="3600" y="219"/>
              <a:chExt cx="360" cy="175"/>
            </a:xfrm>
          </p:grpSpPr>
          <p:sp>
            <p:nvSpPr>
              <p:cNvPr id="454721" name="Oval 6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722" name="Line 6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723" name="Line 6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724" name="Rectangle 6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725" name="Oval 6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726" name="Group 70"/>
              <p:cNvGrpSpPr>
                <a:grpSpLocks/>
              </p:cNvGrpSpPr>
              <p:nvPr/>
            </p:nvGrpSpPr>
            <p:grpSpPr bwMode="auto">
              <a:xfrm>
                <a:off x="3686" y="244"/>
                <a:ext cx="177" cy="66"/>
                <a:chOff x="2848" y="848"/>
                <a:chExt cx="140" cy="98"/>
              </a:xfrm>
            </p:grpSpPr>
            <p:sp>
              <p:nvSpPr>
                <p:cNvPr id="454727"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28"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29"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730" name="Group 74"/>
              <p:cNvGrpSpPr>
                <a:grpSpLocks/>
              </p:cNvGrpSpPr>
              <p:nvPr/>
            </p:nvGrpSpPr>
            <p:grpSpPr bwMode="auto">
              <a:xfrm flipV="1">
                <a:off x="3686" y="243"/>
                <a:ext cx="177" cy="66"/>
                <a:chOff x="2848" y="848"/>
                <a:chExt cx="140" cy="98"/>
              </a:xfrm>
            </p:grpSpPr>
            <p:sp>
              <p:nvSpPr>
                <p:cNvPr id="454731"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32"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33"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54734" name="Group 78"/>
            <p:cNvGrpSpPr>
              <a:grpSpLocks/>
            </p:cNvGrpSpPr>
            <p:nvPr/>
          </p:nvGrpSpPr>
          <p:grpSpPr bwMode="auto">
            <a:xfrm>
              <a:off x="3400" y="2360"/>
              <a:ext cx="316" cy="147"/>
              <a:chOff x="3600" y="219"/>
              <a:chExt cx="360" cy="175"/>
            </a:xfrm>
          </p:grpSpPr>
          <p:sp>
            <p:nvSpPr>
              <p:cNvPr id="454735"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4736"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54737"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54738"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4739"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54740" name="Group 84"/>
              <p:cNvGrpSpPr>
                <a:grpSpLocks/>
              </p:cNvGrpSpPr>
              <p:nvPr/>
            </p:nvGrpSpPr>
            <p:grpSpPr bwMode="auto">
              <a:xfrm>
                <a:off x="3686" y="244"/>
                <a:ext cx="177" cy="66"/>
                <a:chOff x="2848" y="848"/>
                <a:chExt cx="140" cy="98"/>
              </a:xfrm>
            </p:grpSpPr>
            <p:sp>
              <p:nvSpPr>
                <p:cNvPr id="454741"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42"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43"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54744" name="Group 88"/>
              <p:cNvGrpSpPr>
                <a:grpSpLocks/>
              </p:cNvGrpSpPr>
              <p:nvPr/>
            </p:nvGrpSpPr>
            <p:grpSpPr bwMode="auto">
              <a:xfrm flipV="1">
                <a:off x="3686" y="243"/>
                <a:ext cx="177" cy="66"/>
                <a:chOff x="2848" y="848"/>
                <a:chExt cx="140" cy="98"/>
              </a:xfrm>
            </p:grpSpPr>
            <p:sp>
              <p:nvSpPr>
                <p:cNvPr id="454745"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54746"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54747"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54748" name="Freeform 92"/>
            <p:cNvSpPr>
              <a:spLocks/>
            </p:cNvSpPr>
            <p:nvPr/>
          </p:nvSpPr>
          <p:spPr bwMode="auto">
            <a:xfrm>
              <a:off x="3089" y="2245"/>
              <a:ext cx="318" cy="194"/>
            </a:xfrm>
            <a:custGeom>
              <a:avLst/>
              <a:gdLst/>
              <a:ahLst/>
              <a:cxnLst>
                <a:cxn ang="0">
                  <a:pos x="0" y="0"/>
                </a:cxn>
                <a:cxn ang="0">
                  <a:pos x="318" y="194"/>
                </a:cxn>
              </a:cxnLst>
              <a:rect l="0" t="0" r="r" b="b"/>
              <a:pathLst>
                <a:path w="318" h="194">
                  <a:moveTo>
                    <a:pt x="0" y="0"/>
                  </a:moveTo>
                  <a:lnTo>
                    <a:pt x="318" y="194"/>
                  </a:lnTo>
                </a:path>
              </a:pathLst>
            </a:custGeom>
            <a:noFill/>
            <a:ln w="12700">
              <a:solidFill>
                <a:schemeClr val="tx1"/>
              </a:solidFill>
              <a:round/>
              <a:headEnd/>
              <a:tailEnd/>
            </a:ln>
            <a:effectLst/>
          </p:spPr>
          <p:txBody>
            <a:bodyPr wrap="none" anchor="ctr"/>
            <a:lstStyle/>
            <a:p>
              <a:endParaRPr lang="en-US"/>
            </a:p>
          </p:txBody>
        </p:sp>
        <p:sp>
          <p:nvSpPr>
            <p:cNvPr id="454749" name="Freeform 93"/>
            <p:cNvSpPr>
              <a:spLocks/>
            </p:cNvSpPr>
            <p:nvPr/>
          </p:nvSpPr>
          <p:spPr bwMode="auto">
            <a:xfrm>
              <a:off x="2418" y="2492"/>
              <a:ext cx="303" cy="150"/>
            </a:xfrm>
            <a:custGeom>
              <a:avLst/>
              <a:gdLst/>
              <a:ahLst/>
              <a:cxnLst>
                <a:cxn ang="0">
                  <a:pos x="0" y="0"/>
                </a:cxn>
                <a:cxn ang="0">
                  <a:pos x="294" y="174"/>
                </a:cxn>
              </a:cxnLst>
              <a:rect l="0" t="0" r="r" b="b"/>
              <a:pathLst>
                <a:path w="294" h="174">
                  <a:moveTo>
                    <a:pt x="0" y="0"/>
                  </a:moveTo>
                  <a:lnTo>
                    <a:pt x="294" y="174"/>
                  </a:lnTo>
                </a:path>
              </a:pathLst>
            </a:custGeom>
            <a:noFill/>
            <a:ln w="12700">
              <a:solidFill>
                <a:schemeClr val="tx1"/>
              </a:solidFill>
              <a:round/>
              <a:headEnd/>
              <a:tailEnd/>
            </a:ln>
            <a:effectLst/>
          </p:spPr>
          <p:txBody>
            <a:bodyPr wrap="none" anchor="ctr"/>
            <a:lstStyle/>
            <a:p>
              <a:endParaRPr lang="en-US"/>
            </a:p>
          </p:txBody>
        </p:sp>
        <p:sp>
          <p:nvSpPr>
            <p:cNvPr id="454750" name="Freeform 94"/>
            <p:cNvSpPr>
              <a:spLocks/>
            </p:cNvSpPr>
            <p:nvPr/>
          </p:nvSpPr>
          <p:spPr bwMode="auto">
            <a:xfrm>
              <a:off x="3015" y="2477"/>
              <a:ext cx="396" cy="156"/>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454751" name="Freeform 95"/>
            <p:cNvSpPr>
              <a:spLocks/>
            </p:cNvSpPr>
            <p:nvPr/>
          </p:nvSpPr>
          <p:spPr bwMode="auto">
            <a:xfrm>
              <a:off x="3435" y="2511"/>
              <a:ext cx="130" cy="320"/>
            </a:xfrm>
            <a:custGeom>
              <a:avLst/>
              <a:gdLst/>
              <a:ahLst/>
              <a:cxnLst>
                <a:cxn ang="0">
                  <a:pos x="0" y="500"/>
                </a:cxn>
                <a:cxn ang="0">
                  <a:pos x="118" y="0"/>
                </a:cxn>
              </a:cxnLst>
              <a:rect l="0" t="0" r="r" b="b"/>
              <a:pathLst>
                <a:path w="118" h="500">
                  <a:moveTo>
                    <a:pt x="0" y="500"/>
                  </a:moveTo>
                  <a:lnTo>
                    <a:pt x="118" y="0"/>
                  </a:lnTo>
                </a:path>
              </a:pathLst>
            </a:custGeom>
            <a:noFill/>
            <a:ln w="12700">
              <a:solidFill>
                <a:schemeClr val="tx1"/>
              </a:solidFill>
              <a:round/>
              <a:headEnd/>
              <a:tailEnd/>
            </a:ln>
            <a:effectLst/>
          </p:spPr>
          <p:txBody>
            <a:bodyPr wrap="none" anchor="ctr"/>
            <a:lstStyle/>
            <a:p>
              <a:endParaRPr lang="en-US"/>
            </a:p>
          </p:txBody>
        </p:sp>
        <p:sp>
          <p:nvSpPr>
            <p:cNvPr id="454752" name="Freeform 96"/>
            <p:cNvSpPr>
              <a:spLocks/>
            </p:cNvSpPr>
            <p:nvPr/>
          </p:nvSpPr>
          <p:spPr bwMode="auto">
            <a:xfrm>
              <a:off x="2657" y="2847"/>
              <a:ext cx="464" cy="47"/>
            </a:xfrm>
            <a:custGeom>
              <a:avLst/>
              <a:gdLst/>
              <a:ahLst/>
              <a:cxnLst>
                <a:cxn ang="0">
                  <a:pos x="370" y="32"/>
                </a:cxn>
                <a:cxn ang="0">
                  <a:pos x="0" y="0"/>
                </a:cxn>
              </a:cxnLst>
              <a:rect l="0" t="0" r="r" b="b"/>
              <a:pathLst>
                <a:path w="370" h="32">
                  <a:moveTo>
                    <a:pt x="370" y="32"/>
                  </a:moveTo>
                  <a:lnTo>
                    <a:pt x="0" y="0"/>
                  </a:lnTo>
                </a:path>
              </a:pathLst>
            </a:custGeom>
            <a:noFill/>
            <a:ln w="12700">
              <a:solidFill>
                <a:schemeClr val="tx1"/>
              </a:solidFill>
              <a:round/>
              <a:headEnd/>
              <a:tailEnd/>
            </a:ln>
            <a:effectLst/>
          </p:spPr>
          <p:txBody>
            <a:bodyPr wrap="none" anchor="ctr"/>
            <a:lstStyle/>
            <a:p>
              <a:endParaRPr lang="en-US"/>
            </a:p>
          </p:txBody>
        </p:sp>
        <p:sp>
          <p:nvSpPr>
            <p:cNvPr id="454753" name="Freeform 97"/>
            <p:cNvSpPr>
              <a:spLocks/>
            </p:cNvSpPr>
            <p:nvPr/>
          </p:nvSpPr>
          <p:spPr bwMode="auto">
            <a:xfrm>
              <a:off x="2319" y="2507"/>
              <a:ext cx="122" cy="268"/>
            </a:xfrm>
            <a:custGeom>
              <a:avLst/>
              <a:gdLst/>
              <a:ahLst/>
              <a:cxnLst>
                <a:cxn ang="0">
                  <a:pos x="162" y="408"/>
                </a:cxn>
                <a:cxn ang="0">
                  <a:pos x="176" y="412"/>
                </a:cxn>
                <a:cxn ang="0">
                  <a:pos x="0" y="0"/>
                </a:cxn>
              </a:cxnLst>
              <a:rect l="0" t="0" r="r" b="b"/>
              <a:pathLst>
                <a:path w="176" h="412">
                  <a:moveTo>
                    <a:pt x="162" y="408"/>
                  </a:moveTo>
                  <a:lnTo>
                    <a:pt x="176" y="412"/>
                  </a:lnTo>
                  <a:lnTo>
                    <a:pt x="0" y="0"/>
                  </a:lnTo>
                </a:path>
              </a:pathLst>
            </a:custGeom>
            <a:noFill/>
            <a:ln w="12700">
              <a:solidFill>
                <a:schemeClr val="tx1"/>
              </a:solidFill>
              <a:round/>
              <a:headEnd/>
              <a:tailEnd/>
            </a:ln>
            <a:effectLst/>
          </p:spPr>
          <p:txBody>
            <a:bodyPr wrap="none" anchor="ctr"/>
            <a:lstStyle/>
            <a:p>
              <a:endParaRPr lang="en-US"/>
            </a:p>
          </p:txBody>
        </p:sp>
        <p:sp>
          <p:nvSpPr>
            <p:cNvPr id="454754" name="Rectangle 98"/>
            <p:cNvSpPr>
              <a:spLocks noChangeArrowheads="1"/>
            </p:cNvSpPr>
            <p:nvPr/>
          </p:nvSpPr>
          <p:spPr bwMode="auto">
            <a:xfrm>
              <a:off x="1128" y="2264"/>
              <a:ext cx="728" cy="150"/>
            </a:xfrm>
            <a:prstGeom prst="rect">
              <a:avLst/>
            </a:prstGeom>
            <a:solidFill>
              <a:schemeClr val="bg2"/>
            </a:solidFill>
            <a:ln w="9525">
              <a:noFill/>
              <a:miter lim="800000"/>
              <a:headEnd/>
              <a:tailEnd/>
            </a:ln>
            <a:effectLst/>
          </p:spPr>
          <p:txBody>
            <a:bodyPr wrap="none" anchor="ctr"/>
            <a:lstStyle/>
            <a:p>
              <a:endParaRPr lang="en-US"/>
            </a:p>
          </p:txBody>
        </p:sp>
        <p:sp>
          <p:nvSpPr>
            <p:cNvPr id="454755" name="Rectangle 99"/>
            <p:cNvSpPr>
              <a:spLocks noChangeArrowheads="1"/>
            </p:cNvSpPr>
            <p:nvPr/>
          </p:nvSpPr>
          <p:spPr bwMode="auto">
            <a:xfrm>
              <a:off x="1113" y="2279"/>
              <a:ext cx="723"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454756" name="Line 100"/>
            <p:cNvSpPr>
              <a:spLocks noChangeShapeType="1"/>
            </p:cNvSpPr>
            <p:nvPr/>
          </p:nvSpPr>
          <p:spPr bwMode="auto">
            <a:xfrm>
              <a:off x="1759" y="2362"/>
              <a:ext cx="266" cy="0"/>
            </a:xfrm>
            <a:prstGeom prst="line">
              <a:avLst/>
            </a:prstGeom>
            <a:noFill/>
            <a:ln w="9525">
              <a:solidFill>
                <a:schemeClr val="accent2"/>
              </a:solidFill>
              <a:round/>
              <a:headEnd/>
              <a:tailEnd type="triangle" w="med" len="med"/>
            </a:ln>
            <a:effectLst/>
          </p:spPr>
          <p:txBody>
            <a:bodyPr wrap="none" anchor="ctr"/>
            <a:lstStyle/>
            <a:p>
              <a:endParaRPr lang="en-US"/>
            </a:p>
          </p:txBody>
        </p:sp>
        <p:sp>
          <p:nvSpPr>
            <p:cNvPr id="454757" name="Text Box 101"/>
            <p:cNvSpPr txBox="1">
              <a:spLocks noChangeArrowheads="1"/>
            </p:cNvSpPr>
            <p:nvPr/>
          </p:nvSpPr>
          <p:spPr bwMode="auto">
            <a:xfrm>
              <a:off x="2390" y="2183"/>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54758" name="Text Box 102"/>
            <p:cNvSpPr txBox="1">
              <a:spLocks noChangeArrowheads="1"/>
            </p:cNvSpPr>
            <p:nvPr/>
          </p:nvSpPr>
          <p:spPr bwMode="auto">
            <a:xfrm>
              <a:off x="2336" y="2459"/>
              <a:ext cx="187" cy="212"/>
            </a:xfrm>
            <a:prstGeom prst="rect">
              <a:avLst/>
            </a:prstGeom>
            <a:noFill/>
            <a:ln w="9525">
              <a:noFill/>
              <a:miter lim="800000"/>
              <a:headEnd/>
              <a:tailEnd/>
            </a:ln>
            <a:effectLst/>
          </p:spPr>
          <p:txBody>
            <a:bodyPr wrap="none">
              <a:spAutoFit/>
            </a:bodyPr>
            <a:lstStyle/>
            <a:p>
              <a:pPr eaLnBrk="1" hangingPunct="1"/>
              <a:r>
                <a:rPr lang="en-US" sz="1600">
                  <a:latin typeface="Arial" charset="0"/>
                </a:rPr>
                <a:t>2</a:t>
              </a:r>
            </a:p>
          </p:txBody>
        </p:sp>
        <p:sp>
          <p:nvSpPr>
            <p:cNvPr id="454759" name="Text Box 103"/>
            <p:cNvSpPr txBox="1">
              <a:spLocks noChangeArrowheads="1"/>
            </p:cNvSpPr>
            <p:nvPr/>
          </p:nvSpPr>
          <p:spPr bwMode="auto">
            <a:xfrm>
              <a:off x="2178" y="2505"/>
              <a:ext cx="187" cy="212"/>
            </a:xfrm>
            <a:prstGeom prst="rect">
              <a:avLst/>
            </a:prstGeom>
            <a:noFill/>
            <a:ln w="9525">
              <a:noFill/>
              <a:miter lim="800000"/>
              <a:headEnd/>
              <a:tailEnd/>
            </a:ln>
            <a:effectLst/>
          </p:spPr>
          <p:txBody>
            <a:bodyPr wrap="none">
              <a:spAutoFit/>
            </a:bodyPr>
            <a:lstStyle/>
            <a:p>
              <a:pPr eaLnBrk="1" hangingPunct="1"/>
              <a:r>
                <a:rPr lang="en-US" sz="1600">
                  <a:latin typeface="Arial" charset="0"/>
                </a:rPr>
                <a:t>3</a:t>
              </a:r>
            </a:p>
          </p:txBody>
        </p:sp>
        <p:sp>
          <p:nvSpPr>
            <p:cNvPr id="454760" name="Rectangle 104"/>
            <p:cNvSpPr>
              <a:spLocks noChangeArrowheads="1"/>
            </p:cNvSpPr>
            <p:nvPr/>
          </p:nvSpPr>
          <p:spPr bwMode="auto">
            <a:xfrm>
              <a:off x="1509" y="2281"/>
              <a:ext cx="269" cy="15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761" name="Text Box 105"/>
            <p:cNvSpPr txBox="1">
              <a:spLocks noChangeArrowheads="1"/>
            </p:cNvSpPr>
            <p:nvPr/>
          </p:nvSpPr>
          <p:spPr bwMode="auto">
            <a:xfrm>
              <a:off x="1479" y="2264"/>
              <a:ext cx="328" cy="173"/>
            </a:xfrm>
            <a:prstGeom prst="rect">
              <a:avLst/>
            </a:prstGeom>
            <a:noFill/>
            <a:ln w="9525">
              <a:noFill/>
              <a:miter lim="800000"/>
              <a:headEnd/>
              <a:tailEnd/>
            </a:ln>
            <a:effectLst/>
          </p:spPr>
          <p:txBody>
            <a:bodyPr wrap="none">
              <a:spAutoFit/>
            </a:bodyPr>
            <a:lstStyle/>
            <a:p>
              <a:pPr eaLnBrk="1" hangingPunct="1"/>
              <a:r>
                <a:rPr lang="en-US" sz="1200">
                  <a:latin typeface="Arial" charset="0"/>
                </a:rPr>
                <a:t>0111</a:t>
              </a:r>
            </a:p>
          </p:txBody>
        </p:sp>
        <p:sp>
          <p:nvSpPr>
            <p:cNvPr id="454762" name="Text Box 106"/>
            <p:cNvSpPr txBox="1">
              <a:spLocks noChangeArrowheads="1"/>
            </p:cNvSpPr>
            <p:nvPr/>
          </p:nvSpPr>
          <p:spPr bwMode="auto">
            <a:xfrm>
              <a:off x="398" y="1841"/>
              <a:ext cx="1019" cy="366"/>
            </a:xfrm>
            <a:prstGeom prst="rect">
              <a:avLst/>
            </a:prstGeom>
            <a:noFill/>
            <a:ln w="9525">
              <a:noFill/>
              <a:miter lim="800000"/>
              <a:headEnd/>
              <a:tailEnd/>
            </a:ln>
            <a:effectLst/>
          </p:spPr>
          <p:txBody>
            <a:bodyPr wrap="none">
              <a:spAutoFit/>
            </a:bodyPr>
            <a:lstStyle/>
            <a:p>
              <a:pPr eaLnBrk="1" hangingPunct="1"/>
              <a:r>
                <a:rPr lang="en-US" sz="1600">
                  <a:latin typeface="Arial" charset="0"/>
                </a:rPr>
                <a:t>value in arriving</a:t>
              </a:r>
            </a:p>
            <a:p>
              <a:pPr eaLnBrk="1" hangingPunct="1"/>
              <a:r>
                <a:rPr lang="en-US" sz="1600">
                  <a:latin typeface="Arial" charset="0"/>
                </a:rPr>
                <a:t>packet’s header</a:t>
              </a:r>
            </a:p>
          </p:txBody>
        </p:sp>
        <p:sp>
          <p:nvSpPr>
            <p:cNvPr id="454763" name="Line 107"/>
            <p:cNvSpPr>
              <a:spLocks noChangeShapeType="1"/>
            </p:cNvSpPr>
            <p:nvPr/>
          </p:nvSpPr>
          <p:spPr bwMode="auto">
            <a:xfrm flipH="1">
              <a:off x="1269" y="2444"/>
              <a:ext cx="850" cy="0"/>
            </a:xfrm>
            <a:prstGeom prst="line">
              <a:avLst/>
            </a:prstGeom>
            <a:noFill/>
            <a:ln w="9525">
              <a:solidFill>
                <a:schemeClr val="tx1"/>
              </a:solidFill>
              <a:round/>
              <a:headEnd/>
              <a:tailEnd/>
            </a:ln>
            <a:effectLst/>
          </p:spPr>
          <p:txBody>
            <a:bodyPr/>
            <a:lstStyle/>
            <a:p>
              <a:endParaRPr lang="en-US"/>
            </a:p>
          </p:txBody>
        </p:sp>
        <p:sp>
          <p:nvSpPr>
            <p:cNvPr id="454764" name="Text Box 108"/>
            <p:cNvSpPr txBox="1">
              <a:spLocks noChangeArrowheads="1"/>
            </p:cNvSpPr>
            <p:nvPr/>
          </p:nvSpPr>
          <p:spPr bwMode="auto">
            <a:xfrm>
              <a:off x="1244" y="261"/>
              <a:ext cx="1174" cy="192"/>
            </a:xfrm>
            <a:prstGeom prst="rect">
              <a:avLst/>
            </a:prstGeom>
            <a:noFill/>
            <a:ln w="9525">
              <a:noFill/>
              <a:miter lim="800000"/>
              <a:headEnd/>
              <a:tailEnd/>
            </a:ln>
            <a:effectLst/>
          </p:spPr>
          <p:txBody>
            <a:bodyPr>
              <a:spAutoFit/>
            </a:bodyPr>
            <a:lstStyle/>
            <a:p>
              <a:pPr algn="ctr" eaLnBrk="1" hangingPunct="1"/>
              <a:r>
                <a:rPr lang="en-US" sz="1400">
                  <a:latin typeface="Arial" charset="0"/>
                </a:rPr>
                <a:t>routing algorithm</a:t>
              </a:r>
            </a:p>
          </p:txBody>
        </p:sp>
        <p:sp>
          <p:nvSpPr>
            <p:cNvPr id="454765" name="Rectangle 109"/>
            <p:cNvSpPr>
              <a:spLocks noChangeArrowheads="1"/>
            </p:cNvSpPr>
            <p:nvPr/>
          </p:nvSpPr>
          <p:spPr bwMode="auto">
            <a:xfrm>
              <a:off x="1197" y="732"/>
              <a:ext cx="1263" cy="80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766" name="Text Box 110"/>
            <p:cNvSpPr txBox="1">
              <a:spLocks noChangeArrowheads="1"/>
            </p:cNvSpPr>
            <p:nvPr/>
          </p:nvSpPr>
          <p:spPr bwMode="auto">
            <a:xfrm>
              <a:off x="1248" y="702"/>
              <a:ext cx="1171" cy="192"/>
            </a:xfrm>
            <a:prstGeom prst="rect">
              <a:avLst/>
            </a:prstGeom>
            <a:noFill/>
            <a:ln w="9525">
              <a:noFill/>
              <a:miter lim="800000"/>
              <a:headEnd/>
              <a:tailEnd/>
            </a:ln>
            <a:effectLst/>
          </p:spPr>
          <p:txBody>
            <a:bodyPr wrap="none">
              <a:spAutoFit/>
            </a:bodyPr>
            <a:lstStyle/>
            <a:p>
              <a:pPr eaLnBrk="1" hangingPunct="1"/>
              <a:r>
                <a:rPr lang="en-US" sz="1400">
                  <a:latin typeface="Arial" charset="0"/>
                </a:rPr>
                <a:t>local forwarding table</a:t>
              </a:r>
            </a:p>
          </p:txBody>
        </p:sp>
        <p:sp>
          <p:nvSpPr>
            <p:cNvPr id="454767" name="Text Box 111"/>
            <p:cNvSpPr txBox="1">
              <a:spLocks noChangeArrowheads="1"/>
            </p:cNvSpPr>
            <p:nvPr/>
          </p:nvSpPr>
          <p:spPr bwMode="auto">
            <a:xfrm>
              <a:off x="1174" y="858"/>
              <a:ext cx="764" cy="192"/>
            </a:xfrm>
            <a:prstGeom prst="rect">
              <a:avLst/>
            </a:prstGeom>
            <a:noFill/>
            <a:ln w="9525">
              <a:noFill/>
              <a:miter lim="800000"/>
              <a:headEnd/>
              <a:tailEnd/>
            </a:ln>
            <a:effectLst/>
          </p:spPr>
          <p:txBody>
            <a:bodyPr>
              <a:spAutoFit/>
            </a:bodyPr>
            <a:lstStyle/>
            <a:p>
              <a:pPr algn="ctr" eaLnBrk="1" hangingPunct="1"/>
              <a:r>
                <a:rPr lang="en-US" sz="1400">
                  <a:latin typeface="Arial" charset="0"/>
                </a:rPr>
                <a:t>header value</a:t>
              </a:r>
            </a:p>
          </p:txBody>
        </p:sp>
        <p:sp>
          <p:nvSpPr>
            <p:cNvPr id="454768" name="Text Box 112"/>
            <p:cNvSpPr txBox="1">
              <a:spLocks noChangeArrowheads="1"/>
            </p:cNvSpPr>
            <p:nvPr/>
          </p:nvSpPr>
          <p:spPr bwMode="auto">
            <a:xfrm>
              <a:off x="1846" y="859"/>
              <a:ext cx="656" cy="192"/>
            </a:xfrm>
            <a:prstGeom prst="rect">
              <a:avLst/>
            </a:prstGeom>
            <a:noFill/>
            <a:ln w="9525">
              <a:noFill/>
              <a:miter lim="800000"/>
              <a:headEnd/>
              <a:tailEnd/>
            </a:ln>
            <a:effectLst/>
          </p:spPr>
          <p:txBody>
            <a:bodyPr>
              <a:spAutoFit/>
            </a:bodyPr>
            <a:lstStyle/>
            <a:p>
              <a:pPr algn="ctr" eaLnBrk="1" hangingPunct="1"/>
              <a:r>
                <a:rPr lang="en-US" sz="1400">
                  <a:latin typeface="Arial" charset="0"/>
                </a:rPr>
                <a:t>output link</a:t>
              </a:r>
            </a:p>
          </p:txBody>
        </p:sp>
        <p:sp>
          <p:nvSpPr>
            <p:cNvPr id="454769" name="Line 113"/>
            <p:cNvSpPr>
              <a:spLocks noChangeShapeType="1"/>
            </p:cNvSpPr>
            <p:nvPr/>
          </p:nvSpPr>
          <p:spPr bwMode="auto">
            <a:xfrm>
              <a:off x="1908" y="866"/>
              <a:ext cx="5" cy="672"/>
            </a:xfrm>
            <a:prstGeom prst="line">
              <a:avLst/>
            </a:prstGeom>
            <a:noFill/>
            <a:ln w="9525">
              <a:solidFill>
                <a:schemeClr val="tx1"/>
              </a:solidFill>
              <a:round/>
              <a:headEnd/>
              <a:tailEnd/>
            </a:ln>
            <a:effectLst/>
          </p:spPr>
          <p:txBody>
            <a:bodyPr/>
            <a:lstStyle/>
            <a:p>
              <a:endParaRPr lang="en-US"/>
            </a:p>
          </p:txBody>
        </p:sp>
        <p:sp>
          <p:nvSpPr>
            <p:cNvPr id="454770" name="Text Box 114"/>
            <p:cNvSpPr txBox="1">
              <a:spLocks noChangeArrowheads="1"/>
            </p:cNvSpPr>
            <p:nvPr/>
          </p:nvSpPr>
          <p:spPr bwMode="auto">
            <a:xfrm>
              <a:off x="1587" y="1037"/>
              <a:ext cx="328" cy="518"/>
            </a:xfrm>
            <a:prstGeom prst="rect">
              <a:avLst/>
            </a:prstGeom>
            <a:noFill/>
            <a:ln w="9525">
              <a:noFill/>
              <a:miter lim="800000"/>
              <a:headEnd/>
              <a:tailEnd/>
            </a:ln>
            <a:effectLst/>
          </p:spPr>
          <p:txBody>
            <a:bodyPr wrap="none">
              <a:spAutoFit/>
            </a:bodyPr>
            <a:lstStyle/>
            <a:p>
              <a:pPr algn="r" eaLnBrk="1" hangingPunct="1"/>
              <a:r>
                <a:rPr lang="en-US" sz="1200">
                  <a:latin typeface="Arial" charset="0"/>
                </a:rPr>
                <a:t>0100</a:t>
              </a:r>
            </a:p>
            <a:p>
              <a:pPr algn="r" eaLnBrk="1" hangingPunct="1"/>
              <a:r>
                <a:rPr lang="en-US" sz="1200">
                  <a:latin typeface="Arial" charset="0"/>
                </a:rPr>
                <a:t>0101</a:t>
              </a:r>
            </a:p>
            <a:p>
              <a:pPr algn="r" eaLnBrk="1" hangingPunct="1"/>
              <a:r>
                <a:rPr lang="en-US" sz="1200">
                  <a:latin typeface="Arial" charset="0"/>
                </a:rPr>
                <a:t>0111</a:t>
              </a:r>
            </a:p>
            <a:p>
              <a:pPr algn="r" eaLnBrk="1" hangingPunct="1"/>
              <a:r>
                <a:rPr lang="en-US" sz="1200">
                  <a:latin typeface="Arial" charset="0"/>
                </a:rPr>
                <a:t>1001</a:t>
              </a:r>
            </a:p>
          </p:txBody>
        </p:sp>
        <p:sp>
          <p:nvSpPr>
            <p:cNvPr id="454771" name="Text Box 115"/>
            <p:cNvSpPr txBox="1">
              <a:spLocks noChangeArrowheads="1"/>
            </p:cNvSpPr>
            <p:nvPr/>
          </p:nvSpPr>
          <p:spPr bwMode="auto">
            <a:xfrm>
              <a:off x="1918" y="1037"/>
              <a:ext cx="169" cy="518"/>
            </a:xfrm>
            <a:prstGeom prst="rect">
              <a:avLst/>
            </a:prstGeom>
            <a:noFill/>
            <a:ln w="9525">
              <a:noFill/>
              <a:miter lim="800000"/>
              <a:headEnd/>
              <a:tailEnd/>
            </a:ln>
            <a:effectLst/>
          </p:spPr>
          <p:txBody>
            <a:bodyPr wrap="none">
              <a:spAutoFit/>
            </a:bodyPr>
            <a:lstStyle/>
            <a:p>
              <a:pPr algn="ctr" eaLnBrk="1" hangingPunct="1"/>
              <a:r>
                <a:rPr lang="en-US" sz="1200">
                  <a:latin typeface="Arial" charset="0"/>
                </a:rPr>
                <a:t>3</a:t>
              </a:r>
            </a:p>
            <a:p>
              <a:pPr algn="ctr" eaLnBrk="1" hangingPunct="1"/>
              <a:r>
                <a:rPr lang="en-US" sz="1200">
                  <a:latin typeface="Arial" charset="0"/>
                </a:rPr>
                <a:t>2</a:t>
              </a:r>
            </a:p>
            <a:p>
              <a:pPr algn="ctr" eaLnBrk="1" hangingPunct="1"/>
              <a:r>
                <a:rPr lang="en-US" sz="1200">
                  <a:latin typeface="Arial" charset="0"/>
                </a:rPr>
                <a:t>2</a:t>
              </a:r>
            </a:p>
            <a:p>
              <a:pPr algn="ctr" eaLnBrk="1" hangingPunct="1"/>
              <a:r>
                <a:rPr lang="en-US" sz="1200">
                  <a:latin typeface="Arial" charset="0"/>
                </a:rPr>
                <a:t>1</a:t>
              </a:r>
            </a:p>
          </p:txBody>
        </p:sp>
        <p:sp>
          <p:nvSpPr>
            <p:cNvPr id="454772" name="Line 116"/>
            <p:cNvSpPr>
              <a:spLocks noChangeShapeType="1"/>
            </p:cNvSpPr>
            <p:nvPr/>
          </p:nvSpPr>
          <p:spPr bwMode="auto">
            <a:xfrm>
              <a:off x="1197" y="1028"/>
              <a:ext cx="1264" cy="0"/>
            </a:xfrm>
            <a:prstGeom prst="line">
              <a:avLst/>
            </a:prstGeom>
            <a:noFill/>
            <a:ln w="9525">
              <a:solidFill>
                <a:schemeClr val="tx1"/>
              </a:solidFill>
              <a:round/>
              <a:headEnd/>
              <a:tailEnd/>
            </a:ln>
            <a:effectLst/>
          </p:spPr>
          <p:txBody>
            <a:bodyPr/>
            <a:lstStyle/>
            <a:p>
              <a:endParaRPr lang="en-US"/>
            </a:p>
          </p:txBody>
        </p:sp>
        <p:sp>
          <p:nvSpPr>
            <p:cNvPr id="454773" name="Line 117"/>
            <p:cNvSpPr>
              <a:spLocks noChangeShapeType="1"/>
            </p:cNvSpPr>
            <p:nvPr/>
          </p:nvSpPr>
          <p:spPr bwMode="auto">
            <a:xfrm>
              <a:off x="1192" y="872"/>
              <a:ext cx="1264" cy="0"/>
            </a:xfrm>
            <a:prstGeom prst="line">
              <a:avLst/>
            </a:prstGeom>
            <a:noFill/>
            <a:ln w="9525">
              <a:solidFill>
                <a:schemeClr val="tx1"/>
              </a:solidFill>
              <a:round/>
              <a:headEnd/>
              <a:tailEnd/>
            </a:ln>
            <a:effectLst/>
          </p:spPr>
          <p:txBody>
            <a:bodyPr/>
            <a:lstStyle/>
            <a:p>
              <a:endParaRPr lang="en-US"/>
            </a:p>
          </p:txBody>
        </p:sp>
        <p:sp>
          <p:nvSpPr>
            <p:cNvPr id="454774" name="AutoShape 118"/>
            <p:cNvSpPr>
              <a:spLocks noChangeArrowheads="1"/>
            </p:cNvSpPr>
            <p:nvPr/>
          </p:nvSpPr>
          <p:spPr bwMode="auto">
            <a:xfrm rot="5400000">
              <a:off x="1763" y="548"/>
              <a:ext cx="151" cy="172"/>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sp>
          <p:nvSpPr>
            <p:cNvPr id="454775" name="Line 119"/>
            <p:cNvSpPr>
              <a:spLocks noChangeShapeType="1"/>
            </p:cNvSpPr>
            <p:nvPr/>
          </p:nvSpPr>
          <p:spPr bwMode="auto">
            <a:xfrm>
              <a:off x="1371" y="2086"/>
              <a:ext cx="229" cy="216"/>
            </a:xfrm>
            <a:prstGeom prst="line">
              <a:avLst/>
            </a:prstGeom>
            <a:noFill/>
            <a:ln w="9525">
              <a:solidFill>
                <a:schemeClr val="tx1"/>
              </a:solidFill>
              <a:round/>
              <a:headEnd/>
              <a:tailEnd type="triangle" w="med" len="med"/>
            </a:ln>
            <a:effectLst/>
          </p:spPr>
          <p:txBody>
            <a:bodyPr/>
            <a:lstStyle/>
            <a:p>
              <a:endParaRPr lang="en-US"/>
            </a:p>
          </p:txBody>
        </p:sp>
        <p:sp>
          <p:nvSpPr>
            <p:cNvPr id="454776" name="Freeform 120"/>
            <p:cNvSpPr>
              <a:spLocks/>
            </p:cNvSpPr>
            <p:nvPr/>
          </p:nvSpPr>
          <p:spPr bwMode="auto">
            <a:xfrm>
              <a:off x="2047" y="2395"/>
              <a:ext cx="554" cy="167"/>
            </a:xfrm>
            <a:custGeom>
              <a:avLst/>
              <a:gdLst/>
              <a:ahLst/>
              <a:cxnLst>
                <a:cxn ang="0">
                  <a:pos x="0" y="10"/>
                </a:cxn>
                <a:cxn ang="0">
                  <a:pos x="324" y="26"/>
                </a:cxn>
                <a:cxn ang="0">
                  <a:pos x="554" y="167"/>
                </a:cxn>
              </a:cxnLst>
              <a:rect l="0" t="0" r="r" b="b"/>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ffectLst/>
          </p:spPr>
          <p:txBody>
            <a:bodyPr/>
            <a:lstStyle/>
            <a:p>
              <a:endParaRPr lang="en-US"/>
            </a:p>
          </p:txBody>
        </p:sp>
        <p:sp>
          <p:nvSpPr>
            <p:cNvPr id="454777" name="Freeform 121"/>
            <p:cNvSpPr>
              <a:spLocks/>
            </p:cNvSpPr>
            <p:nvPr/>
          </p:nvSpPr>
          <p:spPr bwMode="auto">
            <a:xfrm flipH="1">
              <a:off x="3518" y="2127"/>
              <a:ext cx="364" cy="234"/>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sp>
          <p:nvSpPr>
            <p:cNvPr id="454778" name="Freeform 122"/>
            <p:cNvSpPr>
              <a:spLocks/>
            </p:cNvSpPr>
            <p:nvPr/>
          </p:nvSpPr>
          <p:spPr bwMode="auto">
            <a:xfrm flipH="1">
              <a:off x="2881" y="1948"/>
              <a:ext cx="364" cy="234"/>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sp>
          <p:nvSpPr>
            <p:cNvPr id="454779" name="Freeform 123"/>
            <p:cNvSpPr>
              <a:spLocks/>
            </p:cNvSpPr>
            <p:nvPr/>
          </p:nvSpPr>
          <p:spPr bwMode="auto">
            <a:xfrm flipH="1" flipV="1">
              <a:off x="3302" y="2922"/>
              <a:ext cx="342" cy="234"/>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sp>
          <p:nvSpPr>
            <p:cNvPr id="454780" name="Freeform 124"/>
            <p:cNvSpPr>
              <a:spLocks/>
            </p:cNvSpPr>
            <p:nvPr/>
          </p:nvSpPr>
          <p:spPr bwMode="auto">
            <a:xfrm flipH="1" flipV="1">
              <a:off x="2452" y="2912"/>
              <a:ext cx="342" cy="234"/>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sp>
          <p:nvSpPr>
            <p:cNvPr id="454781" name="Freeform 125"/>
            <p:cNvSpPr>
              <a:spLocks/>
            </p:cNvSpPr>
            <p:nvPr/>
          </p:nvSpPr>
          <p:spPr bwMode="auto">
            <a:xfrm flipH="1" flipV="1">
              <a:off x="2855" y="2728"/>
              <a:ext cx="342" cy="285"/>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lstStyle/>
            <a:p>
              <a:endParaRPr lang="en-US"/>
            </a:p>
          </p:txBody>
        </p:sp>
        <p:grpSp>
          <p:nvGrpSpPr>
            <p:cNvPr id="454782" name="Group 126"/>
            <p:cNvGrpSpPr>
              <a:grpSpLocks/>
            </p:cNvGrpSpPr>
            <p:nvPr/>
          </p:nvGrpSpPr>
          <p:grpSpPr bwMode="auto">
            <a:xfrm>
              <a:off x="2886" y="1668"/>
              <a:ext cx="347" cy="285"/>
              <a:chOff x="2886" y="1668"/>
              <a:chExt cx="347" cy="285"/>
            </a:xfrm>
          </p:grpSpPr>
          <p:sp>
            <p:nvSpPr>
              <p:cNvPr id="454783" name="Rectangle 127"/>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784" name="Oval 128"/>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785" name="Rectangle 129"/>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786" name="Line 130"/>
              <p:cNvSpPr>
                <a:spLocks noChangeShapeType="1"/>
              </p:cNvSpPr>
              <p:nvPr/>
            </p:nvSpPr>
            <p:spPr bwMode="auto">
              <a:xfrm>
                <a:off x="3082" y="1811"/>
                <a:ext cx="1" cy="130"/>
              </a:xfrm>
              <a:prstGeom prst="line">
                <a:avLst/>
              </a:prstGeom>
              <a:noFill/>
              <a:ln w="9525">
                <a:solidFill>
                  <a:schemeClr val="tx1"/>
                </a:solidFill>
                <a:round/>
                <a:headEnd/>
                <a:tailEnd/>
              </a:ln>
              <a:effectLst/>
            </p:spPr>
            <p:txBody>
              <a:bodyPr/>
              <a:lstStyle/>
              <a:p>
                <a:endParaRPr lang="en-US"/>
              </a:p>
            </p:txBody>
          </p:sp>
          <p:sp>
            <p:nvSpPr>
              <p:cNvPr id="454787" name="Line 131"/>
              <p:cNvSpPr>
                <a:spLocks noChangeShapeType="1"/>
              </p:cNvSpPr>
              <p:nvPr/>
            </p:nvSpPr>
            <p:spPr bwMode="auto">
              <a:xfrm>
                <a:off x="2913" y="1842"/>
                <a:ext cx="300" cy="0"/>
              </a:xfrm>
              <a:prstGeom prst="line">
                <a:avLst/>
              </a:prstGeom>
              <a:noFill/>
              <a:ln w="9525">
                <a:solidFill>
                  <a:schemeClr val="tx1"/>
                </a:solidFill>
                <a:round/>
                <a:headEnd/>
                <a:tailEnd/>
              </a:ln>
              <a:effectLst/>
            </p:spPr>
            <p:txBody>
              <a:bodyPr/>
              <a:lstStyle/>
              <a:p>
                <a:endParaRPr lang="en-US"/>
              </a:p>
            </p:txBody>
          </p:sp>
          <p:sp>
            <p:nvSpPr>
              <p:cNvPr id="454788" name="Line 132"/>
              <p:cNvSpPr>
                <a:spLocks noChangeShapeType="1"/>
              </p:cNvSpPr>
              <p:nvPr/>
            </p:nvSpPr>
            <p:spPr bwMode="auto">
              <a:xfrm>
                <a:off x="2912" y="1812"/>
                <a:ext cx="300" cy="0"/>
              </a:xfrm>
              <a:prstGeom prst="line">
                <a:avLst/>
              </a:prstGeom>
              <a:noFill/>
              <a:ln w="9525">
                <a:solidFill>
                  <a:schemeClr val="tx1"/>
                </a:solidFill>
                <a:round/>
                <a:headEnd/>
                <a:tailEnd/>
              </a:ln>
              <a:effectLst/>
            </p:spPr>
            <p:txBody>
              <a:bodyPr/>
              <a:lstStyle/>
              <a:p>
                <a:endParaRPr lang="en-US"/>
              </a:p>
            </p:txBody>
          </p:sp>
          <p:sp>
            <p:nvSpPr>
              <p:cNvPr id="454789" name="AutoShape 133"/>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grpSp>
        <p:grpSp>
          <p:nvGrpSpPr>
            <p:cNvPr id="454790" name="Group 134"/>
            <p:cNvGrpSpPr>
              <a:grpSpLocks/>
            </p:cNvGrpSpPr>
            <p:nvPr/>
          </p:nvGrpSpPr>
          <p:grpSpPr bwMode="auto">
            <a:xfrm>
              <a:off x="3524" y="1840"/>
              <a:ext cx="347" cy="285"/>
              <a:chOff x="2886" y="1668"/>
              <a:chExt cx="347" cy="285"/>
            </a:xfrm>
          </p:grpSpPr>
          <p:sp>
            <p:nvSpPr>
              <p:cNvPr id="454791" name="Rectangle 135"/>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792" name="Oval 136"/>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793" name="Rectangle 137"/>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794" name="Line 138"/>
              <p:cNvSpPr>
                <a:spLocks noChangeShapeType="1"/>
              </p:cNvSpPr>
              <p:nvPr/>
            </p:nvSpPr>
            <p:spPr bwMode="auto">
              <a:xfrm>
                <a:off x="3082" y="1811"/>
                <a:ext cx="1" cy="130"/>
              </a:xfrm>
              <a:prstGeom prst="line">
                <a:avLst/>
              </a:prstGeom>
              <a:noFill/>
              <a:ln w="9525">
                <a:solidFill>
                  <a:schemeClr val="tx1"/>
                </a:solidFill>
                <a:round/>
                <a:headEnd/>
                <a:tailEnd/>
              </a:ln>
              <a:effectLst/>
            </p:spPr>
            <p:txBody>
              <a:bodyPr/>
              <a:lstStyle/>
              <a:p>
                <a:endParaRPr lang="en-US"/>
              </a:p>
            </p:txBody>
          </p:sp>
          <p:sp>
            <p:nvSpPr>
              <p:cNvPr id="454795" name="Line 139"/>
              <p:cNvSpPr>
                <a:spLocks noChangeShapeType="1"/>
              </p:cNvSpPr>
              <p:nvPr/>
            </p:nvSpPr>
            <p:spPr bwMode="auto">
              <a:xfrm>
                <a:off x="2913" y="1842"/>
                <a:ext cx="300" cy="0"/>
              </a:xfrm>
              <a:prstGeom prst="line">
                <a:avLst/>
              </a:prstGeom>
              <a:noFill/>
              <a:ln w="9525">
                <a:solidFill>
                  <a:schemeClr val="tx1"/>
                </a:solidFill>
                <a:round/>
                <a:headEnd/>
                <a:tailEnd/>
              </a:ln>
              <a:effectLst/>
            </p:spPr>
            <p:txBody>
              <a:bodyPr/>
              <a:lstStyle/>
              <a:p>
                <a:endParaRPr lang="en-US"/>
              </a:p>
            </p:txBody>
          </p:sp>
          <p:sp>
            <p:nvSpPr>
              <p:cNvPr id="454796" name="Line 140"/>
              <p:cNvSpPr>
                <a:spLocks noChangeShapeType="1"/>
              </p:cNvSpPr>
              <p:nvPr/>
            </p:nvSpPr>
            <p:spPr bwMode="auto">
              <a:xfrm>
                <a:off x="2912" y="1812"/>
                <a:ext cx="300" cy="0"/>
              </a:xfrm>
              <a:prstGeom prst="line">
                <a:avLst/>
              </a:prstGeom>
              <a:noFill/>
              <a:ln w="9525">
                <a:solidFill>
                  <a:schemeClr val="tx1"/>
                </a:solidFill>
                <a:round/>
                <a:headEnd/>
                <a:tailEnd/>
              </a:ln>
              <a:effectLst/>
            </p:spPr>
            <p:txBody>
              <a:bodyPr/>
              <a:lstStyle/>
              <a:p>
                <a:endParaRPr lang="en-US"/>
              </a:p>
            </p:txBody>
          </p:sp>
          <p:sp>
            <p:nvSpPr>
              <p:cNvPr id="454797" name="AutoShape 141"/>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grpSp>
        <p:grpSp>
          <p:nvGrpSpPr>
            <p:cNvPr id="454798" name="Group 142"/>
            <p:cNvGrpSpPr>
              <a:grpSpLocks/>
            </p:cNvGrpSpPr>
            <p:nvPr/>
          </p:nvGrpSpPr>
          <p:grpSpPr bwMode="auto">
            <a:xfrm>
              <a:off x="3291" y="3148"/>
              <a:ext cx="347" cy="285"/>
              <a:chOff x="2886" y="1668"/>
              <a:chExt cx="347" cy="285"/>
            </a:xfrm>
          </p:grpSpPr>
          <p:sp>
            <p:nvSpPr>
              <p:cNvPr id="454799" name="Rectangle 143"/>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800" name="Oval 144"/>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801" name="Rectangle 145"/>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802" name="Line 146"/>
              <p:cNvSpPr>
                <a:spLocks noChangeShapeType="1"/>
              </p:cNvSpPr>
              <p:nvPr/>
            </p:nvSpPr>
            <p:spPr bwMode="auto">
              <a:xfrm>
                <a:off x="3082" y="1811"/>
                <a:ext cx="1" cy="130"/>
              </a:xfrm>
              <a:prstGeom prst="line">
                <a:avLst/>
              </a:prstGeom>
              <a:noFill/>
              <a:ln w="9525">
                <a:solidFill>
                  <a:schemeClr val="tx1"/>
                </a:solidFill>
                <a:round/>
                <a:headEnd/>
                <a:tailEnd/>
              </a:ln>
              <a:effectLst/>
            </p:spPr>
            <p:txBody>
              <a:bodyPr/>
              <a:lstStyle/>
              <a:p>
                <a:endParaRPr lang="en-US"/>
              </a:p>
            </p:txBody>
          </p:sp>
          <p:sp>
            <p:nvSpPr>
              <p:cNvPr id="454803" name="Line 147"/>
              <p:cNvSpPr>
                <a:spLocks noChangeShapeType="1"/>
              </p:cNvSpPr>
              <p:nvPr/>
            </p:nvSpPr>
            <p:spPr bwMode="auto">
              <a:xfrm>
                <a:off x="2913" y="1842"/>
                <a:ext cx="300" cy="0"/>
              </a:xfrm>
              <a:prstGeom prst="line">
                <a:avLst/>
              </a:prstGeom>
              <a:noFill/>
              <a:ln w="9525">
                <a:solidFill>
                  <a:schemeClr val="tx1"/>
                </a:solidFill>
                <a:round/>
                <a:headEnd/>
                <a:tailEnd/>
              </a:ln>
              <a:effectLst/>
            </p:spPr>
            <p:txBody>
              <a:bodyPr/>
              <a:lstStyle/>
              <a:p>
                <a:endParaRPr lang="en-US"/>
              </a:p>
            </p:txBody>
          </p:sp>
          <p:sp>
            <p:nvSpPr>
              <p:cNvPr id="454804" name="Line 148"/>
              <p:cNvSpPr>
                <a:spLocks noChangeShapeType="1"/>
              </p:cNvSpPr>
              <p:nvPr/>
            </p:nvSpPr>
            <p:spPr bwMode="auto">
              <a:xfrm>
                <a:off x="2912" y="1812"/>
                <a:ext cx="300" cy="0"/>
              </a:xfrm>
              <a:prstGeom prst="line">
                <a:avLst/>
              </a:prstGeom>
              <a:noFill/>
              <a:ln w="9525">
                <a:solidFill>
                  <a:schemeClr val="tx1"/>
                </a:solidFill>
                <a:round/>
                <a:headEnd/>
                <a:tailEnd/>
              </a:ln>
              <a:effectLst/>
            </p:spPr>
            <p:txBody>
              <a:bodyPr/>
              <a:lstStyle/>
              <a:p>
                <a:endParaRPr lang="en-US"/>
              </a:p>
            </p:txBody>
          </p:sp>
          <p:sp>
            <p:nvSpPr>
              <p:cNvPr id="454805" name="AutoShape 149"/>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grpSp>
        <p:grpSp>
          <p:nvGrpSpPr>
            <p:cNvPr id="454806" name="Group 150"/>
            <p:cNvGrpSpPr>
              <a:grpSpLocks/>
            </p:cNvGrpSpPr>
            <p:nvPr/>
          </p:nvGrpSpPr>
          <p:grpSpPr bwMode="auto">
            <a:xfrm>
              <a:off x="2853" y="3010"/>
              <a:ext cx="347" cy="285"/>
              <a:chOff x="2886" y="1668"/>
              <a:chExt cx="347" cy="285"/>
            </a:xfrm>
          </p:grpSpPr>
          <p:sp>
            <p:nvSpPr>
              <p:cNvPr id="454807" name="Rectangle 151"/>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808" name="Oval 152"/>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809" name="Rectangle 153"/>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810" name="Line 154"/>
              <p:cNvSpPr>
                <a:spLocks noChangeShapeType="1"/>
              </p:cNvSpPr>
              <p:nvPr/>
            </p:nvSpPr>
            <p:spPr bwMode="auto">
              <a:xfrm>
                <a:off x="3082" y="1811"/>
                <a:ext cx="1" cy="130"/>
              </a:xfrm>
              <a:prstGeom prst="line">
                <a:avLst/>
              </a:prstGeom>
              <a:noFill/>
              <a:ln w="9525">
                <a:solidFill>
                  <a:schemeClr val="tx1"/>
                </a:solidFill>
                <a:round/>
                <a:headEnd/>
                <a:tailEnd/>
              </a:ln>
              <a:effectLst/>
            </p:spPr>
            <p:txBody>
              <a:bodyPr/>
              <a:lstStyle/>
              <a:p>
                <a:endParaRPr lang="en-US"/>
              </a:p>
            </p:txBody>
          </p:sp>
          <p:sp>
            <p:nvSpPr>
              <p:cNvPr id="454811" name="Line 155"/>
              <p:cNvSpPr>
                <a:spLocks noChangeShapeType="1"/>
              </p:cNvSpPr>
              <p:nvPr/>
            </p:nvSpPr>
            <p:spPr bwMode="auto">
              <a:xfrm>
                <a:off x="2913" y="1842"/>
                <a:ext cx="300" cy="0"/>
              </a:xfrm>
              <a:prstGeom prst="line">
                <a:avLst/>
              </a:prstGeom>
              <a:noFill/>
              <a:ln w="9525">
                <a:solidFill>
                  <a:schemeClr val="tx1"/>
                </a:solidFill>
                <a:round/>
                <a:headEnd/>
                <a:tailEnd/>
              </a:ln>
              <a:effectLst/>
            </p:spPr>
            <p:txBody>
              <a:bodyPr/>
              <a:lstStyle/>
              <a:p>
                <a:endParaRPr lang="en-US"/>
              </a:p>
            </p:txBody>
          </p:sp>
          <p:sp>
            <p:nvSpPr>
              <p:cNvPr id="454812" name="Line 156"/>
              <p:cNvSpPr>
                <a:spLocks noChangeShapeType="1"/>
              </p:cNvSpPr>
              <p:nvPr/>
            </p:nvSpPr>
            <p:spPr bwMode="auto">
              <a:xfrm>
                <a:off x="2912" y="1812"/>
                <a:ext cx="300" cy="0"/>
              </a:xfrm>
              <a:prstGeom prst="line">
                <a:avLst/>
              </a:prstGeom>
              <a:noFill/>
              <a:ln w="9525">
                <a:solidFill>
                  <a:schemeClr val="tx1"/>
                </a:solidFill>
                <a:round/>
                <a:headEnd/>
                <a:tailEnd/>
              </a:ln>
              <a:effectLst/>
            </p:spPr>
            <p:txBody>
              <a:bodyPr/>
              <a:lstStyle/>
              <a:p>
                <a:endParaRPr lang="en-US"/>
              </a:p>
            </p:txBody>
          </p:sp>
          <p:sp>
            <p:nvSpPr>
              <p:cNvPr id="454813" name="AutoShape 157"/>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grpSp>
        <p:grpSp>
          <p:nvGrpSpPr>
            <p:cNvPr id="454814" name="Group 158"/>
            <p:cNvGrpSpPr>
              <a:grpSpLocks/>
            </p:cNvGrpSpPr>
            <p:nvPr/>
          </p:nvGrpSpPr>
          <p:grpSpPr bwMode="auto">
            <a:xfrm>
              <a:off x="2440" y="3131"/>
              <a:ext cx="347" cy="285"/>
              <a:chOff x="2886" y="1668"/>
              <a:chExt cx="347" cy="285"/>
            </a:xfrm>
          </p:grpSpPr>
          <p:sp>
            <p:nvSpPr>
              <p:cNvPr id="454815" name="Rectangle 159"/>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54816" name="Oval 160"/>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454817" name="Rectangle 161"/>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54818" name="Line 162"/>
              <p:cNvSpPr>
                <a:spLocks noChangeShapeType="1"/>
              </p:cNvSpPr>
              <p:nvPr/>
            </p:nvSpPr>
            <p:spPr bwMode="auto">
              <a:xfrm>
                <a:off x="3082" y="1811"/>
                <a:ext cx="1" cy="130"/>
              </a:xfrm>
              <a:prstGeom prst="line">
                <a:avLst/>
              </a:prstGeom>
              <a:noFill/>
              <a:ln w="9525">
                <a:solidFill>
                  <a:schemeClr val="tx1"/>
                </a:solidFill>
                <a:round/>
                <a:headEnd/>
                <a:tailEnd/>
              </a:ln>
              <a:effectLst/>
            </p:spPr>
            <p:txBody>
              <a:bodyPr/>
              <a:lstStyle/>
              <a:p>
                <a:endParaRPr lang="en-US"/>
              </a:p>
            </p:txBody>
          </p:sp>
          <p:sp>
            <p:nvSpPr>
              <p:cNvPr id="454819" name="Line 163"/>
              <p:cNvSpPr>
                <a:spLocks noChangeShapeType="1"/>
              </p:cNvSpPr>
              <p:nvPr/>
            </p:nvSpPr>
            <p:spPr bwMode="auto">
              <a:xfrm>
                <a:off x="2913" y="1842"/>
                <a:ext cx="300" cy="0"/>
              </a:xfrm>
              <a:prstGeom prst="line">
                <a:avLst/>
              </a:prstGeom>
              <a:noFill/>
              <a:ln w="9525">
                <a:solidFill>
                  <a:schemeClr val="tx1"/>
                </a:solidFill>
                <a:round/>
                <a:headEnd/>
                <a:tailEnd/>
              </a:ln>
              <a:effectLst/>
            </p:spPr>
            <p:txBody>
              <a:bodyPr/>
              <a:lstStyle/>
              <a:p>
                <a:endParaRPr lang="en-US"/>
              </a:p>
            </p:txBody>
          </p:sp>
          <p:sp>
            <p:nvSpPr>
              <p:cNvPr id="454820" name="Line 164"/>
              <p:cNvSpPr>
                <a:spLocks noChangeShapeType="1"/>
              </p:cNvSpPr>
              <p:nvPr/>
            </p:nvSpPr>
            <p:spPr bwMode="auto">
              <a:xfrm>
                <a:off x="2912" y="1812"/>
                <a:ext cx="300" cy="0"/>
              </a:xfrm>
              <a:prstGeom prst="line">
                <a:avLst/>
              </a:prstGeom>
              <a:noFill/>
              <a:ln w="9525">
                <a:solidFill>
                  <a:schemeClr val="tx1"/>
                </a:solidFill>
                <a:round/>
                <a:headEnd/>
                <a:tailEnd/>
              </a:ln>
              <a:effectLst/>
            </p:spPr>
            <p:txBody>
              <a:bodyPr/>
              <a:lstStyle/>
              <a:p>
                <a:endParaRPr lang="en-US"/>
              </a:p>
            </p:txBody>
          </p:sp>
          <p:sp>
            <p:nvSpPr>
              <p:cNvPr id="454821" name="AutoShape 165"/>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lstStyle/>
              <a:p>
                <a:endParaRPr lang="en-US"/>
              </a:p>
            </p:txBody>
          </p:sp>
        </p:grpSp>
      </p:grpSp>
      <p:sp>
        <p:nvSpPr>
          <p:cNvPr id="454822" name="Rectangle 166"/>
          <p:cNvSpPr>
            <a:spLocks noGrp="1" noChangeArrowheads="1"/>
          </p:cNvSpPr>
          <p:nvPr>
            <p:ph type="title"/>
          </p:nvPr>
        </p:nvSpPr>
        <p:spPr>
          <a:xfrm>
            <a:off x="249238" y="0"/>
            <a:ext cx="8894762" cy="1143000"/>
          </a:xfrm>
        </p:spPr>
        <p:txBody>
          <a:bodyPr/>
          <a:lstStyle/>
          <a:p>
            <a:r>
              <a:rPr lang="en-US" sz="3600"/>
              <a:t>Interplay between routing, forwarding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6" name="Slide Number Placeholder 4"/>
          <p:cNvSpPr>
            <a:spLocks noGrp="1"/>
          </p:cNvSpPr>
          <p:nvPr>
            <p:ph type="sldNum" sz="quarter" idx="12"/>
          </p:nvPr>
        </p:nvSpPr>
        <p:spPr/>
        <p:txBody>
          <a:bodyPr/>
          <a:lstStyle/>
          <a:p>
            <a:r>
              <a:rPr lang="en-US"/>
              <a:t>4-</a:t>
            </a:r>
            <a:fld id="{2AD00355-3E01-47D3-96D7-69CF121A4158}" type="slidenum">
              <a:rPr lang="en-US"/>
              <a:pPr/>
              <a:t>32</a:t>
            </a:fld>
            <a:endParaRPr lang="en-US"/>
          </a:p>
        </p:txBody>
      </p:sp>
      <p:grpSp>
        <p:nvGrpSpPr>
          <p:cNvPr id="456706" name="Group 2"/>
          <p:cNvGrpSpPr>
            <a:grpSpLocks/>
          </p:cNvGrpSpPr>
          <p:nvPr/>
        </p:nvGrpSpPr>
        <p:grpSpPr bwMode="auto">
          <a:xfrm>
            <a:off x="3200400" y="1406525"/>
            <a:ext cx="3571875" cy="2236788"/>
            <a:chOff x="3162" y="1071"/>
            <a:chExt cx="2250" cy="1409"/>
          </a:xfrm>
        </p:grpSpPr>
        <p:sp>
          <p:nvSpPr>
            <p:cNvPr id="456707" name="Freeform 3"/>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lstStyle/>
            <a:p>
              <a:endParaRPr lang="en-US"/>
            </a:p>
          </p:txBody>
        </p:sp>
        <p:sp>
          <p:nvSpPr>
            <p:cNvPr id="456708" name="Freeform 4"/>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sp>
          <p:nvSpPr>
            <p:cNvPr id="456709" name="Oval 5"/>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10" name="Line 6"/>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lstStyle/>
            <a:p>
              <a:endParaRPr lang="en-US"/>
            </a:p>
          </p:txBody>
        </p:sp>
        <p:sp>
          <p:nvSpPr>
            <p:cNvPr id="456711" name="Line 7"/>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lstStyle/>
            <a:p>
              <a:endParaRPr lang="en-US"/>
            </a:p>
          </p:txBody>
        </p:sp>
        <p:sp>
          <p:nvSpPr>
            <p:cNvPr id="456712" name="Rectangle 8"/>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13" name="Oval 9"/>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14" name="Oval 10"/>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15" name="Line 11"/>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lstStyle/>
            <a:p>
              <a:endParaRPr lang="en-US"/>
            </a:p>
          </p:txBody>
        </p:sp>
        <p:sp>
          <p:nvSpPr>
            <p:cNvPr id="456716" name="Line 12"/>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lstStyle/>
            <a:p>
              <a:endParaRPr lang="en-US"/>
            </a:p>
          </p:txBody>
        </p:sp>
        <p:sp>
          <p:nvSpPr>
            <p:cNvPr id="456717" name="Rectangle 13"/>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18" name="Oval 14"/>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19" name="Oval 15"/>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20" name="Line 16"/>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lstStyle/>
            <a:p>
              <a:endParaRPr lang="en-US"/>
            </a:p>
          </p:txBody>
        </p:sp>
        <p:sp>
          <p:nvSpPr>
            <p:cNvPr id="456721" name="Line 17"/>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lstStyle/>
            <a:p>
              <a:endParaRPr lang="en-US"/>
            </a:p>
          </p:txBody>
        </p:sp>
        <p:sp>
          <p:nvSpPr>
            <p:cNvPr id="456722" name="Rectangle 18"/>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23" name="Oval 19"/>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24" name="Oval 20"/>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25" name="Line 21"/>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lstStyle/>
            <a:p>
              <a:endParaRPr lang="en-US"/>
            </a:p>
          </p:txBody>
        </p:sp>
        <p:sp>
          <p:nvSpPr>
            <p:cNvPr id="456726" name="Line 22"/>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lstStyle/>
            <a:p>
              <a:endParaRPr lang="en-US"/>
            </a:p>
          </p:txBody>
        </p:sp>
        <p:sp>
          <p:nvSpPr>
            <p:cNvPr id="456727" name="Rectangle 23"/>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28" name="Oval 24"/>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29" name="Oval 25"/>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30" name="Line 26"/>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lstStyle/>
            <a:p>
              <a:endParaRPr lang="en-US"/>
            </a:p>
          </p:txBody>
        </p:sp>
        <p:sp>
          <p:nvSpPr>
            <p:cNvPr id="456731" name="Line 27"/>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lstStyle/>
            <a:p>
              <a:endParaRPr lang="en-US"/>
            </a:p>
          </p:txBody>
        </p:sp>
        <p:sp>
          <p:nvSpPr>
            <p:cNvPr id="456732" name="Rectangle 28"/>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33" name="Oval 29"/>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34" name="Oval 30"/>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35" name="Line 31"/>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lstStyle/>
            <a:p>
              <a:endParaRPr lang="en-US"/>
            </a:p>
          </p:txBody>
        </p:sp>
        <p:sp>
          <p:nvSpPr>
            <p:cNvPr id="456736" name="Line 32"/>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lstStyle/>
            <a:p>
              <a:endParaRPr lang="en-US"/>
            </a:p>
          </p:txBody>
        </p:sp>
        <p:sp>
          <p:nvSpPr>
            <p:cNvPr id="456737" name="Rectangle 33"/>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6738" name="Oval 34"/>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6739" name="Freeform 35"/>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lstStyle/>
            <a:p>
              <a:endParaRPr lang="en-US"/>
            </a:p>
          </p:txBody>
        </p:sp>
        <p:sp>
          <p:nvSpPr>
            <p:cNvPr id="456740" name="Freeform 36"/>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lstStyle/>
            <a:p>
              <a:endParaRPr lang="en-US"/>
            </a:p>
          </p:txBody>
        </p:sp>
        <p:sp>
          <p:nvSpPr>
            <p:cNvPr id="456741" name="Freeform 37"/>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456742" name="Freeform 38"/>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lstStyle/>
            <a:p>
              <a:endParaRPr lang="en-US"/>
            </a:p>
          </p:txBody>
        </p:sp>
        <p:sp>
          <p:nvSpPr>
            <p:cNvPr id="456743" name="Freeform 39"/>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56744" name="Freeform 40"/>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lstStyle/>
            <a:p>
              <a:endParaRPr lang="en-US"/>
            </a:p>
          </p:txBody>
        </p:sp>
        <p:sp>
          <p:nvSpPr>
            <p:cNvPr id="456745" name="Freeform 41"/>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56746" name="Freeform 42"/>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lstStyle/>
            <a:p>
              <a:endParaRPr lang="en-US"/>
            </a:p>
          </p:txBody>
        </p:sp>
        <p:sp>
          <p:nvSpPr>
            <p:cNvPr id="456747" name="Freeform 43"/>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lstStyle/>
            <a:p>
              <a:endParaRPr lang="en-US"/>
            </a:p>
          </p:txBody>
        </p:sp>
        <p:grpSp>
          <p:nvGrpSpPr>
            <p:cNvPr id="456748" name="Group 44"/>
            <p:cNvGrpSpPr>
              <a:grpSpLocks/>
            </p:cNvGrpSpPr>
            <p:nvPr/>
          </p:nvGrpSpPr>
          <p:grpSpPr bwMode="auto">
            <a:xfrm>
              <a:off x="3290" y="1748"/>
              <a:ext cx="199" cy="250"/>
              <a:chOff x="2957" y="2429"/>
              <a:chExt cx="202" cy="250"/>
            </a:xfrm>
          </p:grpSpPr>
          <p:sp>
            <p:nvSpPr>
              <p:cNvPr id="456749" name="Rectangle 4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50" name="Text Box 46"/>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u</a:t>
                </a:r>
                <a:endParaRPr lang="en-US" sz="2400">
                  <a:latin typeface="Times New Roman" pitchFamily="18" charset="0"/>
                </a:endParaRPr>
              </a:p>
            </p:txBody>
          </p:sp>
        </p:grpSp>
        <p:grpSp>
          <p:nvGrpSpPr>
            <p:cNvPr id="456751" name="Group 47"/>
            <p:cNvGrpSpPr>
              <a:grpSpLocks/>
            </p:cNvGrpSpPr>
            <p:nvPr/>
          </p:nvGrpSpPr>
          <p:grpSpPr bwMode="auto">
            <a:xfrm>
              <a:off x="4460" y="2132"/>
              <a:ext cx="199" cy="250"/>
              <a:chOff x="2957" y="2429"/>
              <a:chExt cx="202" cy="250"/>
            </a:xfrm>
          </p:grpSpPr>
          <p:sp>
            <p:nvSpPr>
              <p:cNvPr id="456752" name="Rectangle 4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53" name="Text Box 49"/>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y</a:t>
                </a:r>
                <a:endParaRPr lang="en-US" sz="2400">
                  <a:latin typeface="Times New Roman" pitchFamily="18" charset="0"/>
                </a:endParaRPr>
              </a:p>
            </p:txBody>
          </p:sp>
        </p:grpSp>
        <p:grpSp>
          <p:nvGrpSpPr>
            <p:cNvPr id="456754" name="Group 50"/>
            <p:cNvGrpSpPr>
              <a:grpSpLocks/>
            </p:cNvGrpSpPr>
            <p:nvPr/>
          </p:nvGrpSpPr>
          <p:grpSpPr bwMode="auto">
            <a:xfrm>
              <a:off x="3764" y="2099"/>
              <a:ext cx="229" cy="288"/>
              <a:chOff x="2943" y="2399"/>
              <a:chExt cx="230" cy="288"/>
            </a:xfrm>
          </p:grpSpPr>
          <p:sp>
            <p:nvSpPr>
              <p:cNvPr id="456755" name="Rectangle 5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56" name="Text Box 52"/>
              <p:cNvSpPr txBox="1">
                <a:spLocks noChangeArrowheads="1"/>
              </p:cNvSpPr>
              <p:nvPr/>
            </p:nvSpPr>
            <p:spPr bwMode="auto">
              <a:xfrm>
                <a:off x="2943" y="2399"/>
                <a:ext cx="230" cy="288"/>
              </a:xfrm>
              <a:prstGeom prst="rect">
                <a:avLst/>
              </a:prstGeom>
              <a:noFill/>
              <a:ln w="9525">
                <a:noFill/>
                <a:miter lim="800000"/>
                <a:headEnd/>
                <a:tailEnd/>
              </a:ln>
              <a:effectLst/>
            </p:spPr>
            <p:txBody>
              <a:bodyPr wrap="none">
                <a:spAutoFit/>
              </a:bodyPr>
              <a:lstStyle/>
              <a:p>
                <a:pPr algn="ctr"/>
                <a:r>
                  <a:rPr lang="en-US" sz="2400"/>
                  <a:t>x</a:t>
                </a:r>
              </a:p>
            </p:txBody>
          </p:sp>
        </p:grpSp>
        <p:grpSp>
          <p:nvGrpSpPr>
            <p:cNvPr id="456757" name="Group 53"/>
            <p:cNvGrpSpPr>
              <a:grpSpLocks/>
            </p:cNvGrpSpPr>
            <p:nvPr/>
          </p:nvGrpSpPr>
          <p:grpSpPr bwMode="auto">
            <a:xfrm>
              <a:off x="4441" y="1442"/>
              <a:ext cx="225" cy="250"/>
              <a:chOff x="2944" y="2429"/>
              <a:chExt cx="228" cy="250"/>
            </a:xfrm>
          </p:grpSpPr>
          <p:sp>
            <p:nvSpPr>
              <p:cNvPr id="456758" name="Rectangle 5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59" name="Text Box 55"/>
              <p:cNvSpPr txBox="1">
                <a:spLocks noChangeArrowheads="1"/>
              </p:cNvSpPr>
              <p:nvPr/>
            </p:nvSpPr>
            <p:spPr bwMode="auto">
              <a:xfrm>
                <a:off x="2944" y="2429"/>
                <a:ext cx="228" cy="250"/>
              </a:xfrm>
              <a:prstGeom prst="rect">
                <a:avLst/>
              </a:prstGeom>
              <a:noFill/>
              <a:ln w="9525">
                <a:noFill/>
                <a:miter lim="800000"/>
                <a:headEnd/>
                <a:tailEnd/>
              </a:ln>
              <a:effectLst/>
            </p:spPr>
            <p:txBody>
              <a:bodyPr wrap="none">
                <a:spAutoFit/>
              </a:bodyPr>
              <a:lstStyle/>
              <a:p>
                <a:pPr algn="ctr"/>
                <a:r>
                  <a:rPr lang="en-US" sz="2000"/>
                  <a:t>w</a:t>
                </a:r>
                <a:endParaRPr lang="en-US" sz="2400">
                  <a:latin typeface="Times New Roman" pitchFamily="18" charset="0"/>
                </a:endParaRPr>
              </a:p>
            </p:txBody>
          </p:sp>
        </p:grpSp>
        <p:grpSp>
          <p:nvGrpSpPr>
            <p:cNvPr id="456760" name="Group 56"/>
            <p:cNvGrpSpPr>
              <a:grpSpLocks/>
            </p:cNvGrpSpPr>
            <p:nvPr/>
          </p:nvGrpSpPr>
          <p:grpSpPr bwMode="auto">
            <a:xfrm>
              <a:off x="3772" y="1442"/>
              <a:ext cx="194" cy="250"/>
              <a:chOff x="2959" y="2429"/>
              <a:chExt cx="197" cy="250"/>
            </a:xfrm>
          </p:grpSpPr>
          <p:sp>
            <p:nvSpPr>
              <p:cNvPr id="456761" name="Rectangle 5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62" name="Text Box 58"/>
              <p:cNvSpPr txBox="1">
                <a:spLocks noChangeArrowheads="1"/>
              </p:cNvSpPr>
              <p:nvPr/>
            </p:nvSpPr>
            <p:spPr bwMode="auto">
              <a:xfrm>
                <a:off x="2959" y="2429"/>
                <a:ext cx="197" cy="250"/>
              </a:xfrm>
              <a:prstGeom prst="rect">
                <a:avLst/>
              </a:prstGeom>
              <a:noFill/>
              <a:ln w="9525">
                <a:noFill/>
                <a:miter lim="800000"/>
                <a:headEnd/>
                <a:tailEnd/>
              </a:ln>
              <a:effectLst/>
            </p:spPr>
            <p:txBody>
              <a:bodyPr wrap="none">
                <a:spAutoFit/>
              </a:bodyPr>
              <a:lstStyle/>
              <a:p>
                <a:pPr algn="ctr"/>
                <a:r>
                  <a:rPr lang="en-US" sz="2000"/>
                  <a:t>v</a:t>
                </a:r>
                <a:endParaRPr lang="en-US" sz="2400">
                  <a:latin typeface="Times New Roman" pitchFamily="18" charset="0"/>
                </a:endParaRPr>
              </a:p>
            </p:txBody>
          </p:sp>
        </p:grpSp>
        <p:grpSp>
          <p:nvGrpSpPr>
            <p:cNvPr id="456763" name="Group 59"/>
            <p:cNvGrpSpPr>
              <a:grpSpLocks/>
            </p:cNvGrpSpPr>
            <p:nvPr/>
          </p:nvGrpSpPr>
          <p:grpSpPr bwMode="auto">
            <a:xfrm>
              <a:off x="5022" y="1760"/>
              <a:ext cx="219" cy="288"/>
              <a:chOff x="2946" y="2399"/>
              <a:chExt cx="221" cy="288"/>
            </a:xfrm>
          </p:grpSpPr>
          <p:sp>
            <p:nvSpPr>
              <p:cNvPr id="456764" name="Rectangle 6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6765" name="Text Box 61"/>
              <p:cNvSpPr txBox="1">
                <a:spLocks noChangeArrowheads="1"/>
              </p:cNvSpPr>
              <p:nvPr/>
            </p:nvSpPr>
            <p:spPr bwMode="auto">
              <a:xfrm>
                <a:off x="2946" y="2399"/>
                <a:ext cx="221" cy="288"/>
              </a:xfrm>
              <a:prstGeom prst="rect">
                <a:avLst/>
              </a:prstGeom>
              <a:noFill/>
              <a:ln w="9525">
                <a:noFill/>
                <a:miter lim="800000"/>
                <a:headEnd/>
                <a:tailEnd/>
              </a:ln>
              <a:effectLst/>
            </p:spPr>
            <p:txBody>
              <a:bodyPr wrap="none">
                <a:spAutoFit/>
              </a:bodyPr>
              <a:lstStyle/>
              <a:p>
                <a:pPr algn="ctr"/>
                <a:r>
                  <a:rPr lang="en-US" sz="2400"/>
                  <a:t>z</a:t>
                </a:r>
              </a:p>
            </p:txBody>
          </p:sp>
        </p:grpSp>
        <p:sp>
          <p:nvSpPr>
            <p:cNvPr id="456766" name="Text Box 62"/>
            <p:cNvSpPr txBox="1">
              <a:spLocks noChangeArrowheads="1"/>
            </p:cNvSpPr>
            <p:nvPr/>
          </p:nvSpPr>
          <p:spPr bwMode="auto">
            <a:xfrm>
              <a:off x="3489" y="1571"/>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6767" name="Text Box 63"/>
            <p:cNvSpPr txBox="1">
              <a:spLocks noChangeArrowheads="1"/>
            </p:cNvSpPr>
            <p:nvPr/>
          </p:nvSpPr>
          <p:spPr bwMode="auto">
            <a:xfrm>
              <a:off x="3837" y="1790"/>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6768" name="Text Box 64"/>
            <p:cNvSpPr txBox="1">
              <a:spLocks noChangeArrowheads="1"/>
            </p:cNvSpPr>
            <p:nvPr/>
          </p:nvSpPr>
          <p:spPr bwMode="auto">
            <a:xfrm>
              <a:off x="3413" y="2003"/>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6769" name="Text Box 65"/>
            <p:cNvSpPr txBox="1">
              <a:spLocks noChangeArrowheads="1"/>
            </p:cNvSpPr>
            <p:nvPr/>
          </p:nvSpPr>
          <p:spPr bwMode="auto">
            <a:xfrm>
              <a:off x="4221" y="1883"/>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56770" name="Text Box 66"/>
            <p:cNvSpPr txBox="1">
              <a:spLocks noChangeArrowheads="1"/>
            </p:cNvSpPr>
            <p:nvPr/>
          </p:nvSpPr>
          <p:spPr bwMode="auto">
            <a:xfrm>
              <a:off x="4169" y="2237"/>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6771" name="Text Box 67"/>
            <p:cNvSpPr txBox="1">
              <a:spLocks noChangeArrowheads="1"/>
            </p:cNvSpPr>
            <p:nvPr/>
          </p:nvSpPr>
          <p:spPr bwMode="auto">
            <a:xfrm>
              <a:off x="4529" y="1808"/>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6772" name="Text Box 68"/>
            <p:cNvSpPr txBox="1">
              <a:spLocks noChangeArrowheads="1"/>
            </p:cNvSpPr>
            <p:nvPr/>
          </p:nvSpPr>
          <p:spPr bwMode="auto">
            <a:xfrm>
              <a:off x="4878" y="2072"/>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6773" name="Text Box 69"/>
            <p:cNvSpPr txBox="1">
              <a:spLocks noChangeArrowheads="1"/>
            </p:cNvSpPr>
            <p:nvPr/>
          </p:nvSpPr>
          <p:spPr bwMode="auto">
            <a:xfrm>
              <a:off x="4851" y="1535"/>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sp>
          <p:nvSpPr>
            <p:cNvPr id="456774" name="Text Box 70"/>
            <p:cNvSpPr txBox="1">
              <a:spLocks noChangeArrowheads="1"/>
            </p:cNvSpPr>
            <p:nvPr/>
          </p:nvSpPr>
          <p:spPr bwMode="auto">
            <a:xfrm>
              <a:off x="4116" y="1385"/>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56775" name="Text Box 71"/>
            <p:cNvSpPr txBox="1">
              <a:spLocks noChangeArrowheads="1"/>
            </p:cNvSpPr>
            <p:nvPr/>
          </p:nvSpPr>
          <p:spPr bwMode="auto">
            <a:xfrm>
              <a:off x="3765" y="1118"/>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grpSp>
      <p:sp>
        <p:nvSpPr>
          <p:cNvPr id="456776" name="Text Box 72"/>
          <p:cNvSpPr txBox="1">
            <a:spLocks noChangeArrowheads="1"/>
          </p:cNvSpPr>
          <p:nvPr/>
        </p:nvSpPr>
        <p:spPr bwMode="auto">
          <a:xfrm>
            <a:off x="939800" y="3263900"/>
            <a:ext cx="7397750" cy="1465263"/>
          </a:xfrm>
          <a:prstGeom prst="rect">
            <a:avLst/>
          </a:prstGeom>
          <a:noFill/>
          <a:ln w="9525">
            <a:noFill/>
            <a:miter lim="800000"/>
            <a:headEnd/>
            <a:tailEnd/>
          </a:ln>
          <a:effectLst/>
        </p:spPr>
        <p:txBody>
          <a:bodyPr wrap="none">
            <a:spAutoFit/>
          </a:bodyPr>
          <a:lstStyle/>
          <a:p>
            <a:pPr eaLnBrk="1" hangingPunct="1"/>
            <a:r>
              <a:rPr lang="en-US">
                <a:latin typeface="Arial" charset="0"/>
              </a:rPr>
              <a:t>Graph: G = (N,E)</a:t>
            </a:r>
          </a:p>
          <a:p>
            <a:pPr eaLnBrk="1" hangingPunct="1"/>
            <a:endParaRPr lang="en-US">
              <a:latin typeface="Arial" charset="0"/>
            </a:endParaRPr>
          </a:p>
          <a:p>
            <a:pPr eaLnBrk="1" hangingPunct="1"/>
            <a:r>
              <a:rPr lang="en-US">
                <a:latin typeface="Arial" charset="0"/>
              </a:rPr>
              <a:t>N = set of routers = { u, v, w, x, y, z }</a:t>
            </a:r>
          </a:p>
          <a:p>
            <a:pPr eaLnBrk="1" hangingPunct="1"/>
            <a:endParaRPr lang="en-US">
              <a:latin typeface="Arial" charset="0"/>
            </a:endParaRPr>
          </a:p>
          <a:p>
            <a:pPr eaLnBrk="1" hangingPunct="1"/>
            <a:r>
              <a:rPr lang="en-US">
                <a:latin typeface="Arial" charset="0"/>
              </a:rPr>
              <a:t>E = set of links ={ (u,v), (u,x), (v,x), (v,w), (x,w), (x,y), (w,y), (w,z), (y,z) }</a:t>
            </a:r>
          </a:p>
        </p:txBody>
      </p:sp>
      <p:sp>
        <p:nvSpPr>
          <p:cNvPr id="456777" name="Rectangle 73"/>
          <p:cNvSpPr>
            <a:spLocks noGrp="1" noChangeArrowheads="1"/>
          </p:cNvSpPr>
          <p:nvPr>
            <p:ph type="title"/>
          </p:nvPr>
        </p:nvSpPr>
        <p:spPr/>
        <p:txBody>
          <a:bodyPr/>
          <a:lstStyle/>
          <a:p>
            <a:r>
              <a:rPr lang="en-US"/>
              <a:t>Graph abstraction</a:t>
            </a:r>
          </a:p>
        </p:txBody>
      </p:sp>
      <p:sp>
        <p:nvSpPr>
          <p:cNvPr id="456778" name="Text Box 74"/>
          <p:cNvSpPr txBox="1">
            <a:spLocks noChangeArrowheads="1"/>
          </p:cNvSpPr>
          <p:nvPr/>
        </p:nvSpPr>
        <p:spPr bwMode="auto">
          <a:xfrm>
            <a:off x="693738" y="5106988"/>
            <a:ext cx="7666037" cy="944562"/>
          </a:xfrm>
          <a:prstGeom prst="rect">
            <a:avLst/>
          </a:prstGeom>
          <a:noFill/>
          <a:ln w="28575">
            <a:solidFill>
              <a:srgbClr val="FF0000"/>
            </a:solidFill>
            <a:miter lim="800000"/>
            <a:headEnd/>
            <a:tailEnd/>
          </a:ln>
          <a:effectLst/>
        </p:spPr>
        <p:txBody>
          <a:bodyPr wrap="none">
            <a:spAutoFit/>
          </a:bodyPr>
          <a:lstStyle/>
          <a:p>
            <a:r>
              <a:rPr lang="en-US">
                <a:solidFill>
                  <a:srgbClr val="FF0000"/>
                </a:solidFill>
              </a:rPr>
              <a:t>Remark: Graph abstraction is useful in other network contexts</a:t>
            </a:r>
          </a:p>
          <a:p>
            <a:endParaRPr lang="en-US">
              <a:solidFill>
                <a:srgbClr val="FF0000"/>
              </a:solidFill>
            </a:endParaRPr>
          </a:p>
          <a:p>
            <a:r>
              <a:rPr lang="en-US">
                <a:solidFill>
                  <a:srgbClr val="FF0000"/>
                </a:solidFill>
              </a:rPr>
              <a:t>Example: P2P, where N is set of peers and E is set of TCP connections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8" name="Slide Number Placeholder 4"/>
          <p:cNvSpPr>
            <a:spLocks noGrp="1"/>
          </p:cNvSpPr>
          <p:nvPr>
            <p:ph type="sldNum" sz="quarter" idx="12"/>
          </p:nvPr>
        </p:nvSpPr>
        <p:spPr/>
        <p:txBody>
          <a:bodyPr/>
          <a:lstStyle/>
          <a:p>
            <a:r>
              <a:rPr lang="en-US"/>
              <a:t>4-</a:t>
            </a:r>
            <a:fld id="{58BD0E8A-FFAE-41C6-8C02-D83F2E388AA5}" type="slidenum">
              <a:rPr lang="en-US"/>
              <a:pPr/>
              <a:t>33</a:t>
            </a:fld>
            <a:endParaRPr lang="en-US"/>
          </a:p>
        </p:txBody>
      </p:sp>
      <p:sp>
        <p:nvSpPr>
          <p:cNvPr id="457730" name="Rectangle 2"/>
          <p:cNvSpPr>
            <a:spLocks noGrp="1" noChangeArrowheads="1"/>
          </p:cNvSpPr>
          <p:nvPr>
            <p:ph type="title"/>
          </p:nvPr>
        </p:nvSpPr>
        <p:spPr/>
        <p:txBody>
          <a:bodyPr/>
          <a:lstStyle/>
          <a:p>
            <a:r>
              <a:rPr lang="en-US"/>
              <a:t>Graph abstraction: costs</a:t>
            </a:r>
          </a:p>
        </p:txBody>
      </p:sp>
      <p:grpSp>
        <p:nvGrpSpPr>
          <p:cNvPr id="457731" name="Group 3"/>
          <p:cNvGrpSpPr>
            <a:grpSpLocks/>
          </p:cNvGrpSpPr>
          <p:nvPr/>
        </p:nvGrpSpPr>
        <p:grpSpPr bwMode="auto">
          <a:xfrm>
            <a:off x="920750" y="1495425"/>
            <a:ext cx="3571875" cy="2236788"/>
            <a:chOff x="3162" y="1071"/>
            <a:chExt cx="2250" cy="1409"/>
          </a:xfrm>
        </p:grpSpPr>
        <p:sp>
          <p:nvSpPr>
            <p:cNvPr id="457732" name="Freeform 4"/>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lstStyle/>
            <a:p>
              <a:endParaRPr lang="en-US"/>
            </a:p>
          </p:txBody>
        </p:sp>
        <p:sp>
          <p:nvSpPr>
            <p:cNvPr id="457733" name="Freeform 5"/>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sp>
          <p:nvSpPr>
            <p:cNvPr id="457734"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35" name="Line 7"/>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lstStyle/>
            <a:p>
              <a:endParaRPr lang="en-US"/>
            </a:p>
          </p:txBody>
        </p:sp>
        <p:sp>
          <p:nvSpPr>
            <p:cNvPr id="457736" name="Line 8"/>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lstStyle/>
            <a:p>
              <a:endParaRPr lang="en-US"/>
            </a:p>
          </p:txBody>
        </p:sp>
        <p:sp>
          <p:nvSpPr>
            <p:cNvPr id="457737" name="Rectangle 9"/>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38"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39"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40" name="Line 12"/>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lstStyle/>
            <a:p>
              <a:endParaRPr lang="en-US"/>
            </a:p>
          </p:txBody>
        </p:sp>
        <p:sp>
          <p:nvSpPr>
            <p:cNvPr id="457741" name="Line 13"/>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lstStyle/>
            <a:p>
              <a:endParaRPr lang="en-US"/>
            </a:p>
          </p:txBody>
        </p:sp>
        <p:sp>
          <p:nvSpPr>
            <p:cNvPr id="457742" name="Rectangle 14"/>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43"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44"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45" name="Line 17"/>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lstStyle/>
            <a:p>
              <a:endParaRPr lang="en-US"/>
            </a:p>
          </p:txBody>
        </p:sp>
        <p:sp>
          <p:nvSpPr>
            <p:cNvPr id="457746" name="Line 18"/>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lstStyle/>
            <a:p>
              <a:endParaRPr lang="en-US"/>
            </a:p>
          </p:txBody>
        </p:sp>
        <p:sp>
          <p:nvSpPr>
            <p:cNvPr id="457747" name="Rectangle 19"/>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48"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49"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50" name="Line 22"/>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lstStyle/>
            <a:p>
              <a:endParaRPr lang="en-US"/>
            </a:p>
          </p:txBody>
        </p:sp>
        <p:sp>
          <p:nvSpPr>
            <p:cNvPr id="457751" name="Line 23"/>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lstStyle/>
            <a:p>
              <a:endParaRPr lang="en-US"/>
            </a:p>
          </p:txBody>
        </p:sp>
        <p:sp>
          <p:nvSpPr>
            <p:cNvPr id="457752" name="Rectangle 24"/>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53"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54"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55" name="Line 27"/>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lstStyle/>
            <a:p>
              <a:endParaRPr lang="en-US"/>
            </a:p>
          </p:txBody>
        </p:sp>
        <p:sp>
          <p:nvSpPr>
            <p:cNvPr id="457756" name="Line 28"/>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lstStyle/>
            <a:p>
              <a:endParaRPr lang="en-US"/>
            </a:p>
          </p:txBody>
        </p:sp>
        <p:sp>
          <p:nvSpPr>
            <p:cNvPr id="457757" name="Rectangle 29"/>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58"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59"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60" name="Line 32"/>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lstStyle/>
            <a:p>
              <a:endParaRPr lang="en-US"/>
            </a:p>
          </p:txBody>
        </p:sp>
        <p:sp>
          <p:nvSpPr>
            <p:cNvPr id="457761" name="Line 33"/>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lstStyle/>
            <a:p>
              <a:endParaRPr lang="en-US"/>
            </a:p>
          </p:txBody>
        </p:sp>
        <p:sp>
          <p:nvSpPr>
            <p:cNvPr id="457762" name="Rectangle 34"/>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57763"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57764" name="Freeform 36"/>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lstStyle/>
            <a:p>
              <a:endParaRPr lang="en-US"/>
            </a:p>
          </p:txBody>
        </p:sp>
        <p:sp>
          <p:nvSpPr>
            <p:cNvPr id="457765" name="Freeform 37"/>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lstStyle/>
            <a:p>
              <a:endParaRPr lang="en-US"/>
            </a:p>
          </p:txBody>
        </p:sp>
        <p:sp>
          <p:nvSpPr>
            <p:cNvPr id="457766" name="Freeform 38"/>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457767" name="Freeform 39"/>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lstStyle/>
            <a:p>
              <a:endParaRPr lang="en-US"/>
            </a:p>
          </p:txBody>
        </p:sp>
        <p:sp>
          <p:nvSpPr>
            <p:cNvPr id="457768" name="Freeform 40"/>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57769" name="Freeform 41"/>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lstStyle/>
            <a:p>
              <a:endParaRPr lang="en-US"/>
            </a:p>
          </p:txBody>
        </p:sp>
        <p:sp>
          <p:nvSpPr>
            <p:cNvPr id="457770" name="Freeform 42"/>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57771" name="Freeform 43"/>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lstStyle/>
            <a:p>
              <a:endParaRPr lang="en-US"/>
            </a:p>
          </p:txBody>
        </p:sp>
        <p:sp>
          <p:nvSpPr>
            <p:cNvPr id="457772" name="Freeform 44"/>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lstStyle/>
            <a:p>
              <a:endParaRPr lang="en-US"/>
            </a:p>
          </p:txBody>
        </p:sp>
        <p:grpSp>
          <p:nvGrpSpPr>
            <p:cNvPr id="457773" name="Group 45"/>
            <p:cNvGrpSpPr>
              <a:grpSpLocks/>
            </p:cNvGrpSpPr>
            <p:nvPr/>
          </p:nvGrpSpPr>
          <p:grpSpPr bwMode="auto">
            <a:xfrm>
              <a:off x="3290" y="1748"/>
              <a:ext cx="199" cy="250"/>
              <a:chOff x="2957" y="2429"/>
              <a:chExt cx="202" cy="250"/>
            </a:xfrm>
          </p:grpSpPr>
          <p:sp>
            <p:nvSpPr>
              <p:cNvPr id="457774" name="Rectangle 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75" name="Text Box 47"/>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u</a:t>
                </a:r>
                <a:endParaRPr lang="en-US" sz="2400">
                  <a:latin typeface="Times New Roman" pitchFamily="18" charset="0"/>
                </a:endParaRPr>
              </a:p>
            </p:txBody>
          </p:sp>
        </p:grpSp>
        <p:grpSp>
          <p:nvGrpSpPr>
            <p:cNvPr id="457776" name="Group 48"/>
            <p:cNvGrpSpPr>
              <a:grpSpLocks/>
            </p:cNvGrpSpPr>
            <p:nvPr/>
          </p:nvGrpSpPr>
          <p:grpSpPr bwMode="auto">
            <a:xfrm>
              <a:off x="4460" y="2132"/>
              <a:ext cx="199" cy="250"/>
              <a:chOff x="2957" y="2429"/>
              <a:chExt cx="202" cy="250"/>
            </a:xfrm>
          </p:grpSpPr>
          <p:sp>
            <p:nvSpPr>
              <p:cNvPr id="457777" name="Rectangle 4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78" name="Text Box 50"/>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y</a:t>
                </a:r>
                <a:endParaRPr lang="en-US" sz="2400">
                  <a:latin typeface="Times New Roman" pitchFamily="18" charset="0"/>
                </a:endParaRPr>
              </a:p>
            </p:txBody>
          </p:sp>
        </p:grpSp>
        <p:grpSp>
          <p:nvGrpSpPr>
            <p:cNvPr id="457779" name="Group 51"/>
            <p:cNvGrpSpPr>
              <a:grpSpLocks/>
            </p:cNvGrpSpPr>
            <p:nvPr/>
          </p:nvGrpSpPr>
          <p:grpSpPr bwMode="auto">
            <a:xfrm>
              <a:off x="3764" y="2099"/>
              <a:ext cx="229" cy="288"/>
              <a:chOff x="2943" y="2399"/>
              <a:chExt cx="230" cy="288"/>
            </a:xfrm>
          </p:grpSpPr>
          <p:sp>
            <p:nvSpPr>
              <p:cNvPr id="457780" name="Rectangle 5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81" name="Text Box 53"/>
              <p:cNvSpPr txBox="1">
                <a:spLocks noChangeArrowheads="1"/>
              </p:cNvSpPr>
              <p:nvPr/>
            </p:nvSpPr>
            <p:spPr bwMode="auto">
              <a:xfrm>
                <a:off x="2943" y="2399"/>
                <a:ext cx="230" cy="288"/>
              </a:xfrm>
              <a:prstGeom prst="rect">
                <a:avLst/>
              </a:prstGeom>
              <a:noFill/>
              <a:ln w="9525">
                <a:noFill/>
                <a:miter lim="800000"/>
                <a:headEnd/>
                <a:tailEnd/>
              </a:ln>
              <a:effectLst/>
            </p:spPr>
            <p:txBody>
              <a:bodyPr wrap="none">
                <a:spAutoFit/>
              </a:bodyPr>
              <a:lstStyle/>
              <a:p>
                <a:pPr algn="ctr"/>
                <a:r>
                  <a:rPr lang="en-US" sz="2400"/>
                  <a:t>x</a:t>
                </a:r>
              </a:p>
            </p:txBody>
          </p:sp>
        </p:grpSp>
        <p:grpSp>
          <p:nvGrpSpPr>
            <p:cNvPr id="457782" name="Group 54"/>
            <p:cNvGrpSpPr>
              <a:grpSpLocks/>
            </p:cNvGrpSpPr>
            <p:nvPr/>
          </p:nvGrpSpPr>
          <p:grpSpPr bwMode="auto">
            <a:xfrm>
              <a:off x="4441" y="1442"/>
              <a:ext cx="225" cy="250"/>
              <a:chOff x="2944" y="2429"/>
              <a:chExt cx="228" cy="250"/>
            </a:xfrm>
          </p:grpSpPr>
          <p:sp>
            <p:nvSpPr>
              <p:cNvPr id="457783" name="Rectangle 5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84" name="Text Box 56"/>
              <p:cNvSpPr txBox="1">
                <a:spLocks noChangeArrowheads="1"/>
              </p:cNvSpPr>
              <p:nvPr/>
            </p:nvSpPr>
            <p:spPr bwMode="auto">
              <a:xfrm>
                <a:off x="2944" y="2429"/>
                <a:ext cx="228" cy="250"/>
              </a:xfrm>
              <a:prstGeom prst="rect">
                <a:avLst/>
              </a:prstGeom>
              <a:noFill/>
              <a:ln w="9525">
                <a:noFill/>
                <a:miter lim="800000"/>
                <a:headEnd/>
                <a:tailEnd/>
              </a:ln>
              <a:effectLst/>
            </p:spPr>
            <p:txBody>
              <a:bodyPr wrap="none">
                <a:spAutoFit/>
              </a:bodyPr>
              <a:lstStyle/>
              <a:p>
                <a:pPr algn="ctr"/>
                <a:r>
                  <a:rPr lang="en-US" sz="2000"/>
                  <a:t>w</a:t>
                </a:r>
                <a:endParaRPr lang="en-US" sz="2400">
                  <a:latin typeface="Times New Roman" pitchFamily="18" charset="0"/>
                </a:endParaRPr>
              </a:p>
            </p:txBody>
          </p:sp>
        </p:grpSp>
        <p:grpSp>
          <p:nvGrpSpPr>
            <p:cNvPr id="457785" name="Group 57"/>
            <p:cNvGrpSpPr>
              <a:grpSpLocks/>
            </p:cNvGrpSpPr>
            <p:nvPr/>
          </p:nvGrpSpPr>
          <p:grpSpPr bwMode="auto">
            <a:xfrm>
              <a:off x="3772" y="1442"/>
              <a:ext cx="194" cy="250"/>
              <a:chOff x="2959" y="2429"/>
              <a:chExt cx="197" cy="250"/>
            </a:xfrm>
          </p:grpSpPr>
          <p:sp>
            <p:nvSpPr>
              <p:cNvPr id="457786" name="Rectangle 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87" name="Text Box 59"/>
              <p:cNvSpPr txBox="1">
                <a:spLocks noChangeArrowheads="1"/>
              </p:cNvSpPr>
              <p:nvPr/>
            </p:nvSpPr>
            <p:spPr bwMode="auto">
              <a:xfrm>
                <a:off x="2959" y="2429"/>
                <a:ext cx="197" cy="250"/>
              </a:xfrm>
              <a:prstGeom prst="rect">
                <a:avLst/>
              </a:prstGeom>
              <a:noFill/>
              <a:ln w="9525">
                <a:noFill/>
                <a:miter lim="800000"/>
                <a:headEnd/>
                <a:tailEnd/>
              </a:ln>
              <a:effectLst/>
            </p:spPr>
            <p:txBody>
              <a:bodyPr wrap="none">
                <a:spAutoFit/>
              </a:bodyPr>
              <a:lstStyle/>
              <a:p>
                <a:pPr algn="ctr"/>
                <a:r>
                  <a:rPr lang="en-US" sz="2000"/>
                  <a:t>v</a:t>
                </a:r>
                <a:endParaRPr lang="en-US" sz="2400">
                  <a:latin typeface="Times New Roman" pitchFamily="18" charset="0"/>
                </a:endParaRPr>
              </a:p>
            </p:txBody>
          </p:sp>
        </p:grpSp>
        <p:grpSp>
          <p:nvGrpSpPr>
            <p:cNvPr id="457788" name="Group 60"/>
            <p:cNvGrpSpPr>
              <a:grpSpLocks/>
            </p:cNvGrpSpPr>
            <p:nvPr/>
          </p:nvGrpSpPr>
          <p:grpSpPr bwMode="auto">
            <a:xfrm>
              <a:off x="5022" y="1760"/>
              <a:ext cx="219" cy="288"/>
              <a:chOff x="2946" y="2399"/>
              <a:chExt cx="221" cy="288"/>
            </a:xfrm>
          </p:grpSpPr>
          <p:sp>
            <p:nvSpPr>
              <p:cNvPr id="457789" name="Rectangle 6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57790" name="Text Box 62"/>
              <p:cNvSpPr txBox="1">
                <a:spLocks noChangeArrowheads="1"/>
              </p:cNvSpPr>
              <p:nvPr/>
            </p:nvSpPr>
            <p:spPr bwMode="auto">
              <a:xfrm>
                <a:off x="2946" y="2399"/>
                <a:ext cx="221" cy="288"/>
              </a:xfrm>
              <a:prstGeom prst="rect">
                <a:avLst/>
              </a:prstGeom>
              <a:noFill/>
              <a:ln w="9525">
                <a:noFill/>
                <a:miter lim="800000"/>
                <a:headEnd/>
                <a:tailEnd/>
              </a:ln>
              <a:effectLst/>
            </p:spPr>
            <p:txBody>
              <a:bodyPr wrap="none">
                <a:spAutoFit/>
              </a:bodyPr>
              <a:lstStyle/>
              <a:p>
                <a:pPr algn="ctr"/>
                <a:r>
                  <a:rPr lang="en-US" sz="2400"/>
                  <a:t>z</a:t>
                </a:r>
              </a:p>
            </p:txBody>
          </p:sp>
        </p:grpSp>
        <p:sp>
          <p:nvSpPr>
            <p:cNvPr id="457791" name="Text Box 63"/>
            <p:cNvSpPr txBox="1">
              <a:spLocks noChangeArrowheads="1"/>
            </p:cNvSpPr>
            <p:nvPr/>
          </p:nvSpPr>
          <p:spPr bwMode="auto">
            <a:xfrm>
              <a:off x="3489" y="1571"/>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7792" name="Text Box 64"/>
            <p:cNvSpPr txBox="1">
              <a:spLocks noChangeArrowheads="1"/>
            </p:cNvSpPr>
            <p:nvPr/>
          </p:nvSpPr>
          <p:spPr bwMode="auto">
            <a:xfrm>
              <a:off x="3837" y="1790"/>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7793" name="Text Box 65"/>
            <p:cNvSpPr txBox="1">
              <a:spLocks noChangeArrowheads="1"/>
            </p:cNvSpPr>
            <p:nvPr/>
          </p:nvSpPr>
          <p:spPr bwMode="auto">
            <a:xfrm>
              <a:off x="3413" y="2003"/>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7794" name="Text Box 66"/>
            <p:cNvSpPr txBox="1">
              <a:spLocks noChangeArrowheads="1"/>
            </p:cNvSpPr>
            <p:nvPr/>
          </p:nvSpPr>
          <p:spPr bwMode="auto">
            <a:xfrm>
              <a:off x="4221" y="1883"/>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57795" name="Text Box 67"/>
            <p:cNvSpPr txBox="1">
              <a:spLocks noChangeArrowheads="1"/>
            </p:cNvSpPr>
            <p:nvPr/>
          </p:nvSpPr>
          <p:spPr bwMode="auto">
            <a:xfrm>
              <a:off x="4169" y="2237"/>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7796" name="Text Box 68"/>
            <p:cNvSpPr txBox="1">
              <a:spLocks noChangeArrowheads="1"/>
            </p:cNvSpPr>
            <p:nvPr/>
          </p:nvSpPr>
          <p:spPr bwMode="auto">
            <a:xfrm>
              <a:off x="4529" y="1808"/>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57797" name="Text Box 69"/>
            <p:cNvSpPr txBox="1">
              <a:spLocks noChangeArrowheads="1"/>
            </p:cNvSpPr>
            <p:nvPr/>
          </p:nvSpPr>
          <p:spPr bwMode="auto">
            <a:xfrm>
              <a:off x="4878" y="2072"/>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57798" name="Text Box 70"/>
            <p:cNvSpPr txBox="1">
              <a:spLocks noChangeArrowheads="1"/>
            </p:cNvSpPr>
            <p:nvPr/>
          </p:nvSpPr>
          <p:spPr bwMode="auto">
            <a:xfrm>
              <a:off x="4851" y="1535"/>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sp>
          <p:nvSpPr>
            <p:cNvPr id="457799" name="Text Box 71"/>
            <p:cNvSpPr txBox="1">
              <a:spLocks noChangeArrowheads="1"/>
            </p:cNvSpPr>
            <p:nvPr/>
          </p:nvSpPr>
          <p:spPr bwMode="auto">
            <a:xfrm>
              <a:off x="4116" y="1385"/>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57800" name="Text Box 72"/>
            <p:cNvSpPr txBox="1">
              <a:spLocks noChangeArrowheads="1"/>
            </p:cNvSpPr>
            <p:nvPr/>
          </p:nvSpPr>
          <p:spPr bwMode="auto">
            <a:xfrm>
              <a:off x="3765" y="1118"/>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grpSp>
      <p:sp>
        <p:nvSpPr>
          <p:cNvPr id="457801" name="Text Box 73"/>
          <p:cNvSpPr txBox="1">
            <a:spLocks noChangeArrowheads="1"/>
          </p:cNvSpPr>
          <p:nvPr/>
        </p:nvSpPr>
        <p:spPr bwMode="auto">
          <a:xfrm>
            <a:off x="5265738" y="1693863"/>
            <a:ext cx="3511550" cy="2289175"/>
          </a:xfrm>
          <a:prstGeom prst="rect">
            <a:avLst/>
          </a:prstGeom>
          <a:noFill/>
          <a:ln w="9525">
            <a:noFill/>
            <a:miter lim="800000"/>
            <a:headEnd/>
            <a:tailEnd/>
          </a:ln>
          <a:effectLst/>
        </p:spPr>
        <p:txBody>
          <a:bodyPr wrap="none">
            <a:spAutoFit/>
          </a:bodyPr>
          <a:lstStyle/>
          <a:p>
            <a:pPr>
              <a:buFontTx/>
              <a:buChar char="•"/>
            </a:pPr>
            <a:r>
              <a:rPr lang="en-US"/>
              <a:t> c(x,x’) = cost of link (x,x’)</a:t>
            </a:r>
          </a:p>
          <a:p>
            <a:endParaRPr lang="en-US"/>
          </a:p>
          <a:p>
            <a:r>
              <a:rPr lang="en-US"/>
              <a:t>   - e.g., c(w,z) = 5</a:t>
            </a:r>
          </a:p>
          <a:p>
            <a:endParaRPr lang="en-US"/>
          </a:p>
          <a:p>
            <a:pPr>
              <a:buFontTx/>
              <a:buChar char="•"/>
            </a:pPr>
            <a:r>
              <a:rPr lang="en-US"/>
              <a:t> cost could always be 1, or </a:t>
            </a:r>
          </a:p>
          <a:p>
            <a:r>
              <a:rPr lang="en-US"/>
              <a:t>inversely related to bandwidth,</a:t>
            </a:r>
          </a:p>
          <a:p>
            <a:r>
              <a:rPr lang="en-US"/>
              <a:t>or inversely related to </a:t>
            </a:r>
          </a:p>
          <a:p>
            <a:r>
              <a:rPr lang="en-US"/>
              <a:t>congestion</a:t>
            </a:r>
          </a:p>
        </p:txBody>
      </p:sp>
      <p:sp>
        <p:nvSpPr>
          <p:cNvPr id="457802" name="Text Box 74"/>
          <p:cNvSpPr txBox="1">
            <a:spLocks noChangeArrowheads="1"/>
          </p:cNvSpPr>
          <p:nvPr/>
        </p:nvSpPr>
        <p:spPr bwMode="auto">
          <a:xfrm>
            <a:off x="925513" y="4232275"/>
            <a:ext cx="7021512" cy="366713"/>
          </a:xfrm>
          <a:prstGeom prst="rect">
            <a:avLst/>
          </a:prstGeom>
          <a:noFill/>
          <a:ln w="9525">
            <a:noFill/>
            <a:miter lim="800000"/>
            <a:headEnd/>
            <a:tailEnd/>
          </a:ln>
          <a:effectLst/>
        </p:spPr>
        <p:txBody>
          <a:bodyPr wrap="none">
            <a:spAutoFit/>
          </a:bodyPr>
          <a:lstStyle/>
          <a:p>
            <a:r>
              <a:rPr lang="en-US"/>
              <a:t>Cost of path (x</a:t>
            </a:r>
            <a:r>
              <a:rPr lang="en-US" baseline="-25000"/>
              <a:t>1</a:t>
            </a:r>
            <a:r>
              <a:rPr lang="en-US"/>
              <a:t>, x</a:t>
            </a:r>
            <a:r>
              <a:rPr lang="en-US" baseline="-25000"/>
              <a:t>2</a:t>
            </a:r>
            <a:r>
              <a:rPr lang="en-US"/>
              <a:t>, x</a:t>
            </a:r>
            <a:r>
              <a:rPr lang="en-US" baseline="-25000"/>
              <a:t>3</a:t>
            </a:r>
            <a:r>
              <a:rPr lang="en-US"/>
              <a:t>,…, x</a:t>
            </a:r>
            <a:r>
              <a:rPr lang="en-US" baseline="-25000"/>
              <a:t>p</a:t>
            </a:r>
            <a:r>
              <a:rPr lang="en-US"/>
              <a:t>) = c(x</a:t>
            </a:r>
            <a:r>
              <a:rPr lang="en-US" baseline="-25000"/>
              <a:t>1</a:t>
            </a:r>
            <a:r>
              <a:rPr lang="en-US"/>
              <a:t>,x</a:t>
            </a:r>
            <a:r>
              <a:rPr lang="en-US" baseline="-25000"/>
              <a:t>2</a:t>
            </a:r>
            <a:r>
              <a:rPr lang="en-US"/>
              <a:t>) + c(x</a:t>
            </a:r>
            <a:r>
              <a:rPr lang="en-US" baseline="-25000"/>
              <a:t>2</a:t>
            </a:r>
            <a:r>
              <a:rPr lang="en-US"/>
              <a:t>,x</a:t>
            </a:r>
            <a:r>
              <a:rPr lang="en-US" baseline="-25000"/>
              <a:t>3</a:t>
            </a:r>
            <a:r>
              <a:rPr lang="en-US"/>
              <a:t>) + … + c(x</a:t>
            </a:r>
            <a:r>
              <a:rPr lang="en-US" baseline="-25000"/>
              <a:t>p-1</a:t>
            </a:r>
            <a:r>
              <a:rPr lang="en-US"/>
              <a:t>,x</a:t>
            </a:r>
            <a:r>
              <a:rPr lang="en-US" baseline="-25000"/>
              <a:t>p</a:t>
            </a:r>
            <a:r>
              <a:rPr lang="en-US"/>
              <a:t>)  </a:t>
            </a:r>
          </a:p>
        </p:txBody>
      </p:sp>
      <p:sp>
        <p:nvSpPr>
          <p:cNvPr id="457803" name="Text Box 75"/>
          <p:cNvSpPr txBox="1">
            <a:spLocks noChangeArrowheads="1"/>
          </p:cNvSpPr>
          <p:nvPr/>
        </p:nvSpPr>
        <p:spPr bwMode="auto">
          <a:xfrm>
            <a:off x="501650" y="4860925"/>
            <a:ext cx="6157913" cy="395288"/>
          </a:xfrm>
          <a:prstGeom prst="rect">
            <a:avLst/>
          </a:prstGeom>
          <a:noFill/>
          <a:ln w="28575">
            <a:solidFill>
              <a:srgbClr val="FF0000"/>
            </a:solidFill>
            <a:miter lim="800000"/>
            <a:headEnd/>
            <a:tailEnd/>
          </a:ln>
          <a:effectLst/>
        </p:spPr>
        <p:txBody>
          <a:bodyPr wrap="none">
            <a:spAutoFit/>
          </a:bodyPr>
          <a:lstStyle/>
          <a:p>
            <a:r>
              <a:rPr lang="en-US">
                <a:solidFill>
                  <a:srgbClr val="FF0000"/>
                </a:solidFill>
              </a:rPr>
              <a:t>Question: What’s the least-cost path between u and z ?</a:t>
            </a:r>
          </a:p>
        </p:txBody>
      </p:sp>
      <p:sp>
        <p:nvSpPr>
          <p:cNvPr id="457804" name="Text Box 76"/>
          <p:cNvSpPr txBox="1">
            <a:spLocks noChangeArrowheads="1"/>
          </p:cNvSpPr>
          <p:nvPr/>
        </p:nvSpPr>
        <p:spPr bwMode="auto">
          <a:xfrm>
            <a:off x="385763" y="5640388"/>
            <a:ext cx="8023225" cy="485775"/>
          </a:xfrm>
          <a:prstGeom prst="rect">
            <a:avLst/>
          </a:prstGeom>
          <a:noFill/>
          <a:ln w="28575">
            <a:solidFill>
              <a:schemeClr val="tx1"/>
            </a:solidFill>
            <a:miter lim="800000"/>
            <a:headEnd/>
            <a:tailEnd/>
          </a:ln>
          <a:effectLst/>
        </p:spPr>
        <p:txBody>
          <a:bodyPr wrap="none">
            <a:spAutoFit/>
          </a:bodyPr>
          <a:lstStyle/>
          <a:p>
            <a:r>
              <a:rPr lang="en-US" sz="2400"/>
              <a:t>Routing algorithm: algorithm that finds least-cost path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4-</a:t>
            </a:r>
            <a:fld id="{3A8C9A56-1C42-4FFA-9EF5-8E7FB64BA6F2}" type="slidenum">
              <a:rPr lang="en-US"/>
              <a:pPr/>
              <a:t>34</a:t>
            </a:fld>
            <a:endParaRPr lang="en-US"/>
          </a:p>
        </p:txBody>
      </p:sp>
      <p:sp>
        <p:nvSpPr>
          <p:cNvPr id="461826" name="Rectangle 2"/>
          <p:cNvSpPr>
            <a:spLocks noGrp="1" noChangeArrowheads="1"/>
          </p:cNvSpPr>
          <p:nvPr>
            <p:ph type="title"/>
          </p:nvPr>
        </p:nvSpPr>
        <p:spPr/>
        <p:txBody>
          <a:bodyPr/>
          <a:lstStyle/>
          <a:p>
            <a:r>
              <a:rPr lang="en-US" sz="3600"/>
              <a:t>Routing Algorithm classification</a:t>
            </a:r>
            <a:endParaRPr lang="en-US"/>
          </a:p>
        </p:txBody>
      </p:sp>
      <p:sp>
        <p:nvSpPr>
          <p:cNvPr id="461827" name="Rectangle 3"/>
          <p:cNvSpPr>
            <a:spLocks noGrp="1" noChangeArrowheads="1"/>
          </p:cNvSpPr>
          <p:nvPr>
            <p:ph type="body" sz="half" idx="1"/>
          </p:nvPr>
        </p:nvSpPr>
        <p:spPr>
          <a:xfrm>
            <a:off x="533400" y="1371600"/>
            <a:ext cx="3905250" cy="4648200"/>
          </a:xfrm>
        </p:spPr>
        <p:txBody>
          <a:bodyPr/>
          <a:lstStyle/>
          <a:p>
            <a:pPr>
              <a:buFont typeface="ZapfDingbats" pitchFamily="82" charset="2"/>
              <a:buNone/>
            </a:pPr>
            <a:r>
              <a:rPr lang="en-US" sz="2400">
                <a:solidFill>
                  <a:srgbClr val="FF0000"/>
                </a:solidFill>
              </a:rPr>
              <a:t>Global or decentralized information?</a:t>
            </a:r>
            <a:endParaRPr lang="en-US" sz="2400"/>
          </a:p>
          <a:p>
            <a:pPr>
              <a:buFont typeface="ZapfDingbats" pitchFamily="82" charset="2"/>
              <a:buNone/>
            </a:pPr>
            <a:r>
              <a:rPr lang="en-US" sz="2000">
                <a:solidFill>
                  <a:schemeClr val="accent2"/>
                </a:solidFill>
              </a:rPr>
              <a:t>Global:</a:t>
            </a:r>
            <a:endParaRPr lang="en-US" sz="2000"/>
          </a:p>
          <a:p>
            <a:r>
              <a:rPr lang="en-US" sz="2000"/>
              <a:t>all routers have complete topology, link cost info</a:t>
            </a:r>
          </a:p>
          <a:p>
            <a:r>
              <a:rPr lang="en-US" sz="2000">
                <a:solidFill>
                  <a:srgbClr val="FF0000"/>
                </a:solidFill>
              </a:rPr>
              <a:t>“link state” algorithms</a:t>
            </a:r>
          </a:p>
          <a:p>
            <a:pPr>
              <a:buFont typeface="ZapfDingbats" pitchFamily="82" charset="2"/>
              <a:buNone/>
            </a:pPr>
            <a:r>
              <a:rPr lang="en-US" sz="2000">
                <a:solidFill>
                  <a:schemeClr val="accent2"/>
                </a:solidFill>
              </a:rPr>
              <a:t>Decentralized:</a:t>
            </a:r>
            <a:r>
              <a:rPr lang="en-US" sz="2000"/>
              <a:t> </a:t>
            </a:r>
          </a:p>
          <a:p>
            <a:r>
              <a:rPr lang="en-US" sz="2000"/>
              <a:t>router knows physically-connected neighbors, link costs to neighbors</a:t>
            </a:r>
          </a:p>
          <a:p>
            <a:r>
              <a:rPr lang="en-US" sz="2000"/>
              <a:t>iterative process of computation, exchange of info with neighbors</a:t>
            </a:r>
          </a:p>
          <a:p>
            <a:r>
              <a:rPr lang="en-US" sz="2000">
                <a:solidFill>
                  <a:srgbClr val="FF0000"/>
                </a:solidFill>
              </a:rPr>
              <a:t>“distance vector” algorithms</a:t>
            </a:r>
          </a:p>
        </p:txBody>
      </p:sp>
      <p:sp>
        <p:nvSpPr>
          <p:cNvPr id="461828" name="Rectangle 4"/>
          <p:cNvSpPr>
            <a:spLocks noGrp="1" noChangeArrowheads="1"/>
          </p:cNvSpPr>
          <p:nvPr>
            <p:ph type="body" sz="half" idx="2"/>
          </p:nvPr>
        </p:nvSpPr>
        <p:spPr>
          <a:xfrm>
            <a:off x="4838700" y="1381125"/>
            <a:ext cx="3810000" cy="4648200"/>
          </a:xfrm>
        </p:spPr>
        <p:txBody>
          <a:bodyPr/>
          <a:lstStyle/>
          <a:p>
            <a:pPr>
              <a:buFont typeface="ZapfDingbats" pitchFamily="82" charset="2"/>
              <a:buNone/>
            </a:pPr>
            <a:r>
              <a:rPr lang="en-US">
                <a:solidFill>
                  <a:srgbClr val="FF0000"/>
                </a:solidFill>
              </a:rPr>
              <a:t>Static or dynamic?</a:t>
            </a:r>
          </a:p>
          <a:p>
            <a:pPr>
              <a:buFont typeface="ZapfDingbats" pitchFamily="82" charset="2"/>
              <a:buNone/>
            </a:pPr>
            <a:r>
              <a:rPr lang="en-US" sz="2400">
                <a:solidFill>
                  <a:schemeClr val="accent2"/>
                </a:solidFill>
              </a:rPr>
              <a:t>Static:</a:t>
            </a:r>
            <a:r>
              <a:rPr lang="en-US" sz="2400"/>
              <a:t> </a:t>
            </a:r>
          </a:p>
          <a:p>
            <a:r>
              <a:rPr lang="en-US" sz="2400"/>
              <a:t>routes change slowly over time</a:t>
            </a:r>
          </a:p>
          <a:p>
            <a:pPr>
              <a:buFont typeface="ZapfDingbats" pitchFamily="82" charset="2"/>
              <a:buNone/>
            </a:pPr>
            <a:r>
              <a:rPr lang="en-US" sz="2400">
                <a:solidFill>
                  <a:schemeClr val="accent2"/>
                </a:solidFill>
              </a:rPr>
              <a:t>Dynamic:</a:t>
            </a:r>
            <a:r>
              <a:rPr lang="en-US" sz="2400"/>
              <a:t> </a:t>
            </a:r>
          </a:p>
          <a:p>
            <a:r>
              <a:rPr lang="en-US" sz="2400"/>
              <a:t>routes change more quickly</a:t>
            </a:r>
          </a:p>
          <a:p>
            <a:pPr lvl="1"/>
            <a:r>
              <a:rPr lang="en-US"/>
              <a:t>periodic update</a:t>
            </a:r>
          </a:p>
          <a:p>
            <a:pPr lvl="1"/>
            <a:r>
              <a:rPr lang="en-US"/>
              <a:t>in response to link cost changes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4-</a:t>
            </a:r>
            <a:fld id="{F009FD04-7BCD-4EF1-A593-DD4CE9645B31}" type="slidenum">
              <a:rPr lang="en-US"/>
              <a:pPr/>
              <a:t>35</a:t>
            </a:fld>
            <a:endParaRPr lang="en-US"/>
          </a:p>
        </p:txBody>
      </p:sp>
      <p:sp>
        <p:nvSpPr>
          <p:cNvPr id="462850" name="Rectangle 2"/>
          <p:cNvSpPr>
            <a:spLocks noGrp="1" noChangeArrowheads="1"/>
          </p:cNvSpPr>
          <p:nvPr>
            <p:ph type="title"/>
          </p:nvPr>
        </p:nvSpPr>
        <p:spPr/>
        <p:txBody>
          <a:bodyPr/>
          <a:lstStyle/>
          <a:p>
            <a:r>
              <a:rPr lang="en-US" sz="3600"/>
              <a:t>A Link-State Routing Algorithm</a:t>
            </a:r>
            <a:endParaRPr lang="en-US"/>
          </a:p>
        </p:txBody>
      </p:sp>
      <p:sp>
        <p:nvSpPr>
          <p:cNvPr id="462851" name="Rectangle 3"/>
          <p:cNvSpPr>
            <a:spLocks noGrp="1" noChangeArrowheads="1"/>
          </p:cNvSpPr>
          <p:nvPr>
            <p:ph type="body" sz="half" idx="1"/>
          </p:nvPr>
        </p:nvSpPr>
        <p:spPr/>
        <p:txBody>
          <a:bodyPr/>
          <a:lstStyle/>
          <a:p>
            <a:pPr>
              <a:buFont typeface="ZapfDingbats" pitchFamily="82" charset="2"/>
              <a:buNone/>
            </a:pPr>
            <a:r>
              <a:rPr lang="en-US" sz="2400">
                <a:solidFill>
                  <a:srgbClr val="FF0000"/>
                </a:solidFill>
              </a:rPr>
              <a:t>Dijkstra’s algorithm</a:t>
            </a:r>
            <a:endParaRPr lang="en-US" sz="2400"/>
          </a:p>
          <a:p>
            <a:r>
              <a:rPr lang="en-US" sz="2000"/>
              <a:t>net topology, link costs known to all nodes</a:t>
            </a:r>
          </a:p>
          <a:p>
            <a:pPr lvl="1"/>
            <a:r>
              <a:rPr lang="en-US" sz="2000"/>
              <a:t>accomplished via “link state broadcast” </a:t>
            </a:r>
          </a:p>
          <a:p>
            <a:pPr lvl="1"/>
            <a:r>
              <a:rPr lang="en-US" sz="2000"/>
              <a:t>all nodes have same info</a:t>
            </a:r>
          </a:p>
          <a:p>
            <a:r>
              <a:rPr lang="en-US" sz="2000"/>
              <a:t>computes least cost paths from one node (‘source”) to all other nodes</a:t>
            </a:r>
          </a:p>
          <a:p>
            <a:pPr lvl="1"/>
            <a:r>
              <a:rPr lang="en-US" sz="2000"/>
              <a:t>gives </a:t>
            </a:r>
            <a:r>
              <a:rPr lang="en-US" sz="2000">
                <a:solidFill>
                  <a:schemeClr val="accent2"/>
                </a:solidFill>
              </a:rPr>
              <a:t>forwarding table</a:t>
            </a:r>
            <a:r>
              <a:rPr lang="en-US" sz="2000"/>
              <a:t> for that node</a:t>
            </a:r>
          </a:p>
          <a:p>
            <a:r>
              <a:rPr lang="en-US" sz="2000"/>
              <a:t>iterative: after k iterations, know least cost path to k dest.’s</a:t>
            </a:r>
          </a:p>
        </p:txBody>
      </p:sp>
      <p:sp>
        <p:nvSpPr>
          <p:cNvPr id="462852" name="Rectangle 4"/>
          <p:cNvSpPr>
            <a:spLocks noGrp="1" noChangeArrowheads="1"/>
          </p:cNvSpPr>
          <p:nvPr>
            <p:ph type="body" sz="half" idx="2"/>
          </p:nvPr>
        </p:nvSpPr>
        <p:spPr/>
        <p:txBody>
          <a:bodyPr/>
          <a:lstStyle/>
          <a:p>
            <a:pPr>
              <a:buFont typeface="ZapfDingbats" pitchFamily="82" charset="2"/>
              <a:buNone/>
            </a:pPr>
            <a:r>
              <a:rPr lang="en-US" sz="2400">
                <a:solidFill>
                  <a:srgbClr val="FF0000"/>
                </a:solidFill>
              </a:rPr>
              <a:t>Notation:</a:t>
            </a:r>
            <a:endParaRPr lang="en-US" sz="2400"/>
          </a:p>
          <a:p>
            <a:r>
              <a:rPr lang="en-US" sz="2400">
                <a:solidFill>
                  <a:schemeClr val="accent2"/>
                </a:solidFill>
                <a:latin typeface="Arial" charset="0"/>
              </a:rPr>
              <a:t>c(x,y):</a:t>
            </a:r>
            <a:r>
              <a:rPr lang="en-US" sz="2000"/>
              <a:t> link cost from node x to y;  = ∞ if not direct neighbors</a:t>
            </a:r>
          </a:p>
          <a:p>
            <a:r>
              <a:rPr lang="en-US" sz="2400">
                <a:solidFill>
                  <a:schemeClr val="accent2"/>
                </a:solidFill>
                <a:latin typeface="Arial" charset="0"/>
              </a:rPr>
              <a:t>D(v):</a:t>
            </a:r>
            <a:r>
              <a:rPr lang="en-US" sz="2000"/>
              <a:t> current value of cost of path from source to dest. v</a:t>
            </a:r>
          </a:p>
          <a:p>
            <a:r>
              <a:rPr lang="en-US" sz="2400">
                <a:solidFill>
                  <a:schemeClr val="accent2"/>
                </a:solidFill>
                <a:latin typeface="Arial" charset="0"/>
              </a:rPr>
              <a:t>p(v):</a:t>
            </a:r>
            <a:r>
              <a:rPr lang="en-US" sz="2000"/>
              <a:t> predecessor node along path from source to v</a:t>
            </a:r>
          </a:p>
          <a:p>
            <a:r>
              <a:rPr lang="en-US" sz="2400">
                <a:solidFill>
                  <a:schemeClr val="accent2"/>
                </a:solidFill>
                <a:latin typeface="Arial" charset="0"/>
              </a:rPr>
              <a:t>N</a:t>
            </a:r>
            <a:r>
              <a:rPr lang="en-US" sz="2400">
                <a:solidFill>
                  <a:schemeClr val="accent2"/>
                </a:solidFill>
                <a:latin typeface="Arial" charset="0"/>
                <a:cs typeface="Arial" charset="0"/>
              </a:rPr>
              <a:t>'</a:t>
            </a:r>
            <a:r>
              <a:rPr lang="en-US" sz="2400">
                <a:solidFill>
                  <a:schemeClr val="accent2"/>
                </a:solidFill>
                <a:latin typeface="Arial" charset="0"/>
              </a:rPr>
              <a:t>:</a:t>
            </a:r>
            <a:r>
              <a:rPr lang="en-US" sz="2000"/>
              <a:t> set of nodes whose least cost path is definitively known</a:t>
            </a:r>
          </a:p>
          <a:p>
            <a:endParaRPr lang="en-US"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4"/>
          <p:cNvSpPr>
            <a:spLocks noGrp="1"/>
          </p:cNvSpPr>
          <p:nvPr>
            <p:ph type="sldNum" sz="quarter" idx="12"/>
          </p:nvPr>
        </p:nvSpPr>
        <p:spPr/>
        <p:txBody>
          <a:bodyPr/>
          <a:lstStyle/>
          <a:p>
            <a:r>
              <a:rPr lang="en-US"/>
              <a:t>4-</a:t>
            </a:r>
            <a:fld id="{8E1AF6F7-BBD1-437F-84C3-DB587A923224}" type="slidenum">
              <a:rPr lang="en-US"/>
              <a:pPr/>
              <a:t>36</a:t>
            </a:fld>
            <a:endParaRPr lang="en-US"/>
          </a:p>
        </p:txBody>
      </p:sp>
      <p:sp>
        <p:nvSpPr>
          <p:cNvPr id="463874" name="Rectangle 2"/>
          <p:cNvSpPr>
            <a:spLocks noGrp="1" noChangeArrowheads="1"/>
          </p:cNvSpPr>
          <p:nvPr>
            <p:ph type="title"/>
          </p:nvPr>
        </p:nvSpPr>
        <p:spPr/>
        <p:txBody>
          <a:bodyPr/>
          <a:lstStyle/>
          <a:p>
            <a:r>
              <a:rPr lang="en-US" sz="3600"/>
              <a:t>Dijsktra’s Algorithm</a:t>
            </a:r>
            <a:endParaRPr lang="en-US"/>
          </a:p>
        </p:txBody>
      </p:sp>
      <p:sp>
        <p:nvSpPr>
          <p:cNvPr id="463875" name="Text Box 3"/>
          <p:cNvSpPr txBox="1">
            <a:spLocks noChangeArrowheads="1"/>
          </p:cNvSpPr>
          <p:nvPr/>
        </p:nvSpPr>
        <p:spPr bwMode="auto">
          <a:xfrm>
            <a:off x="1141413" y="1458913"/>
            <a:ext cx="6221412" cy="4664075"/>
          </a:xfrm>
          <a:prstGeom prst="rect">
            <a:avLst/>
          </a:prstGeom>
          <a:noFill/>
          <a:ln w="9525">
            <a:noFill/>
            <a:miter lim="800000"/>
            <a:headEnd/>
            <a:tailEnd/>
          </a:ln>
          <a:effectLst/>
        </p:spPr>
        <p:txBody>
          <a:bodyPr wrap="none">
            <a:spAutoFit/>
          </a:bodyPr>
          <a:lstStyle/>
          <a:p>
            <a:r>
              <a:rPr lang="en-US" sz="2000">
                <a:latin typeface="Arial" charset="0"/>
              </a:rPr>
              <a:t>1  </a:t>
            </a:r>
            <a:r>
              <a:rPr lang="en-US" sz="2000" b="1" i="1">
                <a:latin typeface="Arial" charset="0"/>
              </a:rPr>
              <a:t>Initialization:</a:t>
            </a:r>
            <a:r>
              <a:rPr lang="en-US" sz="2000">
                <a:latin typeface="Arial" charset="0"/>
              </a:rPr>
              <a:t> </a:t>
            </a:r>
          </a:p>
          <a:p>
            <a:r>
              <a:rPr lang="en-US" sz="2000">
                <a:latin typeface="Arial" charset="0"/>
              </a:rPr>
              <a:t>2    N</a:t>
            </a:r>
            <a:r>
              <a:rPr lang="en-US" sz="2000">
                <a:latin typeface="Arial" charset="0"/>
                <a:cs typeface="Arial" charset="0"/>
              </a:rPr>
              <a:t>'</a:t>
            </a:r>
            <a:r>
              <a:rPr lang="en-US" sz="2000">
                <a:latin typeface="Arial" charset="0"/>
              </a:rPr>
              <a:t> = {u} </a:t>
            </a:r>
          </a:p>
          <a:p>
            <a:r>
              <a:rPr lang="en-US" sz="2000">
                <a:latin typeface="Arial" charset="0"/>
              </a:rPr>
              <a:t>3    for all nodes v </a:t>
            </a:r>
          </a:p>
          <a:p>
            <a:r>
              <a:rPr lang="en-US" sz="2000">
                <a:latin typeface="Arial" charset="0"/>
              </a:rPr>
              <a:t>4      if v adjacent to u </a:t>
            </a:r>
          </a:p>
          <a:p>
            <a:r>
              <a:rPr lang="en-US" sz="2000">
                <a:latin typeface="Arial" charset="0"/>
              </a:rPr>
              <a:t>5          then D(v) = c(u,v) </a:t>
            </a:r>
          </a:p>
          <a:p>
            <a:r>
              <a:rPr lang="en-US" sz="2000">
                <a:latin typeface="Arial" charset="0"/>
              </a:rPr>
              <a:t>6      else D(v) = </a:t>
            </a:r>
            <a:r>
              <a:rPr lang="en-US" sz="2000">
                <a:latin typeface="Arial" charset="0"/>
                <a:cs typeface="Arial" charset="0"/>
              </a:rPr>
              <a:t>∞</a:t>
            </a:r>
            <a:r>
              <a:rPr lang="en-US" sz="2000">
                <a:latin typeface="Arial" charset="0"/>
              </a:rPr>
              <a:t> </a:t>
            </a:r>
          </a:p>
          <a:p>
            <a:r>
              <a:rPr lang="en-US" sz="2000">
                <a:latin typeface="Arial" charset="0"/>
              </a:rPr>
              <a:t>7 </a:t>
            </a:r>
          </a:p>
          <a:p>
            <a:r>
              <a:rPr lang="en-US" sz="2000">
                <a:latin typeface="Arial" charset="0"/>
              </a:rPr>
              <a:t>8   </a:t>
            </a:r>
            <a:r>
              <a:rPr lang="en-US" sz="2000" b="1" i="1">
                <a:latin typeface="Arial" charset="0"/>
              </a:rPr>
              <a:t>Loop</a:t>
            </a:r>
            <a:r>
              <a:rPr lang="en-US" sz="2000" i="1">
                <a:latin typeface="Arial" charset="0"/>
              </a:rPr>
              <a:t> </a:t>
            </a:r>
            <a:endParaRPr lang="en-US" sz="2000">
              <a:latin typeface="Arial" charset="0"/>
            </a:endParaRPr>
          </a:p>
          <a:p>
            <a:r>
              <a:rPr lang="en-US" sz="2000">
                <a:latin typeface="Arial" charset="0"/>
              </a:rPr>
              <a:t>9     find w not in N</a:t>
            </a:r>
            <a:r>
              <a:rPr lang="en-US" sz="2000">
                <a:latin typeface="Arial" charset="0"/>
                <a:cs typeface="Arial" charset="0"/>
              </a:rPr>
              <a:t>'</a:t>
            </a:r>
            <a:r>
              <a:rPr lang="en-US" sz="2000">
                <a:latin typeface="Arial" charset="0"/>
              </a:rPr>
              <a:t> such that D(w) is a minimum </a:t>
            </a:r>
          </a:p>
          <a:p>
            <a:r>
              <a:rPr lang="en-US" sz="2000">
                <a:latin typeface="Arial" charset="0"/>
              </a:rPr>
              <a:t>10    add w to N</a:t>
            </a:r>
            <a:r>
              <a:rPr lang="en-US" sz="2000">
                <a:latin typeface="Arial" charset="0"/>
                <a:cs typeface="Arial" charset="0"/>
              </a:rPr>
              <a:t>'</a:t>
            </a:r>
            <a:r>
              <a:rPr lang="en-US" sz="2000">
                <a:latin typeface="Arial" charset="0"/>
              </a:rPr>
              <a:t> </a:t>
            </a:r>
          </a:p>
          <a:p>
            <a:r>
              <a:rPr lang="en-US" sz="2000">
                <a:latin typeface="Arial" charset="0"/>
              </a:rPr>
              <a:t>11    update D(v) for all v adjacent to w and not in N</a:t>
            </a:r>
            <a:r>
              <a:rPr lang="en-US" sz="2000">
                <a:latin typeface="Arial" charset="0"/>
                <a:cs typeface="Arial" charset="0"/>
              </a:rPr>
              <a:t>'</a:t>
            </a:r>
            <a:r>
              <a:rPr lang="en-US" sz="2000">
                <a:latin typeface="Arial" charset="0"/>
              </a:rPr>
              <a:t> : </a:t>
            </a:r>
          </a:p>
          <a:p>
            <a:r>
              <a:rPr lang="en-US" sz="2000">
                <a:latin typeface="Arial" charset="0"/>
              </a:rPr>
              <a:t>12       </a:t>
            </a:r>
            <a:r>
              <a:rPr lang="en-US" sz="2000">
                <a:solidFill>
                  <a:srgbClr val="FF0000"/>
                </a:solidFill>
                <a:latin typeface="Arial" charset="0"/>
              </a:rPr>
              <a:t>D(v) = min( D(v), D(w) + c(w,v) ) </a:t>
            </a:r>
          </a:p>
          <a:p>
            <a:r>
              <a:rPr lang="en-US" sz="2000">
                <a:latin typeface="Arial" charset="0"/>
              </a:rPr>
              <a:t>13    /* new cost to v is either old cost to v or known </a:t>
            </a:r>
          </a:p>
          <a:p>
            <a:r>
              <a:rPr lang="en-US" sz="2000">
                <a:latin typeface="Arial" charset="0"/>
              </a:rPr>
              <a:t>14     shortest path cost to w plus cost from w to v */ </a:t>
            </a:r>
          </a:p>
          <a:p>
            <a:r>
              <a:rPr lang="en-US" sz="2000">
                <a:latin typeface="Arial" charset="0"/>
              </a:rPr>
              <a:t>15  </a:t>
            </a:r>
            <a:r>
              <a:rPr lang="en-US" sz="2000" b="1" i="1">
                <a:latin typeface="Arial" charset="0"/>
              </a:rPr>
              <a:t>until all nodes in N</a:t>
            </a:r>
            <a:r>
              <a:rPr lang="en-US" sz="2000" b="1" i="1">
                <a:latin typeface="Arial" charset="0"/>
                <a:cs typeface="Arial" charset="0"/>
              </a:rPr>
              <a:t>'</a:t>
            </a:r>
            <a:r>
              <a:rPr lang="en-US" sz="2000">
                <a:latin typeface="Arial" charset="0"/>
              </a:rPr>
              <a:t> </a:t>
            </a:r>
          </a:p>
        </p:txBody>
      </p:sp>
      <p:sp>
        <p:nvSpPr>
          <p:cNvPr id="463876" name="Freeform 4"/>
          <p:cNvSpPr>
            <a:spLocks/>
          </p:cNvSpPr>
          <p:nvPr/>
        </p:nvSpPr>
        <p:spPr bwMode="auto">
          <a:xfrm>
            <a:off x="600075" y="3543300"/>
            <a:ext cx="800100" cy="2886075"/>
          </a:xfrm>
          <a:custGeom>
            <a:avLst/>
            <a:gdLst/>
            <a:ahLst/>
            <a:cxnLst>
              <a:cxn ang="0">
                <a:pos x="504" y="1596"/>
              </a:cxn>
              <a:cxn ang="0">
                <a:pos x="120" y="1602"/>
              </a:cxn>
              <a:cxn ang="0">
                <a:pos x="90" y="192"/>
              </a:cxn>
              <a:cxn ang="0">
                <a:pos x="396" y="144"/>
              </a:cxn>
            </a:cxnLst>
            <a:rect l="0" t="0" r="r" b="b"/>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chemeClr val="accent2"/>
            </a:solidFill>
            <a:prstDash val="solid"/>
            <a:round/>
            <a:headEnd type="none" w="med" len="me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92" name="Slide Number Placeholder 4"/>
          <p:cNvSpPr>
            <a:spLocks noGrp="1"/>
          </p:cNvSpPr>
          <p:nvPr>
            <p:ph type="sldNum" sz="quarter" idx="12"/>
          </p:nvPr>
        </p:nvSpPr>
        <p:spPr/>
        <p:txBody>
          <a:bodyPr/>
          <a:lstStyle/>
          <a:p>
            <a:r>
              <a:rPr lang="en-US"/>
              <a:t>4-</a:t>
            </a:r>
            <a:fld id="{59B49AAD-E90E-4CBF-B465-A48F0EFBC657}" type="slidenum">
              <a:rPr lang="en-US"/>
              <a:pPr/>
              <a:t>37</a:t>
            </a:fld>
            <a:endParaRPr lang="en-US"/>
          </a:p>
        </p:txBody>
      </p:sp>
      <p:sp>
        <p:nvSpPr>
          <p:cNvPr id="464898" name="Rectangle 2"/>
          <p:cNvSpPr>
            <a:spLocks noGrp="1" noChangeArrowheads="1"/>
          </p:cNvSpPr>
          <p:nvPr>
            <p:ph type="title"/>
          </p:nvPr>
        </p:nvSpPr>
        <p:spPr/>
        <p:txBody>
          <a:bodyPr/>
          <a:lstStyle/>
          <a:p>
            <a:r>
              <a:rPr lang="en-US" sz="3600"/>
              <a:t>Dijkstra’s algorithm: example</a:t>
            </a:r>
            <a:endParaRPr lang="en-US"/>
          </a:p>
        </p:txBody>
      </p:sp>
      <p:sp>
        <p:nvSpPr>
          <p:cNvPr id="464899" name="Text Box 3"/>
          <p:cNvSpPr txBox="1">
            <a:spLocks noChangeArrowheads="1"/>
          </p:cNvSpPr>
          <p:nvPr/>
        </p:nvSpPr>
        <p:spPr bwMode="auto">
          <a:xfrm>
            <a:off x="239713" y="1506538"/>
            <a:ext cx="706437" cy="2225675"/>
          </a:xfrm>
          <a:prstGeom prst="rect">
            <a:avLst/>
          </a:prstGeom>
          <a:noFill/>
          <a:ln w="9525">
            <a:noFill/>
            <a:miter lim="800000"/>
            <a:headEnd/>
            <a:tailEnd/>
          </a:ln>
          <a:effectLst/>
        </p:spPr>
        <p:txBody>
          <a:bodyPr wrap="none">
            <a:spAutoFit/>
          </a:bodyPr>
          <a:lstStyle/>
          <a:p>
            <a:pPr algn="r"/>
            <a:r>
              <a:rPr lang="en-US" sz="2000">
                <a:latin typeface="Arial" charset="0"/>
              </a:rPr>
              <a:t>Step</a:t>
            </a:r>
          </a:p>
          <a:p>
            <a:pPr algn="r"/>
            <a:r>
              <a:rPr lang="en-US" sz="2000">
                <a:latin typeface="Arial" charset="0"/>
              </a:rPr>
              <a:t>0</a:t>
            </a:r>
          </a:p>
          <a:p>
            <a:pPr algn="r"/>
            <a:r>
              <a:rPr lang="en-US" sz="2000">
                <a:latin typeface="Arial" charset="0"/>
              </a:rPr>
              <a:t>1</a:t>
            </a:r>
          </a:p>
          <a:p>
            <a:pPr algn="r"/>
            <a:r>
              <a:rPr lang="en-US" sz="2000">
                <a:latin typeface="Arial" charset="0"/>
              </a:rPr>
              <a:t>2</a:t>
            </a:r>
          </a:p>
          <a:p>
            <a:pPr algn="r"/>
            <a:r>
              <a:rPr lang="en-US" sz="2000">
                <a:latin typeface="Arial" charset="0"/>
              </a:rPr>
              <a:t>3</a:t>
            </a:r>
          </a:p>
          <a:p>
            <a:pPr algn="r"/>
            <a:r>
              <a:rPr lang="en-US" sz="2000">
                <a:latin typeface="Arial" charset="0"/>
              </a:rPr>
              <a:t>4</a:t>
            </a:r>
          </a:p>
          <a:p>
            <a:pPr algn="r"/>
            <a:r>
              <a:rPr lang="en-US" sz="2000">
                <a:latin typeface="Arial" charset="0"/>
              </a:rPr>
              <a:t>5</a:t>
            </a:r>
          </a:p>
        </p:txBody>
      </p:sp>
      <p:sp>
        <p:nvSpPr>
          <p:cNvPr id="464900" name="Text Box 4"/>
          <p:cNvSpPr txBox="1">
            <a:spLocks noChangeArrowheads="1"/>
          </p:cNvSpPr>
          <p:nvPr/>
        </p:nvSpPr>
        <p:spPr bwMode="auto">
          <a:xfrm>
            <a:off x="1252538" y="1516063"/>
            <a:ext cx="1017587" cy="2225675"/>
          </a:xfrm>
          <a:prstGeom prst="rect">
            <a:avLst/>
          </a:prstGeom>
          <a:noFill/>
          <a:ln w="9525">
            <a:noFill/>
            <a:miter lim="800000"/>
            <a:headEnd/>
            <a:tailEnd/>
          </a:ln>
          <a:effectLst/>
        </p:spPr>
        <p:txBody>
          <a:bodyPr wrap="none">
            <a:spAutoFit/>
          </a:bodyPr>
          <a:lstStyle/>
          <a:p>
            <a:pPr algn="r"/>
            <a:r>
              <a:rPr lang="en-US" sz="2000">
                <a:latin typeface="Arial" charset="0"/>
              </a:rPr>
              <a:t>N</a:t>
            </a:r>
            <a:r>
              <a:rPr lang="en-US" sz="2000">
                <a:latin typeface="Arial" charset="0"/>
                <a:cs typeface="Arial" charset="0"/>
              </a:rPr>
              <a:t>'</a:t>
            </a:r>
          </a:p>
          <a:p>
            <a:pPr algn="r"/>
            <a:r>
              <a:rPr lang="en-US" sz="2000">
                <a:latin typeface="Arial" charset="0"/>
              </a:rPr>
              <a:t>u</a:t>
            </a:r>
          </a:p>
          <a:p>
            <a:pPr algn="r"/>
            <a:r>
              <a:rPr lang="en-US" sz="2000">
                <a:latin typeface="Arial" charset="0"/>
              </a:rPr>
              <a:t>ux</a:t>
            </a:r>
          </a:p>
          <a:p>
            <a:pPr algn="r"/>
            <a:r>
              <a:rPr lang="en-US" sz="2000">
                <a:latin typeface="Arial" charset="0"/>
              </a:rPr>
              <a:t>uxy</a:t>
            </a:r>
          </a:p>
          <a:p>
            <a:pPr algn="r"/>
            <a:r>
              <a:rPr lang="en-US" sz="2000">
                <a:latin typeface="Arial" charset="0"/>
              </a:rPr>
              <a:t>uxyv</a:t>
            </a:r>
          </a:p>
          <a:p>
            <a:pPr algn="r"/>
            <a:r>
              <a:rPr lang="en-US" sz="2000">
                <a:latin typeface="Arial" charset="0"/>
              </a:rPr>
              <a:t>uxyvw</a:t>
            </a:r>
          </a:p>
          <a:p>
            <a:pPr algn="r"/>
            <a:r>
              <a:rPr lang="en-US" sz="2000">
                <a:latin typeface="Arial" charset="0"/>
              </a:rPr>
              <a:t>uxyvwz</a:t>
            </a:r>
          </a:p>
        </p:txBody>
      </p:sp>
      <p:sp>
        <p:nvSpPr>
          <p:cNvPr id="464901" name="Text Box 5"/>
          <p:cNvSpPr txBox="1">
            <a:spLocks noChangeArrowheads="1"/>
          </p:cNvSpPr>
          <p:nvPr/>
        </p:nvSpPr>
        <p:spPr bwMode="auto">
          <a:xfrm>
            <a:off x="2500313" y="1497013"/>
            <a:ext cx="1169987" cy="1311275"/>
          </a:xfrm>
          <a:prstGeom prst="rect">
            <a:avLst/>
          </a:prstGeom>
          <a:noFill/>
          <a:ln w="9525">
            <a:noFill/>
            <a:miter lim="800000"/>
            <a:headEnd/>
            <a:tailEnd/>
          </a:ln>
          <a:effectLst/>
        </p:spPr>
        <p:txBody>
          <a:bodyPr wrap="none">
            <a:spAutoFit/>
          </a:bodyPr>
          <a:lstStyle/>
          <a:p>
            <a:pPr algn="r"/>
            <a:r>
              <a:rPr lang="en-US" sz="2000">
                <a:latin typeface="Arial" charset="0"/>
              </a:rPr>
              <a:t>D(v),p(v)</a:t>
            </a:r>
          </a:p>
          <a:p>
            <a:pPr algn="r"/>
            <a:r>
              <a:rPr lang="en-US" sz="2000">
                <a:latin typeface="Arial" charset="0"/>
              </a:rPr>
              <a:t>2,u</a:t>
            </a:r>
          </a:p>
          <a:p>
            <a:pPr algn="r"/>
            <a:r>
              <a:rPr lang="en-US" sz="2000">
                <a:latin typeface="Arial" charset="0"/>
              </a:rPr>
              <a:t>2,u</a:t>
            </a:r>
          </a:p>
          <a:p>
            <a:pPr algn="r"/>
            <a:r>
              <a:rPr lang="en-US" sz="2000">
                <a:latin typeface="Arial" charset="0"/>
              </a:rPr>
              <a:t>2,u</a:t>
            </a:r>
          </a:p>
        </p:txBody>
      </p:sp>
      <p:sp>
        <p:nvSpPr>
          <p:cNvPr id="464902" name="Text Box 6"/>
          <p:cNvSpPr txBox="1">
            <a:spLocks noChangeArrowheads="1"/>
          </p:cNvSpPr>
          <p:nvPr/>
        </p:nvSpPr>
        <p:spPr bwMode="auto">
          <a:xfrm>
            <a:off x="3667125" y="1501775"/>
            <a:ext cx="1284288" cy="1616075"/>
          </a:xfrm>
          <a:prstGeom prst="rect">
            <a:avLst/>
          </a:prstGeom>
          <a:noFill/>
          <a:ln w="9525">
            <a:noFill/>
            <a:miter lim="800000"/>
            <a:headEnd/>
            <a:tailEnd/>
          </a:ln>
          <a:effectLst/>
        </p:spPr>
        <p:txBody>
          <a:bodyPr wrap="none">
            <a:spAutoFit/>
          </a:bodyPr>
          <a:lstStyle/>
          <a:p>
            <a:pPr algn="r"/>
            <a:r>
              <a:rPr lang="en-US" sz="2000">
                <a:latin typeface="Arial" charset="0"/>
              </a:rPr>
              <a:t>D(w),p(w)</a:t>
            </a:r>
          </a:p>
          <a:p>
            <a:pPr algn="r"/>
            <a:r>
              <a:rPr lang="en-US" sz="2000">
                <a:latin typeface="Arial" charset="0"/>
              </a:rPr>
              <a:t>5,u</a:t>
            </a:r>
          </a:p>
          <a:p>
            <a:pPr algn="r"/>
            <a:r>
              <a:rPr lang="en-US" sz="2000">
                <a:latin typeface="Arial" charset="0"/>
              </a:rPr>
              <a:t>4,x</a:t>
            </a:r>
          </a:p>
          <a:p>
            <a:pPr algn="r"/>
            <a:r>
              <a:rPr lang="en-US" sz="2000">
                <a:latin typeface="Arial" charset="0"/>
              </a:rPr>
              <a:t>3,y</a:t>
            </a:r>
          </a:p>
          <a:p>
            <a:pPr algn="r"/>
            <a:r>
              <a:rPr lang="en-US" sz="2000">
                <a:latin typeface="Arial" charset="0"/>
              </a:rPr>
              <a:t>3,y</a:t>
            </a:r>
          </a:p>
        </p:txBody>
      </p:sp>
      <p:sp>
        <p:nvSpPr>
          <p:cNvPr id="464903" name="Text Box 7"/>
          <p:cNvSpPr txBox="1">
            <a:spLocks noChangeArrowheads="1"/>
          </p:cNvSpPr>
          <p:nvPr/>
        </p:nvSpPr>
        <p:spPr bwMode="auto">
          <a:xfrm>
            <a:off x="5057775" y="1497013"/>
            <a:ext cx="1169988" cy="701675"/>
          </a:xfrm>
          <a:prstGeom prst="rect">
            <a:avLst/>
          </a:prstGeom>
          <a:noFill/>
          <a:ln w="9525">
            <a:noFill/>
            <a:miter lim="800000"/>
            <a:headEnd/>
            <a:tailEnd/>
          </a:ln>
          <a:effectLst/>
        </p:spPr>
        <p:txBody>
          <a:bodyPr wrap="none">
            <a:spAutoFit/>
          </a:bodyPr>
          <a:lstStyle/>
          <a:p>
            <a:pPr algn="r"/>
            <a:r>
              <a:rPr lang="en-US" sz="2000">
                <a:latin typeface="Arial" charset="0"/>
              </a:rPr>
              <a:t>D(x),p(x)</a:t>
            </a:r>
          </a:p>
          <a:p>
            <a:pPr algn="r"/>
            <a:r>
              <a:rPr lang="en-US" sz="2000">
                <a:latin typeface="Arial" charset="0"/>
              </a:rPr>
              <a:t>1,u</a:t>
            </a:r>
          </a:p>
        </p:txBody>
      </p:sp>
      <p:sp>
        <p:nvSpPr>
          <p:cNvPr id="464904" name="Text Box 8"/>
          <p:cNvSpPr txBox="1">
            <a:spLocks noChangeArrowheads="1"/>
          </p:cNvSpPr>
          <p:nvPr/>
        </p:nvSpPr>
        <p:spPr bwMode="auto">
          <a:xfrm>
            <a:off x="6353175" y="1501775"/>
            <a:ext cx="1169988" cy="1006475"/>
          </a:xfrm>
          <a:prstGeom prst="rect">
            <a:avLst/>
          </a:prstGeom>
          <a:noFill/>
          <a:ln w="9525">
            <a:noFill/>
            <a:miter lim="800000"/>
            <a:headEnd/>
            <a:tailEnd/>
          </a:ln>
          <a:effectLst/>
        </p:spPr>
        <p:txBody>
          <a:bodyPr wrap="none">
            <a:spAutoFit/>
          </a:bodyPr>
          <a:lstStyle/>
          <a:p>
            <a:pPr algn="r"/>
            <a:r>
              <a:rPr lang="en-US" sz="2000">
                <a:latin typeface="Arial" charset="0"/>
              </a:rPr>
              <a:t>D(y),p(y)</a:t>
            </a:r>
          </a:p>
          <a:p>
            <a:pPr algn="r"/>
            <a:r>
              <a:rPr lang="en-US" sz="2000">
                <a:cs typeface="Arial" charset="0"/>
              </a:rPr>
              <a:t>∞</a:t>
            </a:r>
          </a:p>
          <a:p>
            <a:pPr algn="r"/>
            <a:r>
              <a:rPr lang="en-US" sz="2000">
                <a:latin typeface="Arial" charset="0"/>
              </a:rPr>
              <a:t>2,x</a:t>
            </a:r>
          </a:p>
        </p:txBody>
      </p:sp>
      <p:sp>
        <p:nvSpPr>
          <p:cNvPr id="464905" name="Text Box 9"/>
          <p:cNvSpPr txBox="1">
            <a:spLocks noChangeArrowheads="1"/>
          </p:cNvSpPr>
          <p:nvPr/>
        </p:nvSpPr>
        <p:spPr bwMode="auto">
          <a:xfrm>
            <a:off x="7605713" y="1516063"/>
            <a:ext cx="1169987" cy="1860550"/>
          </a:xfrm>
          <a:prstGeom prst="rect">
            <a:avLst/>
          </a:prstGeom>
          <a:noFill/>
          <a:ln w="9525">
            <a:noFill/>
            <a:miter lim="800000"/>
            <a:headEnd/>
            <a:tailEnd/>
          </a:ln>
          <a:effectLst/>
        </p:spPr>
        <p:txBody>
          <a:bodyPr wrap="none">
            <a:spAutoFit/>
          </a:bodyPr>
          <a:lstStyle/>
          <a:p>
            <a:pPr algn="r"/>
            <a:r>
              <a:rPr lang="en-US" sz="2000">
                <a:latin typeface="Arial" charset="0"/>
              </a:rPr>
              <a:t>D(z),p(z)</a:t>
            </a:r>
          </a:p>
          <a:p>
            <a:pPr algn="r"/>
            <a:r>
              <a:rPr lang="en-US"/>
              <a:t>∞ </a:t>
            </a:r>
            <a:endParaRPr lang="en-US" sz="2000">
              <a:latin typeface="Arial" charset="0"/>
            </a:endParaRPr>
          </a:p>
          <a:p>
            <a:pPr algn="r"/>
            <a:r>
              <a:rPr lang="en-US"/>
              <a:t>∞ </a:t>
            </a:r>
            <a:endParaRPr lang="en-US" sz="2000">
              <a:latin typeface="Arial" charset="0"/>
            </a:endParaRPr>
          </a:p>
          <a:p>
            <a:pPr algn="r"/>
            <a:r>
              <a:rPr lang="en-US" sz="2000">
                <a:latin typeface="Arial" charset="0"/>
              </a:rPr>
              <a:t>4,y</a:t>
            </a:r>
          </a:p>
          <a:p>
            <a:pPr algn="r"/>
            <a:r>
              <a:rPr lang="en-US" sz="2000">
                <a:latin typeface="Arial" charset="0"/>
              </a:rPr>
              <a:t>4,y</a:t>
            </a:r>
          </a:p>
          <a:p>
            <a:pPr algn="r"/>
            <a:r>
              <a:rPr lang="en-US" sz="2000">
                <a:latin typeface="Arial" charset="0"/>
              </a:rPr>
              <a:t>4,y</a:t>
            </a:r>
          </a:p>
        </p:txBody>
      </p:sp>
      <p:sp>
        <p:nvSpPr>
          <p:cNvPr id="464906" name="Line 10"/>
          <p:cNvSpPr>
            <a:spLocks noChangeShapeType="1"/>
          </p:cNvSpPr>
          <p:nvPr/>
        </p:nvSpPr>
        <p:spPr bwMode="auto">
          <a:xfrm>
            <a:off x="361950" y="1857375"/>
            <a:ext cx="8505825" cy="9525"/>
          </a:xfrm>
          <a:prstGeom prst="line">
            <a:avLst/>
          </a:prstGeom>
          <a:noFill/>
          <a:ln w="28575">
            <a:solidFill>
              <a:schemeClr val="accent2"/>
            </a:solidFill>
            <a:round/>
            <a:headEnd/>
            <a:tailEnd/>
          </a:ln>
          <a:effectLst/>
        </p:spPr>
        <p:txBody>
          <a:bodyPr wrap="none" anchor="ctr"/>
          <a:lstStyle/>
          <a:p>
            <a:endParaRPr lang="en-US"/>
          </a:p>
        </p:txBody>
      </p:sp>
      <p:sp>
        <p:nvSpPr>
          <p:cNvPr id="464907" name="Line 11"/>
          <p:cNvSpPr>
            <a:spLocks noChangeShapeType="1"/>
          </p:cNvSpPr>
          <p:nvPr/>
        </p:nvSpPr>
        <p:spPr bwMode="auto">
          <a:xfrm>
            <a:off x="519113" y="2162175"/>
            <a:ext cx="8296275" cy="0"/>
          </a:xfrm>
          <a:prstGeom prst="line">
            <a:avLst/>
          </a:prstGeom>
          <a:noFill/>
          <a:ln w="19050">
            <a:solidFill>
              <a:schemeClr val="accent2"/>
            </a:solidFill>
            <a:round/>
            <a:headEnd/>
            <a:tailEnd/>
          </a:ln>
          <a:effectLst/>
        </p:spPr>
        <p:txBody>
          <a:bodyPr wrap="none" anchor="ctr"/>
          <a:lstStyle/>
          <a:p>
            <a:endParaRPr lang="en-US"/>
          </a:p>
        </p:txBody>
      </p:sp>
      <p:sp>
        <p:nvSpPr>
          <p:cNvPr id="464908" name="Line 12"/>
          <p:cNvSpPr>
            <a:spLocks noChangeShapeType="1"/>
          </p:cNvSpPr>
          <p:nvPr/>
        </p:nvSpPr>
        <p:spPr bwMode="auto">
          <a:xfrm>
            <a:off x="538163" y="2457450"/>
            <a:ext cx="8267700" cy="4763"/>
          </a:xfrm>
          <a:prstGeom prst="line">
            <a:avLst/>
          </a:prstGeom>
          <a:noFill/>
          <a:ln w="19050">
            <a:solidFill>
              <a:schemeClr val="accent2"/>
            </a:solidFill>
            <a:round/>
            <a:headEnd/>
            <a:tailEnd/>
          </a:ln>
          <a:effectLst/>
        </p:spPr>
        <p:txBody>
          <a:bodyPr wrap="none" anchor="ctr"/>
          <a:lstStyle/>
          <a:p>
            <a:endParaRPr lang="en-US"/>
          </a:p>
        </p:txBody>
      </p:sp>
      <p:sp>
        <p:nvSpPr>
          <p:cNvPr id="464909" name="Line 13"/>
          <p:cNvSpPr>
            <a:spLocks noChangeShapeType="1"/>
          </p:cNvSpPr>
          <p:nvPr/>
        </p:nvSpPr>
        <p:spPr bwMode="auto">
          <a:xfrm>
            <a:off x="547688" y="2767013"/>
            <a:ext cx="8253412" cy="9525"/>
          </a:xfrm>
          <a:prstGeom prst="line">
            <a:avLst/>
          </a:prstGeom>
          <a:noFill/>
          <a:ln w="19050">
            <a:solidFill>
              <a:schemeClr val="accent2"/>
            </a:solidFill>
            <a:round/>
            <a:headEnd/>
            <a:tailEnd/>
          </a:ln>
          <a:effectLst/>
        </p:spPr>
        <p:txBody>
          <a:bodyPr wrap="none" anchor="ctr"/>
          <a:lstStyle/>
          <a:p>
            <a:endParaRPr lang="en-US"/>
          </a:p>
        </p:txBody>
      </p:sp>
      <p:sp>
        <p:nvSpPr>
          <p:cNvPr id="464910" name="Line 14"/>
          <p:cNvSpPr>
            <a:spLocks noChangeShapeType="1"/>
          </p:cNvSpPr>
          <p:nvPr/>
        </p:nvSpPr>
        <p:spPr bwMode="auto">
          <a:xfrm>
            <a:off x="557213" y="3071813"/>
            <a:ext cx="8267700" cy="9525"/>
          </a:xfrm>
          <a:prstGeom prst="line">
            <a:avLst/>
          </a:prstGeom>
          <a:noFill/>
          <a:ln w="19050">
            <a:solidFill>
              <a:schemeClr val="accent2"/>
            </a:solidFill>
            <a:round/>
            <a:headEnd/>
            <a:tailEnd/>
          </a:ln>
          <a:effectLst/>
        </p:spPr>
        <p:txBody>
          <a:bodyPr wrap="none" anchor="ctr"/>
          <a:lstStyle/>
          <a:p>
            <a:endParaRPr lang="en-US"/>
          </a:p>
        </p:txBody>
      </p:sp>
      <p:sp>
        <p:nvSpPr>
          <p:cNvPr id="464911" name="Line 15"/>
          <p:cNvSpPr>
            <a:spLocks noChangeShapeType="1"/>
          </p:cNvSpPr>
          <p:nvPr/>
        </p:nvSpPr>
        <p:spPr bwMode="auto">
          <a:xfrm>
            <a:off x="571500" y="3386138"/>
            <a:ext cx="8262938" cy="4762"/>
          </a:xfrm>
          <a:prstGeom prst="line">
            <a:avLst/>
          </a:prstGeom>
          <a:noFill/>
          <a:ln w="19050">
            <a:solidFill>
              <a:schemeClr val="accent2"/>
            </a:solidFill>
            <a:round/>
            <a:headEnd/>
            <a:tailEnd/>
          </a:ln>
          <a:effectLst/>
        </p:spPr>
        <p:txBody>
          <a:bodyPr wrap="none" anchor="ctr"/>
          <a:lstStyle/>
          <a:p>
            <a:endParaRPr lang="en-US"/>
          </a:p>
        </p:txBody>
      </p:sp>
      <p:grpSp>
        <p:nvGrpSpPr>
          <p:cNvPr id="464912" name="Group 16"/>
          <p:cNvGrpSpPr>
            <a:grpSpLocks/>
          </p:cNvGrpSpPr>
          <p:nvPr/>
        </p:nvGrpSpPr>
        <p:grpSpPr bwMode="auto">
          <a:xfrm>
            <a:off x="2224088" y="4043363"/>
            <a:ext cx="3571875" cy="2236787"/>
            <a:chOff x="3162" y="1071"/>
            <a:chExt cx="2250" cy="1409"/>
          </a:xfrm>
        </p:grpSpPr>
        <p:sp>
          <p:nvSpPr>
            <p:cNvPr id="464913" name="Freeform 17"/>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lstStyle/>
            <a:p>
              <a:endParaRPr lang="en-US"/>
            </a:p>
          </p:txBody>
        </p:sp>
        <p:sp>
          <p:nvSpPr>
            <p:cNvPr id="464914" name="Freeform 18"/>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sp>
          <p:nvSpPr>
            <p:cNvPr id="464915" name="Oval 19"/>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16" name="Line 20"/>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lstStyle/>
            <a:p>
              <a:endParaRPr lang="en-US"/>
            </a:p>
          </p:txBody>
        </p:sp>
        <p:sp>
          <p:nvSpPr>
            <p:cNvPr id="464917" name="Line 21"/>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lstStyle/>
            <a:p>
              <a:endParaRPr lang="en-US"/>
            </a:p>
          </p:txBody>
        </p:sp>
        <p:sp>
          <p:nvSpPr>
            <p:cNvPr id="464918" name="Rectangle 22"/>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19" name="Oval 23"/>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20" name="Oval 24"/>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21" name="Line 25"/>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lstStyle/>
            <a:p>
              <a:endParaRPr lang="en-US"/>
            </a:p>
          </p:txBody>
        </p:sp>
        <p:sp>
          <p:nvSpPr>
            <p:cNvPr id="464922" name="Line 26"/>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lstStyle/>
            <a:p>
              <a:endParaRPr lang="en-US"/>
            </a:p>
          </p:txBody>
        </p:sp>
        <p:sp>
          <p:nvSpPr>
            <p:cNvPr id="464923" name="Rectangle 27"/>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24" name="Oval 28"/>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25" name="Oval 29"/>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26" name="Line 30"/>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lstStyle/>
            <a:p>
              <a:endParaRPr lang="en-US"/>
            </a:p>
          </p:txBody>
        </p:sp>
        <p:sp>
          <p:nvSpPr>
            <p:cNvPr id="464927" name="Line 31"/>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lstStyle/>
            <a:p>
              <a:endParaRPr lang="en-US"/>
            </a:p>
          </p:txBody>
        </p:sp>
        <p:sp>
          <p:nvSpPr>
            <p:cNvPr id="464928" name="Rectangle 32"/>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29" name="Oval 33"/>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30" name="Oval 34"/>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31" name="Line 35"/>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lstStyle/>
            <a:p>
              <a:endParaRPr lang="en-US"/>
            </a:p>
          </p:txBody>
        </p:sp>
        <p:sp>
          <p:nvSpPr>
            <p:cNvPr id="464932" name="Line 36"/>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lstStyle/>
            <a:p>
              <a:endParaRPr lang="en-US"/>
            </a:p>
          </p:txBody>
        </p:sp>
        <p:sp>
          <p:nvSpPr>
            <p:cNvPr id="464933" name="Rectangle 37"/>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34" name="Oval 38"/>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35" name="Oval 39"/>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36" name="Line 40"/>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lstStyle/>
            <a:p>
              <a:endParaRPr lang="en-US"/>
            </a:p>
          </p:txBody>
        </p:sp>
        <p:sp>
          <p:nvSpPr>
            <p:cNvPr id="464937" name="Line 41"/>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lstStyle/>
            <a:p>
              <a:endParaRPr lang="en-US"/>
            </a:p>
          </p:txBody>
        </p:sp>
        <p:sp>
          <p:nvSpPr>
            <p:cNvPr id="464938" name="Rectangle 42"/>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39" name="Oval 43"/>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40" name="Oval 44"/>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41" name="Line 45"/>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lstStyle/>
            <a:p>
              <a:endParaRPr lang="en-US"/>
            </a:p>
          </p:txBody>
        </p:sp>
        <p:sp>
          <p:nvSpPr>
            <p:cNvPr id="464942" name="Line 46"/>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lstStyle/>
            <a:p>
              <a:endParaRPr lang="en-US"/>
            </a:p>
          </p:txBody>
        </p:sp>
        <p:sp>
          <p:nvSpPr>
            <p:cNvPr id="464943" name="Rectangle 47"/>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64944" name="Oval 48"/>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64945" name="Freeform 49"/>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lstStyle/>
            <a:p>
              <a:endParaRPr lang="en-US"/>
            </a:p>
          </p:txBody>
        </p:sp>
        <p:sp>
          <p:nvSpPr>
            <p:cNvPr id="464946" name="Freeform 50"/>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lstStyle/>
            <a:p>
              <a:endParaRPr lang="en-US"/>
            </a:p>
          </p:txBody>
        </p:sp>
        <p:sp>
          <p:nvSpPr>
            <p:cNvPr id="464947" name="Freeform 51"/>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464948" name="Freeform 52"/>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lstStyle/>
            <a:p>
              <a:endParaRPr lang="en-US"/>
            </a:p>
          </p:txBody>
        </p:sp>
        <p:sp>
          <p:nvSpPr>
            <p:cNvPr id="464949" name="Freeform 53"/>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64950" name="Freeform 54"/>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lstStyle/>
            <a:p>
              <a:endParaRPr lang="en-US"/>
            </a:p>
          </p:txBody>
        </p:sp>
        <p:sp>
          <p:nvSpPr>
            <p:cNvPr id="464951" name="Freeform 55"/>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64952" name="Freeform 56"/>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lstStyle/>
            <a:p>
              <a:endParaRPr lang="en-US"/>
            </a:p>
          </p:txBody>
        </p:sp>
        <p:sp>
          <p:nvSpPr>
            <p:cNvPr id="464953" name="Freeform 57"/>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lstStyle/>
            <a:p>
              <a:endParaRPr lang="en-US"/>
            </a:p>
          </p:txBody>
        </p:sp>
        <p:grpSp>
          <p:nvGrpSpPr>
            <p:cNvPr id="464954" name="Group 58"/>
            <p:cNvGrpSpPr>
              <a:grpSpLocks/>
            </p:cNvGrpSpPr>
            <p:nvPr/>
          </p:nvGrpSpPr>
          <p:grpSpPr bwMode="auto">
            <a:xfrm>
              <a:off x="3290" y="1748"/>
              <a:ext cx="199" cy="250"/>
              <a:chOff x="2957" y="2429"/>
              <a:chExt cx="202" cy="250"/>
            </a:xfrm>
          </p:grpSpPr>
          <p:sp>
            <p:nvSpPr>
              <p:cNvPr id="464955" name="Rectangle 5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56" name="Text Box 60"/>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u</a:t>
                </a:r>
                <a:endParaRPr lang="en-US" sz="2400">
                  <a:latin typeface="Times New Roman" pitchFamily="18" charset="0"/>
                </a:endParaRPr>
              </a:p>
            </p:txBody>
          </p:sp>
        </p:grpSp>
        <p:grpSp>
          <p:nvGrpSpPr>
            <p:cNvPr id="464957" name="Group 61"/>
            <p:cNvGrpSpPr>
              <a:grpSpLocks/>
            </p:cNvGrpSpPr>
            <p:nvPr/>
          </p:nvGrpSpPr>
          <p:grpSpPr bwMode="auto">
            <a:xfrm>
              <a:off x="4460" y="2132"/>
              <a:ext cx="199" cy="250"/>
              <a:chOff x="2957" y="2429"/>
              <a:chExt cx="202" cy="250"/>
            </a:xfrm>
          </p:grpSpPr>
          <p:sp>
            <p:nvSpPr>
              <p:cNvPr id="464958" name="Rectangle 6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59" name="Text Box 63"/>
              <p:cNvSpPr txBox="1">
                <a:spLocks noChangeArrowheads="1"/>
              </p:cNvSpPr>
              <p:nvPr/>
            </p:nvSpPr>
            <p:spPr bwMode="auto">
              <a:xfrm>
                <a:off x="2957" y="2429"/>
                <a:ext cx="202" cy="250"/>
              </a:xfrm>
              <a:prstGeom prst="rect">
                <a:avLst/>
              </a:prstGeom>
              <a:noFill/>
              <a:ln w="9525">
                <a:noFill/>
                <a:miter lim="800000"/>
                <a:headEnd/>
                <a:tailEnd/>
              </a:ln>
              <a:effectLst/>
            </p:spPr>
            <p:txBody>
              <a:bodyPr wrap="none">
                <a:spAutoFit/>
              </a:bodyPr>
              <a:lstStyle/>
              <a:p>
                <a:pPr algn="ctr"/>
                <a:r>
                  <a:rPr lang="en-US" sz="2000"/>
                  <a:t>y</a:t>
                </a:r>
                <a:endParaRPr lang="en-US" sz="2400">
                  <a:latin typeface="Times New Roman" pitchFamily="18" charset="0"/>
                </a:endParaRPr>
              </a:p>
            </p:txBody>
          </p:sp>
        </p:grpSp>
        <p:grpSp>
          <p:nvGrpSpPr>
            <p:cNvPr id="464960" name="Group 64"/>
            <p:cNvGrpSpPr>
              <a:grpSpLocks/>
            </p:cNvGrpSpPr>
            <p:nvPr/>
          </p:nvGrpSpPr>
          <p:grpSpPr bwMode="auto">
            <a:xfrm>
              <a:off x="3764" y="2099"/>
              <a:ext cx="229" cy="288"/>
              <a:chOff x="2943" y="2399"/>
              <a:chExt cx="230" cy="288"/>
            </a:xfrm>
          </p:grpSpPr>
          <p:sp>
            <p:nvSpPr>
              <p:cNvPr id="464961" name="Rectangle 6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62" name="Text Box 66"/>
              <p:cNvSpPr txBox="1">
                <a:spLocks noChangeArrowheads="1"/>
              </p:cNvSpPr>
              <p:nvPr/>
            </p:nvSpPr>
            <p:spPr bwMode="auto">
              <a:xfrm>
                <a:off x="2943" y="2399"/>
                <a:ext cx="230" cy="288"/>
              </a:xfrm>
              <a:prstGeom prst="rect">
                <a:avLst/>
              </a:prstGeom>
              <a:noFill/>
              <a:ln w="9525">
                <a:noFill/>
                <a:miter lim="800000"/>
                <a:headEnd/>
                <a:tailEnd/>
              </a:ln>
              <a:effectLst/>
            </p:spPr>
            <p:txBody>
              <a:bodyPr wrap="none">
                <a:spAutoFit/>
              </a:bodyPr>
              <a:lstStyle/>
              <a:p>
                <a:pPr algn="ctr"/>
                <a:r>
                  <a:rPr lang="en-US" sz="2400"/>
                  <a:t>x</a:t>
                </a:r>
              </a:p>
            </p:txBody>
          </p:sp>
        </p:grpSp>
        <p:grpSp>
          <p:nvGrpSpPr>
            <p:cNvPr id="464963" name="Group 67"/>
            <p:cNvGrpSpPr>
              <a:grpSpLocks/>
            </p:cNvGrpSpPr>
            <p:nvPr/>
          </p:nvGrpSpPr>
          <p:grpSpPr bwMode="auto">
            <a:xfrm>
              <a:off x="4441" y="1442"/>
              <a:ext cx="225" cy="250"/>
              <a:chOff x="2944" y="2429"/>
              <a:chExt cx="228" cy="250"/>
            </a:xfrm>
          </p:grpSpPr>
          <p:sp>
            <p:nvSpPr>
              <p:cNvPr id="464964" name="Rectangle 6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65" name="Text Box 69"/>
              <p:cNvSpPr txBox="1">
                <a:spLocks noChangeArrowheads="1"/>
              </p:cNvSpPr>
              <p:nvPr/>
            </p:nvSpPr>
            <p:spPr bwMode="auto">
              <a:xfrm>
                <a:off x="2944" y="2429"/>
                <a:ext cx="228" cy="250"/>
              </a:xfrm>
              <a:prstGeom prst="rect">
                <a:avLst/>
              </a:prstGeom>
              <a:noFill/>
              <a:ln w="9525">
                <a:noFill/>
                <a:miter lim="800000"/>
                <a:headEnd/>
                <a:tailEnd/>
              </a:ln>
              <a:effectLst/>
            </p:spPr>
            <p:txBody>
              <a:bodyPr wrap="none">
                <a:spAutoFit/>
              </a:bodyPr>
              <a:lstStyle/>
              <a:p>
                <a:pPr algn="ctr"/>
                <a:r>
                  <a:rPr lang="en-US" sz="2000"/>
                  <a:t>w</a:t>
                </a:r>
                <a:endParaRPr lang="en-US" sz="2400">
                  <a:latin typeface="Times New Roman" pitchFamily="18" charset="0"/>
                </a:endParaRPr>
              </a:p>
            </p:txBody>
          </p:sp>
        </p:grpSp>
        <p:grpSp>
          <p:nvGrpSpPr>
            <p:cNvPr id="464966" name="Group 70"/>
            <p:cNvGrpSpPr>
              <a:grpSpLocks/>
            </p:cNvGrpSpPr>
            <p:nvPr/>
          </p:nvGrpSpPr>
          <p:grpSpPr bwMode="auto">
            <a:xfrm>
              <a:off x="3772" y="1442"/>
              <a:ext cx="194" cy="250"/>
              <a:chOff x="2959" y="2429"/>
              <a:chExt cx="197" cy="250"/>
            </a:xfrm>
          </p:grpSpPr>
          <p:sp>
            <p:nvSpPr>
              <p:cNvPr id="464967" name="Rectangle 7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68" name="Text Box 72"/>
              <p:cNvSpPr txBox="1">
                <a:spLocks noChangeArrowheads="1"/>
              </p:cNvSpPr>
              <p:nvPr/>
            </p:nvSpPr>
            <p:spPr bwMode="auto">
              <a:xfrm>
                <a:off x="2959" y="2429"/>
                <a:ext cx="197" cy="250"/>
              </a:xfrm>
              <a:prstGeom prst="rect">
                <a:avLst/>
              </a:prstGeom>
              <a:noFill/>
              <a:ln w="9525">
                <a:noFill/>
                <a:miter lim="800000"/>
                <a:headEnd/>
                <a:tailEnd/>
              </a:ln>
              <a:effectLst/>
            </p:spPr>
            <p:txBody>
              <a:bodyPr wrap="none">
                <a:spAutoFit/>
              </a:bodyPr>
              <a:lstStyle/>
              <a:p>
                <a:pPr algn="ctr"/>
                <a:r>
                  <a:rPr lang="en-US" sz="2000"/>
                  <a:t>v</a:t>
                </a:r>
                <a:endParaRPr lang="en-US" sz="2400">
                  <a:latin typeface="Times New Roman" pitchFamily="18" charset="0"/>
                </a:endParaRPr>
              </a:p>
            </p:txBody>
          </p:sp>
        </p:grpSp>
        <p:grpSp>
          <p:nvGrpSpPr>
            <p:cNvPr id="464969" name="Group 73"/>
            <p:cNvGrpSpPr>
              <a:grpSpLocks/>
            </p:cNvGrpSpPr>
            <p:nvPr/>
          </p:nvGrpSpPr>
          <p:grpSpPr bwMode="auto">
            <a:xfrm>
              <a:off x="5022" y="1760"/>
              <a:ext cx="219" cy="288"/>
              <a:chOff x="2946" y="2399"/>
              <a:chExt cx="221" cy="288"/>
            </a:xfrm>
          </p:grpSpPr>
          <p:sp>
            <p:nvSpPr>
              <p:cNvPr id="464970" name="Rectangle 7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64971" name="Text Box 75"/>
              <p:cNvSpPr txBox="1">
                <a:spLocks noChangeArrowheads="1"/>
              </p:cNvSpPr>
              <p:nvPr/>
            </p:nvSpPr>
            <p:spPr bwMode="auto">
              <a:xfrm>
                <a:off x="2946" y="2399"/>
                <a:ext cx="221" cy="288"/>
              </a:xfrm>
              <a:prstGeom prst="rect">
                <a:avLst/>
              </a:prstGeom>
              <a:noFill/>
              <a:ln w="9525">
                <a:noFill/>
                <a:miter lim="800000"/>
                <a:headEnd/>
                <a:tailEnd/>
              </a:ln>
              <a:effectLst/>
            </p:spPr>
            <p:txBody>
              <a:bodyPr wrap="none">
                <a:spAutoFit/>
              </a:bodyPr>
              <a:lstStyle/>
              <a:p>
                <a:pPr algn="ctr"/>
                <a:r>
                  <a:rPr lang="en-US" sz="2400"/>
                  <a:t>z</a:t>
                </a:r>
              </a:p>
            </p:txBody>
          </p:sp>
        </p:grpSp>
        <p:sp>
          <p:nvSpPr>
            <p:cNvPr id="464972" name="Text Box 76"/>
            <p:cNvSpPr txBox="1">
              <a:spLocks noChangeArrowheads="1"/>
            </p:cNvSpPr>
            <p:nvPr/>
          </p:nvSpPr>
          <p:spPr bwMode="auto">
            <a:xfrm>
              <a:off x="3489" y="1571"/>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64973" name="Text Box 77"/>
            <p:cNvSpPr txBox="1">
              <a:spLocks noChangeArrowheads="1"/>
            </p:cNvSpPr>
            <p:nvPr/>
          </p:nvSpPr>
          <p:spPr bwMode="auto">
            <a:xfrm>
              <a:off x="3837" y="1790"/>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64974" name="Text Box 78"/>
            <p:cNvSpPr txBox="1">
              <a:spLocks noChangeArrowheads="1"/>
            </p:cNvSpPr>
            <p:nvPr/>
          </p:nvSpPr>
          <p:spPr bwMode="auto">
            <a:xfrm>
              <a:off x="3413" y="2003"/>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64975" name="Text Box 79"/>
            <p:cNvSpPr txBox="1">
              <a:spLocks noChangeArrowheads="1"/>
            </p:cNvSpPr>
            <p:nvPr/>
          </p:nvSpPr>
          <p:spPr bwMode="auto">
            <a:xfrm>
              <a:off x="4221" y="1883"/>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64976" name="Text Box 80"/>
            <p:cNvSpPr txBox="1">
              <a:spLocks noChangeArrowheads="1"/>
            </p:cNvSpPr>
            <p:nvPr/>
          </p:nvSpPr>
          <p:spPr bwMode="auto">
            <a:xfrm>
              <a:off x="4169" y="2237"/>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64977" name="Text Box 81"/>
            <p:cNvSpPr txBox="1">
              <a:spLocks noChangeArrowheads="1"/>
            </p:cNvSpPr>
            <p:nvPr/>
          </p:nvSpPr>
          <p:spPr bwMode="auto">
            <a:xfrm>
              <a:off x="4529" y="1808"/>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64978" name="Text Box 82"/>
            <p:cNvSpPr txBox="1">
              <a:spLocks noChangeArrowheads="1"/>
            </p:cNvSpPr>
            <p:nvPr/>
          </p:nvSpPr>
          <p:spPr bwMode="auto">
            <a:xfrm>
              <a:off x="4878" y="2072"/>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64979" name="Text Box 83"/>
            <p:cNvSpPr txBox="1">
              <a:spLocks noChangeArrowheads="1"/>
            </p:cNvSpPr>
            <p:nvPr/>
          </p:nvSpPr>
          <p:spPr bwMode="auto">
            <a:xfrm>
              <a:off x="4851" y="1535"/>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sp>
          <p:nvSpPr>
            <p:cNvPr id="464980" name="Text Box 84"/>
            <p:cNvSpPr txBox="1">
              <a:spLocks noChangeArrowheads="1"/>
            </p:cNvSpPr>
            <p:nvPr/>
          </p:nvSpPr>
          <p:spPr bwMode="auto">
            <a:xfrm>
              <a:off x="4116" y="1385"/>
              <a:ext cx="204" cy="231"/>
            </a:xfrm>
            <a:prstGeom prst="rect">
              <a:avLst/>
            </a:prstGeom>
            <a:noFill/>
            <a:ln w="9525">
              <a:noFill/>
              <a:miter lim="800000"/>
              <a:headEnd/>
              <a:tailEnd/>
            </a:ln>
            <a:effectLst/>
          </p:spPr>
          <p:txBody>
            <a:bodyPr wrap="none">
              <a:spAutoFit/>
            </a:bodyPr>
            <a:lstStyle/>
            <a:p>
              <a:pPr algn="ctr"/>
              <a:r>
                <a:rPr lang="en-US"/>
                <a:t>3</a:t>
              </a:r>
              <a:endParaRPr lang="en-US" sz="2400">
                <a:latin typeface="Times New Roman" pitchFamily="18" charset="0"/>
              </a:endParaRPr>
            </a:p>
          </p:txBody>
        </p:sp>
        <p:sp>
          <p:nvSpPr>
            <p:cNvPr id="464981" name="Text Box 85"/>
            <p:cNvSpPr txBox="1">
              <a:spLocks noChangeArrowheads="1"/>
            </p:cNvSpPr>
            <p:nvPr/>
          </p:nvSpPr>
          <p:spPr bwMode="auto">
            <a:xfrm>
              <a:off x="3765" y="1118"/>
              <a:ext cx="204" cy="231"/>
            </a:xfrm>
            <a:prstGeom prst="rect">
              <a:avLst/>
            </a:prstGeom>
            <a:noFill/>
            <a:ln w="9525">
              <a:noFill/>
              <a:miter lim="800000"/>
              <a:headEnd/>
              <a:tailEnd/>
            </a:ln>
            <a:effectLst/>
          </p:spPr>
          <p:txBody>
            <a:bodyPr wrap="none">
              <a:spAutoFit/>
            </a:bodyPr>
            <a:lstStyle/>
            <a:p>
              <a:pPr algn="ctr"/>
              <a:r>
                <a:rPr lang="en-US"/>
                <a:t>5</a:t>
              </a:r>
              <a:endParaRPr lang="en-US" sz="2400">
                <a:latin typeface="Times New Roman" pitchFamily="18" charset="0"/>
              </a:endParaRPr>
            </a:p>
          </p:txBody>
        </p:sp>
      </p:grpSp>
      <p:sp>
        <p:nvSpPr>
          <p:cNvPr id="465052" name="Line 156"/>
          <p:cNvSpPr>
            <a:spLocks noChangeShapeType="1"/>
          </p:cNvSpPr>
          <p:nvPr/>
        </p:nvSpPr>
        <p:spPr bwMode="auto">
          <a:xfrm flipH="1">
            <a:off x="2241550" y="2035175"/>
            <a:ext cx="3514725" cy="309563"/>
          </a:xfrm>
          <a:prstGeom prst="line">
            <a:avLst/>
          </a:prstGeom>
          <a:noFill/>
          <a:ln w="9525">
            <a:solidFill>
              <a:srgbClr val="FF0000"/>
            </a:solidFill>
            <a:round/>
            <a:headEnd/>
            <a:tailEnd type="triangle" w="med" len="med"/>
          </a:ln>
          <a:effectLst/>
        </p:spPr>
        <p:txBody>
          <a:bodyPr wrap="none"/>
          <a:lstStyle/>
          <a:p>
            <a:endParaRPr lang="en-US"/>
          </a:p>
        </p:txBody>
      </p:sp>
      <p:sp>
        <p:nvSpPr>
          <p:cNvPr id="465053" name="Line 157"/>
          <p:cNvSpPr>
            <a:spLocks noChangeShapeType="1"/>
          </p:cNvSpPr>
          <p:nvPr/>
        </p:nvSpPr>
        <p:spPr bwMode="auto">
          <a:xfrm flipH="1">
            <a:off x="2163763" y="2330450"/>
            <a:ext cx="4894262" cy="334963"/>
          </a:xfrm>
          <a:prstGeom prst="line">
            <a:avLst/>
          </a:prstGeom>
          <a:noFill/>
          <a:ln w="9525">
            <a:solidFill>
              <a:srgbClr val="FF0000"/>
            </a:solidFill>
            <a:round/>
            <a:headEnd/>
            <a:tailEnd type="triangle" w="med" len="med"/>
          </a:ln>
          <a:effectLst/>
        </p:spPr>
        <p:txBody>
          <a:bodyPr wrap="none"/>
          <a:lstStyle/>
          <a:p>
            <a:endParaRPr lang="en-US"/>
          </a:p>
        </p:txBody>
      </p:sp>
      <p:sp>
        <p:nvSpPr>
          <p:cNvPr id="465054" name="Line 158"/>
          <p:cNvSpPr>
            <a:spLocks noChangeShapeType="1"/>
          </p:cNvSpPr>
          <p:nvPr/>
        </p:nvSpPr>
        <p:spPr bwMode="auto">
          <a:xfrm flipH="1">
            <a:off x="2227263" y="2692400"/>
            <a:ext cx="914400" cy="257175"/>
          </a:xfrm>
          <a:prstGeom prst="line">
            <a:avLst/>
          </a:prstGeom>
          <a:noFill/>
          <a:ln w="9525">
            <a:solidFill>
              <a:srgbClr val="FF0000"/>
            </a:solidFill>
            <a:round/>
            <a:headEnd/>
            <a:tailEnd type="triangle" w="med" len="med"/>
          </a:ln>
          <a:effectLst/>
        </p:spPr>
        <p:txBody>
          <a:bodyPr wrap="none"/>
          <a:lstStyle/>
          <a:p>
            <a:endParaRPr lang="en-US"/>
          </a:p>
        </p:txBody>
      </p:sp>
      <p:sp>
        <p:nvSpPr>
          <p:cNvPr id="465055" name="Line 159"/>
          <p:cNvSpPr>
            <a:spLocks noChangeShapeType="1"/>
          </p:cNvSpPr>
          <p:nvPr/>
        </p:nvSpPr>
        <p:spPr bwMode="auto">
          <a:xfrm flipH="1">
            <a:off x="2241550" y="2949575"/>
            <a:ext cx="2239963" cy="309563"/>
          </a:xfrm>
          <a:prstGeom prst="line">
            <a:avLst/>
          </a:prstGeom>
          <a:noFill/>
          <a:ln w="9525">
            <a:solidFill>
              <a:srgbClr val="FF0000"/>
            </a:solidFill>
            <a:round/>
            <a:headEnd/>
            <a:tailEnd type="triangle" w="med" len="med"/>
          </a:ln>
          <a:effectLst/>
        </p:spPr>
        <p:txBody>
          <a:bodyPr wrap="none"/>
          <a:lstStyle/>
          <a:p>
            <a:endParaRPr lang="en-US"/>
          </a:p>
        </p:txBody>
      </p:sp>
      <p:sp>
        <p:nvSpPr>
          <p:cNvPr id="465056" name="Line 160"/>
          <p:cNvSpPr>
            <a:spLocks noChangeShapeType="1"/>
          </p:cNvSpPr>
          <p:nvPr/>
        </p:nvSpPr>
        <p:spPr bwMode="auto">
          <a:xfrm flipH="1">
            <a:off x="2254250" y="3206750"/>
            <a:ext cx="5975350" cy="334963"/>
          </a:xfrm>
          <a:prstGeom prst="line">
            <a:avLst/>
          </a:prstGeom>
          <a:noFill/>
          <a:ln w="9525">
            <a:solidFill>
              <a:srgbClr val="FF0000"/>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5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5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5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052" grpId="0" animBg="1"/>
      <p:bldP spid="465053" grpId="0" animBg="1"/>
      <p:bldP spid="465054" grpId="0" animBg="1"/>
      <p:bldP spid="465055" grpId="0" animBg="1"/>
      <p:bldP spid="4650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 name="Slide Number Placeholder 5"/>
          <p:cNvSpPr>
            <a:spLocks noGrp="1"/>
          </p:cNvSpPr>
          <p:nvPr>
            <p:ph type="sldNum" sz="quarter" idx="12"/>
          </p:nvPr>
        </p:nvSpPr>
        <p:spPr/>
        <p:txBody>
          <a:bodyPr/>
          <a:lstStyle/>
          <a:p>
            <a:r>
              <a:rPr lang="en-US"/>
              <a:t>4-</a:t>
            </a:r>
            <a:fld id="{6DC8B1A1-5F7B-4D9B-8360-9F4828F863CE}" type="slidenum">
              <a:rPr lang="en-US"/>
              <a:pPr/>
              <a:t>38</a:t>
            </a:fld>
            <a:endParaRPr lang="en-US"/>
          </a:p>
        </p:txBody>
      </p:sp>
      <p:sp>
        <p:nvSpPr>
          <p:cNvPr id="466946" name="Rectangle 2"/>
          <p:cNvSpPr>
            <a:spLocks noGrp="1" noChangeArrowheads="1"/>
          </p:cNvSpPr>
          <p:nvPr>
            <p:ph type="title"/>
          </p:nvPr>
        </p:nvSpPr>
        <p:spPr/>
        <p:txBody>
          <a:bodyPr/>
          <a:lstStyle/>
          <a:p>
            <a:r>
              <a:rPr lang="en-US"/>
              <a:t>Distance Vector Algorithm </a:t>
            </a:r>
          </a:p>
        </p:txBody>
      </p:sp>
      <p:sp>
        <p:nvSpPr>
          <p:cNvPr id="466947" name="Rectangle 3"/>
          <p:cNvSpPr>
            <a:spLocks noGrp="1" noChangeArrowheads="1"/>
          </p:cNvSpPr>
          <p:nvPr>
            <p:ph type="body" idx="1"/>
          </p:nvPr>
        </p:nvSpPr>
        <p:spPr>
          <a:xfrm>
            <a:off x="533400" y="1600200"/>
            <a:ext cx="7953375" cy="4648200"/>
          </a:xfrm>
        </p:spPr>
        <p:txBody>
          <a:bodyPr/>
          <a:lstStyle/>
          <a:p>
            <a:pPr>
              <a:buFont typeface="ZapfDingbats" pitchFamily="82" charset="2"/>
              <a:buNone/>
            </a:pPr>
            <a:r>
              <a:rPr lang="en-US" u="sng">
                <a:solidFill>
                  <a:srgbClr val="FF0000"/>
                </a:solidFill>
              </a:rPr>
              <a:t>Bellman-Ford Equation (dynamic programming)</a:t>
            </a:r>
          </a:p>
          <a:p>
            <a:pPr>
              <a:buFont typeface="ZapfDingbats" pitchFamily="82" charset="2"/>
              <a:buNone/>
            </a:pPr>
            <a:r>
              <a:rPr lang="en-US"/>
              <a:t>Define</a:t>
            </a:r>
          </a:p>
          <a:p>
            <a:pPr>
              <a:buFont typeface="ZapfDingbats" pitchFamily="82" charset="2"/>
              <a:buNone/>
            </a:pPr>
            <a:r>
              <a:rPr lang="en-US"/>
              <a:t>d</a:t>
            </a:r>
            <a:r>
              <a:rPr lang="en-US" baseline="-25000"/>
              <a:t>x</a:t>
            </a:r>
            <a:r>
              <a:rPr lang="en-US"/>
              <a:t>(y) := cost of least-cost path from x to y</a:t>
            </a:r>
          </a:p>
          <a:p>
            <a:pPr>
              <a:buFont typeface="ZapfDingbats" pitchFamily="82" charset="2"/>
              <a:buNone/>
            </a:pPr>
            <a:endParaRPr lang="en-US"/>
          </a:p>
          <a:p>
            <a:pPr>
              <a:buFont typeface="ZapfDingbats" pitchFamily="82" charset="2"/>
              <a:buNone/>
            </a:pPr>
            <a:r>
              <a:rPr lang="en-US"/>
              <a:t>Then</a:t>
            </a:r>
          </a:p>
          <a:p>
            <a:pPr>
              <a:buFont typeface="ZapfDingbats" pitchFamily="82" charset="2"/>
              <a:buNone/>
            </a:pPr>
            <a:endParaRPr lang="en-US"/>
          </a:p>
          <a:p>
            <a:pPr>
              <a:buFont typeface="ZapfDingbats" pitchFamily="82" charset="2"/>
              <a:buNone/>
            </a:pPr>
            <a:r>
              <a:rPr lang="en-US">
                <a:solidFill>
                  <a:srgbClr val="FF0000"/>
                </a:solidFill>
              </a:rPr>
              <a:t>d</a:t>
            </a:r>
            <a:r>
              <a:rPr lang="en-US" baseline="-25000">
                <a:solidFill>
                  <a:srgbClr val="FF0000"/>
                </a:solidFill>
              </a:rPr>
              <a:t>x</a:t>
            </a:r>
            <a:r>
              <a:rPr lang="en-US">
                <a:solidFill>
                  <a:srgbClr val="FF0000"/>
                </a:solidFill>
              </a:rPr>
              <a:t>(y) = min {c(x,v) + d</a:t>
            </a:r>
            <a:r>
              <a:rPr lang="en-US" baseline="-25000">
                <a:solidFill>
                  <a:srgbClr val="FF0000"/>
                </a:solidFill>
              </a:rPr>
              <a:t>v</a:t>
            </a:r>
            <a:r>
              <a:rPr lang="en-US">
                <a:solidFill>
                  <a:srgbClr val="FF0000"/>
                </a:solidFill>
              </a:rPr>
              <a:t>(y) }</a:t>
            </a:r>
          </a:p>
          <a:p>
            <a:pPr>
              <a:buFont typeface="ZapfDingbats" pitchFamily="82" charset="2"/>
              <a:buNone/>
            </a:pPr>
            <a:endParaRPr lang="en-US"/>
          </a:p>
          <a:p>
            <a:pPr>
              <a:buFont typeface="ZapfDingbats" pitchFamily="82" charset="2"/>
              <a:buNone/>
            </a:pPr>
            <a:r>
              <a:rPr lang="en-US"/>
              <a:t>where min is taken over all neighbors v of x</a:t>
            </a:r>
          </a:p>
        </p:txBody>
      </p:sp>
      <p:sp>
        <p:nvSpPr>
          <p:cNvPr id="466948" name="Rectangle 4"/>
          <p:cNvSpPr>
            <a:spLocks noChangeArrowheads="1"/>
          </p:cNvSpPr>
          <p:nvPr/>
        </p:nvSpPr>
        <p:spPr bwMode="auto">
          <a:xfrm>
            <a:off x="490538" y="4610100"/>
            <a:ext cx="4662487" cy="669925"/>
          </a:xfrm>
          <a:prstGeom prst="rect">
            <a:avLst/>
          </a:prstGeom>
          <a:noFill/>
          <a:ln w="28575">
            <a:solidFill>
              <a:srgbClr val="FF0000"/>
            </a:solidFill>
            <a:miter lim="800000"/>
            <a:headEnd/>
            <a:tailEnd/>
          </a:ln>
          <a:effectLst/>
        </p:spPr>
        <p:txBody>
          <a:bodyPr wrap="none" anchor="ctr"/>
          <a:lstStyle/>
          <a:p>
            <a:endParaRPr lang="en-US"/>
          </a:p>
        </p:txBody>
      </p:sp>
      <p:sp>
        <p:nvSpPr>
          <p:cNvPr id="466949" name="Text Box 5"/>
          <p:cNvSpPr txBox="1">
            <a:spLocks noChangeArrowheads="1"/>
          </p:cNvSpPr>
          <p:nvPr/>
        </p:nvSpPr>
        <p:spPr bwMode="auto">
          <a:xfrm>
            <a:off x="1943100" y="4953000"/>
            <a:ext cx="295275" cy="366713"/>
          </a:xfrm>
          <a:prstGeom prst="rect">
            <a:avLst/>
          </a:prstGeom>
          <a:noFill/>
          <a:ln w="9525">
            <a:noFill/>
            <a:miter lim="800000"/>
            <a:headEnd/>
            <a:tailEnd/>
          </a:ln>
          <a:effectLst/>
        </p:spPr>
        <p:txBody>
          <a:bodyPr wrap="none">
            <a:spAutoFit/>
          </a:bodyPr>
          <a:lstStyle/>
          <a:p>
            <a:r>
              <a:rPr lang="en-US">
                <a:solidFill>
                  <a:srgbClr val="FF0000"/>
                </a:solidFill>
              </a:rPr>
              <a:t>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 name="Slide Number Placeholder 5"/>
          <p:cNvSpPr>
            <a:spLocks noGrp="1"/>
          </p:cNvSpPr>
          <p:nvPr>
            <p:ph type="sldNum" sz="quarter" idx="12"/>
          </p:nvPr>
        </p:nvSpPr>
        <p:spPr/>
        <p:txBody>
          <a:bodyPr/>
          <a:lstStyle/>
          <a:p>
            <a:r>
              <a:rPr lang="en-US"/>
              <a:t>4-</a:t>
            </a:r>
            <a:fld id="{9B486726-525F-4277-99A6-9D1955D884A7}" type="slidenum">
              <a:rPr lang="en-US"/>
              <a:pPr/>
              <a:t>39</a:t>
            </a:fld>
            <a:endParaRPr lang="en-US"/>
          </a:p>
        </p:txBody>
      </p:sp>
      <p:sp>
        <p:nvSpPr>
          <p:cNvPr id="470018" name="Rectangle 2"/>
          <p:cNvSpPr>
            <a:spLocks noGrp="1" noChangeArrowheads="1"/>
          </p:cNvSpPr>
          <p:nvPr>
            <p:ph type="title"/>
          </p:nvPr>
        </p:nvSpPr>
        <p:spPr/>
        <p:txBody>
          <a:bodyPr/>
          <a:lstStyle/>
          <a:p>
            <a:r>
              <a:rPr lang="en-US"/>
              <a:t>Distance vector algorithm (4)</a:t>
            </a:r>
          </a:p>
        </p:txBody>
      </p:sp>
      <p:sp>
        <p:nvSpPr>
          <p:cNvPr id="470019" name="Rectangle 3"/>
          <p:cNvSpPr>
            <a:spLocks noGrp="1" noChangeArrowheads="1"/>
          </p:cNvSpPr>
          <p:nvPr>
            <p:ph type="body" idx="1"/>
          </p:nvPr>
        </p:nvSpPr>
        <p:spPr>
          <a:xfrm>
            <a:off x="533400" y="1600200"/>
            <a:ext cx="7772400" cy="2414588"/>
          </a:xfrm>
        </p:spPr>
        <p:txBody>
          <a:bodyPr/>
          <a:lstStyle/>
          <a:p>
            <a:pPr>
              <a:buFont typeface="ZapfDingbats" pitchFamily="82" charset="2"/>
              <a:buNone/>
            </a:pPr>
            <a:r>
              <a:rPr lang="en-US" sz="2400" u="sng">
                <a:solidFill>
                  <a:srgbClr val="FF0000"/>
                </a:solidFill>
              </a:rPr>
              <a:t>Basic idea:</a:t>
            </a:r>
            <a:r>
              <a:rPr lang="en-US" sz="2400"/>
              <a:t> </a:t>
            </a:r>
          </a:p>
          <a:p>
            <a:r>
              <a:rPr lang="en-US" sz="2400"/>
              <a:t>Each node periodically sends its own distance vector estimate to neighbors</a:t>
            </a:r>
          </a:p>
          <a:p>
            <a:r>
              <a:rPr lang="en-US" sz="2400"/>
              <a:t>When a node x receives new DV estimate from neighbor, it updates its own DV using B-F equation:</a:t>
            </a:r>
          </a:p>
        </p:txBody>
      </p:sp>
      <p:sp>
        <p:nvSpPr>
          <p:cNvPr id="470020" name="Rectangle 4"/>
          <p:cNvSpPr>
            <a:spLocks noChangeArrowheads="1"/>
          </p:cNvSpPr>
          <p:nvPr/>
        </p:nvSpPr>
        <p:spPr bwMode="auto">
          <a:xfrm>
            <a:off x="757238" y="3908425"/>
            <a:ext cx="7180262" cy="457200"/>
          </a:xfrm>
          <a:prstGeom prst="rect">
            <a:avLst/>
          </a:prstGeom>
          <a:noFill/>
          <a:ln w="9525">
            <a:noFill/>
            <a:miter lim="800000"/>
            <a:headEnd/>
            <a:tailEnd/>
          </a:ln>
          <a:effectLst/>
        </p:spPr>
        <p:txBody>
          <a:bodyPr wrap="none" anchor="ctr">
            <a:spAutoFit/>
          </a:bodyPr>
          <a:lstStyle/>
          <a:p>
            <a:r>
              <a:rPr lang="en-US" sz="2400" i="1">
                <a:solidFill>
                  <a:srgbClr val="FF0000"/>
                </a:solidFill>
                <a:cs typeface="Times New Roman" pitchFamily="18" charset="0"/>
              </a:rPr>
              <a:t>D</a:t>
            </a:r>
            <a:r>
              <a:rPr lang="en-US" sz="2400" i="1" baseline="-30000">
                <a:solidFill>
                  <a:srgbClr val="FF0000"/>
                </a:solidFill>
                <a:cs typeface="Times New Roman" pitchFamily="18" charset="0"/>
              </a:rPr>
              <a:t>x</a:t>
            </a:r>
            <a:r>
              <a:rPr lang="en-US" sz="2400" i="1">
                <a:solidFill>
                  <a:srgbClr val="FF0000"/>
                </a:solidFill>
                <a:cs typeface="Times New Roman" pitchFamily="18" charset="0"/>
              </a:rPr>
              <a:t>(y) </a:t>
            </a:r>
            <a:r>
              <a:rPr lang="en-US" sz="2400" i="1">
                <a:solidFill>
                  <a:srgbClr val="FF0000"/>
                </a:solidFill>
                <a:ea typeface="Times New Roman" pitchFamily="18" charset="0"/>
                <a:cs typeface="Times" charset="0"/>
              </a:rPr>
              <a:t>←</a:t>
            </a:r>
            <a:r>
              <a:rPr lang="en-US" sz="2400" i="1">
                <a:solidFill>
                  <a:srgbClr val="FF0000"/>
                </a:solidFill>
                <a:cs typeface="Times New Roman" pitchFamily="18" charset="0"/>
              </a:rPr>
              <a:t> min</a:t>
            </a:r>
            <a:r>
              <a:rPr lang="en-US" sz="2400" i="1" baseline="-30000">
                <a:solidFill>
                  <a:srgbClr val="FF0000"/>
                </a:solidFill>
                <a:cs typeface="Times New Roman" pitchFamily="18" charset="0"/>
              </a:rPr>
              <a:t>v</a:t>
            </a:r>
            <a:r>
              <a:rPr lang="en-US" sz="2400" i="1">
                <a:solidFill>
                  <a:srgbClr val="FF0000"/>
                </a:solidFill>
                <a:cs typeface="Times New Roman" pitchFamily="18" charset="0"/>
              </a:rPr>
              <a:t>{c(x,v) + D</a:t>
            </a:r>
            <a:r>
              <a:rPr lang="en-US" sz="2400" i="1" baseline="-30000">
                <a:solidFill>
                  <a:srgbClr val="FF0000"/>
                </a:solidFill>
                <a:cs typeface="Times New Roman" pitchFamily="18" charset="0"/>
              </a:rPr>
              <a:t>v</a:t>
            </a:r>
            <a:r>
              <a:rPr lang="en-US" sz="2400" i="1">
                <a:solidFill>
                  <a:srgbClr val="FF0000"/>
                </a:solidFill>
                <a:cs typeface="Times New Roman" pitchFamily="18" charset="0"/>
              </a:rPr>
              <a:t>(y)}    for each node y </a:t>
            </a:r>
            <a:r>
              <a:rPr lang="en-US" sz="2400" i="1">
                <a:solidFill>
                  <a:srgbClr val="FF0000"/>
                </a:solidFill>
                <a:ea typeface="MS Mincho" pitchFamily="49" charset="-128"/>
              </a:rPr>
              <a:t>∊</a:t>
            </a:r>
            <a:r>
              <a:rPr lang="en-US" sz="2400" i="1">
                <a:solidFill>
                  <a:srgbClr val="FF0000"/>
                </a:solidFill>
                <a:cs typeface="Times New Roman" pitchFamily="18" charset="0"/>
              </a:rPr>
              <a:t> N</a:t>
            </a:r>
          </a:p>
        </p:txBody>
      </p:sp>
      <p:sp>
        <p:nvSpPr>
          <p:cNvPr id="470021" name="Rectangle 5"/>
          <p:cNvSpPr>
            <a:spLocks noChangeArrowheads="1"/>
          </p:cNvSpPr>
          <p:nvPr/>
        </p:nvSpPr>
        <p:spPr bwMode="auto">
          <a:xfrm>
            <a:off x="385763" y="4640263"/>
            <a:ext cx="7772400" cy="1500187"/>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85000"/>
              <a:buFont typeface="ZapfDingbats" pitchFamily="82" charset="2"/>
              <a:buChar char="r"/>
            </a:pP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4-</a:t>
            </a:r>
            <a:fld id="{1694E52A-8B21-461A-BFCB-0F6DCDA6128C}" type="slidenum">
              <a:rPr lang="en-US"/>
              <a:pPr/>
              <a:t>4</a:t>
            </a:fld>
            <a:endParaRPr lang="en-US"/>
          </a:p>
        </p:txBody>
      </p:sp>
      <p:sp>
        <p:nvSpPr>
          <p:cNvPr id="108546" name="Rectangle 2"/>
          <p:cNvSpPr>
            <a:spLocks noGrp="1" noChangeArrowheads="1"/>
          </p:cNvSpPr>
          <p:nvPr>
            <p:ph type="title"/>
          </p:nvPr>
        </p:nvSpPr>
        <p:spPr/>
        <p:txBody>
          <a:bodyPr/>
          <a:lstStyle/>
          <a:p>
            <a:r>
              <a:rPr lang="en-US"/>
              <a:t>Network service model</a:t>
            </a:r>
          </a:p>
        </p:txBody>
      </p:sp>
      <p:sp>
        <p:nvSpPr>
          <p:cNvPr id="108557" name="Rectangle 13"/>
          <p:cNvSpPr>
            <a:spLocks noChangeArrowheads="1"/>
          </p:cNvSpPr>
          <p:nvPr/>
        </p:nvSpPr>
        <p:spPr bwMode="auto">
          <a:xfrm>
            <a:off x="609600" y="1430338"/>
            <a:ext cx="7554913" cy="822325"/>
          </a:xfrm>
          <a:prstGeom prst="rect">
            <a:avLst/>
          </a:prstGeom>
          <a:noFill/>
          <a:ln w="9525">
            <a:noFill/>
            <a:miter lim="800000"/>
            <a:headEnd/>
            <a:tailEnd/>
          </a:ln>
          <a:effectLst/>
        </p:spPr>
        <p:txBody>
          <a:bodyPr>
            <a:spAutoFit/>
          </a:bodyPr>
          <a:lstStyle/>
          <a:p>
            <a:pPr>
              <a:spcBef>
                <a:spcPct val="20000"/>
              </a:spcBef>
              <a:buClr>
                <a:schemeClr val="accent2"/>
              </a:buClr>
              <a:buSzPct val="85000"/>
              <a:buFont typeface="ZapfDingbats" pitchFamily="82" charset="2"/>
              <a:buNone/>
            </a:pPr>
            <a:r>
              <a:rPr lang="en-US" sz="2400">
                <a:solidFill>
                  <a:srgbClr val="FF0000"/>
                </a:solidFill>
              </a:rPr>
              <a:t>Q:</a:t>
            </a:r>
            <a:r>
              <a:rPr lang="en-US" sz="2400"/>
              <a:t> What </a:t>
            </a:r>
            <a:r>
              <a:rPr lang="en-US" sz="2400" i="1">
                <a:solidFill>
                  <a:schemeClr val="accent2"/>
                </a:solidFill>
              </a:rPr>
              <a:t>service model</a:t>
            </a:r>
            <a:r>
              <a:rPr lang="en-US" sz="2400"/>
              <a:t> for “channel” transporting datagrams from sender to receiver?</a:t>
            </a:r>
          </a:p>
        </p:txBody>
      </p:sp>
      <p:sp>
        <p:nvSpPr>
          <p:cNvPr id="108559" name="Rectangle 15"/>
          <p:cNvSpPr>
            <a:spLocks noGrp="1" noChangeArrowheads="1"/>
          </p:cNvSpPr>
          <p:nvPr>
            <p:ph type="body" sz="half" idx="1"/>
          </p:nvPr>
        </p:nvSpPr>
        <p:spPr>
          <a:xfrm>
            <a:off x="442913" y="2476500"/>
            <a:ext cx="3810000" cy="4648200"/>
          </a:xfrm>
        </p:spPr>
        <p:txBody>
          <a:bodyPr/>
          <a:lstStyle/>
          <a:p>
            <a:pPr>
              <a:buFont typeface="ZapfDingbats" pitchFamily="82" charset="2"/>
              <a:buNone/>
            </a:pPr>
            <a:r>
              <a:rPr lang="en-US" sz="2400" u="sng">
                <a:solidFill>
                  <a:srgbClr val="FF0000"/>
                </a:solidFill>
              </a:rPr>
              <a:t>Example services for individual datagrams:</a:t>
            </a:r>
          </a:p>
          <a:p>
            <a:r>
              <a:rPr lang="en-US" sz="2400"/>
              <a:t>guaranteed delivery</a:t>
            </a:r>
          </a:p>
          <a:p>
            <a:r>
              <a:rPr lang="en-US" sz="2400"/>
              <a:t>guaranteed delivery with less than 40 msec delay</a:t>
            </a:r>
          </a:p>
        </p:txBody>
      </p:sp>
      <p:sp>
        <p:nvSpPr>
          <p:cNvPr id="108560" name="Rectangle 16"/>
          <p:cNvSpPr>
            <a:spLocks noGrp="1" noChangeArrowheads="1"/>
          </p:cNvSpPr>
          <p:nvPr>
            <p:ph type="body" sz="half" idx="2"/>
          </p:nvPr>
        </p:nvSpPr>
        <p:spPr>
          <a:xfrm>
            <a:off x="4559300" y="2424113"/>
            <a:ext cx="3810000" cy="3686175"/>
          </a:xfrm>
        </p:spPr>
        <p:txBody>
          <a:bodyPr/>
          <a:lstStyle/>
          <a:p>
            <a:pPr>
              <a:buFont typeface="ZapfDingbats" pitchFamily="82" charset="2"/>
              <a:buNone/>
            </a:pPr>
            <a:r>
              <a:rPr lang="en-US" sz="2400" u="sng">
                <a:solidFill>
                  <a:srgbClr val="FF0000"/>
                </a:solidFill>
              </a:rPr>
              <a:t>Example services for a flow of datagrams:</a:t>
            </a:r>
          </a:p>
          <a:p>
            <a:r>
              <a:rPr lang="en-US" sz="2400"/>
              <a:t>in-order datagram delivery</a:t>
            </a:r>
          </a:p>
          <a:p>
            <a:r>
              <a:rPr lang="en-US" sz="2400"/>
              <a:t>guaranteed minimum bandwidth to flow</a:t>
            </a:r>
          </a:p>
          <a:p>
            <a:r>
              <a:rPr lang="en-US" sz="2400"/>
              <a:t>restrictions on changes in inter-packet spacing</a:t>
            </a:r>
          </a:p>
          <a:p>
            <a:endParaRPr lang="en-US"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1" name="Slide Number Placeholder 6"/>
          <p:cNvSpPr>
            <a:spLocks noGrp="1"/>
          </p:cNvSpPr>
          <p:nvPr>
            <p:ph type="sldNum" sz="quarter" idx="12"/>
          </p:nvPr>
        </p:nvSpPr>
        <p:spPr/>
        <p:txBody>
          <a:bodyPr/>
          <a:lstStyle/>
          <a:p>
            <a:r>
              <a:rPr lang="en-US"/>
              <a:t>4-</a:t>
            </a:r>
            <a:fld id="{FC8E17D6-C203-4844-8CAE-65A2E1EA662C}" type="slidenum">
              <a:rPr lang="en-US"/>
              <a:pPr/>
              <a:t>40</a:t>
            </a:fld>
            <a:endParaRPr lang="en-US"/>
          </a:p>
        </p:txBody>
      </p:sp>
      <p:sp>
        <p:nvSpPr>
          <p:cNvPr id="471042" name="Rectangle 2"/>
          <p:cNvSpPr>
            <a:spLocks noGrp="1" noChangeArrowheads="1"/>
          </p:cNvSpPr>
          <p:nvPr>
            <p:ph type="title"/>
          </p:nvPr>
        </p:nvSpPr>
        <p:spPr/>
        <p:txBody>
          <a:bodyPr/>
          <a:lstStyle/>
          <a:p>
            <a:r>
              <a:rPr lang="en-US" sz="3200"/>
              <a:t>Distance Vector Algorithm (5)</a:t>
            </a:r>
            <a:endParaRPr lang="en-US"/>
          </a:p>
        </p:txBody>
      </p:sp>
      <p:sp>
        <p:nvSpPr>
          <p:cNvPr id="471043" name="Rectangle 3"/>
          <p:cNvSpPr>
            <a:spLocks noGrp="1" noChangeArrowheads="1"/>
          </p:cNvSpPr>
          <p:nvPr>
            <p:ph type="body" sz="half" idx="1"/>
          </p:nvPr>
        </p:nvSpPr>
        <p:spPr>
          <a:xfrm>
            <a:off x="561975" y="1362075"/>
            <a:ext cx="3781425" cy="4648200"/>
          </a:xfrm>
        </p:spPr>
        <p:txBody>
          <a:bodyPr/>
          <a:lstStyle/>
          <a:p>
            <a:pPr>
              <a:buFont typeface="ZapfDingbats" pitchFamily="82" charset="2"/>
              <a:buNone/>
            </a:pPr>
            <a:r>
              <a:rPr lang="en-US" sz="2400">
                <a:solidFill>
                  <a:srgbClr val="FF0000"/>
                </a:solidFill>
              </a:rPr>
              <a:t>Iterative, asynchronous: </a:t>
            </a:r>
            <a:r>
              <a:rPr lang="en-US" sz="2000"/>
              <a:t>each local iteration caused by: </a:t>
            </a:r>
          </a:p>
          <a:p>
            <a:r>
              <a:rPr lang="en-US" sz="2000"/>
              <a:t>local link cost change </a:t>
            </a:r>
          </a:p>
          <a:p>
            <a:r>
              <a:rPr lang="en-US" sz="2000"/>
              <a:t>DV update message from neighbor</a:t>
            </a:r>
          </a:p>
          <a:p>
            <a:pPr>
              <a:buFont typeface="ZapfDingbats" pitchFamily="82" charset="2"/>
              <a:buNone/>
            </a:pPr>
            <a:r>
              <a:rPr lang="en-US" sz="2400">
                <a:solidFill>
                  <a:srgbClr val="FF0000"/>
                </a:solidFill>
              </a:rPr>
              <a:t>Distributed:</a:t>
            </a:r>
            <a:endParaRPr lang="en-US" sz="2400"/>
          </a:p>
          <a:p>
            <a:r>
              <a:rPr lang="en-US" sz="2000"/>
              <a:t>each node notifies neighbors </a:t>
            </a:r>
            <a:r>
              <a:rPr lang="en-US" sz="2000" i="1"/>
              <a:t>only</a:t>
            </a:r>
            <a:r>
              <a:rPr lang="en-US" sz="2000"/>
              <a:t> when its DV changes</a:t>
            </a:r>
          </a:p>
          <a:p>
            <a:pPr lvl="1"/>
            <a:r>
              <a:rPr lang="en-US" sz="1800"/>
              <a:t>neighbors then notify their neighbors if necessary</a:t>
            </a:r>
            <a:endParaRPr lang="en-US" sz="2000"/>
          </a:p>
        </p:txBody>
      </p:sp>
      <p:grpSp>
        <p:nvGrpSpPr>
          <p:cNvPr id="471044" name="Group 4"/>
          <p:cNvGrpSpPr>
            <a:grpSpLocks/>
          </p:cNvGrpSpPr>
          <p:nvPr/>
        </p:nvGrpSpPr>
        <p:grpSpPr bwMode="auto">
          <a:xfrm>
            <a:off x="5229225" y="1762125"/>
            <a:ext cx="3552825" cy="4141788"/>
            <a:chOff x="3354" y="954"/>
            <a:chExt cx="2238" cy="2609"/>
          </a:xfrm>
        </p:grpSpPr>
        <p:sp>
          <p:nvSpPr>
            <p:cNvPr id="471045" name="Text Box 5"/>
            <p:cNvSpPr txBox="1">
              <a:spLocks noChangeArrowheads="1"/>
            </p:cNvSpPr>
            <p:nvPr/>
          </p:nvSpPr>
          <p:spPr bwMode="auto">
            <a:xfrm>
              <a:off x="3372" y="954"/>
              <a:ext cx="2220" cy="2609"/>
            </a:xfrm>
            <a:prstGeom prst="rect">
              <a:avLst/>
            </a:prstGeom>
            <a:noFill/>
            <a:ln w="9525">
              <a:noFill/>
              <a:miter lim="800000"/>
              <a:headEnd/>
              <a:tailEnd/>
            </a:ln>
            <a:effectLst/>
          </p:spPr>
          <p:txBody>
            <a:bodyPr>
              <a:spAutoFit/>
            </a:bodyPr>
            <a:lstStyle/>
            <a:p>
              <a:pPr algn="ctr">
                <a:spcBef>
                  <a:spcPct val="50000"/>
                </a:spcBef>
              </a:pPr>
              <a:endParaRPr lang="en-US" sz="2400">
                <a:latin typeface="Times New Roman" pitchFamily="18" charset="0"/>
              </a:endParaRPr>
            </a:p>
            <a:p>
              <a:pPr>
                <a:spcBef>
                  <a:spcPct val="50000"/>
                </a:spcBef>
              </a:pPr>
              <a:r>
                <a:rPr lang="en-US" sz="2400" i="1">
                  <a:solidFill>
                    <a:schemeClr val="accent2"/>
                  </a:solidFill>
                  <a:latin typeface="Arial" charset="0"/>
                </a:rPr>
                <a:t>wait</a:t>
              </a:r>
              <a:r>
                <a:rPr lang="en-US" sz="2000">
                  <a:latin typeface="Arial" charset="0"/>
                </a:rPr>
                <a:t> for (change in local link cost or msg from neighbor)</a:t>
              </a:r>
            </a:p>
            <a:p>
              <a:pPr>
                <a:spcBef>
                  <a:spcPct val="50000"/>
                </a:spcBef>
              </a:pPr>
              <a:endParaRPr lang="en-US" sz="2000">
                <a:latin typeface="Arial" charset="0"/>
              </a:endParaRPr>
            </a:p>
            <a:p>
              <a:pPr>
                <a:spcBef>
                  <a:spcPct val="50000"/>
                </a:spcBef>
              </a:pPr>
              <a:r>
                <a:rPr lang="en-US" sz="2400" i="1">
                  <a:solidFill>
                    <a:schemeClr val="accent2"/>
                  </a:solidFill>
                  <a:latin typeface="Arial" charset="0"/>
                </a:rPr>
                <a:t>recompute</a:t>
              </a:r>
              <a:r>
                <a:rPr lang="en-US" sz="2000">
                  <a:latin typeface="Arial" charset="0"/>
                </a:rPr>
                <a:t> estimates</a:t>
              </a:r>
            </a:p>
            <a:p>
              <a:pPr>
                <a:spcBef>
                  <a:spcPct val="50000"/>
                </a:spcBef>
              </a:pPr>
              <a:endParaRPr lang="en-US" sz="2000">
                <a:latin typeface="Arial" charset="0"/>
              </a:endParaRPr>
            </a:p>
            <a:p>
              <a:pPr>
                <a:spcBef>
                  <a:spcPct val="50000"/>
                </a:spcBef>
              </a:pPr>
              <a:r>
                <a:rPr lang="en-US" sz="2000">
                  <a:latin typeface="Arial" charset="0"/>
                </a:rPr>
                <a:t>if DV to any dest has changed, </a:t>
              </a:r>
              <a:r>
                <a:rPr lang="en-US" sz="2400" i="1">
                  <a:solidFill>
                    <a:schemeClr val="accent2"/>
                  </a:solidFill>
                  <a:latin typeface="Arial" charset="0"/>
                </a:rPr>
                <a:t>notify</a:t>
              </a:r>
              <a:r>
                <a:rPr lang="en-US" sz="2000">
                  <a:latin typeface="Arial" charset="0"/>
                </a:rPr>
                <a:t> neighbors </a:t>
              </a:r>
              <a:endParaRPr lang="en-US" sz="2400">
                <a:latin typeface="Arial" charset="0"/>
              </a:endParaRPr>
            </a:p>
            <a:p>
              <a:pPr algn="ctr">
                <a:spcBef>
                  <a:spcPct val="50000"/>
                </a:spcBef>
              </a:pPr>
              <a:endParaRPr lang="en-US" sz="2400">
                <a:latin typeface="Times New Roman" pitchFamily="18" charset="0"/>
              </a:endParaRPr>
            </a:p>
          </p:txBody>
        </p:sp>
        <p:sp>
          <p:nvSpPr>
            <p:cNvPr id="471046" name="Line 6"/>
            <p:cNvSpPr>
              <a:spLocks noChangeShapeType="1"/>
            </p:cNvSpPr>
            <p:nvPr/>
          </p:nvSpPr>
          <p:spPr bwMode="auto">
            <a:xfrm>
              <a:off x="4344" y="1776"/>
              <a:ext cx="0" cy="372"/>
            </a:xfrm>
            <a:prstGeom prst="line">
              <a:avLst/>
            </a:prstGeom>
            <a:noFill/>
            <a:ln w="19050">
              <a:solidFill>
                <a:schemeClr val="accent2"/>
              </a:solidFill>
              <a:round/>
              <a:headEnd/>
              <a:tailEnd type="triangle" w="med" len="med"/>
            </a:ln>
            <a:effectLst/>
          </p:spPr>
          <p:txBody>
            <a:bodyPr wrap="none" anchor="ctr"/>
            <a:lstStyle/>
            <a:p>
              <a:endParaRPr lang="en-US"/>
            </a:p>
          </p:txBody>
        </p:sp>
        <p:sp>
          <p:nvSpPr>
            <p:cNvPr id="471047" name="Line 7"/>
            <p:cNvSpPr>
              <a:spLocks noChangeShapeType="1"/>
            </p:cNvSpPr>
            <p:nvPr/>
          </p:nvSpPr>
          <p:spPr bwMode="auto">
            <a:xfrm>
              <a:off x="4338" y="2418"/>
              <a:ext cx="0" cy="372"/>
            </a:xfrm>
            <a:prstGeom prst="line">
              <a:avLst/>
            </a:prstGeom>
            <a:noFill/>
            <a:ln w="19050">
              <a:solidFill>
                <a:schemeClr val="accent2"/>
              </a:solidFill>
              <a:round/>
              <a:headEnd/>
              <a:tailEnd type="triangle" w="med" len="med"/>
            </a:ln>
            <a:effectLst/>
          </p:spPr>
          <p:txBody>
            <a:bodyPr wrap="none" anchor="ctr"/>
            <a:lstStyle/>
            <a:p>
              <a:endParaRPr lang="en-US"/>
            </a:p>
          </p:txBody>
        </p:sp>
        <p:sp>
          <p:nvSpPr>
            <p:cNvPr id="471048" name="Freeform 8"/>
            <p:cNvSpPr>
              <a:spLocks/>
            </p:cNvSpPr>
            <p:nvPr/>
          </p:nvSpPr>
          <p:spPr bwMode="auto">
            <a:xfrm>
              <a:off x="3354" y="1212"/>
              <a:ext cx="978" cy="2256"/>
            </a:xfrm>
            <a:custGeom>
              <a:avLst/>
              <a:gdLst/>
              <a:ahLst/>
              <a:cxnLst>
                <a:cxn ang="0">
                  <a:pos x="960" y="2010"/>
                </a:cxn>
                <a:cxn ang="0">
                  <a:pos x="961" y="2256"/>
                </a:cxn>
                <a:cxn ang="0">
                  <a:pos x="0" y="2256"/>
                </a:cxn>
                <a:cxn ang="0">
                  <a:pos x="0" y="0"/>
                </a:cxn>
                <a:cxn ang="0">
                  <a:pos x="978" y="0"/>
                </a:cxn>
                <a:cxn ang="0">
                  <a:pos x="978" y="155"/>
                </a:cxn>
              </a:cxnLst>
              <a:rect l="0" t="0" r="r" b="b"/>
              <a:pathLst>
                <a:path w="978" h="2256">
                  <a:moveTo>
                    <a:pt x="960" y="2010"/>
                  </a:moveTo>
                  <a:lnTo>
                    <a:pt x="961" y="2256"/>
                  </a:lnTo>
                  <a:lnTo>
                    <a:pt x="0" y="2256"/>
                  </a:lnTo>
                  <a:lnTo>
                    <a:pt x="0" y="0"/>
                  </a:lnTo>
                  <a:lnTo>
                    <a:pt x="978" y="0"/>
                  </a:lnTo>
                  <a:lnTo>
                    <a:pt x="978" y="155"/>
                  </a:lnTo>
                </a:path>
              </a:pathLst>
            </a:custGeom>
            <a:noFill/>
            <a:ln w="19050" cap="flat" cmpd="sng">
              <a:solidFill>
                <a:schemeClr val="accent2"/>
              </a:solidFill>
              <a:prstDash val="solid"/>
              <a:round/>
              <a:headEnd type="none" w="med" len="med"/>
              <a:tailEnd type="triangle" w="med" len="med"/>
            </a:ln>
            <a:effectLst/>
          </p:spPr>
          <p:txBody>
            <a:bodyPr wrap="none" anchor="ctr"/>
            <a:lstStyle/>
            <a:p>
              <a:endParaRPr lang="en-US"/>
            </a:p>
          </p:txBody>
        </p:sp>
      </p:grpSp>
      <p:sp>
        <p:nvSpPr>
          <p:cNvPr id="471049" name="Text Box 9"/>
          <p:cNvSpPr txBox="1">
            <a:spLocks noChangeArrowheads="1"/>
          </p:cNvSpPr>
          <p:nvPr/>
        </p:nvSpPr>
        <p:spPr bwMode="auto">
          <a:xfrm>
            <a:off x="4873625" y="1379538"/>
            <a:ext cx="1711325" cy="457200"/>
          </a:xfrm>
          <a:prstGeom prst="rect">
            <a:avLst/>
          </a:prstGeom>
          <a:noFill/>
          <a:ln w="9525">
            <a:noFill/>
            <a:miter lim="800000"/>
            <a:headEnd/>
            <a:tailEnd/>
          </a:ln>
          <a:effectLst/>
        </p:spPr>
        <p:txBody>
          <a:bodyPr wrap="none">
            <a:spAutoFit/>
          </a:bodyPr>
          <a:lstStyle/>
          <a:p>
            <a:pPr algn="ctr"/>
            <a:r>
              <a:rPr lang="en-US" sz="2400">
                <a:solidFill>
                  <a:srgbClr val="FF0000"/>
                </a:solidFill>
              </a:rPr>
              <a:t>Each node:</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ooter Placeholder 2"/>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15" name="Slide Number Placeholder 3"/>
          <p:cNvSpPr>
            <a:spLocks noGrp="1"/>
          </p:cNvSpPr>
          <p:nvPr>
            <p:ph type="sldNum" sz="quarter" idx="12"/>
          </p:nvPr>
        </p:nvSpPr>
        <p:spPr/>
        <p:txBody>
          <a:bodyPr/>
          <a:lstStyle/>
          <a:p>
            <a:r>
              <a:rPr lang="en-US"/>
              <a:t>4-</a:t>
            </a:r>
            <a:fld id="{56DF35EC-922E-4C9A-9045-B96C69C88E3E}" type="slidenum">
              <a:rPr lang="en-US"/>
              <a:pPr/>
              <a:t>41</a:t>
            </a:fld>
            <a:endParaRPr lang="en-US"/>
          </a:p>
        </p:txBody>
      </p:sp>
      <p:grpSp>
        <p:nvGrpSpPr>
          <p:cNvPr id="472066" name="Group 2"/>
          <p:cNvGrpSpPr>
            <a:grpSpLocks/>
          </p:cNvGrpSpPr>
          <p:nvPr/>
        </p:nvGrpSpPr>
        <p:grpSpPr bwMode="auto">
          <a:xfrm>
            <a:off x="533400" y="990600"/>
            <a:ext cx="1752600" cy="1738313"/>
            <a:chOff x="240" y="192"/>
            <a:chExt cx="1104" cy="1095"/>
          </a:xfrm>
        </p:grpSpPr>
        <p:sp>
          <p:nvSpPr>
            <p:cNvPr id="472067" name="Line 3"/>
            <p:cNvSpPr>
              <a:spLocks noChangeShapeType="1"/>
            </p:cNvSpPr>
            <p:nvPr/>
          </p:nvSpPr>
          <p:spPr bwMode="auto">
            <a:xfrm>
              <a:off x="672" y="480"/>
              <a:ext cx="0" cy="768"/>
            </a:xfrm>
            <a:prstGeom prst="line">
              <a:avLst/>
            </a:prstGeom>
            <a:noFill/>
            <a:ln w="9525">
              <a:solidFill>
                <a:schemeClr val="tx1"/>
              </a:solidFill>
              <a:round/>
              <a:headEnd/>
              <a:tailEnd/>
            </a:ln>
            <a:effectLst/>
          </p:spPr>
          <p:txBody>
            <a:bodyPr wrap="none"/>
            <a:lstStyle/>
            <a:p>
              <a:endParaRPr lang="en-US"/>
            </a:p>
          </p:txBody>
        </p:sp>
        <p:sp>
          <p:nvSpPr>
            <p:cNvPr id="472068" name="Line 4"/>
            <p:cNvSpPr>
              <a:spLocks noChangeShapeType="1"/>
            </p:cNvSpPr>
            <p:nvPr/>
          </p:nvSpPr>
          <p:spPr bwMode="auto">
            <a:xfrm>
              <a:off x="480" y="624"/>
              <a:ext cx="864" cy="0"/>
            </a:xfrm>
            <a:prstGeom prst="line">
              <a:avLst/>
            </a:prstGeom>
            <a:noFill/>
            <a:ln w="9525">
              <a:solidFill>
                <a:schemeClr val="tx1"/>
              </a:solidFill>
              <a:round/>
              <a:headEnd/>
              <a:tailEnd/>
            </a:ln>
            <a:effectLst/>
          </p:spPr>
          <p:txBody>
            <a:bodyPr wrap="none"/>
            <a:lstStyle/>
            <a:p>
              <a:endParaRPr lang="en-US"/>
            </a:p>
          </p:txBody>
        </p:sp>
        <p:sp>
          <p:nvSpPr>
            <p:cNvPr id="472069" name="Text Box 5"/>
            <p:cNvSpPr txBox="1">
              <a:spLocks noChangeArrowheads="1"/>
            </p:cNvSpPr>
            <p:nvPr/>
          </p:nvSpPr>
          <p:spPr bwMode="auto">
            <a:xfrm>
              <a:off x="672" y="384"/>
              <a:ext cx="611" cy="231"/>
            </a:xfrm>
            <a:prstGeom prst="rect">
              <a:avLst/>
            </a:prstGeom>
            <a:noFill/>
            <a:ln w="9525">
              <a:noFill/>
              <a:miter lim="800000"/>
              <a:headEnd/>
              <a:tailEnd/>
            </a:ln>
            <a:effectLst/>
          </p:spPr>
          <p:txBody>
            <a:bodyPr wrap="none">
              <a:spAutoFit/>
            </a:bodyPr>
            <a:lstStyle/>
            <a:p>
              <a:r>
                <a:rPr lang="en-US"/>
                <a:t>x   y   z</a:t>
              </a:r>
            </a:p>
          </p:txBody>
        </p:sp>
        <p:sp>
          <p:nvSpPr>
            <p:cNvPr id="472070" name="Text Box 6"/>
            <p:cNvSpPr txBox="1">
              <a:spLocks noChangeArrowheads="1"/>
            </p:cNvSpPr>
            <p:nvPr/>
          </p:nvSpPr>
          <p:spPr bwMode="auto">
            <a:xfrm>
              <a:off x="480" y="624"/>
              <a:ext cx="201" cy="231"/>
            </a:xfrm>
            <a:prstGeom prst="rect">
              <a:avLst/>
            </a:prstGeom>
            <a:noFill/>
            <a:ln w="9525">
              <a:noFill/>
              <a:miter lim="800000"/>
              <a:headEnd/>
              <a:tailEnd/>
            </a:ln>
            <a:effectLst/>
          </p:spPr>
          <p:txBody>
            <a:bodyPr wrap="none">
              <a:spAutoFit/>
            </a:bodyPr>
            <a:lstStyle/>
            <a:p>
              <a:r>
                <a:rPr lang="en-US"/>
                <a:t>x</a:t>
              </a:r>
            </a:p>
          </p:txBody>
        </p:sp>
        <p:sp>
          <p:nvSpPr>
            <p:cNvPr id="472071" name="Text Box 7"/>
            <p:cNvSpPr txBox="1">
              <a:spLocks noChangeArrowheads="1"/>
            </p:cNvSpPr>
            <p:nvPr/>
          </p:nvSpPr>
          <p:spPr bwMode="auto">
            <a:xfrm>
              <a:off x="480" y="816"/>
              <a:ext cx="191" cy="231"/>
            </a:xfrm>
            <a:prstGeom prst="rect">
              <a:avLst/>
            </a:prstGeom>
            <a:noFill/>
            <a:ln w="9525">
              <a:noFill/>
              <a:miter lim="800000"/>
              <a:headEnd/>
              <a:tailEnd/>
            </a:ln>
            <a:effectLst/>
          </p:spPr>
          <p:txBody>
            <a:bodyPr wrap="none">
              <a:spAutoFit/>
            </a:bodyPr>
            <a:lstStyle/>
            <a:p>
              <a:r>
                <a:rPr lang="en-US"/>
                <a:t>y</a:t>
              </a:r>
            </a:p>
          </p:txBody>
        </p:sp>
        <p:sp>
          <p:nvSpPr>
            <p:cNvPr id="472072" name="Text Box 8"/>
            <p:cNvSpPr txBox="1">
              <a:spLocks noChangeArrowheads="1"/>
            </p:cNvSpPr>
            <p:nvPr/>
          </p:nvSpPr>
          <p:spPr bwMode="auto">
            <a:xfrm>
              <a:off x="480" y="1008"/>
              <a:ext cx="193" cy="231"/>
            </a:xfrm>
            <a:prstGeom prst="rect">
              <a:avLst/>
            </a:prstGeom>
            <a:noFill/>
            <a:ln w="9525">
              <a:noFill/>
              <a:miter lim="800000"/>
              <a:headEnd/>
              <a:tailEnd/>
            </a:ln>
            <a:effectLst/>
          </p:spPr>
          <p:txBody>
            <a:bodyPr wrap="none">
              <a:spAutoFit/>
            </a:bodyPr>
            <a:lstStyle/>
            <a:p>
              <a:r>
                <a:rPr lang="en-US"/>
                <a:t>z</a:t>
              </a:r>
            </a:p>
          </p:txBody>
        </p:sp>
        <p:sp>
          <p:nvSpPr>
            <p:cNvPr id="472073" name="Text Box 9"/>
            <p:cNvSpPr txBox="1">
              <a:spLocks noChangeArrowheads="1"/>
            </p:cNvSpPr>
            <p:nvPr/>
          </p:nvSpPr>
          <p:spPr bwMode="auto">
            <a:xfrm>
              <a:off x="672" y="624"/>
              <a:ext cx="595" cy="231"/>
            </a:xfrm>
            <a:prstGeom prst="rect">
              <a:avLst/>
            </a:prstGeom>
            <a:noFill/>
            <a:ln w="9525">
              <a:noFill/>
              <a:miter lim="800000"/>
              <a:headEnd/>
              <a:tailEnd/>
            </a:ln>
            <a:effectLst/>
          </p:spPr>
          <p:txBody>
            <a:bodyPr wrap="none">
              <a:spAutoFit/>
            </a:bodyPr>
            <a:lstStyle/>
            <a:p>
              <a:r>
                <a:rPr lang="en-US"/>
                <a:t>0  2   7</a:t>
              </a:r>
            </a:p>
          </p:txBody>
        </p:sp>
        <p:sp>
          <p:nvSpPr>
            <p:cNvPr id="472074" name="Text Box 10"/>
            <p:cNvSpPr txBox="1">
              <a:spLocks noChangeArrowheads="1"/>
            </p:cNvSpPr>
            <p:nvPr/>
          </p:nvSpPr>
          <p:spPr bwMode="auto">
            <a:xfrm>
              <a:off x="672" y="864"/>
              <a:ext cx="237" cy="231"/>
            </a:xfrm>
            <a:prstGeom prst="rect">
              <a:avLst/>
            </a:prstGeom>
            <a:noFill/>
            <a:ln w="9525">
              <a:noFill/>
              <a:miter lim="800000"/>
              <a:headEnd/>
              <a:tailEnd/>
            </a:ln>
            <a:effectLst/>
          </p:spPr>
          <p:txBody>
            <a:bodyPr wrap="none">
              <a:spAutoFit/>
            </a:bodyPr>
            <a:lstStyle/>
            <a:p>
              <a:r>
                <a:rPr lang="en-US"/>
                <a:t>∞</a:t>
              </a:r>
            </a:p>
          </p:txBody>
        </p:sp>
        <p:sp>
          <p:nvSpPr>
            <p:cNvPr id="472075" name="Text Box 11"/>
            <p:cNvSpPr txBox="1">
              <a:spLocks noChangeArrowheads="1"/>
            </p:cNvSpPr>
            <p:nvPr/>
          </p:nvSpPr>
          <p:spPr bwMode="auto">
            <a:xfrm>
              <a:off x="816" y="864"/>
              <a:ext cx="237" cy="231"/>
            </a:xfrm>
            <a:prstGeom prst="rect">
              <a:avLst/>
            </a:prstGeom>
            <a:noFill/>
            <a:ln w="9525">
              <a:noFill/>
              <a:miter lim="800000"/>
              <a:headEnd/>
              <a:tailEnd/>
            </a:ln>
            <a:effectLst/>
          </p:spPr>
          <p:txBody>
            <a:bodyPr wrap="none">
              <a:spAutoFit/>
            </a:bodyPr>
            <a:lstStyle/>
            <a:p>
              <a:r>
                <a:rPr lang="en-US"/>
                <a:t>∞</a:t>
              </a:r>
            </a:p>
          </p:txBody>
        </p:sp>
        <p:sp>
          <p:nvSpPr>
            <p:cNvPr id="472076" name="Text Box 12"/>
            <p:cNvSpPr txBox="1">
              <a:spLocks noChangeArrowheads="1"/>
            </p:cNvSpPr>
            <p:nvPr/>
          </p:nvSpPr>
          <p:spPr bwMode="auto">
            <a:xfrm>
              <a:off x="1056" y="864"/>
              <a:ext cx="237" cy="231"/>
            </a:xfrm>
            <a:prstGeom prst="rect">
              <a:avLst/>
            </a:prstGeom>
            <a:noFill/>
            <a:ln w="9525">
              <a:noFill/>
              <a:miter lim="800000"/>
              <a:headEnd/>
              <a:tailEnd/>
            </a:ln>
            <a:effectLst/>
          </p:spPr>
          <p:txBody>
            <a:bodyPr wrap="none">
              <a:spAutoFit/>
            </a:bodyPr>
            <a:lstStyle/>
            <a:p>
              <a:r>
                <a:rPr lang="en-US"/>
                <a:t>∞</a:t>
              </a:r>
            </a:p>
          </p:txBody>
        </p:sp>
        <p:sp>
          <p:nvSpPr>
            <p:cNvPr id="472077" name="Text Box 13"/>
            <p:cNvSpPr txBox="1">
              <a:spLocks noChangeArrowheads="1"/>
            </p:cNvSpPr>
            <p:nvPr/>
          </p:nvSpPr>
          <p:spPr bwMode="auto">
            <a:xfrm>
              <a:off x="672" y="1056"/>
              <a:ext cx="237" cy="231"/>
            </a:xfrm>
            <a:prstGeom prst="rect">
              <a:avLst/>
            </a:prstGeom>
            <a:noFill/>
            <a:ln w="9525">
              <a:noFill/>
              <a:miter lim="800000"/>
              <a:headEnd/>
              <a:tailEnd/>
            </a:ln>
            <a:effectLst/>
          </p:spPr>
          <p:txBody>
            <a:bodyPr wrap="none">
              <a:spAutoFit/>
            </a:bodyPr>
            <a:lstStyle/>
            <a:p>
              <a:r>
                <a:rPr lang="en-US"/>
                <a:t>∞</a:t>
              </a:r>
            </a:p>
          </p:txBody>
        </p:sp>
        <p:sp>
          <p:nvSpPr>
            <p:cNvPr id="472078" name="Text Box 14"/>
            <p:cNvSpPr txBox="1">
              <a:spLocks noChangeArrowheads="1"/>
            </p:cNvSpPr>
            <p:nvPr/>
          </p:nvSpPr>
          <p:spPr bwMode="auto">
            <a:xfrm>
              <a:off x="816" y="1056"/>
              <a:ext cx="237" cy="231"/>
            </a:xfrm>
            <a:prstGeom prst="rect">
              <a:avLst/>
            </a:prstGeom>
            <a:noFill/>
            <a:ln w="9525">
              <a:noFill/>
              <a:miter lim="800000"/>
              <a:headEnd/>
              <a:tailEnd/>
            </a:ln>
            <a:effectLst/>
          </p:spPr>
          <p:txBody>
            <a:bodyPr wrap="none">
              <a:spAutoFit/>
            </a:bodyPr>
            <a:lstStyle/>
            <a:p>
              <a:r>
                <a:rPr lang="en-US"/>
                <a:t>∞</a:t>
              </a:r>
            </a:p>
          </p:txBody>
        </p:sp>
        <p:sp>
          <p:nvSpPr>
            <p:cNvPr id="472079" name="Text Box 15"/>
            <p:cNvSpPr txBox="1">
              <a:spLocks noChangeArrowheads="1"/>
            </p:cNvSpPr>
            <p:nvPr/>
          </p:nvSpPr>
          <p:spPr bwMode="auto">
            <a:xfrm>
              <a:off x="1056" y="1056"/>
              <a:ext cx="237" cy="231"/>
            </a:xfrm>
            <a:prstGeom prst="rect">
              <a:avLst/>
            </a:prstGeom>
            <a:noFill/>
            <a:ln w="9525">
              <a:noFill/>
              <a:miter lim="800000"/>
              <a:headEnd/>
              <a:tailEnd/>
            </a:ln>
            <a:effectLst/>
          </p:spPr>
          <p:txBody>
            <a:bodyPr wrap="none">
              <a:spAutoFit/>
            </a:bodyPr>
            <a:lstStyle/>
            <a:p>
              <a:r>
                <a:rPr lang="en-US"/>
                <a:t>∞</a:t>
              </a:r>
            </a:p>
          </p:txBody>
        </p:sp>
        <p:sp>
          <p:nvSpPr>
            <p:cNvPr id="472080" name="Text Box 16"/>
            <p:cNvSpPr txBox="1">
              <a:spLocks noChangeArrowheads="1"/>
            </p:cNvSpPr>
            <p:nvPr/>
          </p:nvSpPr>
          <p:spPr bwMode="auto">
            <a:xfrm rot="16200000">
              <a:off x="133" y="827"/>
              <a:ext cx="446" cy="231"/>
            </a:xfrm>
            <a:prstGeom prst="rect">
              <a:avLst/>
            </a:prstGeom>
            <a:noFill/>
            <a:ln w="9525">
              <a:noFill/>
              <a:miter lim="800000"/>
              <a:headEnd/>
              <a:tailEnd/>
            </a:ln>
            <a:effectLst/>
          </p:spPr>
          <p:txBody>
            <a:bodyPr wrap="none">
              <a:spAutoFit/>
            </a:bodyPr>
            <a:lstStyle/>
            <a:p>
              <a:r>
                <a:rPr lang="en-US"/>
                <a:t>from</a:t>
              </a:r>
            </a:p>
          </p:txBody>
        </p:sp>
        <p:sp>
          <p:nvSpPr>
            <p:cNvPr id="472081" name="Text Box 17"/>
            <p:cNvSpPr txBox="1">
              <a:spLocks noChangeArrowheads="1"/>
            </p:cNvSpPr>
            <p:nvPr/>
          </p:nvSpPr>
          <p:spPr bwMode="auto">
            <a:xfrm>
              <a:off x="672" y="192"/>
              <a:ext cx="591" cy="231"/>
            </a:xfrm>
            <a:prstGeom prst="rect">
              <a:avLst/>
            </a:prstGeom>
            <a:noFill/>
            <a:ln w="9525">
              <a:noFill/>
              <a:miter lim="800000"/>
              <a:headEnd/>
              <a:tailEnd/>
            </a:ln>
            <a:effectLst/>
          </p:spPr>
          <p:txBody>
            <a:bodyPr wrap="none">
              <a:spAutoFit/>
            </a:bodyPr>
            <a:lstStyle/>
            <a:p>
              <a:r>
                <a:rPr lang="en-US"/>
                <a:t>cost to</a:t>
              </a:r>
            </a:p>
          </p:txBody>
        </p:sp>
      </p:grpSp>
      <p:sp>
        <p:nvSpPr>
          <p:cNvPr id="472082" name="Text Box 18"/>
          <p:cNvSpPr txBox="1">
            <a:spLocks noChangeArrowheads="1"/>
          </p:cNvSpPr>
          <p:nvPr/>
        </p:nvSpPr>
        <p:spPr bwMode="auto">
          <a:xfrm rot="16200000">
            <a:off x="362744" y="3828256"/>
            <a:ext cx="708025" cy="366713"/>
          </a:xfrm>
          <a:prstGeom prst="rect">
            <a:avLst/>
          </a:prstGeom>
          <a:noFill/>
          <a:ln w="9525">
            <a:noFill/>
            <a:miter lim="800000"/>
            <a:headEnd/>
            <a:tailEnd/>
          </a:ln>
          <a:effectLst/>
        </p:spPr>
        <p:txBody>
          <a:bodyPr wrap="none">
            <a:spAutoFit/>
          </a:bodyPr>
          <a:lstStyle/>
          <a:p>
            <a:r>
              <a:rPr lang="en-US"/>
              <a:t>from</a:t>
            </a:r>
          </a:p>
        </p:txBody>
      </p:sp>
      <p:sp>
        <p:nvSpPr>
          <p:cNvPr id="472083" name="Text Box 19"/>
          <p:cNvSpPr txBox="1">
            <a:spLocks noChangeArrowheads="1"/>
          </p:cNvSpPr>
          <p:nvPr/>
        </p:nvSpPr>
        <p:spPr bwMode="auto">
          <a:xfrm rot="16200000">
            <a:off x="362744" y="5580856"/>
            <a:ext cx="708025" cy="366713"/>
          </a:xfrm>
          <a:prstGeom prst="rect">
            <a:avLst/>
          </a:prstGeom>
          <a:noFill/>
          <a:ln w="9525">
            <a:noFill/>
            <a:miter lim="800000"/>
            <a:headEnd/>
            <a:tailEnd/>
          </a:ln>
          <a:effectLst/>
        </p:spPr>
        <p:txBody>
          <a:bodyPr wrap="none">
            <a:spAutoFit/>
          </a:bodyPr>
          <a:lstStyle/>
          <a:p>
            <a:r>
              <a:rPr lang="en-US"/>
              <a:t>from</a:t>
            </a:r>
          </a:p>
        </p:txBody>
      </p:sp>
      <p:sp>
        <p:nvSpPr>
          <p:cNvPr id="472093" name="Line 29"/>
          <p:cNvSpPr>
            <a:spLocks noChangeShapeType="1"/>
          </p:cNvSpPr>
          <p:nvPr/>
        </p:nvSpPr>
        <p:spPr bwMode="auto">
          <a:xfrm>
            <a:off x="3276600" y="1447800"/>
            <a:ext cx="0" cy="1219200"/>
          </a:xfrm>
          <a:prstGeom prst="line">
            <a:avLst/>
          </a:prstGeom>
          <a:noFill/>
          <a:ln w="9525">
            <a:solidFill>
              <a:schemeClr val="tx1"/>
            </a:solidFill>
            <a:round/>
            <a:headEnd/>
            <a:tailEnd/>
          </a:ln>
          <a:effectLst/>
        </p:spPr>
        <p:txBody>
          <a:bodyPr wrap="none"/>
          <a:lstStyle/>
          <a:p>
            <a:endParaRPr lang="en-US"/>
          </a:p>
        </p:txBody>
      </p:sp>
      <p:sp>
        <p:nvSpPr>
          <p:cNvPr id="472094" name="Line 30"/>
          <p:cNvSpPr>
            <a:spLocks noChangeShapeType="1"/>
          </p:cNvSpPr>
          <p:nvPr/>
        </p:nvSpPr>
        <p:spPr bwMode="auto">
          <a:xfrm>
            <a:off x="2971800" y="1676400"/>
            <a:ext cx="1371600" cy="0"/>
          </a:xfrm>
          <a:prstGeom prst="line">
            <a:avLst/>
          </a:prstGeom>
          <a:noFill/>
          <a:ln w="9525">
            <a:solidFill>
              <a:schemeClr val="tx1"/>
            </a:solidFill>
            <a:round/>
            <a:headEnd/>
            <a:tailEnd/>
          </a:ln>
          <a:effectLst/>
        </p:spPr>
        <p:txBody>
          <a:bodyPr wrap="none"/>
          <a:lstStyle/>
          <a:p>
            <a:endParaRPr lang="en-US"/>
          </a:p>
        </p:txBody>
      </p:sp>
      <p:sp>
        <p:nvSpPr>
          <p:cNvPr id="472095" name="Text Box 31"/>
          <p:cNvSpPr txBox="1">
            <a:spLocks noChangeArrowheads="1"/>
          </p:cNvSpPr>
          <p:nvPr/>
        </p:nvSpPr>
        <p:spPr bwMode="auto">
          <a:xfrm>
            <a:off x="3276600" y="1295400"/>
            <a:ext cx="969963" cy="366713"/>
          </a:xfrm>
          <a:prstGeom prst="rect">
            <a:avLst/>
          </a:prstGeom>
          <a:noFill/>
          <a:ln w="9525">
            <a:noFill/>
            <a:miter lim="800000"/>
            <a:headEnd/>
            <a:tailEnd/>
          </a:ln>
          <a:effectLst/>
        </p:spPr>
        <p:txBody>
          <a:bodyPr wrap="none">
            <a:spAutoFit/>
          </a:bodyPr>
          <a:lstStyle/>
          <a:p>
            <a:r>
              <a:rPr lang="en-US"/>
              <a:t>x   y   z</a:t>
            </a:r>
          </a:p>
        </p:txBody>
      </p:sp>
      <p:sp>
        <p:nvSpPr>
          <p:cNvPr id="472096" name="Text Box 32"/>
          <p:cNvSpPr txBox="1">
            <a:spLocks noChangeArrowheads="1"/>
          </p:cNvSpPr>
          <p:nvPr/>
        </p:nvSpPr>
        <p:spPr bwMode="auto">
          <a:xfrm>
            <a:off x="2971800" y="1676400"/>
            <a:ext cx="319088" cy="366713"/>
          </a:xfrm>
          <a:prstGeom prst="rect">
            <a:avLst/>
          </a:prstGeom>
          <a:noFill/>
          <a:ln w="9525">
            <a:noFill/>
            <a:miter lim="800000"/>
            <a:headEnd/>
            <a:tailEnd/>
          </a:ln>
          <a:effectLst/>
        </p:spPr>
        <p:txBody>
          <a:bodyPr wrap="none">
            <a:spAutoFit/>
          </a:bodyPr>
          <a:lstStyle/>
          <a:p>
            <a:r>
              <a:rPr lang="en-US"/>
              <a:t>x</a:t>
            </a:r>
          </a:p>
        </p:txBody>
      </p:sp>
      <p:sp>
        <p:nvSpPr>
          <p:cNvPr id="472097" name="Text Box 33"/>
          <p:cNvSpPr txBox="1">
            <a:spLocks noChangeArrowheads="1"/>
          </p:cNvSpPr>
          <p:nvPr/>
        </p:nvSpPr>
        <p:spPr bwMode="auto">
          <a:xfrm>
            <a:off x="2971800" y="1981200"/>
            <a:ext cx="303213" cy="366713"/>
          </a:xfrm>
          <a:prstGeom prst="rect">
            <a:avLst/>
          </a:prstGeom>
          <a:noFill/>
          <a:ln w="9525">
            <a:noFill/>
            <a:miter lim="800000"/>
            <a:headEnd/>
            <a:tailEnd/>
          </a:ln>
          <a:effectLst/>
        </p:spPr>
        <p:txBody>
          <a:bodyPr wrap="none">
            <a:spAutoFit/>
          </a:bodyPr>
          <a:lstStyle/>
          <a:p>
            <a:r>
              <a:rPr lang="en-US"/>
              <a:t>y</a:t>
            </a:r>
          </a:p>
        </p:txBody>
      </p:sp>
      <p:sp>
        <p:nvSpPr>
          <p:cNvPr id="472098" name="Text Box 34"/>
          <p:cNvSpPr txBox="1">
            <a:spLocks noChangeArrowheads="1"/>
          </p:cNvSpPr>
          <p:nvPr/>
        </p:nvSpPr>
        <p:spPr bwMode="auto">
          <a:xfrm>
            <a:off x="2971800" y="2286000"/>
            <a:ext cx="306388" cy="366713"/>
          </a:xfrm>
          <a:prstGeom prst="rect">
            <a:avLst/>
          </a:prstGeom>
          <a:noFill/>
          <a:ln w="9525">
            <a:noFill/>
            <a:miter lim="800000"/>
            <a:headEnd/>
            <a:tailEnd/>
          </a:ln>
          <a:effectLst/>
        </p:spPr>
        <p:txBody>
          <a:bodyPr wrap="none">
            <a:spAutoFit/>
          </a:bodyPr>
          <a:lstStyle/>
          <a:p>
            <a:r>
              <a:rPr lang="en-US"/>
              <a:t>z</a:t>
            </a:r>
          </a:p>
        </p:txBody>
      </p:sp>
      <p:sp>
        <p:nvSpPr>
          <p:cNvPr id="472099" name="Text Box 35"/>
          <p:cNvSpPr txBox="1">
            <a:spLocks noChangeArrowheads="1"/>
          </p:cNvSpPr>
          <p:nvPr/>
        </p:nvSpPr>
        <p:spPr bwMode="auto">
          <a:xfrm>
            <a:off x="3297238" y="1676400"/>
            <a:ext cx="323850" cy="366713"/>
          </a:xfrm>
          <a:prstGeom prst="rect">
            <a:avLst/>
          </a:prstGeom>
          <a:noFill/>
          <a:ln w="9525">
            <a:noFill/>
            <a:miter lim="800000"/>
            <a:headEnd/>
            <a:tailEnd/>
          </a:ln>
          <a:effectLst/>
        </p:spPr>
        <p:txBody>
          <a:bodyPr wrap="none">
            <a:spAutoFit/>
          </a:bodyPr>
          <a:lstStyle/>
          <a:p>
            <a:r>
              <a:rPr lang="en-US"/>
              <a:t>0</a:t>
            </a:r>
          </a:p>
        </p:txBody>
      </p:sp>
      <p:sp>
        <p:nvSpPr>
          <p:cNvPr id="472100" name="Text Box 36"/>
          <p:cNvSpPr txBox="1">
            <a:spLocks noChangeArrowheads="1"/>
          </p:cNvSpPr>
          <p:nvPr/>
        </p:nvSpPr>
        <p:spPr bwMode="auto">
          <a:xfrm rot="16200000">
            <a:off x="2420144" y="1999456"/>
            <a:ext cx="708025" cy="366713"/>
          </a:xfrm>
          <a:prstGeom prst="rect">
            <a:avLst/>
          </a:prstGeom>
          <a:noFill/>
          <a:ln w="9525">
            <a:noFill/>
            <a:miter lim="800000"/>
            <a:headEnd/>
            <a:tailEnd/>
          </a:ln>
          <a:effectLst/>
        </p:spPr>
        <p:txBody>
          <a:bodyPr wrap="none">
            <a:spAutoFit/>
          </a:bodyPr>
          <a:lstStyle/>
          <a:p>
            <a:r>
              <a:rPr lang="en-US"/>
              <a:t>from</a:t>
            </a:r>
          </a:p>
        </p:txBody>
      </p:sp>
      <p:sp>
        <p:nvSpPr>
          <p:cNvPr id="472101" name="Text Box 37"/>
          <p:cNvSpPr txBox="1">
            <a:spLocks noChangeArrowheads="1"/>
          </p:cNvSpPr>
          <p:nvPr/>
        </p:nvSpPr>
        <p:spPr bwMode="auto">
          <a:xfrm>
            <a:off x="3276600" y="990600"/>
            <a:ext cx="938213" cy="366713"/>
          </a:xfrm>
          <a:prstGeom prst="rect">
            <a:avLst/>
          </a:prstGeom>
          <a:noFill/>
          <a:ln w="9525">
            <a:noFill/>
            <a:miter lim="800000"/>
            <a:headEnd/>
            <a:tailEnd/>
          </a:ln>
          <a:effectLst/>
        </p:spPr>
        <p:txBody>
          <a:bodyPr wrap="none">
            <a:spAutoFit/>
          </a:bodyPr>
          <a:lstStyle/>
          <a:p>
            <a:r>
              <a:rPr lang="en-US"/>
              <a:t>cost to</a:t>
            </a:r>
          </a:p>
        </p:txBody>
      </p:sp>
      <p:sp>
        <p:nvSpPr>
          <p:cNvPr id="472102" name="Line 38"/>
          <p:cNvSpPr>
            <a:spLocks noChangeShapeType="1"/>
          </p:cNvSpPr>
          <p:nvPr/>
        </p:nvSpPr>
        <p:spPr bwMode="auto">
          <a:xfrm>
            <a:off x="1219200" y="3200400"/>
            <a:ext cx="0" cy="1219200"/>
          </a:xfrm>
          <a:prstGeom prst="line">
            <a:avLst/>
          </a:prstGeom>
          <a:noFill/>
          <a:ln w="9525">
            <a:solidFill>
              <a:schemeClr val="tx1"/>
            </a:solidFill>
            <a:round/>
            <a:headEnd/>
            <a:tailEnd/>
          </a:ln>
          <a:effectLst/>
        </p:spPr>
        <p:txBody>
          <a:bodyPr wrap="none"/>
          <a:lstStyle/>
          <a:p>
            <a:endParaRPr lang="en-US"/>
          </a:p>
        </p:txBody>
      </p:sp>
      <p:sp>
        <p:nvSpPr>
          <p:cNvPr id="472103" name="Line 39"/>
          <p:cNvSpPr>
            <a:spLocks noChangeShapeType="1"/>
          </p:cNvSpPr>
          <p:nvPr/>
        </p:nvSpPr>
        <p:spPr bwMode="auto">
          <a:xfrm>
            <a:off x="914400" y="3429000"/>
            <a:ext cx="1371600" cy="0"/>
          </a:xfrm>
          <a:prstGeom prst="line">
            <a:avLst/>
          </a:prstGeom>
          <a:noFill/>
          <a:ln w="9525">
            <a:solidFill>
              <a:schemeClr val="tx1"/>
            </a:solidFill>
            <a:round/>
            <a:headEnd/>
            <a:tailEnd/>
          </a:ln>
          <a:effectLst/>
        </p:spPr>
        <p:txBody>
          <a:bodyPr wrap="none"/>
          <a:lstStyle/>
          <a:p>
            <a:endParaRPr lang="en-US"/>
          </a:p>
        </p:txBody>
      </p:sp>
      <p:sp>
        <p:nvSpPr>
          <p:cNvPr id="472104" name="Text Box 40"/>
          <p:cNvSpPr txBox="1">
            <a:spLocks noChangeArrowheads="1"/>
          </p:cNvSpPr>
          <p:nvPr/>
        </p:nvSpPr>
        <p:spPr bwMode="auto">
          <a:xfrm>
            <a:off x="1219200" y="3048000"/>
            <a:ext cx="969963" cy="366713"/>
          </a:xfrm>
          <a:prstGeom prst="rect">
            <a:avLst/>
          </a:prstGeom>
          <a:noFill/>
          <a:ln w="9525">
            <a:noFill/>
            <a:miter lim="800000"/>
            <a:headEnd/>
            <a:tailEnd/>
          </a:ln>
          <a:effectLst/>
        </p:spPr>
        <p:txBody>
          <a:bodyPr wrap="none">
            <a:spAutoFit/>
          </a:bodyPr>
          <a:lstStyle/>
          <a:p>
            <a:r>
              <a:rPr lang="en-US"/>
              <a:t>x   y   z</a:t>
            </a:r>
          </a:p>
        </p:txBody>
      </p:sp>
      <p:sp>
        <p:nvSpPr>
          <p:cNvPr id="472105" name="Text Box 41"/>
          <p:cNvSpPr txBox="1">
            <a:spLocks noChangeArrowheads="1"/>
          </p:cNvSpPr>
          <p:nvPr/>
        </p:nvSpPr>
        <p:spPr bwMode="auto">
          <a:xfrm>
            <a:off x="914400" y="3429000"/>
            <a:ext cx="319088" cy="366713"/>
          </a:xfrm>
          <a:prstGeom prst="rect">
            <a:avLst/>
          </a:prstGeom>
          <a:noFill/>
          <a:ln w="9525">
            <a:noFill/>
            <a:miter lim="800000"/>
            <a:headEnd/>
            <a:tailEnd/>
          </a:ln>
          <a:effectLst/>
        </p:spPr>
        <p:txBody>
          <a:bodyPr wrap="none">
            <a:spAutoFit/>
          </a:bodyPr>
          <a:lstStyle/>
          <a:p>
            <a:r>
              <a:rPr lang="en-US"/>
              <a:t>x</a:t>
            </a:r>
          </a:p>
        </p:txBody>
      </p:sp>
      <p:sp>
        <p:nvSpPr>
          <p:cNvPr id="472106" name="Text Box 42"/>
          <p:cNvSpPr txBox="1">
            <a:spLocks noChangeArrowheads="1"/>
          </p:cNvSpPr>
          <p:nvPr/>
        </p:nvSpPr>
        <p:spPr bwMode="auto">
          <a:xfrm>
            <a:off x="914400" y="3733800"/>
            <a:ext cx="303213" cy="366713"/>
          </a:xfrm>
          <a:prstGeom prst="rect">
            <a:avLst/>
          </a:prstGeom>
          <a:noFill/>
          <a:ln w="9525">
            <a:noFill/>
            <a:miter lim="800000"/>
            <a:headEnd/>
            <a:tailEnd/>
          </a:ln>
          <a:effectLst/>
        </p:spPr>
        <p:txBody>
          <a:bodyPr wrap="none">
            <a:spAutoFit/>
          </a:bodyPr>
          <a:lstStyle/>
          <a:p>
            <a:r>
              <a:rPr lang="en-US"/>
              <a:t>y</a:t>
            </a:r>
          </a:p>
        </p:txBody>
      </p:sp>
      <p:sp>
        <p:nvSpPr>
          <p:cNvPr id="472107" name="Text Box 43"/>
          <p:cNvSpPr txBox="1">
            <a:spLocks noChangeArrowheads="1"/>
          </p:cNvSpPr>
          <p:nvPr/>
        </p:nvSpPr>
        <p:spPr bwMode="auto">
          <a:xfrm>
            <a:off x="914400" y="4038600"/>
            <a:ext cx="306388" cy="366713"/>
          </a:xfrm>
          <a:prstGeom prst="rect">
            <a:avLst/>
          </a:prstGeom>
          <a:noFill/>
          <a:ln w="9525">
            <a:noFill/>
            <a:miter lim="800000"/>
            <a:headEnd/>
            <a:tailEnd/>
          </a:ln>
          <a:effectLst/>
        </p:spPr>
        <p:txBody>
          <a:bodyPr wrap="none">
            <a:spAutoFit/>
          </a:bodyPr>
          <a:lstStyle/>
          <a:p>
            <a:r>
              <a:rPr lang="en-US"/>
              <a:t>z</a:t>
            </a:r>
          </a:p>
        </p:txBody>
      </p:sp>
      <p:sp>
        <p:nvSpPr>
          <p:cNvPr id="472108" name="Text Box 44"/>
          <p:cNvSpPr txBox="1">
            <a:spLocks noChangeArrowheads="1"/>
          </p:cNvSpPr>
          <p:nvPr/>
        </p:nvSpPr>
        <p:spPr bwMode="auto">
          <a:xfrm>
            <a:off x="1524000" y="3429000"/>
            <a:ext cx="376238" cy="366713"/>
          </a:xfrm>
          <a:prstGeom prst="rect">
            <a:avLst/>
          </a:prstGeom>
          <a:noFill/>
          <a:ln w="9525">
            <a:noFill/>
            <a:miter lim="800000"/>
            <a:headEnd/>
            <a:tailEnd/>
          </a:ln>
          <a:effectLst/>
        </p:spPr>
        <p:txBody>
          <a:bodyPr wrap="none">
            <a:spAutoFit/>
          </a:bodyPr>
          <a:lstStyle/>
          <a:p>
            <a:r>
              <a:rPr lang="en-US"/>
              <a:t>∞</a:t>
            </a:r>
          </a:p>
        </p:txBody>
      </p:sp>
      <p:sp>
        <p:nvSpPr>
          <p:cNvPr id="472109" name="Text Box 45"/>
          <p:cNvSpPr txBox="1">
            <a:spLocks noChangeArrowheads="1"/>
          </p:cNvSpPr>
          <p:nvPr/>
        </p:nvSpPr>
        <p:spPr bwMode="auto">
          <a:xfrm>
            <a:off x="1828800" y="3429000"/>
            <a:ext cx="376238" cy="366713"/>
          </a:xfrm>
          <a:prstGeom prst="rect">
            <a:avLst/>
          </a:prstGeom>
          <a:noFill/>
          <a:ln w="9525">
            <a:noFill/>
            <a:miter lim="800000"/>
            <a:headEnd/>
            <a:tailEnd/>
          </a:ln>
          <a:effectLst/>
        </p:spPr>
        <p:txBody>
          <a:bodyPr wrap="none">
            <a:spAutoFit/>
          </a:bodyPr>
          <a:lstStyle/>
          <a:p>
            <a:r>
              <a:rPr lang="en-US"/>
              <a:t>∞</a:t>
            </a:r>
          </a:p>
        </p:txBody>
      </p:sp>
      <p:sp>
        <p:nvSpPr>
          <p:cNvPr id="472110" name="Text Box 46"/>
          <p:cNvSpPr txBox="1">
            <a:spLocks noChangeArrowheads="1"/>
          </p:cNvSpPr>
          <p:nvPr/>
        </p:nvSpPr>
        <p:spPr bwMode="auto">
          <a:xfrm>
            <a:off x="1219200" y="4114800"/>
            <a:ext cx="376238" cy="366713"/>
          </a:xfrm>
          <a:prstGeom prst="rect">
            <a:avLst/>
          </a:prstGeom>
          <a:noFill/>
          <a:ln w="9525">
            <a:noFill/>
            <a:miter lim="800000"/>
            <a:headEnd/>
            <a:tailEnd/>
          </a:ln>
          <a:effectLst/>
        </p:spPr>
        <p:txBody>
          <a:bodyPr wrap="none">
            <a:spAutoFit/>
          </a:bodyPr>
          <a:lstStyle/>
          <a:p>
            <a:r>
              <a:rPr lang="en-US"/>
              <a:t>∞</a:t>
            </a:r>
          </a:p>
        </p:txBody>
      </p:sp>
      <p:sp>
        <p:nvSpPr>
          <p:cNvPr id="472111" name="Text Box 47"/>
          <p:cNvSpPr txBox="1">
            <a:spLocks noChangeArrowheads="1"/>
          </p:cNvSpPr>
          <p:nvPr/>
        </p:nvSpPr>
        <p:spPr bwMode="auto">
          <a:xfrm>
            <a:off x="1447800" y="4114800"/>
            <a:ext cx="376238" cy="366713"/>
          </a:xfrm>
          <a:prstGeom prst="rect">
            <a:avLst/>
          </a:prstGeom>
          <a:noFill/>
          <a:ln w="9525">
            <a:noFill/>
            <a:miter lim="800000"/>
            <a:headEnd/>
            <a:tailEnd/>
          </a:ln>
          <a:effectLst/>
        </p:spPr>
        <p:txBody>
          <a:bodyPr wrap="none">
            <a:spAutoFit/>
          </a:bodyPr>
          <a:lstStyle/>
          <a:p>
            <a:r>
              <a:rPr lang="en-US"/>
              <a:t>∞</a:t>
            </a:r>
          </a:p>
        </p:txBody>
      </p:sp>
      <p:sp>
        <p:nvSpPr>
          <p:cNvPr id="472112" name="Text Box 48"/>
          <p:cNvSpPr txBox="1">
            <a:spLocks noChangeArrowheads="1"/>
          </p:cNvSpPr>
          <p:nvPr/>
        </p:nvSpPr>
        <p:spPr bwMode="auto">
          <a:xfrm>
            <a:off x="1828800" y="4114800"/>
            <a:ext cx="376238" cy="366713"/>
          </a:xfrm>
          <a:prstGeom prst="rect">
            <a:avLst/>
          </a:prstGeom>
          <a:noFill/>
          <a:ln w="9525">
            <a:noFill/>
            <a:miter lim="800000"/>
            <a:headEnd/>
            <a:tailEnd/>
          </a:ln>
          <a:effectLst/>
        </p:spPr>
        <p:txBody>
          <a:bodyPr wrap="none">
            <a:spAutoFit/>
          </a:bodyPr>
          <a:lstStyle/>
          <a:p>
            <a:r>
              <a:rPr lang="en-US"/>
              <a:t>∞</a:t>
            </a:r>
          </a:p>
        </p:txBody>
      </p:sp>
      <p:sp>
        <p:nvSpPr>
          <p:cNvPr id="472113" name="Text Box 49"/>
          <p:cNvSpPr txBox="1">
            <a:spLocks noChangeArrowheads="1"/>
          </p:cNvSpPr>
          <p:nvPr/>
        </p:nvSpPr>
        <p:spPr bwMode="auto">
          <a:xfrm>
            <a:off x="1219200" y="2743200"/>
            <a:ext cx="938213" cy="366713"/>
          </a:xfrm>
          <a:prstGeom prst="rect">
            <a:avLst/>
          </a:prstGeom>
          <a:noFill/>
          <a:ln w="9525">
            <a:noFill/>
            <a:miter lim="800000"/>
            <a:headEnd/>
            <a:tailEnd/>
          </a:ln>
          <a:effectLst/>
        </p:spPr>
        <p:txBody>
          <a:bodyPr wrap="none">
            <a:spAutoFit/>
          </a:bodyPr>
          <a:lstStyle/>
          <a:p>
            <a:r>
              <a:rPr lang="en-US"/>
              <a:t>cost to</a:t>
            </a:r>
          </a:p>
        </p:txBody>
      </p:sp>
      <p:sp>
        <p:nvSpPr>
          <p:cNvPr id="472150" name="Line 86"/>
          <p:cNvSpPr>
            <a:spLocks noChangeShapeType="1"/>
          </p:cNvSpPr>
          <p:nvPr/>
        </p:nvSpPr>
        <p:spPr bwMode="auto">
          <a:xfrm>
            <a:off x="1219200" y="5029200"/>
            <a:ext cx="0" cy="1219200"/>
          </a:xfrm>
          <a:prstGeom prst="line">
            <a:avLst/>
          </a:prstGeom>
          <a:noFill/>
          <a:ln w="9525">
            <a:solidFill>
              <a:schemeClr val="tx1"/>
            </a:solidFill>
            <a:round/>
            <a:headEnd/>
            <a:tailEnd/>
          </a:ln>
          <a:effectLst/>
        </p:spPr>
        <p:txBody>
          <a:bodyPr wrap="none"/>
          <a:lstStyle/>
          <a:p>
            <a:endParaRPr lang="en-US"/>
          </a:p>
        </p:txBody>
      </p:sp>
      <p:sp>
        <p:nvSpPr>
          <p:cNvPr id="472151" name="Line 87"/>
          <p:cNvSpPr>
            <a:spLocks noChangeShapeType="1"/>
          </p:cNvSpPr>
          <p:nvPr/>
        </p:nvSpPr>
        <p:spPr bwMode="auto">
          <a:xfrm>
            <a:off x="914400" y="5257800"/>
            <a:ext cx="1371600" cy="0"/>
          </a:xfrm>
          <a:prstGeom prst="line">
            <a:avLst/>
          </a:prstGeom>
          <a:noFill/>
          <a:ln w="9525">
            <a:solidFill>
              <a:schemeClr val="tx1"/>
            </a:solidFill>
            <a:round/>
            <a:headEnd/>
            <a:tailEnd/>
          </a:ln>
          <a:effectLst/>
        </p:spPr>
        <p:txBody>
          <a:bodyPr wrap="none"/>
          <a:lstStyle/>
          <a:p>
            <a:endParaRPr lang="en-US"/>
          </a:p>
        </p:txBody>
      </p:sp>
      <p:sp>
        <p:nvSpPr>
          <p:cNvPr id="472152" name="Text Box 88"/>
          <p:cNvSpPr txBox="1">
            <a:spLocks noChangeArrowheads="1"/>
          </p:cNvSpPr>
          <p:nvPr/>
        </p:nvSpPr>
        <p:spPr bwMode="auto">
          <a:xfrm>
            <a:off x="1219200" y="4876800"/>
            <a:ext cx="969963" cy="366713"/>
          </a:xfrm>
          <a:prstGeom prst="rect">
            <a:avLst/>
          </a:prstGeom>
          <a:noFill/>
          <a:ln w="9525">
            <a:noFill/>
            <a:miter lim="800000"/>
            <a:headEnd/>
            <a:tailEnd/>
          </a:ln>
          <a:effectLst/>
        </p:spPr>
        <p:txBody>
          <a:bodyPr wrap="none">
            <a:spAutoFit/>
          </a:bodyPr>
          <a:lstStyle/>
          <a:p>
            <a:r>
              <a:rPr lang="en-US"/>
              <a:t>x   y   z</a:t>
            </a:r>
          </a:p>
        </p:txBody>
      </p:sp>
      <p:sp>
        <p:nvSpPr>
          <p:cNvPr id="472153" name="Text Box 89"/>
          <p:cNvSpPr txBox="1">
            <a:spLocks noChangeArrowheads="1"/>
          </p:cNvSpPr>
          <p:nvPr/>
        </p:nvSpPr>
        <p:spPr bwMode="auto">
          <a:xfrm>
            <a:off x="914400" y="5257800"/>
            <a:ext cx="319088" cy="366713"/>
          </a:xfrm>
          <a:prstGeom prst="rect">
            <a:avLst/>
          </a:prstGeom>
          <a:noFill/>
          <a:ln w="9525">
            <a:noFill/>
            <a:miter lim="800000"/>
            <a:headEnd/>
            <a:tailEnd/>
          </a:ln>
          <a:effectLst/>
        </p:spPr>
        <p:txBody>
          <a:bodyPr wrap="none">
            <a:spAutoFit/>
          </a:bodyPr>
          <a:lstStyle/>
          <a:p>
            <a:r>
              <a:rPr lang="en-US"/>
              <a:t>x</a:t>
            </a:r>
          </a:p>
        </p:txBody>
      </p:sp>
      <p:sp>
        <p:nvSpPr>
          <p:cNvPr id="472154" name="Text Box 90"/>
          <p:cNvSpPr txBox="1">
            <a:spLocks noChangeArrowheads="1"/>
          </p:cNvSpPr>
          <p:nvPr/>
        </p:nvSpPr>
        <p:spPr bwMode="auto">
          <a:xfrm>
            <a:off x="914400" y="5562600"/>
            <a:ext cx="303213" cy="366713"/>
          </a:xfrm>
          <a:prstGeom prst="rect">
            <a:avLst/>
          </a:prstGeom>
          <a:noFill/>
          <a:ln w="9525">
            <a:noFill/>
            <a:miter lim="800000"/>
            <a:headEnd/>
            <a:tailEnd/>
          </a:ln>
          <a:effectLst/>
        </p:spPr>
        <p:txBody>
          <a:bodyPr wrap="none">
            <a:spAutoFit/>
          </a:bodyPr>
          <a:lstStyle/>
          <a:p>
            <a:r>
              <a:rPr lang="en-US"/>
              <a:t>y</a:t>
            </a:r>
          </a:p>
        </p:txBody>
      </p:sp>
      <p:sp>
        <p:nvSpPr>
          <p:cNvPr id="472155" name="Text Box 91"/>
          <p:cNvSpPr txBox="1">
            <a:spLocks noChangeArrowheads="1"/>
          </p:cNvSpPr>
          <p:nvPr/>
        </p:nvSpPr>
        <p:spPr bwMode="auto">
          <a:xfrm>
            <a:off x="914400" y="5867400"/>
            <a:ext cx="306388" cy="366713"/>
          </a:xfrm>
          <a:prstGeom prst="rect">
            <a:avLst/>
          </a:prstGeom>
          <a:noFill/>
          <a:ln w="9525">
            <a:noFill/>
            <a:miter lim="800000"/>
            <a:headEnd/>
            <a:tailEnd/>
          </a:ln>
          <a:effectLst/>
        </p:spPr>
        <p:txBody>
          <a:bodyPr wrap="none">
            <a:spAutoFit/>
          </a:bodyPr>
          <a:lstStyle/>
          <a:p>
            <a:r>
              <a:rPr lang="en-US"/>
              <a:t>z</a:t>
            </a:r>
          </a:p>
        </p:txBody>
      </p:sp>
      <p:sp>
        <p:nvSpPr>
          <p:cNvPr id="472156" name="Text Box 92"/>
          <p:cNvSpPr txBox="1">
            <a:spLocks noChangeArrowheads="1"/>
          </p:cNvSpPr>
          <p:nvPr/>
        </p:nvSpPr>
        <p:spPr bwMode="auto">
          <a:xfrm>
            <a:off x="1219200" y="5638800"/>
            <a:ext cx="990600" cy="366713"/>
          </a:xfrm>
          <a:prstGeom prst="rect">
            <a:avLst/>
          </a:prstGeom>
          <a:noFill/>
          <a:ln w="9525">
            <a:noFill/>
            <a:miter lim="800000"/>
            <a:headEnd/>
            <a:tailEnd/>
          </a:ln>
          <a:effectLst/>
        </p:spPr>
        <p:txBody>
          <a:bodyPr>
            <a:spAutoFit/>
          </a:bodyPr>
          <a:lstStyle/>
          <a:p>
            <a:r>
              <a:rPr lang="en-US"/>
              <a:t>∞</a:t>
            </a:r>
          </a:p>
        </p:txBody>
      </p:sp>
      <p:sp>
        <p:nvSpPr>
          <p:cNvPr id="472157" name="Text Box 93"/>
          <p:cNvSpPr txBox="1">
            <a:spLocks noChangeArrowheads="1"/>
          </p:cNvSpPr>
          <p:nvPr/>
        </p:nvSpPr>
        <p:spPr bwMode="auto">
          <a:xfrm>
            <a:off x="1447800" y="5638800"/>
            <a:ext cx="376238" cy="366713"/>
          </a:xfrm>
          <a:prstGeom prst="rect">
            <a:avLst/>
          </a:prstGeom>
          <a:noFill/>
          <a:ln w="9525">
            <a:noFill/>
            <a:miter lim="800000"/>
            <a:headEnd/>
            <a:tailEnd/>
          </a:ln>
          <a:effectLst/>
        </p:spPr>
        <p:txBody>
          <a:bodyPr wrap="none">
            <a:spAutoFit/>
          </a:bodyPr>
          <a:lstStyle/>
          <a:p>
            <a:r>
              <a:rPr lang="en-US"/>
              <a:t>∞</a:t>
            </a:r>
          </a:p>
        </p:txBody>
      </p:sp>
      <p:sp>
        <p:nvSpPr>
          <p:cNvPr id="472158" name="Text Box 94"/>
          <p:cNvSpPr txBox="1">
            <a:spLocks noChangeArrowheads="1"/>
          </p:cNvSpPr>
          <p:nvPr/>
        </p:nvSpPr>
        <p:spPr bwMode="auto">
          <a:xfrm>
            <a:off x="1828800" y="5638800"/>
            <a:ext cx="376238" cy="366713"/>
          </a:xfrm>
          <a:prstGeom prst="rect">
            <a:avLst/>
          </a:prstGeom>
          <a:noFill/>
          <a:ln w="9525">
            <a:noFill/>
            <a:miter lim="800000"/>
            <a:headEnd/>
            <a:tailEnd/>
          </a:ln>
          <a:effectLst/>
        </p:spPr>
        <p:txBody>
          <a:bodyPr wrap="none">
            <a:spAutoFit/>
          </a:bodyPr>
          <a:lstStyle/>
          <a:p>
            <a:r>
              <a:rPr lang="en-US"/>
              <a:t>∞</a:t>
            </a:r>
          </a:p>
        </p:txBody>
      </p:sp>
      <p:sp>
        <p:nvSpPr>
          <p:cNvPr id="472159" name="Text Box 95"/>
          <p:cNvSpPr txBox="1">
            <a:spLocks noChangeArrowheads="1"/>
          </p:cNvSpPr>
          <p:nvPr/>
        </p:nvSpPr>
        <p:spPr bwMode="auto">
          <a:xfrm>
            <a:off x="1219200" y="5943600"/>
            <a:ext cx="323850" cy="366713"/>
          </a:xfrm>
          <a:prstGeom prst="rect">
            <a:avLst/>
          </a:prstGeom>
          <a:noFill/>
          <a:ln w="9525">
            <a:noFill/>
            <a:miter lim="800000"/>
            <a:headEnd/>
            <a:tailEnd/>
          </a:ln>
          <a:effectLst/>
        </p:spPr>
        <p:txBody>
          <a:bodyPr wrap="none">
            <a:spAutoFit/>
          </a:bodyPr>
          <a:lstStyle/>
          <a:p>
            <a:r>
              <a:rPr lang="en-US"/>
              <a:t>7</a:t>
            </a:r>
          </a:p>
        </p:txBody>
      </p:sp>
      <p:sp>
        <p:nvSpPr>
          <p:cNvPr id="472160" name="Text Box 96"/>
          <p:cNvSpPr txBox="1">
            <a:spLocks noChangeArrowheads="1"/>
          </p:cNvSpPr>
          <p:nvPr/>
        </p:nvSpPr>
        <p:spPr bwMode="auto">
          <a:xfrm>
            <a:off x="1447800" y="5943600"/>
            <a:ext cx="287338" cy="366713"/>
          </a:xfrm>
          <a:prstGeom prst="rect">
            <a:avLst/>
          </a:prstGeom>
          <a:noFill/>
          <a:ln w="9525">
            <a:noFill/>
            <a:miter lim="800000"/>
            <a:headEnd/>
            <a:tailEnd/>
          </a:ln>
          <a:effectLst/>
        </p:spPr>
        <p:txBody>
          <a:bodyPr wrap="none">
            <a:spAutoFit/>
          </a:bodyPr>
          <a:lstStyle/>
          <a:p>
            <a:r>
              <a:rPr lang="en-US"/>
              <a:t>1</a:t>
            </a:r>
          </a:p>
        </p:txBody>
      </p:sp>
      <p:sp>
        <p:nvSpPr>
          <p:cNvPr id="472161" name="Text Box 97"/>
          <p:cNvSpPr txBox="1">
            <a:spLocks noChangeArrowheads="1"/>
          </p:cNvSpPr>
          <p:nvPr/>
        </p:nvSpPr>
        <p:spPr bwMode="auto">
          <a:xfrm>
            <a:off x="1828800" y="5943600"/>
            <a:ext cx="323850" cy="366713"/>
          </a:xfrm>
          <a:prstGeom prst="rect">
            <a:avLst/>
          </a:prstGeom>
          <a:noFill/>
          <a:ln w="9525">
            <a:noFill/>
            <a:miter lim="800000"/>
            <a:headEnd/>
            <a:tailEnd/>
          </a:ln>
          <a:effectLst/>
        </p:spPr>
        <p:txBody>
          <a:bodyPr wrap="none">
            <a:spAutoFit/>
          </a:bodyPr>
          <a:lstStyle/>
          <a:p>
            <a:r>
              <a:rPr lang="en-US"/>
              <a:t>0</a:t>
            </a:r>
          </a:p>
        </p:txBody>
      </p:sp>
      <p:sp>
        <p:nvSpPr>
          <p:cNvPr id="472162" name="Text Box 98"/>
          <p:cNvSpPr txBox="1">
            <a:spLocks noChangeArrowheads="1"/>
          </p:cNvSpPr>
          <p:nvPr/>
        </p:nvSpPr>
        <p:spPr bwMode="auto">
          <a:xfrm>
            <a:off x="1219200" y="4572000"/>
            <a:ext cx="938213" cy="366713"/>
          </a:xfrm>
          <a:prstGeom prst="rect">
            <a:avLst/>
          </a:prstGeom>
          <a:noFill/>
          <a:ln w="9525">
            <a:noFill/>
            <a:miter lim="800000"/>
            <a:headEnd/>
            <a:tailEnd/>
          </a:ln>
          <a:effectLst/>
        </p:spPr>
        <p:txBody>
          <a:bodyPr wrap="none">
            <a:spAutoFit/>
          </a:bodyPr>
          <a:lstStyle/>
          <a:p>
            <a:r>
              <a:rPr lang="en-US"/>
              <a:t>cost to</a:t>
            </a:r>
          </a:p>
        </p:txBody>
      </p:sp>
      <p:sp>
        <p:nvSpPr>
          <p:cNvPr id="472163" name="Text Box 99"/>
          <p:cNvSpPr txBox="1">
            <a:spLocks noChangeArrowheads="1"/>
          </p:cNvSpPr>
          <p:nvPr/>
        </p:nvSpPr>
        <p:spPr bwMode="auto">
          <a:xfrm>
            <a:off x="1219200" y="3505200"/>
            <a:ext cx="976313" cy="641350"/>
          </a:xfrm>
          <a:prstGeom prst="rect">
            <a:avLst/>
          </a:prstGeom>
          <a:noFill/>
          <a:ln w="9525">
            <a:noFill/>
            <a:miter lim="800000"/>
            <a:headEnd/>
            <a:tailEnd/>
          </a:ln>
          <a:effectLst/>
        </p:spPr>
        <p:txBody>
          <a:bodyPr wrap="none">
            <a:spAutoFit/>
          </a:bodyPr>
          <a:lstStyle/>
          <a:p>
            <a:r>
              <a:rPr lang="en-US"/>
              <a:t>∞</a:t>
            </a:r>
          </a:p>
          <a:p>
            <a:r>
              <a:rPr lang="en-US"/>
              <a:t>2   0   1</a:t>
            </a:r>
          </a:p>
        </p:txBody>
      </p:sp>
      <p:sp>
        <p:nvSpPr>
          <p:cNvPr id="472164" name="Text Box 100"/>
          <p:cNvSpPr txBox="1">
            <a:spLocks noChangeArrowheads="1"/>
          </p:cNvSpPr>
          <p:nvPr/>
        </p:nvSpPr>
        <p:spPr bwMode="auto">
          <a:xfrm>
            <a:off x="1219200" y="5257800"/>
            <a:ext cx="990600" cy="366713"/>
          </a:xfrm>
          <a:prstGeom prst="rect">
            <a:avLst/>
          </a:prstGeom>
          <a:noFill/>
          <a:ln w="9525">
            <a:noFill/>
            <a:miter lim="800000"/>
            <a:headEnd/>
            <a:tailEnd/>
          </a:ln>
          <a:effectLst/>
        </p:spPr>
        <p:txBody>
          <a:bodyPr>
            <a:spAutoFit/>
          </a:bodyPr>
          <a:lstStyle/>
          <a:p>
            <a:r>
              <a:rPr lang="en-US"/>
              <a:t>∞ ∞  ∞</a:t>
            </a:r>
          </a:p>
        </p:txBody>
      </p:sp>
      <p:sp>
        <p:nvSpPr>
          <p:cNvPr id="472165" name="Text Box 101"/>
          <p:cNvSpPr txBox="1">
            <a:spLocks noChangeArrowheads="1"/>
          </p:cNvSpPr>
          <p:nvPr/>
        </p:nvSpPr>
        <p:spPr bwMode="auto">
          <a:xfrm>
            <a:off x="3260725" y="2022475"/>
            <a:ext cx="976313" cy="366713"/>
          </a:xfrm>
          <a:prstGeom prst="rect">
            <a:avLst/>
          </a:prstGeom>
          <a:noFill/>
          <a:ln w="9525">
            <a:noFill/>
            <a:miter lim="800000"/>
            <a:headEnd/>
            <a:tailEnd/>
          </a:ln>
          <a:effectLst/>
        </p:spPr>
        <p:txBody>
          <a:bodyPr wrap="none">
            <a:spAutoFit/>
          </a:bodyPr>
          <a:lstStyle/>
          <a:p>
            <a:r>
              <a:rPr lang="en-US"/>
              <a:t>2   0   1</a:t>
            </a:r>
          </a:p>
        </p:txBody>
      </p:sp>
      <p:sp>
        <p:nvSpPr>
          <p:cNvPr id="472166" name="Text Box 102"/>
          <p:cNvSpPr txBox="1">
            <a:spLocks noChangeArrowheads="1"/>
          </p:cNvSpPr>
          <p:nvPr/>
        </p:nvSpPr>
        <p:spPr bwMode="auto">
          <a:xfrm>
            <a:off x="3260725" y="2327275"/>
            <a:ext cx="976313" cy="366713"/>
          </a:xfrm>
          <a:prstGeom prst="rect">
            <a:avLst/>
          </a:prstGeom>
          <a:noFill/>
          <a:ln w="9525">
            <a:noFill/>
            <a:miter lim="800000"/>
            <a:headEnd/>
            <a:tailEnd/>
          </a:ln>
          <a:effectLst/>
        </p:spPr>
        <p:txBody>
          <a:bodyPr wrap="none">
            <a:spAutoFit/>
          </a:bodyPr>
          <a:lstStyle/>
          <a:p>
            <a:r>
              <a:rPr lang="en-US"/>
              <a:t>7   1   0</a:t>
            </a:r>
          </a:p>
        </p:txBody>
      </p:sp>
      <p:sp>
        <p:nvSpPr>
          <p:cNvPr id="472177" name="Line 113"/>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ffectLst/>
        </p:spPr>
        <p:txBody>
          <a:bodyPr wrap="none"/>
          <a:lstStyle/>
          <a:p>
            <a:endParaRPr lang="en-US"/>
          </a:p>
        </p:txBody>
      </p:sp>
      <p:sp>
        <p:nvSpPr>
          <p:cNvPr id="472178" name="Line 114"/>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ffectLst/>
        </p:spPr>
        <p:txBody>
          <a:bodyPr wrap="none"/>
          <a:lstStyle/>
          <a:p>
            <a:endParaRPr lang="en-US"/>
          </a:p>
        </p:txBody>
      </p:sp>
      <p:sp>
        <p:nvSpPr>
          <p:cNvPr id="472179" name="Line 115"/>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ffectLst/>
        </p:spPr>
        <p:txBody>
          <a:bodyPr wrap="none"/>
          <a:lstStyle/>
          <a:p>
            <a:endParaRPr lang="en-US"/>
          </a:p>
        </p:txBody>
      </p:sp>
      <p:sp>
        <p:nvSpPr>
          <p:cNvPr id="472180" name="Line 116"/>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ffectLst/>
        </p:spPr>
        <p:txBody>
          <a:bodyPr wrap="none"/>
          <a:lstStyle/>
          <a:p>
            <a:endParaRPr lang="en-US"/>
          </a:p>
        </p:txBody>
      </p:sp>
      <p:sp>
        <p:nvSpPr>
          <p:cNvPr id="472181" name="Line 117"/>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ffectLst/>
        </p:spPr>
        <p:txBody>
          <a:bodyPr wrap="none"/>
          <a:lstStyle/>
          <a:p>
            <a:endParaRPr lang="en-US"/>
          </a:p>
        </p:txBody>
      </p:sp>
      <p:sp>
        <p:nvSpPr>
          <p:cNvPr id="472182" name="Line 118"/>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ffectLst/>
        </p:spPr>
        <p:txBody>
          <a:bodyPr wrap="none"/>
          <a:lstStyle/>
          <a:p>
            <a:endParaRPr lang="en-US"/>
          </a:p>
        </p:txBody>
      </p:sp>
      <p:sp>
        <p:nvSpPr>
          <p:cNvPr id="472187" name="Line 12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ffectLst/>
        </p:spPr>
        <p:txBody>
          <a:bodyPr wrap="none"/>
          <a:lstStyle/>
          <a:p>
            <a:endParaRPr lang="en-US"/>
          </a:p>
        </p:txBody>
      </p:sp>
      <p:sp>
        <p:nvSpPr>
          <p:cNvPr id="472188" name="Text Box 124"/>
          <p:cNvSpPr txBox="1">
            <a:spLocks noChangeArrowheads="1"/>
          </p:cNvSpPr>
          <p:nvPr/>
        </p:nvSpPr>
        <p:spPr bwMode="auto">
          <a:xfrm>
            <a:off x="6069013" y="6142038"/>
            <a:ext cx="658812" cy="366712"/>
          </a:xfrm>
          <a:prstGeom prst="rect">
            <a:avLst/>
          </a:prstGeom>
          <a:noFill/>
          <a:ln w="9525">
            <a:noFill/>
            <a:miter lim="800000"/>
            <a:headEnd/>
            <a:tailEnd/>
          </a:ln>
          <a:effectLst/>
        </p:spPr>
        <p:txBody>
          <a:bodyPr wrap="none">
            <a:spAutoFit/>
          </a:bodyPr>
          <a:lstStyle/>
          <a:p>
            <a:r>
              <a:rPr lang="en-US"/>
              <a:t>time</a:t>
            </a:r>
          </a:p>
        </p:txBody>
      </p:sp>
      <p:grpSp>
        <p:nvGrpSpPr>
          <p:cNvPr id="472189" name="Group 125"/>
          <p:cNvGrpSpPr>
            <a:grpSpLocks/>
          </p:cNvGrpSpPr>
          <p:nvPr/>
        </p:nvGrpSpPr>
        <p:grpSpPr bwMode="auto">
          <a:xfrm>
            <a:off x="6632575" y="2911475"/>
            <a:ext cx="2184400" cy="1212850"/>
            <a:chOff x="2352" y="0"/>
            <a:chExt cx="1376" cy="764"/>
          </a:xfrm>
        </p:grpSpPr>
        <p:sp>
          <p:nvSpPr>
            <p:cNvPr id="472190" name="Freeform 126"/>
            <p:cNvSpPr>
              <a:spLocks/>
            </p:cNvSpPr>
            <p:nvPr/>
          </p:nvSpPr>
          <p:spPr bwMode="auto">
            <a:xfrm>
              <a:off x="2352" y="0"/>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lstStyle/>
            <a:p>
              <a:endParaRPr lang="en-US"/>
            </a:p>
          </p:txBody>
        </p:sp>
        <p:grpSp>
          <p:nvGrpSpPr>
            <p:cNvPr id="472191" name="Group 127"/>
            <p:cNvGrpSpPr>
              <a:grpSpLocks/>
            </p:cNvGrpSpPr>
            <p:nvPr/>
          </p:nvGrpSpPr>
          <p:grpSpPr bwMode="auto">
            <a:xfrm>
              <a:off x="2448" y="74"/>
              <a:ext cx="1161" cy="675"/>
              <a:chOff x="-17" y="1286"/>
              <a:chExt cx="1161" cy="675"/>
            </a:xfrm>
          </p:grpSpPr>
          <p:sp>
            <p:nvSpPr>
              <p:cNvPr id="472192" name="Freeform 128"/>
              <p:cNvSpPr>
                <a:spLocks/>
              </p:cNvSpPr>
              <p:nvPr/>
            </p:nvSpPr>
            <p:spPr bwMode="auto">
              <a:xfrm>
                <a:off x="246" y="147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lstStyle/>
              <a:p>
                <a:endParaRPr lang="en-US"/>
              </a:p>
            </p:txBody>
          </p:sp>
          <p:sp>
            <p:nvSpPr>
              <p:cNvPr id="472193" name="Oval 12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72194" name="Line 130"/>
              <p:cNvSpPr>
                <a:spLocks noChangeShapeType="1"/>
              </p:cNvSpPr>
              <p:nvPr/>
            </p:nvSpPr>
            <p:spPr bwMode="auto">
              <a:xfrm>
                <a:off x="-14" y="1705"/>
                <a:ext cx="1" cy="50"/>
              </a:xfrm>
              <a:prstGeom prst="line">
                <a:avLst/>
              </a:prstGeom>
              <a:noFill/>
              <a:ln w="12700">
                <a:solidFill>
                  <a:schemeClr val="tx1"/>
                </a:solidFill>
                <a:round/>
                <a:headEnd/>
                <a:tailEnd/>
              </a:ln>
              <a:effectLst/>
            </p:spPr>
            <p:txBody>
              <a:bodyPr wrap="none" anchor="ctr"/>
              <a:lstStyle/>
              <a:p>
                <a:endParaRPr lang="en-US"/>
              </a:p>
            </p:txBody>
          </p:sp>
          <p:sp>
            <p:nvSpPr>
              <p:cNvPr id="472195" name="Line 131"/>
              <p:cNvSpPr>
                <a:spLocks noChangeShapeType="1"/>
              </p:cNvSpPr>
              <p:nvPr/>
            </p:nvSpPr>
            <p:spPr bwMode="auto">
              <a:xfrm>
                <a:off x="299" y="1705"/>
                <a:ext cx="1" cy="50"/>
              </a:xfrm>
              <a:prstGeom prst="line">
                <a:avLst/>
              </a:prstGeom>
              <a:noFill/>
              <a:ln w="12700">
                <a:solidFill>
                  <a:schemeClr val="tx1"/>
                </a:solidFill>
                <a:round/>
                <a:headEnd/>
                <a:tailEnd/>
              </a:ln>
              <a:effectLst/>
            </p:spPr>
            <p:txBody>
              <a:bodyPr wrap="none" anchor="ctr"/>
              <a:lstStyle/>
              <a:p>
                <a:endParaRPr lang="en-US"/>
              </a:p>
            </p:txBody>
          </p:sp>
          <p:sp>
            <p:nvSpPr>
              <p:cNvPr id="472196" name="Rectangle 132"/>
              <p:cNvSpPr>
                <a:spLocks noChangeArrowheads="1"/>
              </p:cNvSpPr>
              <p:nvPr/>
            </p:nvSpPr>
            <p:spPr bwMode="auto">
              <a:xfrm>
                <a:off x="-14" y="170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72197" name="Oval 13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72198" name="Freeform 134"/>
              <p:cNvSpPr>
                <a:spLocks/>
              </p:cNvSpPr>
              <p:nvPr/>
            </p:nvSpPr>
            <p:spPr bwMode="auto">
              <a:xfrm>
                <a:off x="651" y="147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lstStyle/>
              <a:p>
                <a:endParaRPr lang="en-US"/>
              </a:p>
            </p:txBody>
          </p:sp>
          <p:sp>
            <p:nvSpPr>
              <p:cNvPr id="472199" name="Freeform 135"/>
              <p:cNvSpPr>
                <a:spLocks/>
              </p:cNvSpPr>
              <p:nvPr/>
            </p:nvSpPr>
            <p:spPr bwMode="auto">
              <a:xfrm>
                <a:off x="303" y="174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lstStyle/>
              <a:p>
                <a:endParaRPr lang="en-US"/>
              </a:p>
            </p:txBody>
          </p:sp>
          <p:grpSp>
            <p:nvGrpSpPr>
              <p:cNvPr id="472200" name="Group 136"/>
              <p:cNvGrpSpPr>
                <a:grpSpLocks/>
              </p:cNvGrpSpPr>
              <p:nvPr/>
            </p:nvGrpSpPr>
            <p:grpSpPr bwMode="auto">
              <a:xfrm>
                <a:off x="32" y="1598"/>
                <a:ext cx="210" cy="250"/>
                <a:chOff x="2952" y="2429"/>
                <a:chExt cx="211" cy="250"/>
              </a:xfrm>
            </p:grpSpPr>
            <p:sp>
              <p:nvSpPr>
                <p:cNvPr id="472201" name="Rectangle 1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72202" name="Text Box 138"/>
                <p:cNvSpPr txBox="1">
                  <a:spLocks noChangeArrowheads="1"/>
                </p:cNvSpPr>
                <p:nvPr/>
              </p:nvSpPr>
              <p:spPr bwMode="auto">
                <a:xfrm>
                  <a:off x="2952" y="2429"/>
                  <a:ext cx="211" cy="250"/>
                </a:xfrm>
                <a:prstGeom prst="rect">
                  <a:avLst/>
                </a:prstGeom>
                <a:noFill/>
                <a:ln w="9525">
                  <a:noFill/>
                  <a:miter lim="800000"/>
                  <a:headEnd/>
                  <a:tailEnd/>
                </a:ln>
                <a:effectLst/>
              </p:spPr>
              <p:txBody>
                <a:bodyPr wrap="none">
                  <a:spAutoFit/>
                </a:bodyPr>
                <a:lstStyle/>
                <a:p>
                  <a:pPr algn="ctr"/>
                  <a:r>
                    <a:rPr lang="en-US" sz="2000"/>
                    <a:t>x</a:t>
                  </a:r>
                  <a:endParaRPr lang="en-US" sz="2400">
                    <a:latin typeface="Times New Roman" pitchFamily="18" charset="0"/>
                  </a:endParaRPr>
                </a:p>
              </p:txBody>
            </p:sp>
          </p:grpSp>
          <p:grpSp>
            <p:nvGrpSpPr>
              <p:cNvPr id="472203" name="Group 139"/>
              <p:cNvGrpSpPr>
                <a:grpSpLocks/>
              </p:cNvGrpSpPr>
              <p:nvPr/>
            </p:nvGrpSpPr>
            <p:grpSpPr bwMode="auto">
              <a:xfrm>
                <a:off x="828" y="1580"/>
                <a:ext cx="316" cy="288"/>
                <a:chOff x="1740" y="2276"/>
                <a:chExt cx="316" cy="288"/>
              </a:xfrm>
            </p:grpSpPr>
            <p:sp>
              <p:nvSpPr>
                <p:cNvPr id="472204" name="Oval 14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72205" name="Line 141"/>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lstStyle/>
                <a:p>
                  <a:endParaRPr lang="en-US"/>
                </a:p>
              </p:txBody>
            </p:sp>
            <p:sp>
              <p:nvSpPr>
                <p:cNvPr id="472206" name="Line 142"/>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lstStyle/>
                <a:p>
                  <a:endParaRPr lang="en-US"/>
                </a:p>
              </p:txBody>
            </p:sp>
            <p:sp>
              <p:nvSpPr>
                <p:cNvPr id="472207" name="Rectangle 143"/>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72208" name="Oval 14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72209" name="Group 145"/>
                <p:cNvGrpSpPr>
                  <a:grpSpLocks/>
                </p:cNvGrpSpPr>
                <p:nvPr/>
              </p:nvGrpSpPr>
              <p:grpSpPr bwMode="auto">
                <a:xfrm>
                  <a:off x="1792" y="2276"/>
                  <a:ext cx="219" cy="288"/>
                  <a:chOff x="2948" y="2399"/>
                  <a:chExt cx="220" cy="288"/>
                </a:xfrm>
              </p:grpSpPr>
              <p:sp>
                <p:nvSpPr>
                  <p:cNvPr id="472210" name="Rectangle 1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72211" name="Text Box 147"/>
                  <p:cNvSpPr txBox="1">
                    <a:spLocks noChangeArrowheads="1"/>
                  </p:cNvSpPr>
                  <p:nvPr/>
                </p:nvSpPr>
                <p:spPr bwMode="auto">
                  <a:xfrm>
                    <a:off x="2948" y="2399"/>
                    <a:ext cx="220" cy="288"/>
                  </a:xfrm>
                  <a:prstGeom prst="rect">
                    <a:avLst/>
                  </a:prstGeom>
                  <a:noFill/>
                  <a:ln w="9525">
                    <a:noFill/>
                    <a:miter lim="800000"/>
                    <a:headEnd/>
                    <a:tailEnd/>
                  </a:ln>
                  <a:effectLst/>
                </p:spPr>
                <p:txBody>
                  <a:bodyPr wrap="none">
                    <a:spAutoFit/>
                  </a:bodyPr>
                  <a:lstStyle/>
                  <a:p>
                    <a:pPr algn="ctr"/>
                    <a:r>
                      <a:rPr lang="en-US" sz="2400"/>
                      <a:t>z</a:t>
                    </a:r>
                  </a:p>
                </p:txBody>
              </p:sp>
            </p:grpSp>
          </p:grpSp>
          <p:sp>
            <p:nvSpPr>
              <p:cNvPr id="472212" name="Text Box 148"/>
              <p:cNvSpPr txBox="1">
                <a:spLocks noChangeArrowheads="1"/>
              </p:cNvSpPr>
              <p:nvPr/>
            </p:nvSpPr>
            <p:spPr bwMode="auto">
              <a:xfrm>
                <a:off x="731" y="1400"/>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472213" name="Text Box 149"/>
              <p:cNvSpPr txBox="1">
                <a:spLocks noChangeArrowheads="1"/>
              </p:cNvSpPr>
              <p:nvPr/>
            </p:nvSpPr>
            <p:spPr bwMode="auto">
              <a:xfrm>
                <a:off x="192" y="1397"/>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472214" name="Text Box 150"/>
              <p:cNvSpPr txBox="1">
                <a:spLocks noChangeArrowheads="1"/>
              </p:cNvSpPr>
              <p:nvPr/>
            </p:nvSpPr>
            <p:spPr bwMode="auto">
              <a:xfrm>
                <a:off x="477" y="1730"/>
                <a:ext cx="204" cy="231"/>
              </a:xfrm>
              <a:prstGeom prst="rect">
                <a:avLst/>
              </a:prstGeom>
              <a:noFill/>
              <a:ln w="9525">
                <a:noFill/>
                <a:miter lim="800000"/>
                <a:headEnd/>
                <a:tailEnd/>
              </a:ln>
              <a:effectLst/>
            </p:spPr>
            <p:txBody>
              <a:bodyPr wrap="none">
                <a:spAutoFit/>
              </a:bodyPr>
              <a:lstStyle/>
              <a:p>
                <a:pPr algn="ctr"/>
                <a:r>
                  <a:rPr lang="en-US"/>
                  <a:t>7</a:t>
                </a:r>
                <a:endParaRPr lang="en-US" sz="2400">
                  <a:latin typeface="Times New Roman" pitchFamily="18" charset="0"/>
                </a:endParaRPr>
              </a:p>
            </p:txBody>
          </p:sp>
          <p:grpSp>
            <p:nvGrpSpPr>
              <p:cNvPr id="472215" name="Group 151"/>
              <p:cNvGrpSpPr>
                <a:grpSpLocks/>
              </p:cNvGrpSpPr>
              <p:nvPr/>
            </p:nvGrpSpPr>
            <p:grpSpPr bwMode="auto">
              <a:xfrm>
                <a:off x="408" y="1286"/>
                <a:ext cx="316" cy="250"/>
                <a:chOff x="1740" y="2306"/>
                <a:chExt cx="316" cy="250"/>
              </a:xfrm>
            </p:grpSpPr>
            <p:sp>
              <p:nvSpPr>
                <p:cNvPr id="472216" name="Oval 15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72217" name="Line 153"/>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lstStyle/>
                <a:p>
                  <a:endParaRPr lang="en-US"/>
                </a:p>
              </p:txBody>
            </p:sp>
            <p:sp>
              <p:nvSpPr>
                <p:cNvPr id="472218" name="Line 154"/>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lstStyle/>
                <a:p>
                  <a:endParaRPr lang="en-US"/>
                </a:p>
              </p:txBody>
            </p:sp>
            <p:sp>
              <p:nvSpPr>
                <p:cNvPr id="472219" name="Rectangle 155"/>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72220" name="Oval 15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72221" name="Group 157"/>
                <p:cNvGrpSpPr>
                  <a:grpSpLocks/>
                </p:cNvGrpSpPr>
                <p:nvPr/>
              </p:nvGrpSpPr>
              <p:grpSpPr bwMode="auto">
                <a:xfrm>
                  <a:off x="1802" y="2306"/>
                  <a:ext cx="199" cy="250"/>
                  <a:chOff x="2957" y="2429"/>
                  <a:chExt cx="201" cy="250"/>
                </a:xfrm>
              </p:grpSpPr>
              <p:sp>
                <p:nvSpPr>
                  <p:cNvPr id="472222" name="Rectangle 1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72223" name="Text Box 159"/>
                  <p:cNvSpPr txBox="1">
                    <a:spLocks noChangeArrowheads="1"/>
                  </p:cNvSpPr>
                  <p:nvPr/>
                </p:nvSpPr>
                <p:spPr bwMode="auto">
                  <a:xfrm>
                    <a:off x="2957" y="2429"/>
                    <a:ext cx="201" cy="250"/>
                  </a:xfrm>
                  <a:prstGeom prst="rect">
                    <a:avLst/>
                  </a:prstGeom>
                  <a:noFill/>
                  <a:ln w="9525">
                    <a:noFill/>
                    <a:miter lim="800000"/>
                    <a:headEnd/>
                    <a:tailEnd/>
                  </a:ln>
                  <a:effectLst/>
                </p:spPr>
                <p:txBody>
                  <a:bodyPr wrap="none">
                    <a:spAutoFit/>
                  </a:bodyPr>
                  <a:lstStyle/>
                  <a:p>
                    <a:pPr algn="ctr"/>
                    <a:r>
                      <a:rPr lang="en-US" sz="2000"/>
                      <a:t>y</a:t>
                    </a:r>
                    <a:endParaRPr lang="en-US" sz="2400">
                      <a:latin typeface="Times New Roman" pitchFamily="18" charset="0"/>
                    </a:endParaRPr>
                  </a:p>
                </p:txBody>
              </p:sp>
            </p:grpSp>
          </p:grpSp>
        </p:grpSp>
      </p:grpSp>
      <p:sp>
        <p:nvSpPr>
          <p:cNvPr id="472224" name="Text Box 160"/>
          <p:cNvSpPr txBox="1">
            <a:spLocks noChangeArrowheads="1"/>
          </p:cNvSpPr>
          <p:nvPr/>
        </p:nvSpPr>
        <p:spPr bwMode="auto">
          <a:xfrm>
            <a:off x="0" y="685800"/>
            <a:ext cx="1579563" cy="366713"/>
          </a:xfrm>
          <a:prstGeom prst="rect">
            <a:avLst/>
          </a:prstGeom>
          <a:noFill/>
          <a:ln w="9525">
            <a:noFill/>
            <a:miter lim="800000"/>
            <a:headEnd/>
            <a:tailEnd/>
          </a:ln>
          <a:effectLst/>
        </p:spPr>
        <p:txBody>
          <a:bodyPr wrap="none">
            <a:spAutoFit/>
          </a:bodyPr>
          <a:lstStyle/>
          <a:p>
            <a:pPr eaLnBrk="1" hangingPunct="1"/>
            <a:r>
              <a:rPr lang="en-US" b="1" u="sng"/>
              <a:t>node x table</a:t>
            </a:r>
          </a:p>
        </p:txBody>
      </p:sp>
      <p:sp>
        <p:nvSpPr>
          <p:cNvPr id="472225" name="Text Box 161"/>
          <p:cNvSpPr txBox="1">
            <a:spLocks noChangeArrowheads="1"/>
          </p:cNvSpPr>
          <p:nvPr/>
        </p:nvSpPr>
        <p:spPr bwMode="auto">
          <a:xfrm>
            <a:off x="0" y="2590800"/>
            <a:ext cx="1571625" cy="366713"/>
          </a:xfrm>
          <a:prstGeom prst="rect">
            <a:avLst/>
          </a:prstGeom>
          <a:noFill/>
          <a:ln w="9525">
            <a:noFill/>
            <a:miter lim="800000"/>
            <a:headEnd/>
            <a:tailEnd/>
          </a:ln>
          <a:effectLst/>
        </p:spPr>
        <p:txBody>
          <a:bodyPr wrap="none">
            <a:spAutoFit/>
          </a:bodyPr>
          <a:lstStyle/>
          <a:p>
            <a:pPr eaLnBrk="1" hangingPunct="1"/>
            <a:r>
              <a:rPr lang="en-US" b="1" u="sng"/>
              <a:t>node y table</a:t>
            </a:r>
          </a:p>
        </p:txBody>
      </p:sp>
      <p:sp>
        <p:nvSpPr>
          <p:cNvPr id="472226" name="Text Box 162"/>
          <p:cNvSpPr txBox="1">
            <a:spLocks noChangeArrowheads="1"/>
          </p:cNvSpPr>
          <p:nvPr/>
        </p:nvSpPr>
        <p:spPr bwMode="auto">
          <a:xfrm>
            <a:off x="0" y="4343400"/>
            <a:ext cx="1566863" cy="366713"/>
          </a:xfrm>
          <a:prstGeom prst="rect">
            <a:avLst/>
          </a:prstGeom>
          <a:noFill/>
          <a:ln w="9525">
            <a:noFill/>
            <a:miter lim="800000"/>
            <a:headEnd/>
            <a:tailEnd/>
          </a:ln>
          <a:effectLst/>
        </p:spPr>
        <p:txBody>
          <a:bodyPr wrap="none">
            <a:spAutoFit/>
          </a:bodyPr>
          <a:lstStyle/>
          <a:p>
            <a:pPr eaLnBrk="1" hangingPunct="1"/>
            <a:r>
              <a:rPr lang="en-US" b="1" u="sng"/>
              <a:t>node z table</a:t>
            </a:r>
          </a:p>
        </p:txBody>
      </p:sp>
      <p:sp>
        <p:nvSpPr>
          <p:cNvPr id="472227" name="Oval 163"/>
          <p:cNvSpPr>
            <a:spLocks noChangeArrowheads="1"/>
          </p:cNvSpPr>
          <p:nvPr/>
        </p:nvSpPr>
        <p:spPr bwMode="auto">
          <a:xfrm>
            <a:off x="1219200" y="16764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472228" name="Oval 164"/>
          <p:cNvSpPr>
            <a:spLocks noChangeArrowheads="1"/>
          </p:cNvSpPr>
          <p:nvPr/>
        </p:nvSpPr>
        <p:spPr bwMode="auto">
          <a:xfrm>
            <a:off x="1219200" y="37338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472229" name="Oval 165"/>
          <p:cNvSpPr>
            <a:spLocks noChangeArrowheads="1"/>
          </p:cNvSpPr>
          <p:nvPr/>
        </p:nvSpPr>
        <p:spPr bwMode="auto">
          <a:xfrm>
            <a:off x="1219200" y="59436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472230" name="Oval 166"/>
          <p:cNvSpPr>
            <a:spLocks noChangeArrowheads="1"/>
          </p:cNvSpPr>
          <p:nvPr/>
        </p:nvSpPr>
        <p:spPr bwMode="auto">
          <a:xfrm>
            <a:off x="3297238" y="16764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472232" name="Rectangle 168"/>
          <p:cNvSpPr>
            <a:spLocks noChangeArrowheads="1"/>
          </p:cNvSpPr>
          <p:nvPr/>
        </p:nvSpPr>
        <p:spPr bwMode="auto">
          <a:xfrm>
            <a:off x="1590675" y="187325"/>
            <a:ext cx="4476750" cy="641350"/>
          </a:xfrm>
          <a:prstGeom prst="rect">
            <a:avLst/>
          </a:prstGeom>
          <a:noFill/>
          <a:ln w="9525" algn="ctr">
            <a:noFill/>
            <a:miter lim="800000"/>
            <a:headEnd/>
            <a:tailEnd/>
          </a:ln>
          <a:effectLst/>
        </p:spPr>
        <p:txBody>
          <a:bodyPr wrap="none" anchor="ctr">
            <a:spAutoFit/>
          </a:bodyPr>
          <a:lstStyle/>
          <a:p>
            <a:pPr algn="just"/>
            <a:r>
              <a:rPr lang="fr-FR">
                <a:solidFill>
                  <a:srgbClr val="000000"/>
                </a:solidFill>
                <a:cs typeface="Times New Roman" pitchFamily="18" charset="0"/>
              </a:rPr>
              <a:t>D</a:t>
            </a:r>
            <a:r>
              <a:rPr lang="fr-FR" baseline="-25000">
                <a:solidFill>
                  <a:srgbClr val="000000"/>
                </a:solidFill>
                <a:cs typeface="Times New Roman" pitchFamily="18" charset="0"/>
              </a:rPr>
              <a:t>x</a:t>
            </a:r>
            <a:r>
              <a:rPr lang="fr-FR">
                <a:solidFill>
                  <a:srgbClr val="000000"/>
                </a:solidFill>
                <a:cs typeface="Times New Roman" pitchFamily="18" charset="0"/>
              </a:rPr>
              <a:t>(y) = min{c(x,y) + D</a:t>
            </a:r>
            <a:r>
              <a:rPr lang="fr-FR" baseline="-25000">
                <a:solidFill>
                  <a:srgbClr val="000000"/>
                </a:solidFill>
                <a:cs typeface="Times New Roman" pitchFamily="18" charset="0"/>
              </a:rPr>
              <a:t>y</a:t>
            </a:r>
            <a:r>
              <a:rPr lang="fr-FR">
                <a:solidFill>
                  <a:srgbClr val="000000"/>
                </a:solidFill>
                <a:cs typeface="Times New Roman" pitchFamily="18" charset="0"/>
              </a:rPr>
              <a:t>(y), c(x,z) + D</a:t>
            </a:r>
            <a:r>
              <a:rPr lang="fr-FR" baseline="-25000">
                <a:solidFill>
                  <a:srgbClr val="000000"/>
                </a:solidFill>
                <a:cs typeface="Times New Roman" pitchFamily="18" charset="0"/>
              </a:rPr>
              <a:t>z</a:t>
            </a:r>
            <a:r>
              <a:rPr lang="fr-FR">
                <a:solidFill>
                  <a:srgbClr val="000000"/>
                </a:solidFill>
                <a:cs typeface="Times New Roman" pitchFamily="18" charset="0"/>
              </a:rPr>
              <a:t>(y)} </a:t>
            </a:r>
            <a:br>
              <a:rPr lang="fr-FR">
                <a:solidFill>
                  <a:srgbClr val="000000"/>
                </a:solidFill>
                <a:cs typeface="Times New Roman" pitchFamily="18" charset="0"/>
              </a:rPr>
            </a:br>
            <a:r>
              <a:rPr lang="fr-FR">
                <a:solidFill>
                  <a:srgbClr val="000000"/>
                </a:solidFill>
                <a:cs typeface="Times New Roman" pitchFamily="18" charset="0"/>
              </a:rPr>
              <a:t>             = min{2+0 , 7+1} = 2</a:t>
            </a:r>
          </a:p>
        </p:txBody>
      </p:sp>
      <p:sp>
        <p:nvSpPr>
          <p:cNvPr id="472233" name="Line 169"/>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ffectLst/>
        </p:spPr>
        <p:txBody>
          <a:bodyPr wrap="none"/>
          <a:lstStyle/>
          <a:p>
            <a:endParaRPr lang="en-US"/>
          </a:p>
        </p:txBody>
      </p:sp>
      <p:sp>
        <p:nvSpPr>
          <p:cNvPr id="472234" name="Rectangle 170"/>
          <p:cNvSpPr>
            <a:spLocks noChangeArrowheads="1"/>
          </p:cNvSpPr>
          <p:nvPr/>
        </p:nvSpPr>
        <p:spPr bwMode="auto">
          <a:xfrm>
            <a:off x="6384925" y="111125"/>
            <a:ext cx="2803525" cy="915988"/>
          </a:xfrm>
          <a:prstGeom prst="rect">
            <a:avLst/>
          </a:prstGeom>
          <a:noFill/>
          <a:ln w="9525">
            <a:noFill/>
            <a:miter lim="800000"/>
            <a:headEnd/>
            <a:tailEnd/>
          </a:ln>
          <a:effectLst/>
        </p:spPr>
        <p:txBody>
          <a:bodyPr wrap="none" anchor="ctr">
            <a:spAutoFit/>
          </a:bodyPr>
          <a:lstStyle/>
          <a:p>
            <a:pPr algn="just"/>
            <a:r>
              <a:rPr lang="fr-FR" i="1"/>
              <a:t>D</a:t>
            </a:r>
            <a:r>
              <a:rPr lang="fr-FR" i="1" baseline="-25000"/>
              <a:t>x</a:t>
            </a:r>
            <a:r>
              <a:rPr lang="fr-FR" i="1"/>
              <a:t>(z) = </a:t>
            </a:r>
            <a:r>
              <a:rPr lang="fr-FR"/>
              <a:t>min{</a:t>
            </a:r>
            <a:r>
              <a:rPr lang="fr-FR" i="1"/>
              <a:t>c(x,y) + </a:t>
            </a:r>
            <a:br>
              <a:rPr lang="fr-FR" i="1"/>
            </a:br>
            <a:r>
              <a:rPr lang="fr-FR" i="1"/>
              <a:t>      D</a:t>
            </a:r>
            <a:r>
              <a:rPr lang="fr-FR" i="1" baseline="-25000"/>
              <a:t>y</a:t>
            </a:r>
            <a:r>
              <a:rPr lang="fr-FR" i="1"/>
              <a:t>(z), c(x,z) + D</a:t>
            </a:r>
            <a:r>
              <a:rPr lang="fr-FR" i="1" baseline="-25000"/>
              <a:t>z</a:t>
            </a:r>
            <a:r>
              <a:rPr lang="fr-FR" i="1"/>
              <a:t>(z)</a:t>
            </a:r>
            <a:r>
              <a:rPr lang="fr-FR"/>
              <a:t>} </a:t>
            </a:r>
          </a:p>
          <a:p>
            <a:pPr algn="just"/>
            <a:r>
              <a:rPr lang="fr-FR"/>
              <a:t>= min{2+1 , 7+0} = 3</a:t>
            </a:r>
          </a:p>
        </p:txBody>
      </p:sp>
      <p:sp>
        <p:nvSpPr>
          <p:cNvPr id="472235" name="Line 171"/>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ffectLst/>
        </p:spPr>
        <p:txBody>
          <a:bodyPr wrap="none"/>
          <a:lstStyle/>
          <a:p>
            <a:endParaRPr lang="en-US"/>
          </a:p>
        </p:txBody>
      </p:sp>
      <p:sp>
        <p:nvSpPr>
          <p:cNvPr id="472236" name="Text Box 172"/>
          <p:cNvSpPr txBox="1">
            <a:spLocks noChangeArrowheads="1"/>
          </p:cNvSpPr>
          <p:nvPr/>
        </p:nvSpPr>
        <p:spPr bwMode="auto">
          <a:xfrm>
            <a:off x="3922713" y="1679575"/>
            <a:ext cx="323850" cy="366713"/>
          </a:xfrm>
          <a:prstGeom prst="rect">
            <a:avLst/>
          </a:prstGeom>
          <a:noFill/>
          <a:ln w="9525">
            <a:noFill/>
            <a:miter lim="800000"/>
            <a:headEnd/>
            <a:tailEnd/>
          </a:ln>
          <a:effectLst/>
        </p:spPr>
        <p:txBody>
          <a:bodyPr wrap="none">
            <a:spAutoFit/>
          </a:bodyPr>
          <a:lstStyle/>
          <a:p>
            <a:r>
              <a:rPr lang="en-US"/>
              <a:t>3</a:t>
            </a:r>
          </a:p>
        </p:txBody>
      </p:sp>
      <p:sp>
        <p:nvSpPr>
          <p:cNvPr id="472237" name="Text Box 173"/>
          <p:cNvSpPr txBox="1">
            <a:spLocks noChangeArrowheads="1"/>
          </p:cNvSpPr>
          <p:nvPr/>
        </p:nvSpPr>
        <p:spPr bwMode="auto">
          <a:xfrm>
            <a:off x="3579813" y="1679575"/>
            <a:ext cx="342900" cy="366713"/>
          </a:xfrm>
          <a:prstGeom prst="rect">
            <a:avLst/>
          </a:prstGeom>
          <a:noFill/>
          <a:ln w="9525">
            <a:noFill/>
            <a:miter lim="800000"/>
            <a:headEnd/>
            <a:tailEnd/>
          </a:ln>
          <a:effectLst/>
        </p:spPr>
        <p:txBody>
          <a:bodyPr>
            <a:spAutoFit/>
          </a:bodyPr>
          <a:lstStyle/>
          <a:p>
            <a:r>
              <a:rPr lang="en-US"/>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22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22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2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2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2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232" grpId="0"/>
      <p:bldP spid="472233" grpId="0" animBg="1"/>
      <p:bldP spid="472234" grpId="0"/>
      <p:bldP spid="472235" grpId="0" animBg="1"/>
      <p:bldP spid="472236" grpId="0"/>
      <p:bldP spid="47223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ooter Placeholder 2"/>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73" name="Slide Number Placeholder 3"/>
          <p:cNvSpPr>
            <a:spLocks noGrp="1"/>
          </p:cNvSpPr>
          <p:nvPr>
            <p:ph type="sldNum" sz="quarter" idx="12"/>
          </p:nvPr>
        </p:nvSpPr>
        <p:spPr/>
        <p:txBody>
          <a:bodyPr/>
          <a:lstStyle/>
          <a:p>
            <a:r>
              <a:rPr lang="en-US"/>
              <a:t>4-</a:t>
            </a:r>
            <a:fld id="{3C2C37D5-BF96-4533-8DAA-F50D8708579F}" type="slidenum">
              <a:rPr lang="en-US"/>
              <a:pPr/>
              <a:t>42</a:t>
            </a:fld>
            <a:endParaRPr lang="en-US"/>
          </a:p>
        </p:txBody>
      </p:sp>
      <p:grpSp>
        <p:nvGrpSpPr>
          <p:cNvPr id="626690" name="Group 2"/>
          <p:cNvGrpSpPr>
            <a:grpSpLocks/>
          </p:cNvGrpSpPr>
          <p:nvPr/>
        </p:nvGrpSpPr>
        <p:grpSpPr bwMode="auto">
          <a:xfrm>
            <a:off x="533400" y="990600"/>
            <a:ext cx="1752600" cy="1738313"/>
            <a:chOff x="240" y="192"/>
            <a:chExt cx="1104" cy="1095"/>
          </a:xfrm>
        </p:grpSpPr>
        <p:sp>
          <p:nvSpPr>
            <p:cNvPr id="626691" name="Line 3"/>
            <p:cNvSpPr>
              <a:spLocks noChangeShapeType="1"/>
            </p:cNvSpPr>
            <p:nvPr/>
          </p:nvSpPr>
          <p:spPr bwMode="auto">
            <a:xfrm>
              <a:off x="672" y="480"/>
              <a:ext cx="0" cy="768"/>
            </a:xfrm>
            <a:prstGeom prst="line">
              <a:avLst/>
            </a:prstGeom>
            <a:noFill/>
            <a:ln w="9525">
              <a:solidFill>
                <a:schemeClr val="tx1"/>
              </a:solidFill>
              <a:round/>
              <a:headEnd/>
              <a:tailEnd/>
            </a:ln>
            <a:effectLst/>
          </p:spPr>
          <p:txBody>
            <a:bodyPr wrap="none"/>
            <a:lstStyle/>
            <a:p>
              <a:endParaRPr lang="en-US"/>
            </a:p>
          </p:txBody>
        </p:sp>
        <p:sp>
          <p:nvSpPr>
            <p:cNvPr id="626692" name="Line 4"/>
            <p:cNvSpPr>
              <a:spLocks noChangeShapeType="1"/>
            </p:cNvSpPr>
            <p:nvPr/>
          </p:nvSpPr>
          <p:spPr bwMode="auto">
            <a:xfrm>
              <a:off x="480" y="624"/>
              <a:ext cx="864" cy="0"/>
            </a:xfrm>
            <a:prstGeom prst="line">
              <a:avLst/>
            </a:prstGeom>
            <a:noFill/>
            <a:ln w="9525">
              <a:solidFill>
                <a:schemeClr val="tx1"/>
              </a:solidFill>
              <a:round/>
              <a:headEnd/>
              <a:tailEnd/>
            </a:ln>
            <a:effectLst/>
          </p:spPr>
          <p:txBody>
            <a:bodyPr wrap="none"/>
            <a:lstStyle/>
            <a:p>
              <a:endParaRPr lang="en-US"/>
            </a:p>
          </p:txBody>
        </p:sp>
        <p:sp>
          <p:nvSpPr>
            <p:cNvPr id="626693" name="Text Box 5"/>
            <p:cNvSpPr txBox="1">
              <a:spLocks noChangeArrowheads="1"/>
            </p:cNvSpPr>
            <p:nvPr/>
          </p:nvSpPr>
          <p:spPr bwMode="auto">
            <a:xfrm>
              <a:off x="672" y="384"/>
              <a:ext cx="611" cy="231"/>
            </a:xfrm>
            <a:prstGeom prst="rect">
              <a:avLst/>
            </a:prstGeom>
            <a:noFill/>
            <a:ln w="9525">
              <a:noFill/>
              <a:miter lim="800000"/>
              <a:headEnd/>
              <a:tailEnd/>
            </a:ln>
            <a:effectLst/>
          </p:spPr>
          <p:txBody>
            <a:bodyPr wrap="none">
              <a:spAutoFit/>
            </a:bodyPr>
            <a:lstStyle/>
            <a:p>
              <a:r>
                <a:rPr lang="en-US"/>
                <a:t>x   y   z</a:t>
              </a:r>
            </a:p>
          </p:txBody>
        </p:sp>
        <p:sp>
          <p:nvSpPr>
            <p:cNvPr id="626694" name="Text Box 6"/>
            <p:cNvSpPr txBox="1">
              <a:spLocks noChangeArrowheads="1"/>
            </p:cNvSpPr>
            <p:nvPr/>
          </p:nvSpPr>
          <p:spPr bwMode="auto">
            <a:xfrm>
              <a:off x="480" y="624"/>
              <a:ext cx="201" cy="231"/>
            </a:xfrm>
            <a:prstGeom prst="rect">
              <a:avLst/>
            </a:prstGeom>
            <a:noFill/>
            <a:ln w="9525">
              <a:noFill/>
              <a:miter lim="800000"/>
              <a:headEnd/>
              <a:tailEnd/>
            </a:ln>
            <a:effectLst/>
          </p:spPr>
          <p:txBody>
            <a:bodyPr wrap="none">
              <a:spAutoFit/>
            </a:bodyPr>
            <a:lstStyle/>
            <a:p>
              <a:r>
                <a:rPr lang="en-US"/>
                <a:t>x</a:t>
              </a:r>
            </a:p>
          </p:txBody>
        </p:sp>
        <p:sp>
          <p:nvSpPr>
            <p:cNvPr id="626695" name="Text Box 7"/>
            <p:cNvSpPr txBox="1">
              <a:spLocks noChangeArrowheads="1"/>
            </p:cNvSpPr>
            <p:nvPr/>
          </p:nvSpPr>
          <p:spPr bwMode="auto">
            <a:xfrm>
              <a:off x="480" y="816"/>
              <a:ext cx="191" cy="231"/>
            </a:xfrm>
            <a:prstGeom prst="rect">
              <a:avLst/>
            </a:prstGeom>
            <a:noFill/>
            <a:ln w="9525">
              <a:noFill/>
              <a:miter lim="800000"/>
              <a:headEnd/>
              <a:tailEnd/>
            </a:ln>
            <a:effectLst/>
          </p:spPr>
          <p:txBody>
            <a:bodyPr wrap="none">
              <a:spAutoFit/>
            </a:bodyPr>
            <a:lstStyle/>
            <a:p>
              <a:r>
                <a:rPr lang="en-US"/>
                <a:t>y</a:t>
              </a:r>
            </a:p>
          </p:txBody>
        </p:sp>
        <p:sp>
          <p:nvSpPr>
            <p:cNvPr id="626696" name="Text Box 8"/>
            <p:cNvSpPr txBox="1">
              <a:spLocks noChangeArrowheads="1"/>
            </p:cNvSpPr>
            <p:nvPr/>
          </p:nvSpPr>
          <p:spPr bwMode="auto">
            <a:xfrm>
              <a:off x="480" y="1008"/>
              <a:ext cx="193" cy="231"/>
            </a:xfrm>
            <a:prstGeom prst="rect">
              <a:avLst/>
            </a:prstGeom>
            <a:noFill/>
            <a:ln w="9525">
              <a:noFill/>
              <a:miter lim="800000"/>
              <a:headEnd/>
              <a:tailEnd/>
            </a:ln>
            <a:effectLst/>
          </p:spPr>
          <p:txBody>
            <a:bodyPr wrap="none">
              <a:spAutoFit/>
            </a:bodyPr>
            <a:lstStyle/>
            <a:p>
              <a:r>
                <a:rPr lang="en-US"/>
                <a:t>z</a:t>
              </a:r>
            </a:p>
          </p:txBody>
        </p:sp>
        <p:sp>
          <p:nvSpPr>
            <p:cNvPr id="626697" name="Text Box 9"/>
            <p:cNvSpPr txBox="1">
              <a:spLocks noChangeArrowheads="1"/>
            </p:cNvSpPr>
            <p:nvPr/>
          </p:nvSpPr>
          <p:spPr bwMode="auto">
            <a:xfrm>
              <a:off x="672" y="624"/>
              <a:ext cx="595" cy="231"/>
            </a:xfrm>
            <a:prstGeom prst="rect">
              <a:avLst/>
            </a:prstGeom>
            <a:noFill/>
            <a:ln w="9525">
              <a:noFill/>
              <a:miter lim="800000"/>
              <a:headEnd/>
              <a:tailEnd/>
            </a:ln>
            <a:effectLst/>
          </p:spPr>
          <p:txBody>
            <a:bodyPr wrap="none">
              <a:spAutoFit/>
            </a:bodyPr>
            <a:lstStyle/>
            <a:p>
              <a:r>
                <a:rPr lang="en-US"/>
                <a:t>0  2   7</a:t>
              </a:r>
            </a:p>
          </p:txBody>
        </p:sp>
        <p:sp>
          <p:nvSpPr>
            <p:cNvPr id="626698" name="Text Box 10"/>
            <p:cNvSpPr txBox="1">
              <a:spLocks noChangeArrowheads="1"/>
            </p:cNvSpPr>
            <p:nvPr/>
          </p:nvSpPr>
          <p:spPr bwMode="auto">
            <a:xfrm>
              <a:off x="672" y="864"/>
              <a:ext cx="237" cy="231"/>
            </a:xfrm>
            <a:prstGeom prst="rect">
              <a:avLst/>
            </a:prstGeom>
            <a:noFill/>
            <a:ln w="9525">
              <a:noFill/>
              <a:miter lim="800000"/>
              <a:headEnd/>
              <a:tailEnd/>
            </a:ln>
            <a:effectLst/>
          </p:spPr>
          <p:txBody>
            <a:bodyPr wrap="none">
              <a:spAutoFit/>
            </a:bodyPr>
            <a:lstStyle/>
            <a:p>
              <a:r>
                <a:rPr lang="en-US"/>
                <a:t>∞</a:t>
              </a:r>
            </a:p>
          </p:txBody>
        </p:sp>
        <p:sp>
          <p:nvSpPr>
            <p:cNvPr id="626699" name="Text Box 11"/>
            <p:cNvSpPr txBox="1">
              <a:spLocks noChangeArrowheads="1"/>
            </p:cNvSpPr>
            <p:nvPr/>
          </p:nvSpPr>
          <p:spPr bwMode="auto">
            <a:xfrm>
              <a:off x="816" y="864"/>
              <a:ext cx="237" cy="231"/>
            </a:xfrm>
            <a:prstGeom prst="rect">
              <a:avLst/>
            </a:prstGeom>
            <a:noFill/>
            <a:ln w="9525">
              <a:noFill/>
              <a:miter lim="800000"/>
              <a:headEnd/>
              <a:tailEnd/>
            </a:ln>
            <a:effectLst/>
          </p:spPr>
          <p:txBody>
            <a:bodyPr wrap="none">
              <a:spAutoFit/>
            </a:bodyPr>
            <a:lstStyle/>
            <a:p>
              <a:r>
                <a:rPr lang="en-US"/>
                <a:t>∞</a:t>
              </a:r>
            </a:p>
          </p:txBody>
        </p:sp>
        <p:sp>
          <p:nvSpPr>
            <p:cNvPr id="626700" name="Text Box 12"/>
            <p:cNvSpPr txBox="1">
              <a:spLocks noChangeArrowheads="1"/>
            </p:cNvSpPr>
            <p:nvPr/>
          </p:nvSpPr>
          <p:spPr bwMode="auto">
            <a:xfrm>
              <a:off x="1056" y="864"/>
              <a:ext cx="237" cy="231"/>
            </a:xfrm>
            <a:prstGeom prst="rect">
              <a:avLst/>
            </a:prstGeom>
            <a:noFill/>
            <a:ln w="9525">
              <a:noFill/>
              <a:miter lim="800000"/>
              <a:headEnd/>
              <a:tailEnd/>
            </a:ln>
            <a:effectLst/>
          </p:spPr>
          <p:txBody>
            <a:bodyPr wrap="none">
              <a:spAutoFit/>
            </a:bodyPr>
            <a:lstStyle/>
            <a:p>
              <a:r>
                <a:rPr lang="en-US"/>
                <a:t>∞</a:t>
              </a:r>
            </a:p>
          </p:txBody>
        </p:sp>
        <p:sp>
          <p:nvSpPr>
            <p:cNvPr id="626701" name="Text Box 13"/>
            <p:cNvSpPr txBox="1">
              <a:spLocks noChangeArrowheads="1"/>
            </p:cNvSpPr>
            <p:nvPr/>
          </p:nvSpPr>
          <p:spPr bwMode="auto">
            <a:xfrm>
              <a:off x="672" y="1056"/>
              <a:ext cx="237" cy="231"/>
            </a:xfrm>
            <a:prstGeom prst="rect">
              <a:avLst/>
            </a:prstGeom>
            <a:noFill/>
            <a:ln w="9525">
              <a:noFill/>
              <a:miter lim="800000"/>
              <a:headEnd/>
              <a:tailEnd/>
            </a:ln>
            <a:effectLst/>
          </p:spPr>
          <p:txBody>
            <a:bodyPr wrap="none">
              <a:spAutoFit/>
            </a:bodyPr>
            <a:lstStyle/>
            <a:p>
              <a:r>
                <a:rPr lang="en-US"/>
                <a:t>∞</a:t>
              </a:r>
            </a:p>
          </p:txBody>
        </p:sp>
        <p:sp>
          <p:nvSpPr>
            <p:cNvPr id="626702" name="Text Box 14"/>
            <p:cNvSpPr txBox="1">
              <a:spLocks noChangeArrowheads="1"/>
            </p:cNvSpPr>
            <p:nvPr/>
          </p:nvSpPr>
          <p:spPr bwMode="auto">
            <a:xfrm>
              <a:off x="816" y="1056"/>
              <a:ext cx="237" cy="231"/>
            </a:xfrm>
            <a:prstGeom prst="rect">
              <a:avLst/>
            </a:prstGeom>
            <a:noFill/>
            <a:ln w="9525">
              <a:noFill/>
              <a:miter lim="800000"/>
              <a:headEnd/>
              <a:tailEnd/>
            </a:ln>
            <a:effectLst/>
          </p:spPr>
          <p:txBody>
            <a:bodyPr wrap="none">
              <a:spAutoFit/>
            </a:bodyPr>
            <a:lstStyle/>
            <a:p>
              <a:r>
                <a:rPr lang="en-US"/>
                <a:t>∞</a:t>
              </a:r>
            </a:p>
          </p:txBody>
        </p:sp>
        <p:sp>
          <p:nvSpPr>
            <p:cNvPr id="626703" name="Text Box 15"/>
            <p:cNvSpPr txBox="1">
              <a:spLocks noChangeArrowheads="1"/>
            </p:cNvSpPr>
            <p:nvPr/>
          </p:nvSpPr>
          <p:spPr bwMode="auto">
            <a:xfrm>
              <a:off x="1056" y="1056"/>
              <a:ext cx="237" cy="231"/>
            </a:xfrm>
            <a:prstGeom prst="rect">
              <a:avLst/>
            </a:prstGeom>
            <a:noFill/>
            <a:ln w="9525">
              <a:noFill/>
              <a:miter lim="800000"/>
              <a:headEnd/>
              <a:tailEnd/>
            </a:ln>
            <a:effectLst/>
          </p:spPr>
          <p:txBody>
            <a:bodyPr wrap="none">
              <a:spAutoFit/>
            </a:bodyPr>
            <a:lstStyle/>
            <a:p>
              <a:r>
                <a:rPr lang="en-US"/>
                <a:t>∞</a:t>
              </a:r>
            </a:p>
          </p:txBody>
        </p:sp>
        <p:sp>
          <p:nvSpPr>
            <p:cNvPr id="626704" name="Text Box 16"/>
            <p:cNvSpPr txBox="1">
              <a:spLocks noChangeArrowheads="1"/>
            </p:cNvSpPr>
            <p:nvPr/>
          </p:nvSpPr>
          <p:spPr bwMode="auto">
            <a:xfrm rot="16200000">
              <a:off x="133" y="827"/>
              <a:ext cx="446" cy="231"/>
            </a:xfrm>
            <a:prstGeom prst="rect">
              <a:avLst/>
            </a:prstGeom>
            <a:noFill/>
            <a:ln w="9525">
              <a:noFill/>
              <a:miter lim="800000"/>
              <a:headEnd/>
              <a:tailEnd/>
            </a:ln>
            <a:effectLst/>
          </p:spPr>
          <p:txBody>
            <a:bodyPr wrap="none">
              <a:spAutoFit/>
            </a:bodyPr>
            <a:lstStyle/>
            <a:p>
              <a:r>
                <a:rPr lang="en-US"/>
                <a:t>from</a:t>
              </a:r>
            </a:p>
          </p:txBody>
        </p:sp>
        <p:sp>
          <p:nvSpPr>
            <p:cNvPr id="626705" name="Text Box 17"/>
            <p:cNvSpPr txBox="1">
              <a:spLocks noChangeArrowheads="1"/>
            </p:cNvSpPr>
            <p:nvPr/>
          </p:nvSpPr>
          <p:spPr bwMode="auto">
            <a:xfrm>
              <a:off x="672" y="192"/>
              <a:ext cx="591" cy="231"/>
            </a:xfrm>
            <a:prstGeom prst="rect">
              <a:avLst/>
            </a:prstGeom>
            <a:noFill/>
            <a:ln w="9525">
              <a:noFill/>
              <a:miter lim="800000"/>
              <a:headEnd/>
              <a:tailEnd/>
            </a:ln>
            <a:effectLst/>
          </p:spPr>
          <p:txBody>
            <a:bodyPr wrap="none">
              <a:spAutoFit/>
            </a:bodyPr>
            <a:lstStyle/>
            <a:p>
              <a:r>
                <a:rPr lang="en-US"/>
                <a:t>cost to</a:t>
              </a:r>
            </a:p>
          </p:txBody>
        </p:sp>
      </p:grpSp>
      <p:sp>
        <p:nvSpPr>
          <p:cNvPr id="626706" name="Text Box 18"/>
          <p:cNvSpPr txBox="1">
            <a:spLocks noChangeArrowheads="1"/>
          </p:cNvSpPr>
          <p:nvPr/>
        </p:nvSpPr>
        <p:spPr bwMode="auto">
          <a:xfrm rot="16200000">
            <a:off x="362744" y="3828256"/>
            <a:ext cx="708025" cy="366713"/>
          </a:xfrm>
          <a:prstGeom prst="rect">
            <a:avLst/>
          </a:prstGeom>
          <a:noFill/>
          <a:ln w="9525">
            <a:noFill/>
            <a:miter lim="800000"/>
            <a:headEnd/>
            <a:tailEnd/>
          </a:ln>
          <a:effectLst/>
        </p:spPr>
        <p:txBody>
          <a:bodyPr wrap="none">
            <a:spAutoFit/>
          </a:bodyPr>
          <a:lstStyle/>
          <a:p>
            <a:r>
              <a:rPr lang="en-US"/>
              <a:t>from</a:t>
            </a:r>
          </a:p>
        </p:txBody>
      </p:sp>
      <p:sp>
        <p:nvSpPr>
          <p:cNvPr id="626707" name="Text Box 19"/>
          <p:cNvSpPr txBox="1">
            <a:spLocks noChangeArrowheads="1"/>
          </p:cNvSpPr>
          <p:nvPr/>
        </p:nvSpPr>
        <p:spPr bwMode="auto">
          <a:xfrm rot="16200000">
            <a:off x="362744" y="5580856"/>
            <a:ext cx="708025" cy="366713"/>
          </a:xfrm>
          <a:prstGeom prst="rect">
            <a:avLst/>
          </a:prstGeom>
          <a:noFill/>
          <a:ln w="9525">
            <a:noFill/>
            <a:miter lim="800000"/>
            <a:headEnd/>
            <a:tailEnd/>
          </a:ln>
          <a:effectLst/>
        </p:spPr>
        <p:txBody>
          <a:bodyPr wrap="none">
            <a:spAutoFit/>
          </a:bodyPr>
          <a:lstStyle/>
          <a:p>
            <a:r>
              <a:rPr lang="en-US"/>
              <a:t>from</a:t>
            </a:r>
          </a:p>
        </p:txBody>
      </p:sp>
      <p:sp>
        <p:nvSpPr>
          <p:cNvPr id="626708" name="Line 20"/>
          <p:cNvSpPr>
            <a:spLocks noChangeShapeType="1"/>
          </p:cNvSpPr>
          <p:nvPr/>
        </p:nvSpPr>
        <p:spPr bwMode="auto">
          <a:xfrm>
            <a:off x="5486400" y="1524000"/>
            <a:ext cx="0" cy="1219200"/>
          </a:xfrm>
          <a:prstGeom prst="line">
            <a:avLst/>
          </a:prstGeom>
          <a:noFill/>
          <a:ln w="9525">
            <a:solidFill>
              <a:schemeClr val="tx1"/>
            </a:solidFill>
            <a:round/>
            <a:headEnd/>
            <a:tailEnd/>
          </a:ln>
          <a:effectLst/>
        </p:spPr>
        <p:txBody>
          <a:bodyPr wrap="none"/>
          <a:lstStyle/>
          <a:p>
            <a:endParaRPr lang="en-US"/>
          </a:p>
        </p:txBody>
      </p:sp>
      <p:sp>
        <p:nvSpPr>
          <p:cNvPr id="626709" name="Line 21"/>
          <p:cNvSpPr>
            <a:spLocks noChangeShapeType="1"/>
          </p:cNvSpPr>
          <p:nvPr/>
        </p:nvSpPr>
        <p:spPr bwMode="auto">
          <a:xfrm>
            <a:off x="5181600" y="1752600"/>
            <a:ext cx="1371600" cy="0"/>
          </a:xfrm>
          <a:prstGeom prst="line">
            <a:avLst/>
          </a:prstGeom>
          <a:noFill/>
          <a:ln w="9525">
            <a:solidFill>
              <a:schemeClr val="tx1"/>
            </a:solidFill>
            <a:round/>
            <a:headEnd/>
            <a:tailEnd/>
          </a:ln>
          <a:effectLst/>
        </p:spPr>
        <p:txBody>
          <a:bodyPr wrap="none"/>
          <a:lstStyle/>
          <a:p>
            <a:endParaRPr lang="en-US"/>
          </a:p>
        </p:txBody>
      </p:sp>
      <p:sp>
        <p:nvSpPr>
          <p:cNvPr id="626710" name="Text Box 22"/>
          <p:cNvSpPr txBox="1">
            <a:spLocks noChangeArrowheads="1"/>
          </p:cNvSpPr>
          <p:nvPr/>
        </p:nvSpPr>
        <p:spPr bwMode="auto">
          <a:xfrm>
            <a:off x="5486400" y="1371600"/>
            <a:ext cx="969963" cy="366713"/>
          </a:xfrm>
          <a:prstGeom prst="rect">
            <a:avLst/>
          </a:prstGeom>
          <a:noFill/>
          <a:ln w="9525">
            <a:noFill/>
            <a:miter lim="800000"/>
            <a:headEnd/>
            <a:tailEnd/>
          </a:ln>
          <a:effectLst/>
        </p:spPr>
        <p:txBody>
          <a:bodyPr wrap="none">
            <a:spAutoFit/>
          </a:bodyPr>
          <a:lstStyle/>
          <a:p>
            <a:r>
              <a:rPr lang="en-US"/>
              <a:t>x   y   z</a:t>
            </a:r>
          </a:p>
        </p:txBody>
      </p:sp>
      <p:sp>
        <p:nvSpPr>
          <p:cNvPr id="626711" name="Text Box 23"/>
          <p:cNvSpPr txBox="1">
            <a:spLocks noChangeArrowheads="1"/>
          </p:cNvSpPr>
          <p:nvPr/>
        </p:nvSpPr>
        <p:spPr bwMode="auto">
          <a:xfrm>
            <a:off x="5181600" y="1752600"/>
            <a:ext cx="319088" cy="366713"/>
          </a:xfrm>
          <a:prstGeom prst="rect">
            <a:avLst/>
          </a:prstGeom>
          <a:noFill/>
          <a:ln w="9525">
            <a:noFill/>
            <a:miter lim="800000"/>
            <a:headEnd/>
            <a:tailEnd/>
          </a:ln>
          <a:effectLst/>
        </p:spPr>
        <p:txBody>
          <a:bodyPr wrap="none">
            <a:spAutoFit/>
          </a:bodyPr>
          <a:lstStyle/>
          <a:p>
            <a:r>
              <a:rPr lang="en-US"/>
              <a:t>x</a:t>
            </a:r>
          </a:p>
        </p:txBody>
      </p:sp>
      <p:sp>
        <p:nvSpPr>
          <p:cNvPr id="626712" name="Text Box 24"/>
          <p:cNvSpPr txBox="1">
            <a:spLocks noChangeArrowheads="1"/>
          </p:cNvSpPr>
          <p:nvPr/>
        </p:nvSpPr>
        <p:spPr bwMode="auto">
          <a:xfrm>
            <a:off x="5181600" y="2057400"/>
            <a:ext cx="303213" cy="366713"/>
          </a:xfrm>
          <a:prstGeom prst="rect">
            <a:avLst/>
          </a:prstGeom>
          <a:noFill/>
          <a:ln w="9525">
            <a:noFill/>
            <a:miter lim="800000"/>
            <a:headEnd/>
            <a:tailEnd/>
          </a:ln>
          <a:effectLst/>
        </p:spPr>
        <p:txBody>
          <a:bodyPr wrap="none">
            <a:spAutoFit/>
          </a:bodyPr>
          <a:lstStyle/>
          <a:p>
            <a:r>
              <a:rPr lang="en-US"/>
              <a:t>y</a:t>
            </a:r>
          </a:p>
        </p:txBody>
      </p:sp>
      <p:sp>
        <p:nvSpPr>
          <p:cNvPr id="626713" name="Text Box 25"/>
          <p:cNvSpPr txBox="1">
            <a:spLocks noChangeArrowheads="1"/>
          </p:cNvSpPr>
          <p:nvPr/>
        </p:nvSpPr>
        <p:spPr bwMode="auto">
          <a:xfrm>
            <a:off x="5181600" y="2362200"/>
            <a:ext cx="306388" cy="366713"/>
          </a:xfrm>
          <a:prstGeom prst="rect">
            <a:avLst/>
          </a:prstGeom>
          <a:noFill/>
          <a:ln w="9525">
            <a:noFill/>
            <a:miter lim="800000"/>
            <a:headEnd/>
            <a:tailEnd/>
          </a:ln>
          <a:effectLst/>
        </p:spPr>
        <p:txBody>
          <a:bodyPr wrap="none">
            <a:spAutoFit/>
          </a:bodyPr>
          <a:lstStyle/>
          <a:p>
            <a:r>
              <a:rPr lang="en-US"/>
              <a:t>z</a:t>
            </a:r>
          </a:p>
        </p:txBody>
      </p:sp>
      <p:sp>
        <p:nvSpPr>
          <p:cNvPr id="626714" name="Text Box 26"/>
          <p:cNvSpPr txBox="1">
            <a:spLocks noChangeArrowheads="1"/>
          </p:cNvSpPr>
          <p:nvPr/>
        </p:nvSpPr>
        <p:spPr bwMode="auto">
          <a:xfrm>
            <a:off x="5486400" y="1752600"/>
            <a:ext cx="944563" cy="366713"/>
          </a:xfrm>
          <a:prstGeom prst="rect">
            <a:avLst/>
          </a:prstGeom>
          <a:noFill/>
          <a:ln w="9525">
            <a:noFill/>
            <a:miter lim="800000"/>
            <a:headEnd/>
            <a:tailEnd/>
          </a:ln>
          <a:effectLst/>
        </p:spPr>
        <p:txBody>
          <a:bodyPr wrap="none">
            <a:spAutoFit/>
          </a:bodyPr>
          <a:lstStyle/>
          <a:p>
            <a:r>
              <a:rPr lang="en-US"/>
              <a:t>0  2   3</a:t>
            </a:r>
          </a:p>
        </p:txBody>
      </p:sp>
      <p:sp>
        <p:nvSpPr>
          <p:cNvPr id="626715" name="Text Box 27"/>
          <p:cNvSpPr txBox="1">
            <a:spLocks noChangeArrowheads="1"/>
          </p:cNvSpPr>
          <p:nvPr/>
        </p:nvSpPr>
        <p:spPr bwMode="auto">
          <a:xfrm rot="16200000">
            <a:off x="4629944" y="2075656"/>
            <a:ext cx="708025" cy="366713"/>
          </a:xfrm>
          <a:prstGeom prst="rect">
            <a:avLst/>
          </a:prstGeom>
          <a:noFill/>
          <a:ln w="9525">
            <a:noFill/>
            <a:miter lim="800000"/>
            <a:headEnd/>
            <a:tailEnd/>
          </a:ln>
          <a:effectLst/>
        </p:spPr>
        <p:txBody>
          <a:bodyPr wrap="none">
            <a:spAutoFit/>
          </a:bodyPr>
          <a:lstStyle/>
          <a:p>
            <a:r>
              <a:rPr lang="en-US"/>
              <a:t>from</a:t>
            </a:r>
          </a:p>
        </p:txBody>
      </p:sp>
      <p:sp>
        <p:nvSpPr>
          <p:cNvPr id="626716" name="Text Box 28"/>
          <p:cNvSpPr txBox="1">
            <a:spLocks noChangeArrowheads="1"/>
          </p:cNvSpPr>
          <p:nvPr/>
        </p:nvSpPr>
        <p:spPr bwMode="auto">
          <a:xfrm>
            <a:off x="5486400" y="1066800"/>
            <a:ext cx="938213" cy="366713"/>
          </a:xfrm>
          <a:prstGeom prst="rect">
            <a:avLst/>
          </a:prstGeom>
          <a:noFill/>
          <a:ln w="9525">
            <a:noFill/>
            <a:miter lim="800000"/>
            <a:headEnd/>
            <a:tailEnd/>
          </a:ln>
          <a:effectLst/>
        </p:spPr>
        <p:txBody>
          <a:bodyPr wrap="none">
            <a:spAutoFit/>
          </a:bodyPr>
          <a:lstStyle/>
          <a:p>
            <a:r>
              <a:rPr lang="en-US"/>
              <a:t>cost to</a:t>
            </a:r>
          </a:p>
        </p:txBody>
      </p:sp>
      <p:sp>
        <p:nvSpPr>
          <p:cNvPr id="626717" name="Line 29"/>
          <p:cNvSpPr>
            <a:spLocks noChangeShapeType="1"/>
          </p:cNvSpPr>
          <p:nvPr/>
        </p:nvSpPr>
        <p:spPr bwMode="auto">
          <a:xfrm>
            <a:off x="3276600" y="1447800"/>
            <a:ext cx="0" cy="1219200"/>
          </a:xfrm>
          <a:prstGeom prst="line">
            <a:avLst/>
          </a:prstGeom>
          <a:noFill/>
          <a:ln w="9525">
            <a:solidFill>
              <a:schemeClr val="tx1"/>
            </a:solidFill>
            <a:round/>
            <a:headEnd/>
            <a:tailEnd/>
          </a:ln>
          <a:effectLst/>
        </p:spPr>
        <p:txBody>
          <a:bodyPr wrap="none"/>
          <a:lstStyle/>
          <a:p>
            <a:endParaRPr lang="en-US"/>
          </a:p>
        </p:txBody>
      </p:sp>
      <p:sp>
        <p:nvSpPr>
          <p:cNvPr id="626718" name="Line 30"/>
          <p:cNvSpPr>
            <a:spLocks noChangeShapeType="1"/>
          </p:cNvSpPr>
          <p:nvPr/>
        </p:nvSpPr>
        <p:spPr bwMode="auto">
          <a:xfrm>
            <a:off x="2971800" y="1676400"/>
            <a:ext cx="1371600" cy="0"/>
          </a:xfrm>
          <a:prstGeom prst="line">
            <a:avLst/>
          </a:prstGeom>
          <a:noFill/>
          <a:ln w="9525">
            <a:solidFill>
              <a:schemeClr val="tx1"/>
            </a:solidFill>
            <a:round/>
            <a:headEnd/>
            <a:tailEnd/>
          </a:ln>
          <a:effectLst/>
        </p:spPr>
        <p:txBody>
          <a:bodyPr wrap="none"/>
          <a:lstStyle/>
          <a:p>
            <a:endParaRPr lang="en-US"/>
          </a:p>
        </p:txBody>
      </p:sp>
      <p:sp>
        <p:nvSpPr>
          <p:cNvPr id="626719" name="Text Box 31"/>
          <p:cNvSpPr txBox="1">
            <a:spLocks noChangeArrowheads="1"/>
          </p:cNvSpPr>
          <p:nvPr/>
        </p:nvSpPr>
        <p:spPr bwMode="auto">
          <a:xfrm>
            <a:off x="3276600" y="1295400"/>
            <a:ext cx="969963" cy="366713"/>
          </a:xfrm>
          <a:prstGeom prst="rect">
            <a:avLst/>
          </a:prstGeom>
          <a:noFill/>
          <a:ln w="9525">
            <a:noFill/>
            <a:miter lim="800000"/>
            <a:headEnd/>
            <a:tailEnd/>
          </a:ln>
          <a:effectLst/>
        </p:spPr>
        <p:txBody>
          <a:bodyPr wrap="none">
            <a:spAutoFit/>
          </a:bodyPr>
          <a:lstStyle/>
          <a:p>
            <a:r>
              <a:rPr lang="en-US"/>
              <a:t>x   y   z</a:t>
            </a:r>
          </a:p>
        </p:txBody>
      </p:sp>
      <p:sp>
        <p:nvSpPr>
          <p:cNvPr id="626720" name="Text Box 32"/>
          <p:cNvSpPr txBox="1">
            <a:spLocks noChangeArrowheads="1"/>
          </p:cNvSpPr>
          <p:nvPr/>
        </p:nvSpPr>
        <p:spPr bwMode="auto">
          <a:xfrm>
            <a:off x="2971800" y="1676400"/>
            <a:ext cx="319088" cy="366713"/>
          </a:xfrm>
          <a:prstGeom prst="rect">
            <a:avLst/>
          </a:prstGeom>
          <a:noFill/>
          <a:ln w="9525">
            <a:noFill/>
            <a:miter lim="800000"/>
            <a:headEnd/>
            <a:tailEnd/>
          </a:ln>
          <a:effectLst/>
        </p:spPr>
        <p:txBody>
          <a:bodyPr wrap="none">
            <a:spAutoFit/>
          </a:bodyPr>
          <a:lstStyle/>
          <a:p>
            <a:r>
              <a:rPr lang="en-US"/>
              <a:t>x</a:t>
            </a:r>
          </a:p>
        </p:txBody>
      </p:sp>
      <p:sp>
        <p:nvSpPr>
          <p:cNvPr id="626721" name="Text Box 33"/>
          <p:cNvSpPr txBox="1">
            <a:spLocks noChangeArrowheads="1"/>
          </p:cNvSpPr>
          <p:nvPr/>
        </p:nvSpPr>
        <p:spPr bwMode="auto">
          <a:xfrm>
            <a:off x="2971800" y="1981200"/>
            <a:ext cx="303213" cy="366713"/>
          </a:xfrm>
          <a:prstGeom prst="rect">
            <a:avLst/>
          </a:prstGeom>
          <a:noFill/>
          <a:ln w="9525">
            <a:noFill/>
            <a:miter lim="800000"/>
            <a:headEnd/>
            <a:tailEnd/>
          </a:ln>
          <a:effectLst/>
        </p:spPr>
        <p:txBody>
          <a:bodyPr wrap="none">
            <a:spAutoFit/>
          </a:bodyPr>
          <a:lstStyle/>
          <a:p>
            <a:r>
              <a:rPr lang="en-US"/>
              <a:t>y</a:t>
            </a:r>
          </a:p>
        </p:txBody>
      </p:sp>
      <p:sp>
        <p:nvSpPr>
          <p:cNvPr id="626722" name="Text Box 34"/>
          <p:cNvSpPr txBox="1">
            <a:spLocks noChangeArrowheads="1"/>
          </p:cNvSpPr>
          <p:nvPr/>
        </p:nvSpPr>
        <p:spPr bwMode="auto">
          <a:xfrm>
            <a:off x="2971800" y="2286000"/>
            <a:ext cx="306388" cy="366713"/>
          </a:xfrm>
          <a:prstGeom prst="rect">
            <a:avLst/>
          </a:prstGeom>
          <a:noFill/>
          <a:ln w="9525">
            <a:noFill/>
            <a:miter lim="800000"/>
            <a:headEnd/>
            <a:tailEnd/>
          </a:ln>
          <a:effectLst/>
        </p:spPr>
        <p:txBody>
          <a:bodyPr wrap="none">
            <a:spAutoFit/>
          </a:bodyPr>
          <a:lstStyle/>
          <a:p>
            <a:r>
              <a:rPr lang="en-US"/>
              <a:t>z</a:t>
            </a:r>
          </a:p>
        </p:txBody>
      </p:sp>
      <p:sp>
        <p:nvSpPr>
          <p:cNvPr id="626723" name="Text Box 35"/>
          <p:cNvSpPr txBox="1">
            <a:spLocks noChangeArrowheads="1"/>
          </p:cNvSpPr>
          <p:nvPr/>
        </p:nvSpPr>
        <p:spPr bwMode="auto">
          <a:xfrm>
            <a:off x="3276600" y="1676400"/>
            <a:ext cx="944563" cy="366713"/>
          </a:xfrm>
          <a:prstGeom prst="rect">
            <a:avLst/>
          </a:prstGeom>
          <a:noFill/>
          <a:ln w="9525">
            <a:noFill/>
            <a:miter lim="800000"/>
            <a:headEnd/>
            <a:tailEnd/>
          </a:ln>
          <a:effectLst/>
        </p:spPr>
        <p:txBody>
          <a:bodyPr wrap="none">
            <a:spAutoFit/>
          </a:bodyPr>
          <a:lstStyle/>
          <a:p>
            <a:r>
              <a:rPr lang="en-US"/>
              <a:t>0  2   3</a:t>
            </a:r>
          </a:p>
        </p:txBody>
      </p:sp>
      <p:sp>
        <p:nvSpPr>
          <p:cNvPr id="626724" name="Text Box 36"/>
          <p:cNvSpPr txBox="1">
            <a:spLocks noChangeArrowheads="1"/>
          </p:cNvSpPr>
          <p:nvPr/>
        </p:nvSpPr>
        <p:spPr bwMode="auto">
          <a:xfrm rot="16200000">
            <a:off x="2420144" y="1999456"/>
            <a:ext cx="708025" cy="366713"/>
          </a:xfrm>
          <a:prstGeom prst="rect">
            <a:avLst/>
          </a:prstGeom>
          <a:noFill/>
          <a:ln w="9525">
            <a:noFill/>
            <a:miter lim="800000"/>
            <a:headEnd/>
            <a:tailEnd/>
          </a:ln>
          <a:effectLst/>
        </p:spPr>
        <p:txBody>
          <a:bodyPr wrap="none">
            <a:spAutoFit/>
          </a:bodyPr>
          <a:lstStyle/>
          <a:p>
            <a:r>
              <a:rPr lang="en-US"/>
              <a:t>from</a:t>
            </a:r>
          </a:p>
        </p:txBody>
      </p:sp>
      <p:sp>
        <p:nvSpPr>
          <p:cNvPr id="626725" name="Text Box 37"/>
          <p:cNvSpPr txBox="1">
            <a:spLocks noChangeArrowheads="1"/>
          </p:cNvSpPr>
          <p:nvPr/>
        </p:nvSpPr>
        <p:spPr bwMode="auto">
          <a:xfrm>
            <a:off x="3276600" y="990600"/>
            <a:ext cx="938213" cy="366713"/>
          </a:xfrm>
          <a:prstGeom prst="rect">
            <a:avLst/>
          </a:prstGeom>
          <a:noFill/>
          <a:ln w="9525">
            <a:noFill/>
            <a:miter lim="800000"/>
            <a:headEnd/>
            <a:tailEnd/>
          </a:ln>
          <a:effectLst/>
        </p:spPr>
        <p:txBody>
          <a:bodyPr wrap="none">
            <a:spAutoFit/>
          </a:bodyPr>
          <a:lstStyle/>
          <a:p>
            <a:r>
              <a:rPr lang="en-US"/>
              <a:t>cost to</a:t>
            </a:r>
          </a:p>
        </p:txBody>
      </p:sp>
      <p:sp>
        <p:nvSpPr>
          <p:cNvPr id="626726" name="Line 38"/>
          <p:cNvSpPr>
            <a:spLocks noChangeShapeType="1"/>
          </p:cNvSpPr>
          <p:nvPr/>
        </p:nvSpPr>
        <p:spPr bwMode="auto">
          <a:xfrm>
            <a:off x="1219200" y="3200400"/>
            <a:ext cx="0" cy="1219200"/>
          </a:xfrm>
          <a:prstGeom prst="line">
            <a:avLst/>
          </a:prstGeom>
          <a:noFill/>
          <a:ln w="9525">
            <a:solidFill>
              <a:schemeClr val="tx1"/>
            </a:solidFill>
            <a:round/>
            <a:headEnd/>
            <a:tailEnd/>
          </a:ln>
          <a:effectLst/>
        </p:spPr>
        <p:txBody>
          <a:bodyPr wrap="none"/>
          <a:lstStyle/>
          <a:p>
            <a:endParaRPr lang="en-US"/>
          </a:p>
        </p:txBody>
      </p:sp>
      <p:sp>
        <p:nvSpPr>
          <p:cNvPr id="626727" name="Line 39"/>
          <p:cNvSpPr>
            <a:spLocks noChangeShapeType="1"/>
          </p:cNvSpPr>
          <p:nvPr/>
        </p:nvSpPr>
        <p:spPr bwMode="auto">
          <a:xfrm>
            <a:off x="914400" y="3429000"/>
            <a:ext cx="1371600" cy="0"/>
          </a:xfrm>
          <a:prstGeom prst="line">
            <a:avLst/>
          </a:prstGeom>
          <a:noFill/>
          <a:ln w="9525">
            <a:solidFill>
              <a:schemeClr val="tx1"/>
            </a:solidFill>
            <a:round/>
            <a:headEnd/>
            <a:tailEnd/>
          </a:ln>
          <a:effectLst/>
        </p:spPr>
        <p:txBody>
          <a:bodyPr wrap="none"/>
          <a:lstStyle/>
          <a:p>
            <a:endParaRPr lang="en-US"/>
          </a:p>
        </p:txBody>
      </p:sp>
      <p:sp>
        <p:nvSpPr>
          <p:cNvPr id="626728" name="Text Box 40"/>
          <p:cNvSpPr txBox="1">
            <a:spLocks noChangeArrowheads="1"/>
          </p:cNvSpPr>
          <p:nvPr/>
        </p:nvSpPr>
        <p:spPr bwMode="auto">
          <a:xfrm>
            <a:off x="1219200" y="3048000"/>
            <a:ext cx="969963" cy="366713"/>
          </a:xfrm>
          <a:prstGeom prst="rect">
            <a:avLst/>
          </a:prstGeom>
          <a:noFill/>
          <a:ln w="9525">
            <a:noFill/>
            <a:miter lim="800000"/>
            <a:headEnd/>
            <a:tailEnd/>
          </a:ln>
          <a:effectLst/>
        </p:spPr>
        <p:txBody>
          <a:bodyPr wrap="none">
            <a:spAutoFit/>
          </a:bodyPr>
          <a:lstStyle/>
          <a:p>
            <a:r>
              <a:rPr lang="en-US"/>
              <a:t>x   y   z</a:t>
            </a:r>
          </a:p>
        </p:txBody>
      </p:sp>
      <p:sp>
        <p:nvSpPr>
          <p:cNvPr id="626729" name="Text Box 41"/>
          <p:cNvSpPr txBox="1">
            <a:spLocks noChangeArrowheads="1"/>
          </p:cNvSpPr>
          <p:nvPr/>
        </p:nvSpPr>
        <p:spPr bwMode="auto">
          <a:xfrm>
            <a:off x="914400" y="3429000"/>
            <a:ext cx="319088" cy="366713"/>
          </a:xfrm>
          <a:prstGeom prst="rect">
            <a:avLst/>
          </a:prstGeom>
          <a:noFill/>
          <a:ln w="9525">
            <a:noFill/>
            <a:miter lim="800000"/>
            <a:headEnd/>
            <a:tailEnd/>
          </a:ln>
          <a:effectLst/>
        </p:spPr>
        <p:txBody>
          <a:bodyPr wrap="none">
            <a:spAutoFit/>
          </a:bodyPr>
          <a:lstStyle/>
          <a:p>
            <a:r>
              <a:rPr lang="en-US"/>
              <a:t>x</a:t>
            </a:r>
          </a:p>
        </p:txBody>
      </p:sp>
      <p:sp>
        <p:nvSpPr>
          <p:cNvPr id="626730" name="Text Box 42"/>
          <p:cNvSpPr txBox="1">
            <a:spLocks noChangeArrowheads="1"/>
          </p:cNvSpPr>
          <p:nvPr/>
        </p:nvSpPr>
        <p:spPr bwMode="auto">
          <a:xfrm>
            <a:off x="914400" y="3733800"/>
            <a:ext cx="303213" cy="366713"/>
          </a:xfrm>
          <a:prstGeom prst="rect">
            <a:avLst/>
          </a:prstGeom>
          <a:noFill/>
          <a:ln w="9525">
            <a:noFill/>
            <a:miter lim="800000"/>
            <a:headEnd/>
            <a:tailEnd/>
          </a:ln>
          <a:effectLst/>
        </p:spPr>
        <p:txBody>
          <a:bodyPr wrap="none">
            <a:spAutoFit/>
          </a:bodyPr>
          <a:lstStyle/>
          <a:p>
            <a:r>
              <a:rPr lang="en-US"/>
              <a:t>y</a:t>
            </a:r>
          </a:p>
        </p:txBody>
      </p:sp>
      <p:sp>
        <p:nvSpPr>
          <p:cNvPr id="626731" name="Text Box 43"/>
          <p:cNvSpPr txBox="1">
            <a:spLocks noChangeArrowheads="1"/>
          </p:cNvSpPr>
          <p:nvPr/>
        </p:nvSpPr>
        <p:spPr bwMode="auto">
          <a:xfrm>
            <a:off x="914400" y="4038600"/>
            <a:ext cx="306388" cy="366713"/>
          </a:xfrm>
          <a:prstGeom prst="rect">
            <a:avLst/>
          </a:prstGeom>
          <a:noFill/>
          <a:ln w="9525">
            <a:noFill/>
            <a:miter lim="800000"/>
            <a:headEnd/>
            <a:tailEnd/>
          </a:ln>
          <a:effectLst/>
        </p:spPr>
        <p:txBody>
          <a:bodyPr wrap="none">
            <a:spAutoFit/>
          </a:bodyPr>
          <a:lstStyle/>
          <a:p>
            <a:r>
              <a:rPr lang="en-US"/>
              <a:t>z</a:t>
            </a:r>
          </a:p>
        </p:txBody>
      </p:sp>
      <p:sp>
        <p:nvSpPr>
          <p:cNvPr id="626732" name="Text Box 44"/>
          <p:cNvSpPr txBox="1">
            <a:spLocks noChangeArrowheads="1"/>
          </p:cNvSpPr>
          <p:nvPr/>
        </p:nvSpPr>
        <p:spPr bwMode="auto">
          <a:xfrm>
            <a:off x="1524000" y="3429000"/>
            <a:ext cx="376238" cy="366713"/>
          </a:xfrm>
          <a:prstGeom prst="rect">
            <a:avLst/>
          </a:prstGeom>
          <a:noFill/>
          <a:ln w="9525">
            <a:noFill/>
            <a:miter lim="800000"/>
            <a:headEnd/>
            <a:tailEnd/>
          </a:ln>
          <a:effectLst/>
        </p:spPr>
        <p:txBody>
          <a:bodyPr wrap="none">
            <a:spAutoFit/>
          </a:bodyPr>
          <a:lstStyle/>
          <a:p>
            <a:r>
              <a:rPr lang="en-US"/>
              <a:t>∞</a:t>
            </a:r>
          </a:p>
        </p:txBody>
      </p:sp>
      <p:sp>
        <p:nvSpPr>
          <p:cNvPr id="626733" name="Text Box 45"/>
          <p:cNvSpPr txBox="1">
            <a:spLocks noChangeArrowheads="1"/>
          </p:cNvSpPr>
          <p:nvPr/>
        </p:nvSpPr>
        <p:spPr bwMode="auto">
          <a:xfrm>
            <a:off x="1828800" y="3429000"/>
            <a:ext cx="376238" cy="366713"/>
          </a:xfrm>
          <a:prstGeom prst="rect">
            <a:avLst/>
          </a:prstGeom>
          <a:noFill/>
          <a:ln w="9525">
            <a:noFill/>
            <a:miter lim="800000"/>
            <a:headEnd/>
            <a:tailEnd/>
          </a:ln>
          <a:effectLst/>
        </p:spPr>
        <p:txBody>
          <a:bodyPr wrap="none">
            <a:spAutoFit/>
          </a:bodyPr>
          <a:lstStyle/>
          <a:p>
            <a:r>
              <a:rPr lang="en-US"/>
              <a:t>∞</a:t>
            </a:r>
          </a:p>
        </p:txBody>
      </p:sp>
      <p:sp>
        <p:nvSpPr>
          <p:cNvPr id="626734" name="Text Box 46"/>
          <p:cNvSpPr txBox="1">
            <a:spLocks noChangeArrowheads="1"/>
          </p:cNvSpPr>
          <p:nvPr/>
        </p:nvSpPr>
        <p:spPr bwMode="auto">
          <a:xfrm>
            <a:off x="1219200" y="4114800"/>
            <a:ext cx="376238" cy="366713"/>
          </a:xfrm>
          <a:prstGeom prst="rect">
            <a:avLst/>
          </a:prstGeom>
          <a:noFill/>
          <a:ln w="9525">
            <a:noFill/>
            <a:miter lim="800000"/>
            <a:headEnd/>
            <a:tailEnd/>
          </a:ln>
          <a:effectLst/>
        </p:spPr>
        <p:txBody>
          <a:bodyPr wrap="none">
            <a:spAutoFit/>
          </a:bodyPr>
          <a:lstStyle/>
          <a:p>
            <a:r>
              <a:rPr lang="en-US"/>
              <a:t>∞</a:t>
            </a:r>
          </a:p>
        </p:txBody>
      </p:sp>
      <p:sp>
        <p:nvSpPr>
          <p:cNvPr id="626735" name="Text Box 47"/>
          <p:cNvSpPr txBox="1">
            <a:spLocks noChangeArrowheads="1"/>
          </p:cNvSpPr>
          <p:nvPr/>
        </p:nvSpPr>
        <p:spPr bwMode="auto">
          <a:xfrm>
            <a:off x="1447800" y="4114800"/>
            <a:ext cx="376238" cy="366713"/>
          </a:xfrm>
          <a:prstGeom prst="rect">
            <a:avLst/>
          </a:prstGeom>
          <a:noFill/>
          <a:ln w="9525">
            <a:noFill/>
            <a:miter lim="800000"/>
            <a:headEnd/>
            <a:tailEnd/>
          </a:ln>
          <a:effectLst/>
        </p:spPr>
        <p:txBody>
          <a:bodyPr wrap="none">
            <a:spAutoFit/>
          </a:bodyPr>
          <a:lstStyle/>
          <a:p>
            <a:r>
              <a:rPr lang="en-US"/>
              <a:t>∞</a:t>
            </a:r>
          </a:p>
        </p:txBody>
      </p:sp>
      <p:sp>
        <p:nvSpPr>
          <p:cNvPr id="626736" name="Text Box 48"/>
          <p:cNvSpPr txBox="1">
            <a:spLocks noChangeArrowheads="1"/>
          </p:cNvSpPr>
          <p:nvPr/>
        </p:nvSpPr>
        <p:spPr bwMode="auto">
          <a:xfrm>
            <a:off x="1828800" y="4114800"/>
            <a:ext cx="376238" cy="366713"/>
          </a:xfrm>
          <a:prstGeom prst="rect">
            <a:avLst/>
          </a:prstGeom>
          <a:noFill/>
          <a:ln w="9525">
            <a:noFill/>
            <a:miter lim="800000"/>
            <a:headEnd/>
            <a:tailEnd/>
          </a:ln>
          <a:effectLst/>
        </p:spPr>
        <p:txBody>
          <a:bodyPr wrap="none">
            <a:spAutoFit/>
          </a:bodyPr>
          <a:lstStyle/>
          <a:p>
            <a:r>
              <a:rPr lang="en-US"/>
              <a:t>∞</a:t>
            </a:r>
          </a:p>
        </p:txBody>
      </p:sp>
      <p:sp>
        <p:nvSpPr>
          <p:cNvPr id="626737" name="Text Box 49"/>
          <p:cNvSpPr txBox="1">
            <a:spLocks noChangeArrowheads="1"/>
          </p:cNvSpPr>
          <p:nvPr/>
        </p:nvSpPr>
        <p:spPr bwMode="auto">
          <a:xfrm>
            <a:off x="1219200" y="2743200"/>
            <a:ext cx="938213" cy="366713"/>
          </a:xfrm>
          <a:prstGeom prst="rect">
            <a:avLst/>
          </a:prstGeom>
          <a:noFill/>
          <a:ln w="9525">
            <a:noFill/>
            <a:miter lim="800000"/>
            <a:headEnd/>
            <a:tailEnd/>
          </a:ln>
          <a:effectLst/>
        </p:spPr>
        <p:txBody>
          <a:bodyPr wrap="none">
            <a:spAutoFit/>
          </a:bodyPr>
          <a:lstStyle/>
          <a:p>
            <a:r>
              <a:rPr lang="en-US"/>
              <a:t>cost to</a:t>
            </a:r>
          </a:p>
        </p:txBody>
      </p:sp>
      <p:sp>
        <p:nvSpPr>
          <p:cNvPr id="626738" name="Line 50"/>
          <p:cNvSpPr>
            <a:spLocks noChangeShapeType="1"/>
          </p:cNvSpPr>
          <p:nvPr/>
        </p:nvSpPr>
        <p:spPr bwMode="auto">
          <a:xfrm>
            <a:off x="3276600" y="3200400"/>
            <a:ext cx="0" cy="1219200"/>
          </a:xfrm>
          <a:prstGeom prst="line">
            <a:avLst/>
          </a:prstGeom>
          <a:noFill/>
          <a:ln w="9525">
            <a:solidFill>
              <a:schemeClr val="tx1"/>
            </a:solidFill>
            <a:round/>
            <a:headEnd/>
            <a:tailEnd/>
          </a:ln>
          <a:effectLst/>
        </p:spPr>
        <p:txBody>
          <a:bodyPr wrap="none"/>
          <a:lstStyle/>
          <a:p>
            <a:endParaRPr lang="en-US"/>
          </a:p>
        </p:txBody>
      </p:sp>
      <p:sp>
        <p:nvSpPr>
          <p:cNvPr id="626739" name="Line 51"/>
          <p:cNvSpPr>
            <a:spLocks noChangeShapeType="1"/>
          </p:cNvSpPr>
          <p:nvPr/>
        </p:nvSpPr>
        <p:spPr bwMode="auto">
          <a:xfrm>
            <a:off x="2971800" y="3429000"/>
            <a:ext cx="1371600" cy="0"/>
          </a:xfrm>
          <a:prstGeom prst="line">
            <a:avLst/>
          </a:prstGeom>
          <a:noFill/>
          <a:ln w="9525">
            <a:solidFill>
              <a:schemeClr val="tx1"/>
            </a:solidFill>
            <a:round/>
            <a:headEnd/>
            <a:tailEnd/>
          </a:ln>
          <a:effectLst/>
        </p:spPr>
        <p:txBody>
          <a:bodyPr wrap="none"/>
          <a:lstStyle/>
          <a:p>
            <a:endParaRPr lang="en-US"/>
          </a:p>
        </p:txBody>
      </p:sp>
      <p:sp>
        <p:nvSpPr>
          <p:cNvPr id="626740" name="Text Box 52"/>
          <p:cNvSpPr txBox="1">
            <a:spLocks noChangeArrowheads="1"/>
          </p:cNvSpPr>
          <p:nvPr/>
        </p:nvSpPr>
        <p:spPr bwMode="auto">
          <a:xfrm>
            <a:off x="3276600" y="3048000"/>
            <a:ext cx="969963" cy="366713"/>
          </a:xfrm>
          <a:prstGeom prst="rect">
            <a:avLst/>
          </a:prstGeom>
          <a:noFill/>
          <a:ln w="9525">
            <a:noFill/>
            <a:miter lim="800000"/>
            <a:headEnd/>
            <a:tailEnd/>
          </a:ln>
          <a:effectLst/>
        </p:spPr>
        <p:txBody>
          <a:bodyPr wrap="none">
            <a:spAutoFit/>
          </a:bodyPr>
          <a:lstStyle/>
          <a:p>
            <a:r>
              <a:rPr lang="en-US"/>
              <a:t>x   y   z</a:t>
            </a:r>
          </a:p>
        </p:txBody>
      </p:sp>
      <p:sp>
        <p:nvSpPr>
          <p:cNvPr id="626741" name="Text Box 53"/>
          <p:cNvSpPr txBox="1">
            <a:spLocks noChangeArrowheads="1"/>
          </p:cNvSpPr>
          <p:nvPr/>
        </p:nvSpPr>
        <p:spPr bwMode="auto">
          <a:xfrm>
            <a:off x="2971800" y="3429000"/>
            <a:ext cx="319088" cy="366713"/>
          </a:xfrm>
          <a:prstGeom prst="rect">
            <a:avLst/>
          </a:prstGeom>
          <a:noFill/>
          <a:ln w="9525">
            <a:noFill/>
            <a:miter lim="800000"/>
            <a:headEnd/>
            <a:tailEnd/>
          </a:ln>
          <a:effectLst/>
        </p:spPr>
        <p:txBody>
          <a:bodyPr wrap="none">
            <a:spAutoFit/>
          </a:bodyPr>
          <a:lstStyle/>
          <a:p>
            <a:r>
              <a:rPr lang="en-US"/>
              <a:t>x</a:t>
            </a:r>
          </a:p>
        </p:txBody>
      </p:sp>
      <p:sp>
        <p:nvSpPr>
          <p:cNvPr id="626742" name="Text Box 54"/>
          <p:cNvSpPr txBox="1">
            <a:spLocks noChangeArrowheads="1"/>
          </p:cNvSpPr>
          <p:nvPr/>
        </p:nvSpPr>
        <p:spPr bwMode="auto">
          <a:xfrm>
            <a:off x="2971800" y="3733800"/>
            <a:ext cx="303213" cy="366713"/>
          </a:xfrm>
          <a:prstGeom prst="rect">
            <a:avLst/>
          </a:prstGeom>
          <a:noFill/>
          <a:ln w="9525">
            <a:noFill/>
            <a:miter lim="800000"/>
            <a:headEnd/>
            <a:tailEnd/>
          </a:ln>
          <a:effectLst/>
        </p:spPr>
        <p:txBody>
          <a:bodyPr wrap="none">
            <a:spAutoFit/>
          </a:bodyPr>
          <a:lstStyle/>
          <a:p>
            <a:r>
              <a:rPr lang="en-US"/>
              <a:t>y</a:t>
            </a:r>
          </a:p>
        </p:txBody>
      </p:sp>
      <p:sp>
        <p:nvSpPr>
          <p:cNvPr id="626743" name="Text Box 55"/>
          <p:cNvSpPr txBox="1">
            <a:spLocks noChangeArrowheads="1"/>
          </p:cNvSpPr>
          <p:nvPr/>
        </p:nvSpPr>
        <p:spPr bwMode="auto">
          <a:xfrm>
            <a:off x="2971800" y="4038600"/>
            <a:ext cx="306388" cy="366713"/>
          </a:xfrm>
          <a:prstGeom prst="rect">
            <a:avLst/>
          </a:prstGeom>
          <a:noFill/>
          <a:ln w="9525">
            <a:noFill/>
            <a:miter lim="800000"/>
            <a:headEnd/>
            <a:tailEnd/>
          </a:ln>
          <a:effectLst/>
        </p:spPr>
        <p:txBody>
          <a:bodyPr wrap="none">
            <a:spAutoFit/>
          </a:bodyPr>
          <a:lstStyle/>
          <a:p>
            <a:r>
              <a:rPr lang="en-US"/>
              <a:t>z</a:t>
            </a:r>
          </a:p>
        </p:txBody>
      </p:sp>
      <p:sp>
        <p:nvSpPr>
          <p:cNvPr id="626744" name="Text Box 56"/>
          <p:cNvSpPr txBox="1">
            <a:spLocks noChangeArrowheads="1"/>
          </p:cNvSpPr>
          <p:nvPr/>
        </p:nvSpPr>
        <p:spPr bwMode="auto">
          <a:xfrm>
            <a:off x="3276600" y="3429000"/>
            <a:ext cx="944563" cy="366713"/>
          </a:xfrm>
          <a:prstGeom prst="rect">
            <a:avLst/>
          </a:prstGeom>
          <a:noFill/>
          <a:ln w="9525">
            <a:noFill/>
            <a:miter lim="800000"/>
            <a:headEnd/>
            <a:tailEnd/>
          </a:ln>
          <a:effectLst/>
        </p:spPr>
        <p:txBody>
          <a:bodyPr wrap="none">
            <a:spAutoFit/>
          </a:bodyPr>
          <a:lstStyle/>
          <a:p>
            <a:r>
              <a:rPr lang="en-US"/>
              <a:t>0  2   7</a:t>
            </a:r>
          </a:p>
        </p:txBody>
      </p:sp>
      <p:sp>
        <p:nvSpPr>
          <p:cNvPr id="626745" name="Text Box 57"/>
          <p:cNvSpPr txBox="1">
            <a:spLocks noChangeArrowheads="1"/>
          </p:cNvSpPr>
          <p:nvPr/>
        </p:nvSpPr>
        <p:spPr bwMode="auto">
          <a:xfrm rot="16200000">
            <a:off x="2420144" y="3752056"/>
            <a:ext cx="708025" cy="366713"/>
          </a:xfrm>
          <a:prstGeom prst="rect">
            <a:avLst/>
          </a:prstGeom>
          <a:noFill/>
          <a:ln w="9525">
            <a:noFill/>
            <a:miter lim="800000"/>
            <a:headEnd/>
            <a:tailEnd/>
          </a:ln>
          <a:effectLst/>
        </p:spPr>
        <p:txBody>
          <a:bodyPr wrap="none">
            <a:spAutoFit/>
          </a:bodyPr>
          <a:lstStyle/>
          <a:p>
            <a:r>
              <a:rPr lang="en-US"/>
              <a:t>from</a:t>
            </a:r>
          </a:p>
        </p:txBody>
      </p:sp>
      <p:sp>
        <p:nvSpPr>
          <p:cNvPr id="626746" name="Text Box 58"/>
          <p:cNvSpPr txBox="1">
            <a:spLocks noChangeArrowheads="1"/>
          </p:cNvSpPr>
          <p:nvPr/>
        </p:nvSpPr>
        <p:spPr bwMode="auto">
          <a:xfrm>
            <a:off x="3276600" y="2743200"/>
            <a:ext cx="938213" cy="366713"/>
          </a:xfrm>
          <a:prstGeom prst="rect">
            <a:avLst/>
          </a:prstGeom>
          <a:noFill/>
          <a:ln w="9525">
            <a:noFill/>
            <a:miter lim="800000"/>
            <a:headEnd/>
            <a:tailEnd/>
          </a:ln>
          <a:effectLst/>
        </p:spPr>
        <p:txBody>
          <a:bodyPr wrap="none">
            <a:spAutoFit/>
          </a:bodyPr>
          <a:lstStyle/>
          <a:p>
            <a:r>
              <a:rPr lang="en-US"/>
              <a:t>cost to</a:t>
            </a:r>
          </a:p>
        </p:txBody>
      </p:sp>
      <p:sp>
        <p:nvSpPr>
          <p:cNvPr id="626747" name="Line 59"/>
          <p:cNvSpPr>
            <a:spLocks noChangeShapeType="1"/>
          </p:cNvSpPr>
          <p:nvPr/>
        </p:nvSpPr>
        <p:spPr bwMode="auto">
          <a:xfrm>
            <a:off x="5486400" y="3276600"/>
            <a:ext cx="0" cy="1219200"/>
          </a:xfrm>
          <a:prstGeom prst="line">
            <a:avLst/>
          </a:prstGeom>
          <a:noFill/>
          <a:ln w="9525">
            <a:solidFill>
              <a:schemeClr val="tx1"/>
            </a:solidFill>
            <a:round/>
            <a:headEnd/>
            <a:tailEnd/>
          </a:ln>
          <a:effectLst/>
        </p:spPr>
        <p:txBody>
          <a:bodyPr wrap="none"/>
          <a:lstStyle/>
          <a:p>
            <a:endParaRPr lang="en-US"/>
          </a:p>
        </p:txBody>
      </p:sp>
      <p:sp>
        <p:nvSpPr>
          <p:cNvPr id="626748" name="Line 60"/>
          <p:cNvSpPr>
            <a:spLocks noChangeShapeType="1"/>
          </p:cNvSpPr>
          <p:nvPr/>
        </p:nvSpPr>
        <p:spPr bwMode="auto">
          <a:xfrm>
            <a:off x="5181600" y="3505200"/>
            <a:ext cx="1371600" cy="0"/>
          </a:xfrm>
          <a:prstGeom prst="line">
            <a:avLst/>
          </a:prstGeom>
          <a:noFill/>
          <a:ln w="9525">
            <a:solidFill>
              <a:schemeClr val="tx1"/>
            </a:solidFill>
            <a:round/>
            <a:headEnd/>
            <a:tailEnd/>
          </a:ln>
          <a:effectLst/>
        </p:spPr>
        <p:txBody>
          <a:bodyPr wrap="none"/>
          <a:lstStyle/>
          <a:p>
            <a:endParaRPr lang="en-US"/>
          </a:p>
        </p:txBody>
      </p:sp>
      <p:sp>
        <p:nvSpPr>
          <p:cNvPr id="626749" name="Text Box 61"/>
          <p:cNvSpPr txBox="1">
            <a:spLocks noChangeArrowheads="1"/>
          </p:cNvSpPr>
          <p:nvPr/>
        </p:nvSpPr>
        <p:spPr bwMode="auto">
          <a:xfrm>
            <a:off x="5486400" y="3124200"/>
            <a:ext cx="969963" cy="366713"/>
          </a:xfrm>
          <a:prstGeom prst="rect">
            <a:avLst/>
          </a:prstGeom>
          <a:noFill/>
          <a:ln w="9525">
            <a:noFill/>
            <a:miter lim="800000"/>
            <a:headEnd/>
            <a:tailEnd/>
          </a:ln>
          <a:effectLst/>
        </p:spPr>
        <p:txBody>
          <a:bodyPr wrap="none">
            <a:spAutoFit/>
          </a:bodyPr>
          <a:lstStyle/>
          <a:p>
            <a:r>
              <a:rPr lang="en-US"/>
              <a:t>x   y   z</a:t>
            </a:r>
          </a:p>
        </p:txBody>
      </p:sp>
      <p:sp>
        <p:nvSpPr>
          <p:cNvPr id="626750" name="Text Box 62"/>
          <p:cNvSpPr txBox="1">
            <a:spLocks noChangeArrowheads="1"/>
          </p:cNvSpPr>
          <p:nvPr/>
        </p:nvSpPr>
        <p:spPr bwMode="auto">
          <a:xfrm>
            <a:off x="5181600" y="3505200"/>
            <a:ext cx="319088" cy="366713"/>
          </a:xfrm>
          <a:prstGeom prst="rect">
            <a:avLst/>
          </a:prstGeom>
          <a:noFill/>
          <a:ln w="9525">
            <a:noFill/>
            <a:miter lim="800000"/>
            <a:headEnd/>
            <a:tailEnd/>
          </a:ln>
          <a:effectLst/>
        </p:spPr>
        <p:txBody>
          <a:bodyPr wrap="none">
            <a:spAutoFit/>
          </a:bodyPr>
          <a:lstStyle/>
          <a:p>
            <a:r>
              <a:rPr lang="en-US"/>
              <a:t>x</a:t>
            </a:r>
          </a:p>
        </p:txBody>
      </p:sp>
      <p:sp>
        <p:nvSpPr>
          <p:cNvPr id="626751" name="Text Box 63"/>
          <p:cNvSpPr txBox="1">
            <a:spLocks noChangeArrowheads="1"/>
          </p:cNvSpPr>
          <p:nvPr/>
        </p:nvSpPr>
        <p:spPr bwMode="auto">
          <a:xfrm>
            <a:off x="5181600" y="3810000"/>
            <a:ext cx="303213" cy="366713"/>
          </a:xfrm>
          <a:prstGeom prst="rect">
            <a:avLst/>
          </a:prstGeom>
          <a:noFill/>
          <a:ln w="9525">
            <a:noFill/>
            <a:miter lim="800000"/>
            <a:headEnd/>
            <a:tailEnd/>
          </a:ln>
          <a:effectLst/>
        </p:spPr>
        <p:txBody>
          <a:bodyPr wrap="none">
            <a:spAutoFit/>
          </a:bodyPr>
          <a:lstStyle/>
          <a:p>
            <a:r>
              <a:rPr lang="en-US"/>
              <a:t>y</a:t>
            </a:r>
          </a:p>
        </p:txBody>
      </p:sp>
      <p:sp>
        <p:nvSpPr>
          <p:cNvPr id="626752" name="Text Box 64"/>
          <p:cNvSpPr txBox="1">
            <a:spLocks noChangeArrowheads="1"/>
          </p:cNvSpPr>
          <p:nvPr/>
        </p:nvSpPr>
        <p:spPr bwMode="auto">
          <a:xfrm>
            <a:off x="5181600" y="4114800"/>
            <a:ext cx="306388" cy="366713"/>
          </a:xfrm>
          <a:prstGeom prst="rect">
            <a:avLst/>
          </a:prstGeom>
          <a:noFill/>
          <a:ln w="9525">
            <a:noFill/>
            <a:miter lim="800000"/>
            <a:headEnd/>
            <a:tailEnd/>
          </a:ln>
          <a:effectLst/>
        </p:spPr>
        <p:txBody>
          <a:bodyPr wrap="none">
            <a:spAutoFit/>
          </a:bodyPr>
          <a:lstStyle/>
          <a:p>
            <a:r>
              <a:rPr lang="en-US"/>
              <a:t>z</a:t>
            </a:r>
          </a:p>
        </p:txBody>
      </p:sp>
      <p:sp>
        <p:nvSpPr>
          <p:cNvPr id="626753" name="Text Box 65"/>
          <p:cNvSpPr txBox="1">
            <a:spLocks noChangeArrowheads="1"/>
          </p:cNvSpPr>
          <p:nvPr/>
        </p:nvSpPr>
        <p:spPr bwMode="auto">
          <a:xfrm>
            <a:off x="5486400" y="3505200"/>
            <a:ext cx="944563" cy="366713"/>
          </a:xfrm>
          <a:prstGeom prst="rect">
            <a:avLst/>
          </a:prstGeom>
          <a:noFill/>
          <a:ln w="9525">
            <a:noFill/>
            <a:miter lim="800000"/>
            <a:headEnd/>
            <a:tailEnd/>
          </a:ln>
          <a:effectLst/>
        </p:spPr>
        <p:txBody>
          <a:bodyPr wrap="none">
            <a:spAutoFit/>
          </a:bodyPr>
          <a:lstStyle/>
          <a:p>
            <a:r>
              <a:rPr lang="en-US"/>
              <a:t>0  2   3</a:t>
            </a:r>
          </a:p>
        </p:txBody>
      </p:sp>
      <p:sp>
        <p:nvSpPr>
          <p:cNvPr id="626754" name="Text Box 66"/>
          <p:cNvSpPr txBox="1">
            <a:spLocks noChangeArrowheads="1"/>
          </p:cNvSpPr>
          <p:nvPr/>
        </p:nvSpPr>
        <p:spPr bwMode="auto">
          <a:xfrm rot="16200000">
            <a:off x="4629944" y="3828256"/>
            <a:ext cx="708025" cy="366713"/>
          </a:xfrm>
          <a:prstGeom prst="rect">
            <a:avLst/>
          </a:prstGeom>
          <a:noFill/>
          <a:ln w="9525">
            <a:noFill/>
            <a:miter lim="800000"/>
            <a:headEnd/>
            <a:tailEnd/>
          </a:ln>
          <a:effectLst/>
        </p:spPr>
        <p:txBody>
          <a:bodyPr wrap="none">
            <a:spAutoFit/>
          </a:bodyPr>
          <a:lstStyle/>
          <a:p>
            <a:r>
              <a:rPr lang="en-US"/>
              <a:t>from</a:t>
            </a:r>
          </a:p>
        </p:txBody>
      </p:sp>
      <p:sp>
        <p:nvSpPr>
          <p:cNvPr id="626755" name="Text Box 67"/>
          <p:cNvSpPr txBox="1">
            <a:spLocks noChangeArrowheads="1"/>
          </p:cNvSpPr>
          <p:nvPr/>
        </p:nvSpPr>
        <p:spPr bwMode="auto">
          <a:xfrm>
            <a:off x="5486400" y="2819400"/>
            <a:ext cx="938213" cy="366713"/>
          </a:xfrm>
          <a:prstGeom prst="rect">
            <a:avLst/>
          </a:prstGeom>
          <a:noFill/>
          <a:ln w="9525">
            <a:noFill/>
            <a:miter lim="800000"/>
            <a:headEnd/>
            <a:tailEnd/>
          </a:ln>
          <a:effectLst/>
        </p:spPr>
        <p:txBody>
          <a:bodyPr wrap="none">
            <a:spAutoFit/>
          </a:bodyPr>
          <a:lstStyle/>
          <a:p>
            <a:r>
              <a:rPr lang="en-US"/>
              <a:t>cost to</a:t>
            </a:r>
          </a:p>
        </p:txBody>
      </p:sp>
      <p:sp>
        <p:nvSpPr>
          <p:cNvPr id="626756" name="Line 68"/>
          <p:cNvSpPr>
            <a:spLocks noChangeShapeType="1"/>
          </p:cNvSpPr>
          <p:nvPr/>
        </p:nvSpPr>
        <p:spPr bwMode="auto">
          <a:xfrm>
            <a:off x="5410200" y="4953000"/>
            <a:ext cx="0" cy="1219200"/>
          </a:xfrm>
          <a:prstGeom prst="line">
            <a:avLst/>
          </a:prstGeom>
          <a:noFill/>
          <a:ln w="9525">
            <a:solidFill>
              <a:schemeClr val="tx1"/>
            </a:solidFill>
            <a:round/>
            <a:headEnd/>
            <a:tailEnd/>
          </a:ln>
          <a:effectLst/>
        </p:spPr>
        <p:txBody>
          <a:bodyPr wrap="none"/>
          <a:lstStyle/>
          <a:p>
            <a:endParaRPr lang="en-US"/>
          </a:p>
        </p:txBody>
      </p:sp>
      <p:sp>
        <p:nvSpPr>
          <p:cNvPr id="626757" name="Line 69"/>
          <p:cNvSpPr>
            <a:spLocks noChangeShapeType="1"/>
          </p:cNvSpPr>
          <p:nvPr/>
        </p:nvSpPr>
        <p:spPr bwMode="auto">
          <a:xfrm>
            <a:off x="5105400" y="5181600"/>
            <a:ext cx="1371600" cy="0"/>
          </a:xfrm>
          <a:prstGeom prst="line">
            <a:avLst/>
          </a:prstGeom>
          <a:noFill/>
          <a:ln w="9525">
            <a:solidFill>
              <a:schemeClr val="tx1"/>
            </a:solidFill>
            <a:round/>
            <a:headEnd/>
            <a:tailEnd/>
          </a:ln>
          <a:effectLst/>
        </p:spPr>
        <p:txBody>
          <a:bodyPr wrap="none"/>
          <a:lstStyle/>
          <a:p>
            <a:endParaRPr lang="en-US"/>
          </a:p>
        </p:txBody>
      </p:sp>
      <p:sp>
        <p:nvSpPr>
          <p:cNvPr id="626758" name="Text Box 70"/>
          <p:cNvSpPr txBox="1">
            <a:spLocks noChangeArrowheads="1"/>
          </p:cNvSpPr>
          <p:nvPr/>
        </p:nvSpPr>
        <p:spPr bwMode="auto">
          <a:xfrm>
            <a:off x="5410200" y="4800600"/>
            <a:ext cx="969963" cy="366713"/>
          </a:xfrm>
          <a:prstGeom prst="rect">
            <a:avLst/>
          </a:prstGeom>
          <a:noFill/>
          <a:ln w="9525">
            <a:noFill/>
            <a:miter lim="800000"/>
            <a:headEnd/>
            <a:tailEnd/>
          </a:ln>
          <a:effectLst/>
        </p:spPr>
        <p:txBody>
          <a:bodyPr wrap="none">
            <a:spAutoFit/>
          </a:bodyPr>
          <a:lstStyle/>
          <a:p>
            <a:r>
              <a:rPr lang="en-US"/>
              <a:t>x   y   z</a:t>
            </a:r>
          </a:p>
        </p:txBody>
      </p:sp>
      <p:sp>
        <p:nvSpPr>
          <p:cNvPr id="626759" name="Text Box 71"/>
          <p:cNvSpPr txBox="1">
            <a:spLocks noChangeArrowheads="1"/>
          </p:cNvSpPr>
          <p:nvPr/>
        </p:nvSpPr>
        <p:spPr bwMode="auto">
          <a:xfrm>
            <a:off x="5105400" y="5181600"/>
            <a:ext cx="319088" cy="366713"/>
          </a:xfrm>
          <a:prstGeom prst="rect">
            <a:avLst/>
          </a:prstGeom>
          <a:noFill/>
          <a:ln w="9525">
            <a:noFill/>
            <a:miter lim="800000"/>
            <a:headEnd/>
            <a:tailEnd/>
          </a:ln>
          <a:effectLst/>
        </p:spPr>
        <p:txBody>
          <a:bodyPr wrap="none">
            <a:spAutoFit/>
          </a:bodyPr>
          <a:lstStyle/>
          <a:p>
            <a:r>
              <a:rPr lang="en-US"/>
              <a:t>x</a:t>
            </a:r>
          </a:p>
        </p:txBody>
      </p:sp>
      <p:sp>
        <p:nvSpPr>
          <p:cNvPr id="626760" name="Text Box 72"/>
          <p:cNvSpPr txBox="1">
            <a:spLocks noChangeArrowheads="1"/>
          </p:cNvSpPr>
          <p:nvPr/>
        </p:nvSpPr>
        <p:spPr bwMode="auto">
          <a:xfrm>
            <a:off x="5105400" y="5486400"/>
            <a:ext cx="303213" cy="366713"/>
          </a:xfrm>
          <a:prstGeom prst="rect">
            <a:avLst/>
          </a:prstGeom>
          <a:noFill/>
          <a:ln w="9525">
            <a:noFill/>
            <a:miter lim="800000"/>
            <a:headEnd/>
            <a:tailEnd/>
          </a:ln>
          <a:effectLst/>
        </p:spPr>
        <p:txBody>
          <a:bodyPr wrap="none">
            <a:spAutoFit/>
          </a:bodyPr>
          <a:lstStyle/>
          <a:p>
            <a:r>
              <a:rPr lang="en-US"/>
              <a:t>y</a:t>
            </a:r>
          </a:p>
        </p:txBody>
      </p:sp>
      <p:sp>
        <p:nvSpPr>
          <p:cNvPr id="626761" name="Text Box 73"/>
          <p:cNvSpPr txBox="1">
            <a:spLocks noChangeArrowheads="1"/>
          </p:cNvSpPr>
          <p:nvPr/>
        </p:nvSpPr>
        <p:spPr bwMode="auto">
          <a:xfrm>
            <a:off x="5105400" y="5791200"/>
            <a:ext cx="306388" cy="366713"/>
          </a:xfrm>
          <a:prstGeom prst="rect">
            <a:avLst/>
          </a:prstGeom>
          <a:noFill/>
          <a:ln w="9525">
            <a:noFill/>
            <a:miter lim="800000"/>
            <a:headEnd/>
            <a:tailEnd/>
          </a:ln>
          <a:effectLst/>
        </p:spPr>
        <p:txBody>
          <a:bodyPr wrap="none">
            <a:spAutoFit/>
          </a:bodyPr>
          <a:lstStyle/>
          <a:p>
            <a:r>
              <a:rPr lang="en-US"/>
              <a:t>z</a:t>
            </a:r>
          </a:p>
        </p:txBody>
      </p:sp>
      <p:sp>
        <p:nvSpPr>
          <p:cNvPr id="626762" name="Text Box 74"/>
          <p:cNvSpPr txBox="1">
            <a:spLocks noChangeArrowheads="1"/>
          </p:cNvSpPr>
          <p:nvPr/>
        </p:nvSpPr>
        <p:spPr bwMode="auto">
          <a:xfrm>
            <a:off x="5410200" y="5181600"/>
            <a:ext cx="944563" cy="366713"/>
          </a:xfrm>
          <a:prstGeom prst="rect">
            <a:avLst/>
          </a:prstGeom>
          <a:noFill/>
          <a:ln w="9525">
            <a:noFill/>
            <a:miter lim="800000"/>
            <a:headEnd/>
            <a:tailEnd/>
          </a:ln>
          <a:effectLst/>
        </p:spPr>
        <p:txBody>
          <a:bodyPr wrap="none">
            <a:spAutoFit/>
          </a:bodyPr>
          <a:lstStyle/>
          <a:p>
            <a:r>
              <a:rPr lang="en-US"/>
              <a:t>0  2   3</a:t>
            </a:r>
          </a:p>
        </p:txBody>
      </p:sp>
      <p:sp>
        <p:nvSpPr>
          <p:cNvPr id="626763" name="Text Box 75"/>
          <p:cNvSpPr txBox="1">
            <a:spLocks noChangeArrowheads="1"/>
          </p:cNvSpPr>
          <p:nvPr/>
        </p:nvSpPr>
        <p:spPr bwMode="auto">
          <a:xfrm rot="16200000">
            <a:off x="4553744" y="5504656"/>
            <a:ext cx="708025" cy="366713"/>
          </a:xfrm>
          <a:prstGeom prst="rect">
            <a:avLst/>
          </a:prstGeom>
          <a:noFill/>
          <a:ln w="9525">
            <a:noFill/>
            <a:miter lim="800000"/>
            <a:headEnd/>
            <a:tailEnd/>
          </a:ln>
          <a:effectLst/>
        </p:spPr>
        <p:txBody>
          <a:bodyPr wrap="none">
            <a:spAutoFit/>
          </a:bodyPr>
          <a:lstStyle/>
          <a:p>
            <a:r>
              <a:rPr lang="en-US"/>
              <a:t>from</a:t>
            </a:r>
          </a:p>
        </p:txBody>
      </p:sp>
      <p:sp>
        <p:nvSpPr>
          <p:cNvPr id="626764" name="Text Box 76"/>
          <p:cNvSpPr txBox="1">
            <a:spLocks noChangeArrowheads="1"/>
          </p:cNvSpPr>
          <p:nvPr/>
        </p:nvSpPr>
        <p:spPr bwMode="auto">
          <a:xfrm>
            <a:off x="5410200" y="4495800"/>
            <a:ext cx="938213" cy="366713"/>
          </a:xfrm>
          <a:prstGeom prst="rect">
            <a:avLst/>
          </a:prstGeom>
          <a:noFill/>
          <a:ln w="9525">
            <a:noFill/>
            <a:miter lim="800000"/>
            <a:headEnd/>
            <a:tailEnd/>
          </a:ln>
          <a:effectLst/>
        </p:spPr>
        <p:txBody>
          <a:bodyPr wrap="none">
            <a:spAutoFit/>
          </a:bodyPr>
          <a:lstStyle/>
          <a:p>
            <a:r>
              <a:rPr lang="en-US"/>
              <a:t>cost to</a:t>
            </a:r>
          </a:p>
        </p:txBody>
      </p:sp>
      <p:sp>
        <p:nvSpPr>
          <p:cNvPr id="626765" name="Line 77"/>
          <p:cNvSpPr>
            <a:spLocks noChangeShapeType="1"/>
          </p:cNvSpPr>
          <p:nvPr/>
        </p:nvSpPr>
        <p:spPr bwMode="auto">
          <a:xfrm>
            <a:off x="3276600" y="4953000"/>
            <a:ext cx="0" cy="1219200"/>
          </a:xfrm>
          <a:prstGeom prst="line">
            <a:avLst/>
          </a:prstGeom>
          <a:noFill/>
          <a:ln w="9525">
            <a:solidFill>
              <a:schemeClr val="tx1"/>
            </a:solidFill>
            <a:round/>
            <a:headEnd/>
            <a:tailEnd/>
          </a:ln>
          <a:effectLst/>
        </p:spPr>
        <p:txBody>
          <a:bodyPr wrap="none"/>
          <a:lstStyle/>
          <a:p>
            <a:endParaRPr lang="en-US"/>
          </a:p>
        </p:txBody>
      </p:sp>
      <p:sp>
        <p:nvSpPr>
          <p:cNvPr id="626766" name="Line 78"/>
          <p:cNvSpPr>
            <a:spLocks noChangeShapeType="1"/>
          </p:cNvSpPr>
          <p:nvPr/>
        </p:nvSpPr>
        <p:spPr bwMode="auto">
          <a:xfrm>
            <a:off x="2971800" y="5181600"/>
            <a:ext cx="1371600" cy="0"/>
          </a:xfrm>
          <a:prstGeom prst="line">
            <a:avLst/>
          </a:prstGeom>
          <a:noFill/>
          <a:ln w="9525">
            <a:solidFill>
              <a:schemeClr val="tx1"/>
            </a:solidFill>
            <a:round/>
            <a:headEnd/>
            <a:tailEnd/>
          </a:ln>
          <a:effectLst/>
        </p:spPr>
        <p:txBody>
          <a:bodyPr wrap="none"/>
          <a:lstStyle/>
          <a:p>
            <a:endParaRPr lang="en-US"/>
          </a:p>
        </p:txBody>
      </p:sp>
      <p:sp>
        <p:nvSpPr>
          <p:cNvPr id="626767" name="Text Box 79"/>
          <p:cNvSpPr txBox="1">
            <a:spLocks noChangeArrowheads="1"/>
          </p:cNvSpPr>
          <p:nvPr/>
        </p:nvSpPr>
        <p:spPr bwMode="auto">
          <a:xfrm>
            <a:off x="3276600" y="4800600"/>
            <a:ext cx="969963" cy="366713"/>
          </a:xfrm>
          <a:prstGeom prst="rect">
            <a:avLst/>
          </a:prstGeom>
          <a:noFill/>
          <a:ln w="9525">
            <a:noFill/>
            <a:miter lim="800000"/>
            <a:headEnd/>
            <a:tailEnd/>
          </a:ln>
          <a:effectLst/>
        </p:spPr>
        <p:txBody>
          <a:bodyPr wrap="none">
            <a:spAutoFit/>
          </a:bodyPr>
          <a:lstStyle/>
          <a:p>
            <a:r>
              <a:rPr lang="en-US"/>
              <a:t>x   y   z</a:t>
            </a:r>
          </a:p>
        </p:txBody>
      </p:sp>
      <p:sp>
        <p:nvSpPr>
          <p:cNvPr id="626768" name="Text Box 80"/>
          <p:cNvSpPr txBox="1">
            <a:spLocks noChangeArrowheads="1"/>
          </p:cNvSpPr>
          <p:nvPr/>
        </p:nvSpPr>
        <p:spPr bwMode="auto">
          <a:xfrm>
            <a:off x="2971800" y="5181600"/>
            <a:ext cx="319088" cy="366713"/>
          </a:xfrm>
          <a:prstGeom prst="rect">
            <a:avLst/>
          </a:prstGeom>
          <a:noFill/>
          <a:ln w="9525">
            <a:noFill/>
            <a:miter lim="800000"/>
            <a:headEnd/>
            <a:tailEnd/>
          </a:ln>
          <a:effectLst/>
        </p:spPr>
        <p:txBody>
          <a:bodyPr wrap="none">
            <a:spAutoFit/>
          </a:bodyPr>
          <a:lstStyle/>
          <a:p>
            <a:r>
              <a:rPr lang="en-US"/>
              <a:t>x</a:t>
            </a:r>
          </a:p>
        </p:txBody>
      </p:sp>
      <p:sp>
        <p:nvSpPr>
          <p:cNvPr id="626769" name="Text Box 81"/>
          <p:cNvSpPr txBox="1">
            <a:spLocks noChangeArrowheads="1"/>
          </p:cNvSpPr>
          <p:nvPr/>
        </p:nvSpPr>
        <p:spPr bwMode="auto">
          <a:xfrm>
            <a:off x="2971800" y="5486400"/>
            <a:ext cx="303213" cy="366713"/>
          </a:xfrm>
          <a:prstGeom prst="rect">
            <a:avLst/>
          </a:prstGeom>
          <a:noFill/>
          <a:ln w="9525">
            <a:noFill/>
            <a:miter lim="800000"/>
            <a:headEnd/>
            <a:tailEnd/>
          </a:ln>
          <a:effectLst/>
        </p:spPr>
        <p:txBody>
          <a:bodyPr wrap="none">
            <a:spAutoFit/>
          </a:bodyPr>
          <a:lstStyle/>
          <a:p>
            <a:r>
              <a:rPr lang="en-US"/>
              <a:t>y</a:t>
            </a:r>
          </a:p>
        </p:txBody>
      </p:sp>
      <p:sp>
        <p:nvSpPr>
          <p:cNvPr id="626770" name="Text Box 82"/>
          <p:cNvSpPr txBox="1">
            <a:spLocks noChangeArrowheads="1"/>
          </p:cNvSpPr>
          <p:nvPr/>
        </p:nvSpPr>
        <p:spPr bwMode="auto">
          <a:xfrm>
            <a:off x="2971800" y="5791200"/>
            <a:ext cx="306388" cy="366713"/>
          </a:xfrm>
          <a:prstGeom prst="rect">
            <a:avLst/>
          </a:prstGeom>
          <a:noFill/>
          <a:ln w="9525">
            <a:noFill/>
            <a:miter lim="800000"/>
            <a:headEnd/>
            <a:tailEnd/>
          </a:ln>
          <a:effectLst/>
        </p:spPr>
        <p:txBody>
          <a:bodyPr wrap="none">
            <a:spAutoFit/>
          </a:bodyPr>
          <a:lstStyle/>
          <a:p>
            <a:r>
              <a:rPr lang="en-US"/>
              <a:t>z</a:t>
            </a:r>
          </a:p>
        </p:txBody>
      </p:sp>
      <p:sp>
        <p:nvSpPr>
          <p:cNvPr id="626771" name="Text Box 83"/>
          <p:cNvSpPr txBox="1">
            <a:spLocks noChangeArrowheads="1"/>
          </p:cNvSpPr>
          <p:nvPr/>
        </p:nvSpPr>
        <p:spPr bwMode="auto">
          <a:xfrm>
            <a:off x="3276600" y="5181600"/>
            <a:ext cx="944563" cy="366713"/>
          </a:xfrm>
          <a:prstGeom prst="rect">
            <a:avLst/>
          </a:prstGeom>
          <a:noFill/>
          <a:ln w="9525">
            <a:noFill/>
            <a:miter lim="800000"/>
            <a:headEnd/>
            <a:tailEnd/>
          </a:ln>
          <a:effectLst/>
        </p:spPr>
        <p:txBody>
          <a:bodyPr wrap="none">
            <a:spAutoFit/>
          </a:bodyPr>
          <a:lstStyle/>
          <a:p>
            <a:r>
              <a:rPr lang="en-US"/>
              <a:t>0  2   7</a:t>
            </a:r>
          </a:p>
        </p:txBody>
      </p:sp>
      <p:sp>
        <p:nvSpPr>
          <p:cNvPr id="626772" name="Text Box 84"/>
          <p:cNvSpPr txBox="1">
            <a:spLocks noChangeArrowheads="1"/>
          </p:cNvSpPr>
          <p:nvPr/>
        </p:nvSpPr>
        <p:spPr bwMode="auto">
          <a:xfrm rot="16200000">
            <a:off x="2420144" y="5504656"/>
            <a:ext cx="708025" cy="366713"/>
          </a:xfrm>
          <a:prstGeom prst="rect">
            <a:avLst/>
          </a:prstGeom>
          <a:noFill/>
          <a:ln w="9525">
            <a:noFill/>
            <a:miter lim="800000"/>
            <a:headEnd/>
            <a:tailEnd/>
          </a:ln>
          <a:effectLst/>
        </p:spPr>
        <p:txBody>
          <a:bodyPr wrap="none">
            <a:spAutoFit/>
          </a:bodyPr>
          <a:lstStyle/>
          <a:p>
            <a:r>
              <a:rPr lang="en-US"/>
              <a:t>from</a:t>
            </a:r>
          </a:p>
        </p:txBody>
      </p:sp>
      <p:sp>
        <p:nvSpPr>
          <p:cNvPr id="626773" name="Text Box 85"/>
          <p:cNvSpPr txBox="1">
            <a:spLocks noChangeArrowheads="1"/>
          </p:cNvSpPr>
          <p:nvPr/>
        </p:nvSpPr>
        <p:spPr bwMode="auto">
          <a:xfrm>
            <a:off x="3276600" y="4495800"/>
            <a:ext cx="938213" cy="366713"/>
          </a:xfrm>
          <a:prstGeom prst="rect">
            <a:avLst/>
          </a:prstGeom>
          <a:noFill/>
          <a:ln w="9525">
            <a:noFill/>
            <a:miter lim="800000"/>
            <a:headEnd/>
            <a:tailEnd/>
          </a:ln>
          <a:effectLst/>
        </p:spPr>
        <p:txBody>
          <a:bodyPr wrap="none">
            <a:spAutoFit/>
          </a:bodyPr>
          <a:lstStyle/>
          <a:p>
            <a:r>
              <a:rPr lang="en-US"/>
              <a:t>cost to</a:t>
            </a:r>
          </a:p>
        </p:txBody>
      </p:sp>
      <p:sp>
        <p:nvSpPr>
          <p:cNvPr id="626774" name="Line 86"/>
          <p:cNvSpPr>
            <a:spLocks noChangeShapeType="1"/>
          </p:cNvSpPr>
          <p:nvPr/>
        </p:nvSpPr>
        <p:spPr bwMode="auto">
          <a:xfrm>
            <a:off x="1219200" y="5029200"/>
            <a:ext cx="0" cy="1219200"/>
          </a:xfrm>
          <a:prstGeom prst="line">
            <a:avLst/>
          </a:prstGeom>
          <a:noFill/>
          <a:ln w="9525">
            <a:solidFill>
              <a:schemeClr val="tx1"/>
            </a:solidFill>
            <a:round/>
            <a:headEnd/>
            <a:tailEnd/>
          </a:ln>
          <a:effectLst/>
        </p:spPr>
        <p:txBody>
          <a:bodyPr wrap="none"/>
          <a:lstStyle/>
          <a:p>
            <a:endParaRPr lang="en-US"/>
          </a:p>
        </p:txBody>
      </p:sp>
      <p:sp>
        <p:nvSpPr>
          <p:cNvPr id="626775" name="Line 87"/>
          <p:cNvSpPr>
            <a:spLocks noChangeShapeType="1"/>
          </p:cNvSpPr>
          <p:nvPr/>
        </p:nvSpPr>
        <p:spPr bwMode="auto">
          <a:xfrm>
            <a:off x="914400" y="5257800"/>
            <a:ext cx="1371600" cy="0"/>
          </a:xfrm>
          <a:prstGeom prst="line">
            <a:avLst/>
          </a:prstGeom>
          <a:noFill/>
          <a:ln w="9525">
            <a:solidFill>
              <a:schemeClr val="tx1"/>
            </a:solidFill>
            <a:round/>
            <a:headEnd/>
            <a:tailEnd/>
          </a:ln>
          <a:effectLst/>
        </p:spPr>
        <p:txBody>
          <a:bodyPr wrap="none"/>
          <a:lstStyle/>
          <a:p>
            <a:endParaRPr lang="en-US"/>
          </a:p>
        </p:txBody>
      </p:sp>
      <p:sp>
        <p:nvSpPr>
          <p:cNvPr id="626776" name="Text Box 88"/>
          <p:cNvSpPr txBox="1">
            <a:spLocks noChangeArrowheads="1"/>
          </p:cNvSpPr>
          <p:nvPr/>
        </p:nvSpPr>
        <p:spPr bwMode="auto">
          <a:xfrm>
            <a:off x="1219200" y="4876800"/>
            <a:ext cx="969963" cy="366713"/>
          </a:xfrm>
          <a:prstGeom prst="rect">
            <a:avLst/>
          </a:prstGeom>
          <a:noFill/>
          <a:ln w="9525">
            <a:noFill/>
            <a:miter lim="800000"/>
            <a:headEnd/>
            <a:tailEnd/>
          </a:ln>
          <a:effectLst/>
        </p:spPr>
        <p:txBody>
          <a:bodyPr wrap="none">
            <a:spAutoFit/>
          </a:bodyPr>
          <a:lstStyle/>
          <a:p>
            <a:r>
              <a:rPr lang="en-US"/>
              <a:t>x   y   z</a:t>
            </a:r>
          </a:p>
        </p:txBody>
      </p:sp>
      <p:sp>
        <p:nvSpPr>
          <p:cNvPr id="626777" name="Text Box 89"/>
          <p:cNvSpPr txBox="1">
            <a:spLocks noChangeArrowheads="1"/>
          </p:cNvSpPr>
          <p:nvPr/>
        </p:nvSpPr>
        <p:spPr bwMode="auto">
          <a:xfrm>
            <a:off x="914400" y="5257800"/>
            <a:ext cx="319088" cy="366713"/>
          </a:xfrm>
          <a:prstGeom prst="rect">
            <a:avLst/>
          </a:prstGeom>
          <a:noFill/>
          <a:ln w="9525">
            <a:noFill/>
            <a:miter lim="800000"/>
            <a:headEnd/>
            <a:tailEnd/>
          </a:ln>
          <a:effectLst/>
        </p:spPr>
        <p:txBody>
          <a:bodyPr wrap="none">
            <a:spAutoFit/>
          </a:bodyPr>
          <a:lstStyle/>
          <a:p>
            <a:r>
              <a:rPr lang="en-US"/>
              <a:t>x</a:t>
            </a:r>
          </a:p>
        </p:txBody>
      </p:sp>
      <p:sp>
        <p:nvSpPr>
          <p:cNvPr id="626778" name="Text Box 90"/>
          <p:cNvSpPr txBox="1">
            <a:spLocks noChangeArrowheads="1"/>
          </p:cNvSpPr>
          <p:nvPr/>
        </p:nvSpPr>
        <p:spPr bwMode="auto">
          <a:xfrm>
            <a:off x="914400" y="5562600"/>
            <a:ext cx="303213" cy="366713"/>
          </a:xfrm>
          <a:prstGeom prst="rect">
            <a:avLst/>
          </a:prstGeom>
          <a:noFill/>
          <a:ln w="9525">
            <a:noFill/>
            <a:miter lim="800000"/>
            <a:headEnd/>
            <a:tailEnd/>
          </a:ln>
          <a:effectLst/>
        </p:spPr>
        <p:txBody>
          <a:bodyPr wrap="none">
            <a:spAutoFit/>
          </a:bodyPr>
          <a:lstStyle/>
          <a:p>
            <a:r>
              <a:rPr lang="en-US"/>
              <a:t>y</a:t>
            </a:r>
          </a:p>
        </p:txBody>
      </p:sp>
      <p:sp>
        <p:nvSpPr>
          <p:cNvPr id="626779" name="Text Box 91"/>
          <p:cNvSpPr txBox="1">
            <a:spLocks noChangeArrowheads="1"/>
          </p:cNvSpPr>
          <p:nvPr/>
        </p:nvSpPr>
        <p:spPr bwMode="auto">
          <a:xfrm>
            <a:off x="914400" y="5867400"/>
            <a:ext cx="306388" cy="366713"/>
          </a:xfrm>
          <a:prstGeom prst="rect">
            <a:avLst/>
          </a:prstGeom>
          <a:noFill/>
          <a:ln w="9525">
            <a:noFill/>
            <a:miter lim="800000"/>
            <a:headEnd/>
            <a:tailEnd/>
          </a:ln>
          <a:effectLst/>
        </p:spPr>
        <p:txBody>
          <a:bodyPr wrap="none">
            <a:spAutoFit/>
          </a:bodyPr>
          <a:lstStyle/>
          <a:p>
            <a:r>
              <a:rPr lang="en-US"/>
              <a:t>z</a:t>
            </a:r>
          </a:p>
        </p:txBody>
      </p:sp>
      <p:sp>
        <p:nvSpPr>
          <p:cNvPr id="626780" name="Text Box 92"/>
          <p:cNvSpPr txBox="1">
            <a:spLocks noChangeArrowheads="1"/>
          </p:cNvSpPr>
          <p:nvPr/>
        </p:nvSpPr>
        <p:spPr bwMode="auto">
          <a:xfrm>
            <a:off x="1219200" y="5638800"/>
            <a:ext cx="990600" cy="366713"/>
          </a:xfrm>
          <a:prstGeom prst="rect">
            <a:avLst/>
          </a:prstGeom>
          <a:noFill/>
          <a:ln w="9525">
            <a:noFill/>
            <a:miter lim="800000"/>
            <a:headEnd/>
            <a:tailEnd/>
          </a:ln>
          <a:effectLst/>
        </p:spPr>
        <p:txBody>
          <a:bodyPr>
            <a:spAutoFit/>
          </a:bodyPr>
          <a:lstStyle/>
          <a:p>
            <a:r>
              <a:rPr lang="en-US"/>
              <a:t>∞</a:t>
            </a:r>
          </a:p>
        </p:txBody>
      </p:sp>
      <p:sp>
        <p:nvSpPr>
          <p:cNvPr id="626781" name="Text Box 93"/>
          <p:cNvSpPr txBox="1">
            <a:spLocks noChangeArrowheads="1"/>
          </p:cNvSpPr>
          <p:nvPr/>
        </p:nvSpPr>
        <p:spPr bwMode="auto">
          <a:xfrm>
            <a:off x="1447800" y="5638800"/>
            <a:ext cx="376238" cy="366713"/>
          </a:xfrm>
          <a:prstGeom prst="rect">
            <a:avLst/>
          </a:prstGeom>
          <a:noFill/>
          <a:ln w="9525">
            <a:noFill/>
            <a:miter lim="800000"/>
            <a:headEnd/>
            <a:tailEnd/>
          </a:ln>
          <a:effectLst/>
        </p:spPr>
        <p:txBody>
          <a:bodyPr wrap="none">
            <a:spAutoFit/>
          </a:bodyPr>
          <a:lstStyle/>
          <a:p>
            <a:r>
              <a:rPr lang="en-US"/>
              <a:t>∞</a:t>
            </a:r>
          </a:p>
        </p:txBody>
      </p:sp>
      <p:sp>
        <p:nvSpPr>
          <p:cNvPr id="626782" name="Text Box 94"/>
          <p:cNvSpPr txBox="1">
            <a:spLocks noChangeArrowheads="1"/>
          </p:cNvSpPr>
          <p:nvPr/>
        </p:nvSpPr>
        <p:spPr bwMode="auto">
          <a:xfrm>
            <a:off x="1828800" y="5638800"/>
            <a:ext cx="376238" cy="366713"/>
          </a:xfrm>
          <a:prstGeom prst="rect">
            <a:avLst/>
          </a:prstGeom>
          <a:noFill/>
          <a:ln w="9525">
            <a:noFill/>
            <a:miter lim="800000"/>
            <a:headEnd/>
            <a:tailEnd/>
          </a:ln>
          <a:effectLst/>
        </p:spPr>
        <p:txBody>
          <a:bodyPr wrap="none">
            <a:spAutoFit/>
          </a:bodyPr>
          <a:lstStyle/>
          <a:p>
            <a:r>
              <a:rPr lang="en-US"/>
              <a:t>∞</a:t>
            </a:r>
          </a:p>
        </p:txBody>
      </p:sp>
      <p:sp>
        <p:nvSpPr>
          <p:cNvPr id="626783" name="Text Box 95"/>
          <p:cNvSpPr txBox="1">
            <a:spLocks noChangeArrowheads="1"/>
          </p:cNvSpPr>
          <p:nvPr/>
        </p:nvSpPr>
        <p:spPr bwMode="auto">
          <a:xfrm>
            <a:off x="1219200" y="5943600"/>
            <a:ext cx="323850" cy="366713"/>
          </a:xfrm>
          <a:prstGeom prst="rect">
            <a:avLst/>
          </a:prstGeom>
          <a:noFill/>
          <a:ln w="9525">
            <a:noFill/>
            <a:miter lim="800000"/>
            <a:headEnd/>
            <a:tailEnd/>
          </a:ln>
          <a:effectLst/>
        </p:spPr>
        <p:txBody>
          <a:bodyPr wrap="none">
            <a:spAutoFit/>
          </a:bodyPr>
          <a:lstStyle/>
          <a:p>
            <a:r>
              <a:rPr lang="en-US"/>
              <a:t>7</a:t>
            </a:r>
          </a:p>
        </p:txBody>
      </p:sp>
      <p:sp>
        <p:nvSpPr>
          <p:cNvPr id="626784" name="Text Box 96"/>
          <p:cNvSpPr txBox="1">
            <a:spLocks noChangeArrowheads="1"/>
          </p:cNvSpPr>
          <p:nvPr/>
        </p:nvSpPr>
        <p:spPr bwMode="auto">
          <a:xfrm>
            <a:off x="1447800" y="5943600"/>
            <a:ext cx="287338" cy="366713"/>
          </a:xfrm>
          <a:prstGeom prst="rect">
            <a:avLst/>
          </a:prstGeom>
          <a:noFill/>
          <a:ln w="9525">
            <a:noFill/>
            <a:miter lim="800000"/>
            <a:headEnd/>
            <a:tailEnd/>
          </a:ln>
          <a:effectLst/>
        </p:spPr>
        <p:txBody>
          <a:bodyPr wrap="none">
            <a:spAutoFit/>
          </a:bodyPr>
          <a:lstStyle/>
          <a:p>
            <a:r>
              <a:rPr lang="en-US"/>
              <a:t>1</a:t>
            </a:r>
          </a:p>
        </p:txBody>
      </p:sp>
      <p:sp>
        <p:nvSpPr>
          <p:cNvPr id="626785" name="Text Box 97"/>
          <p:cNvSpPr txBox="1">
            <a:spLocks noChangeArrowheads="1"/>
          </p:cNvSpPr>
          <p:nvPr/>
        </p:nvSpPr>
        <p:spPr bwMode="auto">
          <a:xfrm>
            <a:off x="1828800" y="5943600"/>
            <a:ext cx="323850" cy="366713"/>
          </a:xfrm>
          <a:prstGeom prst="rect">
            <a:avLst/>
          </a:prstGeom>
          <a:noFill/>
          <a:ln w="9525">
            <a:noFill/>
            <a:miter lim="800000"/>
            <a:headEnd/>
            <a:tailEnd/>
          </a:ln>
          <a:effectLst/>
        </p:spPr>
        <p:txBody>
          <a:bodyPr wrap="none">
            <a:spAutoFit/>
          </a:bodyPr>
          <a:lstStyle/>
          <a:p>
            <a:r>
              <a:rPr lang="en-US"/>
              <a:t>0</a:t>
            </a:r>
          </a:p>
        </p:txBody>
      </p:sp>
      <p:sp>
        <p:nvSpPr>
          <p:cNvPr id="626786" name="Text Box 98"/>
          <p:cNvSpPr txBox="1">
            <a:spLocks noChangeArrowheads="1"/>
          </p:cNvSpPr>
          <p:nvPr/>
        </p:nvSpPr>
        <p:spPr bwMode="auto">
          <a:xfrm>
            <a:off x="1219200" y="4572000"/>
            <a:ext cx="938213" cy="366713"/>
          </a:xfrm>
          <a:prstGeom prst="rect">
            <a:avLst/>
          </a:prstGeom>
          <a:noFill/>
          <a:ln w="9525">
            <a:noFill/>
            <a:miter lim="800000"/>
            <a:headEnd/>
            <a:tailEnd/>
          </a:ln>
          <a:effectLst/>
        </p:spPr>
        <p:txBody>
          <a:bodyPr wrap="none">
            <a:spAutoFit/>
          </a:bodyPr>
          <a:lstStyle/>
          <a:p>
            <a:r>
              <a:rPr lang="en-US"/>
              <a:t>cost to</a:t>
            </a:r>
          </a:p>
        </p:txBody>
      </p:sp>
      <p:sp>
        <p:nvSpPr>
          <p:cNvPr id="626787" name="Text Box 99"/>
          <p:cNvSpPr txBox="1">
            <a:spLocks noChangeArrowheads="1"/>
          </p:cNvSpPr>
          <p:nvPr/>
        </p:nvSpPr>
        <p:spPr bwMode="auto">
          <a:xfrm>
            <a:off x="1219200" y="3505200"/>
            <a:ext cx="976313" cy="641350"/>
          </a:xfrm>
          <a:prstGeom prst="rect">
            <a:avLst/>
          </a:prstGeom>
          <a:noFill/>
          <a:ln w="9525">
            <a:noFill/>
            <a:miter lim="800000"/>
            <a:headEnd/>
            <a:tailEnd/>
          </a:ln>
          <a:effectLst/>
        </p:spPr>
        <p:txBody>
          <a:bodyPr wrap="none">
            <a:spAutoFit/>
          </a:bodyPr>
          <a:lstStyle/>
          <a:p>
            <a:r>
              <a:rPr lang="en-US"/>
              <a:t>∞</a:t>
            </a:r>
          </a:p>
          <a:p>
            <a:r>
              <a:rPr lang="en-US"/>
              <a:t>2   0   1</a:t>
            </a:r>
          </a:p>
        </p:txBody>
      </p:sp>
      <p:sp>
        <p:nvSpPr>
          <p:cNvPr id="626788" name="Text Box 100"/>
          <p:cNvSpPr txBox="1">
            <a:spLocks noChangeArrowheads="1"/>
          </p:cNvSpPr>
          <p:nvPr/>
        </p:nvSpPr>
        <p:spPr bwMode="auto">
          <a:xfrm>
            <a:off x="1219200" y="5257800"/>
            <a:ext cx="990600" cy="366713"/>
          </a:xfrm>
          <a:prstGeom prst="rect">
            <a:avLst/>
          </a:prstGeom>
          <a:noFill/>
          <a:ln w="9525">
            <a:noFill/>
            <a:miter lim="800000"/>
            <a:headEnd/>
            <a:tailEnd/>
          </a:ln>
          <a:effectLst/>
        </p:spPr>
        <p:txBody>
          <a:bodyPr>
            <a:spAutoFit/>
          </a:bodyPr>
          <a:lstStyle/>
          <a:p>
            <a:r>
              <a:rPr lang="en-US"/>
              <a:t>∞ ∞  ∞</a:t>
            </a:r>
          </a:p>
        </p:txBody>
      </p:sp>
      <p:sp>
        <p:nvSpPr>
          <p:cNvPr id="626789" name="Text Box 101"/>
          <p:cNvSpPr txBox="1">
            <a:spLocks noChangeArrowheads="1"/>
          </p:cNvSpPr>
          <p:nvPr/>
        </p:nvSpPr>
        <p:spPr bwMode="auto">
          <a:xfrm>
            <a:off x="3260725" y="2022475"/>
            <a:ext cx="976313" cy="366713"/>
          </a:xfrm>
          <a:prstGeom prst="rect">
            <a:avLst/>
          </a:prstGeom>
          <a:noFill/>
          <a:ln w="9525">
            <a:noFill/>
            <a:miter lim="800000"/>
            <a:headEnd/>
            <a:tailEnd/>
          </a:ln>
          <a:effectLst/>
        </p:spPr>
        <p:txBody>
          <a:bodyPr wrap="none">
            <a:spAutoFit/>
          </a:bodyPr>
          <a:lstStyle/>
          <a:p>
            <a:r>
              <a:rPr lang="en-US"/>
              <a:t>2   0   1</a:t>
            </a:r>
          </a:p>
        </p:txBody>
      </p:sp>
      <p:sp>
        <p:nvSpPr>
          <p:cNvPr id="626790" name="Text Box 102"/>
          <p:cNvSpPr txBox="1">
            <a:spLocks noChangeArrowheads="1"/>
          </p:cNvSpPr>
          <p:nvPr/>
        </p:nvSpPr>
        <p:spPr bwMode="auto">
          <a:xfrm>
            <a:off x="3260725" y="2327275"/>
            <a:ext cx="976313" cy="366713"/>
          </a:xfrm>
          <a:prstGeom prst="rect">
            <a:avLst/>
          </a:prstGeom>
          <a:noFill/>
          <a:ln w="9525">
            <a:noFill/>
            <a:miter lim="800000"/>
            <a:headEnd/>
            <a:tailEnd/>
          </a:ln>
          <a:effectLst/>
        </p:spPr>
        <p:txBody>
          <a:bodyPr wrap="none">
            <a:spAutoFit/>
          </a:bodyPr>
          <a:lstStyle/>
          <a:p>
            <a:r>
              <a:rPr lang="en-US"/>
              <a:t>7   1   0</a:t>
            </a:r>
          </a:p>
        </p:txBody>
      </p:sp>
      <p:sp>
        <p:nvSpPr>
          <p:cNvPr id="626791" name="Text Box 103"/>
          <p:cNvSpPr txBox="1">
            <a:spLocks noChangeArrowheads="1"/>
          </p:cNvSpPr>
          <p:nvPr/>
        </p:nvSpPr>
        <p:spPr bwMode="auto">
          <a:xfrm>
            <a:off x="3276600" y="3810000"/>
            <a:ext cx="908050" cy="366713"/>
          </a:xfrm>
          <a:prstGeom prst="rect">
            <a:avLst/>
          </a:prstGeom>
          <a:noFill/>
          <a:ln w="9525">
            <a:noFill/>
            <a:miter lim="800000"/>
            <a:headEnd/>
            <a:tailEnd/>
          </a:ln>
          <a:effectLst/>
        </p:spPr>
        <p:txBody>
          <a:bodyPr wrap="none">
            <a:spAutoFit/>
          </a:bodyPr>
          <a:lstStyle/>
          <a:p>
            <a:r>
              <a:rPr lang="en-US"/>
              <a:t>2  0   1</a:t>
            </a:r>
          </a:p>
        </p:txBody>
      </p:sp>
      <p:sp>
        <p:nvSpPr>
          <p:cNvPr id="626792" name="Text Box 104"/>
          <p:cNvSpPr txBox="1">
            <a:spLocks noChangeArrowheads="1"/>
          </p:cNvSpPr>
          <p:nvPr/>
        </p:nvSpPr>
        <p:spPr bwMode="auto">
          <a:xfrm>
            <a:off x="3276600" y="4114800"/>
            <a:ext cx="976313" cy="366713"/>
          </a:xfrm>
          <a:prstGeom prst="rect">
            <a:avLst/>
          </a:prstGeom>
          <a:noFill/>
          <a:ln w="9525">
            <a:noFill/>
            <a:miter lim="800000"/>
            <a:headEnd/>
            <a:tailEnd/>
          </a:ln>
          <a:effectLst/>
        </p:spPr>
        <p:txBody>
          <a:bodyPr wrap="none">
            <a:spAutoFit/>
          </a:bodyPr>
          <a:lstStyle/>
          <a:p>
            <a:r>
              <a:rPr lang="en-US"/>
              <a:t>7   1   0</a:t>
            </a:r>
          </a:p>
        </p:txBody>
      </p:sp>
      <p:sp>
        <p:nvSpPr>
          <p:cNvPr id="626793" name="Text Box 105"/>
          <p:cNvSpPr txBox="1">
            <a:spLocks noChangeArrowheads="1"/>
          </p:cNvSpPr>
          <p:nvPr/>
        </p:nvSpPr>
        <p:spPr bwMode="auto">
          <a:xfrm>
            <a:off x="3276600" y="5562600"/>
            <a:ext cx="908050" cy="366713"/>
          </a:xfrm>
          <a:prstGeom prst="rect">
            <a:avLst/>
          </a:prstGeom>
          <a:noFill/>
          <a:ln w="9525">
            <a:noFill/>
            <a:miter lim="800000"/>
            <a:headEnd/>
            <a:tailEnd/>
          </a:ln>
          <a:effectLst/>
        </p:spPr>
        <p:txBody>
          <a:bodyPr wrap="none">
            <a:spAutoFit/>
          </a:bodyPr>
          <a:lstStyle/>
          <a:p>
            <a:r>
              <a:rPr lang="en-US"/>
              <a:t>2  0   1</a:t>
            </a:r>
          </a:p>
        </p:txBody>
      </p:sp>
      <p:sp>
        <p:nvSpPr>
          <p:cNvPr id="626794" name="Text Box 106"/>
          <p:cNvSpPr txBox="1">
            <a:spLocks noChangeArrowheads="1"/>
          </p:cNvSpPr>
          <p:nvPr/>
        </p:nvSpPr>
        <p:spPr bwMode="auto">
          <a:xfrm>
            <a:off x="3276600" y="5867400"/>
            <a:ext cx="908050" cy="366713"/>
          </a:xfrm>
          <a:prstGeom prst="rect">
            <a:avLst/>
          </a:prstGeom>
          <a:noFill/>
          <a:ln w="9525">
            <a:noFill/>
            <a:miter lim="800000"/>
            <a:headEnd/>
            <a:tailEnd/>
          </a:ln>
          <a:effectLst/>
        </p:spPr>
        <p:txBody>
          <a:bodyPr wrap="none">
            <a:spAutoFit/>
          </a:bodyPr>
          <a:lstStyle/>
          <a:p>
            <a:r>
              <a:rPr lang="en-US"/>
              <a:t>3  1   0</a:t>
            </a:r>
          </a:p>
        </p:txBody>
      </p:sp>
      <p:sp>
        <p:nvSpPr>
          <p:cNvPr id="626795" name="Text Box 107"/>
          <p:cNvSpPr txBox="1">
            <a:spLocks noChangeArrowheads="1"/>
          </p:cNvSpPr>
          <p:nvPr/>
        </p:nvSpPr>
        <p:spPr bwMode="auto">
          <a:xfrm>
            <a:off x="5486400" y="2133600"/>
            <a:ext cx="976313" cy="366713"/>
          </a:xfrm>
          <a:prstGeom prst="rect">
            <a:avLst/>
          </a:prstGeom>
          <a:noFill/>
          <a:ln w="9525">
            <a:noFill/>
            <a:miter lim="800000"/>
            <a:headEnd/>
            <a:tailEnd/>
          </a:ln>
          <a:effectLst/>
        </p:spPr>
        <p:txBody>
          <a:bodyPr wrap="none">
            <a:spAutoFit/>
          </a:bodyPr>
          <a:lstStyle/>
          <a:p>
            <a:r>
              <a:rPr lang="en-US"/>
              <a:t>2   0   1</a:t>
            </a:r>
          </a:p>
        </p:txBody>
      </p:sp>
      <p:sp>
        <p:nvSpPr>
          <p:cNvPr id="626796" name="Text Box 108"/>
          <p:cNvSpPr txBox="1">
            <a:spLocks noChangeArrowheads="1"/>
          </p:cNvSpPr>
          <p:nvPr/>
        </p:nvSpPr>
        <p:spPr bwMode="auto">
          <a:xfrm>
            <a:off x="5486400" y="2438400"/>
            <a:ext cx="908050" cy="366713"/>
          </a:xfrm>
          <a:prstGeom prst="rect">
            <a:avLst/>
          </a:prstGeom>
          <a:noFill/>
          <a:ln w="9525">
            <a:noFill/>
            <a:miter lim="800000"/>
            <a:headEnd/>
            <a:tailEnd/>
          </a:ln>
          <a:effectLst/>
        </p:spPr>
        <p:txBody>
          <a:bodyPr wrap="none">
            <a:spAutoFit/>
          </a:bodyPr>
          <a:lstStyle/>
          <a:p>
            <a:r>
              <a:rPr lang="en-US"/>
              <a:t>3  1   0</a:t>
            </a:r>
          </a:p>
        </p:txBody>
      </p:sp>
      <p:sp>
        <p:nvSpPr>
          <p:cNvPr id="626797" name="Text Box 109"/>
          <p:cNvSpPr txBox="1">
            <a:spLocks noChangeArrowheads="1"/>
          </p:cNvSpPr>
          <p:nvPr/>
        </p:nvSpPr>
        <p:spPr bwMode="auto">
          <a:xfrm>
            <a:off x="5486400" y="3886200"/>
            <a:ext cx="908050" cy="366713"/>
          </a:xfrm>
          <a:prstGeom prst="rect">
            <a:avLst/>
          </a:prstGeom>
          <a:noFill/>
          <a:ln w="9525">
            <a:noFill/>
            <a:miter lim="800000"/>
            <a:headEnd/>
            <a:tailEnd/>
          </a:ln>
          <a:effectLst/>
        </p:spPr>
        <p:txBody>
          <a:bodyPr wrap="none">
            <a:spAutoFit/>
          </a:bodyPr>
          <a:lstStyle/>
          <a:p>
            <a:r>
              <a:rPr lang="en-US"/>
              <a:t>2  0   1</a:t>
            </a:r>
          </a:p>
        </p:txBody>
      </p:sp>
      <p:sp>
        <p:nvSpPr>
          <p:cNvPr id="626798" name="Text Box 110"/>
          <p:cNvSpPr txBox="1">
            <a:spLocks noChangeArrowheads="1"/>
          </p:cNvSpPr>
          <p:nvPr/>
        </p:nvSpPr>
        <p:spPr bwMode="auto">
          <a:xfrm>
            <a:off x="5410200" y="5867400"/>
            <a:ext cx="908050" cy="366713"/>
          </a:xfrm>
          <a:prstGeom prst="rect">
            <a:avLst/>
          </a:prstGeom>
          <a:noFill/>
          <a:ln w="9525">
            <a:noFill/>
            <a:miter lim="800000"/>
            <a:headEnd/>
            <a:tailEnd/>
          </a:ln>
          <a:effectLst/>
        </p:spPr>
        <p:txBody>
          <a:bodyPr wrap="none">
            <a:spAutoFit/>
          </a:bodyPr>
          <a:lstStyle/>
          <a:p>
            <a:r>
              <a:rPr lang="en-US"/>
              <a:t>3  1   0</a:t>
            </a:r>
          </a:p>
        </p:txBody>
      </p:sp>
      <p:sp>
        <p:nvSpPr>
          <p:cNvPr id="626799" name="Text Box 111"/>
          <p:cNvSpPr txBox="1">
            <a:spLocks noChangeArrowheads="1"/>
          </p:cNvSpPr>
          <p:nvPr/>
        </p:nvSpPr>
        <p:spPr bwMode="auto">
          <a:xfrm>
            <a:off x="5410200" y="5486400"/>
            <a:ext cx="908050" cy="366713"/>
          </a:xfrm>
          <a:prstGeom prst="rect">
            <a:avLst/>
          </a:prstGeom>
          <a:noFill/>
          <a:ln w="9525">
            <a:noFill/>
            <a:miter lim="800000"/>
            <a:headEnd/>
            <a:tailEnd/>
          </a:ln>
          <a:effectLst/>
        </p:spPr>
        <p:txBody>
          <a:bodyPr wrap="none">
            <a:spAutoFit/>
          </a:bodyPr>
          <a:lstStyle/>
          <a:p>
            <a:r>
              <a:rPr lang="en-US"/>
              <a:t>2  0   1</a:t>
            </a:r>
          </a:p>
        </p:txBody>
      </p:sp>
      <p:sp>
        <p:nvSpPr>
          <p:cNvPr id="626800" name="Text Box 112"/>
          <p:cNvSpPr txBox="1">
            <a:spLocks noChangeArrowheads="1"/>
          </p:cNvSpPr>
          <p:nvPr/>
        </p:nvSpPr>
        <p:spPr bwMode="auto">
          <a:xfrm>
            <a:off x="5486400" y="4114800"/>
            <a:ext cx="908050" cy="366713"/>
          </a:xfrm>
          <a:prstGeom prst="rect">
            <a:avLst/>
          </a:prstGeom>
          <a:noFill/>
          <a:ln w="9525">
            <a:noFill/>
            <a:miter lim="800000"/>
            <a:headEnd/>
            <a:tailEnd/>
          </a:ln>
          <a:effectLst/>
        </p:spPr>
        <p:txBody>
          <a:bodyPr wrap="none">
            <a:spAutoFit/>
          </a:bodyPr>
          <a:lstStyle/>
          <a:p>
            <a:r>
              <a:rPr lang="en-US"/>
              <a:t>3  1   0</a:t>
            </a:r>
          </a:p>
        </p:txBody>
      </p:sp>
      <p:sp>
        <p:nvSpPr>
          <p:cNvPr id="626801" name="Line 113"/>
          <p:cNvSpPr>
            <a:spLocks noChangeShapeType="1"/>
          </p:cNvSpPr>
          <p:nvPr/>
        </p:nvSpPr>
        <p:spPr bwMode="auto">
          <a:xfrm>
            <a:off x="2209800" y="1981200"/>
            <a:ext cx="685800" cy="1524000"/>
          </a:xfrm>
          <a:prstGeom prst="line">
            <a:avLst/>
          </a:prstGeom>
          <a:noFill/>
          <a:ln w="9525">
            <a:solidFill>
              <a:schemeClr val="tx1"/>
            </a:solidFill>
            <a:round/>
            <a:headEnd/>
            <a:tailEnd type="triangle" w="med" len="med"/>
          </a:ln>
          <a:effectLst/>
        </p:spPr>
        <p:txBody>
          <a:bodyPr wrap="none"/>
          <a:lstStyle/>
          <a:p>
            <a:endParaRPr lang="en-US"/>
          </a:p>
        </p:txBody>
      </p:sp>
      <p:sp>
        <p:nvSpPr>
          <p:cNvPr id="626802" name="Line 114"/>
          <p:cNvSpPr>
            <a:spLocks noChangeShapeType="1"/>
          </p:cNvSpPr>
          <p:nvPr/>
        </p:nvSpPr>
        <p:spPr bwMode="auto">
          <a:xfrm>
            <a:off x="2133600" y="2057400"/>
            <a:ext cx="685800" cy="3124200"/>
          </a:xfrm>
          <a:prstGeom prst="line">
            <a:avLst/>
          </a:prstGeom>
          <a:noFill/>
          <a:ln w="9525">
            <a:solidFill>
              <a:schemeClr val="tx1"/>
            </a:solidFill>
            <a:round/>
            <a:headEnd/>
            <a:tailEnd type="triangle" w="med" len="med"/>
          </a:ln>
          <a:effectLst/>
        </p:spPr>
        <p:txBody>
          <a:bodyPr wrap="none"/>
          <a:lstStyle/>
          <a:p>
            <a:endParaRPr lang="en-US"/>
          </a:p>
        </p:txBody>
      </p:sp>
      <p:sp>
        <p:nvSpPr>
          <p:cNvPr id="626803" name="Line 115"/>
          <p:cNvSpPr>
            <a:spLocks noChangeShapeType="1"/>
          </p:cNvSpPr>
          <p:nvPr/>
        </p:nvSpPr>
        <p:spPr bwMode="auto">
          <a:xfrm flipV="1">
            <a:off x="2133600" y="2514600"/>
            <a:ext cx="762000" cy="1295400"/>
          </a:xfrm>
          <a:prstGeom prst="line">
            <a:avLst/>
          </a:prstGeom>
          <a:noFill/>
          <a:ln w="9525">
            <a:solidFill>
              <a:schemeClr val="tx1"/>
            </a:solidFill>
            <a:round/>
            <a:headEnd/>
            <a:tailEnd type="triangle" w="med" len="med"/>
          </a:ln>
          <a:effectLst/>
        </p:spPr>
        <p:txBody>
          <a:bodyPr wrap="none"/>
          <a:lstStyle/>
          <a:p>
            <a:endParaRPr lang="en-US"/>
          </a:p>
        </p:txBody>
      </p:sp>
      <p:sp>
        <p:nvSpPr>
          <p:cNvPr id="626804" name="Line 116"/>
          <p:cNvSpPr>
            <a:spLocks noChangeShapeType="1"/>
          </p:cNvSpPr>
          <p:nvPr/>
        </p:nvSpPr>
        <p:spPr bwMode="auto">
          <a:xfrm>
            <a:off x="2133600" y="4114800"/>
            <a:ext cx="609600" cy="1143000"/>
          </a:xfrm>
          <a:prstGeom prst="line">
            <a:avLst/>
          </a:prstGeom>
          <a:noFill/>
          <a:ln w="9525">
            <a:solidFill>
              <a:schemeClr val="tx1"/>
            </a:solidFill>
            <a:round/>
            <a:headEnd/>
            <a:tailEnd type="triangle" w="med" len="med"/>
          </a:ln>
          <a:effectLst/>
        </p:spPr>
        <p:txBody>
          <a:bodyPr wrap="none"/>
          <a:lstStyle/>
          <a:p>
            <a:endParaRPr lang="en-US"/>
          </a:p>
        </p:txBody>
      </p:sp>
      <p:sp>
        <p:nvSpPr>
          <p:cNvPr id="626805" name="Line 117"/>
          <p:cNvSpPr>
            <a:spLocks noChangeShapeType="1"/>
          </p:cNvSpPr>
          <p:nvPr/>
        </p:nvSpPr>
        <p:spPr bwMode="auto">
          <a:xfrm flipV="1">
            <a:off x="2133600" y="2590800"/>
            <a:ext cx="838200" cy="3429000"/>
          </a:xfrm>
          <a:prstGeom prst="line">
            <a:avLst/>
          </a:prstGeom>
          <a:noFill/>
          <a:ln w="9525">
            <a:solidFill>
              <a:schemeClr val="tx1"/>
            </a:solidFill>
            <a:round/>
            <a:headEnd/>
            <a:tailEnd type="triangle" w="med" len="med"/>
          </a:ln>
          <a:effectLst/>
        </p:spPr>
        <p:txBody>
          <a:bodyPr wrap="none"/>
          <a:lstStyle/>
          <a:p>
            <a:endParaRPr lang="en-US"/>
          </a:p>
        </p:txBody>
      </p:sp>
      <p:sp>
        <p:nvSpPr>
          <p:cNvPr id="626806" name="Line 118"/>
          <p:cNvSpPr>
            <a:spLocks noChangeShapeType="1"/>
          </p:cNvSpPr>
          <p:nvPr/>
        </p:nvSpPr>
        <p:spPr bwMode="auto">
          <a:xfrm flipV="1">
            <a:off x="2209800" y="4343400"/>
            <a:ext cx="762000" cy="1752600"/>
          </a:xfrm>
          <a:prstGeom prst="line">
            <a:avLst/>
          </a:prstGeom>
          <a:noFill/>
          <a:ln w="9525">
            <a:solidFill>
              <a:schemeClr val="tx1"/>
            </a:solidFill>
            <a:round/>
            <a:headEnd/>
            <a:tailEnd type="triangle" w="med" len="med"/>
          </a:ln>
          <a:effectLst/>
        </p:spPr>
        <p:txBody>
          <a:bodyPr wrap="none"/>
          <a:lstStyle/>
          <a:p>
            <a:endParaRPr lang="en-US"/>
          </a:p>
        </p:txBody>
      </p:sp>
      <p:sp>
        <p:nvSpPr>
          <p:cNvPr id="626807" name="Line 119"/>
          <p:cNvSpPr>
            <a:spLocks noChangeShapeType="1"/>
          </p:cNvSpPr>
          <p:nvPr/>
        </p:nvSpPr>
        <p:spPr bwMode="auto">
          <a:xfrm>
            <a:off x="4267200" y="1981200"/>
            <a:ext cx="762000" cy="1600200"/>
          </a:xfrm>
          <a:prstGeom prst="line">
            <a:avLst/>
          </a:prstGeom>
          <a:noFill/>
          <a:ln w="9525">
            <a:solidFill>
              <a:schemeClr val="tx1"/>
            </a:solidFill>
            <a:round/>
            <a:headEnd/>
            <a:tailEnd type="triangle" w="med" len="med"/>
          </a:ln>
          <a:effectLst/>
        </p:spPr>
        <p:txBody>
          <a:bodyPr wrap="none"/>
          <a:lstStyle/>
          <a:p>
            <a:endParaRPr lang="en-US"/>
          </a:p>
        </p:txBody>
      </p:sp>
      <p:sp>
        <p:nvSpPr>
          <p:cNvPr id="626808" name="Line 120"/>
          <p:cNvSpPr>
            <a:spLocks noChangeShapeType="1"/>
          </p:cNvSpPr>
          <p:nvPr/>
        </p:nvSpPr>
        <p:spPr bwMode="auto">
          <a:xfrm>
            <a:off x="4191000" y="2057400"/>
            <a:ext cx="838200" cy="2971800"/>
          </a:xfrm>
          <a:prstGeom prst="line">
            <a:avLst/>
          </a:prstGeom>
          <a:noFill/>
          <a:ln w="9525">
            <a:solidFill>
              <a:schemeClr val="tx1"/>
            </a:solidFill>
            <a:round/>
            <a:headEnd/>
            <a:tailEnd type="triangle" w="med" len="med"/>
          </a:ln>
          <a:effectLst/>
        </p:spPr>
        <p:txBody>
          <a:bodyPr wrap="none"/>
          <a:lstStyle/>
          <a:p>
            <a:endParaRPr lang="en-US"/>
          </a:p>
        </p:txBody>
      </p:sp>
      <p:sp>
        <p:nvSpPr>
          <p:cNvPr id="626809" name="Line 121"/>
          <p:cNvSpPr>
            <a:spLocks noChangeShapeType="1"/>
          </p:cNvSpPr>
          <p:nvPr/>
        </p:nvSpPr>
        <p:spPr bwMode="auto">
          <a:xfrm flipV="1">
            <a:off x="4114800" y="2743200"/>
            <a:ext cx="1143000" cy="3200400"/>
          </a:xfrm>
          <a:prstGeom prst="line">
            <a:avLst/>
          </a:prstGeom>
          <a:noFill/>
          <a:ln w="9525">
            <a:solidFill>
              <a:schemeClr val="tx1"/>
            </a:solidFill>
            <a:round/>
            <a:headEnd/>
            <a:tailEnd type="triangle" w="med" len="med"/>
          </a:ln>
          <a:effectLst/>
        </p:spPr>
        <p:txBody>
          <a:bodyPr wrap="none"/>
          <a:lstStyle/>
          <a:p>
            <a:endParaRPr lang="en-US"/>
          </a:p>
        </p:txBody>
      </p:sp>
      <p:sp>
        <p:nvSpPr>
          <p:cNvPr id="626810" name="Line 122"/>
          <p:cNvSpPr>
            <a:spLocks noChangeShapeType="1"/>
          </p:cNvSpPr>
          <p:nvPr/>
        </p:nvSpPr>
        <p:spPr bwMode="auto">
          <a:xfrm flipV="1">
            <a:off x="4114800" y="4419600"/>
            <a:ext cx="1066800" cy="1676400"/>
          </a:xfrm>
          <a:prstGeom prst="line">
            <a:avLst/>
          </a:prstGeom>
          <a:noFill/>
          <a:ln w="9525">
            <a:solidFill>
              <a:schemeClr val="tx1"/>
            </a:solidFill>
            <a:round/>
            <a:headEnd/>
            <a:tailEnd type="triangle" w="med" len="med"/>
          </a:ln>
          <a:effectLst/>
        </p:spPr>
        <p:txBody>
          <a:bodyPr wrap="none"/>
          <a:lstStyle/>
          <a:p>
            <a:endParaRPr lang="en-US"/>
          </a:p>
        </p:txBody>
      </p:sp>
      <p:sp>
        <p:nvSpPr>
          <p:cNvPr id="626811" name="Line 123"/>
          <p:cNvSpPr>
            <a:spLocks noChangeShapeType="1"/>
          </p:cNvSpPr>
          <p:nvPr/>
        </p:nvSpPr>
        <p:spPr bwMode="auto">
          <a:xfrm>
            <a:off x="609600" y="6345238"/>
            <a:ext cx="5410200" cy="0"/>
          </a:xfrm>
          <a:prstGeom prst="line">
            <a:avLst/>
          </a:prstGeom>
          <a:noFill/>
          <a:ln w="9525">
            <a:solidFill>
              <a:schemeClr val="tx1"/>
            </a:solidFill>
            <a:prstDash val="sysDot"/>
            <a:round/>
            <a:headEnd/>
            <a:tailEnd type="triangle" w="med" len="med"/>
          </a:ln>
          <a:effectLst/>
        </p:spPr>
        <p:txBody>
          <a:bodyPr wrap="none"/>
          <a:lstStyle/>
          <a:p>
            <a:endParaRPr lang="en-US"/>
          </a:p>
        </p:txBody>
      </p:sp>
      <p:sp>
        <p:nvSpPr>
          <p:cNvPr id="626812" name="Text Box 124"/>
          <p:cNvSpPr txBox="1">
            <a:spLocks noChangeArrowheads="1"/>
          </p:cNvSpPr>
          <p:nvPr/>
        </p:nvSpPr>
        <p:spPr bwMode="auto">
          <a:xfrm>
            <a:off x="6069013" y="6142038"/>
            <a:ext cx="658812" cy="366712"/>
          </a:xfrm>
          <a:prstGeom prst="rect">
            <a:avLst/>
          </a:prstGeom>
          <a:noFill/>
          <a:ln w="9525">
            <a:noFill/>
            <a:miter lim="800000"/>
            <a:headEnd/>
            <a:tailEnd/>
          </a:ln>
          <a:effectLst/>
        </p:spPr>
        <p:txBody>
          <a:bodyPr wrap="none">
            <a:spAutoFit/>
          </a:bodyPr>
          <a:lstStyle/>
          <a:p>
            <a:r>
              <a:rPr lang="en-US"/>
              <a:t>time</a:t>
            </a:r>
          </a:p>
        </p:txBody>
      </p:sp>
      <p:grpSp>
        <p:nvGrpSpPr>
          <p:cNvPr id="626813" name="Group 125"/>
          <p:cNvGrpSpPr>
            <a:grpSpLocks/>
          </p:cNvGrpSpPr>
          <p:nvPr/>
        </p:nvGrpSpPr>
        <p:grpSpPr bwMode="auto">
          <a:xfrm>
            <a:off x="6632575" y="2911475"/>
            <a:ext cx="2184400" cy="1212850"/>
            <a:chOff x="2352" y="0"/>
            <a:chExt cx="1376" cy="764"/>
          </a:xfrm>
        </p:grpSpPr>
        <p:sp>
          <p:nvSpPr>
            <p:cNvPr id="626814" name="Freeform 126"/>
            <p:cNvSpPr>
              <a:spLocks/>
            </p:cNvSpPr>
            <p:nvPr/>
          </p:nvSpPr>
          <p:spPr bwMode="auto">
            <a:xfrm>
              <a:off x="2352" y="0"/>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lstStyle/>
            <a:p>
              <a:endParaRPr lang="en-US"/>
            </a:p>
          </p:txBody>
        </p:sp>
        <p:grpSp>
          <p:nvGrpSpPr>
            <p:cNvPr id="626815" name="Group 127"/>
            <p:cNvGrpSpPr>
              <a:grpSpLocks/>
            </p:cNvGrpSpPr>
            <p:nvPr/>
          </p:nvGrpSpPr>
          <p:grpSpPr bwMode="auto">
            <a:xfrm>
              <a:off x="2448" y="74"/>
              <a:ext cx="1161" cy="675"/>
              <a:chOff x="-17" y="1286"/>
              <a:chExt cx="1161" cy="675"/>
            </a:xfrm>
          </p:grpSpPr>
          <p:sp>
            <p:nvSpPr>
              <p:cNvPr id="626816" name="Freeform 128"/>
              <p:cNvSpPr>
                <a:spLocks/>
              </p:cNvSpPr>
              <p:nvPr/>
            </p:nvSpPr>
            <p:spPr bwMode="auto">
              <a:xfrm>
                <a:off x="246" y="147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lstStyle/>
              <a:p>
                <a:endParaRPr lang="en-US"/>
              </a:p>
            </p:txBody>
          </p:sp>
          <p:sp>
            <p:nvSpPr>
              <p:cNvPr id="626817" name="Oval 12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6818" name="Line 130"/>
              <p:cNvSpPr>
                <a:spLocks noChangeShapeType="1"/>
              </p:cNvSpPr>
              <p:nvPr/>
            </p:nvSpPr>
            <p:spPr bwMode="auto">
              <a:xfrm>
                <a:off x="-14" y="1705"/>
                <a:ext cx="1" cy="50"/>
              </a:xfrm>
              <a:prstGeom prst="line">
                <a:avLst/>
              </a:prstGeom>
              <a:noFill/>
              <a:ln w="12700">
                <a:solidFill>
                  <a:schemeClr val="tx1"/>
                </a:solidFill>
                <a:round/>
                <a:headEnd/>
                <a:tailEnd/>
              </a:ln>
              <a:effectLst/>
            </p:spPr>
            <p:txBody>
              <a:bodyPr wrap="none" anchor="ctr"/>
              <a:lstStyle/>
              <a:p>
                <a:endParaRPr lang="en-US"/>
              </a:p>
            </p:txBody>
          </p:sp>
          <p:sp>
            <p:nvSpPr>
              <p:cNvPr id="626819" name="Line 131"/>
              <p:cNvSpPr>
                <a:spLocks noChangeShapeType="1"/>
              </p:cNvSpPr>
              <p:nvPr/>
            </p:nvSpPr>
            <p:spPr bwMode="auto">
              <a:xfrm>
                <a:off x="299" y="1705"/>
                <a:ext cx="1" cy="50"/>
              </a:xfrm>
              <a:prstGeom prst="line">
                <a:avLst/>
              </a:prstGeom>
              <a:noFill/>
              <a:ln w="12700">
                <a:solidFill>
                  <a:schemeClr val="tx1"/>
                </a:solidFill>
                <a:round/>
                <a:headEnd/>
                <a:tailEnd/>
              </a:ln>
              <a:effectLst/>
            </p:spPr>
            <p:txBody>
              <a:bodyPr wrap="none" anchor="ctr"/>
              <a:lstStyle/>
              <a:p>
                <a:endParaRPr lang="en-US"/>
              </a:p>
            </p:txBody>
          </p:sp>
          <p:sp>
            <p:nvSpPr>
              <p:cNvPr id="626820" name="Rectangle 132"/>
              <p:cNvSpPr>
                <a:spLocks noChangeArrowheads="1"/>
              </p:cNvSpPr>
              <p:nvPr/>
            </p:nvSpPr>
            <p:spPr bwMode="auto">
              <a:xfrm>
                <a:off x="-14" y="170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6821" name="Oval 13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6822" name="Freeform 134"/>
              <p:cNvSpPr>
                <a:spLocks/>
              </p:cNvSpPr>
              <p:nvPr/>
            </p:nvSpPr>
            <p:spPr bwMode="auto">
              <a:xfrm>
                <a:off x="651" y="147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lstStyle/>
              <a:p>
                <a:endParaRPr lang="en-US"/>
              </a:p>
            </p:txBody>
          </p:sp>
          <p:sp>
            <p:nvSpPr>
              <p:cNvPr id="626823" name="Freeform 135"/>
              <p:cNvSpPr>
                <a:spLocks/>
              </p:cNvSpPr>
              <p:nvPr/>
            </p:nvSpPr>
            <p:spPr bwMode="auto">
              <a:xfrm>
                <a:off x="303" y="174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lstStyle/>
              <a:p>
                <a:endParaRPr lang="en-US"/>
              </a:p>
            </p:txBody>
          </p:sp>
          <p:grpSp>
            <p:nvGrpSpPr>
              <p:cNvPr id="626824" name="Group 136"/>
              <p:cNvGrpSpPr>
                <a:grpSpLocks/>
              </p:cNvGrpSpPr>
              <p:nvPr/>
            </p:nvGrpSpPr>
            <p:grpSpPr bwMode="auto">
              <a:xfrm>
                <a:off x="32" y="1598"/>
                <a:ext cx="210" cy="250"/>
                <a:chOff x="2952" y="2429"/>
                <a:chExt cx="211" cy="250"/>
              </a:xfrm>
            </p:grpSpPr>
            <p:sp>
              <p:nvSpPr>
                <p:cNvPr id="626825" name="Rectangle 1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26826" name="Text Box 138"/>
                <p:cNvSpPr txBox="1">
                  <a:spLocks noChangeArrowheads="1"/>
                </p:cNvSpPr>
                <p:nvPr/>
              </p:nvSpPr>
              <p:spPr bwMode="auto">
                <a:xfrm>
                  <a:off x="2952" y="2429"/>
                  <a:ext cx="211" cy="250"/>
                </a:xfrm>
                <a:prstGeom prst="rect">
                  <a:avLst/>
                </a:prstGeom>
                <a:noFill/>
                <a:ln w="9525">
                  <a:noFill/>
                  <a:miter lim="800000"/>
                  <a:headEnd/>
                  <a:tailEnd/>
                </a:ln>
                <a:effectLst/>
              </p:spPr>
              <p:txBody>
                <a:bodyPr wrap="none">
                  <a:spAutoFit/>
                </a:bodyPr>
                <a:lstStyle/>
                <a:p>
                  <a:pPr algn="ctr"/>
                  <a:r>
                    <a:rPr lang="en-US" sz="2000"/>
                    <a:t>x</a:t>
                  </a:r>
                  <a:endParaRPr lang="en-US" sz="2400">
                    <a:latin typeface="Times New Roman" pitchFamily="18" charset="0"/>
                  </a:endParaRPr>
                </a:p>
              </p:txBody>
            </p:sp>
          </p:grpSp>
          <p:grpSp>
            <p:nvGrpSpPr>
              <p:cNvPr id="626827" name="Group 139"/>
              <p:cNvGrpSpPr>
                <a:grpSpLocks/>
              </p:cNvGrpSpPr>
              <p:nvPr/>
            </p:nvGrpSpPr>
            <p:grpSpPr bwMode="auto">
              <a:xfrm>
                <a:off x="828" y="1580"/>
                <a:ext cx="316" cy="288"/>
                <a:chOff x="1740" y="2276"/>
                <a:chExt cx="316" cy="288"/>
              </a:xfrm>
            </p:grpSpPr>
            <p:sp>
              <p:nvSpPr>
                <p:cNvPr id="626828" name="Oval 14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6829" name="Line 141"/>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lstStyle/>
                <a:p>
                  <a:endParaRPr lang="en-US"/>
                </a:p>
              </p:txBody>
            </p:sp>
            <p:sp>
              <p:nvSpPr>
                <p:cNvPr id="626830" name="Line 142"/>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lstStyle/>
                <a:p>
                  <a:endParaRPr lang="en-US"/>
                </a:p>
              </p:txBody>
            </p:sp>
            <p:sp>
              <p:nvSpPr>
                <p:cNvPr id="626831" name="Rectangle 143"/>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6832" name="Oval 14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6833" name="Group 145"/>
                <p:cNvGrpSpPr>
                  <a:grpSpLocks/>
                </p:cNvGrpSpPr>
                <p:nvPr/>
              </p:nvGrpSpPr>
              <p:grpSpPr bwMode="auto">
                <a:xfrm>
                  <a:off x="1792" y="2276"/>
                  <a:ext cx="219" cy="288"/>
                  <a:chOff x="2948" y="2399"/>
                  <a:chExt cx="220" cy="288"/>
                </a:xfrm>
              </p:grpSpPr>
              <p:sp>
                <p:nvSpPr>
                  <p:cNvPr id="626834" name="Rectangle 1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26835" name="Text Box 147"/>
                  <p:cNvSpPr txBox="1">
                    <a:spLocks noChangeArrowheads="1"/>
                  </p:cNvSpPr>
                  <p:nvPr/>
                </p:nvSpPr>
                <p:spPr bwMode="auto">
                  <a:xfrm>
                    <a:off x="2948" y="2399"/>
                    <a:ext cx="220" cy="288"/>
                  </a:xfrm>
                  <a:prstGeom prst="rect">
                    <a:avLst/>
                  </a:prstGeom>
                  <a:noFill/>
                  <a:ln w="9525">
                    <a:noFill/>
                    <a:miter lim="800000"/>
                    <a:headEnd/>
                    <a:tailEnd/>
                  </a:ln>
                  <a:effectLst/>
                </p:spPr>
                <p:txBody>
                  <a:bodyPr wrap="none">
                    <a:spAutoFit/>
                  </a:bodyPr>
                  <a:lstStyle/>
                  <a:p>
                    <a:pPr algn="ctr"/>
                    <a:r>
                      <a:rPr lang="en-US" sz="2400"/>
                      <a:t>z</a:t>
                    </a:r>
                  </a:p>
                </p:txBody>
              </p:sp>
            </p:grpSp>
          </p:grpSp>
          <p:sp>
            <p:nvSpPr>
              <p:cNvPr id="626836" name="Text Box 148"/>
              <p:cNvSpPr txBox="1">
                <a:spLocks noChangeArrowheads="1"/>
              </p:cNvSpPr>
              <p:nvPr/>
            </p:nvSpPr>
            <p:spPr bwMode="auto">
              <a:xfrm>
                <a:off x="731" y="1400"/>
                <a:ext cx="181" cy="231"/>
              </a:xfrm>
              <a:prstGeom prst="rect">
                <a:avLst/>
              </a:prstGeom>
              <a:noFill/>
              <a:ln w="9525">
                <a:noFill/>
                <a:miter lim="800000"/>
                <a:headEnd/>
                <a:tailEnd/>
              </a:ln>
              <a:effectLst/>
            </p:spPr>
            <p:txBody>
              <a:bodyPr wrap="none">
                <a:spAutoFit/>
              </a:bodyPr>
              <a:lstStyle/>
              <a:p>
                <a:pPr algn="ctr"/>
                <a:r>
                  <a:rPr lang="en-US"/>
                  <a:t>1</a:t>
                </a:r>
                <a:endParaRPr lang="en-US" sz="2400">
                  <a:latin typeface="Times New Roman" pitchFamily="18" charset="0"/>
                </a:endParaRPr>
              </a:p>
            </p:txBody>
          </p:sp>
          <p:sp>
            <p:nvSpPr>
              <p:cNvPr id="626837" name="Text Box 149"/>
              <p:cNvSpPr txBox="1">
                <a:spLocks noChangeArrowheads="1"/>
              </p:cNvSpPr>
              <p:nvPr/>
            </p:nvSpPr>
            <p:spPr bwMode="auto">
              <a:xfrm>
                <a:off x="192" y="1397"/>
                <a:ext cx="204" cy="231"/>
              </a:xfrm>
              <a:prstGeom prst="rect">
                <a:avLst/>
              </a:prstGeom>
              <a:noFill/>
              <a:ln w="9525">
                <a:noFill/>
                <a:miter lim="800000"/>
                <a:headEnd/>
                <a:tailEnd/>
              </a:ln>
              <a:effectLst/>
            </p:spPr>
            <p:txBody>
              <a:bodyPr wrap="none">
                <a:spAutoFit/>
              </a:bodyPr>
              <a:lstStyle/>
              <a:p>
                <a:pPr algn="ctr"/>
                <a:r>
                  <a:rPr lang="en-US"/>
                  <a:t>2</a:t>
                </a:r>
                <a:endParaRPr lang="en-US" sz="2400">
                  <a:latin typeface="Times New Roman" pitchFamily="18" charset="0"/>
                </a:endParaRPr>
              </a:p>
            </p:txBody>
          </p:sp>
          <p:sp>
            <p:nvSpPr>
              <p:cNvPr id="626838" name="Text Box 150"/>
              <p:cNvSpPr txBox="1">
                <a:spLocks noChangeArrowheads="1"/>
              </p:cNvSpPr>
              <p:nvPr/>
            </p:nvSpPr>
            <p:spPr bwMode="auto">
              <a:xfrm>
                <a:off x="477" y="1730"/>
                <a:ext cx="204" cy="231"/>
              </a:xfrm>
              <a:prstGeom prst="rect">
                <a:avLst/>
              </a:prstGeom>
              <a:noFill/>
              <a:ln w="9525">
                <a:noFill/>
                <a:miter lim="800000"/>
                <a:headEnd/>
                <a:tailEnd/>
              </a:ln>
              <a:effectLst/>
            </p:spPr>
            <p:txBody>
              <a:bodyPr wrap="none">
                <a:spAutoFit/>
              </a:bodyPr>
              <a:lstStyle/>
              <a:p>
                <a:pPr algn="ctr"/>
                <a:r>
                  <a:rPr lang="en-US"/>
                  <a:t>7</a:t>
                </a:r>
                <a:endParaRPr lang="en-US" sz="2400">
                  <a:latin typeface="Times New Roman" pitchFamily="18" charset="0"/>
                </a:endParaRPr>
              </a:p>
            </p:txBody>
          </p:sp>
          <p:grpSp>
            <p:nvGrpSpPr>
              <p:cNvPr id="626839" name="Group 151"/>
              <p:cNvGrpSpPr>
                <a:grpSpLocks/>
              </p:cNvGrpSpPr>
              <p:nvPr/>
            </p:nvGrpSpPr>
            <p:grpSpPr bwMode="auto">
              <a:xfrm>
                <a:off x="408" y="1286"/>
                <a:ext cx="316" cy="250"/>
                <a:chOff x="1740" y="2306"/>
                <a:chExt cx="316" cy="250"/>
              </a:xfrm>
            </p:grpSpPr>
            <p:sp>
              <p:nvSpPr>
                <p:cNvPr id="626840" name="Oval 15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26841" name="Line 153"/>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lstStyle/>
                <a:p>
                  <a:endParaRPr lang="en-US"/>
                </a:p>
              </p:txBody>
            </p:sp>
            <p:sp>
              <p:nvSpPr>
                <p:cNvPr id="626842" name="Line 154"/>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lstStyle/>
                <a:p>
                  <a:endParaRPr lang="en-US"/>
                </a:p>
              </p:txBody>
            </p:sp>
            <p:sp>
              <p:nvSpPr>
                <p:cNvPr id="626843" name="Rectangle 155"/>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26844" name="Oval 15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26845" name="Group 157"/>
                <p:cNvGrpSpPr>
                  <a:grpSpLocks/>
                </p:cNvGrpSpPr>
                <p:nvPr/>
              </p:nvGrpSpPr>
              <p:grpSpPr bwMode="auto">
                <a:xfrm>
                  <a:off x="1802" y="2306"/>
                  <a:ext cx="199" cy="250"/>
                  <a:chOff x="2957" y="2429"/>
                  <a:chExt cx="201" cy="250"/>
                </a:xfrm>
              </p:grpSpPr>
              <p:sp>
                <p:nvSpPr>
                  <p:cNvPr id="626846" name="Rectangle 1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26847" name="Text Box 159"/>
                  <p:cNvSpPr txBox="1">
                    <a:spLocks noChangeArrowheads="1"/>
                  </p:cNvSpPr>
                  <p:nvPr/>
                </p:nvSpPr>
                <p:spPr bwMode="auto">
                  <a:xfrm>
                    <a:off x="2957" y="2429"/>
                    <a:ext cx="201" cy="250"/>
                  </a:xfrm>
                  <a:prstGeom prst="rect">
                    <a:avLst/>
                  </a:prstGeom>
                  <a:noFill/>
                  <a:ln w="9525">
                    <a:noFill/>
                    <a:miter lim="800000"/>
                    <a:headEnd/>
                    <a:tailEnd/>
                  </a:ln>
                  <a:effectLst/>
                </p:spPr>
                <p:txBody>
                  <a:bodyPr wrap="none">
                    <a:spAutoFit/>
                  </a:bodyPr>
                  <a:lstStyle/>
                  <a:p>
                    <a:pPr algn="ctr"/>
                    <a:r>
                      <a:rPr lang="en-US" sz="2000"/>
                      <a:t>y</a:t>
                    </a:r>
                    <a:endParaRPr lang="en-US" sz="2400">
                      <a:latin typeface="Times New Roman" pitchFamily="18" charset="0"/>
                    </a:endParaRPr>
                  </a:p>
                </p:txBody>
              </p:sp>
            </p:grpSp>
          </p:grpSp>
        </p:grpSp>
      </p:grpSp>
      <p:sp>
        <p:nvSpPr>
          <p:cNvPr id="626848" name="Text Box 160"/>
          <p:cNvSpPr txBox="1">
            <a:spLocks noChangeArrowheads="1"/>
          </p:cNvSpPr>
          <p:nvPr/>
        </p:nvSpPr>
        <p:spPr bwMode="auto">
          <a:xfrm>
            <a:off x="0" y="685800"/>
            <a:ext cx="1579563" cy="366713"/>
          </a:xfrm>
          <a:prstGeom prst="rect">
            <a:avLst/>
          </a:prstGeom>
          <a:noFill/>
          <a:ln w="9525">
            <a:noFill/>
            <a:miter lim="800000"/>
            <a:headEnd/>
            <a:tailEnd/>
          </a:ln>
          <a:effectLst/>
        </p:spPr>
        <p:txBody>
          <a:bodyPr wrap="none">
            <a:spAutoFit/>
          </a:bodyPr>
          <a:lstStyle/>
          <a:p>
            <a:pPr eaLnBrk="1" hangingPunct="1"/>
            <a:r>
              <a:rPr lang="en-US" b="1" u="sng"/>
              <a:t>node x table</a:t>
            </a:r>
          </a:p>
        </p:txBody>
      </p:sp>
      <p:sp>
        <p:nvSpPr>
          <p:cNvPr id="626849" name="Text Box 161"/>
          <p:cNvSpPr txBox="1">
            <a:spLocks noChangeArrowheads="1"/>
          </p:cNvSpPr>
          <p:nvPr/>
        </p:nvSpPr>
        <p:spPr bwMode="auto">
          <a:xfrm>
            <a:off x="0" y="2590800"/>
            <a:ext cx="1571625" cy="366713"/>
          </a:xfrm>
          <a:prstGeom prst="rect">
            <a:avLst/>
          </a:prstGeom>
          <a:noFill/>
          <a:ln w="9525">
            <a:noFill/>
            <a:miter lim="800000"/>
            <a:headEnd/>
            <a:tailEnd/>
          </a:ln>
          <a:effectLst/>
        </p:spPr>
        <p:txBody>
          <a:bodyPr wrap="none">
            <a:spAutoFit/>
          </a:bodyPr>
          <a:lstStyle/>
          <a:p>
            <a:pPr eaLnBrk="1" hangingPunct="1"/>
            <a:r>
              <a:rPr lang="en-US" b="1" u="sng"/>
              <a:t>node y table</a:t>
            </a:r>
          </a:p>
        </p:txBody>
      </p:sp>
      <p:sp>
        <p:nvSpPr>
          <p:cNvPr id="626850" name="Text Box 162"/>
          <p:cNvSpPr txBox="1">
            <a:spLocks noChangeArrowheads="1"/>
          </p:cNvSpPr>
          <p:nvPr/>
        </p:nvSpPr>
        <p:spPr bwMode="auto">
          <a:xfrm>
            <a:off x="0" y="4343400"/>
            <a:ext cx="1566863" cy="366713"/>
          </a:xfrm>
          <a:prstGeom prst="rect">
            <a:avLst/>
          </a:prstGeom>
          <a:noFill/>
          <a:ln w="9525">
            <a:noFill/>
            <a:miter lim="800000"/>
            <a:headEnd/>
            <a:tailEnd/>
          </a:ln>
          <a:effectLst/>
        </p:spPr>
        <p:txBody>
          <a:bodyPr wrap="none">
            <a:spAutoFit/>
          </a:bodyPr>
          <a:lstStyle/>
          <a:p>
            <a:pPr eaLnBrk="1" hangingPunct="1"/>
            <a:r>
              <a:rPr lang="en-US" b="1" u="sng"/>
              <a:t>node z table</a:t>
            </a:r>
          </a:p>
        </p:txBody>
      </p:sp>
      <p:sp>
        <p:nvSpPr>
          <p:cNvPr id="626851" name="Oval 163"/>
          <p:cNvSpPr>
            <a:spLocks noChangeArrowheads="1"/>
          </p:cNvSpPr>
          <p:nvPr/>
        </p:nvSpPr>
        <p:spPr bwMode="auto">
          <a:xfrm>
            <a:off x="1219200" y="16764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626852" name="Oval 164"/>
          <p:cNvSpPr>
            <a:spLocks noChangeArrowheads="1"/>
          </p:cNvSpPr>
          <p:nvPr/>
        </p:nvSpPr>
        <p:spPr bwMode="auto">
          <a:xfrm>
            <a:off x="1219200" y="37338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626853" name="Oval 165"/>
          <p:cNvSpPr>
            <a:spLocks noChangeArrowheads="1"/>
          </p:cNvSpPr>
          <p:nvPr/>
        </p:nvSpPr>
        <p:spPr bwMode="auto">
          <a:xfrm>
            <a:off x="1219200" y="59436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626854" name="Oval 166"/>
          <p:cNvSpPr>
            <a:spLocks noChangeArrowheads="1"/>
          </p:cNvSpPr>
          <p:nvPr/>
        </p:nvSpPr>
        <p:spPr bwMode="auto">
          <a:xfrm>
            <a:off x="3276600" y="16764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626855" name="Oval 167"/>
          <p:cNvSpPr>
            <a:spLocks noChangeArrowheads="1"/>
          </p:cNvSpPr>
          <p:nvPr/>
        </p:nvSpPr>
        <p:spPr bwMode="auto">
          <a:xfrm>
            <a:off x="3200400" y="5867400"/>
            <a:ext cx="1066800" cy="381000"/>
          </a:xfrm>
          <a:prstGeom prst="ellipse">
            <a:avLst/>
          </a:prstGeom>
          <a:noFill/>
          <a:ln w="9525">
            <a:solidFill>
              <a:srgbClr val="FF0000"/>
            </a:solidFill>
            <a:round/>
            <a:headEnd/>
            <a:tailEnd/>
          </a:ln>
          <a:effectLst/>
        </p:spPr>
        <p:txBody>
          <a:bodyPr wrap="none" anchor="ctr"/>
          <a:lstStyle/>
          <a:p>
            <a:endParaRPr lang="en-US"/>
          </a:p>
        </p:txBody>
      </p:sp>
      <p:sp>
        <p:nvSpPr>
          <p:cNvPr id="626856" name="Rectangle 168"/>
          <p:cNvSpPr>
            <a:spLocks noChangeArrowheads="1"/>
          </p:cNvSpPr>
          <p:nvPr/>
        </p:nvSpPr>
        <p:spPr bwMode="auto">
          <a:xfrm>
            <a:off x="1590675" y="187325"/>
            <a:ext cx="4476750" cy="641350"/>
          </a:xfrm>
          <a:prstGeom prst="rect">
            <a:avLst/>
          </a:prstGeom>
          <a:noFill/>
          <a:ln w="9525" algn="ctr">
            <a:noFill/>
            <a:miter lim="800000"/>
            <a:headEnd/>
            <a:tailEnd/>
          </a:ln>
          <a:effectLst/>
        </p:spPr>
        <p:txBody>
          <a:bodyPr wrap="none" anchor="ctr">
            <a:spAutoFit/>
          </a:bodyPr>
          <a:lstStyle/>
          <a:p>
            <a:pPr algn="just"/>
            <a:r>
              <a:rPr lang="fr-FR">
                <a:solidFill>
                  <a:srgbClr val="000000"/>
                </a:solidFill>
                <a:cs typeface="Times New Roman" pitchFamily="18" charset="0"/>
              </a:rPr>
              <a:t>D</a:t>
            </a:r>
            <a:r>
              <a:rPr lang="fr-FR" baseline="-25000">
                <a:solidFill>
                  <a:srgbClr val="000000"/>
                </a:solidFill>
                <a:cs typeface="Times New Roman" pitchFamily="18" charset="0"/>
              </a:rPr>
              <a:t>x</a:t>
            </a:r>
            <a:r>
              <a:rPr lang="fr-FR">
                <a:solidFill>
                  <a:srgbClr val="000000"/>
                </a:solidFill>
                <a:cs typeface="Times New Roman" pitchFamily="18" charset="0"/>
              </a:rPr>
              <a:t>(y) = min{c(x,y) + D</a:t>
            </a:r>
            <a:r>
              <a:rPr lang="fr-FR" baseline="-25000">
                <a:solidFill>
                  <a:srgbClr val="000000"/>
                </a:solidFill>
                <a:cs typeface="Times New Roman" pitchFamily="18" charset="0"/>
              </a:rPr>
              <a:t>y</a:t>
            </a:r>
            <a:r>
              <a:rPr lang="fr-FR">
                <a:solidFill>
                  <a:srgbClr val="000000"/>
                </a:solidFill>
                <a:cs typeface="Times New Roman" pitchFamily="18" charset="0"/>
              </a:rPr>
              <a:t>(y), c(x,z) + D</a:t>
            </a:r>
            <a:r>
              <a:rPr lang="fr-FR" baseline="-25000">
                <a:solidFill>
                  <a:srgbClr val="000000"/>
                </a:solidFill>
                <a:cs typeface="Times New Roman" pitchFamily="18" charset="0"/>
              </a:rPr>
              <a:t>z</a:t>
            </a:r>
            <a:r>
              <a:rPr lang="fr-FR">
                <a:solidFill>
                  <a:srgbClr val="000000"/>
                </a:solidFill>
                <a:cs typeface="Times New Roman" pitchFamily="18" charset="0"/>
              </a:rPr>
              <a:t>(y)} </a:t>
            </a:r>
            <a:br>
              <a:rPr lang="fr-FR">
                <a:solidFill>
                  <a:srgbClr val="000000"/>
                </a:solidFill>
                <a:cs typeface="Times New Roman" pitchFamily="18" charset="0"/>
              </a:rPr>
            </a:br>
            <a:r>
              <a:rPr lang="fr-FR">
                <a:solidFill>
                  <a:srgbClr val="000000"/>
                </a:solidFill>
                <a:cs typeface="Times New Roman" pitchFamily="18" charset="0"/>
              </a:rPr>
              <a:t>             = min{2+0 , 7+1} = 2</a:t>
            </a:r>
          </a:p>
        </p:txBody>
      </p:sp>
      <p:sp>
        <p:nvSpPr>
          <p:cNvPr id="626857" name="Line 169"/>
          <p:cNvSpPr>
            <a:spLocks noChangeShapeType="1"/>
          </p:cNvSpPr>
          <p:nvPr/>
        </p:nvSpPr>
        <p:spPr bwMode="auto">
          <a:xfrm flipH="1">
            <a:off x="3760788" y="809625"/>
            <a:ext cx="809625" cy="966788"/>
          </a:xfrm>
          <a:prstGeom prst="line">
            <a:avLst/>
          </a:prstGeom>
          <a:noFill/>
          <a:ln w="12700">
            <a:solidFill>
              <a:schemeClr val="accent2"/>
            </a:solidFill>
            <a:round/>
            <a:headEnd/>
            <a:tailEnd type="triangle" w="med" len="med"/>
          </a:ln>
          <a:effectLst/>
        </p:spPr>
        <p:txBody>
          <a:bodyPr wrap="none"/>
          <a:lstStyle/>
          <a:p>
            <a:endParaRPr lang="en-US"/>
          </a:p>
        </p:txBody>
      </p:sp>
      <p:sp>
        <p:nvSpPr>
          <p:cNvPr id="626858" name="Rectangle 170"/>
          <p:cNvSpPr>
            <a:spLocks noChangeArrowheads="1"/>
          </p:cNvSpPr>
          <p:nvPr/>
        </p:nvSpPr>
        <p:spPr bwMode="auto">
          <a:xfrm>
            <a:off x="6384925" y="111125"/>
            <a:ext cx="2803525" cy="915988"/>
          </a:xfrm>
          <a:prstGeom prst="rect">
            <a:avLst/>
          </a:prstGeom>
          <a:noFill/>
          <a:ln w="9525">
            <a:noFill/>
            <a:miter lim="800000"/>
            <a:headEnd/>
            <a:tailEnd/>
          </a:ln>
          <a:effectLst/>
        </p:spPr>
        <p:txBody>
          <a:bodyPr wrap="none" anchor="ctr">
            <a:spAutoFit/>
          </a:bodyPr>
          <a:lstStyle/>
          <a:p>
            <a:pPr algn="just"/>
            <a:r>
              <a:rPr lang="fr-FR" i="1"/>
              <a:t>D</a:t>
            </a:r>
            <a:r>
              <a:rPr lang="fr-FR" i="1" baseline="-25000"/>
              <a:t>x</a:t>
            </a:r>
            <a:r>
              <a:rPr lang="fr-FR" i="1"/>
              <a:t>(z) = </a:t>
            </a:r>
            <a:r>
              <a:rPr lang="fr-FR"/>
              <a:t>min{</a:t>
            </a:r>
            <a:r>
              <a:rPr lang="fr-FR" i="1"/>
              <a:t>c(x,y) + </a:t>
            </a:r>
            <a:br>
              <a:rPr lang="fr-FR" i="1"/>
            </a:br>
            <a:r>
              <a:rPr lang="fr-FR" i="1"/>
              <a:t>      D</a:t>
            </a:r>
            <a:r>
              <a:rPr lang="fr-FR" i="1" baseline="-25000"/>
              <a:t>y</a:t>
            </a:r>
            <a:r>
              <a:rPr lang="fr-FR" i="1"/>
              <a:t>(z), c(x,z) + D</a:t>
            </a:r>
            <a:r>
              <a:rPr lang="fr-FR" i="1" baseline="-25000"/>
              <a:t>z</a:t>
            </a:r>
            <a:r>
              <a:rPr lang="fr-FR" i="1"/>
              <a:t>(z)</a:t>
            </a:r>
            <a:r>
              <a:rPr lang="fr-FR"/>
              <a:t>} </a:t>
            </a:r>
          </a:p>
          <a:p>
            <a:pPr algn="just"/>
            <a:r>
              <a:rPr lang="fr-FR"/>
              <a:t>= min{2+1 , 7+0} = 3</a:t>
            </a:r>
          </a:p>
        </p:txBody>
      </p:sp>
      <p:sp>
        <p:nvSpPr>
          <p:cNvPr id="626859" name="Line 171"/>
          <p:cNvSpPr>
            <a:spLocks noChangeShapeType="1"/>
          </p:cNvSpPr>
          <p:nvPr/>
        </p:nvSpPr>
        <p:spPr bwMode="auto">
          <a:xfrm flipH="1">
            <a:off x="4179888" y="482600"/>
            <a:ext cx="2586037" cy="1333500"/>
          </a:xfrm>
          <a:prstGeom prst="line">
            <a:avLst/>
          </a:prstGeom>
          <a:noFill/>
          <a:ln w="9525">
            <a:solidFill>
              <a:schemeClr val="accent2"/>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4-</a:t>
            </a:r>
            <a:fld id="{99F27965-BC5E-4965-8EBE-C933CE8A4B25}" type="slidenum">
              <a:rPr lang="en-US"/>
              <a:pPr/>
              <a:t>43</a:t>
            </a:fld>
            <a:endParaRPr lang="en-US"/>
          </a:p>
        </p:txBody>
      </p:sp>
      <p:sp>
        <p:nvSpPr>
          <p:cNvPr id="476162" name="Rectangle 2"/>
          <p:cNvSpPr>
            <a:spLocks noGrp="1" noChangeArrowheads="1"/>
          </p:cNvSpPr>
          <p:nvPr>
            <p:ph type="title"/>
          </p:nvPr>
        </p:nvSpPr>
        <p:spPr/>
        <p:txBody>
          <a:bodyPr/>
          <a:lstStyle/>
          <a:p>
            <a:r>
              <a:rPr lang="en-US" sz="2800"/>
              <a:t>Comparison of LS and DV algorithms</a:t>
            </a:r>
            <a:endParaRPr lang="en-US"/>
          </a:p>
        </p:txBody>
      </p:sp>
      <p:sp>
        <p:nvSpPr>
          <p:cNvPr id="476163" name="Rectangle 3"/>
          <p:cNvSpPr>
            <a:spLocks noGrp="1" noChangeArrowheads="1"/>
          </p:cNvSpPr>
          <p:nvPr>
            <p:ph type="body" sz="half" idx="1"/>
          </p:nvPr>
        </p:nvSpPr>
        <p:spPr>
          <a:xfrm>
            <a:off x="523875" y="1295400"/>
            <a:ext cx="4029075" cy="4648200"/>
          </a:xfrm>
        </p:spPr>
        <p:txBody>
          <a:bodyPr/>
          <a:lstStyle/>
          <a:p>
            <a:pPr>
              <a:buFont typeface="ZapfDingbats" pitchFamily="82" charset="2"/>
              <a:buNone/>
            </a:pPr>
            <a:r>
              <a:rPr lang="en-US" sz="2400">
                <a:solidFill>
                  <a:srgbClr val="FF0000"/>
                </a:solidFill>
              </a:rPr>
              <a:t>Message complexity</a:t>
            </a:r>
            <a:endParaRPr lang="en-US" sz="2400"/>
          </a:p>
          <a:p>
            <a:r>
              <a:rPr lang="en-US" sz="2000" u="sng">
                <a:solidFill>
                  <a:srgbClr val="FF0000"/>
                </a:solidFill>
              </a:rPr>
              <a:t>LS:</a:t>
            </a:r>
            <a:r>
              <a:rPr lang="en-US" sz="2000"/>
              <a:t> with n nodes, E links, O(nE) msgs sent  </a:t>
            </a:r>
          </a:p>
          <a:p>
            <a:r>
              <a:rPr lang="en-US" sz="2000" u="sng">
                <a:solidFill>
                  <a:srgbClr val="FF0000"/>
                </a:solidFill>
              </a:rPr>
              <a:t>DV: </a:t>
            </a:r>
            <a:r>
              <a:rPr lang="en-US" sz="2000"/>
              <a:t>exchange between neighbors only</a:t>
            </a:r>
          </a:p>
          <a:p>
            <a:pPr lvl="1"/>
            <a:r>
              <a:rPr lang="en-US" sz="2000"/>
              <a:t>convergence time varies</a:t>
            </a:r>
            <a:endParaRPr lang="en-US" sz="1800"/>
          </a:p>
          <a:p>
            <a:pPr>
              <a:spcBef>
                <a:spcPct val="50000"/>
              </a:spcBef>
              <a:buFont typeface="ZapfDingbats" pitchFamily="82" charset="2"/>
              <a:buNone/>
            </a:pPr>
            <a:r>
              <a:rPr lang="en-US" sz="2400">
                <a:solidFill>
                  <a:srgbClr val="FF0000"/>
                </a:solidFill>
              </a:rPr>
              <a:t>Speed of Convergence</a:t>
            </a:r>
            <a:endParaRPr lang="en-US" sz="2400"/>
          </a:p>
          <a:p>
            <a:r>
              <a:rPr lang="en-US" sz="2000" u="sng">
                <a:solidFill>
                  <a:srgbClr val="FF0000"/>
                </a:solidFill>
              </a:rPr>
              <a:t>LS:</a:t>
            </a:r>
            <a:r>
              <a:rPr lang="en-US" sz="2000"/>
              <a:t> O(n</a:t>
            </a:r>
            <a:r>
              <a:rPr lang="en-US" sz="2000" b="1" baseline="30000"/>
              <a:t>2</a:t>
            </a:r>
            <a:r>
              <a:rPr lang="en-US" sz="2000"/>
              <a:t>) algorithm requires O(nE) msgs</a:t>
            </a:r>
          </a:p>
          <a:p>
            <a:pPr lvl="1"/>
            <a:r>
              <a:rPr lang="en-US" sz="2000"/>
              <a:t>may have oscillations</a:t>
            </a:r>
            <a:endParaRPr lang="en-US" sz="1800"/>
          </a:p>
          <a:p>
            <a:r>
              <a:rPr lang="en-US" sz="2000" u="sng">
                <a:solidFill>
                  <a:srgbClr val="FF0000"/>
                </a:solidFill>
              </a:rPr>
              <a:t>DV</a:t>
            </a:r>
            <a:r>
              <a:rPr lang="en-US" sz="2000"/>
              <a:t>: convergence time varies</a:t>
            </a:r>
          </a:p>
          <a:p>
            <a:pPr lvl="1"/>
            <a:r>
              <a:rPr lang="en-US" sz="2000"/>
              <a:t>may be routing loops</a:t>
            </a:r>
          </a:p>
          <a:p>
            <a:pPr lvl="1"/>
            <a:r>
              <a:rPr lang="en-US" sz="2000"/>
              <a:t>count-to-infinity problem</a:t>
            </a:r>
            <a:endParaRPr lang="en-US" sz="1800"/>
          </a:p>
        </p:txBody>
      </p:sp>
      <p:sp>
        <p:nvSpPr>
          <p:cNvPr id="476164" name="Rectangle 4"/>
          <p:cNvSpPr>
            <a:spLocks noGrp="1" noChangeArrowheads="1"/>
          </p:cNvSpPr>
          <p:nvPr>
            <p:ph type="body" sz="half" idx="2"/>
          </p:nvPr>
        </p:nvSpPr>
        <p:spPr>
          <a:xfrm>
            <a:off x="4743450" y="1295400"/>
            <a:ext cx="4010025" cy="4648200"/>
          </a:xfrm>
        </p:spPr>
        <p:txBody>
          <a:bodyPr/>
          <a:lstStyle/>
          <a:p>
            <a:pPr>
              <a:buFont typeface="ZapfDingbats" pitchFamily="82" charset="2"/>
              <a:buNone/>
            </a:pPr>
            <a:r>
              <a:rPr lang="en-US" sz="2400">
                <a:solidFill>
                  <a:srgbClr val="FF0000"/>
                </a:solidFill>
              </a:rPr>
              <a:t>Robustness:</a:t>
            </a:r>
            <a:r>
              <a:rPr lang="en-US" sz="2400"/>
              <a:t> what happens if router malfunctions?</a:t>
            </a:r>
          </a:p>
          <a:p>
            <a:pPr>
              <a:buFont typeface="ZapfDingbats" pitchFamily="82" charset="2"/>
              <a:buNone/>
            </a:pPr>
            <a:r>
              <a:rPr lang="en-US" sz="2400" u="sng">
                <a:solidFill>
                  <a:srgbClr val="FF0000"/>
                </a:solidFill>
              </a:rPr>
              <a:t>LS:</a:t>
            </a:r>
            <a:r>
              <a:rPr lang="en-US" sz="2400"/>
              <a:t> </a:t>
            </a:r>
          </a:p>
          <a:p>
            <a:pPr lvl="1"/>
            <a:r>
              <a:rPr lang="en-US" sz="2000"/>
              <a:t>node can advertise incorrect </a:t>
            </a:r>
            <a:r>
              <a:rPr lang="en-US" sz="2000" i="1">
                <a:solidFill>
                  <a:schemeClr val="accent2"/>
                </a:solidFill>
              </a:rPr>
              <a:t>link</a:t>
            </a:r>
            <a:r>
              <a:rPr lang="en-US" sz="2000"/>
              <a:t> cost</a:t>
            </a:r>
          </a:p>
          <a:p>
            <a:pPr lvl="1"/>
            <a:r>
              <a:rPr lang="en-US" sz="2000"/>
              <a:t>each node computes only its </a:t>
            </a:r>
            <a:r>
              <a:rPr lang="en-US" sz="2000" i="1"/>
              <a:t>own</a:t>
            </a:r>
            <a:r>
              <a:rPr lang="en-US" sz="2000"/>
              <a:t> table</a:t>
            </a:r>
          </a:p>
          <a:p>
            <a:pPr>
              <a:buFont typeface="ZapfDingbats" pitchFamily="82" charset="2"/>
              <a:buNone/>
            </a:pPr>
            <a:r>
              <a:rPr lang="en-US" sz="2400" u="sng">
                <a:solidFill>
                  <a:srgbClr val="FF0000"/>
                </a:solidFill>
              </a:rPr>
              <a:t>DV:</a:t>
            </a:r>
            <a:endParaRPr lang="en-US" sz="2400"/>
          </a:p>
          <a:p>
            <a:pPr lvl="1"/>
            <a:r>
              <a:rPr lang="en-US" sz="2000"/>
              <a:t>DV node can advertise incorrect </a:t>
            </a:r>
            <a:r>
              <a:rPr lang="en-US" sz="2000" i="1">
                <a:solidFill>
                  <a:schemeClr val="accent2"/>
                </a:solidFill>
              </a:rPr>
              <a:t>path</a:t>
            </a:r>
            <a:r>
              <a:rPr lang="en-US" sz="2000"/>
              <a:t> cost</a:t>
            </a:r>
          </a:p>
          <a:p>
            <a:pPr lvl="1"/>
            <a:r>
              <a:rPr lang="en-US" sz="2000"/>
              <a:t>each node’s table used by others </a:t>
            </a:r>
          </a:p>
          <a:p>
            <a:pPr lvl="2"/>
            <a:r>
              <a:rPr lang="en-US" sz="1800"/>
              <a:t>error propagate thru network</a:t>
            </a:r>
          </a:p>
          <a:p>
            <a:pPr lvl="1"/>
            <a:endParaRPr lang="en-US" sz="2000"/>
          </a:p>
          <a:p>
            <a:pPr lvl="1"/>
            <a:endParaRPr lang="en-US" sz="2000"/>
          </a:p>
          <a:p>
            <a:endParaRPr lang="en-US"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4-</a:t>
            </a:r>
            <a:fld id="{67ABA921-BDDD-4C9C-A626-C8DF11C94D7E}" type="slidenum">
              <a:rPr lang="en-US"/>
              <a:pPr/>
              <a:t>44</a:t>
            </a:fld>
            <a:endParaRPr lang="en-US"/>
          </a:p>
        </p:txBody>
      </p:sp>
      <p:sp>
        <p:nvSpPr>
          <p:cNvPr id="478210" name="Rectangle 2"/>
          <p:cNvSpPr>
            <a:spLocks noGrp="1" noChangeArrowheads="1"/>
          </p:cNvSpPr>
          <p:nvPr>
            <p:ph type="title"/>
          </p:nvPr>
        </p:nvSpPr>
        <p:spPr/>
        <p:txBody>
          <a:bodyPr/>
          <a:lstStyle/>
          <a:p>
            <a:r>
              <a:rPr lang="en-US" sz="3600"/>
              <a:t>Hierarchical Routing</a:t>
            </a:r>
            <a:endParaRPr lang="en-US"/>
          </a:p>
        </p:txBody>
      </p:sp>
      <p:sp>
        <p:nvSpPr>
          <p:cNvPr id="478211" name="Rectangle 3"/>
          <p:cNvSpPr>
            <a:spLocks noGrp="1" noChangeArrowheads="1"/>
          </p:cNvSpPr>
          <p:nvPr>
            <p:ph type="body" sz="half" idx="1"/>
          </p:nvPr>
        </p:nvSpPr>
        <p:spPr>
          <a:xfrm>
            <a:off x="542925" y="3467100"/>
            <a:ext cx="3810000" cy="2266950"/>
          </a:xfrm>
        </p:spPr>
        <p:txBody>
          <a:bodyPr/>
          <a:lstStyle/>
          <a:p>
            <a:pPr>
              <a:buFont typeface="ZapfDingbats" pitchFamily="82" charset="2"/>
              <a:buNone/>
            </a:pPr>
            <a:r>
              <a:rPr lang="en-US" sz="2400">
                <a:solidFill>
                  <a:srgbClr val="FF0000"/>
                </a:solidFill>
              </a:rPr>
              <a:t>scale:</a:t>
            </a:r>
            <a:r>
              <a:rPr lang="en-US" sz="2400"/>
              <a:t> with 200 million destinations:</a:t>
            </a:r>
          </a:p>
          <a:p>
            <a:r>
              <a:rPr lang="en-US" sz="2000"/>
              <a:t>can’t store all dest’s in routing tables!</a:t>
            </a:r>
          </a:p>
          <a:p>
            <a:r>
              <a:rPr lang="en-US" sz="2000"/>
              <a:t>routing table exchange would swamp links!</a:t>
            </a:r>
            <a:r>
              <a:rPr lang="en-US" sz="2400"/>
              <a:t> </a:t>
            </a:r>
          </a:p>
          <a:p>
            <a:endParaRPr lang="en-US" sz="2400"/>
          </a:p>
          <a:p>
            <a:endParaRPr lang="en-US" sz="2400"/>
          </a:p>
        </p:txBody>
      </p:sp>
      <p:sp>
        <p:nvSpPr>
          <p:cNvPr id="478212" name="Rectangle 4"/>
          <p:cNvSpPr>
            <a:spLocks noGrp="1" noChangeArrowheads="1"/>
          </p:cNvSpPr>
          <p:nvPr>
            <p:ph type="body" sz="half" idx="2"/>
          </p:nvPr>
        </p:nvSpPr>
        <p:spPr>
          <a:xfrm>
            <a:off x="4448175" y="3467100"/>
            <a:ext cx="4019550" cy="2514600"/>
          </a:xfrm>
        </p:spPr>
        <p:txBody>
          <a:bodyPr/>
          <a:lstStyle/>
          <a:p>
            <a:pPr>
              <a:buFont typeface="ZapfDingbats" pitchFamily="82" charset="2"/>
              <a:buNone/>
            </a:pPr>
            <a:r>
              <a:rPr lang="en-US" sz="2400">
                <a:solidFill>
                  <a:srgbClr val="FF0000"/>
                </a:solidFill>
              </a:rPr>
              <a:t>administrative autonomy</a:t>
            </a:r>
            <a:endParaRPr lang="en-US" sz="2400"/>
          </a:p>
          <a:p>
            <a:r>
              <a:rPr lang="en-US" sz="2000"/>
              <a:t>internet = network of networks</a:t>
            </a:r>
          </a:p>
          <a:p>
            <a:r>
              <a:rPr lang="en-US" sz="2000"/>
              <a:t>each network admin may want to control routing in its own network</a:t>
            </a:r>
          </a:p>
        </p:txBody>
      </p:sp>
      <p:sp>
        <p:nvSpPr>
          <p:cNvPr id="478213" name="Rectangle 5"/>
          <p:cNvSpPr>
            <a:spLocks noChangeArrowheads="1"/>
          </p:cNvSpPr>
          <p:nvPr/>
        </p:nvSpPr>
        <p:spPr bwMode="auto">
          <a:xfrm>
            <a:off x="2028825" y="1419225"/>
            <a:ext cx="6543675" cy="16002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ZapfDingbats" pitchFamily="82" charset="2"/>
              <a:buNone/>
            </a:pPr>
            <a:r>
              <a:rPr lang="en-US" sz="2400"/>
              <a:t>Our routing study thus far - idealization </a:t>
            </a:r>
          </a:p>
          <a:p>
            <a:pPr marL="342900" indent="-342900">
              <a:spcBef>
                <a:spcPct val="20000"/>
              </a:spcBef>
              <a:buClr>
                <a:schemeClr val="accent2"/>
              </a:buClr>
              <a:buSzPct val="85000"/>
              <a:buFont typeface="ZapfDingbats" pitchFamily="82" charset="2"/>
              <a:buChar char="r"/>
            </a:pPr>
            <a:r>
              <a:rPr lang="en-US" sz="2400"/>
              <a:t>all routers identical</a:t>
            </a:r>
          </a:p>
          <a:p>
            <a:pPr marL="342900" indent="-342900">
              <a:spcBef>
                <a:spcPct val="20000"/>
              </a:spcBef>
              <a:buClr>
                <a:schemeClr val="accent2"/>
              </a:buClr>
              <a:buSzPct val="85000"/>
              <a:buFont typeface="ZapfDingbats" pitchFamily="82" charset="2"/>
              <a:buChar char="r"/>
            </a:pPr>
            <a:r>
              <a:rPr lang="en-US" sz="2400"/>
              <a:t>network “flat”</a:t>
            </a:r>
          </a:p>
          <a:p>
            <a:pPr marL="342900" indent="-342900">
              <a:spcBef>
                <a:spcPct val="20000"/>
              </a:spcBef>
              <a:buClr>
                <a:schemeClr val="accent2"/>
              </a:buClr>
              <a:buSzPct val="85000"/>
              <a:buFont typeface="ZapfDingbats" pitchFamily="82" charset="2"/>
              <a:buNone/>
            </a:pPr>
            <a:r>
              <a:rPr lang="en-US" sz="2400" i="1"/>
              <a:t>… not</a:t>
            </a:r>
            <a:r>
              <a:rPr lang="en-US" sz="2400"/>
              <a:t> true in practice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4-</a:t>
            </a:r>
            <a:fld id="{86FA4383-92C4-407B-8B85-7A8D35EB8676}" type="slidenum">
              <a:rPr lang="en-US"/>
              <a:pPr/>
              <a:t>45</a:t>
            </a:fld>
            <a:endParaRPr lang="en-US"/>
          </a:p>
        </p:txBody>
      </p:sp>
      <p:sp>
        <p:nvSpPr>
          <p:cNvPr id="479234" name="Rectangle 2"/>
          <p:cNvSpPr>
            <a:spLocks noGrp="1" noChangeArrowheads="1"/>
          </p:cNvSpPr>
          <p:nvPr>
            <p:ph type="title"/>
          </p:nvPr>
        </p:nvSpPr>
        <p:spPr/>
        <p:txBody>
          <a:bodyPr/>
          <a:lstStyle/>
          <a:p>
            <a:r>
              <a:rPr lang="en-US" sz="3600"/>
              <a:t>Hierarchical Routing</a:t>
            </a:r>
            <a:endParaRPr lang="en-US"/>
          </a:p>
        </p:txBody>
      </p:sp>
      <p:sp>
        <p:nvSpPr>
          <p:cNvPr id="479235" name="Rectangle 3"/>
          <p:cNvSpPr>
            <a:spLocks noGrp="1" noChangeArrowheads="1"/>
          </p:cNvSpPr>
          <p:nvPr>
            <p:ph type="body" sz="half" idx="1"/>
          </p:nvPr>
        </p:nvSpPr>
        <p:spPr>
          <a:xfrm>
            <a:off x="542925" y="1495425"/>
            <a:ext cx="3810000" cy="4210050"/>
          </a:xfrm>
        </p:spPr>
        <p:txBody>
          <a:bodyPr/>
          <a:lstStyle/>
          <a:p>
            <a:r>
              <a:rPr lang="en-US" sz="2400"/>
              <a:t>aggregate routers into regions,</a:t>
            </a:r>
            <a:r>
              <a:rPr lang="en-US" sz="2400">
                <a:solidFill>
                  <a:srgbClr val="FF0000"/>
                </a:solidFill>
              </a:rPr>
              <a:t> “autonomous systems” (AS)</a:t>
            </a:r>
          </a:p>
          <a:p>
            <a:r>
              <a:rPr lang="en-US" sz="2400"/>
              <a:t>routers in same AS run same routing protocol</a:t>
            </a:r>
          </a:p>
          <a:p>
            <a:pPr lvl="1"/>
            <a:r>
              <a:rPr lang="en-US" sz="2000">
                <a:solidFill>
                  <a:srgbClr val="FF0000"/>
                </a:solidFill>
              </a:rPr>
              <a:t>“intra-AS” routing</a:t>
            </a:r>
            <a:r>
              <a:rPr lang="en-US" sz="2000"/>
              <a:t> protocol</a:t>
            </a:r>
          </a:p>
          <a:p>
            <a:pPr lvl="1"/>
            <a:r>
              <a:rPr lang="en-US" sz="2000"/>
              <a:t>routers in different AS can run different intra-AS routing protocol</a:t>
            </a:r>
          </a:p>
        </p:txBody>
      </p:sp>
      <p:sp>
        <p:nvSpPr>
          <p:cNvPr id="479242" name="Rectangle 10"/>
          <p:cNvSpPr>
            <a:spLocks noGrp="1" noChangeArrowheads="1"/>
          </p:cNvSpPr>
          <p:nvPr>
            <p:ph type="body" sz="half" idx="2"/>
          </p:nvPr>
        </p:nvSpPr>
        <p:spPr/>
        <p:txBody>
          <a:bodyPr/>
          <a:lstStyle/>
          <a:p>
            <a:pPr>
              <a:buFont typeface="ZapfDingbats" pitchFamily="82" charset="2"/>
              <a:buNone/>
            </a:pPr>
            <a:r>
              <a:rPr lang="en-US" sz="2400" u="sng">
                <a:solidFill>
                  <a:srgbClr val="FF0000"/>
                </a:solidFill>
              </a:rPr>
              <a:t>Gateway router</a:t>
            </a:r>
          </a:p>
          <a:p>
            <a:r>
              <a:rPr lang="en-US" sz="2400"/>
              <a:t>Direct link to router in another 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26" name="Slide Number Placeholder 6"/>
          <p:cNvSpPr>
            <a:spLocks noGrp="1"/>
          </p:cNvSpPr>
          <p:nvPr>
            <p:ph type="sldNum" sz="quarter" idx="12"/>
          </p:nvPr>
        </p:nvSpPr>
        <p:spPr/>
        <p:txBody>
          <a:bodyPr/>
          <a:lstStyle/>
          <a:p>
            <a:r>
              <a:rPr lang="en-US"/>
              <a:t>4-</a:t>
            </a:r>
            <a:fld id="{0EF65168-12C5-4E61-B9B9-65D9DD2FFB20}" type="slidenum">
              <a:rPr lang="en-US"/>
              <a:pPr/>
              <a:t>46</a:t>
            </a:fld>
            <a:endParaRPr lang="en-US"/>
          </a:p>
        </p:txBody>
      </p:sp>
      <p:grpSp>
        <p:nvGrpSpPr>
          <p:cNvPr id="584827" name="Group 123"/>
          <p:cNvGrpSpPr>
            <a:grpSpLocks/>
          </p:cNvGrpSpPr>
          <p:nvPr/>
        </p:nvGrpSpPr>
        <p:grpSpPr bwMode="auto">
          <a:xfrm>
            <a:off x="271463" y="1343025"/>
            <a:ext cx="6178550" cy="4376738"/>
            <a:chOff x="0" y="878"/>
            <a:chExt cx="4232" cy="2968"/>
          </a:xfrm>
        </p:grpSpPr>
        <p:sp>
          <p:nvSpPr>
            <p:cNvPr id="584706" name="Freeform 2"/>
            <p:cNvSpPr>
              <a:spLocks/>
            </p:cNvSpPr>
            <p:nvPr/>
          </p:nvSpPr>
          <p:spPr bwMode="auto">
            <a:xfrm>
              <a:off x="2621" y="1050"/>
              <a:ext cx="1611" cy="1025"/>
            </a:xfrm>
            <a:custGeom>
              <a:avLst/>
              <a:gdLst/>
              <a:ahLst/>
              <a:cxnLst>
                <a:cxn ang="0">
                  <a:pos x="56" y="162"/>
                </a:cxn>
                <a:cxn ang="0">
                  <a:pos x="368" y="14"/>
                </a:cxn>
                <a:cxn ang="0">
                  <a:pos x="940" y="79"/>
                </a:cxn>
                <a:cxn ang="0">
                  <a:pos x="1144" y="239"/>
                </a:cxn>
                <a:cxn ang="0">
                  <a:pos x="1048" y="451"/>
                </a:cxn>
                <a:cxn ang="0">
                  <a:pos x="586" y="541"/>
                </a:cxn>
                <a:cxn ang="0">
                  <a:pos x="88" y="439"/>
                </a:cxn>
                <a:cxn ang="0">
                  <a:pos x="56" y="162"/>
                </a:cxn>
              </a:cxnLst>
              <a:rect l="0" t="0" r="r" b="b"/>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w="9525">
              <a:noFill/>
              <a:round/>
              <a:headEnd/>
              <a:tailEnd/>
            </a:ln>
            <a:effectLst/>
          </p:spPr>
          <p:txBody>
            <a:bodyPr wrap="none" anchor="ctr"/>
            <a:lstStyle/>
            <a:p>
              <a:endParaRPr lang="en-US"/>
            </a:p>
          </p:txBody>
        </p:sp>
        <p:sp>
          <p:nvSpPr>
            <p:cNvPr id="584707" name="Freeform 3"/>
            <p:cNvSpPr>
              <a:spLocks/>
            </p:cNvSpPr>
            <p:nvPr/>
          </p:nvSpPr>
          <p:spPr bwMode="auto">
            <a:xfrm>
              <a:off x="0" y="878"/>
              <a:ext cx="1255" cy="1016"/>
            </a:xfrm>
            <a:custGeom>
              <a:avLst/>
              <a:gdLst/>
              <a:ahLst/>
              <a:cxnLst>
                <a:cxn ang="0">
                  <a:pos x="88" y="181"/>
                </a:cxn>
                <a:cxn ang="0">
                  <a:pos x="180" y="89"/>
                </a:cxn>
                <a:cxn ang="0">
                  <a:pos x="448" y="49"/>
                </a:cxn>
                <a:cxn ang="0">
                  <a:pos x="988" y="25"/>
                </a:cxn>
                <a:cxn ang="0">
                  <a:pos x="1181" y="197"/>
                </a:cxn>
                <a:cxn ang="0">
                  <a:pos x="889" y="413"/>
                </a:cxn>
                <a:cxn ang="0">
                  <a:pos x="307" y="425"/>
                </a:cxn>
                <a:cxn ang="0">
                  <a:pos x="36" y="337"/>
                </a:cxn>
                <a:cxn ang="0">
                  <a:pos x="88" y="181"/>
                </a:cxn>
              </a:cxnLst>
              <a:rect l="0" t="0" r="r" b="b"/>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w="9525">
              <a:noFill/>
              <a:round/>
              <a:headEnd/>
              <a:tailEnd/>
            </a:ln>
            <a:effectLst/>
          </p:spPr>
          <p:txBody>
            <a:bodyPr wrap="none" anchor="ctr"/>
            <a:lstStyle/>
            <a:p>
              <a:endParaRPr lang="en-US"/>
            </a:p>
          </p:txBody>
        </p:sp>
        <p:sp>
          <p:nvSpPr>
            <p:cNvPr id="584708" name="Freeform 4"/>
            <p:cNvSpPr>
              <a:spLocks/>
            </p:cNvSpPr>
            <p:nvPr/>
          </p:nvSpPr>
          <p:spPr bwMode="auto">
            <a:xfrm>
              <a:off x="810" y="1611"/>
              <a:ext cx="2007" cy="792"/>
            </a:xfrm>
            <a:custGeom>
              <a:avLst/>
              <a:gdLst/>
              <a:ahLst/>
              <a:cxnLst>
                <a:cxn ang="0">
                  <a:pos x="155" y="224"/>
                </a:cxn>
                <a:cxn ang="0">
                  <a:pos x="407" y="74"/>
                </a:cxn>
                <a:cxn ang="0">
                  <a:pos x="785" y="20"/>
                </a:cxn>
                <a:cxn ang="0">
                  <a:pos x="1157" y="194"/>
                </a:cxn>
                <a:cxn ang="0">
                  <a:pos x="1564" y="428"/>
                </a:cxn>
                <a:cxn ang="0">
                  <a:pos x="1272" y="644"/>
                </a:cxn>
                <a:cxn ang="0">
                  <a:pos x="690" y="656"/>
                </a:cxn>
                <a:cxn ang="0">
                  <a:pos x="89" y="596"/>
                </a:cxn>
                <a:cxn ang="0">
                  <a:pos x="155" y="224"/>
                </a:cxn>
              </a:cxnLst>
              <a:rect l="0" t="0" r="r" b="b"/>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w="9525">
              <a:noFill/>
              <a:round/>
              <a:headEnd/>
              <a:tailEnd/>
            </a:ln>
            <a:effectLst/>
          </p:spPr>
          <p:txBody>
            <a:bodyPr wrap="none" anchor="ctr"/>
            <a:lstStyle/>
            <a:p>
              <a:endParaRPr lang="en-US"/>
            </a:p>
          </p:txBody>
        </p:sp>
        <p:sp>
          <p:nvSpPr>
            <p:cNvPr id="584709" name="Oval 5"/>
            <p:cNvSpPr>
              <a:spLocks noChangeArrowheads="1"/>
            </p:cNvSpPr>
            <p:nvPr/>
          </p:nvSpPr>
          <p:spPr bwMode="auto">
            <a:xfrm>
              <a:off x="261" y="161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10" name="Line 6"/>
            <p:cNvSpPr>
              <a:spLocks noChangeShapeType="1"/>
            </p:cNvSpPr>
            <p:nvPr/>
          </p:nvSpPr>
          <p:spPr bwMode="auto">
            <a:xfrm>
              <a:off x="261" y="1603"/>
              <a:ext cx="0" cy="50"/>
            </a:xfrm>
            <a:prstGeom prst="line">
              <a:avLst/>
            </a:prstGeom>
            <a:noFill/>
            <a:ln w="12700">
              <a:solidFill>
                <a:schemeClr val="tx1"/>
              </a:solidFill>
              <a:round/>
              <a:headEnd/>
              <a:tailEnd/>
            </a:ln>
            <a:effectLst/>
          </p:spPr>
          <p:txBody>
            <a:bodyPr wrap="none" anchor="ctr"/>
            <a:lstStyle/>
            <a:p>
              <a:endParaRPr lang="en-US"/>
            </a:p>
          </p:txBody>
        </p:sp>
        <p:sp>
          <p:nvSpPr>
            <p:cNvPr id="584711" name="Line 7"/>
            <p:cNvSpPr>
              <a:spLocks noChangeShapeType="1"/>
            </p:cNvSpPr>
            <p:nvPr/>
          </p:nvSpPr>
          <p:spPr bwMode="auto">
            <a:xfrm>
              <a:off x="574" y="1603"/>
              <a:ext cx="0" cy="50"/>
            </a:xfrm>
            <a:prstGeom prst="line">
              <a:avLst/>
            </a:prstGeom>
            <a:noFill/>
            <a:ln w="12700">
              <a:solidFill>
                <a:schemeClr val="tx1"/>
              </a:solidFill>
              <a:round/>
              <a:headEnd/>
              <a:tailEnd/>
            </a:ln>
            <a:effectLst/>
          </p:spPr>
          <p:txBody>
            <a:bodyPr wrap="none" anchor="ctr"/>
            <a:lstStyle/>
            <a:p>
              <a:endParaRPr lang="en-US"/>
            </a:p>
          </p:txBody>
        </p:sp>
        <p:sp>
          <p:nvSpPr>
            <p:cNvPr id="584712" name="Rectangle 8"/>
            <p:cNvSpPr>
              <a:spLocks noChangeArrowheads="1"/>
            </p:cNvSpPr>
            <p:nvPr/>
          </p:nvSpPr>
          <p:spPr bwMode="auto">
            <a:xfrm>
              <a:off x="261" y="160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13" name="Oval 9"/>
            <p:cNvSpPr>
              <a:spLocks noChangeArrowheads="1"/>
            </p:cNvSpPr>
            <p:nvPr/>
          </p:nvSpPr>
          <p:spPr bwMode="auto">
            <a:xfrm>
              <a:off x="258" y="154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14" name="Rectangle 10"/>
            <p:cNvSpPr>
              <a:spLocks noChangeArrowheads="1"/>
            </p:cNvSpPr>
            <p:nvPr/>
          </p:nvSpPr>
          <p:spPr bwMode="auto">
            <a:xfrm>
              <a:off x="345" y="1557"/>
              <a:ext cx="141" cy="124"/>
            </a:xfrm>
            <a:prstGeom prst="rect">
              <a:avLst/>
            </a:prstGeom>
            <a:solidFill>
              <a:schemeClr val="hlink"/>
            </a:solidFill>
            <a:ln w="9525">
              <a:noFill/>
              <a:miter lim="800000"/>
              <a:headEnd/>
              <a:tailEnd/>
            </a:ln>
            <a:effectLst/>
          </p:spPr>
          <p:txBody>
            <a:bodyPr wrap="none" anchor="ctr"/>
            <a:lstStyle/>
            <a:p>
              <a:endParaRPr lang="en-US"/>
            </a:p>
          </p:txBody>
        </p:sp>
        <p:sp>
          <p:nvSpPr>
            <p:cNvPr id="584715" name="Text Box 11"/>
            <p:cNvSpPr txBox="1">
              <a:spLocks noChangeArrowheads="1"/>
            </p:cNvSpPr>
            <p:nvPr/>
          </p:nvSpPr>
          <p:spPr bwMode="auto">
            <a:xfrm>
              <a:off x="251" y="1496"/>
              <a:ext cx="336" cy="269"/>
            </a:xfrm>
            <a:prstGeom prst="rect">
              <a:avLst/>
            </a:prstGeom>
            <a:noFill/>
            <a:ln w="9525">
              <a:noFill/>
              <a:miter lim="800000"/>
              <a:headEnd/>
              <a:tailEnd/>
            </a:ln>
            <a:effectLst/>
          </p:spPr>
          <p:txBody>
            <a:bodyPr wrap="none">
              <a:spAutoFit/>
            </a:bodyPr>
            <a:lstStyle/>
            <a:p>
              <a:pPr algn="ctr"/>
              <a:r>
                <a:rPr lang="en-US" sz="2000"/>
                <a:t>3b</a:t>
              </a:r>
              <a:endParaRPr lang="en-US" sz="2400">
                <a:latin typeface="Times New Roman" pitchFamily="18" charset="0"/>
              </a:endParaRPr>
            </a:p>
          </p:txBody>
        </p:sp>
        <p:sp>
          <p:nvSpPr>
            <p:cNvPr id="584716" name="Oval 12"/>
            <p:cNvSpPr>
              <a:spLocks noChangeArrowheads="1"/>
            </p:cNvSpPr>
            <p:nvPr/>
          </p:nvSpPr>
          <p:spPr bwMode="auto">
            <a:xfrm>
              <a:off x="1479" y="221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17" name="Line 13"/>
            <p:cNvSpPr>
              <a:spLocks noChangeShapeType="1"/>
            </p:cNvSpPr>
            <p:nvPr/>
          </p:nvSpPr>
          <p:spPr bwMode="auto">
            <a:xfrm>
              <a:off x="1479" y="2209"/>
              <a:ext cx="0" cy="50"/>
            </a:xfrm>
            <a:prstGeom prst="line">
              <a:avLst/>
            </a:prstGeom>
            <a:noFill/>
            <a:ln w="12700">
              <a:solidFill>
                <a:schemeClr val="tx1"/>
              </a:solidFill>
              <a:round/>
              <a:headEnd/>
              <a:tailEnd/>
            </a:ln>
            <a:effectLst/>
          </p:spPr>
          <p:txBody>
            <a:bodyPr wrap="none" anchor="ctr"/>
            <a:lstStyle/>
            <a:p>
              <a:endParaRPr lang="en-US"/>
            </a:p>
          </p:txBody>
        </p:sp>
        <p:sp>
          <p:nvSpPr>
            <p:cNvPr id="584718" name="Line 14"/>
            <p:cNvSpPr>
              <a:spLocks noChangeShapeType="1"/>
            </p:cNvSpPr>
            <p:nvPr/>
          </p:nvSpPr>
          <p:spPr bwMode="auto">
            <a:xfrm>
              <a:off x="1792" y="2209"/>
              <a:ext cx="0" cy="50"/>
            </a:xfrm>
            <a:prstGeom prst="line">
              <a:avLst/>
            </a:prstGeom>
            <a:noFill/>
            <a:ln w="12700">
              <a:solidFill>
                <a:schemeClr val="tx1"/>
              </a:solidFill>
              <a:round/>
              <a:headEnd/>
              <a:tailEnd/>
            </a:ln>
            <a:effectLst/>
          </p:spPr>
          <p:txBody>
            <a:bodyPr wrap="none" anchor="ctr"/>
            <a:lstStyle/>
            <a:p>
              <a:endParaRPr lang="en-US"/>
            </a:p>
          </p:txBody>
        </p:sp>
        <p:sp>
          <p:nvSpPr>
            <p:cNvPr id="584719" name="Rectangle 15"/>
            <p:cNvSpPr>
              <a:spLocks noChangeArrowheads="1"/>
            </p:cNvSpPr>
            <p:nvPr/>
          </p:nvSpPr>
          <p:spPr bwMode="auto">
            <a:xfrm>
              <a:off x="1479" y="220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20" name="Oval 16"/>
            <p:cNvSpPr>
              <a:spLocks noChangeArrowheads="1"/>
            </p:cNvSpPr>
            <p:nvPr/>
          </p:nvSpPr>
          <p:spPr bwMode="auto">
            <a:xfrm>
              <a:off x="1476" y="215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84721" name="Group 17"/>
            <p:cNvGrpSpPr>
              <a:grpSpLocks/>
            </p:cNvGrpSpPr>
            <p:nvPr/>
          </p:nvGrpSpPr>
          <p:grpSpPr bwMode="auto">
            <a:xfrm>
              <a:off x="1485" y="2096"/>
              <a:ext cx="307" cy="269"/>
              <a:chOff x="2904" y="2429"/>
              <a:chExt cx="309" cy="269"/>
            </a:xfrm>
          </p:grpSpPr>
          <p:sp>
            <p:nvSpPr>
              <p:cNvPr id="584722" name="Rectangle 1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84723" name="Text Box 19"/>
              <p:cNvSpPr txBox="1">
                <a:spLocks noChangeArrowheads="1"/>
              </p:cNvSpPr>
              <p:nvPr/>
            </p:nvSpPr>
            <p:spPr bwMode="auto">
              <a:xfrm>
                <a:off x="2904" y="2429"/>
                <a:ext cx="309" cy="269"/>
              </a:xfrm>
              <a:prstGeom prst="rect">
                <a:avLst/>
              </a:prstGeom>
              <a:noFill/>
              <a:ln w="9525">
                <a:noFill/>
                <a:miter lim="800000"/>
                <a:headEnd/>
                <a:tailEnd/>
              </a:ln>
              <a:effectLst/>
            </p:spPr>
            <p:txBody>
              <a:bodyPr wrap="none">
                <a:spAutoFit/>
              </a:bodyPr>
              <a:lstStyle/>
              <a:p>
                <a:pPr algn="ctr"/>
                <a:r>
                  <a:rPr lang="en-US" sz="2000"/>
                  <a:t>1d</a:t>
                </a:r>
              </a:p>
            </p:txBody>
          </p:sp>
        </p:grpSp>
        <p:sp>
          <p:nvSpPr>
            <p:cNvPr id="584724" name="Oval 20"/>
            <p:cNvSpPr>
              <a:spLocks noChangeArrowheads="1"/>
            </p:cNvSpPr>
            <p:nvPr/>
          </p:nvSpPr>
          <p:spPr bwMode="auto">
            <a:xfrm>
              <a:off x="822" y="1478"/>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25" name="Line 21"/>
            <p:cNvSpPr>
              <a:spLocks noChangeShapeType="1"/>
            </p:cNvSpPr>
            <p:nvPr/>
          </p:nvSpPr>
          <p:spPr bwMode="auto">
            <a:xfrm>
              <a:off x="822" y="1471"/>
              <a:ext cx="0" cy="50"/>
            </a:xfrm>
            <a:prstGeom prst="line">
              <a:avLst/>
            </a:prstGeom>
            <a:noFill/>
            <a:ln w="12700">
              <a:solidFill>
                <a:schemeClr val="tx1"/>
              </a:solidFill>
              <a:round/>
              <a:headEnd/>
              <a:tailEnd/>
            </a:ln>
            <a:effectLst/>
          </p:spPr>
          <p:txBody>
            <a:bodyPr wrap="none" anchor="ctr"/>
            <a:lstStyle/>
            <a:p>
              <a:endParaRPr lang="en-US"/>
            </a:p>
          </p:txBody>
        </p:sp>
        <p:sp>
          <p:nvSpPr>
            <p:cNvPr id="584726" name="Line 22"/>
            <p:cNvSpPr>
              <a:spLocks noChangeShapeType="1"/>
            </p:cNvSpPr>
            <p:nvPr/>
          </p:nvSpPr>
          <p:spPr bwMode="auto">
            <a:xfrm>
              <a:off x="1135" y="1471"/>
              <a:ext cx="0" cy="50"/>
            </a:xfrm>
            <a:prstGeom prst="line">
              <a:avLst/>
            </a:prstGeom>
            <a:noFill/>
            <a:ln w="12700">
              <a:solidFill>
                <a:schemeClr val="tx1"/>
              </a:solidFill>
              <a:round/>
              <a:headEnd/>
              <a:tailEnd/>
            </a:ln>
            <a:effectLst/>
          </p:spPr>
          <p:txBody>
            <a:bodyPr wrap="none" anchor="ctr"/>
            <a:lstStyle/>
            <a:p>
              <a:endParaRPr lang="en-US"/>
            </a:p>
          </p:txBody>
        </p:sp>
        <p:sp>
          <p:nvSpPr>
            <p:cNvPr id="584727" name="Rectangle 23"/>
            <p:cNvSpPr>
              <a:spLocks noChangeArrowheads="1"/>
            </p:cNvSpPr>
            <p:nvPr/>
          </p:nvSpPr>
          <p:spPr bwMode="auto">
            <a:xfrm>
              <a:off x="822" y="1471"/>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28" name="Oval 24"/>
            <p:cNvSpPr>
              <a:spLocks noChangeArrowheads="1"/>
            </p:cNvSpPr>
            <p:nvPr/>
          </p:nvSpPr>
          <p:spPr bwMode="auto">
            <a:xfrm>
              <a:off x="819" y="1412"/>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29" name="Rectangle 25"/>
            <p:cNvSpPr>
              <a:spLocks noChangeArrowheads="1"/>
            </p:cNvSpPr>
            <p:nvPr/>
          </p:nvSpPr>
          <p:spPr bwMode="auto">
            <a:xfrm>
              <a:off x="906" y="1425"/>
              <a:ext cx="142" cy="110"/>
            </a:xfrm>
            <a:prstGeom prst="rect">
              <a:avLst/>
            </a:prstGeom>
            <a:solidFill>
              <a:schemeClr val="hlink"/>
            </a:solidFill>
            <a:ln w="9525">
              <a:noFill/>
              <a:miter lim="800000"/>
              <a:headEnd/>
              <a:tailEnd/>
            </a:ln>
            <a:effectLst/>
          </p:spPr>
          <p:txBody>
            <a:bodyPr wrap="none" anchor="ctr"/>
            <a:lstStyle/>
            <a:p>
              <a:endParaRPr lang="en-US"/>
            </a:p>
          </p:txBody>
        </p:sp>
        <p:sp>
          <p:nvSpPr>
            <p:cNvPr id="584730" name="Text Box 26"/>
            <p:cNvSpPr txBox="1">
              <a:spLocks noChangeArrowheads="1"/>
            </p:cNvSpPr>
            <p:nvPr/>
          </p:nvSpPr>
          <p:spPr bwMode="auto">
            <a:xfrm>
              <a:off x="820" y="1364"/>
              <a:ext cx="322" cy="269"/>
            </a:xfrm>
            <a:prstGeom prst="rect">
              <a:avLst/>
            </a:prstGeom>
            <a:noFill/>
            <a:ln w="9525">
              <a:noFill/>
              <a:miter lim="800000"/>
              <a:headEnd/>
              <a:tailEnd/>
            </a:ln>
            <a:effectLst/>
          </p:spPr>
          <p:txBody>
            <a:bodyPr wrap="none">
              <a:spAutoFit/>
            </a:bodyPr>
            <a:lstStyle/>
            <a:p>
              <a:pPr algn="ctr"/>
              <a:r>
                <a:rPr lang="en-US" sz="2000"/>
                <a:t>3a</a:t>
              </a:r>
              <a:endParaRPr lang="en-US" sz="2400">
                <a:latin typeface="Times New Roman" pitchFamily="18" charset="0"/>
              </a:endParaRPr>
            </a:p>
          </p:txBody>
        </p:sp>
        <p:sp>
          <p:nvSpPr>
            <p:cNvPr id="584731" name="Oval 27"/>
            <p:cNvSpPr>
              <a:spLocks noChangeArrowheads="1"/>
            </p:cNvSpPr>
            <p:nvPr/>
          </p:nvSpPr>
          <p:spPr bwMode="auto">
            <a:xfrm>
              <a:off x="1443" y="182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32" name="Line 28"/>
            <p:cNvSpPr>
              <a:spLocks noChangeShapeType="1"/>
            </p:cNvSpPr>
            <p:nvPr/>
          </p:nvSpPr>
          <p:spPr bwMode="auto">
            <a:xfrm>
              <a:off x="1443" y="1813"/>
              <a:ext cx="0" cy="50"/>
            </a:xfrm>
            <a:prstGeom prst="line">
              <a:avLst/>
            </a:prstGeom>
            <a:noFill/>
            <a:ln w="12700">
              <a:solidFill>
                <a:schemeClr val="tx1"/>
              </a:solidFill>
              <a:round/>
              <a:headEnd/>
              <a:tailEnd/>
            </a:ln>
            <a:effectLst/>
          </p:spPr>
          <p:txBody>
            <a:bodyPr wrap="none" anchor="ctr"/>
            <a:lstStyle/>
            <a:p>
              <a:endParaRPr lang="en-US"/>
            </a:p>
          </p:txBody>
        </p:sp>
        <p:sp>
          <p:nvSpPr>
            <p:cNvPr id="584733" name="Line 29"/>
            <p:cNvSpPr>
              <a:spLocks noChangeShapeType="1"/>
            </p:cNvSpPr>
            <p:nvPr/>
          </p:nvSpPr>
          <p:spPr bwMode="auto">
            <a:xfrm>
              <a:off x="1756" y="1813"/>
              <a:ext cx="0" cy="50"/>
            </a:xfrm>
            <a:prstGeom prst="line">
              <a:avLst/>
            </a:prstGeom>
            <a:noFill/>
            <a:ln w="12700">
              <a:solidFill>
                <a:schemeClr val="tx1"/>
              </a:solidFill>
              <a:round/>
              <a:headEnd/>
              <a:tailEnd/>
            </a:ln>
            <a:effectLst/>
          </p:spPr>
          <p:txBody>
            <a:bodyPr wrap="none" anchor="ctr"/>
            <a:lstStyle/>
            <a:p>
              <a:endParaRPr lang="en-US"/>
            </a:p>
          </p:txBody>
        </p:sp>
        <p:sp>
          <p:nvSpPr>
            <p:cNvPr id="584734" name="Rectangle 30"/>
            <p:cNvSpPr>
              <a:spLocks noChangeArrowheads="1"/>
            </p:cNvSpPr>
            <p:nvPr/>
          </p:nvSpPr>
          <p:spPr bwMode="auto">
            <a:xfrm>
              <a:off x="1443" y="181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35" name="Oval 31"/>
            <p:cNvSpPr>
              <a:spLocks noChangeArrowheads="1"/>
            </p:cNvSpPr>
            <p:nvPr/>
          </p:nvSpPr>
          <p:spPr bwMode="auto">
            <a:xfrm>
              <a:off x="1440" y="1754"/>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84736" name="Group 32"/>
            <p:cNvGrpSpPr>
              <a:grpSpLocks/>
            </p:cNvGrpSpPr>
            <p:nvPr/>
          </p:nvGrpSpPr>
          <p:grpSpPr bwMode="auto">
            <a:xfrm>
              <a:off x="1453" y="1700"/>
              <a:ext cx="292" cy="269"/>
              <a:chOff x="2907" y="2429"/>
              <a:chExt cx="301" cy="269"/>
            </a:xfrm>
          </p:grpSpPr>
          <p:sp>
            <p:nvSpPr>
              <p:cNvPr id="584737" name="Rectangle 3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84738" name="Text Box 34"/>
              <p:cNvSpPr txBox="1">
                <a:spLocks noChangeArrowheads="1"/>
              </p:cNvSpPr>
              <p:nvPr/>
            </p:nvSpPr>
            <p:spPr bwMode="auto">
              <a:xfrm>
                <a:off x="2907" y="2429"/>
                <a:ext cx="301" cy="269"/>
              </a:xfrm>
              <a:prstGeom prst="rect">
                <a:avLst/>
              </a:prstGeom>
              <a:noFill/>
              <a:ln w="9525">
                <a:noFill/>
                <a:miter lim="800000"/>
                <a:headEnd/>
                <a:tailEnd/>
              </a:ln>
              <a:effectLst/>
            </p:spPr>
            <p:txBody>
              <a:bodyPr wrap="none">
                <a:spAutoFit/>
              </a:bodyPr>
              <a:lstStyle/>
              <a:p>
                <a:pPr algn="ctr"/>
                <a:r>
                  <a:rPr lang="en-US" sz="2000"/>
                  <a:t>1c</a:t>
                </a:r>
              </a:p>
            </p:txBody>
          </p:sp>
        </p:grpSp>
        <p:sp>
          <p:nvSpPr>
            <p:cNvPr id="584739" name="Line 35"/>
            <p:cNvSpPr>
              <a:spLocks noChangeShapeType="1"/>
            </p:cNvSpPr>
            <p:nvPr/>
          </p:nvSpPr>
          <p:spPr bwMode="auto">
            <a:xfrm>
              <a:off x="3238" y="1632"/>
              <a:ext cx="308" cy="96"/>
            </a:xfrm>
            <a:prstGeom prst="line">
              <a:avLst/>
            </a:prstGeom>
            <a:noFill/>
            <a:ln w="28575">
              <a:solidFill>
                <a:schemeClr val="tx1"/>
              </a:solidFill>
              <a:round/>
              <a:headEnd/>
              <a:tailEnd/>
            </a:ln>
            <a:effectLst/>
          </p:spPr>
          <p:txBody>
            <a:bodyPr wrap="none" anchor="ctr"/>
            <a:lstStyle/>
            <a:p>
              <a:endParaRPr lang="en-US"/>
            </a:p>
          </p:txBody>
        </p:sp>
        <p:sp>
          <p:nvSpPr>
            <p:cNvPr id="584740" name="Line 36"/>
            <p:cNvSpPr>
              <a:spLocks noChangeShapeType="1"/>
            </p:cNvSpPr>
            <p:nvPr/>
          </p:nvSpPr>
          <p:spPr bwMode="auto">
            <a:xfrm>
              <a:off x="3562" y="1556"/>
              <a:ext cx="92" cy="116"/>
            </a:xfrm>
            <a:prstGeom prst="line">
              <a:avLst/>
            </a:prstGeom>
            <a:noFill/>
            <a:ln w="28575">
              <a:solidFill>
                <a:schemeClr val="tx1"/>
              </a:solidFill>
              <a:round/>
              <a:headEnd/>
              <a:tailEnd/>
            </a:ln>
            <a:effectLst/>
          </p:spPr>
          <p:txBody>
            <a:bodyPr wrap="none" anchor="ctr"/>
            <a:lstStyle/>
            <a:p>
              <a:endParaRPr lang="en-US"/>
            </a:p>
          </p:txBody>
        </p:sp>
        <p:sp>
          <p:nvSpPr>
            <p:cNvPr id="584741" name="Line 37"/>
            <p:cNvSpPr>
              <a:spLocks noChangeShapeType="1"/>
            </p:cNvSpPr>
            <p:nvPr/>
          </p:nvSpPr>
          <p:spPr bwMode="auto">
            <a:xfrm flipV="1">
              <a:off x="3170" y="1512"/>
              <a:ext cx="114" cy="76"/>
            </a:xfrm>
            <a:prstGeom prst="line">
              <a:avLst/>
            </a:prstGeom>
            <a:noFill/>
            <a:ln w="28575">
              <a:solidFill>
                <a:schemeClr val="tx1"/>
              </a:solidFill>
              <a:round/>
              <a:headEnd/>
              <a:tailEnd/>
            </a:ln>
            <a:effectLst/>
          </p:spPr>
          <p:txBody>
            <a:bodyPr wrap="none" anchor="ctr"/>
            <a:lstStyle/>
            <a:p>
              <a:endParaRPr lang="en-US"/>
            </a:p>
          </p:txBody>
        </p:sp>
        <p:sp>
          <p:nvSpPr>
            <p:cNvPr id="584742" name="Freeform 38"/>
            <p:cNvSpPr>
              <a:spLocks/>
            </p:cNvSpPr>
            <p:nvPr/>
          </p:nvSpPr>
          <p:spPr bwMode="auto">
            <a:xfrm>
              <a:off x="1790" y="2146"/>
              <a:ext cx="264" cy="82"/>
            </a:xfrm>
            <a:custGeom>
              <a:avLst/>
              <a:gdLst/>
              <a:ahLst/>
              <a:cxnLst>
                <a:cxn ang="0">
                  <a:pos x="0" y="82"/>
                </a:cxn>
                <a:cxn ang="0">
                  <a:pos x="264" y="0"/>
                </a:cxn>
              </a:cxnLst>
              <a:rect l="0" t="0" r="r" b="b"/>
              <a:pathLst>
                <a:path w="264" h="82">
                  <a:moveTo>
                    <a:pt x="0" y="82"/>
                  </a:moveTo>
                  <a:lnTo>
                    <a:pt x="264"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3" name="Freeform 39"/>
            <p:cNvSpPr>
              <a:spLocks/>
            </p:cNvSpPr>
            <p:nvPr/>
          </p:nvSpPr>
          <p:spPr bwMode="auto">
            <a:xfrm>
              <a:off x="1330" y="2110"/>
              <a:ext cx="152" cy="118"/>
            </a:xfrm>
            <a:custGeom>
              <a:avLst/>
              <a:gdLst/>
              <a:ahLst/>
              <a:cxnLst>
                <a:cxn ang="0">
                  <a:pos x="0" y="0"/>
                </a:cxn>
                <a:cxn ang="0">
                  <a:pos x="152" y="118"/>
                </a:cxn>
              </a:cxnLst>
              <a:rect l="0" t="0" r="r" b="b"/>
              <a:pathLst>
                <a:path w="152" h="118">
                  <a:moveTo>
                    <a:pt x="0" y="0"/>
                  </a:moveTo>
                  <a:lnTo>
                    <a:pt x="152" y="11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4" name="Freeform 40"/>
            <p:cNvSpPr>
              <a:spLocks/>
            </p:cNvSpPr>
            <p:nvPr/>
          </p:nvSpPr>
          <p:spPr bwMode="auto">
            <a:xfrm>
              <a:off x="1454" y="2040"/>
              <a:ext cx="564" cy="82"/>
            </a:xfrm>
            <a:custGeom>
              <a:avLst/>
              <a:gdLst/>
              <a:ahLst/>
              <a:cxnLst>
                <a:cxn ang="0">
                  <a:pos x="0" y="0"/>
                </a:cxn>
                <a:cxn ang="0">
                  <a:pos x="564" y="82"/>
                </a:cxn>
              </a:cxnLst>
              <a:rect l="0" t="0" r="r" b="b"/>
              <a:pathLst>
                <a:path w="564" h="82">
                  <a:moveTo>
                    <a:pt x="0" y="0"/>
                  </a:moveTo>
                  <a:lnTo>
                    <a:pt x="564" y="82"/>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5" name="Freeform 41"/>
            <p:cNvSpPr>
              <a:spLocks/>
            </p:cNvSpPr>
            <p:nvPr/>
          </p:nvSpPr>
          <p:spPr bwMode="auto">
            <a:xfrm>
              <a:off x="1392" y="1878"/>
              <a:ext cx="76" cy="94"/>
            </a:xfrm>
            <a:custGeom>
              <a:avLst/>
              <a:gdLst/>
              <a:ahLst/>
              <a:cxnLst>
                <a:cxn ang="0">
                  <a:pos x="0" y="94"/>
                </a:cxn>
                <a:cxn ang="0">
                  <a:pos x="76" y="0"/>
                </a:cxn>
              </a:cxnLst>
              <a:rect l="0" t="0" r="r" b="b"/>
              <a:pathLst>
                <a:path w="76" h="94">
                  <a:moveTo>
                    <a:pt x="0" y="94"/>
                  </a:moveTo>
                  <a:lnTo>
                    <a:pt x="76"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6" name="Freeform 42"/>
            <p:cNvSpPr>
              <a:spLocks/>
            </p:cNvSpPr>
            <p:nvPr/>
          </p:nvSpPr>
          <p:spPr bwMode="auto">
            <a:xfrm>
              <a:off x="566" y="1502"/>
              <a:ext cx="252" cy="114"/>
            </a:xfrm>
            <a:custGeom>
              <a:avLst/>
              <a:gdLst/>
              <a:ahLst/>
              <a:cxnLst>
                <a:cxn ang="0">
                  <a:pos x="0" y="114"/>
                </a:cxn>
                <a:cxn ang="0">
                  <a:pos x="252" y="0"/>
                </a:cxn>
              </a:cxnLst>
              <a:rect l="0" t="0" r="r" b="b"/>
              <a:pathLst>
                <a:path w="252" h="114">
                  <a:moveTo>
                    <a:pt x="0" y="114"/>
                  </a:moveTo>
                  <a:lnTo>
                    <a:pt x="252"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7" name="Freeform 43"/>
            <p:cNvSpPr>
              <a:spLocks/>
            </p:cNvSpPr>
            <p:nvPr/>
          </p:nvSpPr>
          <p:spPr bwMode="auto">
            <a:xfrm>
              <a:off x="1002" y="1562"/>
              <a:ext cx="444" cy="258"/>
            </a:xfrm>
            <a:custGeom>
              <a:avLst/>
              <a:gdLst/>
              <a:ahLst/>
              <a:cxnLst>
                <a:cxn ang="0">
                  <a:pos x="0" y="0"/>
                </a:cxn>
                <a:cxn ang="0">
                  <a:pos x="444" y="258"/>
                </a:cxn>
              </a:cxnLst>
              <a:rect l="0" t="0" r="r" b="b"/>
              <a:pathLst>
                <a:path w="444" h="258">
                  <a:moveTo>
                    <a:pt x="0" y="0"/>
                  </a:moveTo>
                  <a:lnTo>
                    <a:pt x="444" y="25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8" name="Freeform 44"/>
            <p:cNvSpPr>
              <a:spLocks/>
            </p:cNvSpPr>
            <p:nvPr/>
          </p:nvSpPr>
          <p:spPr bwMode="auto">
            <a:xfrm>
              <a:off x="2326" y="1680"/>
              <a:ext cx="654" cy="420"/>
            </a:xfrm>
            <a:custGeom>
              <a:avLst/>
              <a:gdLst/>
              <a:ahLst/>
              <a:cxnLst>
                <a:cxn ang="0">
                  <a:pos x="0" y="420"/>
                </a:cxn>
                <a:cxn ang="0">
                  <a:pos x="654" y="0"/>
                </a:cxn>
              </a:cxnLst>
              <a:rect l="0" t="0" r="r" b="b"/>
              <a:pathLst>
                <a:path w="654" h="420">
                  <a:moveTo>
                    <a:pt x="0" y="420"/>
                  </a:moveTo>
                  <a:lnTo>
                    <a:pt x="654"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84749" name="Oval 45"/>
            <p:cNvSpPr>
              <a:spLocks noChangeArrowheads="1"/>
            </p:cNvSpPr>
            <p:nvPr/>
          </p:nvSpPr>
          <p:spPr bwMode="auto">
            <a:xfrm>
              <a:off x="2925" y="161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50" name="Line 46"/>
            <p:cNvSpPr>
              <a:spLocks noChangeShapeType="1"/>
            </p:cNvSpPr>
            <p:nvPr/>
          </p:nvSpPr>
          <p:spPr bwMode="auto">
            <a:xfrm>
              <a:off x="2925" y="1609"/>
              <a:ext cx="0" cy="50"/>
            </a:xfrm>
            <a:prstGeom prst="line">
              <a:avLst/>
            </a:prstGeom>
            <a:noFill/>
            <a:ln w="12700">
              <a:solidFill>
                <a:schemeClr val="tx1"/>
              </a:solidFill>
              <a:round/>
              <a:headEnd/>
              <a:tailEnd/>
            </a:ln>
            <a:effectLst/>
          </p:spPr>
          <p:txBody>
            <a:bodyPr wrap="none" anchor="ctr"/>
            <a:lstStyle/>
            <a:p>
              <a:endParaRPr lang="en-US"/>
            </a:p>
          </p:txBody>
        </p:sp>
        <p:sp>
          <p:nvSpPr>
            <p:cNvPr id="584751" name="Line 47"/>
            <p:cNvSpPr>
              <a:spLocks noChangeShapeType="1"/>
            </p:cNvSpPr>
            <p:nvPr/>
          </p:nvSpPr>
          <p:spPr bwMode="auto">
            <a:xfrm>
              <a:off x="3238" y="1609"/>
              <a:ext cx="0" cy="50"/>
            </a:xfrm>
            <a:prstGeom prst="line">
              <a:avLst/>
            </a:prstGeom>
            <a:noFill/>
            <a:ln w="12700">
              <a:solidFill>
                <a:schemeClr val="tx1"/>
              </a:solidFill>
              <a:round/>
              <a:headEnd/>
              <a:tailEnd/>
            </a:ln>
            <a:effectLst/>
          </p:spPr>
          <p:txBody>
            <a:bodyPr wrap="none" anchor="ctr"/>
            <a:lstStyle/>
            <a:p>
              <a:endParaRPr lang="en-US"/>
            </a:p>
          </p:txBody>
        </p:sp>
        <p:sp>
          <p:nvSpPr>
            <p:cNvPr id="584752" name="Rectangle 48"/>
            <p:cNvSpPr>
              <a:spLocks noChangeArrowheads="1"/>
            </p:cNvSpPr>
            <p:nvPr/>
          </p:nvSpPr>
          <p:spPr bwMode="auto">
            <a:xfrm>
              <a:off x="2925" y="160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53" name="Oval 49"/>
            <p:cNvSpPr>
              <a:spLocks noChangeArrowheads="1"/>
            </p:cNvSpPr>
            <p:nvPr/>
          </p:nvSpPr>
          <p:spPr bwMode="auto">
            <a:xfrm>
              <a:off x="2922" y="155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54" name="Rectangle 50"/>
            <p:cNvSpPr>
              <a:spLocks noChangeArrowheads="1"/>
            </p:cNvSpPr>
            <p:nvPr/>
          </p:nvSpPr>
          <p:spPr bwMode="auto">
            <a:xfrm>
              <a:off x="3009" y="1563"/>
              <a:ext cx="141" cy="120"/>
            </a:xfrm>
            <a:prstGeom prst="rect">
              <a:avLst/>
            </a:prstGeom>
            <a:solidFill>
              <a:schemeClr val="hlink"/>
            </a:solidFill>
            <a:ln w="9525">
              <a:noFill/>
              <a:miter lim="800000"/>
              <a:headEnd/>
              <a:tailEnd/>
            </a:ln>
            <a:effectLst/>
          </p:spPr>
          <p:txBody>
            <a:bodyPr wrap="none" anchor="ctr"/>
            <a:lstStyle/>
            <a:p>
              <a:endParaRPr lang="en-US"/>
            </a:p>
          </p:txBody>
        </p:sp>
        <p:sp>
          <p:nvSpPr>
            <p:cNvPr id="584755" name="Text Box 51"/>
            <p:cNvSpPr txBox="1">
              <a:spLocks noChangeArrowheads="1"/>
            </p:cNvSpPr>
            <p:nvPr/>
          </p:nvSpPr>
          <p:spPr bwMode="auto">
            <a:xfrm>
              <a:off x="2922" y="1502"/>
              <a:ext cx="322" cy="270"/>
            </a:xfrm>
            <a:prstGeom prst="rect">
              <a:avLst/>
            </a:prstGeom>
            <a:noFill/>
            <a:ln w="9525">
              <a:noFill/>
              <a:miter lim="800000"/>
              <a:headEnd/>
              <a:tailEnd/>
            </a:ln>
            <a:effectLst/>
          </p:spPr>
          <p:txBody>
            <a:bodyPr wrap="none">
              <a:spAutoFit/>
            </a:bodyPr>
            <a:lstStyle/>
            <a:p>
              <a:pPr algn="ctr"/>
              <a:r>
                <a:rPr lang="en-US" sz="2000"/>
                <a:t>2a</a:t>
              </a:r>
              <a:endParaRPr lang="en-US" sz="2400">
                <a:latin typeface="Times New Roman" pitchFamily="18" charset="0"/>
              </a:endParaRPr>
            </a:p>
          </p:txBody>
        </p:sp>
        <p:sp>
          <p:nvSpPr>
            <p:cNvPr id="584756" name="Text Box 52"/>
            <p:cNvSpPr txBox="1">
              <a:spLocks noChangeArrowheads="1"/>
            </p:cNvSpPr>
            <p:nvPr/>
          </p:nvSpPr>
          <p:spPr bwMode="auto">
            <a:xfrm>
              <a:off x="597" y="1590"/>
              <a:ext cx="481" cy="269"/>
            </a:xfrm>
            <a:prstGeom prst="rect">
              <a:avLst/>
            </a:prstGeom>
            <a:noFill/>
            <a:ln w="9525">
              <a:noFill/>
              <a:miter lim="800000"/>
              <a:headEnd/>
              <a:tailEnd/>
            </a:ln>
            <a:effectLst/>
          </p:spPr>
          <p:txBody>
            <a:bodyPr wrap="none">
              <a:spAutoFit/>
            </a:bodyPr>
            <a:lstStyle/>
            <a:p>
              <a:r>
                <a:rPr lang="en-US" sz="2000"/>
                <a:t>AS3</a:t>
              </a:r>
              <a:endParaRPr lang="en-US"/>
            </a:p>
          </p:txBody>
        </p:sp>
        <p:sp>
          <p:nvSpPr>
            <p:cNvPr id="584757" name="Text Box 53"/>
            <p:cNvSpPr txBox="1">
              <a:spLocks noChangeArrowheads="1"/>
            </p:cNvSpPr>
            <p:nvPr/>
          </p:nvSpPr>
          <p:spPr bwMode="auto">
            <a:xfrm>
              <a:off x="2380" y="2046"/>
              <a:ext cx="453" cy="269"/>
            </a:xfrm>
            <a:prstGeom prst="rect">
              <a:avLst/>
            </a:prstGeom>
            <a:noFill/>
            <a:ln w="9525">
              <a:noFill/>
              <a:miter lim="800000"/>
              <a:headEnd/>
              <a:tailEnd/>
            </a:ln>
            <a:effectLst/>
          </p:spPr>
          <p:txBody>
            <a:bodyPr wrap="none">
              <a:spAutoFit/>
            </a:bodyPr>
            <a:lstStyle/>
            <a:p>
              <a:r>
                <a:rPr lang="en-US" sz="2000"/>
                <a:t>AS1</a:t>
              </a:r>
              <a:endParaRPr lang="en-US"/>
            </a:p>
          </p:txBody>
        </p:sp>
        <p:sp>
          <p:nvSpPr>
            <p:cNvPr id="584758" name="Text Box 54"/>
            <p:cNvSpPr txBox="1">
              <a:spLocks noChangeArrowheads="1"/>
            </p:cNvSpPr>
            <p:nvPr/>
          </p:nvSpPr>
          <p:spPr bwMode="auto">
            <a:xfrm>
              <a:off x="3207" y="1790"/>
              <a:ext cx="444" cy="249"/>
            </a:xfrm>
            <a:prstGeom prst="rect">
              <a:avLst/>
            </a:prstGeom>
            <a:noFill/>
            <a:ln w="9525">
              <a:noFill/>
              <a:miter lim="800000"/>
              <a:headEnd/>
              <a:tailEnd/>
            </a:ln>
            <a:effectLst/>
          </p:spPr>
          <p:txBody>
            <a:bodyPr wrap="none">
              <a:spAutoFit/>
            </a:bodyPr>
            <a:lstStyle/>
            <a:p>
              <a:r>
                <a:rPr lang="en-US"/>
                <a:t>AS2</a:t>
              </a:r>
            </a:p>
          </p:txBody>
        </p:sp>
        <p:sp>
          <p:nvSpPr>
            <p:cNvPr id="584759" name="Oval 55"/>
            <p:cNvSpPr>
              <a:spLocks noChangeArrowheads="1"/>
            </p:cNvSpPr>
            <p:nvPr/>
          </p:nvSpPr>
          <p:spPr bwMode="auto">
            <a:xfrm>
              <a:off x="1137" y="2030"/>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60" name="Line 56"/>
            <p:cNvSpPr>
              <a:spLocks noChangeShapeType="1"/>
            </p:cNvSpPr>
            <p:nvPr/>
          </p:nvSpPr>
          <p:spPr bwMode="auto">
            <a:xfrm>
              <a:off x="1137" y="2023"/>
              <a:ext cx="0" cy="50"/>
            </a:xfrm>
            <a:prstGeom prst="line">
              <a:avLst/>
            </a:prstGeom>
            <a:noFill/>
            <a:ln w="12700">
              <a:solidFill>
                <a:schemeClr val="tx1"/>
              </a:solidFill>
              <a:round/>
              <a:headEnd/>
              <a:tailEnd/>
            </a:ln>
            <a:effectLst/>
          </p:spPr>
          <p:txBody>
            <a:bodyPr wrap="none" anchor="ctr"/>
            <a:lstStyle/>
            <a:p>
              <a:endParaRPr lang="en-US"/>
            </a:p>
          </p:txBody>
        </p:sp>
        <p:sp>
          <p:nvSpPr>
            <p:cNvPr id="584761" name="Line 57"/>
            <p:cNvSpPr>
              <a:spLocks noChangeShapeType="1"/>
            </p:cNvSpPr>
            <p:nvPr/>
          </p:nvSpPr>
          <p:spPr bwMode="auto">
            <a:xfrm>
              <a:off x="1450" y="2023"/>
              <a:ext cx="0" cy="50"/>
            </a:xfrm>
            <a:prstGeom prst="line">
              <a:avLst/>
            </a:prstGeom>
            <a:noFill/>
            <a:ln w="12700">
              <a:solidFill>
                <a:schemeClr val="tx1"/>
              </a:solidFill>
              <a:round/>
              <a:headEnd/>
              <a:tailEnd/>
            </a:ln>
            <a:effectLst/>
          </p:spPr>
          <p:txBody>
            <a:bodyPr wrap="none" anchor="ctr"/>
            <a:lstStyle/>
            <a:p>
              <a:endParaRPr lang="en-US"/>
            </a:p>
          </p:txBody>
        </p:sp>
        <p:sp>
          <p:nvSpPr>
            <p:cNvPr id="584762" name="Rectangle 58"/>
            <p:cNvSpPr>
              <a:spLocks noChangeArrowheads="1"/>
            </p:cNvSpPr>
            <p:nvPr/>
          </p:nvSpPr>
          <p:spPr bwMode="auto">
            <a:xfrm>
              <a:off x="1137" y="2023"/>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63" name="Oval 59"/>
            <p:cNvSpPr>
              <a:spLocks noChangeArrowheads="1"/>
            </p:cNvSpPr>
            <p:nvPr/>
          </p:nvSpPr>
          <p:spPr bwMode="auto">
            <a:xfrm>
              <a:off x="1134" y="196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64" name="Rectangle 60"/>
            <p:cNvSpPr>
              <a:spLocks noChangeArrowheads="1"/>
            </p:cNvSpPr>
            <p:nvPr/>
          </p:nvSpPr>
          <p:spPr bwMode="auto">
            <a:xfrm>
              <a:off x="1219" y="1995"/>
              <a:ext cx="142" cy="96"/>
            </a:xfrm>
            <a:prstGeom prst="rect">
              <a:avLst/>
            </a:prstGeom>
            <a:solidFill>
              <a:schemeClr val="hlink"/>
            </a:solidFill>
            <a:ln w="9525">
              <a:noFill/>
              <a:miter lim="800000"/>
              <a:headEnd/>
              <a:tailEnd/>
            </a:ln>
            <a:effectLst/>
          </p:spPr>
          <p:txBody>
            <a:bodyPr wrap="none" anchor="ctr"/>
            <a:lstStyle/>
            <a:p>
              <a:endParaRPr lang="en-US"/>
            </a:p>
          </p:txBody>
        </p:sp>
        <p:sp>
          <p:nvSpPr>
            <p:cNvPr id="584765" name="Text Box 61"/>
            <p:cNvSpPr txBox="1">
              <a:spLocks noChangeArrowheads="1"/>
            </p:cNvSpPr>
            <p:nvPr/>
          </p:nvSpPr>
          <p:spPr bwMode="auto">
            <a:xfrm>
              <a:off x="1150" y="1914"/>
              <a:ext cx="294" cy="269"/>
            </a:xfrm>
            <a:prstGeom prst="rect">
              <a:avLst/>
            </a:prstGeom>
            <a:noFill/>
            <a:ln w="9525">
              <a:noFill/>
              <a:miter lim="800000"/>
              <a:headEnd/>
              <a:tailEnd/>
            </a:ln>
            <a:effectLst/>
          </p:spPr>
          <p:txBody>
            <a:bodyPr wrap="none">
              <a:spAutoFit/>
            </a:bodyPr>
            <a:lstStyle/>
            <a:p>
              <a:pPr algn="ctr"/>
              <a:r>
                <a:rPr lang="en-US" sz="2000"/>
                <a:t>1a</a:t>
              </a:r>
              <a:endParaRPr lang="en-US" sz="2400">
                <a:latin typeface="Times New Roman" pitchFamily="18" charset="0"/>
              </a:endParaRPr>
            </a:p>
          </p:txBody>
        </p:sp>
        <p:grpSp>
          <p:nvGrpSpPr>
            <p:cNvPr id="584766" name="Group 62"/>
            <p:cNvGrpSpPr>
              <a:grpSpLocks/>
            </p:cNvGrpSpPr>
            <p:nvPr/>
          </p:nvGrpSpPr>
          <p:grpSpPr bwMode="auto">
            <a:xfrm>
              <a:off x="3270" y="1388"/>
              <a:ext cx="323" cy="269"/>
              <a:chOff x="4320" y="1940"/>
              <a:chExt cx="323" cy="269"/>
            </a:xfrm>
          </p:grpSpPr>
          <p:sp>
            <p:nvSpPr>
              <p:cNvPr id="584767" name="Oval 63"/>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68" name="Line 64"/>
              <p:cNvSpPr>
                <a:spLocks noChangeShapeType="1"/>
              </p:cNvSpPr>
              <p:nvPr/>
            </p:nvSpPr>
            <p:spPr bwMode="auto">
              <a:xfrm>
                <a:off x="4323" y="2047"/>
                <a:ext cx="0" cy="50"/>
              </a:xfrm>
              <a:prstGeom prst="line">
                <a:avLst/>
              </a:prstGeom>
              <a:noFill/>
              <a:ln w="12700">
                <a:solidFill>
                  <a:schemeClr val="tx1"/>
                </a:solidFill>
                <a:round/>
                <a:headEnd/>
                <a:tailEnd/>
              </a:ln>
              <a:effectLst/>
            </p:spPr>
            <p:txBody>
              <a:bodyPr wrap="none" anchor="ctr"/>
              <a:lstStyle/>
              <a:p>
                <a:endParaRPr lang="en-US"/>
              </a:p>
            </p:txBody>
          </p:sp>
          <p:sp>
            <p:nvSpPr>
              <p:cNvPr id="584769" name="Line 65"/>
              <p:cNvSpPr>
                <a:spLocks noChangeShapeType="1"/>
              </p:cNvSpPr>
              <p:nvPr/>
            </p:nvSpPr>
            <p:spPr bwMode="auto">
              <a:xfrm>
                <a:off x="4636" y="2047"/>
                <a:ext cx="0" cy="50"/>
              </a:xfrm>
              <a:prstGeom prst="line">
                <a:avLst/>
              </a:prstGeom>
              <a:noFill/>
              <a:ln w="12700">
                <a:solidFill>
                  <a:schemeClr val="tx1"/>
                </a:solidFill>
                <a:round/>
                <a:headEnd/>
                <a:tailEnd/>
              </a:ln>
              <a:effectLst/>
            </p:spPr>
            <p:txBody>
              <a:bodyPr wrap="none" anchor="ctr"/>
              <a:lstStyle/>
              <a:p>
                <a:endParaRPr lang="en-US"/>
              </a:p>
            </p:txBody>
          </p:sp>
          <p:sp>
            <p:nvSpPr>
              <p:cNvPr id="584770" name="Rectangle 66"/>
              <p:cNvSpPr>
                <a:spLocks noChangeArrowheads="1"/>
              </p:cNvSpPr>
              <p:nvPr/>
            </p:nvSpPr>
            <p:spPr bwMode="auto">
              <a:xfrm>
                <a:off x="4323" y="20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71" name="Oval 67"/>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72" name="Rectangle 68"/>
              <p:cNvSpPr>
                <a:spLocks noChangeArrowheads="1"/>
              </p:cNvSpPr>
              <p:nvPr/>
            </p:nvSpPr>
            <p:spPr bwMode="auto">
              <a:xfrm>
                <a:off x="4407" y="2001"/>
                <a:ext cx="141" cy="118"/>
              </a:xfrm>
              <a:prstGeom prst="rect">
                <a:avLst/>
              </a:prstGeom>
              <a:solidFill>
                <a:schemeClr val="hlink"/>
              </a:solidFill>
              <a:ln w="9525">
                <a:noFill/>
                <a:miter lim="800000"/>
                <a:headEnd/>
                <a:tailEnd/>
              </a:ln>
              <a:effectLst/>
            </p:spPr>
            <p:txBody>
              <a:bodyPr wrap="none" anchor="ctr"/>
              <a:lstStyle/>
              <a:p>
                <a:endParaRPr lang="en-US"/>
              </a:p>
            </p:txBody>
          </p:sp>
          <p:sp>
            <p:nvSpPr>
              <p:cNvPr id="584773" name="Text Box 69"/>
              <p:cNvSpPr txBox="1">
                <a:spLocks noChangeArrowheads="1"/>
              </p:cNvSpPr>
              <p:nvPr/>
            </p:nvSpPr>
            <p:spPr bwMode="auto">
              <a:xfrm>
                <a:off x="4320" y="1940"/>
                <a:ext cx="323" cy="269"/>
              </a:xfrm>
              <a:prstGeom prst="rect">
                <a:avLst/>
              </a:prstGeom>
              <a:noFill/>
              <a:ln w="9525">
                <a:noFill/>
                <a:miter lim="800000"/>
                <a:headEnd/>
                <a:tailEnd/>
              </a:ln>
              <a:effectLst/>
            </p:spPr>
            <p:txBody>
              <a:bodyPr wrap="none">
                <a:spAutoFit/>
              </a:bodyPr>
              <a:lstStyle/>
              <a:p>
                <a:pPr algn="ctr"/>
                <a:r>
                  <a:rPr lang="en-US" sz="2000"/>
                  <a:t>2c</a:t>
                </a:r>
                <a:endParaRPr lang="en-US" sz="2400">
                  <a:latin typeface="Times New Roman" pitchFamily="18" charset="0"/>
                </a:endParaRPr>
              </a:p>
            </p:txBody>
          </p:sp>
        </p:grpSp>
        <p:grpSp>
          <p:nvGrpSpPr>
            <p:cNvPr id="584774" name="Group 70"/>
            <p:cNvGrpSpPr>
              <a:grpSpLocks/>
            </p:cNvGrpSpPr>
            <p:nvPr/>
          </p:nvGrpSpPr>
          <p:grpSpPr bwMode="auto">
            <a:xfrm>
              <a:off x="3540" y="1610"/>
              <a:ext cx="337" cy="269"/>
              <a:chOff x="4590" y="2162"/>
              <a:chExt cx="337" cy="269"/>
            </a:xfrm>
          </p:grpSpPr>
          <p:sp>
            <p:nvSpPr>
              <p:cNvPr id="584775" name="Oval 71"/>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76" name="Line 72"/>
              <p:cNvSpPr>
                <a:spLocks noChangeShapeType="1"/>
              </p:cNvSpPr>
              <p:nvPr/>
            </p:nvSpPr>
            <p:spPr bwMode="auto">
              <a:xfrm>
                <a:off x="4599" y="2269"/>
                <a:ext cx="0" cy="50"/>
              </a:xfrm>
              <a:prstGeom prst="line">
                <a:avLst/>
              </a:prstGeom>
              <a:noFill/>
              <a:ln w="12700">
                <a:solidFill>
                  <a:schemeClr val="tx1"/>
                </a:solidFill>
                <a:round/>
                <a:headEnd/>
                <a:tailEnd/>
              </a:ln>
              <a:effectLst/>
            </p:spPr>
            <p:txBody>
              <a:bodyPr wrap="none" anchor="ctr"/>
              <a:lstStyle/>
              <a:p>
                <a:endParaRPr lang="en-US"/>
              </a:p>
            </p:txBody>
          </p:sp>
          <p:sp>
            <p:nvSpPr>
              <p:cNvPr id="584777" name="Line 73"/>
              <p:cNvSpPr>
                <a:spLocks noChangeShapeType="1"/>
              </p:cNvSpPr>
              <p:nvPr/>
            </p:nvSpPr>
            <p:spPr bwMode="auto">
              <a:xfrm>
                <a:off x="4912" y="2269"/>
                <a:ext cx="0" cy="50"/>
              </a:xfrm>
              <a:prstGeom prst="line">
                <a:avLst/>
              </a:prstGeom>
              <a:noFill/>
              <a:ln w="12700">
                <a:solidFill>
                  <a:schemeClr val="tx1"/>
                </a:solidFill>
                <a:round/>
                <a:headEnd/>
                <a:tailEnd/>
              </a:ln>
              <a:effectLst/>
            </p:spPr>
            <p:txBody>
              <a:bodyPr wrap="none" anchor="ctr"/>
              <a:lstStyle/>
              <a:p>
                <a:endParaRPr lang="en-US"/>
              </a:p>
            </p:txBody>
          </p:sp>
          <p:sp>
            <p:nvSpPr>
              <p:cNvPr id="584778" name="Rectangle 74"/>
              <p:cNvSpPr>
                <a:spLocks noChangeArrowheads="1"/>
              </p:cNvSpPr>
              <p:nvPr/>
            </p:nvSpPr>
            <p:spPr bwMode="auto">
              <a:xfrm>
                <a:off x="4599" y="226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79" name="Oval 75"/>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80" name="Rectangle 76"/>
              <p:cNvSpPr>
                <a:spLocks noChangeArrowheads="1"/>
              </p:cNvSpPr>
              <p:nvPr/>
            </p:nvSpPr>
            <p:spPr bwMode="auto">
              <a:xfrm>
                <a:off x="4683" y="2223"/>
                <a:ext cx="142" cy="110"/>
              </a:xfrm>
              <a:prstGeom prst="rect">
                <a:avLst/>
              </a:prstGeom>
              <a:solidFill>
                <a:schemeClr val="hlink"/>
              </a:solidFill>
              <a:ln w="9525">
                <a:noFill/>
                <a:miter lim="800000"/>
                <a:headEnd/>
                <a:tailEnd/>
              </a:ln>
              <a:effectLst/>
            </p:spPr>
            <p:txBody>
              <a:bodyPr wrap="none" anchor="ctr"/>
              <a:lstStyle/>
              <a:p>
                <a:endParaRPr lang="en-US"/>
              </a:p>
            </p:txBody>
          </p:sp>
          <p:sp>
            <p:nvSpPr>
              <p:cNvPr id="584781" name="Text Box 77"/>
              <p:cNvSpPr txBox="1">
                <a:spLocks noChangeArrowheads="1"/>
              </p:cNvSpPr>
              <p:nvPr/>
            </p:nvSpPr>
            <p:spPr bwMode="auto">
              <a:xfrm>
                <a:off x="4590" y="2162"/>
                <a:ext cx="337" cy="269"/>
              </a:xfrm>
              <a:prstGeom prst="rect">
                <a:avLst/>
              </a:prstGeom>
              <a:noFill/>
              <a:ln w="9525">
                <a:noFill/>
                <a:miter lim="800000"/>
                <a:headEnd/>
                <a:tailEnd/>
              </a:ln>
              <a:effectLst/>
            </p:spPr>
            <p:txBody>
              <a:bodyPr wrap="none">
                <a:spAutoFit/>
              </a:bodyPr>
              <a:lstStyle/>
              <a:p>
                <a:pPr algn="ctr"/>
                <a:r>
                  <a:rPr lang="en-US" sz="2000"/>
                  <a:t>2b</a:t>
                </a:r>
                <a:endParaRPr lang="en-US" sz="2400">
                  <a:latin typeface="Times New Roman" pitchFamily="18" charset="0"/>
                </a:endParaRPr>
              </a:p>
            </p:txBody>
          </p:sp>
        </p:grpSp>
        <p:grpSp>
          <p:nvGrpSpPr>
            <p:cNvPr id="584782" name="Group 78"/>
            <p:cNvGrpSpPr>
              <a:grpSpLocks/>
            </p:cNvGrpSpPr>
            <p:nvPr/>
          </p:nvGrpSpPr>
          <p:grpSpPr bwMode="auto">
            <a:xfrm>
              <a:off x="2016" y="1980"/>
              <a:ext cx="316" cy="269"/>
              <a:chOff x="2016" y="1980"/>
              <a:chExt cx="316" cy="269"/>
            </a:xfrm>
          </p:grpSpPr>
          <p:sp>
            <p:nvSpPr>
              <p:cNvPr id="584783" name="Oval 79"/>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784" name="Line 80"/>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584785" name="Line 81"/>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584786" name="Rectangle 82"/>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787" name="Oval 83"/>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84788" name="Group 84"/>
              <p:cNvGrpSpPr>
                <a:grpSpLocks/>
              </p:cNvGrpSpPr>
              <p:nvPr/>
            </p:nvGrpSpPr>
            <p:grpSpPr bwMode="auto">
              <a:xfrm>
                <a:off x="2022" y="1980"/>
                <a:ext cx="306" cy="269"/>
                <a:chOff x="2901" y="2429"/>
                <a:chExt cx="313" cy="269"/>
              </a:xfrm>
            </p:grpSpPr>
            <p:sp>
              <p:nvSpPr>
                <p:cNvPr id="584789" name="Rectangle 8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84790" name="Text Box 86"/>
                <p:cNvSpPr txBox="1">
                  <a:spLocks noChangeArrowheads="1"/>
                </p:cNvSpPr>
                <p:nvPr/>
              </p:nvSpPr>
              <p:spPr bwMode="auto">
                <a:xfrm>
                  <a:off x="2901" y="2429"/>
                  <a:ext cx="313" cy="269"/>
                </a:xfrm>
                <a:prstGeom prst="rect">
                  <a:avLst/>
                </a:prstGeom>
                <a:noFill/>
                <a:ln w="9525">
                  <a:noFill/>
                  <a:miter lim="800000"/>
                  <a:headEnd/>
                  <a:tailEnd/>
                </a:ln>
                <a:effectLst/>
              </p:spPr>
              <p:txBody>
                <a:bodyPr wrap="none">
                  <a:spAutoFit/>
                </a:bodyPr>
                <a:lstStyle/>
                <a:p>
                  <a:pPr algn="ctr"/>
                  <a:r>
                    <a:rPr lang="en-US" sz="2000"/>
                    <a:t>1b</a:t>
                  </a:r>
                  <a:endParaRPr lang="en-US" sz="2400">
                    <a:latin typeface="Times New Roman" pitchFamily="18" charset="0"/>
                  </a:endParaRPr>
                </a:p>
              </p:txBody>
            </p:sp>
          </p:grpSp>
        </p:grpSp>
        <p:sp>
          <p:nvSpPr>
            <p:cNvPr id="584792" name="Freeform 88"/>
            <p:cNvSpPr>
              <a:spLocks/>
            </p:cNvSpPr>
            <p:nvPr/>
          </p:nvSpPr>
          <p:spPr bwMode="auto">
            <a:xfrm>
              <a:off x="1457" y="2302"/>
              <a:ext cx="1848" cy="414"/>
            </a:xfrm>
            <a:custGeom>
              <a:avLst/>
              <a:gdLst/>
              <a:ahLst/>
              <a:cxnLst>
                <a:cxn ang="0">
                  <a:pos x="0" y="414"/>
                </a:cxn>
                <a:cxn ang="0">
                  <a:pos x="84" y="0"/>
                </a:cxn>
                <a:cxn ang="0">
                  <a:pos x="384" y="6"/>
                </a:cxn>
                <a:cxn ang="0">
                  <a:pos x="1848" y="414"/>
                </a:cxn>
                <a:cxn ang="0">
                  <a:pos x="0" y="414"/>
                </a:cxn>
              </a:cxnLst>
              <a:rect l="0" t="0" r="r" b="b"/>
              <a:pathLst>
                <a:path w="1848" h="414">
                  <a:moveTo>
                    <a:pt x="0" y="414"/>
                  </a:moveTo>
                  <a:lnTo>
                    <a:pt x="84" y="0"/>
                  </a:lnTo>
                  <a:lnTo>
                    <a:pt x="384" y="6"/>
                  </a:lnTo>
                  <a:lnTo>
                    <a:pt x="1848" y="414"/>
                  </a:lnTo>
                  <a:lnTo>
                    <a:pt x="0" y="414"/>
                  </a:lnTo>
                  <a:close/>
                </a:path>
              </a:pathLst>
            </a:custGeom>
            <a:solidFill>
              <a:srgbClr val="DDDDDD"/>
            </a:solidFill>
            <a:ln w="9525" cap="flat" cmpd="sng">
              <a:solidFill>
                <a:srgbClr val="DDDDDD"/>
              </a:solidFill>
              <a:prstDash val="solid"/>
              <a:round/>
              <a:headEnd/>
              <a:tailEnd/>
            </a:ln>
            <a:effectLst/>
          </p:spPr>
          <p:txBody>
            <a:bodyPr wrap="none" anchor="ctr"/>
            <a:lstStyle/>
            <a:p>
              <a:endParaRPr lang="en-US"/>
            </a:p>
          </p:txBody>
        </p:sp>
        <p:sp>
          <p:nvSpPr>
            <p:cNvPr id="584793" name="Rectangle 89"/>
            <p:cNvSpPr>
              <a:spLocks noChangeArrowheads="1"/>
            </p:cNvSpPr>
            <p:nvPr/>
          </p:nvSpPr>
          <p:spPr bwMode="auto">
            <a:xfrm>
              <a:off x="1463" y="2729"/>
              <a:ext cx="1834" cy="1117"/>
            </a:xfrm>
            <a:prstGeom prst="rect">
              <a:avLst/>
            </a:prstGeom>
            <a:noFill/>
            <a:ln w="9525">
              <a:solidFill>
                <a:schemeClr val="tx1"/>
              </a:solidFill>
              <a:miter lim="800000"/>
              <a:headEnd/>
              <a:tailEnd/>
            </a:ln>
            <a:effectLst/>
          </p:spPr>
          <p:txBody>
            <a:bodyPr wrap="none" anchor="ctr"/>
            <a:lstStyle/>
            <a:p>
              <a:endParaRPr lang="en-US"/>
            </a:p>
          </p:txBody>
        </p:sp>
        <p:grpSp>
          <p:nvGrpSpPr>
            <p:cNvPr id="584794" name="Group 90"/>
            <p:cNvGrpSpPr>
              <a:grpSpLocks/>
            </p:cNvGrpSpPr>
            <p:nvPr/>
          </p:nvGrpSpPr>
          <p:grpSpPr bwMode="auto">
            <a:xfrm>
              <a:off x="1578" y="2818"/>
              <a:ext cx="736" cy="479"/>
              <a:chOff x="1595" y="2898"/>
              <a:chExt cx="736" cy="479"/>
            </a:xfrm>
          </p:grpSpPr>
          <p:sp>
            <p:nvSpPr>
              <p:cNvPr id="584795" name="Oval 91"/>
              <p:cNvSpPr>
                <a:spLocks noChangeArrowheads="1"/>
              </p:cNvSpPr>
              <p:nvPr/>
            </p:nvSpPr>
            <p:spPr bwMode="auto">
              <a:xfrm>
                <a:off x="1595" y="2898"/>
                <a:ext cx="736" cy="479"/>
              </a:xfrm>
              <a:prstGeom prst="ellipse">
                <a:avLst/>
              </a:prstGeom>
              <a:noFill/>
              <a:ln w="9525">
                <a:solidFill>
                  <a:schemeClr val="accent2"/>
                </a:solidFill>
                <a:round/>
                <a:headEnd/>
                <a:tailEnd/>
              </a:ln>
              <a:effectLst/>
            </p:spPr>
            <p:txBody>
              <a:bodyPr wrap="none" anchor="ctr"/>
              <a:lstStyle/>
              <a:p>
                <a:endParaRPr lang="en-US"/>
              </a:p>
            </p:txBody>
          </p:sp>
          <p:sp>
            <p:nvSpPr>
              <p:cNvPr id="584796" name="Text Box 92"/>
              <p:cNvSpPr txBox="1">
                <a:spLocks noChangeArrowheads="1"/>
              </p:cNvSpPr>
              <p:nvPr/>
            </p:nvSpPr>
            <p:spPr bwMode="auto">
              <a:xfrm>
                <a:off x="1733" y="2933"/>
                <a:ext cx="553" cy="434"/>
              </a:xfrm>
              <a:prstGeom prst="rect">
                <a:avLst/>
              </a:prstGeom>
              <a:noFill/>
              <a:ln w="9525">
                <a:noFill/>
                <a:miter lim="800000"/>
                <a:headEnd/>
                <a:tailEnd/>
              </a:ln>
              <a:effectLst/>
            </p:spPr>
            <p:txBody>
              <a:bodyPr wrap="none">
                <a:spAutoFit/>
              </a:bodyPr>
              <a:lstStyle/>
              <a:p>
                <a:pPr eaLnBrk="1" hangingPunct="1"/>
                <a:r>
                  <a:rPr lang="en-US" sz="1200">
                    <a:solidFill>
                      <a:schemeClr val="accent2"/>
                    </a:solidFill>
                    <a:latin typeface="Arial" charset="0"/>
                  </a:rPr>
                  <a:t>Intra-AS</a:t>
                </a:r>
              </a:p>
              <a:p>
                <a:pPr eaLnBrk="1" hangingPunct="1"/>
                <a:r>
                  <a:rPr lang="en-US" sz="1200">
                    <a:solidFill>
                      <a:schemeClr val="accent2"/>
                    </a:solidFill>
                    <a:latin typeface="Arial" charset="0"/>
                  </a:rPr>
                  <a:t>Routing </a:t>
                </a:r>
              </a:p>
              <a:p>
                <a:pPr eaLnBrk="1" hangingPunct="1"/>
                <a:r>
                  <a:rPr lang="en-US" sz="1200">
                    <a:solidFill>
                      <a:schemeClr val="accent2"/>
                    </a:solidFill>
                    <a:latin typeface="Arial" charset="0"/>
                  </a:rPr>
                  <a:t>algorithm</a:t>
                </a:r>
              </a:p>
            </p:txBody>
          </p:sp>
        </p:grpSp>
        <p:grpSp>
          <p:nvGrpSpPr>
            <p:cNvPr id="584797" name="Group 93"/>
            <p:cNvGrpSpPr>
              <a:grpSpLocks/>
            </p:cNvGrpSpPr>
            <p:nvPr/>
          </p:nvGrpSpPr>
          <p:grpSpPr bwMode="auto">
            <a:xfrm>
              <a:off x="2402" y="2826"/>
              <a:ext cx="736" cy="479"/>
              <a:chOff x="2402" y="2826"/>
              <a:chExt cx="736" cy="479"/>
            </a:xfrm>
          </p:grpSpPr>
          <p:sp>
            <p:nvSpPr>
              <p:cNvPr id="584798" name="Oval 94"/>
              <p:cNvSpPr>
                <a:spLocks noChangeArrowheads="1"/>
              </p:cNvSpPr>
              <p:nvPr/>
            </p:nvSpPr>
            <p:spPr bwMode="auto">
              <a:xfrm>
                <a:off x="2402" y="2826"/>
                <a:ext cx="736" cy="479"/>
              </a:xfrm>
              <a:prstGeom prst="ellipse">
                <a:avLst/>
              </a:prstGeom>
              <a:noFill/>
              <a:ln w="9525">
                <a:solidFill>
                  <a:srgbClr val="FF0000"/>
                </a:solidFill>
                <a:round/>
                <a:headEnd/>
                <a:tailEnd/>
              </a:ln>
              <a:effectLst/>
            </p:spPr>
            <p:txBody>
              <a:bodyPr wrap="none" anchor="ctr"/>
              <a:lstStyle/>
              <a:p>
                <a:endParaRPr lang="en-US"/>
              </a:p>
            </p:txBody>
          </p:sp>
          <p:sp>
            <p:nvSpPr>
              <p:cNvPr id="584799" name="Text Box 95"/>
              <p:cNvSpPr txBox="1">
                <a:spLocks noChangeArrowheads="1"/>
              </p:cNvSpPr>
              <p:nvPr/>
            </p:nvSpPr>
            <p:spPr bwMode="auto">
              <a:xfrm>
                <a:off x="2539" y="2862"/>
                <a:ext cx="553" cy="434"/>
              </a:xfrm>
              <a:prstGeom prst="rect">
                <a:avLst/>
              </a:prstGeom>
              <a:noFill/>
              <a:ln w="9525">
                <a:noFill/>
                <a:miter lim="800000"/>
                <a:headEnd/>
                <a:tailEnd/>
              </a:ln>
              <a:effectLst/>
            </p:spPr>
            <p:txBody>
              <a:bodyPr wrap="none">
                <a:spAutoFit/>
              </a:bodyPr>
              <a:lstStyle/>
              <a:p>
                <a:pPr eaLnBrk="1" hangingPunct="1"/>
                <a:r>
                  <a:rPr lang="en-US" sz="1200">
                    <a:solidFill>
                      <a:srgbClr val="FF0000"/>
                    </a:solidFill>
                    <a:latin typeface="Arial" charset="0"/>
                  </a:rPr>
                  <a:t>Inter-AS</a:t>
                </a:r>
              </a:p>
              <a:p>
                <a:pPr eaLnBrk="1" hangingPunct="1"/>
                <a:r>
                  <a:rPr lang="en-US" sz="1200">
                    <a:solidFill>
                      <a:srgbClr val="FF0000"/>
                    </a:solidFill>
                    <a:latin typeface="Arial" charset="0"/>
                  </a:rPr>
                  <a:t>Routing </a:t>
                </a:r>
              </a:p>
              <a:p>
                <a:pPr eaLnBrk="1" hangingPunct="1"/>
                <a:r>
                  <a:rPr lang="en-US" sz="1200">
                    <a:solidFill>
                      <a:srgbClr val="FF0000"/>
                    </a:solidFill>
                    <a:latin typeface="Arial" charset="0"/>
                  </a:rPr>
                  <a:t>algorithm</a:t>
                </a:r>
              </a:p>
            </p:txBody>
          </p:sp>
        </p:grpSp>
        <p:sp>
          <p:nvSpPr>
            <p:cNvPr id="584800" name="Rectangle 96"/>
            <p:cNvSpPr>
              <a:spLocks noChangeArrowheads="1"/>
            </p:cNvSpPr>
            <p:nvPr/>
          </p:nvSpPr>
          <p:spPr bwMode="auto">
            <a:xfrm>
              <a:off x="1932" y="3447"/>
              <a:ext cx="780" cy="266"/>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400">
                  <a:latin typeface="Arial" charset="0"/>
                </a:rPr>
                <a:t>Forwarding</a:t>
              </a:r>
            </a:p>
            <a:p>
              <a:pPr algn="ctr" eaLnBrk="1" hangingPunct="1"/>
              <a:r>
                <a:rPr lang="en-US" sz="1400">
                  <a:latin typeface="Arial" charset="0"/>
                </a:rPr>
                <a:t>table</a:t>
              </a:r>
            </a:p>
          </p:txBody>
        </p:sp>
        <p:sp>
          <p:nvSpPr>
            <p:cNvPr id="584801" name="Freeform 97"/>
            <p:cNvSpPr>
              <a:spLocks/>
            </p:cNvSpPr>
            <p:nvPr/>
          </p:nvSpPr>
          <p:spPr bwMode="auto">
            <a:xfrm>
              <a:off x="1648" y="3217"/>
              <a:ext cx="275" cy="345"/>
            </a:xfrm>
            <a:custGeom>
              <a:avLst/>
              <a:gdLst/>
              <a:ahLst/>
              <a:cxnLst>
                <a:cxn ang="0">
                  <a:pos x="0" y="0"/>
                </a:cxn>
                <a:cxn ang="0">
                  <a:pos x="71" y="230"/>
                </a:cxn>
                <a:cxn ang="0">
                  <a:pos x="275" y="345"/>
                </a:cxn>
              </a:cxnLst>
              <a:rect l="0" t="0" r="r" b="b"/>
              <a:pathLst>
                <a:path w="275" h="345">
                  <a:moveTo>
                    <a:pt x="0" y="0"/>
                  </a:moveTo>
                  <a:cubicBezTo>
                    <a:pt x="12" y="86"/>
                    <a:pt x="25" y="173"/>
                    <a:pt x="71" y="230"/>
                  </a:cubicBezTo>
                  <a:cubicBezTo>
                    <a:pt x="117" y="287"/>
                    <a:pt x="241" y="326"/>
                    <a:pt x="275" y="345"/>
                  </a:cubicBezTo>
                </a:path>
              </a:pathLst>
            </a:custGeom>
            <a:noFill/>
            <a:ln w="9525">
              <a:solidFill>
                <a:schemeClr val="accent2"/>
              </a:solidFill>
              <a:round/>
              <a:headEnd/>
              <a:tailEnd type="triangle" w="med" len="med"/>
            </a:ln>
            <a:effectLst/>
          </p:spPr>
          <p:txBody>
            <a:bodyPr/>
            <a:lstStyle/>
            <a:p>
              <a:endParaRPr lang="en-US"/>
            </a:p>
          </p:txBody>
        </p:sp>
        <p:sp>
          <p:nvSpPr>
            <p:cNvPr id="584802" name="Freeform 98"/>
            <p:cNvSpPr>
              <a:spLocks/>
            </p:cNvSpPr>
            <p:nvPr/>
          </p:nvSpPr>
          <p:spPr bwMode="auto">
            <a:xfrm>
              <a:off x="2712" y="3217"/>
              <a:ext cx="354" cy="372"/>
            </a:xfrm>
            <a:custGeom>
              <a:avLst/>
              <a:gdLst/>
              <a:ahLst/>
              <a:cxnLst>
                <a:cxn ang="0">
                  <a:pos x="354" y="0"/>
                </a:cxn>
                <a:cxn ang="0">
                  <a:pos x="248" y="274"/>
                </a:cxn>
                <a:cxn ang="0">
                  <a:pos x="0" y="372"/>
                </a:cxn>
              </a:cxnLst>
              <a:rect l="0" t="0" r="r" b="b"/>
              <a:pathLst>
                <a:path w="354" h="372">
                  <a:moveTo>
                    <a:pt x="354" y="0"/>
                  </a:moveTo>
                  <a:cubicBezTo>
                    <a:pt x="330" y="106"/>
                    <a:pt x="307" y="212"/>
                    <a:pt x="248" y="274"/>
                  </a:cubicBezTo>
                  <a:cubicBezTo>
                    <a:pt x="189" y="336"/>
                    <a:pt x="41" y="354"/>
                    <a:pt x="0" y="372"/>
                  </a:cubicBezTo>
                </a:path>
              </a:pathLst>
            </a:custGeom>
            <a:noFill/>
            <a:ln w="9525">
              <a:solidFill>
                <a:srgbClr val="FF0000"/>
              </a:solidFill>
              <a:round/>
              <a:headEnd/>
              <a:tailEnd type="triangle" w="med" len="med"/>
            </a:ln>
            <a:effectLst/>
          </p:spPr>
          <p:txBody>
            <a:bodyPr/>
            <a:lstStyle/>
            <a:p>
              <a:endParaRPr lang="en-US"/>
            </a:p>
          </p:txBody>
        </p:sp>
        <p:grpSp>
          <p:nvGrpSpPr>
            <p:cNvPr id="584803" name="Group 99"/>
            <p:cNvGrpSpPr>
              <a:grpSpLocks/>
            </p:cNvGrpSpPr>
            <p:nvPr/>
          </p:nvGrpSpPr>
          <p:grpSpPr bwMode="auto">
            <a:xfrm>
              <a:off x="417" y="1226"/>
              <a:ext cx="321" cy="269"/>
              <a:chOff x="2014" y="1980"/>
              <a:chExt cx="321" cy="269"/>
            </a:xfrm>
          </p:grpSpPr>
          <p:sp>
            <p:nvSpPr>
              <p:cNvPr id="584804" name="Oval 100"/>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84805" name="Line 101"/>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584806" name="Line 102"/>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584807" name="Rectangle 103"/>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84808" name="Oval 104"/>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84809" name="Group 105"/>
              <p:cNvGrpSpPr>
                <a:grpSpLocks/>
              </p:cNvGrpSpPr>
              <p:nvPr/>
            </p:nvGrpSpPr>
            <p:grpSpPr bwMode="auto">
              <a:xfrm>
                <a:off x="2014" y="1980"/>
                <a:ext cx="321" cy="269"/>
                <a:chOff x="2893" y="2429"/>
                <a:chExt cx="328" cy="269"/>
              </a:xfrm>
            </p:grpSpPr>
            <p:sp>
              <p:nvSpPr>
                <p:cNvPr id="584810" name="Rectangle 10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84811" name="Text Box 107"/>
                <p:cNvSpPr txBox="1">
                  <a:spLocks noChangeArrowheads="1"/>
                </p:cNvSpPr>
                <p:nvPr/>
              </p:nvSpPr>
              <p:spPr bwMode="auto">
                <a:xfrm>
                  <a:off x="2893" y="2429"/>
                  <a:ext cx="328" cy="269"/>
                </a:xfrm>
                <a:prstGeom prst="rect">
                  <a:avLst/>
                </a:prstGeom>
                <a:noFill/>
                <a:ln w="9525">
                  <a:noFill/>
                  <a:miter lim="800000"/>
                  <a:headEnd/>
                  <a:tailEnd/>
                </a:ln>
                <a:effectLst/>
              </p:spPr>
              <p:txBody>
                <a:bodyPr wrap="none">
                  <a:spAutoFit/>
                </a:bodyPr>
                <a:lstStyle/>
                <a:p>
                  <a:pPr algn="ctr"/>
                  <a:r>
                    <a:rPr lang="en-US" sz="2000"/>
                    <a:t>3c</a:t>
                  </a:r>
                  <a:endParaRPr lang="en-US" sz="2400">
                    <a:latin typeface="Times New Roman" pitchFamily="18" charset="0"/>
                  </a:endParaRPr>
                </a:p>
              </p:txBody>
            </p:sp>
          </p:grpSp>
        </p:grpSp>
        <p:sp>
          <p:nvSpPr>
            <p:cNvPr id="584812" name="Line 108"/>
            <p:cNvSpPr>
              <a:spLocks noChangeShapeType="1"/>
            </p:cNvSpPr>
            <p:nvPr/>
          </p:nvSpPr>
          <p:spPr bwMode="auto">
            <a:xfrm flipH="1">
              <a:off x="443" y="1436"/>
              <a:ext cx="62" cy="106"/>
            </a:xfrm>
            <a:prstGeom prst="line">
              <a:avLst/>
            </a:prstGeom>
            <a:noFill/>
            <a:ln w="28575">
              <a:solidFill>
                <a:schemeClr val="tx1"/>
              </a:solidFill>
              <a:round/>
              <a:headEnd/>
              <a:tailEnd/>
            </a:ln>
            <a:effectLst/>
          </p:spPr>
          <p:txBody>
            <a:bodyPr/>
            <a:lstStyle/>
            <a:p>
              <a:endParaRPr lang="en-US"/>
            </a:p>
          </p:txBody>
        </p:sp>
        <p:sp>
          <p:nvSpPr>
            <p:cNvPr id="584813" name="Line 109"/>
            <p:cNvSpPr>
              <a:spLocks noChangeShapeType="1"/>
            </p:cNvSpPr>
            <p:nvPr/>
          </p:nvSpPr>
          <p:spPr bwMode="auto">
            <a:xfrm>
              <a:off x="136" y="1482"/>
              <a:ext cx="144" cy="110"/>
            </a:xfrm>
            <a:prstGeom prst="line">
              <a:avLst/>
            </a:prstGeom>
            <a:noFill/>
            <a:ln w="9525">
              <a:solidFill>
                <a:schemeClr val="tx1"/>
              </a:solidFill>
              <a:round/>
              <a:headEnd/>
              <a:tailEnd/>
            </a:ln>
            <a:effectLst/>
          </p:spPr>
          <p:txBody>
            <a:bodyPr/>
            <a:lstStyle/>
            <a:p>
              <a:endParaRPr lang="en-US"/>
            </a:p>
          </p:txBody>
        </p:sp>
        <p:sp>
          <p:nvSpPr>
            <p:cNvPr id="584814" name="Line 110"/>
            <p:cNvSpPr>
              <a:spLocks noChangeShapeType="1"/>
            </p:cNvSpPr>
            <p:nvPr/>
          </p:nvSpPr>
          <p:spPr bwMode="auto">
            <a:xfrm flipH="1">
              <a:off x="635" y="1127"/>
              <a:ext cx="136" cy="152"/>
            </a:xfrm>
            <a:prstGeom prst="line">
              <a:avLst/>
            </a:prstGeom>
            <a:noFill/>
            <a:ln w="9525">
              <a:solidFill>
                <a:schemeClr val="tx1"/>
              </a:solidFill>
              <a:round/>
              <a:headEnd/>
              <a:tailEnd/>
            </a:ln>
            <a:effectLst/>
          </p:spPr>
          <p:txBody>
            <a:bodyPr/>
            <a:lstStyle/>
            <a:p>
              <a:endParaRPr lang="en-US"/>
            </a:p>
          </p:txBody>
        </p:sp>
        <p:sp>
          <p:nvSpPr>
            <p:cNvPr id="584815" name="Line 111"/>
            <p:cNvSpPr>
              <a:spLocks noChangeShapeType="1"/>
            </p:cNvSpPr>
            <p:nvPr/>
          </p:nvSpPr>
          <p:spPr bwMode="auto">
            <a:xfrm>
              <a:off x="356" y="1118"/>
              <a:ext cx="118" cy="178"/>
            </a:xfrm>
            <a:prstGeom prst="line">
              <a:avLst/>
            </a:prstGeom>
            <a:noFill/>
            <a:ln w="9525">
              <a:solidFill>
                <a:schemeClr val="tx1"/>
              </a:solidFill>
              <a:round/>
              <a:headEnd/>
              <a:tailEnd/>
            </a:ln>
            <a:effectLst/>
          </p:spPr>
          <p:txBody>
            <a:bodyPr/>
            <a:lstStyle/>
            <a:p>
              <a:endParaRPr lang="en-US"/>
            </a:p>
          </p:txBody>
        </p:sp>
        <p:sp>
          <p:nvSpPr>
            <p:cNvPr id="584816" name="Line 112"/>
            <p:cNvSpPr>
              <a:spLocks noChangeShapeType="1"/>
            </p:cNvSpPr>
            <p:nvPr/>
          </p:nvSpPr>
          <p:spPr bwMode="auto">
            <a:xfrm flipH="1">
              <a:off x="1016" y="1211"/>
              <a:ext cx="68" cy="204"/>
            </a:xfrm>
            <a:prstGeom prst="line">
              <a:avLst/>
            </a:prstGeom>
            <a:noFill/>
            <a:ln w="9525">
              <a:solidFill>
                <a:schemeClr val="tx1"/>
              </a:solidFill>
              <a:round/>
              <a:headEnd/>
              <a:tailEnd/>
            </a:ln>
            <a:effectLst/>
          </p:spPr>
          <p:txBody>
            <a:bodyPr/>
            <a:lstStyle/>
            <a:p>
              <a:endParaRPr lang="en-US"/>
            </a:p>
          </p:txBody>
        </p:sp>
        <p:sp>
          <p:nvSpPr>
            <p:cNvPr id="584817" name="Line 113"/>
            <p:cNvSpPr>
              <a:spLocks noChangeShapeType="1"/>
            </p:cNvSpPr>
            <p:nvPr/>
          </p:nvSpPr>
          <p:spPr bwMode="auto">
            <a:xfrm>
              <a:off x="3854" y="1728"/>
              <a:ext cx="220" cy="0"/>
            </a:xfrm>
            <a:prstGeom prst="line">
              <a:avLst/>
            </a:prstGeom>
            <a:noFill/>
            <a:ln w="9525">
              <a:solidFill>
                <a:schemeClr val="tx1"/>
              </a:solidFill>
              <a:round/>
              <a:headEnd/>
              <a:tailEnd/>
            </a:ln>
            <a:effectLst/>
          </p:spPr>
          <p:txBody>
            <a:bodyPr/>
            <a:lstStyle/>
            <a:p>
              <a:endParaRPr lang="en-US"/>
            </a:p>
          </p:txBody>
        </p:sp>
        <p:sp>
          <p:nvSpPr>
            <p:cNvPr id="584818" name="Line 114"/>
            <p:cNvSpPr>
              <a:spLocks noChangeShapeType="1"/>
            </p:cNvSpPr>
            <p:nvPr/>
          </p:nvSpPr>
          <p:spPr bwMode="auto">
            <a:xfrm flipV="1">
              <a:off x="3795" y="1415"/>
              <a:ext cx="262" cy="254"/>
            </a:xfrm>
            <a:prstGeom prst="line">
              <a:avLst/>
            </a:prstGeom>
            <a:noFill/>
            <a:ln w="9525">
              <a:solidFill>
                <a:schemeClr val="tx1"/>
              </a:solidFill>
              <a:round/>
              <a:headEnd/>
              <a:tailEnd/>
            </a:ln>
            <a:effectLst/>
          </p:spPr>
          <p:txBody>
            <a:bodyPr/>
            <a:lstStyle/>
            <a:p>
              <a:endParaRPr lang="en-US"/>
            </a:p>
          </p:txBody>
        </p:sp>
        <p:sp>
          <p:nvSpPr>
            <p:cNvPr id="584819" name="Line 115"/>
            <p:cNvSpPr>
              <a:spLocks noChangeShapeType="1"/>
            </p:cNvSpPr>
            <p:nvPr/>
          </p:nvSpPr>
          <p:spPr bwMode="auto">
            <a:xfrm flipH="1" flipV="1">
              <a:off x="3244" y="1245"/>
              <a:ext cx="127" cy="203"/>
            </a:xfrm>
            <a:prstGeom prst="line">
              <a:avLst/>
            </a:prstGeom>
            <a:noFill/>
            <a:ln w="9525">
              <a:solidFill>
                <a:schemeClr val="tx1"/>
              </a:solidFill>
              <a:round/>
              <a:headEnd/>
              <a:tailEnd/>
            </a:ln>
            <a:effectLst/>
          </p:spPr>
          <p:txBody>
            <a:bodyPr/>
            <a:lstStyle/>
            <a:p>
              <a:endParaRPr lang="en-US"/>
            </a:p>
          </p:txBody>
        </p:sp>
        <p:sp>
          <p:nvSpPr>
            <p:cNvPr id="584820" name="Line 116"/>
            <p:cNvSpPr>
              <a:spLocks noChangeShapeType="1"/>
            </p:cNvSpPr>
            <p:nvPr/>
          </p:nvSpPr>
          <p:spPr bwMode="auto">
            <a:xfrm flipH="1" flipV="1">
              <a:off x="2931" y="1347"/>
              <a:ext cx="135" cy="186"/>
            </a:xfrm>
            <a:prstGeom prst="line">
              <a:avLst/>
            </a:prstGeom>
            <a:noFill/>
            <a:ln w="9525">
              <a:solidFill>
                <a:schemeClr val="tx1"/>
              </a:solidFill>
              <a:round/>
              <a:headEnd/>
              <a:tailEnd/>
            </a:ln>
            <a:effectLst/>
          </p:spPr>
          <p:txBody>
            <a:bodyPr/>
            <a:lstStyle/>
            <a:p>
              <a:endParaRPr lang="en-US"/>
            </a:p>
          </p:txBody>
        </p:sp>
        <p:sp>
          <p:nvSpPr>
            <p:cNvPr id="584821" name="Line 117"/>
            <p:cNvSpPr>
              <a:spLocks noChangeShapeType="1"/>
            </p:cNvSpPr>
            <p:nvPr/>
          </p:nvSpPr>
          <p:spPr bwMode="auto">
            <a:xfrm flipH="1">
              <a:off x="1042" y="2092"/>
              <a:ext cx="135" cy="119"/>
            </a:xfrm>
            <a:prstGeom prst="line">
              <a:avLst/>
            </a:prstGeom>
            <a:noFill/>
            <a:ln w="9525">
              <a:solidFill>
                <a:schemeClr val="tx1"/>
              </a:solidFill>
              <a:round/>
              <a:headEnd/>
              <a:tailEnd/>
            </a:ln>
            <a:effectLst/>
          </p:spPr>
          <p:txBody>
            <a:bodyPr/>
            <a:lstStyle/>
            <a:p>
              <a:endParaRPr lang="en-US"/>
            </a:p>
          </p:txBody>
        </p:sp>
        <p:sp>
          <p:nvSpPr>
            <p:cNvPr id="584822" name="Line 118"/>
            <p:cNvSpPr>
              <a:spLocks noChangeShapeType="1"/>
            </p:cNvSpPr>
            <p:nvPr/>
          </p:nvSpPr>
          <p:spPr bwMode="auto">
            <a:xfrm flipH="1" flipV="1">
              <a:off x="1008" y="1991"/>
              <a:ext cx="127" cy="8"/>
            </a:xfrm>
            <a:prstGeom prst="line">
              <a:avLst/>
            </a:prstGeom>
            <a:noFill/>
            <a:ln w="9525">
              <a:solidFill>
                <a:schemeClr val="tx1"/>
              </a:solidFill>
              <a:round/>
              <a:headEnd/>
              <a:tailEnd/>
            </a:ln>
            <a:effectLst/>
          </p:spPr>
          <p:txBody>
            <a:bodyPr/>
            <a:lstStyle/>
            <a:p>
              <a:endParaRPr lang="en-US"/>
            </a:p>
          </p:txBody>
        </p:sp>
        <p:sp>
          <p:nvSpPr>
            <p:cNvPr id="584823" name="Line 119"/>
            <p:cNvSpPr>
              <a:spLocks noChangeShapeType="1"/>
            </p:cNvSpPr>
            <p:nvPr/>
          </p:nvSpPr>
          <p:spPr bwMode="auto">
            <a:xfrm flipH="1">
              <a:off x="1279" y="2262"/>
              <a:ext cx="212" cy="17"/>
            </a:xfrm>
            <a:prstGeom prst="line">
              <a:avLst/>
            </a:prstGeom>
            <a:noFill/>
            <a:ln w="9525">
              <a:solidFill>
                <a:schemeClr val="tx1"/>
              </a:solidFill>
              <a:round/>
              <a:headEnd/>
              <a:tailEnd/>
            </a:ln>
            <a:effectLst/>
          </p:spPr>
          <p:txBody>
            <a:bodyPr/>
            <a:lstStyle/>
            <a:p>
              <a:endParaRPr lang="en-US"/>
            </a:p>
          </p:txBody>
        </p:sp>
        <p:sp>
          <p:nvSpPr>
            <p:cNvPr id="584824" name="Line 120"/>
            <p:cNvSpPr>
              <a:spLocks noChangeShapeType="1"/>
            </p:cNvSpPr>
            <p:nvPr/>
          </p:nvSpPr>
          <p:spPr bwMode="auto">
            <a:xfrm flipV="1">
              <a:off x="1762" y="1804"/>
              <a:ext cx="229" cy="9"/>
            </a:xfrm>
            <a:prstGeom prst="line">
              <a:avLst/>
            </a:prstGeom>
            <a:noFill/>
            <a:ln w="9525">
              <a:solidFill>
                <a:schemeClr val="tx1"/>
              </a:solidFill>
              <a:round/>
              <a:headEnd/>
              <a:tailEnd/>
            </a:ln>
            <a:effectLst/>
          </p:spPr>
          <p:txBody>
            <a:bodyPr/>
            <a:lstStyle/>
            <a:p>
              <a:endParaRPr lang="en-US"/>
            </a:p>
          </p:txBody>
        </p:sp>
        <p:sp>
          <p:nvSpPr>
            <p:cNvPr id="584825" name="Line 121"/>
            <p:cNvSpPr>
              <a:spLocks noChangeShapeType="1"/>
            </p:cNvSpPr>
            <p:nvPr/>
          </p:nvSpPr>
          <p:spPr bwMode="auto">
            <a:xfrm>
              <a:off x="2219" y="2177"/>
              <a:ext cx="119" cy="110"/>
            </a:xfrm>
            <a:prstGeom prst="line">
              <a:avLst/>
            </a:prstGeom>
            <a:noFill/>
            <a:ln w="9525">
              <a:solidFill>
                <a:schemeClr val="tx1"/>
              </a:solidFill>
              <a:round/>
              <a:headEnd/>
              <a:tailEnd/>
            </a:ln>
            <a:effectLst/>
          </p:spPr>
          <p:txBody>
            <a:bodyPr/>
            <a:lstStyle/>
            <a:p>
              <a:endParaRPr lang="en-US"/>
            </a:p>
          </p:txBody>
        </p:sp>
        <p:sp>
          <p:nvSpPr>
            <p:cNvPr id="584826" name="Line 122"/>
            <p:cNvSpPr>
              <a:spLocks noChangeShapeType="1"/>
            </p:cNvSpPr>
            <p:nvPr/>
          </p:nvSpPr>
          <p:spPr bwMode="auto">
            <a:xfrm>
              <a:off x="1736" y="1880"/>
              <a:ext cx="144" cy="77"/>
            </a:xfrm>
            <a:prstGeom prst="line">
              <a:avLst/>
            </a:prstGeom>
            <a:noFill/>
            <a:ln w="9525">
              <a:solidFill>
                <a:schemeClr val="tx1"/>
              </a:solidFill>
              <a:round/>
              <a:headEnd/>
              <a:tailEnd/>
            </a:ln>
            <a:effectLst/>
          </p:spPr>
          <p:txBody>
            <a:bodyPr/>
            <a:lstStyle/>
            <a:p>
              <a:endParaRPr lang="en-US"/>
            </a:p>
          </p:txBody>
        </p:sp>
      </p:grpSp>
      <p:sp>
        <p:nvSpPr>
          <p:cNvPr id="584828" name="Rectangle 124"/>
          <p:cNvSpPr>
            <a:spLocks noGrp="1" noChangeArrowheads="1"/>
          </p:cNvSpPr>
          <p:nvPr>
            <p:ph type="title"/>
          </p:nvPr>
        </p:nvSpPr>
        <p:spPr/>
        <p:txBody>
          <a:bodyPr/>
          <a:lstStyle/>
          <a:p>
            <a:r>
              <a:rPr lang="en-US"/>
              <a:t>Interconnected ASes</a:t>
            </a:r>
          </a:p>
        </p:txBody>
      </p:sp>
      <p:sp>
        <p:nvSpPr>
          <p:cNvPr id="584831" name="Rectangle 127"/>
          <p:cNvSpPr>
            <a:spLocks noGrp="1" noChangeArrowheads="1"/>
          </p:cNvSpPr>
          <p:nvPr>
            <p:ph type="body" sz="half" idx="2"/>
          </p:nvPr>
        </p:nvSpPr>
        <p:spPr>
          <a:xfrm>
            <a:off x="5114925" y="3159125"/>
            <a:ext cx="3810000" cy="3400425"/>
          </a:xfrm>
        </p:spPr>
        <p:txBody>
          <a:bodyPr/>
          <a:lstStyle/>
          <a:p>
            <a:r>
              <a:rPr lang="en-US" sz="2400"/>
              <a:t>forwarding table  configured by both intra- and inter-AS routing algorithm</a:t>
            </a:r>
          </a:p>
          <a:p>
            <a:pPr lvl="1"/>
            <a:r>
              <a:rPr lang="en-US" sz="2000"/>
              <a:t>intra-AS sets entries for internal dests</a:t>
            </a:r>
          </a:p>
          <a:p>
            <a:pPr lvl="1"/>
            <a:r>
              <a:rPr lang="en-US" sz="2000"/>
              <a:t>inter-AS &amp; Intra-As sets entries for external dests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18" name="Slide Number Placeholder 5"/>
          <p:cNvSpPr>
            <a:spLocks noGrp="1"/>
          </p:cNvSpPr>
          <p:nvPr>
            <p:ph type="sldNum" sz="quarter" idx="12"/>
          </p:nvPr>
        </p:nvSpPr>
        <p:spPr/>
        <p:txBody>
          <a:bodyPr/>
          <a:lstStyle/>
          <a:p>
            <a:r>
              <a:rPr lang="en-US"/>
              <a:t>4-</a:t>
            </a:r>
            <a:fld id="{E46EEFA3-F526-4110-91F3-2397C7C7DF2E}" type="slidenum">
              <a:rPr lang="en-US"/>
              <a:pPr/>
              <a:t>47</a:t>
            </a:fld>
            <a:endParaRPr lang="en-US"/>
          </a:p>
        </p:txBody>
      </p:sp>
      <p:sp>
        <p:nvSpPr>
          <p:cNvPr id="590852" name="Rectangle 4"/>
          <p:cNvSpPr>
            <a:spLocks noGrp="1" noChangeArrowheads="1"/>
          </p:cNvSpPr>
          <p:nvPr>
            <p:ph type="title"/>
          </p:nvPr>
        </p:nvSpPr>
        <p:spPr>
          <a:xfrm>
            <a:off x="533400" y="0"/>
            <a:ext cx="8212138" cy="1143000"/>
          </a:xfrm>
        </p:spPr>
        <p:txBody>
          <a:bodyPr/>
          <a:lstStyle/>
          <a:p>
            <a:r>
              <a:rPr lang="en-US" sz="2800"/>
              <a:t>Example: Setting forwarding table in router 1d</a:t>
            </a:r>
          </a:p>
        </p:txBody>
      </p:sp>
      <p:sp>
        <p:nvSpPr>
          <p:cNvPr id="590853" name="Rectangle 5"/>
          <p:cNvSpPr>
            <a:spLocks noGrp="1" noChangeArrowheads="1"/>
          </p:cNvSpPr>
          <p:nvPr>
            <p:ph type="body" idx="1"/>
          </p:nvPr>
        </p:nvSpPr>
        <p:spPr>
          <a:xfrm>
            <a:off x="325438" y="1362075"/>
            <a:ext cx="8505825" cy="3346450"/>
          </a:xfrm>
        </p:spPr>
        <p:txBody>
          <a:bodyPr/>
          <a:lstStyle/>
          <a:p>
            <a:r>
              <a:rPr lang="en-US" sz="2400"/>
              <a:t>suppose AS1 learns (via inter-AS protocol) that subnet </a:t>
            </a:r>
            <a:r>
              <a:rPr lang="en-US" sz="2400" i="1">
                <a:solidFill>
                  <a:srgbClr val="FF0000"/>
                </a:solidFill>
              </a:rPr>
              <a:t>x</a:t>
            </a:r>
            <a:r>
              <a:rPr lang="en-US" sz="2400"/>
              <a:t> reachable via AS3 (gateway 1c) but not via AS2.</a:t>
            </a:r>
          </a:p>
          <a:p>
            <a:r>
              <a:rPr lang="en-US" sz="2400"/>
              <a:t>inter-AS protocol propagates reachability info to all internal routers.</a:t>
            </a:r>
          </a:p>
          <a:p>
            <a:r>
              <a:rPr lang="en-US" sz="2400"/>
              <a:t>router 1d determines from intra-AS routing info that its interface </a:t>
            </a:r>
            <a:r>
              <a:rPr lang="en-US" sz="2400" i="1">
                <a:solidFill>
                  <a:srgbClr val="FF0000"/>
                </a:solidFill>
              </a:rPr>
              <a:t>I</a:t>
            </a:r>
            <a:r>
              <a:rPr lang="en-US" sz="2400"/>
              <a:t>  is on the least cost path to 1c.</a:t>
            </a:r>
          </a:p>
          <a:p>
            <a:pPr lvl="1"/>
            <a:r>
              <a:rPr lang="en-US"/>
              <a:t>installs forwarding table entry </a:t>
            </a:r>
            <a:r>
              <a:rPr lang="en-US" i="1">
                <a:solidFill>
                  <a:srgbClr val="FF0000"/>
                </a:solidFill>
              </a:rPr>
              <a:t>(x,I)</a:t>
            </a:r>
            <a:endParaRPr lang="en-US"/>
          </a:p>
        </p:txBody>
      </p:sp>
      <p:sp>
        <p:nvSpPr>
          <p:cNvPr id="590856" name="Freeform 8"/>
          <p:cNvSpPr>
            <a:spLocks/>
          </p:cNvSpPr>
          <p:nvPr/>
        </p:nvSpPr>
        <p:spPr bwMode="auto">
          <a:xfrm>
            <a:off x="5157788" y="4581525"/>
            <a:ext cx="2352675" cy="1511300"/>
          </a:xfrm>
          <a:custGeom>
            <a:avLst/>
            <a:gdLst/>
            <a:ahLst/>
            <a:cxnLst>
              <a:cxn ang="0">
                <a:pos x="56" y="162"/>
              </a:cxn>
              <a:cxn ang="0">
                <a:pos x="368" y="14"/>
              </a:cxn>
              <a:cxn ang="0">
                <a:pos x="940" y="79"/>
              </a:cxn>
              <a:cxn ang="0">
                <a:pos x="1144" y="239"/>
              </a:cxn>
              <a:cxn ang="0">
                <a:pos x="1048" y="451"/>
              </a:cxn>
              <a:cxn ang="0">
                <a:pos x="586" y="541"/>
              </a:cxn>
              <a:cxn ang="0">
                <a:pos x="88" y="439"/>
              </a:cxn>
              <a:cxn ang="0">
                <a:pos x="56" y="162"/>
              </a:cxn>
            </a:cxnLst>
            <a:rect l="0" t="0" r="r" b="b"/>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w="9525">
            <a:noFill/>
            <a:round/>
            <a:headEnd/>
            <a:tailEnd/>
          </a:ln>
          <a:effectLst/>
        </p:spPr>
        <p:txBody>
          <a:bodyPr wrap="none" anchor="ctr"/>
          <a:lstStyle/>
          <a:p>
            <a:endParaRPr lang="en-US"/>
          </a:p>
        </p:txBody>
      </p:sp>
      <p:sp>
        <p:nvSpPr>
          <p:cNvPr id="590857" name="Freeform 9"/>
          <p:cNvSpPr>
            <a:spLocks/>
          </p:cNvSpPr>
          <p:nvPr/>
        </p:nvSpPr>
        <p:spPr bwMode="auto">
          <a:xfrm>
            <a:off x="1331913" y="4327525"/>
            <a:ext cx="1831975" cy="1498600"/>
          </a:xfrm>
          <a:custGeom>
            <a:avLst/>
            <a:gdLst/>
            <a:ahLst/>
            <a:cxnLst>
              <a:cxn ang="0">
                <a:pos x="88" y="181"/>
              </a:cxn>
              <a:cxn ang="0">
                <a:pos x="180" y="89"/>
              </a:cxn>
              <a:cxn ang="0">
                <a:pos x="448" y="49"/>
              </a:cxn>
              <a:cxn ang="0">
                <a:pos x="988" y="25"/>
              </a:cxn>
              <a:cxn ang="0">
                <a:pos x="1181" y="197"/>
              </a:cxn>
              <a:cxn ang="0">
                <a:pos x="889" y="413"/>
              </a:cxn>
              <a:cxn ang="0">
                <a:pos x="307" y="425"/>
              </a:cxn>
              <a:cxn ang="0">
                <a:pos x="36" y="337"/>
              </a:cxn>
              <a:cxn ang="0">
                <a:pos x="88" y="181"/>
              </a:cxn>
            </a:cxnLst>
            <a:rect l="0" t="0" r="r" b="b"/>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w="9525">
            <a:noFill/>
            <a:round/>
            <a:headEnd/>
            <a:tailEnd/>
          </a:ln>
          <a:effectLst/>
        </p:spPr>
        <p:txBody>
          <a:bodyPr wrap="none" anchor="ctr"/>
          <a:lstStyle/>
          <a:p>
            <a:endParaRPr lang="en-US"/>
          </a:p>
        </p:txBody>
      </p:sp>
      <p:sp>
        <p:nvSpPr>
          <p:cNvPr id="590858" name="Freeform 10"/>
          <p:cNvSpPr>
            <a:spLocks/>
          </p:cNvSpPr>
          <p:nvPr/>
        </p:nvSpPr>
        <p:spPr bwMode="auto">
          <a:xfrm>
            <a:off x="2514600" y="5408613"/>
            <a:ext cx="2930525" cy="1168400"/>
          </a:xfrm>
          <a:custGeom>
            <a:avLst/>
            <a:gdLst/>
            <a:ahLst/>
            <a:cxnLst>
              <a:cxn ang="0">
                <a:pos x="155" y="224"/>
              </a:cxn>
              <a:cxn ang="0">
                <a:pos x="407" y="74"/>
              </a:cxn>
              <a:cxn ang="0">
                <a:pos x="785" y="20"/>
              </a:cxn>
              <a:cxn ang="0">
                <a:pos x="1157" y="194"/>
              </a:cxn>
              <a:cxn ang="0">
                <a:pos x="1564" y="428"/>
              </a:cxn>
              <a:cxn ang="0">
                <a:pos x="1272" y="644"/>
              </a:cxn>
              <a:cxn ang="0">
                <a:pos x="690" y="656"/>
              </a:cxn>
              <a:cxn ang="0">
                <a:pos x="89" y="596"/>
              </a:cxn>
              <a:cxn ang="0">
                <a:pos x="155" y="224"/>
              </a:cxn>
            </a:cxnLst>
            <a:rect l="0" t="0" r="r" b="b"/>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w="9525">
            <a:noFill/>
            <a:round/>
            <a:headEnd/>
            <a:tailEnd/>
          </a:ln>
          <a:effectLst/>
        </p:spPr>
        <p:txBody>
          <a:bodyPr wrap="none" anchor="ctr"/>
          <a:lstStyle/>
          <a:p>
            <a:endParaRPr lang="en-US"/>
          </a:p>
        </p:txBody>
      </p:sp>
      <p:sp>
        <p:nvSpPr>
          <p:cNvPr id="590859" name="Oval 11"/>
          <p:cNvSpPr>
            <a:spLocks noChangeArrowheads="1"/>
          </p:cNvSpPr>
          <p:nvPr/>
        </p:nvSpPr>
        <p:spPr bwMode="auto">
          <a:xfrm>
            <a:off x="1712913" y="5407025"/>
            <a:ext cx="457200" cy="119063"/>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60" name="Line 12"/>
          <p:cNvSpPr>
            <a:spLocks noChangeShapeType="1"/>
          </p:cNvSpPr>
          <p:nvPr/>
        </p:nvSpPr>
        <p:spPr bwMode="auto">
          <a:xfrm>
            <a:off x="1712913" y="5395913"/>
            <a:ext cx="0" cy="74612"/>
          </a:xfrm>
          <a:prstGeom prst="line">
            <a:avLst/>
          </a:prstGeom>
          <a:noFill/>
          <a:ln w="12700">
            <a:solidFill>
              <a:schemeClr val="tx1"/>
            </a:solidFill>
            <a:round/>
            <a:headEnd/>
            <a:tailEnd/>
          </a:ln>
          <a:effectLst/>
        </p:spPr>
        <p:txBody>
          <a:bodyPr wrap="none" anchor="ctr"/>
          <a:lstStyle/>
          <a:p>
            <a:endParaRPr lang="en-US"/>
          </a:p>
        </p:txBody>
      </p:sp>
      <p:sp>
        <p:nvSpPr>
          <p:cNvPr id="590861" name="Line 13"/>
          <p:cNvSpPr>
            <a:spLocks noChangeShapeType="1"/>
          </p:cNvSpPr>
          <p:nvPr/>
        </p:nvSpPr>
        <p:spPr bwMode="auto">
          <a:xfrm>
            <a:off x="2170113" y="5395913"/>
            <a:ext cx="0" cy="74612"/>
          </a:xfrm>
          <a:prstGeom prst="line">
            <a:avLst/>
          </a:prstGeom>
          <a:noFill/>
          <a:ln w="12700">
            <a:solidFill>
              <a:schemeClr val="tx1"/>
            </a:solidFill>
            <a:round/>
            <a:headEnd/>
            <a:tailEnd/>
          </a:ln>
          <a:effectLst/>
        </p:spPr>
        <p:txBody>
          <a:bodyPr wrap="none" anchor="ctr"/>
          <a:lstStyle/>
          <a:p>
            <a:endParaRPr lang="en-US"/>
          </a:p>
        </p:txBody>
      </p:sp>
      <p:sp>
        <p:nvSpPr>
          <p:cNvPr id="590862" name="Rectangle 14"/>
          <p:cNvSpPr>
            <a:spLocks noChangeArrowheads="1"/>
          </p:cNvSpPr>
          <p:nvPr/>
        </p:nvSpPr>
        <p:spPr bwMode="auto">
          <a:xfrm>
            <a:off x="1712913" y="5395913"/>
            <a:ext cx="452437" cy="73025"/>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863" name="Oval 15"/>
          <p:cNvSpPr>
            <a:spLocks noChangeArrowheads="1"/>
          </p:cNvSpPr>
          <p:nvPr/>
        </p:nvSpPr>
        <p:spPr bwMode="auto">
          <a:xfrm>
            <a:off x="1708150" y="5310188"/>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64" name="Rectangle 16"/>
          <p:cNvSpPr>
            <a:spLocks noChangeArrowheads="1"/>
          </p:cNvSpPr>
          <p:nvPr/>
        </p:nvSpPr>
        <p:spPr bwMode="auto">
          <a:xfrm>
            <a:off x="1835150" y="5329238"/>
            <a:ext cx="206375" cy="182562"/>
          </a:xfrm>
          <a:prstGeom prst="rect">
            <a:avLst/>
          </a:prstGeom>
          <a:solidFill>
            <a:schemeClr val="hlink"/>
          </a:solidFill>
          <a:ln w="9525">
            <a:noFill/>
            <a:miter lim="800000"/>
            <a:headEnd/>
            <a:tailEnd/>
          </a:ln>
          <a:effectLst/>
        </p:spPr>
        <p:txBody>
          <a:bodyPr wrap="none" anchor="ctr"/>
          <a:lstStyle/>
          <a:p>
            <a:endParaRPr lang="en-US"/>
          </a:p>
        </p:txBody>
      </p:sp>
      <p:sp>
        <p:nvSpPr>
          <p:cNvPr id="590865" name="Text Box 17"/>
          <p:cNvSpPr txBox="1">
            <a:spLocks noChangeArrowheads="1"/>
          </p:cNvSpPr>
          <p:nvPr/>
        </p:nvSpPr>
        <p:spPr bwMode="auto">
          <a:xfrm>
            <a:off x="1698625" y="5238750"/>
            <a:ext cx="490538" cy="396875"/>
          </a:xfrm>
          <a:prstGeom prst="rect">
            <a:avLst/>
          </a:prstGeom>
          <a:noFill/>
          <a:ln w="9525">
            <a:noFill/>
            <a:miter lim="800000"/>
            <a:headEnd/>
            <a:tailEnd/>
          </a:ln>
          <a:effectLst/>
        </p:spPr>
        <p:txBody>
          <a:bodyPr wrap="none">
            <a:spAutoFit/>
          </a:bodyPr>
          <a:lstStyle/>
          <a:p>
            <a:pPr algn="ctr"/>
            <a:r>
              <a:rPr lang="en-US" sz="2000"/>
              <a:t>3b</a:t>
            </a:r>
            <a:endParaRPr lang="en-US" sz="2400">
              <a:latin typeface="Times New Roman" pitchFamily="18" charset="0"/>
            </a:endParaRPr>
          </a:p>
        </p:txBody>
      </p:sp>
      <p:sp>
        <p:nvSpPr>
          <p:cNvPr id="590866" name="Oval 18"/>
          <p:cNvSpPr>
            <a:spLocks noChangeArrowheads="1"/>
          </p:cNvSpPr>
          <p:nvPr/>
        </p:nvSpPr>
        <p:spPr bwMode="auto">
          <a:xfrm>
            <a:off x="3490913" y="6300788"/>
            <a:ext cx="457200" cy="11906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67" name="Line 19"/>
          <p:cNvSpPr>
            <a:spLocks noChangeShapeType="1"/>
          </p:cNvSpPr>
          <p:nvPr/>
        </p:nvSpPr>
        <p:spPr bwMode="auto">
          <a:xfrm>
            <a:off x="3490913" y="6289675"/>
            <a:ext cx="0" cy="74613"/>
          </a:xfrm>
          <a:prstGeom prst="line">
            <a:avLst/>
          </a:prstGeom>
          <a:noFill/>
          <a:ln w="12700">
            <a:solidFill>
              <a:schemeClr val="tx1"/>
            </a:solidFill>
            <a:round/>
            <a:headEnd/>
            <a:tailEnd/>
          </a:ln>
          <a:effectLst/>
        </p:spPr>
        <p:txBody>
          <a:bodyPr wrap="none" anchor="ctr"/>
          <a:lstStyle/>
          <a:p>
            <a:endParaRPr lang="en-US"/>
          </a:p>
        </p:txBody>
      </p:sp>
      <p:sp>
        <p:nvSpPr>
          <p:cNvPr id="590868" name="Line 20"/>
          <p:cNvSpPr>
            <a:spLocks noChangeShapeType="1"/>
          </p:cNvSpPr>
          <p:nvPr/>
        </p:nvSpPr>
        <p:spPr bwMode="auto">
          <a:xfrm>
            <a:off x="3948113" y="6289675"/>
            <a:ext cx="0" cy="74613"/>
          </a:xfrm>
          <a:prstGeom prst="line">
            <a:avLst/>
          </a:prstGeom>
          <a:noFill/>
          <a:ln w="12700">
            <a:solidFill>
              <a:schemeClr val="tx1"/>
            </a:solidFill>
            <a:round/>
            <a:headEnd/>
            <a:tailEnd/>
          </a:ln>
          <a:effectLst/>
        </p:spPr>
        <p:txBody>
          <a:bodyPr wrap="none" anchor="ctr"/>
          <a:lstStyle/>
          <a:p>
            <a:endParaRPr lang="en-US"/>
          </a:p>
        </p:txBody>
      </p:sp>
      <p:sp>
        <p:nvSpPr>
          <p:cNvPr id="590869" name="Rectangle 21"/>
          <p:cNvSpPr>
            <a:spLocks noChangeArrowheads="1"/>
          </p:cNvSpPr>
          <p:nvPr/>
        </p:nvSpPr>
        <p:spPr bwMode="auto">
          <a:xfrm>
            <a:off x="3490913" y="6289675"/>
            <a:ext cx="452437" cy="73025"/>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870" name="Oval 22"/>
          <p:cNvSpPr>
            <a:spLocks noChangeArrowheads="1"/>
          </p:cNvSpPr>
          <p:nvPr/>
        </p:nvSpPr>
        <p:spPr bwMode="auto">
          <a:xfrm>
            <a:off x="3486150" y="6203950"/>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90871" name="Group 23"/>
          <p:cNvGrpSpPr>
            <a:grpSpLocks/>
          </p:cNvGrpSpPr>
          <p:nvPr/>
        </p:nvGrpSpPr>
        <p:grpSpPr bwMode="auto">
          <a:xfrm>
            <a:off x="3500438" y="6122988"/>
            <a:ext cx="447675" cy="396875"/>
            <a:chOff x="2904" y="2429"/>
            <a:chExt cx="309" cy="269"/>
          </a:xfrm>
        </p:grpSpPr>
        <p:sp>
          <p:nvSpPr>
            <p:cNvPr id="590872" name="Rectangle 2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90873" name="Text Box 25"/>
            <p:cNvSpPr txBox="1">
              <a:spLocks noChangeArrowheads="1"/>
            </p:cNvSpPr>
            <p:nvPr/>
          </p:nvSpPr>
          <p:spPr bwMode="auto">
            <a:xfrm>
              <a:off x="2904" y="2429"/>
              <a:ext cx="309" cy="269"/>
            </a:xfrm>
            <a:prstGeom prst="rect">
              <a:avLst/>
            </a:prstGeom>
            <a:noFill/>
            <a:ln w="9525">
              <a:noFill/>
              <a:miter lim="800000"/>
              <a:headEnd/>
              <a:tailEnd/>
            </a:ln>
            <a:effectLst/>
          </p:spPr>
          <p:txBody>
            <a:bodyPr wrap="none">
              <a:spAutoFit/>
            </a:bodyPr>
            <a:lstStyle/>
            <a:p>
              <a:pPr algn="ctr"/>
              <a:r>
                <a:rPr lang="en-US" sz="2000"/>
                <a:t>1d</a:t>
              </a:r>
            </a:p>
          </p:txBody>
        </p:sp>
      </p:grpSp>
      <p:sp>
        <p:nvSpPr>
          <p:cNvPr id="590874" name="Oval 26"/>
          <p:cNvSpPr>
            <a:spLocks noChangeArrowheads="1"/>
          </p:cNvSpPr>
          <p:nvPr/>
        </p:nvSpPr>
        <p:spPr bwMode="auto">
          <a:xfrm>
            <a:off x="2532063" y="5211763"/>
            <a:ext cx="457200" cy="12065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75" name="Line 27"/>
          <p:cNvSpPr>
            <a:spLocks noChangeShapeType="1"/>
          </p:cNvSpPr>
          <p:nvPr/>
        </p:nvSpPr>
        <p:spPr bwMode="auto">
          <a:xfrm>
            <a:off x="2532063" y="5202238"/>
            <a:ext cx="0" cy="73025"/>
          </a:xfrm>
          <a:prstGeom prst="line">
            <a:avLst/>
          </a:prstGeom>
          <a:noFill/>
          <a:ln w="12700">
            <a:solidFill>
              <a:schemeClr val="tx1"/>
            </a:solidFill>
            <a:round/>
            <a:headEnd/>
            <a:tailEnd/>
          </a:ln>
          <a:effectLst/>
        </p:spPr>
        <p:txBody>
          <a:bodyPr wrap="none" anchor="ctr"/>
          <a:lstStyle/>
          <a:p>
            <a:endParaRPr lang="en-US"/>
          </a:p>
        </p:txBody>
      </p:sp>
      <p:sp>
        <p:nvSpPr>
          <p:cNvPr id="590876" name="Line 28"/>
          <p:cNvSpPr>
            <a:spLocks noChangeShapeType="1"/>
          </p:cNvSpPr>
          <p:nvPr/>
        </p:nvSpPr>
        <p:spPr bwMode="auto">
          <a:xfrm>
            <a:off x="2989263" y="5202238"/>
            <a:ext cx="0" cy="73025"/>
          </a:xfrm>
          <a:prstGeom prst="line">
            <a:avLst/>
          </a:prstGeom>
          <a:noFill/>
          <a:ln w="12700">
            <a:solidFill>
              <a:schemeClr val="tx1"/>
            </a:solidFill>
            <a:round/>
            <a:headEnd/>
            <a:tailEnd/>
          </a:ln>
          <a:effectLst/>
        </p:spPr>
        <p:txBody>
          <a:bodyPr wrap="none" anchor="ctr"/>
          <a:lstStyle/>
          <a:p>
            <a:endParaRPr lang="en-US"/>
          </a:p>
        </p:txBody>
      </p:sp>
      <p:sp>
        <p:nvSpPr>
          <p:cNvPr id="590877" name="Rectangle 29"/>
          <p:cNvSpPr>
            <a:spLocks noChangeArrowheads="1"/>
          </p:cNvSpPr>
          <p:nvPr/>
        </p:nvSpPr>
        <p:spPr bwMode="auto">
          <a:xfrm>
            <a:off x="2532063" y="5202238"/>
            <a:ext cx="452437" cy="71437"/>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878" name="Oval 30"/>
          <p:cNvSpPr>
            <a:spLocks noChangeArrowheads="1"/>
          </p:cNvSpPr>
          <p:nvPr/>
        </p:nvSpPr>
        <p:spPr bwMode="auto">
          <a:xfrm>
            <a:off x="2527300" y="5114925"/>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79" name="Rectangle 31"/>
          <p:cNvSpPr>
            <a:spLocks noChangeArrowheads="1"/>
          </p:cNvSpPr>
          <p:nvPr/>
        </p:nvSpPr>
        <p:spPr bwMode="auto">
          <a:xfrm>
            <a:off x="2654300" y="5133975"/>
            <a:ext cx="207963" cy="161925"/>
          </a:xfrm>
          <a:prstGeom prst="rect">
            <a:avLst/>
          </a:prstGeom>
          <a:solidFill>
            <a:schemeClr val="hlink"/>
          </a:solidFill>
          <a:ln w="9525">
            <a:noFill/>
            <a:miter lim="800000"/>
            <a:headEnd/>
            <a:tailEnd/>
          </a:ln>
          <a:effectLst/>
        </p:spPr>
        <p:txBody>
          <a:bodyPr wrap="none" anchor="ctr"/>
          <a:lstStyle/>
          <a:p>
            <a:endParaRPr lang="en-US"/>
          </a:p>
        </p:txBody>
      </p:sp>
      <p:sp>
        <p:nvSpPr>
          <p:cNvPr id="590880" name="Text Box 32"/>
          <p:cNvSpPr txBox="1">
            <a:spLocks noChangeArrowheads="1"/>
          </p:cNvSpPr>
          <p:nvPr/>
        </p:nvSpPr>
        <p:spPr bwMode="auto">
          <a:xfrm>
            <a:off x="2528888" y="5043488"/>
            <a:ext cx="469900" cy="396875"/>
          </a:xfrm>
          <a:prstGeom prst="rect">
            <a:avLst/>
          </a:prstGeom>
          <a:noFill/>
          <a:ln w="9525">
            <a:noFill/>
            <a:miter lim="800000"/>
            <a:headEnd/>
            <a:tailEnd/>
          </a:ln>
          <a:effectLst/>
        </p:spPr>
        <p:txBody>
          <a:bodyPr wrap="none">
            <a:spAutoFit/>
          </a:bodyPr>
          <a:lstStyle/>
          <a:p>
            <a:pPr algn="ctr"/>
            <a:r>
              <a:rPr lang="en-US" sz="2000"/>
              <a:t>3a</a:t>
            </a:r>
            <a:endParaRPr lang="en-US" sz="2400">
              <a:latin typeface="Times New Roman" pitchFamily="18" charset="0"/>
            </a:endParaRPr>
          </a:p>
        </p:txBody>
      </p:sp>
      <p:sp>
        <p:nvSpPr>
          <p:cNvPr id="590881" name="Oval 33"/>
          <p:cNvSpPr>
            <a:spLocks noChangeArrowheads="1"/>
          </p:cNvSpPr>
          <p:nvPr/>
        </p:nvSpPr>
        <p:spPr bwMode="auto">
          <a:xfrm>
            <a:off x="3438525" y="5716588"/>
            <a:ext cx="457200" cy="11906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882" name="Line 34"/>
          <p:cNvSpPr>
            <a:spLocks noChangeShapeType="1"/>
          </p:cNvSpPr>
          <p:nvPr/>
        </p:nvSpPr>
        <p:spPr bwMode="auto">
          <a:xfrm>
            <a:off x="3438525" y="5707063"/>
            <a:ext cx="0" cy="73025"/>
          </a:xfrm>
          <a:prstGeom prst="line">
            <a:avLst/>
          </a:prstGeom>
          <a:noFill/>
          <a:ln w="12700">
            <a:solidFill>
              <a:schemeClr val="tx1"/>
            </a:solidFill>
            <a:round/>
            <a:headEnd/>
            <a:tailEnd/>
          </a:ln>
          <a:effectLst/>
        </p:spPr>
        <p:txBody>
          <a:bodyPr wrap="none" anchor="ctr"/>
          <a:lstStyle/>
          <a:p>
            <a:endParaRPr lang="en-US"/>
          </a:p>
        </p:txBody>
      </p:sp>
      <p:sp>
        <p:nvSpPr>
          <p:cNvPr id="590883" name="Line 35"/>
          <p:cNvSpPr>
            <a:spLocks noChangeShapeType="1"/>
          </p:cNvSpPr>
          <p:nvPr/>
        </p:nvSpPr>
        <p:spPr bwMode="auto">
          <a:xfrm>
            <a:off x="3895725" y="5707063"/>
            <a:ext cx="0" cy="73025"/>
          </a:xfrm>
          <a:prstGeom prst="line">
            <a:avLst/>
          </a:prstGeom>
          <a:noFill/>
          <a:ln w="12700">
            <a:solidFill>
              <a:schemeClr val="tx1"/>
            </a:solidFill>
            <a:round/>
            <a:headEnd/>
            <a:tailEnd/>
          </a:ln>
          <a:effectLst/>
        </p:spPr>
        <p:txBody>
          <a:bodyPr wrap="none" anchor="ctr"/>
          <a:lstStyle/>
          <a:p>
            <a:endParaRPr lang="en-US"/>
          </a:p>
        </p:txBody>
      </p:sp>
      <p:sp>
        <p:nvSpPr>
          <p:cNvPr id="590884" name="Rectangle 36"/>
          <p:cNvSpPr>
            <a:spLocks noChangeArrowheads="1"/>
          </p:cNvSpPr>
          <p:nvPr/>
        </p:nvSpPr>
        <p:spPr bwMode="auto">
          <a:xfrm>
            <a:off x="3438525" y="5707063"/>
            <a:ext cx="452438" cy="71437"/>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885" name="Oval 37"/>
          <p:cNvSpPr>
            <a:spLocks noChangeArrowheads="1"/>
          </p:cNvSpPr>
          <p:nvPr/>
        </p:nvSpPr>
        <p:spPr bwMode="auto">
          <a:xfrm>
            <a:off x="3433763" y="5619750"/>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90886" name="Group 38"/>
          <p:cNvGrpSpPr>
            <a:grpSpLocks/>
          </p:cNvGrpSpPr>
          <p:nvPr/>
        </p:nvGrpSpPr>
        <p:grpSpPr bwMode="auto">
          <a:xfrm>
            <a:off x="3452813" y="5540375"/>
            <a:ext cx="427037" cy="395288"/>
            <a:chOff x="2907" y="2429"/>
            <a:chExt cx="301" cy="269"/>
          </a:xfrm>
        </p:grpSpPr>
        <p:sp>
          <p:nvSpPr>
            <p:cNvPr id="590887" name="Rectangle 3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90888" name="Text Box 40"/>
            <p:cNvSpPr txBox="1">
              <a:spLocks noChangeArrowheads="1"/>
            </p:cNvSpPr>
            <p:nvPr/>
          </p:nvSpPr>
          <p:spPr bwMode="auto">
            <a:xfrm>
              <a:off x="2907" y="2429"/>
              <a:ext cx="301" cy="269"/>
            </a:xfrm>
            <a:prstGeom prst="rect">
              <a:avLst/>
            </a:prstGeom>
            <a:noFill/>
            <a:ln w="9525">
              <a:noFill/>
              <a:miter lim="800000"/>
              <a:headEnd/>
              <a:tailEnd/>
            </a:ln>
            <a:effectLst/>
          </p:spPr>
          <p:txBody>
            <a:bodyPr wrap="none">
              <a:spAutoFit/>
            </a:bodyPr>
            <a:lstStyle/>
            <a:p>
              <a:pPr algn="ctr"/>
              <a:r>
                <a:rPr lang="en-US" sz="2000"/>
                <a:t>1c</a:t>
              </a:r>
            </a:p>
          </p:txBody>
        </p:sp>
      </p:grpSp>
      <p:sp>
        <p:nvSpPr>
          <p:cNvPr id="590889" name="Line 41"/>
          <p:cNvSpPr>
            <a:spLocks noChangeShapeType="1"/>
          </p:cNvSpPr>
          <p:nvPr/>
        </p:nvSpPr>
        <p:spPr bwMode="auto">
          <a:xfrm>
            <a:off x="6059488" y="5438775"/>
            <a:ext cx="449262" cy="142875"/>
          </a:xfrm>
          <a:prstGeom prst="line">
            <a:avLst/>
          </a:prstGeom>
          <a:noFill/>
          <a:ln w="28575">
            <a:solidFill>
              <a:schemeClr val="tx1"/>
            </a:solidFill>
            <a:round/>
            <a:headEnd/>
            <a:tailEnd/>
          </a:ln>
          <a:effectLst/>
        </p:spPr>
        <p:txBody>
          <a:bodyPr wrap="none" anchor="ctr"/>
          <a:lstStyle/>
          <a:p>
            <a:endParaRPr lang="en-US"/>
          </a:p>
        </p:txBody>
      </p:sp>
      <p:sp>
        <p:nvSpPr>
          <p:cNvPr id="590890" name="Line 42"/>
          <p:cNvSpPr>
            <a:spLocks noChangeShapeType="1"/>
          </p:cNvSpPr>
          <p:nvPr/>
        </p:nvSpPr>
        <p:spPr bwMode="auto">
          <a:xfrm>
            <a:off x="6532563" y="5327650"/>
            <a:ext cx="133350" cy="171450"/>
          </a:xfrm>
          <a:prstGeom prst="line">
            <a:avLst/>
          </a:prstGeom>
          <a:noFill/>
          <a:ln w="28575">
            <a:solidFill>
              <a:schemeClr val="tx1"/>
            </a:solidFill>
            <a:round/>
            <a:headEnd/>
            <a:tailEnd/>
          </a:ln>
          <a:effectLst/>
        </p:spPr>
        <p:txBody>
          <a:bodyPr wrap="none" anchor="ctr"/>
          <a:lstStyle/>
          <a:p>
            <a:endParaRPr lang="en-US"/>
          </a:p>
        </p:txBody>
      </p:sp>
      <p:sp>
        <p:nvSpPr>
          <p:cNvPr id="590891" name="Line 43"/>
          <p:cNvSpPr>
            <a:spLocks noChangeShapeType="1"/>
          </p:cNvSpPr>
          <p:nvPr/>
        </p:nvSpPr>
        <p:spPr bwMode="auto">
          <a:xfrm flipV="1">
            <a:off x="5959475" y="5262563"/>
            <a:ext cx="166688" cy="112712"/>
          </a:xfrm>
          <a:prstGeom prst="line">
            <a:avLst/>
          </a:prstGeom>
          <a:noFill/>
          <a:ln w="28575">
            <a:solidFill>
              <a:schemeClr val="tx1"/>
            </a:solidFill>
            <a:round/>
            <a:headEnd/>
            <a:tailEnd/>
          </a:ln>
          <a:effectLst/>
        </p:spPr>
        <p:txBody>
          <a:bodyPr wrap="none" anchor="ctr"/>
          <a:lstStyle/>
          <a:p>
            <a:endParaRPr lang="en-US"/>
          </a:p>
        </p:txBody>
      </p:sp>
      <p:sp>
        <p:nvSpPr>
          <p:cNvPr id="590892" name="Freeform 44"/>
          <p:cNvSpPr>
            <a:spLocks/>
          </p:cNvSpPr>
          <p:nvPr/>
        </p:nvSpPr>
        <p:spPr bwMode="auto">
          <a:xfrm>
            <a:off x="3944938" y="6197600"/>
            <a:ext cx="385762" cy="120650"/>
          </a:xfrm>
          <a:custGeom>
            <a:avLst/>
            <a:gdLst/>
            <a:ahLst/>
            <a:cxnLst>
              <a:cxn ang="0">
                <a:pos x="0" y="82"/>
              </a:cxn>
              <a:cxn ang="0">
                <a:pos x="264" y="0"/>
              </a:cxn>
            </a:cxnLst>
            <a:rect l="0" t="0" r="r" b="b"/>
            <a:pathLst>
              <a:path w="264" h="82">
                <a:moveTo>
                  <a:pt x="0" y="82"/>
                </a:moveTo>
                <a:lnTo>
                  <a:pt x="264"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3" name="Freeform 45"/>
          <p:cNvSpPr>
            <a:spLocks/>
          </p:cNvSpPr>
          <p:nvPr/>
        </p:nvSpPr>
        <p:spPr bwMode="auto">
          <a:xfrm>
            <a:off x="3273425" y="6143625"/>
            <a:ext cx="222250" cy="174625"/>
          </a:xfrm>
          <a:custGeom>
            <a:avLst/>
            <a:gdLst/>
            <a:ahLst/>
            <a:cxnLst>
              <a:cxn ang="0">
                <a:pos x="0" y="0"/>
              </a:cxn>
              <a:cxn ang="0">
                <a:pos x="152" y="118"/>
              </a:cxn>
            </a:cxnLst>
            <a:rect l="0" t="0" r="r" b="b"/>
            <a:pathLst>
              <a:path w="152" h="118">
                <a:moveTo>
                  <a:pt x="0" y="0"/>
                </a:moveTo>
                <a:lnTo>
                  <a:pt x="152" y="11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4" name="Freeform 46"/>
          <p:cNvSpPr>
            <a:spLocks/>
          </p:cNvSpPr>
          <p:nvPr/>
        </p:nvSpPr>
        <p:spPr bwMode="auto">
          <a:xfrm>
            <a:off x="3454400" y="6040438"/>
            <a:ext cx="823913" cy="122237"/>
          </a:xfrm>
          <a:custGeom>
            <a:avLst/>
            <a:gdLst/>
            <a:ahLst/>
            <a:cxnLst>
              <a:cxn ang="0">
                <a:pos x="0" y="0"/>
              </a:cxn>
              <a:cxn ang="0">
                <a:pos x="564" y="82"/>
              </a:cxn>
            </a:cxnLst>
            <a:rect l="0" t="0" r="r" b="b"/>
            <a:pathLst>
              <a:path w="564" h="82">
                <a:moveTo>
                  <a:pt x="0" y="0"/>
                </a:moveTo>
                <a:lnTo>
                  <a:pt x="564" y="82"/>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5" name="Freeform 47"/>
          <p:cNvSpPr>
            <a:spLocks/>
          </p:cNvSpPr>
          <p:nvPr/>
        </p:nvSpPr>
        <p:spPr bwMode="auto">
          <a:xfrm>
            <a:off x="3363913" y="5802313"/>
            <a:ext cx="111125" cy="138112"/>
          </a:xfrm>
          <a:custGeom>
            <a:avLst/>
            <a:gdLst/>
            <a:ahLst/>
            <a:cxnLst>
              <a:cxn ang="0">
                <a:pos x="0" y="94"/>
              </a:cxn>
              <a:cxn ang="0">
                <a:pos x="76" y="0"/>
              </a:cxn>
            </a:cxnLst>
            <a:rect l="0" t="0" r="r" b="b"/>
            <a:pathLst>
              <a:path w="76" h="94">
                <a:moveTo>
                  <a:pt x="0" y="94"/>
                </a:moveTo>
                <a:lnTo>
                  <a:pt x="76"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6" name="Freeform 48"/>
          <p:cNvSpPr>
            <a:spLocks/>
          </p:cNvSpPr>
          <p:nvPr/>
        </p:nvSpPr>
        <p:spPr bwMode="auto">
          <a:xfrm>
            <a:off x="2159000" y="5248275"/>
            <a:ext cx="366713" cy="168275"/>
          </a:xfrm>
          <a:custGeom>
            <a:avLst/>
            <a:gdLst/>
            <a:ahLst/>
            <a:cxnLst>
              <a:cxn ang="0">
                <a:pos x="0" y="114"/>
              </a:cxn>
              <a:cxn ang="0">
                <a:pos x="252" y="0"/>
              </a:cxn>
            </a:cxnLst>
            <a:rect l="0" t="0" r="r" b="b"/>
            <a:pathLst>
              <a:path w="252" h="114">
                <a:moveTo>
                  <a:pt x="0" y="114"/>
                </a:moveTo>
                <a:lnTo>
                  <a:pt x="252"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7" name="Freeform 49"/>
          <p:cNvSpPr>
            <a:spLocks/>
          </p:cNvSpPr>
          <p:nvPr/>
        </p:nvSpPr>
        <p:spPr bwMode="auto">
          <a:xfrm>
            <a:off x="2794000" y="5335588"/>
            <a:ext cx="649288" cy="381000"/>
          </a:xfrm>
          <a:custGeom>
            <a:avLst/>
            <a:gdLst/>
            <a:ahLst/>
            <a:cxnLst>
              <a:cxn ang="0">
                <a:pos x="0" y="0"/>
              </a:cxn>
              <a:cxn ang="0">
                <a:pos x="444" y="258"/>
              </a:cxn>
            </a:cxnLst>
            <a:rect l="0" t="0" r="r" b="b"/>
            <a:pathLst>
              <a:path w="444" h="258">
                <a:moveTo>
                  <a:pt x="0" y="0"/>
                </a:moveTo>
                <a:lnTo>
                  <a:pt x="444" y="258"/>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8" name="Freeform 50"/>
          <p:cNvSpPr>
            <a:spLocks/>
          </p:cNvSpPr>
          <p:nvPr/>
        </p:nvSpPr>
        <p:spPr bwMode="auto">
          <a:xfrm>
            <a:off x="4727575" y="5510213"/>
            <a:ext cx="955675" cy="619125"/>
          </a:xfrm>
          <a:custGeom>
            <a:avLst/>
            <a:gdLst/>
            <a:ahLst/>
            <a:cxnLst>
              <a:cxn ang="0">
                <a:pos x="0" y="420"/>
              </a:cxn>
              <a:cxn ang="0">
                <a:pos x="654" y="0"/>
              </a:cxn>
            </a:cxnLst>
            <a:rect l="0" t="0" r="r" b="b"/>
            <a:pathLst>
              <a:path w="654" h="420">
                <a:moveTo>
                  <a:pt x="0" y="420"/>
                </a:moveTo>
                <a:lnTo>
                  <a:pt x="654" y="0"/>
                </a:lnTo>
              </a:path>
            </a:pathLst>
          </a:custGeom>
          <a:no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590899" name="Oval 51"/>
          <p:cNvSpPr>
            <a:spLocks noChangeArrowheads="1"/>
          </p:cNvSpPr>
          <p:nvPr/>
        </p:nvSpPr>
        <p:spPr bwMode="auto">
          <a:xfrm>
            <a:off x="5602288" y="5416550"/>
            <a:ext cx="457200" cy="119063"/>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00" name="Line 52"/>
          <p:cNvSpPr>
            <a:spLocks noChangeShapeType="1"/>
          </p:cNvSpPr>
          <p:nvPr/>
        </p:nvSpPr>
        <p:spPr bwMode="auto">
          <a:xfrm>
            <a:off x="5602288" y="5405438"/>
            <a:ext cx="0" cy="73025"/>
          </a:xfrm>
          <a:prstGeom prst="line">
            <a:avLst/>
          </a:prstGeom>
          <a:noFill/>
          <a:ln w="12700">
            <a:solidFill>
              <a:schemeClr val="tx1"/>
            </a:solidFill>
            <a:round/>
            <a:headEnd/>
            <a:tailEnd/>
          </a:ln>
          <a:effectLst/>
        </p:spPr>
        <p:txBody>
          <a:bodyPr wrap="none" anchor="ctr"/>
          <a:lstStyle/>
          <a:p>
            <a:endParaRPr lang="en-US"/>
          </a:p>
        </p:txBody>
      </p:sp>
      <p:sp>
        <p:nvSpPr>
          <p:cNvPr id="590901" name="Line 53"/>
          <p:cNvSpPr>
            <a:spLocks noChangeShapeType="1"/>
          </p:cNvSpPr>
          <p:nvPr/>
        </p:nvSpPr>
        <p:spPr bwMode="auto">
          <a:xfrm>
            <a:off x="6059488" y="5405438"/>
            <a:ext cx="0" cy="73025"/>
          </a:xfrm>
          <a:prstGeom prst="line">
            <a:avLst/>
          </a:prstGeom>
          <a:noFill/>
          <a:ln w="12700">
            <a:solidFill>
              <a:schemeClr val="tx1"/>
            </a:solidFill>
            <a:round/>
            <a:headEnd/>
            <a:tailEnd/>
          </a:ln>
          <a:effectLst/>
        </p:spPr>
        <p:txBody>
          <a:bodyPr wrap="none" anchor="ctr"/>
          <a:lstStyle/>
          <a:p>
            <a:endParaRPr lang="en-US"/>
          </a:p>
        </p:txBody>
      </p:sp>
      <p:sp>
        <p:nvSpPr>
          <p:cNvPr id="590902" name="Rectangle 54"/>
          <p:cNvSpPr>
            <a:spLocks noChangeArrowheads="1"/>
          </p:cNvSpPr>
          <p:nvPr/>
        </p:nvSpPr>
        <p:spPr bwMode="auto">
          <a:xfrm>
            <a:off x="5602288" y="5405438"/>
            <a:ext cx="452437" cy="73025"/>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03" name="Oval 55"/>
          <p:cNvSpPr>
            <a:spLocks noChangeArrowheads="1"/>
          </p:cNvSpPr>
          <p:nvPr/>
        </p:nvSpPr>
        <p:spPr bwMode="auto">
          <a:xfrm>
            <a:off x="5597525" y="5318125"/>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04" name="Rectangle 56"/>
          <p:cNvSpPr>
            <a:spLocks noChangeArrowheads="1"/>
          </p:cNvSpPr>
          <p:nvPr/>
        </p:nvSpPr>
        <p:spPr bwMode="auto">
          <a:xfrm>
            <a:off x="5724525" y="5337175"/>
            <a:ext cx="206375" cy="177800"/>
          </a:xfrm>
          <a:prstGeom prst="rect">
            <a:avLst/>
          </a:prstGeom>
          <a:solidFill>
            <a:schemeClr val="hlink"/>
          </a:solidFill>
          <a:ln w="9525">
            <a:noFill/>
            <a:miter lim="800000"/>
            <a:headEnd/>
            <a:tailEnd/>
          </a:ln>
          <a:effectLst/>
        </p:spPr>
        <p:txBody>
          <a:bodyPr wrap="none" anchor="ctr"/>
          <a:lstStyle/>
          <a:p>
            <a:endParaRPr lang="en-US"/>
          </a:p>
        </p:txBody>
      </p:sp>
      <p:sp>
        <p:nvSpPr>
          <p:cNvPr id="590905" name="Text Box 57"/>
          <p:cNvSpPr txBox="1">
            <a:spLocks noChangeArrowheads="1"/>
          </p:cNvSpPr>
          <p:nvPr/>
        </p:nvSpPr>
        <p:spPr bwMode="auto">
          <a:xfrm>
            <a:off x="5597525" y="5248275"/>
            <a:ext cx="469900" cy="396875"/>
          </a:xfrm>
          <a:prstGeom prst="rect">
            <a:avLst/>
          </a:prstGeom>
          <a:noFill/>
          <a:ln w="9525">
            <a:noFill/>
            <a:miter lim="800000"/>
            <a:headEnd/>
            <a:tailEnd/>
          </a:ln>
          <a:effectLst/>
        </p:spPr>
        <p:txBody>
          <a:bodyPr wrap="none">
            <a:spAutoFit/>
          </a:bodyPr>
          <a:lstStyle/>
          <a:p>
            <a:pPr algn="ctr"/>
            <a:r>
              <a:rPr lang="en-US" sz="2000"/>
              <a:t>2a</a:t>
            </a:r>
            <a:endParaRPr lang="en-US" sz="2400">
              <a:latin typeface="Times New Roman" pitchFamily="18" charset="0"/>
            </a:endParaRPr>
          </a:p>
        </p:txBody>
      </p:sp>
      <p:sp>
        <p:nvSpPr>
          <p:cNvPr id="590906" name="Text Box 58"/>
          <p:cNvSpPr txBox="1">
            <a:spLocks noChangeArrowheads="1"/>
          </p:cNvSpPr>
          <p:nvPr/>
        </p:nvSpPr>
        <p:spPr bwMode="auto">
          <a:xfrm>
            <a:off x="2146300" y="5376863"/>
            <a:ext cx="701675" cy="396875"/>
          </a:xfrm>
          <a:prstGeom prst="rect">
            <a:avLst/>
          </a:prstGeom>
          <a:noFill/>
          <a:ln w="9525">
            <a:noFill/>
            <a:miter lim="800000"/>
            <a:headEnd/>
            <a:tailEnd/>
          </a:ln>
          <a:effectLst/>
        </p:spPr>
        <p:txBody>
          <a:bodyPr wrap="none">
            <a:spAutoFit/>
          </a:bodyPr>
          <a:lstStyle/>
          <a:p>
            <a:r>
              <a:rPr lang="en-US" sz="2000">
                <a:solidFill>
                  <a:schemeClr val="bg1"/>
                </a:solidFill>
              </a:rPr>
              <a:t>AS3</a:t>
            </a:r>
            <a:endParaRPr lang="en-US">
              <a:solidFill>
                <a:schemeClr val="bg1"/>
              </a:solidFill>
            </a:endParaRPr>
          </a:p>
        </p:txBody>
      </p:sp>
      <p:sp>
        <p:nvSpPr>
          <p:cNvPr id="590907" name="Text Box 59"/>
          <p:cNvSpPr txBox="1">
            <a:spLocks noChangeArrowheads="1"/>
          </p:cNvSpPr>
          <p:nvPr/>
        </p:nvSpPr>
        <p:spPr bwMode="auto">
          <a:xfrm>
            <a:off x="4721225" y="6049963"/>
            <a:ext cx="660400" cy="396875"/>
          </a:xfrm>
          <a:prstGeom prst="rect">
            <a:avLst/>
          </a:prstGeom>
          <a:noFill/>
          <a:ln w="9525">
            <a:noFill/>
            <a:miter lim="800000"/>
            <a:headEnd/>
            <a:tailEnd/>
          </a:ln>
          <a:effectLst/>
        </p:spPr>
        <p:txBody>
          <a:bodyPr wrap="none">
            <a:spAutoFit/>
          </a:bodyPr>
          <a:lstStyle/>
          <a:p>
            <a:r>
              <a:rPr lang="en-US" sz="2000">
                <a:solidFill>
                  <a:schemeClr val="bg1"/>
                </a:solidFill>
              </a:rPr>
              <a:t>AS1</a:t>
            </a:r>
            <a:endParaRPr lang="en-US">
              <a:solidFill>
                <a:schemeClr val="bg1"/>
              </a:solidFill>
            </a:endParaRPr>
          </a:p>
        </p:txBody>
      </p:sp>
      <p:sp>
        <p:nvSpPr>
          <p:cNvPr id="590908" name="Text Box 60"/>
          <p:cNvSpPr txBox="1">
            <a:spLocks noChangeArrowheads="1"/>
          </p:cNvSpPr>
          <p:nvPr/>
        </p:nvSpPr>
        <p:spPr bwMode="auto">
          <a:xfrm>
            <a:off x="6013450" y="5648325"/>
            <a:ext cx="701675" cy="396875"/>
          </a:xfrm>
          <a:prstGeom prst="rect">
            <a:avLst/>
          </a:prstGeom>
          <a:noFill/>
          <a:ln w="9525">
            <a:noFill/>
            <a:miter lim="800000"/>
            <a:headEnd/>
            <a:tailEnd/>
          </a:ln>
          <a:effectLst/>
        </p:spPr>
        <p:txBody>
          <a:bodyPr wrap="none">
            <a:spAutoFit/>
          </a:bodyPr>
          <a:lstStyle/>
          <a:p>
            <a:r>
              <a:rPr lang="en-US" sz="2000">
                <a:solidFill>
                  <a:schemeClr val="bg1"/>
                </a:solidFill>
              </a:rPr>
              <a:t>AS2</a:t>
            </a:r>
          </a:p>
        </p:txBody>
      </p:sp>
      <p:sp>
        <p:nvSpPr>
          <p:cNvPr id="590909" name="Oval 61"/>
          <p:cNvSpPr>
            <a:spLocks noChangeArrowheads="1"/>
          </p:cNvSpPr>
          <p:nvPr/>
        </p:nvSpPr>
        <p:spPr bwMode="auto">
          <a:xfrm>
            <a:off x="2992438" y="6026150"/>
            <a:ext cx="457200" cy="119063"/>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10" name="Line 62"/>
          <p:cNvSpPr>
            <a:spLocks noChangeShapeType="1"/>
          </p:cNvSpPr>
          <p:nvPr/>
        </p:nvSpPr>
        <p:spPr bwMode="auto">
          <a:xfrm>
            <a:off x="2992438" y="6016625"/>
            <a:ext cx="0" cy="73025"/>
          </a:xfrm>
          <a:prstGeom prst="line">
            <a:avLst/>
          </a:prstGeom>
          <a:noFill/>
          <a:ln w="12700">
            <a:solidFill>
              <a:schemeClr val="tx1"/>
            </a:solidFill>
            <a:round/>
            <a:headEnd/>
            <a:tailEnd/>
          </a:ln>
          <a:effectLst/>
        </p:spPr>
        <p:txBody>
          <a:bodyPr wrap="none" anchor="ctr"/>
          <a:lstStyle/>
          <a:p>
            <a:endParaRPr lang="en-US"/>
          </a:p>
        </p:txBody>
      </p:sp>
      <p:sp>
        <p:nvSpPr>
          <p:cNvPr id="590911" name="Line 63"/>
          <p:cNvSpPr>
            <a:spLocks noChangeShapeType="1"/>
          </p:cNvSpPr>
          <p:nvPr/>
        </p:nvSpPr>
        <p:spPr bwMode="auto">
          <a:xfrm>
            <a:off x="3449638" y="6016625"/>
            <a:ext cx="0" cy="73025"/>
          </a:xfrm>
          <a:prstGeom prst="line">
            <a:avLst/>
          </a:prstGeom>
          <a:noFill/>
          <a:ln w="12700">
            <a:solidFill>
              <a:schemeClr val="tx1"/>
            </a:solidFill>
            <a:round/>
            <a:headEnd/>
            <a:tailEnd/>
          </a:ln>
          <a:effectLst/>
        </p:spPr>
        <p:txBody>
          <a:bodyPr wrap="none" anchor="ctr"/>
          <a:lstStyle/>
          <a:p>
            <a:endParaRPr lang="en-US"/>
          </a:p>
        </p:txBody>
      </p:sp>
      <p:sp>
        <p:nvSpPr>
          <p:cNvPr id="590912" name="Rectangle 64"/>
          <p:cNvSpPr>
            <a:spLocks noChangeArrowheads="1"/>
          </p:cNvSpPr>
          <p:nvPr/>
        </p:nvSpPr>
        <p:spPr bwMode="auto">
          <a:xfrm>
            <a:off x="2992438" y="6016625"/>
            <a:ext cx="452437" cy="7143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13" name="Oval 65"/>
          <p:cNvSpPr>
            <a:spLocks noChangeArrowheads="1"/>
          </p:cNvSpPr>
          <p:nvPr/>
        </p:nvSpPr>
        <p:spPr bwMode="auto">
          <a:xfrm>
            <a:off x="2987675" y="5935663"/>
            <a:ext cx="457200" cy="1397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14" name="Rectangle 66"/>
          <p:cNvSpPr>
            <a:spLocks noChangeArrowheads="1"/>
          </p:cNvSpPr>
          <p:nvPr/>
        </p:nvSpPr>
        <p:spPr bwMode="auto">
          <a:xfrm>
            <a:off x="3111500" y="5975350"/>
            <a:ext cx="207963" cy="141288"/>
          </a:xfrm>
          <a:prstGeom prst="rect">
            <a:avLst/>
          </a:prstGeom>
          <a:solidFill>
            <a:schemeClr val="hlink"/>
          </a:solidFill>
          <a:ln w="9525">
            <a:noFill/>
            <a:miter lim="800000"/>
            <a:headEnd/>
            <a:tailEnd/>
          </a:ln>
          <a:effectLst/>
        </p:spPr>
        <p:txBody>
          <a:bodyPr wrap="none" anchor="ctr"/>
          <a:lstStyle/>
          <a:p>
            <a:endParaRPr lang="en-US"/>
          </a:p>
        </p:txBody>
      </p:sp>
      <p:sp>
        <p:nvSpPr>
          <p:cNvPr id="590915" name="Text Box 67"/>
          <p:cNvSpPr txBox="1">
            <a:spLocks noChangeArrowheads="1"/>
          </p:cNvSpPr>
          <p:nvPr/>
        </p:nvSpPr>
        <p:spPr bwMode="auto">
          <a:xfrm>
            <a:off x="3011488" y="5854700"/>
            <a:ext cx="428625" cy="396875"/>
          </a:xfrm>
          <a:prstGeom prst="rect">
            <a:avLst/>
          </a:prstGeom>
          <a:noFill/>
          <a:ln w="9525">
            <a:noFill/>
            <a:miter lim="800000"/>
            <a:headEnd/>
            <a:tailEnd/>
          </a:ln>
          <a:effectLst/>
        </p:spPr>
        <p:txBody>
          <a:bodyPr wrap="none">
            <a:spAutoFit/>
          </a:bodyPr>
          <a:lstStyle/>
          <a:p>
            <a:pPr algn="ctr"/>
            <a:r>
              <a:rPr lang="en-US" sz="2000"/>
              <a:t>1a</a:t>
            </a:r>
            <a:endParaRPr lang="en-US" sz="2400">
              <a:latin typeface="Times New Roman" pitchFamily="18" charset="0"/>
            </a:endParaRPr>
          </a:p>
        </p:txBody>
      </p:sp>
      <p:grpSp>
        <p:nvGrpSpPr>
          <p:cNvPr id="590916" name="Group 68"/>
          <p:cNvGrpSpPr>
            <a:grpSpLocks/>
          </p:cNvGrpSpPr>
          <p:nvPr/>
        </p:nvGrpSpPr>
        <p:grpSpPr bwMode="auto">
          <a:xfrm>
            <a:off x="6105525" y="5080000"/>
            <a:ext cx="471488" cy="396875"/>
            <a:chOff x="4320" y="1940"/>
            <a:chExt cx="323" cy="269"/>
          </a:xfrm>
        </p:grpSpPr>
        <p:sp>
          <p:nvSpPr>
            <p:cNvPr id="590917" name="Oval 69"/>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18" name="Line 70"/>
            <p:cNvSpPr>
              <a:spLocks noChangeShapeType="1"/>
            </p:cNvSpPr>
            <p:nvPr/>
          </p:nvSpPr>
          <p:spPr bwMode="auto">
            <a:xfrm>
              <a:off x="4323" y="2047"/>
              <a:ext cx="0" cy="50"/>
            </a:xfrm>
            <a:prstGeom prst="line">
              <a:avLst/>
            </a:prstGeom>
            <a:noFill/>
            <a:ln w="12700">
              <a:solidFill>
                <a:schemeClr val="tx1"/>
              </a:solidFill>
              <a:round/>
              <a:headEnd/>
              <a:tailEnd/>
            </a:ln>
            <a:effectLst/>
          </p:spPr>
          <p:txBody>
            <a:bodyPr wrap="none" anchor="ctr"/>
            <a:lstStyle/>
            <a:p>
              <a:endParaRPr lang="en-US"/>
            </a:p>
          </p:txBody>
        </p:sp>
        <p:sp>
          <p:nvSpPr>
            <p:cNvPr id="590919" name="Line 71"/>
            <p:cNvSpPr>
              <a:spLocks noChangeShapeType="1"/>
            </p:cNvSpPr>
            <p:nvPr/>
          </p:nvSpPr>
          <p:spPr bwMode="auto">
            <a:xfrm>
              <a:off x="4636" y="2047"/>
              <a:ext cx="0" cy="50"/>
            </a:xfrm>
            <a:prstGeom prst="line">
              <a:avLst/>
            </a:prstGeom>
            <a:noFill/>
            <a:ln w="12700">
              <a:solidFill>
                <a:schemeClr val="tx1"/>
              </a:solidFill>
              <a:round/>
              <a:headEnd/>
              <a:tailEnd/>
            </a:ln>
            <a:effectLst/>
          </p:spPr>
          <p:txBody>
            <a:bodyPr wrap="none" anchor="ctr"/>
            <a:lstStyle/>
            <a:p>
              <a:endParaRPr lang="en-US"/>
            </a:p>
          </p:txBody>
        </p:sp>
        <p:sp>
          <p:nvSpPr>
            <p:cNvPr id="590920" name="Rectangle 72"/>
            <p:cNvSpPr>
              <a:spLocks noChangeArrowheads="1"/>
            </p:cNvSpPr>
            <p:nvPr/>
          </p:nvSpPr>
          <p:spPr bwMode="auto">
            <a:xfrm>
              <a:off x="4323" y="20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21" name="Oval 73"/>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22" name="Rectangle 74"/>
            <p:cNvSpPr>
              <a:spLocks noChangeArrowheads="1"/>
            </p:cNvSpPr>
            <p:nvPr/>
          </p:nvSpPr>
          <p:spPr bwMode="auto">
            <a:xfrm>
              <a:off x="4407" y="2001"/>
              <a:ext cx="141" cy="118"/>
            </a:xfrm>
            <a:prstGeom prst="rect">
              <a:avLst/>
            </a:prstGeom>
            <a:solidFill>
              <a:schemeClr val="hlink"/>
            </a:solidFill>
            <a:ln w="9525">
              <a:noFill/>
              <a:miter lim="800000"/>
              <a:headEnd/>
              <a:tailEnd/>
            </a:ln>
            <a:effectLst/>
          </p:spPr>
          <p:txBody>
            <a:bodyPr wrap="none" anchor="ctr"/>
            <a:lstStyle/>
            <a:p>
              <a:endParaRPr lang="en-US"/>
            </a:p>
          </p:txBody>
        </p:sp>
        <p:sp>
          <p:nvSpPr>
            <p:cNvPr id="590923" name="Text Box 75"/>
            <p:cNvSpPr txBox="1">
              <a:spLocks noChangeArrowheads="1"/>
            </p:cNvSpPr>
            <p:nvPr/>
          </p:nvSpPr>
          <p:spPr bwMode="auto">
            <a:xfrm>
              <a:off x="4320" y="1940"/>
              <a:ext cx="323" cy="269"/>
            </a:xfrm>
            <a:prstGeom prst="rect">
              <a:avLst/>
            </a:prstGeom>
            <a:noFill/>
            <a:ln w="9525">
              <a:noFill/>
              <a:miter lim="800000"/>
              <a:headEnd/>
              <a:tailEnd/>
            </a:ln>
            <a:effectLst/>
          </p:spPr>
          <p:txBody>
            <a:bodyPr wrap="none">
              <a:spAutoFit/>
            </a:bodyPr>
            <a:lstStyle/>
            <a:p>
              <a:pPr algn="ctr"/>
              <a:r>
                <a:rPr lang="en-US" sz="2000"/>
                <a:t>2c</a:t>
              </a:r>
              <a:endParaRPr lang="en-US" sz="2400">
                <a:latin typeface="Times New Roman" pitchFamily="18" charset="0"/>
              </a:endParaRPr>
            </a:p>
          </p:txBody>
        </p:sp>
      </p:grpSp>
      <p:grpSp>
        <p:nvGrpSpPr>
          <p:cNvPr id="590924" name="Group 76"/>
          <p:cNvGrpSpPr>
            <a:grpSpLocks/>
          </p:cNvGrpSpPr>
          <p:nvPr/>
        </p:nvGrpSpPr>
        <p:grpSpPr bwMode="auto">
          <a:xfrm>
            <a:off x="6500813" y="5407025"/>
            <a:ext cx="492125" cy="396875"/>
            <a:chOff x="4590" y="2162"/>
            <a:chExt cx="337" cy="269"/>
          </a:xfrm>
        </p:grpSpPr>
        <p:sp>
          <p:nvSpPr>
            <p:cNvPr id="590925" name="Oval 77"/>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26" name="Line 78"/>
            <p:cNvSpPr>
              <a:spLocks noChangeShapeType="1"/>
            </p:cNvSpPr>
            <p:nvPr/>
          </p:nvSpPr>
          <p:spPr bwMode="auto">
            <a:xfrm>
              <a:off x="4599" y="2269"/>
              <a:ext cx="0" cy="50"/>
            </a:xfrm>
            <a:prstGeom prst="line">
              <a:avLst/>
            </a:prstGeom>
            <a:noFill/>
            <a:ln w="12700">
              <a:solidFill>
                <a:schemeClr val="tx1"/>
              </a:solidFill>
              <a:round/>
              <a:headEnd/>
              <a:tailEnd/>
            </a:ln>
            <a:effectLst/>
          </p:spPr>
          <p:txBody>
            <a:bodyPr wrap="none" anchor="ctr"/>
            <a:lstStyle/>
            <a:p>
              <a:endParaRPr lang="en-US"/>
            </a:p>
          </p:txBody>
        </p:sp>
        <p:sp>
          <p:nvSpPr>
            <p:cNvPr id="590927" name="Line 79"/>
            <p:cNvSpPr>
              <a:spLocks noChangeShapeType="1"/>
            </p:cNvSpPr>
            <p:nvPr/>
          </p:nvSpPr>
          <p:spPr bwMode="auto">
            <a:xfrm>
              <a:off x="4912" y="2269"/>
              <a:ext cx="0" cy="50"/>
            </a:xfrm>
            <a:prstGeom prst="line">
              <a:avLst/>
            </a:prstGeom>
            <a:noFill/>
            <a:ln w="12700">
              <a:solidFill>
                <a:schemeClr val="tx1"/>
              </a:solidFill>
              <a:round/>
              <a:headEnd/>
              <a:tailEnd/>
            </a:ln>
            <a:effectLst/>
          </p:spPr>
          <p:txBody>
            <a:bodyPr wrap="none" anchor="ctr"/>
            <a:lstStyle/>
            <a:p>
              <a:endParaRPr lang="en-US"/>
            </a:p>
          </p:txBody>
        </p:sp>
        <p:sp>
          <p:nvSpPr>
            <p:cNvPr id="590928" name="Rectangle 80"/>
            <p:cNvSpPr>
              <a:spLocks noChangeArrowheads="1"/>
            </p:cNvSpPr>
            <p:nvPr/>
          </p:nvSpPr>
          <p:spPr bwMode="auto">
            <a:xfrm>
              <a:off x="4599" y="226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29" name="Oval 81"/>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30" name="Rectangle 82"/>
            <p:cNvSpPr>
              <a:spLocks noChangeArrowheads="1"/>
            </p:cNvSpPr>
            <p:nvPr/>
          </p:nvSpPr>
          <p:spPr bwMode="auto">
            <a:xfrm>
              <a:off x="4683" y="2223"/>
              <a:ext cx="142" cy="110"/>
            </a:xfrm>
            <a:prstGeom prst="rect">
              <a:avLst/>
            </a:prstGeom>
            <a:solidFill>
              <a:schemeClr val="hlink"/>
            </a:solidFill>
            <a:ln w="9525">
              <a:noFill/>
              <a:miter lim="800000"/>
              <a:headEnd/>
              <a:tailEnd/>
            </a:ln>
            <a:effectLst/>
          </p:spPr>
          <p:txBody>
            <a:bodyPr wrap="none" anchor="ctr"/>
            <a:lstStyle/>
            <a:p>
              <a:endParaRPr lang="en-US"/>
            </a:p>
          </p:txBody>
        </p:sp>
        <p:sp>
          <p:nvSpPr>
            <p:cNvPr id="590931" name="Text Box 83"/>
            <p:cNvSpPr txBox="1">
              <a:spLocks noChangeArrowheads="1"/>
            </p:cNvSpPr>
            <p:nvPr/>
          </p:nvSpPr>
          <p:spPr bwMode="auto">
            <a:xfrm>
              <a:off x="4590" y="2162"/>
              <a:ext cx="337" cy="269"/>
            </a:xfrm>
            <a:prstGeom prst="rect">
              <a:avLst/>
            </a:prstGeom>
            <a:noFill/>
            <a:ln w="9525">
              <a:noFill/>
              <a:miter lim="800000"/>
              <a:headEnd/>
              <a:tailEnd/>
            </a:ln>
            <a:effectLst/>
          </p:spPr>
          <p:txBody>
            <a:bodyPr wrap="none">
              <a:spAutoFit/>
            </a:bodyPr>
            <a:lstStyle/>
            <a:p>
              <a:pPr algn="ctr"/>
              <a:r>
                <a:rPr lang="en-US" sz="2000"/>
                <a:t>2b</a:t>
              </a:r>
              <a:endParaRPr lang="en-US" sz="2400">
                <a:latin typeface="Times New Roman" pitchFamily="18" charset="0"/>
              </a:endParaRPr>
            </a:p>
          </p:txBody>
        </p:sp>
      </p:grpSp>
      <p:grpSp>
        <p:nvGrpSpPr>
          <p:cNvPr id="590932" name="Group 84"/>
          <p:cNvGrpSpPr>
            <a:grpSpLocks/>
          </p:cNvGrpSpPr>
          <p:nvPr/>
        </p:nvGrpSpPr>
        <p:grpSpPr bwMode="auto">
          <a:xfrm>
            <a:off x="4275138" y="5953125"/>
            <a:ext cx="461962" cy="396875"/>
            <a:chOff x="2016" y="1980"/>
            <a:chExt cx="316" cy="269"/>
          </a:xfrm>
        </p:grpSpPr>
        <p:sp>
          <p:nvSpPr>
            <p:cNvPr id="590933" name="Oval 85"/>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34" name="Line 86"/>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590935" name="Line 87"/>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590936" name="Rectangle 88"/>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37" name="Oval 89"/>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90938" name="Group 90"/>
            <p:cNvGrpSpPr>
              <a:grpSpLocks/>
            </p:cNvGrpSpPr>
            <p:nvPr/>
          </p:nvGrpSpPr>
          <p:grpSpPr bwMode="auto">
            <a:xfrm>
              <a:off x="2022" y="1980"/>
              <a:ext cx="306" cy="269"/>
              <a:chOff x="2901" y="2429"/>
              <a:chExt cx="313" cy="269"/>
            </a:xfrm>
          </p:grpSpPr>
          <p:sp>
            <p:nvSpPr>
              <p:cNvPr id="590939" name="Rectangle 9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90940" name="Text Box 92"/>
              <p:cNvSpPr txBox="1">
                <a:spLocks noChangeArrowheads="1"/>
              </p:cNvSpPr>
              <p:nvPr/>
            </p:nvSpPr>
            <p:spPr bwMode="auto">
              <a:xfrm>
                <a:off x="2901" y="2429"/>
                <a:ext cx="313" cy="269"/>
              </a:xfrm>
              <a:prstGeom prst="rect">
                <a:avLst/>
              </a:prstGeom>
              <a:noFill/>
              <a:ln w="9525">
                <a:noFill/>
                <a:miter lim="800000"/>
                <a:headEnd/>
                <a:tailEnd/>
              </a:ln>
              <a:effectLst/>
            </p:spPr>
            <p:txBody>
              <a:bodyPr wrap="none">
                <a:spAutoFit/>
              </a:bodyPr>
              <a:lstStyle/>
              <a:p>
                <a:pPr algn="ctr"/>
                <a:r>
                  <a:rPr lang="en-US" sz="2000"/>
                  <a:t>1b</a:t>
                </a:r>
                <a:endParaRPr lang="en-US" sz="2400">
                  <a:latin typeface="Times New Roman" pitchFamily="18" charset="0"/>
                </a:endParaRPr>
              </a:p>
            </p:txBody>
          </p:sp>
        </p:grpSp>
      </p:grpSp>
      <p:grpSp>
        <p:nvGrpSpPr>
          <p:cNvPr id="590941" name="Group 93"/>
          <p:cNvGrpSpPr>
            <a:grpSpLocks/>
          </p:cNvGrpSpPr>
          <p:nvPr/>
        </p:nvGrpSpPr>
        <p:grpSpPr bwMode="auto">
          <a:xfrm>
            <a:off x="1939925" y="4840288"/>
            <a:ext cx="469900" cy="396875"/>
            <a:chOff x="2014" y="1980"/>
            <a:chExt cx="321" cy="269"/>
          </a:xfrm>
        </p:grpSpPr>
        <p:sp>
          <p:nvSpPr>
            <p:cNvPr id="590942" name="Oval 94"/>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590943" name="Line 95"/>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590944" name="Line 96"/>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590945" name="Rectangle 97"/>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590946" name="Oval 98"/>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90947" name="Group 99"/>
            <p:cNvGrpSpPr>
              <a:grpSpLocks/>
            </p:cNvGrpSpPr>
            <p:nvPr/>
          </p:nvGrpSpPr>
          <p:grpSpPr bwMode="auto">
            <a:xfrm>
              <a:off x="2014" y="1980"/>
              <a:ext cx="321" cy="269"/>
              <a:chOff x="2893" y="2429"/>
              <a:chExt cx="328" cy="269"/>
            </a:xfrm>
          </p:grpSpPr>
          <p:sp>
            <p:nvSpPr>
              <p:cNvPr id="590948" name="Rectangle 10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590949" name="Text Box 101"/>
              <p:cNvSpPr txBox="1">
                <a:spLocks noChangeArrowheads="1"/>
              </p:cNvSpPr>
              <p:nvPr/>
            </p:nvSpPr>
            <p:spPr bwMode="auto">
              <a:xfrm>
                <a:off x="2893" y="2429"/>
                <a:ext cx="328" cy="269"/>
              </a:xfrm>
              <a:prstGeom prst="rect">
                <a:avLst/>
              </a:prstGeom>
              <a:noFill/>
              <a:ln w="9525">
                <a:noFill/>
                <a:miter lim="800000"/>
                <a:headEnd/>
                <a:tailEnd/>
              </a:ln>
              <a:effectLst/>
            </p:spPr>
            <p:txBody>
              <a:bodyPr wrap="none">
                <a:spAutoFit/>
              </a:bodyPr>
              <a:lstStyle/>
              <a:p>
                <a:pPr algn="ctr"/>
                <a:r>
                  <a:rPr lang="en-US" sz="2000"/>
                  <a:t>3c</a:t>
                </a:r>
                <a:endParaRPr lang="en-US" sz="2400">
                  <a:latin typeface="Times New Roman" pitchFamily="18" charset="0"/>
                </a:endParaRPr>
              </a:p>
            </p:txBody>
          </p:sp>
        </p:grpSp>
      </p:grpSp>
      <p:sp>
        <p:nvSpPr>
          <p:cNvPr id="590950" name="Line 102"/>
          <p:cNvSpPr>
            <a:spLocks noChangeShapeType="1"/>
          </p:cNvSpPr>
          <p:nvPr/>
        </p:nvSpPr>
        <p:spPr bwMode="auto">
          <a:xfrm flipH="1">
            <a:off x="1978025" y="5149850"/>
            <a:ext cx="90488" cy="157163"/>
          </a:xfrm>
          <a:prstGeom prst="line">
            <a:avLst/>
          </a:prstGeom>
          <a:noFill/>
          <a:ln w="28575">
            <a:solidFill>
              <a:schemeClr val="tx1"/>
            </a:solidFill>
            <a:round/>
            <a:headEnd/>
            <a:tailEnd/>
          </a:ln>
          <a:effectLst/>
        </p:spPr>
        <p:txBody>
          <a:bodyPr/>
          <a:lstStyle/>
          <a:p>
            <a:endParaRPr lang="en-US"/>
          </a:p>
        </p:txBody>
      </p:sp>
      <p:sp>
        <p:nvSpPr>
          <p:cNvPr id="590951" name="Line 103"/>
          <p:cNvSpPr>
            <a:spLocks noChangeShapeType="1"/>
          </p:cNvSpPr>
          <p:nvPr/>
        </p:nvSpPr>
        <p:spPr bwMode="auto">
          <a:xfrm>
            <a:off x="1530350" y="5218113"/>
            <a:ext cx="211138" cy="161925"/>
          </a:xfrm>
          <a:prstGeom prst="line">
            <a:avLst/>
          </a:prstGeom>
          <a:noFill/>
          <a:ln w="9525">
            <a:solidFill>
              <a:schemeClr val="tx1"/>
            </a:solidFill>
            <a:round/>
            <a:headEnd/>
            <a:tailEnd/>
          </a:ln>
          <a:effectLst/>
        </p:spPr>
        <p:txBody>
          <a:bodyPr/>
          <a:lstStyle/>
          <a:p>
            <a:endParaRPr lang="en-US"/>
          </a:p>
        </p:txBody>
      </p:sp>
      <p:sp>
        <p:nvSpPr>
          <p:cNvPr id="590952" name="Line 104"/>
          <p:cNvSpPr>
            <a:spLocks noChangeShapeType="1"/>
          </p:cNvSpPr>
          <p:nvPr/>
        </p:nvSpPr>
        <p:spPr bwMode="auto">
          <a:xfrm flipH="1">
            <a:off x="2259013" y="4694238"/>
            <a:ext cx="198437" cy="223837"/>
          </a:xfrm>
          <a:prstGeom prst="line">
            <a:avLst/>
          </a:prstGeom>
          <a:noFill/>
          <a:ln w="9525">
            <a:solidFill>
              <a:schemeClr val="tx1"/>
            </a:solidFill>
            <a:round/>
            <a:headEnd/>
            <a:tailEnd/>
          </a:ln>
          <a:effectLst/>
        </p:spPr>
        <p:txBody>
          <a:bodyPr/>
          <a:lstStyle/>
          <a:p>
            <a:endParaRPr lang="en-US"/>
          </a:p>
        </p:txBody>
      </p:sp>
      <p:sp>
        <p:nvSpPr>
          <p:cNvPr id="590953" name="Line 105"/>
          <p:cNvSpPr>
            <a:spLocks noChangeShapeType="1"/>
          </p:cNvSpPr>
          <p:nvPr/>
        </p:nvSpPr>
        <p:spPr bwMode="auto">
          <a:xfrm>
            <a:off x="1851025" y="4681538"/>
            <a:ext cx="173038" cy="261937"/>
          </a:xfrm>
          <a:prstGeom prst="line">
            <a:avLst/>
          </a:prstGeom>
          <a:noFill/>
          <a:ln w="9525">
            <a:solidFill>
              <a:schemeClr val="tx1"/>
            </a:solidFill>
            <a:round/>
            <a:headEnd/>
            <a:tailEnd/>
          </a:ln>
          <a:effectLst/>
        </p:spPr>
        <p:txBody>
          <a:bodyPr/>
          <a:lstStyle/>
          <a:p>
            <a:endParaRPr lang="en-US"/>
          </a:p>
        </p:txBody>
      </p:sp>
      <p:sp>
        <p:nvSpPr>
          <p:cNvPr id="590954" name="Line 106"/>
          <p:cNvSpPr>
            <a:spLocks noChangeShapeType="1"/>
          </p:cNvSpPr>
          <p:nvPr/>
        </p:nvSpPr>
        <p:spPr bwMode="auto">
          <a:xfrm flipH="1">
            <a:off x="2814638" y="4818063"/>
            <a:ext cx="100012" cy="301625"/>
          </a:xfrm>
          <a:prstGeom prst="line">
            <a:avLst/>
          </a:prstGeom>
          <a:noFill/>
          <a:ln w="9525">
            <a:solidFill>
              <a:schemeClr val="tx1"/>
            </a:solidFill>
            <a:round/>
            <a:headEnd/>
            <a:tailEnd/>
          </a:ln>
          <a:effectLst/>
        </p:spPr>
        <p:txBody>
          <a:bodyPr/>
          <a:lstStyle/>
          <a:p>
            <a:endParaRPr lang="en-US"/>
          </a:p>
        </p:txBody>
      </p:sp>
      <p:sp>
        <p:nvSpPr>
          <p:cNvPr id="590955" name="Line 107"/>
          <p:cNvSpPr>
            <a:spLocks noChangeShapeType="1"/>
          </p:cNvSpPr>
          <p:nvPr/>
        </p:nvSpPr>
        <p:spPr bwMode="auto">
          <a:xfrm>
            <a:off x="6958013" y="5581650"/>
            <a:ext cx="322262" cy="0"/>
          </a:xfrm>
          <a:prstGeom prst="line">
            <a:avLst/>
          </a:prstGeom>
          <a:noFill/>
          <a:ln w="9525">
            <a:solidFill>
              <a:schemeClr val="tx1"/>
            </a:solidFill>
            <a:round/>
            <a:headEnd/>
            <a:tailEnd/>
          </a:ln>
          <a:effectLst/>
        </p:spPr>
        <p:txBody>
          <a:bodyPr/>
          <a:lstStyle/>
          <a:p>
            <a:endParaRPr lang="en-US"/>
          </a:p>
        </p:txBody>
      </p:sp>
      <p:sp>
        <p:nvSpPr>
          <p:cNvPr id="590956" name="Line 108"/>
          <p:cNvSpPr>
            <a:spLocks noChangeShapeType="1"/>
          </p:cNvSpPr>
          <p:nvPr/>
        </p:nvSpPr>
        <p:spPr bwMode="auto">
          <a:xfrm flipV="1">
            <a:off x="6872288" y="5119688"/>
            <a:ext cx="382587" cy="374650"/>
          </a:xfrm>
          <a:prstGeom prst="line">
            <a:avLst/>
          </a:prstGeom>
          <a:noFill/>
          <a:ln w="9525">
            <a:solidFill>
              <a:schemeClr val="tx1"/>
            </a:solidFill>
            <a:round/>
            <a:headEnd/>
            <a:tailEnd/>
          </a:ln>
          <a:effectLst/>
        </p:spPr>
        <p:txBody>
          <a:bodyPr/>
          <a:lstStyle/>
          <a:p>
            <a:endParaRPr lang="en-US"/>
          </a:p>
        </p:txBody>
      </p:sp>
      <p:sp>
        <p:nvSpPr>
          <p:cNvPr id="590957" name="Line 109"/>
          <p:cNvSpPr>
            <a:spLocks noChangeShapeType="1"/>
          </p:cNvSpPr>
          <p:nvPr/>
        </p:nvSpPr>
        <p:spPr bwMode="auto">
          <a:xfrm flipH="1" flipV="1">
            <a:off x="6067425" y="4868863"/>
            <a:ext cx="185738" cy="298450"/>
          </a:xfrm>
          <a:prstGeom prst="line">
            <a:avLst/>
          </a:prstGeom>
          <a:noFill/>
          <a:ln w="9525">
            <a:solidFill>
              <a:schemeClr val="tx1"/>
            </a:solidFill>
            <a:round/>
            <a:headEnd/>
            <a:tailEnd/>
          </a:ln>
          <a:effectLst/>
        </p:spPr>
        <p:txBody>
          <a:bodyPr/>
          <a:lstStyle/>
          <a:p>
            <a:endParaRPr lang="en-US"/>
          </a:p>
        </p:txBody>
      </p:sp>
      <p:sp>
        <p:nvSpPr>
          <p:cNvPr id="590958" name="Line 110"/>
          <p:cNvSpPr>
            <a:spLocks noChangeShapeType="1"/>
          </p:cNvSpPr>
          <p:nvPr/>
        </p:nvSpPr>
        <p:spPr bwMode="auto">
          <a:xfrm flipH="1" flipV="1">
            <a:off x="5611813" y="5019675"/>
            <a:ext cx="196850" cy="273050"/>
          </a:xfrm>
          <a:prstGeom prst="line">
            <a:avLst/>
          </a:prstGeom>
          <a:noFill/>
          <a:ln w="9525">
            <a:solidFill>
              <a:schemeClr val="tx1"/>
            </a:solidFill>
            <a:round/>
            <a:headEnd/>
            <a:tailEnd/>
          </a:ln>
          <a:effectLst/>
        </p:spPr>
        <p:txBody>
          <a:bodyPr/>
          <a:lstStyle/>
          <a:p>
            <a:endParaRPr lang="en-US"/>
          </a:p>
        </p:txBody>
      </p:sp>
      <p:sp>
        <p:nvSpPr>
          <p:cNvPr id="590959" name="Line 111"/>
          <p:cNvSpPr>
            <a:spLocks noChangeShapeType="1"/>
          </p:cNvSpPr>
          <p:nvPr/>
        </p:nvSpPr>
        <p:spPr bwMode="auto">
          <a:xfrm flipH="1">
            <a:off x="2852738" y="6118225"/>
            <a:ext cx="196850" cy="174625"/>
          </a:xfrm>
          <a:prstGeom prst="line">
            <a:avLst/>
          </a:prstGeom>
          <a:noFill/>
          <a:ln w="9525">
            <a:solidFill>
              <a:schemeClr val="tx1"/>
            </a:solidFill>
            <a:round/>
            <a:headEnd/>
            <a:tailEnd/>
          </a:ln>
          <a:effectLst/>
        </p:spPr>
        <p:txBody>
          <a:bodyPr/>
          <a:lstStyle/>
          <a:p>
            <a:endParaRPr lang="en-US"/>
          </a:p>
        </p:txBody>
      </p:sp>
      <p:sp>
        <p:nvSpPr>
          <p:cNvPr id="590960" name="Line 112"/>
          <p:cNvSpPr>
            <a:spLocks noChangeShapeType="1"/>
          </p:cNvSpPr>
          <p:nvPr/>
        </p:nvSpPr>
        <p:spPr bwMode="auto">
          <a:xfrm flipH="1" flipV="1">
            <a:off x="2803525" y="5969000"/>
            <a:ext cx="185738" cy="11113"/>
          </a:xfrm>
          <a:prstGeom prst="line">
            <a:avLst/>
          </a:prstGeom>
          <a:noFill/>
          <a:ln w="9525">
            <a:solidFill>
              <a:schemeClr val="tx1"/>
            </a:solidFill>
            <a:round/>
            <a:headEnd/>
            <a:tailEnd/>
          </a:ln>
          <a:effectLst/>
        </p:spPr>
        <p:txBody>
          <a:bodyPr/>
          <a:lstStyle/>
          <a:p>
            <a:endParaRPr lang="en-US"/>
          </a:p>
        </p:txBody>
      </p:sp>
      <p:sp>
        <p:nvSpPr>
          <p:cNvPr id="590961" name="Line 113"/>
          <p:cNvSpPr>
            <a:spLocks noChangeShapeType="1"/>
          </p:cNvSpPr>
          <p:nvPr/>
        </p:nvSpPr>
        <p:spPr bwMode="auto">
          <a:xfrm flipH="1">
            <a:off x="3198813" y="6369050"/>
            <a:ext cx="309562" cy="23813"/>
          </a:xfrm>
          <a:prstGeom prst="line">
            <a:avLst/>
          </a:prstGeom>
          <a:noFill/>
          <a:ln w="9525">
            <a:solidFill>
              <a:schemeClr val="tx1"/>
            </a:solidFill>
            <a:round/>
            <a:headEnd/>
            <a:tailEnd/>
          </a:ln>
          <a:effectLst/>
        </p:spPr>
        <p:txBody>
          <a:bodyPr/>
          <a:lstStyle/>
          <a:p>
            <a:endParaRPr lang="en-US"/>
          </a:p>
        </p:txBody>
      </p:sp>
      <p:sp>
        <p:nvSpPr>
          <p:cNvPr id="590962" name="Line 114"/>
          <p:cNvSpPr>
            <a:spLocks noChangeShapeType="1"/>
          </p:cNvSpPr>
          <p:nvPr/>
        </p:nvSpPr>
        <p:spPr bwMode="auto">
          <a:xfrm flipV="1">
            <a:off x="3903663" y="5692775"/>
            <a:ext cx="334962" cy="14288"/>
          </a:xfrm>
          <a:prstGeom prst="line">
            <a:avLst/>
          </a:prstGeom>
          <a:noFill/>
          <a:ln w="9525">
            <a:solidFill>
              <a:schemeClr val="tx1"/>
            </a:solidFill>
            <a:round/>
            <a:headEnd/>
            <a:tailEnd/>
          </a:ln>
          <a:effectLst/>
        </p:spPr>
        <p:txBody>
          <a:bodyPr/>
          <a:lstStyle/>
          <a:p>
            <a:endParaRPr lang="en-US"/>
          </a:p>
        </p:txBody>
      </p:sp>
      <p:sp>
        <p:nvSpPr>
          <p:cNvPr id="590963" name="Line 115"/>
          <p:cNvSpPr>
            <a:spLocks noChangeShapeType="1"/>
          </p:cNvSpPr>
          <p:nvPr/>
        </p:nvSpPr>
        <p:spPr bwMode="auto">
          <a:xfrm>
            <a:off x="4572000" y="6243638"/>
            <a:ext cx="173038" cy="161925"/>
          </a:xfrm>
          <a:prstGeom prst="line">
            <a:avLst/>
          </a:prstGeom>
          <a:noFill/>
          <a:ln w="9525">
            <a:solidFill>
              <a:schemeClr val="tx1"/>
            </a:solidFill>
            <a:round/>
            <a:headEnd/>
            <a:tailEnd/>
          </a:ln>
          <a:effectLst/>
        </p:spPr>
        <p:txBody>
          <a:bodyPr/>
          <a:lstStyle/>
          <a:p>
            <a:endParaRPr lang="en-US"/>
          </a:p>
        </p:txBody>
      </p:sp>
      <p:sp>
        <p:nvSpPr>
          <p:cNvPr id="590964" name="Line 116"/>
          <p:cNvSpPr>
            <a:spLocks noChangeShapeType="1"/>
          </p:cNvSpPr>
          <p:nvPr/>
        </p:nvSpPr>
        <p:spPr bwMode="auto">
          <a:xfrm>
            <a:off x="3867150" y="5805488"/>
            <a:ext cx="209550" cy="112712"/>
          </a:xfrm>
          <a:prstGeom prst="line">
            <a:avLst/>
          </a:prstGeom>
          <a:noFill/>
          <a:ln w="9525">
            <a:solidFill>
              <a:schemeClr val="tx1"/>
            </a:solidFill>
            <a:round/>
            <a:headEnd/>
            <a:tailEnd/>
          </a:ln>
          <a:effectLst/>
        </p:spPr>
        <p:txBody>
          <a:bodyPr/>
          <a:lstStyle/>
          <a:p>
            <a:endParaRPr lang="en-US"/>
          </a:p>
        </p:txBody>
      </p:sp>
      <p:sp>
        <p:nvSpPr>
          <p:cNvPr id="590965" name="Freeform 117"/>
          <p:cNvSpPr>
            <a:spLocks/>
          </p:cNvSpPr>
          <p:nvPr/>
        </p:nvSpPr>
        <p:spPr bwMode="auto">
          <a:xfrm>
            <a:off x="3641725" y="4198938"/>
            <a:ext cx="973138" cy="795337"/>
          </a:xfrm>
          <a:custGeom>
            <a:avLst/>
            <a:gdLst/>
            <a:ahLst/>
            <a:cxnLst>
              <a:cxn ang="0">
                <a:pos x="88" y="181"/>
              </a:cxn>
              <a:cxn ang="0">
                <a:pos x="180" y="89"/>
              </a:cxn>
              <a:cxn ang="0">
                <a:pos x="448" y="49"/>
              </a:cxn>
              <a:cxn ang="0">
                <a:pos x="988" y="25"/>
              </a:cxn>
              <a:cxn ang="0">
                <a:pos x="1181" y="197"/>
              </a:cxn>
              <a:cxn ang="0">
                <a:pos x="889" y="413"/>
              </a:cxn>
              <a:cxn ang="0">
                <a:pos x="307" y="425"/>
              </a:cxn>
              <a:cxn ang="0">
                <a:pos x="36" y="337"/>
              </a:cxn>
              <a:cxn ang="0">
                <a:pos x="88" y="181"/>
              </a:cxn>
            </a:cxnLst>
            <a:rect l="0" t="0" r="r" b="b"/>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w="9525">
            <a:noFill/>
            <a:round/>
            <a:headEnd/>
            <a:tailEnd/>
          </a:ln>
          <a:effectLst/>
        </p:spPr>
        <p:txBody>
          <a:bodyPr wrap="none" anchor="ctr"/>
          <a:lstStyle/>
          <a:p>
            <a:endParaRPr lang="en-US"/>
          </a:p>
        </p:txBody>
      </p:sp>
      <p:sp>
        <p:nvSpPr>
          <p:cNvPr id="590966" name="Text Box 118"/>
          <p:cNvSpPr txBox="1">
            <a:spLocks noChangeArrowheads="1"/>
          </p:cNvSpPr>
          <p:nvPr/>
        </p:nvSpPr>
        <p:spPr bwMode="auto">
          <a:xfrm>
            <a:off x="3963988" y="4362450"/>
            <a:ext cx="363537" cy="457200"/>
          </a:xfrm>
          <a:prstGeom prst="rect">
            <a:avLst/>
          </a:prstGeom>
          <a:noFill/>
          <a:ln w="9525">
            <a:noFill/>
            <a:miter lim="800000"/>
            <a:headEnd/>
            <a:tailEnd/>
          </a:ln>
          <a:effectLst/>
        </p:spPr>
        <p:txBody>
          <a:bodyPr wrap="none">
            <a:spAutoFit/>
          </a:bodyPr>
          <a:lstStyle/>
          <a:p>
            <a:r>
              <a:rPr lang="en-US" sz="2400">
                <a:solidFill>
                  <a:schemeClr val="bg1"/>
                </a:solidFill>
              </a:rPr>
              <a:t>x</a:t>
            </a:r>
          </a:p>
        </p:txBody>
      </p:sp>
      <p:sp>
        <p:nvSpPr>
          <p:cNvPr id="590968" name="Text Box 120"/>
          <p:cNvSpPr txBox="1">
            <a:spLocks noChangeArrowheads="1"/>
          </p:cNvSpPr>
          <p:nvPr/>
        </p:nvSpPr>
        <p:spPr bwMode="auto">
          <a:xfrm rot="-1061543">
            <a:off x="3009900" y="4089400"/>
            <a:ext cx="647700" cy="914400"/>
          </a:xfrm>
          <a:prstGeom prst="rect">
            <a:avLst/>
          </a:prstGeom>
          <a:noFill/>
          <a:ln w="9525">
            <a:noFill/>
            <a:miter lim="800000"/>
            <a:headEnd/>
            <a:tailEnd/>
          </a:ln>
          <a:effectLst/>
        </p:spPr>
        <p:txBody>
          <a:bodyPr wrap="none">
            <a:spAutoFit/>
          </a:bodyPr>
          <a:lstStyle/>
          <a:p>
            <a:r>
              <a:rPr lang="en-US" sz="5400"/>
              <a:t>…</a:t>
            </a:r>
          </a:p>
        </p:txBody>
      </p:sp>
      <p:sp>
        <p:nvSpPr>
          <p:cNvPr id="590969" name="Rectangle 121"/>
          <p:cNvSpPr>
            <a:spLocks noChangeArrowheads="1"/>
          </p:cNvSpPr>
          <p:nvPr/>
        </p:nvSpPr>
        <p:spPr bwMode="auto">
          <a:xfrm>
            <a:off x="3017838" y="6116638"/>
            <a:ext cx="304800" cy="334962"/>
          </a:xfrm>
          <a:prstGeom prst="rect">
            <a:avLst/>
          </a:prstGeom>
          <a:noFill/>
          <a:ln w="9525">
            <a:noFill/>
            <a:miter lim="800000"/>
            <a:headEnd/>
            <a:tailEnd/>
          </a:ln>
          <a:effectLst/>
        </p:spPr>
        <p:txBody>
          <a:bodyPr wrap="none" anchor="ctr"/>
          <a:lstStyle/>
          <a:p>
            <a:pPr algn="ctr"/>
            <a:r>
              <a:rPr lang="en-US" i="1">
                <a:solidFill>
                  <a:srgbClr val="FF0000"/>
                </a:solidFill>
              </a:rPr>
              <a:t>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1BB99B93-B86C-4150-ADB8-4ED441F77C57}" type="slidenum">
              <a:rPr lang="en-US"/>
              <a:pPr/>
              <a:t>48</a:t>
            </a:fld>
            <a:endParaRPr lang="en-US"/>
          </a:p>
        </p:txBody>
      </p:sp>
      <p:sp>
        <p:nvSpPr>
          <p:cNvPr id="485378" name="Rectangle 2"/>
          <p:cNvSpPr>
            <a:spLocks noGrp="1" noChangeArrowheads="1"/>
          </p:cNvSpPr>
          <p:nvPr>
            <p:ph type="title"/>
          </p:nvPr>
        </p:nvSpPr>
        <p:spPr/>
        <p:txBody>
          <a:bodyPr/>
          <a:lstStyle/>
          <a:p>
            <a:r>
              <a:rPr lang="en-US" sz="3600"/>
              <a:t>Intra-AS Routing</a:t>
            </a:r>
          </a:p>
        </p:txBody>
      </p:sp>
      <p:sp>
        <p:nvSpPr>
          <p:cNvPr id="485379" name="Rectangle 3"/>
          <p:cNvSpPr>
            <a:spLocks noGrp="1" noChangeArrowheads="1"/>
          </p:cNvSpPr>
          <p:nvPr>
            <p:ph type="body" idx="1"/>
          </p:nvPr>
        </p:nvSpPr>
        <p:spPr/>
        <p:txBody>
          <a:bodyPr/>
          <a:lstStyle/>
          <a:p>
            <a:r>
              <a:rPr lang="en-US" sz="2400"/>
              <a:t>also known as </a:t>
            </a:r>
            <a:r>
              <a:rPr lang="en-US" sz="2400">
                <a:solidFill>
                  <a:srgbClr val="FF0000"/>
                </a:solidFill>
              </a:rPr>
              <a:t>Interior Gateway Protocols (IGP)</a:t>
            </a:r>
            <a:endParaRPr lang="en-US" sz="2400">
              <a:solidFill>
                <a:srgbClr val="CC0000"/>
              </a:solidFill>
            </a:endParaRPr>
          </a:p>
          <a:p>
            <a:r>
              <a:rPr lang="en-US" sz="2400"/>
              <a:t>most common Intra-AS routing protocols:</a:t>
            </a:r>
          </a:p>
          <a:p>
            <a:pPr lvl="1">
              <a:lnSpc>
                <a:spcPct val="60000"/>
              </a:lnSpc>
            </a:pPr>
            <a:endParaRPr lang="en-US" sz="2000"/>
          </a:p>
          <a:p>
            <a:pPr lvl="1"/>
            <a:r>
              <a:rPr lang="en-US"/>
              <a:t>RIP: Routing Information Protocol</a:t>
            </a:r>
            <a:endParaRPr lang="en-US" sz="2000"/>
          </a:p>
          <a:p>
            <a:pPr lvl="1">
              <a:lnSpc>
                <a:spcPct val="20000"/>
              </a:lnSpc>
            </a:pPr>
            <a:endParaRPr lang="en-US" sz="2000"/>
          </a:p>
          <a:p>
            <a:pPr lvl="1"/>
            <a:r>
              <a:rPr lang="en-US"/>
              <a:t>OSPF: Open Shortest Path First</a:t>
            </a:r>
            <a:endParaRPr lang="en-US" sz="2000"/>
          </a:p>
          <a:p>
            <a:pPr lvl="1">
              <a:lnSpc>
                <a:spcPct val="40000"/>
              </a:lnSpc>
            </a:pPr>
            <a:endParaRPr lang="en-US" sz="2000"/>
          </a:p>
          <a:p>
            <a:pPr lvl="1"/>
            <a:r>
              <a:rPr lang="en-US"/>
              <a:t>IGRP: Interior Gateway Routing Protocol (Cisco proprietary)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8" name="Slide Number Placeholder 5"/>
          <p:cNvSpPr>
            <a:spLocks noGrp="1"/>
          </p:cNvSpPr>
          <p:nvPr>
            <p:ph type="sldNum" sz="quarter" idx="12"/>
          </p:nvPr>
        </p:nvSpPr>
        <p:spPr/>
        <p:txBody>
          <a:bodyPr/>
          <a:lstStyle/>
          <a:p>
            <a:r>
              <a:rPr lang="en-US"/>
              <a:t>4-</a:t>
            </a:r>
            <a:fld id="{AFFF974B-8A25-481D-BBF7-8EF8929C5AD8}" type="slidenum">
              <a:rPr lang="en-US"/>
              <a:pPr/>
              <a:t>49</a:t>
            </a:fld>
            <a:endParaRPr lang="en-US"/>
          </a:p>
        </p:txBody>
      </p:sp>
      <p:sp>
        <p:nvSpPr>
          <p:cNvPr id="486402" name="Rectangle 2"/>
          <p:cNvSpPr>
            <a:spLocks noGrp="1" noChangeArrowheads="1"/>
          </p:cNvSpPr>
          <p:nvPr>
            <p:ph type="title"/>
          </p:nvPr>
        </p:nvSpPr>
        <p:spPr>
          <a:xfrm>
            <a:off x="533400" y="228600"/>
            <a:ext cx="8170863" cy="1143000"/>
          </a:xfrm>
        </p:spPr>
        <p:txBody>
          <a:bodyPr/>
          <a:lstStyle/>
          <a:p>
            <a:r>
              <a:rPr lang="en-US" sz="3600"/>
              <a:t>RIP ( Routing Information Protocol)</a:t>
            </a:r>
          </a:p>
        </p:txBody>
      </p:sp>
      <p:sp>
        <p:nvSpPr>
          <p:cNvPr id="486403" name="Rectangle 3"/>
          <p:cNvSpPr>
            <a:spLocks noGrp="1" noChangeArrowheads="1"/>
          </p:cNvSpPr>
          <p:nvPr>
            <p:ph type="body" idx="1"/>
          </p:nvPr>
        </p:nvSpPr>
        <p:spPr>
          <a:xfrm>
            <a:off x="533400" y="1600200"/>
            <a:ext cx="8229600" cy="1695450"/>
          </a:xfrm>
        </p:spPr>
        <p:txBody>
          <a:bodyPr/>
          <a:lstStyle/>
          <a:p>
            <a:r>
              <a:rPr lang="en-US" sz="2400"/>
              <a:t>distance vector algorithm</a:t>
            </a:r>
          </a:p>
          <a:p>
            <a:r>
              <a:rPr lang="en-US" sz="2400"/>
              <a:t>included in BSD-UNIX Distribution in 1982</a:t>
            </a:r>
          </a:p>
          <a:p>
            <a:r>
              <a:rPr lang="en-US" sz="2400"/>
              <a:t>distance metric: # of hops (max = 15 hops)</a:t>
            </a:r>
          </a:p>
          <a:p>
            <a:pPr lvl="1">
              <a:buFont typeface="ZapfDingbats" pitchFamily="82" charset="2"/>
              <a:buNone/>
            </a:pPr>
            <a:endParaRPr lang="en-US" sz="2000" i="1">
              <a:solidFill>
                <a:schemeClr val="accent2"/>
              </a:solidFill>
            </a:endParaRPr>
          </a:p>
          <a:p>
            <a:pPr>
              <a:buFont typeface="ZapfDingbats" pitchFamily="82" charset="2"/>
              <a:buNone/>
            </a:pPr>
            <a:endParaRPr lang="en-US" sz="2400"/>
          </a:p>
        </p:txBody>
      </p:sp>
      <p:grpSp>
        <p:nvGrpSpPr>
          <p:cNvPr id="486404" name="Group 4"/>
          <p:cNvGrpSpPr>
            <a:grpSpLocks/>
          </p:cNvGrpSpPr>
          <p:nvPr/>
        </p:nvGrpSpPr>
        <p:grpSpPr bwMode="auto">
          <a:xfrm>
            <a:off x="801688" y="3554413"/>
            <a:ext cx="7231062" cy="2770187"/>
            <a:chOff x="432" y="1152"/>
            <a:chExt cx="4555" cy="1745"/>
          </a:xfrm>
        </p:grpSpPr>
        <p:grpSp>
          <p:nvGrpSpPr>
            <p:cNvPr id="486405" name="Group 5"/>
            <p:cNvGrpSpPr>
              <a:grpSpLocks/>
            </p:cNvGrpSpPr>
            <p:nvPr/>
          </p:nvGrpSpPr>
          <p:grpSpPr bwMode="auto">
            <a:xfrm>
              <a:off x="432" y="1152"/>
              <a:ext cx="2688" cy="1745"/>
              <a:chOff x="1824" y="912"/>
              <a:chExt cx="2688" cy="1745"/>
            </a:xfrm>
          </p:grpSpPr>
          <p:sp>
            <p:nvSpPr>
              <p:cNvPr id="486406" name="Freeform 6"/>
              <p:cNvSpPr>
                <a:spLocks/>
              </p:cNvSpPr>
              <p:nvPr/>
            </p:nvSpPr>
            <p:spPr bwMode="auto">
              <a:xfrm>
                <a:off x="1824" y="912"/>
                <a:ext cx="2688" cy="1745"/>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lstStyle/>
              <a:p>
                <a:endParaRPr lang="en-US"/>
              </a:p>
            </p:txBody>
          </p:sp>
          <p:sp>
            <p:nvSpPr>
              <p:cNvPr id="486407" name="Oval 7"/>
              <p:cNvSpPr>
                <a:spLocks noChangeArrowheads="1"/>
              </p:cNvSpPr>
              <p:nvPr/>
            </p:nvSpPr>
            <p:spPr bwMode="auto">
              <a:xfrm>
                <a:off x="2566" y="218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08" name="Line 8"/>
              <p:cNvSpPr>
                <a:spLocks noChangeShapeType="1"/>
              </p:cNvSpPr>
              <p:nvPr/>
            </p:nvSpPr>
            <p:spPr bwMode="auto">
              <a:xfrm>
                <a:off x="2566" y="2179"/>
                <a:ext cx="0" cy="50"/>
              </a:xfrm>
              <a:prstGeom prst="line">
                <a:avLst/>
              </a:prstGeom>
              <a:noFill/>
              <a:ln w="12700">
                <a:solidFill>
                  <a:schemeClr val="tx1"/>
                </a:solidFill>
                <a:round/>
                <a:headEnd/>
                <a:tailEnd/>
              </a:ln>
              <a:effectLst/>
            </p:spPr>
            <p:txBody>
              <a:bodyPr wrap="none" anchor="ctr"/>
              <a:lstStyle/>
              <a:p>
                <a:endParaRPr lang="en-US"/>
              </a:p>
            </p:txBody>
          </p:sp>
          <p:sp>
            <p:nvSpPr>
              <p:cNvPr id="486409" name="Line 9"/>
              <p:cNvSpPr>
                <a:spLocks noChangeShapeType="1"/>
              </p:cNvSpPr>
              <p:nvPr/>
            </p:nvSpPr>
            <p:spPr bwMode="auto">
              <a:xfrm>
                <a:off x="2879" y="2179"/>
                <a:ext cx="0" cy="50"/>
              </a:xfrm>
              <a:prstGeom prst="line">
                <a:avLst/>
              </a:prstGeom>
              <a:noFill/>
              <a:ln w="12700">
                <a:solidFill>
                  <a:schemeClr val="tx1"/>
                </a:solidFill>
                <a:round/>
                <a:headEnd/>
                <a:tailEnd/>
              </a:ln>
              <a:effectLst/>
            </p:spPr>
            <p:txBody>
              <a:bodyPr wrap="none" anchor="ctr"/>
              <a:lstStyle/>
              <a:p>
                <a:endParaRPr lang="en-US"/>
              </a:p>
            </p:txBody>
          </p:sp>
          <p:sp>
            <p:nvSpPr>
              <p:cNvPr id="486410" name="Rectangle 10"/>
              <p:cNvSpPr>
                <a:spLocks noChangeArrowheads="1"/>
              </p:cNvSpPr>
              <p:nvPr/>
            </p:nvSpPr>
            <p:spPr bwMode="auto">
              <a:xfrm>
                <a:off x="2566" y="217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86411" name="Oval 11"/>
              <p:cNvSpPr>
                <a:spLocks noChangeArrowheads="1"/>
              </p:cNvSpPr>
              <p:nvPr/>
            </p:nvSpPr>
            <p:spPr bwMode="auto">
              <a:xfrm>
                <a:off x="2563" y="212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12" name="Oval 12"/>
              <p:cNvSpPr>
                <a:spLocks noChangeArrowheads="1"/>
              </p:cNvSpPr>
              <p:nvPr/>
            </p:nvSpPr>
            <p:spPr bwMode="auto">
              <a:xfrm>
                <a:off x="2562" y="149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13" name="Line 13"/>
              <p:cNvSpPr>
                <a:spLocks noChangeShapeType="1"/>
              </p:cNvSpPr>
              <p:nvPr/>
            </p:nvSpPr>
            <p:spPr bwMode="auto">
              <a:xfrm>
                <a:off x="2562" y="1489"/>
                <a:ext cx="0" cy="50"/>
              </a:xfrm>
              <a:prstGeom prst="line">
                <a:avLst/>
              </a:prstGeom>
              <a:noFill/>
              <a:ln w="12700">
                <a:solidFill>
                  <a:schemeClr val="tx1"/>
                </a:solidFill>
                <a:round/>
                <a:headEnd/>
                <a:tailEnd/>
              </a:ln>
              <a:effectLst/>
            </p:spPr>
            <p:txBody>
              <a:bodyPr wrap="none" anchor="ctr"/>
              <a:lstStyle/>
              <a:p>
                <a:endParaRPr lang="en-US"/>
              </a:p>
            </p:txBody>
          </p:sp>
          <p:sp>
            <p:nvSpPr>
              <p:cNvPr id="486414" name="Line 14"/>
              <p:cNvSpPr>
                <a:spLocks noChangeShapeType="1"/>
              </p:cNvSpPr>
              <p:nvPr/>
            </p:nvSpPr>
            <p:spPr bwMode="auto">
              <a:xfrm>
                <a:off x="2875" y="1489"/>
                <a:ext cx="0" cy="50"/>
              </a:xfrm>
              <a:prstGeom prst="line">
                <a:avLst/>
              </a:prstGeom>
              <a:noFill/>
              <a:ln w="12700">
                <a:solidFill>
                  <a:schemeClr val="tx1"/>
                </a:solidFill>
                <a:round/>
                <a:headEnd/>
                <a:tailEnd/>
              </a:ln>
              <a:effectLst/>
            </p:spPr>
            <p:txBody>
              <a:bodyPr wrap="none" anchor="ctr"/>
              <a:lstStyle/>
              <a:p>
                <a:endParaRPr lang="en-US"/>
              </a:p>
            </p:txBody>
          </p:sp>
          <p:sp>
            <p:nvSpPr>
              <p:cNvPr id="486415" name="Rectangle 15"/>
              <p:cNvSpPr>
                <a:spLocks noChangeArrowheads="1"/>
              </p:cNvSpPr>
              <p:nvPr/>
            </p:nvSpPr>
            <p:spPr bwMode="auto">
              <a:xfrm>
                <a:off x="2562" y="148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86416" name="Oval 16"/>
              <p:cNvSpPr>
                <a:spLocks noChangeArrowheads="1"/>
              </p:cNvSpPr>
              <p:nvPr/>
            </p:nvSpPr>
            <p:spPr bwMode="auto">
              <a:xfrm>
                <a:off x="2559" y="143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17" name="Oval 17"/>
              <p:cNvSpPr>
                <a:spLocks noChangeArrowheads="1"/>
              </p:cNvSpPr>
              <p:nvPr/>
            </p:nvSpPr>
            <p:spPr bwMode="auto">
              <a:xfrm>
                <a:off x="3245" y="1492"/>
                <a:ext cx="312"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18" name="Line 18"/>
              <p:cNvSpPr>
                <a:spLocks noChangeShapeType="1"/>
              </p:cNvSpPr>
              <p:nvPr/>
            </p:nvSpPr>
            <p:spPr bwMode="auto">
              <a:xfrm>
                <a:off x="3245" y="1485"/>
                <a:ext cx="0" cy="50"/>
              </a:xfrm>
              <a:prstGeom prst="line">
                <a:avLst/>
              </a:prstGeom>
              <a:noFill/>
              <a:ln w="12700">
                <a:solidFill>
                  <a:schemeClr val="tx1"/>
                </a:solidFill>
                <a:round/>
                <a:headEnd/>
                <a:tailEnd/>
              </a:ln>
              <a:effectLst/>
            </p:spPr>
            <p:txBody>
              <a:bodyPr wrap="none" anchor="ctr"/>
              <a:lstStyle/>
              <a:p>
                <a:endParaRPr lang="en-US"/>
              </a:p>
            </p:txBody>
          </p:sp>
          <p:sp>
            <p:nvSpPr>
              <p:cNvPr id="486419" name="Line 19"/>
              <p:cNvSpPr>
                <a:spLocks noChangeShapeType="1"/>
              </p:cNvSpPr>
              <p:nvPr/>
            </p:nvSpPr>
            <p:spPr bwMode="auto">
              <a:xfrm>
                <a:off x="3557" y="1485"/>
                <a:ext cx="0" cy="50"/>
              </a:xfrm>
              <a:prstGeom prst="line">
                <a:avLst/>
              </a:prstGeom>
              <a:noFill/>
              <a:ln w="12700">
                <a:solidFill>
                  <a:schemeClr val="tx1"/>
                </a:solidFill>
                <a:round/>
                <a:headEnd/>
                <a:tailEnd/>
              </a:ln>
              <a:effectLst/>
            </p:spPr>
            <p:txBody>
              <a:bodyPr wrap="none" anchor="ctr"/>
              <a:lstStyle/>
              <a:p>
                <a:endParaRPr lang="en-US"/>
              </a:p>
            </p:txBody>
          </p:sp>
          <p:sp>
            <p:nvSpPr>
              <p:cNvPr id="486420" name="Rectangle 20"/>
              <p:cNvSpPr>
                <a:spLocks noChangeArrowheads="1"/>
              </p:cNvSpPr>
              <p:nvPr/>
            </p:nvSpPr>
            <p:spPr bwMode="auto">
              <a:xfrm>
                <a:off x="3245" y="1485"/>
                <a:ext cx="309"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86421" name="Oval 21"/>
              <p:cNvSpPr>
                <a:spLocks noChangeArrowheads="1"/>
              </p:cNvSpPr>
              <p:nvPr/>
            </p:nvSpPr>
            <p:spPr bwMode="auto">
              <a:xfrm>
                <a:off x="3248" y="1429"/>
                <a:ext cx="312"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22" name="Oval 22"/>
              <p:cNvSpPr>
                <a:spLocks noChangeArrowheads="1"/>
              </p:cNvSpPr>
              <p:nvPr/>
            </p:nvSpPr>
            <p:spPr bwMode="auto">
              <a:xfrm>
                <a:off x="3255" y="2183"/>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23" name="Line 23"/>
              <p:cNvSpPr>
                <a:spLocks noChangeShapeType="1"/>
              </p:cNvSpPr>
              <p:nvPr/>
            </p:nvSpPr>
            <p:spPr bwMode="auto">
              <a:xfrm>
                <a:off x="3255" y="2176"/>
                <a:ext cx="0" cy="50"/>
              </a:xfrm>
              <a:prstGeom prst="line">
                <a:avLst/>
              </a:prstGeom>
              <a:noFill/>
              <a:ln w="12700">
                <a:solidFill>
                  <a:schemeClr val="tx1"/>
                </a:solidFill>
                <a:round/>
                <a:headEnd/>
                <a:tailEnd/>
              </a:ln>
              <a:effectLst/>
            </p:spPr>
            <p:txBody>
              <a:bodyPr wrap="none" anchor="ctr"/>
              <a:lstStyle/>
              <a:p>
                <a:endParaRPr lang="en-US"/>
              </a:p>
            </p:txBody>
          </p:sp>
          <p:sp>
            <p:nvSpPr>
              <p:cNvPr id="486424" name="Rectangle 24"/>
              <p:cNvSpPr>
                <a:spLocks noChangeArrowheads="1"/>
              </p:cNvSpPr>
              <p:nvPr/>
            </p:nvSpPr>
            <p:spPr bwMode="auto">
              <a:xfrm>
                <a:off x="3255" y="2176"/>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86425" name="Oval 25"/>
              <p:cNvSpPr>
                <a:spLocks noChangeArrowheads="1"/>
              </p:cNvSpPr>
              <p:nvPr/>
            </p:nvSpPr>
            <p:spPr bwMode="auto">
              <a:xfrm>
                <a:off x="3252" y="2117"/>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86426" name="Freeform 26"/>
              <p:cNvSpPr>
                <a:spLocks/>
              </p:cNvSpPr>
              <p:nvPr/>
            </p:nvSpPr>
            <p:spPr bwMode="auto">
              <a:xfrm>
                <a:off x="3411" y="1584"/>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lstStyle/>
              <a:p>
                <a:endParaRPr lang="en-US"/>
              </a:p>
            </p:txBody>
          </p:sp>
          <p:sp>
            <p:nvSpPr>
              <p:cNvPr id="486427" name="Freeform 27"/>
              <p:cNvSpPr>
                <a:spLocks/>
              </p:cNvSpPr>
              <p:nvPr/>
            </p:nvSpPr>
            <p:spPr bwMode="auto">
              <a:xfrm>
                <a:off x="2718" y="1590"/>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lstStyle/>
              <a:p>
                <a:endParaRPr lang="en-US"/>
              </a:p>
            </p:txBody>
          </p:sp>
          <p:sp>
            <p:nvSpPr>
              <p:cNvPr id="486428" name="Freeform 28"/>
              <p:cNvSpPr>
                <a:spLocks/>
              </p:cNvSpPr>
              <p:nvPr/>
            </p:nvSpPr>
            <p:spPr bwMode="auto">
              <a:xfrm>
                <a:off x="2889" y="2205"/>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sp>
            <p:nvSpPr>
              <p:cNvPr id="486429" name="Freeform 29"/>
              <p:cNvSpPr>
                <a:spLocks/>
              </p:cNvSpPr>
              <p:nvPr/>
            </p:nvSpPr>
            <p:spPr bwMode="auto">
              <a:xfrm>
                <a:off x="2883" y="1515"/>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lstStyle/>
              <a:p>
                <a:endParaRPr lang="en-US"/>
              </a:p>
            </p:txBody>
          </p:sp>
          <p:grpSp>
            <p:nvGrpSpPr>
              <p:cNvPr id="486430" name="Group 30"/>
              <p:cNvGrpSpPr>
                <a:grpSpLocks/>
              </p:cNvGrpSpPr>
              <p:nvPr/>
            </p:nvGrpSpPr>
            <p:grpSpPr bwMode="auto">
              <a:xfrm>
                <a:off x="3298" y="2069"/>
                <a:ext cx="231" cy="250"/>
                <a:chOff x="2941" y="2429"/>
                <a:chExt cx="234" cy="250"/>
              </a:xfrm>
            </p:grpSpPr>
            <p:sp>
              <p:nvSpPr>
                <p:cNvPr id="486431" name="Rectangle 3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86432" name="Text Box 32"/>
                <p:cNvSpPr txBox="1">
                  <a:spLocks noChangeArrowheads="1"/>
                </p:cNvSpPr>
                <p:nvPr/>
              </p:nvSpPr>
              <p:spPr bwMode="auto">
                <a:xfrm>
                  <a:off x="2941" y="2429"/>
                  <a:ext cx="234" cy="250"/>
                </a:xfrm>
                <a:prstGeom prst="rect">
                  <a:avLst/>
                </a:prstGeom>
                <a:noFill/>
                <a:ln w="9525">
                  <a:noFill/>
                  <a:miter lim="800000"/>
                  <a:headEnd/>
                  <a:tailEnd/>
                </a:ln>
                <a:effectLst/>
              </p:spPr>
              <p:txBody>
                <a:bodyPr wrap="none">
                  <a:spAutoFit/>
                </a:bodyPr>
                <a:lstStyle/>
                <a:p>
                  <a:pPr algn="ctr"/>
                  <a:r>
                    <a:rPr lang="en-US" sz="2000"/>
                    <a:t>D</a:t>
                  </a:r>
                  <a:endParaRPr lang="en-US" sz="2400">
                    <a:latin typeface="Times New Roman" pitchFamily="18" charset="0"/>
                  </a:endParaRPr>
                </a:p>
              </p:txBody>
            </p:sp>
          </p:grpSp>
          <p:grpSp>
            <p:nvGrpSpPr>
              <p:cNvPr id="486433" name="Group 33"/>
              <p:cNvGrpSpPr>
                <a:grpSpLocks/>
              </p:cNvGrpSpPr>
              <p:nvPr/>
            </p:nvGrpSpPr>
            <p:grpSpPr bwMode="auto">
              <a:xfrm>
                <a:off x="2616" y="2036"/>
                <a:ext cx="232" cy="288"/>
                <a:chOff x="2941" y="2399"/>
                <a:chExt cx="233" cy="288"/>
              </a:xfrm>
            </p:grpSpPr>
            <p:sp>
              <p:nvSpPr>
                <p:cNvPr id="486434" name="Rectangle 3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86435" name="Text Box 35"/>
                <p:cNvSpPr txBox="1">
                  <a:spLocks noChangeArrowheads="1"/>
                </p:cNvSpPr>
                <p:nvPr/>
              </p:nvSpPr>
              <p:spPr bwMode="auto">
                <a:xfrm>
                  <a:off x="2941" y="2399"/>
                  <a:ext cx="233" cy="288"/>
                </a:xfrm>
                <a:prstGeom prst="rect">
                  <a:avLst/>
                </a:prstGeom>
                <a:noFill/>
                <a:ln w="9525">
                  <a:noFill/>
                  <a:miter lim="800000"/>
                  <a:headEnd/>
                  <a:tailEnd/>
                </a:ln>
                <a:effectLst/>
              </p:spPr>
              <p:txBody>
                <a:bodyPr wrap="none">
                  <a:spAutoFit/>
                </a:bodyPr>
                <a:lstStyle/>
                <a:p>
                  <a:pPr algn="ctr"/>
                  <a:r>
                    <a:rPr lang="en-US" sz="2400"/>
                    <a:t>C</a:t>
                  </a:r>
                </a:p>
              </p:txBody>
            </p:sp>
          </p:grpSp>
          <p:grpSp>
            <p:nvGrpSpPr>
              <p:cNvPr id="486436" name="Group 36"/>
              <p:cNvGrpSpPr>
                <a:grpSpLocks/>
              </p:cNvGrpSpPr>
              <p:nvPr/>
            </p:nvGrpSpPr>
            <p:grpSpPr bwMode="auto">
              <a:xfrm>
                <a:off x="3299" y="1379"/>
                <a:ext cx="217" cy="250"/>
                <a:chOff x="2948" y="2429"/>
                <a:chExt cx="220" cy="250"/>
              </a:xfrm>
            </p:grpSpPr>
            <p:sp>
              <p:nvSpPr>
                <p:cNvPr id="486437" name="Rectangle 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86438" name="Text Box 38"/>
                <p:cNvSpPr txBox="1">
                  <a:spLocks noChangeArrowheads="1"/>
                </p:cNvSpPr>
                <p:nvPr/>
              </p:nvSpPr>
              <p:spPr bwMode="auto">
                <a:xfrm>
                  <a:off x="2948" y="2429"/>
                  <a:ext cx="220" cy="250"/>
                </a:xfrm>
                <a:prstGeom prst="rect">
                  <a:avLst/>
                </a:prstGeom>
                <a:noFill/>
                <a:ln w="9525">
                  <a:noFill/>
                  <a:miter lim="800000"/>
                  <a:headEnd/>
                  <a:tailEnd/>
                </a:ln>
                <a:effectLst/>
              </p:spPr>
              <p:txBody>
                <a:bodyPr wrap="none">
                  <a:spAutoFit/>
                </a:bodyPr>
                <a:lstStyle/>
                <a:p>
                  <a:pPr algn="ctr"/>
                  <a:r>
                    <a:rPr lang="en-US" sz="2000"/>
                    <a:t>B</a:t>
                  </a:r>
                  <a:endParaRPr lang="en-US" sz="2400">
                    <a:latin typeface="Times New Roman" pitchFamily="18" charset="0"/>
                  </a:endParaRPr>
                </a:p>
              </p:txBody>
            </p:sp>
          </p:grpSp>
          <p:grpSp>
            <p:nvGrpSpPr>
              <p:cNvPr id="486439" name="Group 39"/>
              <p:cNvGrpSpPr>
                <a:grpSpLocks/>
              </p:cNvGrpSpPr>
              <p:nvPr/>
            </p:nvGrpSpPr>
            <p:grpSpPr bwMode="auto">
              <a:xfrm>
                <a:off x="2607" y="1379"/>
                <a:ext cx="233" cy="250"/>
                <a:chOff x="2940" y="2429"/>
                <a:chExt cx="236" cy="250"/>
              </a:xfrm>
            </p:grpSpPr>
            <p:sp>
              <p:nvSpPr>
                <p:cNvPr id="486440" name="Rectangle 4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486441" name="Text Box 41"/>
                <p:cNvSpPr txBox="1">
                  <a:spLocks noChangeArrowheads="1"/>
                </p:cNvSpPr>
                <p:nvPr/>
              </p:nvSpPr>
              <p:spPr bwMode="auto">
                <a:xfrm>
                  <a:off x="2940" y="2429"/>
                  <a:ext cx="236" cy="250"/>
                </a:xfrm>
                <a:prstGeom prst="rect">
                  <a:avLst/>
                </a:prstGeom>
                <a:noFill/>
                <a:ln w="9525">
                  <a:noFill/>
                  <a:miter lim="800000"/>
                  <a:headEnd/>
                  <a:tailEnd/>
                </a:ln>
                <a:effectLst/>
              </p:spPr>
              <p:txBody>
                <a:bodyPr wrap="none">
                  <a:spAutoFit/>
                </a:bodyPr>
                <a:lstStyle/>
                <a:p>
                  <a:pPr algn="ctr"/>
                  <a:r>
                    <a:rPr lang="en-US" sz="2000"/>
                    <a:t>A</a:t>
                  </a:r>
                  <a:endParaRPr lang="en-US" sz="2400">
                    <a:latin typeface="Times New Roman" pitchFamily="18" charset="0"/>
                  </a:endParaRPr>
                </a:p>
              </p:txBody>
            </p:sp>
          </p:grpSp>
          <p:sp>
            <p:nvSpPr>
              <p:cNvPr id="486442" name="Line 42"/>
              <p:cNvSpPr>
                <a:spLocks noChangeShapeType="1"/>
              </p:cNvSpPr>
              <p:nvPr/>
            </p:nvSpPr>
            <p:spPr bwMode="auto">
              <a:xfrm>
                <a:off x="3552" y="1488"/>
                <a:ext cx="336" cy="144"/>
              </a:xfrm>
              <a:prstGeom prst="line">
                <a:avLst/>
              </a:prstGeom>
              <a:noFill/>
              <a:ln w="9525">
                <a:solidFill>
                  <a:schemeClr val="tx1"/>
                </a:solidFill>
                <a:round/>
                <a:headEnd/>
                <a:tailEnd/>
              </a:ln>
              <a:effectLst/>
            </p:spPr>
            <p:txBody>
              <a:bodyPr/>
              <a:lstStyle/>
              <a:p>
                <a:endParaRPr lang="en-US"/>
              </a:p>
            </p:txBody>
          </p:sp>
          <p:sp>
            <p:nvSpPr>
              <p:cNvPr id="486443" name="Line 43"/>
              <p:cNvSpPr>
                <a:spLocks noChangeShapeType="1"/>
              </p:cNvSpPr>
              <p:nvPr/>
            </p:nvSpPr>
            <p:spPr bwMode="auto">
              <a:xfrm flipV="1">
                <a:off x="3504" y="1248"/>
                <a:ext cx="144" cy="192"/>
              </a:xfrm>
              <a:prstGeom prst="line">
                <a:avLst/>
              </a:prstGeom>
              <a:noFill/>
              <a:ln w="9525">
                <a:solidFill>
                  <a:schemeClr val="tx1"/>
                </a:solidFill>
                <a:round/>
                <a:headEnd/>
                <a:tailEnd/>
              </a:ln>
              <a:effectLst/>
            </p:spPr>
            <p:txBody>
              <a:bodyPr/>
              <a:lstStyle/>
              <a:p>
                <a:endParaRPr lang="en-US"/>
              </a:p>
            </p:txBody>
          </p:sp>
          <p:sp>
            <p:nvSpPr>
              <p:cNvPr id="486444" name="Line 44"/>
              <p:cNvSpPr>
                <a:spLocks noChangeShapeType="1"/>
              </p:cNvSpPr>
              <p:nvPr/>
            </p:nvSpPr>
            <p:spPr bwMode="auto">
              <a:xfrm flipV="1">
                <a:off x="3552" y="1920"/>
                <a:ext cx="240" cy="240"/>
              </a:xfrm>
              <a:prstGeom prst="line">
                <a:avLst/>
              </a:prstGeom>
              <a:noFill/>
              <a:ln w="9525">
                <a:solidFill>
                  <a:schemeClr val="tx1"/>
                </a:solidFill>
                <a:round/>
                <a:headEnd/>
                <a:tailEnd/>
              </a:ln>
              <a:effectLst/>
            </p:spPr>
            <p:txBody>
              <a:bodyPr/>
              <a:lstStyle/>
              <a:p>
                <a:endParaRPr lang="en-US"/>
              </a:p>
            </p:txBody>
          </p:sp>
          <p:sp>
            <p:nvSpPr>
              <p:cNvPr id="486445" name="Line 45"/>
              <p:cNvSpPr>
                <a:spLocks noChangeShapeType="1"/>
              </p:cNvSpPr>
              <p:nvPr/>
            </p:nvSpPr>
            <p:spPr bwMode="auto">
              <a:xfrm>
                <a:off x="3552" y="2208"/>
                <a:ext cx="0" cy="0"/>
              </a:xfrm>
              <a:prstGeom prst="line">
                <a:avLst/>
              </a:prstGeom>
              <a:noFill/>
              <a:ln w="9525">
                <a:solidFill>
                  <a:schemeClr val="tx1"/>
                </a:solidFill>
                <a:round/>
                <a:headEnd/>
                <a:tailEnd/>
              </a:ln>
              <a:effectLst/>
            </p:spPr>
            <p:txBody>
              <a:bodyPr/>
              <a:lstStyle/>
              <a:p>
                <a:endParaRPr lang="en-US"/>
              </a:p>
            </p:txBody>
          </p:sp>
          <p:sp>
            <p:nvSpPr>
              <p:cNvPr id="486446" name="Line 46"/>
              <p:cNvSpPr>
                <a:spLocks noChangeShapeType="1"/>
              </p:cNvSpPr>
              <p:nvPr/>
            </p:nvSpPr>
            <p:spPr bwMode="auto">
              <a:xfrm>
                <a:off x="3552" y="2208"/>
                <a:ext cx="288" cy="96"/>
              </a:xfrm>
              <a:prstGeom prst="line">
                <a:avLst/>
              </a:prstGeom>
              <a:noFill/>
              <a:ln w="9525">
                <a:solidFill>
                  <a:schemeClr val="tx1"/>
                </a:solidFill>
                <a:round/>
                <a:headEnd/>
                <a:tailEnd/>
              </a:ln>
              <a:effectLst/>
            </p:spPr>
            <p:txBody>
              <a:bodyPr/>
              <a:lstStyle/>
              <a:p>
                <a:endParaRPr lang="en-US"/>
              </a:p>
            </p:txBody>
          </p:sp>
          <p:sp>
            <p:nvSpPr>
              <p:cNvPr id="486447" name="Line 47"/>
              <p:cNvSpPr>
                <a:spLocks noChangeShapeType="1"/>
              </p:cNvSpPr>
              <p:nvPr/>
            </p:nvSpPr>
            <p:spPr bwMode="auto">
              <a:xfrm flipH="1" flipV="1">
                <a:off x="2352" y="1200"/>
                <a:ext cx="288" cy="240"/>
              </a:xfrm>
              <a:prstGeom prst="line">
                <a:avLst/>
              </a:prstGeom>
              <a:noFill/>
              <a:ln w="9525">
                <a:solidFill>
                  <a:schemeClr val="tx1"/>
                </a:solidFill>
                <a:round/>
                <a:headEnd/>
                <a:tailEnd/>
              </a:ln>
              <a:effectLst/>
            </p:spPr>
            <p:txBody>
              <a:bodyPr/>
              <a:lstStyle/>
              <a:p>
                <a:endParaRPr lang="en-US"/>
              </a:p>
            </p:txBody>
          </p:sp>
          <p:sp>
            <p:nvSpPr>
              <p:cNvPr id="486448" name="Line 48"/>
              <p:cNvSpPr>
                <a:spLocks noChangeShapeType="1"/>
              </p:cNvSpPr>
              <p:nvPr/>
            </p:nvSpPr>
            <p:spPr bwMode="auto">
              <a:xfrm flipH="1" flipV="1">
                <a:off x="2208" y="2112"/>
                <a:ext cx="384" cy="48"/>
              </a:xfrm>
              <a:prstGeom prst="line">
                <a:avLst/>
              </a:prstGeom>
              <a:noFill/>
              <a:ln w="9525">
                <a:solidFill>
                  <a:schemeClr val="tx1"/>
                </a:solidFill>
                <a:round/>
                <a:headEnd/>
                <a:tailEnd/>
              </a:ln>
              <a:effectLst/>
            </p:spPr>
            <p:txBody>
              <a:bodyPr/>
              <a:lstStyle/>
              <a:p>
                <a:endParaRPr lang="en-US"/>
              </a:p>
            </p:txBody>
          </p:sp>
          <p:sp>
            <p:nvSpPr>
              <p:cNvPr id="486449" name="Text Box 49"/>
              <p:cNvSpPr txBox="1">
                <a:spLocks noChangeArrowheads="1"/>
              </p:cNvSpPr>
              <p:nvPr/>
            </p:nvSpPr>
            <p:spPr bwMode="auto">
              <a:xfrm>
                <a:off x="2448" y="1104"/>
                <a:ext cx="191" cy="231"/>
              </a:xfrm>
              <a:prstGeom prst="rect">
                <a:avLst/>
              </a:prstGeom>
              <a:noFill/>
              <a:ln w="9525">
                <a:noFill/>
                <a:miter lim="800000"/>
                <a:headEnd/>
                <a:tailEnd/>
              </a:ln>
              <a:effectLst/>
            </p:spPr>
            <p:txBody>
              <a:bodyPr wrap="none">
                <a:spAutoFit/>
              </a:bodyPr>
              <a:lstStyle/>
              <a:p>
                <a:pPr eaLnBrk="1" hangingPunct="1"/>
                <a:r>
                  <a:rPr lang="en-US"/>
                  <a:t>u</a:t>
                </a:r>
              </a:p>
            </p:txBody>
          </p:sp>
          <p:sp>
            <p:nvSpPr>
              <p:cNvPr id="486450" name="Text Box 50"/>
              <p:cNvSpPr txBox="1">
                <a:spLocks noChangeArrowheads="1"/>
              </p:cNvSpPr>
              <p:nvPr/>
            </p:nvSpPr>
            <p:spPr bwMode="auto">
              <a:xfrm>
                <a:off x="3408" y="1107"/>
                <a:ext cx="186" cy="231"/>
              </a:xfrm>
              <a:prstGeom prst="rect">
                <a:avLst/>
              </a:prstGeom>
              <a:noFill/>
              <a:ln w="9525">
                <a:noFill/>
                <a:miter lim="800000"/>
                <a:headEnd/>
                <a:tailEnd/>
              </a:ln>
              <a:effectLst/>
            </p:spPr>
            <p:txBody>
              <a:bodyPr wrap="none">
                <a:spAutoFit/>
              </a:bodyPr>
              <a:lstStyle/>
              <a:p>
                <a:pPr eaLnBrk="1" hangingPunct="1"/>
                <a:r>
                  <a:rPr lang="en-US"/>
                  <a:t>v</a:t>
                </a:r>
              </a:p>
            </p:txBody>
          </p:sp>
          <p:sp>
            <p:nvSpPr>
              <p:cNvPr id="486451" name="Text Box 51"/>
              <p:cNvSpPr txBox="1">
                <a:spLocks noChangeArrowheads="1"/>
              </p:cNvSpPr>
              <p:nvPr/>
            </p:nvSpPr>
            <p:spPr bwMode="auto">
              <a:xfrm>
                <a:off x="3648" y="1347"/>
                <a:ext cx="215" cy="231"/>
              </a:xfrm>
              <a:prstGeom prst="rect">
                <a:avLst/>
              </a:prstGeom>
              <a:noFill/>
              <a:ln w="9525">
                <a:noFill/>
                <a:miter lim="800000"/>
                <a:headEnd/>
                <a:tailEnd/>
              </a:ln>
              <a:effectLst/>
            </p:spPr>
            <p:txBody>
              <a:bodyPr wrap="none">
                <a:spAutoFit/>
              </a:bodyPr>
              <a:lstStyle/>
              <a:p>
                <a:pPr eaLnBrk="1" hangingPunct="1"/>
                <a:r>
                  <a:rPr lang="en-US"/>
                  <a:t>w</a:t>
                </a:r>
              </a:p>
            </p:txBody>
          </p:sp>
          <p:sp>
            <p:nvSpPr>
              <p:cNvPr id="486452" name="Text Box 52"/>
              <p:cNvSpPr txBox="1">
                <a:spLocks noChangeArrowheads="1"/>
              </p:cNvSpPr>
              <p:nvPr/>
            </p:nvSpPr>
            <p:spPr bwMode="auto">
              <a:xfrm>
                <a:off x="3696" y="1923"/>
                <a:ext cx="201" cy="231"/>
              </a:xfrm>
              <a:prstGeom prst="rect">
                <a:avLst/>
              </a:prstGeom>
              <a:noFill/>
              <a:ln w="9525">
                <a:noFill/>
                <a:miter lim="800000"/>
                <a:headEnd/>
                <a:tailEnd/>
              </a:ln>
              <a:effectLst/>
            </p:spPr>
            <p:txBody>
              <a:bodyPr wrap="none">
                <a:spAutoFit/>
              </a:bodyPr>
              <a:lstStyle/>
              <a:p>
                <a:pPr eaLnBrk="1" hangingPunct="1"/>
                <a:r>
                  <a:rPr lang="en-US"/>
                  <a:t>x</a:t>
                </a:r>
              </a:p>
            </p:txBody>
          </p:sp>
          <p:sp>
            <p:nvSpPr>
              <p:cNvPr id="486453" name="Text Box 53"/>
              <p:cNvSpPr txBox="1">
                <a:spLocks noChangeArrowheads="1"/>
              </p:cNvSpPr>
              <p:nvPr/>
            </p:nvSpPr>
            <p:spPr bwMode="auto">
              <a:xfrm>
                <a:off x="3600" y="2259"/>
                <a:ext cx="191" cy="231"/>
              </a:xfrm>
              <a:prstGeom prst="rect">
                <a:avLst/>
              </a:prstGeom>
              <a:noFill/>
              <a:ln w="9525">
                <a:noFill/>
                <a:miter lim="800000"/>
                <a:headEnd/>
                <a:tailEnd/>
              </a:ln>
              <a:effectLst/>
            </p:spPr>
            <p:txBody>
              <a:bodyPr wrap="none">
                <a:spAutoFit/>
              </a:bodyPr>
              <a:lstStyle/>
              <a:p>
                <a:pPr eaLnBrk="1" hangingPunct="1"/>
                <a:r>
                  <a:rPr lang="en-US"/>
                  <a:t>y</a:t>
                </a:r>
              </a:p>
            </p:txBody>
          </p:sp>
          <p:sp>
            <p:nvSpPr>
              <p:cNvPr id="486454" name="Text Box 54"/>
              <p:cNvSpPr txBox="1">
                <a:spLocks noChangeArrowheads="1"/>
              </p:cNvSpPr>
              <p:nvPr/>
            </p:nvSpPr>
            <p:spPr bwMode="auto">
              <a:xfrm>
                <a:off x="2304" y="2115"/>
                <a:ext cx="193" cy="231"/>
              </a:xfrm>
              <a:prstGeom prst="rect">
                <a:avLst/>
              </a:prstGeom>
              <a:noFill/>
              <a:ln w="9525">
                <a:noFill/>
                <a:miter lim="800000"/>
                <a:headEnd/>
                <a:tailEnd/>
              </a:ln>
              <a:effectLst/>
            </p:spPr>
            <p:txBody>
              <a:bodyPr wrap="none">
                <a:spAutoFit/>
              </a:bodyPr>
              <a:lstStyle/>
              <a:p>
                <a:pPr eaLnBrk="1" hangingPunct="1"/>
                <a:r>
                  <a:rPr lang="en-US"/>
                  <a:t>z</a:t>
                </a:r>
              </a:p>
            </p:txBody>
          </p:sp>
        </p:grpSp>
        <p:sp>
          <p:nvSpPr>
            <p:cNvPr id="486455" name="Text Box 55"/>
            <p:cNvSpPr txBox="1">
              <a:spLocks noChangeArrowheads="1"/>
            </p:cNvSpPr>
            <p:nvPr/>
          </p:nvSpPr>
          <p:spPr bwMode="auto">
            <a:xfrm>
              <a:off x="3686" y="1274"/>
              <a:ext cx="1301" cy="1442"/>
            </a:xfrm>
            <a:prstGeom prst="rect">
              <a:avLst/>
            </a:prstGeom>
            <a:noFill/>
            <a:ln w="9525">
              <a:noFill/>
              <a:miter lim="800000"/>
              <a:headEnd/>
              <a:tailEnd/>
            </a:ln>
            <a:effectLst/>
          </p:spPr>
          <p:txBody>
            <a:bodyPr wrap="none">
              <a:spAutoFit/>
            </a:bodyPr>
            <a:lstStyle/>
            <a:p>
              <a:pPr eaLnBrk="1" hangingPunct="1"/>
              <a:r>
                <a:rPr lang="en-US" u="sng"/>
                <a:t>destination</a:t>
              </a:r>
              <a:r>
                <a:rPr lang="en-US"/>
                <a:t>   </a:t>
              </a:r>
              <a:r>
                <a:rPr lang="en-US" u="sng"/>
                <a:t>hops</a:t>
              </a:r>
            </a:p>
            <a:p>
              <a:pPr eaLnBrk="1" hangingPunct="1"/>
              <a:r>
                <a:rPr lang="en-US"/>
                <a:t>      u                1</a:t>
              </a:r>
            </a:p>
            <a:p>
              <a:pPr eaLnBrk="1" hangingPunct="1"/>
              <a:r>
                <a:rPr lang="en-US"/>
                <a:t>      v                2</a:t>
              </a:r>
            </a:p>
            <a:p>
              <a:pPr eaLnBrk="1" hangingPunct="1"/>
              <a:r>
                <a:rPr lang="en-US"/>
                <a:t>      w               2</a:t>
              </a:r>
            </a:p>
            <a:p>
              <a:pPr eaLnBrk="1" hangingPunct="1"/>
              <a:r>
                <a:rPr lang="en-US"/>
                <a:t>      x                3</a:t>
              </a:r>
            </a:p>
            <a:p>
              <a:pPr eaLnBrk="1" hangingPunct="1"/>
              <a:r>
                <a:rPr lang="en-US"/>
                <a:t>      y                3</a:t>
              </a:r>
            </a:p>
            <a:p>
              <a:pPr eaLnBrk="1" hangingPunct="1"/>
              <a:r>
                <a:rPr lang="en-US"/>
                <a:t>      z                2</a:t>
              </a:r>
            </a:p>
            <a:p>
              <a:pPr eaLnBrk="1" hangingPunct="1"/>
              <a:r>
                <a:rPr lang="en-US">
                  <a:latin typeface="Arial" charset="0"/>
                </a:rPr>
                <a:t>  </a:t>
              </a:r>
            </a:p>
          </p:txBody>
        </p:sp>
      </p:grpSp>
      <p:sp>
        <p:nvSpPr>
          <p:cNvPr id="486456" name="Text Box 56"/>
          <p:cNvSpPr txBox="1">
            <a:spLocks noChangeArrowheads="1"/>
          </p:cNvSpPr>
          <p:nvPr/>
        </p:nvSpPr>
        <p:spPr bwMode="auto">
          <a:xfrm>
            <a:off x="5575300" y="3355975"/>
            <a:ext cx="2979738" cy="366713"/>
          </a:xfrm>
          <a:prstGeom prst="rect">
            <a:avLst/>
          </a:prstGeom>
          <a:noFill/>
          <a:ln w="9525">
            <a:noFill/>
            <a:miter lim="800000"/>
            <a:headEnd/>
            <a:tailEnd/>
          </a:ln>
          <a:effectLst/>
        </p:spPr>
        <p:txBody>
          <a:bodyPr wrap="none">
            <a:spAutoFit/>
          </a:bodyPr>
          <a:lstStyle/>
          <a:p>
            <a:r>
              <a:rPr lang="en-US" u="sng">
                <a:solidFill>
                  <a:srgbClr val="FF0000"/>
                </a:solidFill>
              </a:rPr>
              <a:t>From router A to subsets: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8" name="Slide Number Placeholder 4"/>
          <p:cNvSpPr>
            <a:spLocks noGrp="1"/>
          </p:cNvSpPr>
          <p:nvPr>
            <p:ph type="sldNum" sz="quarter" idx="12"/>
          </p:nvPr>
        </p:nvSpPr>
        <p:spPr/>
        <p:txBody>
          <a:bodyPr/>
          <a:lstStyle/>
          <a:p>
            <a:r>
              <a:rPr lang="en-US"/>
              <a:t>4-</a:t>
            </a:r>
            <a:fld id="{6CAD6D92-2AEF-48EF-97A1-D4AC5E53FFB0}" type="slidenum">
              <a:rPr lang="en-US"/>
              <a:pPr/>
              <a:t>5</a:t>
            </a:fld>
            <a:endParaRPr lang="en-US"/>
          </a:p>
        </p:txBody>
      </p:sp>
      <p:sp>
        <p:nvSpPr>
          <p:cNvPr id="112642" name="Rectangle 2"/>
          <p:cNvSpPr>
            <a:spLocks noGrp="1" noChangeArrowheads="1"/>
          </p:cNvSpPr>
          <p:nvPr>
            <p:ph type="title"/>
          </p:nvPr>
        </p:nvSpPr>
        <p:spPr/>
        <p:txBody>
          <a:bodyPr/>
          <a:lstStyle/>
          <a:p>
            <a:r>
              <a:rPr lang="en-US" sz="3600"/>
              <a:t>Network layer service models:</a:t>
            </a:r>
            <a:endParaRPr lang="en-US"/>
          </a:p>
        </p:txBody>
      </p:sp>
      <p:sp>
        <p:nvSpPr>
          <p:cNvPr id="112643" name="Text Box 3"/>
          <p:cNvSpPr txBox="1">
            <a:spLocks noChangeArrowheads="1"/>
          </p:cNvSpPr>
          <p:nvPr/>
        </p:nvSpPr>
        <p:spPr bwMode="auto">
          <a:xfrm>
            <a:off x="309563" y="1506538"/>
            <a:ext cx="1538287" cy="3749675"/>
          </a:xfrm>
          <a:prstGeom prst="rect">
            <a:avLst/>
          </a:prstGeom>
          <a:noFill/>
          <a:ln w="9525">
            <a:noFill/>
            <a:miter lim="800000"/>
            <a:headEnd/>
            <a:tailEnd/>
          </a:ln>
          <a:effectLst/>
        </p:spPr>
        <p:txBody>
          <a:bodyPr wrap="none">
            <a:spAutoFit/>
          </a:bodyPr>
          <a:lstStyle/>
          <a:p>
            <a:pPr algn="r"/>
            <a:r>
              <a:rPr lang="en-US" sz="2000">
                <a:latin typeface="Arial" charset="0"/>
              </a:rPr>
              <a:t>Network</a:t>
            </a:r>
          </a:p>
          <a:p>
            <a:pPr algn="r"/>
            <a:r>
              <a:rPr lang="en-US" sz="2000">
                <a:latin typeface="Arial" charset="0"/>
              </a:rPr>
              <a:t>Architecture</a:t>
            </a:r>
          </a:p>
          <a:p>
            <a:pPr algn="r"/>
            <a:endParaRPr lang="en-US" sz="2000">
              <a:latin typeface="Arial" charset="0"/>
            </a:endParaRPr>
          </a:p>
          <a:p>
            <a:pPr algn="r"/>
            <a:r>
              <a:rPr lang="en-US" sz="2000">
                <a:latin typeface="Arial" charset="0"/>
              </a:rPr>
              <a:t>Internet</a:t>
            </a:r>
          </a:p>
          <a:p>
            <a:pPr algn="r"/>
            <a:endParaRPr lang="en-US" sz="2000">
              <a:latin typeface="Arial" charset="0"/>
            </a:endParaRPr>
          </a:p>
          <a:p>
            <a:pPr algn="r"/>
            <a:r>
              <a:rPr lang="en-US" sz="2000">
                <a:latin typeface="Arial" charset="0"/>
              </a:rPr>
              <a:t>ATM</a:t>
            </a:r>
          </a:p>
          <a:p>
            <a:pPr algn="r"/>
            <a:endParaRPr lang="en-US" sz="2000">
              <a:latin typeface="Arial" charset="0"/>
            </a:endParaRPr>
          </a:p>
          <a:p>
            <a:pPr algn="r"/>
            <a:r>
              <a:rPr lang="en-US" sz="2000">
                <a:latin typeface="Arial" charset="0"/>
              </a:rPr>
              <a:t>ATM</a:t>
            </a:r>
          </a:p>
          <a:p>
            <a:pPr algn="r"/>
            <a:endParaRPr lang="en-US" sz="2000">
              <a:latin typeface="Arial" charset="0"/>
            </a:endParaRPr>
          </a:p>
          <a:p>
            <a:pPr algn="r"/>
            <a:r>
              <a:rPr lang="en-US" sz="2000">
                <a:latin typeface="Arial" charset="0"/>
              </a:rPr>
              <a:t>ATM</a:t>
            </a:r>
          </a:p>
          <a:p>
            <a:pPr algn="r"/>
            <a:endParaRPr lang="en-US" sz="2000">
              <a:latin typeface="Arial" charset="0"/>
            </a:endParaRPr>
          </a:p>
          <a:p>
            <a:pPr algn="r"/>
            <a:r>
              <a:rPr lang="en-US" sz="2000">
                <a:latin typeface="Arial" charset="0"/>
              </a:rPr>
              <a:t>ATM</a:t>
            </a:r>
            <a:endParaRPr lang="en-US" sz="2400">
              <a:latin typeface="Times New Roman" pitchFamily="18" charset="0"/>
            </a:endParaRPr>
          </a:p>
        </p:txBody>
      </p:sp>
      <p:sp>
        <p:nvSpPr>
          <p:cNvPr id="112644" name="Text Box 4"/>
          <p:cNvSpPr txBox="1">
            <a:spLocks noChangeArrowheads="1"/>
          </p:cNvSpPr>
          <p:nvPr/>
        </p:nvSpPr>
        <p:spPr bwMode="auto">
          <a:xfrm>
            <a:off x="1966913" y="1506538"/>
            <a:ext cx="1309687" cy="3749675"/>
          </a:xfrm>
          <a:prstGeom prst="rect">
            <a:avLst/>
          </a:prstGeom>
          <a:noFill/>
          <a:ln w="9525">
            <a:noFill/>
            <a:miter lim="800000"/>
            <a:headEnd/>
            <a:tailEnd/>
          </a:ln>
          <a:effectLst/>
        </p:spPr>
        <p:txBody>
          <a:bodyPr wrap="none">
            <a:spAutoFit/>
          </a:bodyPr>
          <a:lstStyle/>
          <a:p>
            <a:r>
              <a:rPr lang="en-US" sz="2000">
                <a:latin typeface="Arial" charset="0"/>
              </a:rPr>
              <a:t>Service</a:t>
            </a:r>
          </a:p>
          <a:p>
            <a:r>
              <a:rPr lang="en-US" sz="2000">
                <a:latin typeface="Arial" charset="0"/>
              </a:rPr>
              <a:t>Model</a:t>
            </a:r>
          </a:p>
          <a:p>
            <a:endParaRPr lang="en-US" sz="2000">
              <a:latin typeface="Arial" charset="0"/>
            </a:endParaRPr>
          </a:p>
          <a:p>
            <a:r>
              <a:rPr lang="en-US" sz="2000">
                <a:latin typeface="Arial" charset="0"/>
              </a:rPr>
              <a:t>best effort</a:t>
            </a:r>
          </a:p>
          <a:p>
            <a:endParaRPr lang="en-US" sz="2000">
              <a:latin typeface="Arial" charset="0"/>
            </a:endParaRPr>
          </a:p>
          <a:p>
            <a:r>
              <a:rPr lang="en-US" sz="2000">
                <a:latin typeface="Arial" charset="0"/>
              </a:rPr>
              <a:t>CBR</a:t>
            </a:r>
          </a:p>
          <a:p>
            <a:endParaRPr lang="en-US" sz="2000">
              <a:latin typeface="Arial" charset="0"/>
            </a:endParaRPr>
          </a:p>
          <a:p>
            <a:r>
              <a:rPr lang="en-US" sz="2000">
                <a:latin typeface="Arial" charset="0"/>
              </a:rPr>
              <a:t>VBR</a:t>
            </a:r>
          </a:p>
          <a:p>
            <a:endParaRPr lang="en-US" sz="2000">
              <a:latin typeface="Arial" charset="0"/>
            </a:endParaRPr>
          </a:p>
          <a:p>
            <a:r>
              <a:rPr lang="en-US" sz="2000">
                <a:latin typeface="Arial" charset="0"/>
              </a:rPr>
              <a:t>ABR</a:t>
            </a:r>
          </a:p>
          <a:p>
            <a:endParaRPr lang="en-US" sz="2000">
              <a:latin typeface="Arial" charset="0"/>
            </a:endParaRPr>
          </a:p>
          <a:p>
            <a:r>
              <a:rPr lang="en-US" sz="2000">
                <a:latin typeface="Arial" charset="0"/>
              </a:rPr>
              <a:t>UBR</a:t>
            </a:r>
            <a:endParaRPr lang="en-US" sz="2400">
              <a:latin typeface="Times New Roman" pitchFamily="18" charset="0"/>
            </a:endParaRPr>
          </a:p>
        </p:txBody>
      </p:sp>
      <p:sp>
        <p:nvSpPr>
          <p:cNvPr id="112645" name="Text Box 5"/>
          <p:cNvSpPr txBox="1">
            <a:spLocks noChangeArrowheads="1"/>
          </p:cNvSpPr>
          <p:nvPr/>
        </p:nvSpPr>
        <p:spPr bwMode="auto">
          <a:xfrm>
            <a:off x="3300413" y="1801813"/>
            <a:ext cx="1538287" cy="3444875"/>
          </a:xfrm>
          <a:prstGeom prst="rect">
            <a:avLst/>
          </a:prstGeom>
          <a:noFill/>
          <a:ln w="9525">
            <a:noFill/>
            <a:miter lim="800000"/>
            <a:headEnd/>
            <a:tailEnd/>
          </a:ln>
          <a:effectLst/>
        </p:spPr>
        <p:txBody>
          <a:bodyPr wrap="none">
            <a:spAutoFit/>
          </a:bodyPr>
          <a:lstStyle/>
          <a:p>
            <a:r>
              <a:rPr lang="en-US" sz="2000">
                <a:latin typeface="Arial" charset="0"/>
              </a:rPr>
              <a:t>Bandwidth</a:t>
            </a:r>
          </a:p>
          <a:p>
            <a:endParaRPr lang="en-US" sz="2000">
              <a:latin typeface="Arial" charset="0"/>
            </a:endParaRPr>
          </a:p>
          <a:p>
            <a:r>
              <a:rPr lang="en-US" sz="2000">
                <a:latin typeface="Arial" charset="0"/>
              </a:rPr>
              <a:t>none</a:t>
            </a:r>
          </a:p>
          <a:p>
            <a:endParaRPr lang="en-US" sz="2000">
              <a:latin typeface="Arial" charset="0"/>
            </a:endParaRPr>
          </a:p>
          <a:p>
            <a:r>
              <a:rPr lang="en-US" sz="2000">
                <a:latin typeface="Arial" charset="0"/>
              </a:rPr>
              <a:t>constant</a:t>
            </a:r>
          </a:p>
          <a:p>
            <a:r>
              <a:rPr lang="en-US" sz="2000">
                <a:latin typeface="Arial" charset="0"/>
              </a:rPr>
              <a:t>rate</a:t>
            </a:r>
          </a:p>
          <a:p>
            <a:r>
              <a:rPr lang="en-US" sz="2000">
                <a:latin typeface="Arial" charset="0"/>
              </a:rPr>
              <a:t>guaranteed</a:t>
            </a:r>
          </a:p>
          <a:p>
            <a:r>
              <a:rPr lang="en-US" sz="2000">
                <a:latin typeface="Arial" charset="0"/>
              </a:rPr>
              <a:t>rate</a:t>
            </a:r>
          </a:p>
          <a:p>
            <a:r>
              <a:rPr lang="en-US" sz="2000">
                <a:latin typeface="Arial" charset="0"/>
              </a:rPr>
              <a:t>guaranteed </a:t>
            </a:r>
          </a:p>
          <a:p>
            <a:r>
              <a:rPr lang="en-US" sz="2000">
                <a:latin typeface="Arial" charset="0"/>
              </a:rPr>
              <a:t>minimum</a:t>
            </a:r>
          </a:p>
          <a:p>
            <a:r>
              <a:rPr lang="en-US" sz="2000">
                <a:latin typeface="Arial" charset="0"/>
              </a:rPr>
              <a:t>none</a:t>
            </a:r>
            <a:endParaRPr lang="en-US" sz="2400">
              <a:latin typeface="Times New Roman" pitchFamily="18" charset="0"/>
            </a:endParaRPr>
          </a:p>
        </p:txBody>
      </p:sp>
      <p:sp>
        <p:nvSpPr>
          <p:cNvPr id="112646" name="Line 6"/>
          <p:cNvSpPr>
            <a:spLocks noChangeShapeType="1"/>
          </p:cNvSpPr>
          <p:nvPr/>
        </p:nvSpPr>
        <p:spPr bwMode="auto">
          <a:xfrm>
            <a:off x="409575" y="2324100"/>
            <a:ext cx="8429625" cy="9525"/>
          </a:xfrm>
          <a:prstGeom prst="line">
            <a:avLst/>
          </a:prstGeom>
          <a:noFill/>
          <a:ln w="28575">
            <a:solidFill>
              <a:schemeClr val="accent2"/>
            </a:solidFill>
            <a:round/>
            <a:headEnd/>
            <a:tailEnd/>
          </a:ln>
          <a:effectLst/>
        </p:spPr>
        <p:txBody>
          <a:bodyPr wrap="none" anchor="ctr"/>
          <a:lstStyle/>
          <a:p>
            <a:endParaRPr lang="en-US"/>
          </a:p>
        </p:txBody>
      </p:sp>
      <p:sp>
        <p:nvSpPr>
          <p:cNvPr id="112647" name="Line 7"/>
          <p:cNvSpPr>
            <a:spLocks noChangeShapeType="1"/>
          </p:cNvSpPr>
          <p:nvPr/>
        </p:nvSpPr>
        <p:spPr bwMode="auto">
          <a:xfrm>
            <a:off x="514350" y="3057525"/>
            <a:ext cx="8429625" cy="9525"/>
          </a:xfrm>
          <a:prstGeom prst="line">
            <a:avLst/>
          </a:prstGeom>
          <a:noFill/>
          <a:ln w="19050">
            <a:solidFill>
              <a:schemeClr val="accent2"/>
            </a:solidFill>
            <a:round/>
            <a:headEnd/>
            <a:tailEnd/>
          </a:ln>
          <a:effectLst/>
        </p:spPr>
        <p:txBody>
          <a:bodyPr wrap="none" anchor="ctr"/>
          <a:lstStyle/>
          <a:p>
            <a:endParaRPr lang="en-US"/>
          </a:p>
        </p:txBody>
      </p:sp>
      <p:sp>
        <p:nvSpPr>
          <p:cNvPr id="112648" name="Line 8"/>
          <p:cNvSpPr>
            <a:spLocks noChangeShapeType="1"/>
          </p:cNvSpPr>
          <p:nvPr/>
        </p:nvSpPr>
        <p:spPr bwMode="auto">
          <a:xfrm>
            <a:off x="561975" y="3676650"/>
            <a:ext cx="8429625" cy="9525"/>
          </a:xfrm>
          <a:prstGeom prst="line">
            <a:avLst/>
          </a:prstGeom>
          <a:noFill/>
          <a:ln w="19050">
            <a:solidFill>
              <a:schemeClr val="accent2"/>
            </a:solidFill>
            <a:round/>
            <a:headEnd/>
            <a:tailEnd/>
          </a:ln>
          <a:effectLst/>
        </p:spPr>
        <p:txBody>
          <a:bodyPr wrap="none" anchor="ctr"/>
          <a:lstStyle/>
          <a:p>
            <a:endParaRPr lang="en-US"/>
          </a:p>
        </p:txBody>
      </p:sp>
      <p:sp>
        <p:nvSpPr>
          <p:cNvPr id="112649" name="Line 9"/>
          <p:cNvSpPr>
            <a:spLocks noChangeShapeType="1"/>
          </p:cNvSpPr>
          <p:nvPr/>
        </p:nvSpPr>
        <p:spPr bwMode="auto">
          <a:xfrm>
            <a:off x="561975" y="4305300"/>
            <a:ext cx="8429625" cy="9525"/>
          </a:xfrm>
          <a:prstGeom prst="line">
            <a:avLst/>
          </a:prstGeom>
          <a:noFill/>
          <a:ln w="19050">
            <a:solidFill>
              <a:schemeClr val="accent2"/>
            </a:solidFill>
            <a:round/>
            <a:headEnd/>
            <a:tailEnd/>
          </a:ln>
          <a:effectLst/>
        </p:spPr>
        <p:txBody>
          <a:bodyPr wrap="none" anchor="ctr"/>
          <a:lstStyle/>
          <a:p>
            <a:endParaRPr lang="en-US"/>
          </a:p>
        </p:txBody>
      </p:sp>
      <p:sp>
        <p:nvSpPr>
          <p:cNvPr id="112650" name="Line 10"/>
          <p:cNvSpPr>
            <a:spLocks noChangeShapeType="1"/>
          </p:cNvSpPr>
          <p:nvPr/>
        </p:nvSpPr>
        <p:spPr bwMode="auto">
          <a:xfrm>
            <a:off x="571500" y="4886325"/>
            <a:ext cx="8429625" cy="9525"/>
          </a:xfrm>
          <a:prstGeom prst="line">
            <a:avLst/>
          </a:prstGeom>
          <a:noFill/>
          <a:ln w="19050">
            <a:solidFill>
              <a:schemeClr val="accent2"/>
            </a:solidFill>
            <a:round/>
            <a:headEnd/>
            <a:tailEnd/>
          </a:ln>
          <a:effectLst/>
        </p:spPr>
        <p:txBody>
          <a:bodyPr wrap="none" anchor="ctr"/>
          <a:lstStyle/>
          <a:p>
            <a:endParaRPr lang="en-US"/>
          </a:p>
        </p:txBody>
      </p:sp>
      <p:sp>
        <p:nvSpPr>
          <p:cNvPr id="112651" name="Text Box 11"/>
          <p:cNvSpPr txBox="1">
            <a:spLocks noChangeArrowheads="1"/>
          </p:cNvSpPr>
          <p:nvPr/>
        </p:nvSpPr>
        <p:spPr bwMode="auto">
          <a:xfrm>
            <a:off x="4700588" y="1801813"/>
            <a:ext cx="720725" cy="3444875"/>
          </a:xfrm>
          <a:prstGeom prst="rect">
            <a:avLst/>
          </a:prstGeom>
          <a:noFill/>
          <a:ln w="9525">
            <a:noFill/>
            <a:miter lim="800000"/>
            <a:headEnd/>
            <a:tailEnd/>
          </a:ln>
          <a:effectLst/>
        </p:spPr>
        <p:txBody>
          <a:bodyPr wrap="none">
            <a:spAutoFit/>
          </a:bodyPr>
          <a:lstStyle/>
          <a:p>
            <a:r>
              <a:rPr lang="en-US" sz="2000">
                <a:latin typeface="Arial" charset="0"/>
              </a:rPr>
              <a:t>Loss</a:t>
            </a:r>
          </a:p>
          <a:p>
            <a:endParaRPr lang="en-US" sz="2000">
              <a:latin typeface="Arial" charset="0"/>
            </a:endParaRPr>
          </a:p>
          <a:p>
            <a:r>
              <a:rPr lang="en-US" sz="2000">
                <a:latin typeface="Arial" charset="0"/>
              </a:rPr>
              <a:t>no</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no</a:t>
            </a:r>
          </a:p>
          <a:p>
            <a:endParaRPr lang="en-US" sz="2000">
              <a:latin typeface="Arial" charset="0"/>
            </a:endParaRPr>
          </a:p>
          <a:p>
            <a:r>
              <a:rPr lang="en-US" sz="2000">
                <a:latin typeface="Arial" charset="0"/>
              </a:rPr>
              <a:t>no</a:t>
            </a:r>
            <a:endParaRPr lang="en-US" sz="2400">
              <a:latin typeface="Times New Roman" pitchFamily="18" charset="0"/>
            </a:endParaRPr>
          </a:p>
        </p:txBody>
      </p:sp>
      <p:sp>
        <p:nvSpPr>
          <p:cNvPr id="112652" name="Text Box 12"/>
          <p:cNvSpPr txBox="1">
            <a:spLocks noChangeArrowheads="1"/>
          </p:cNvSpPr>
          <p:nvPr/>
        </p:nvSpPr>
        <p:spPr bwMode="auto">
          <a:xfrm>
            <a:off x="5424488" y="1811338"/>
            <a:ext cx="831850" cy="3444875"/>
          </a:xfrm>
          <a:prstGeom prst="rect">
            <a:avLst/>
          </a:prstGeom>
          <a:noFill/>
          <a:ln w="9525">
            <a:noFill/>
            <a:miter lim="800000"/>
            <a:headEnd/>
            <a:tailEnd/>
          </a:ln>
          <a:effectLst/>
        </p:spPr>
        <p:txBody>
          <a:bodyPr wrap="none">
            <a:spAutoFit/>
          </a:bodyPr>
          <a:lstStyle/>
          <a:p>
            <a:r>
              <a:rPr lang="en-US" sz="2000">
                <a:latin typeface="Arial" charset="0"/>
              </a:rPr>
              <a:t>Order</a:t>
            </a:r>
          </a:p>
          <a:p>
            <a:endParaRPr lang="en-US" sz="2000">
              <a:latin typeface="Arial" charset="0"/>
            </a:endParaRPr>
          </a:p>
          <a:p>
            <a:r>
              <a:rPr lang="en-US" sz="2000">
                <a:latin typeface="Arial" charset="0"/>
              </a:rPr>
              <a:t>no</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yes</a:t>
            </a:r>
            <a:endParaRPr lang="en-US" sz="2400">
              <a:latin typeface="Times New Roman" pitchFamily="18" charset="0"/>
            </a:endParaRPr>
          </a:p>
        </p:txBody>
      </p:sp>
      <p:sp>
        <p:nvSpPr>
          <p:cNvPr id="112653" name="Text Box 13"/>
          <p:cNvSpPr txBox="1">
            <a:spLocks noChangeArrowheads="1"/>
          </p:cNvSpPr>
          <p:nvPr/>
        </p:nvSpPr>
        <p:spPr bwMode="auto">
          <a:xfrm>
            <a:off x="6281738" y="1811338"/>
            <a:ext cx="947737" cy="3444875"/>
          </a:xfrm>
          <a:prstGeom prst="rect">
            <a:avLst/>
          </a:prstGeom>
          <a:noFill/>
          <a:ln w="9525">
            <a:noFill/>
            <a:miter lim="800000"/>
            <a:headEnd/>
            <a:tailEnd/>
          </a:ln>
          <a:effectLst/>
        </p:spPr>
        <p:txBody>
          <a:bodyPr wrap="none">
            <a:spAutoFit/>
          </a:bodyPr>
          <a:lstStyle/>
          <a:p>
            <a:r>
              <a:rPr lang="en-US" sz="2000">
                <a:latin typeface="Arial" charset="0"/>
              </a:rPr>
              <a:t>Timing</a:t>
            </a:r>
          </a:p>
          <a:p>
            <a:endParaRPr lang="en-US" sz="2000">
              <a:latin typeface="Arial" charset="0"/>
            </a:endParaRPr>
          </a:p>
          <a:p>
            <a:r>
              <a:rPr lang="en-US" sz="2000">
                <a:latin typeface="Arial" charset="0"/>
              </a:rPr>
              <a:t>no</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yes</a:t>
            </a:r>
          </a:p>
          <a:p>
            <a:endParaRPr lang="en-US" sz="2000">
              <a:latin typeface="Arial" charset="0"/>
            </a:endParaRPr>
          </a:p>
          <a:p>
            <a:r>
              <a:rPr lang="en-US" sz="2000">
                <a:latin typeface="Arial" charset="0"/>
              </a:rPr>
              <a:t>no</a:t>
            </a:r>
          </a:p>
          <a:p>
            <a:endParaRPr lang="en-US" sz="2000">
              <a:latin typeface="Arial" charset="0"/>
            </a:endParaRPr>
          </a:p>
          <a:p>
            <a:r>
              <a:rPr lang="en-US" sz="2000">
                <a:latin typeface="Arial" charset="0"/>
              </a:rPr>
              <a:t>no</a:t>
            </a:r>
            <a:endParaRPr lang="en-US" sz="2400">
              <a:latin typeface="Times New Roman" pitchFamily="18" charset="0"/>
            </a:endParaRPr>
          </a:p>
        </p:txBody>
      </p:sp>
      <p:sp>
        <p:nvSpPr>
          <p:cNvPr id="112654" name="Text Box 14"/>
          <p:cNvSpPr txBox="1">
            <a:spLocks noChangeArrowheads="1"/>
          </p:cNvSpPr>
          <p:nvPr/>
        </p:nvSpPr>
        <p:spPr bwMode="auto">
          <a:xfrm>
            <a:off x="7281863" y="1525588"/>
            <a:ext cx="1481137" cy="3749675"/>
          </a:xfrm>
          <a:prstGeom prst="rect">
            <a:avLst/>
          </a:prstGeom>
          <a:noFill/>
          <a:ln w="9525">
            <a:noFill/>
            <a:miter lim="800000"/>
            <a:headEnd/>
            <a:tailEnd/>
          </a:ln>
          <a:effectLst/>
        </p:spPr>
        <p:txBody>
          <a:bodyPr wrap="none">
            <a:spAutoFit/>
          </a:bodyPr>
          <a:lstStyle/>
          <a:p>
            <a:r>
              <a:rPr lang="en-US" sz="2000">
                <a:latin typeface="Arial" charset="0"/>
              </a:rPr>
              <a:t>Congestion</a:t>
            </a:r>
          </a:p>
          <a:p>
            <a:r>
              <a:rPr lang="en-US" sz="2000">
                <a:latin typeface="Arial" charset="0"/>
              </a:rPr>
              <a:t>feedback</a:t>
            </a:r>
          </a:p>
          <a:p>
            <a:endParaRPr lang="en-US" sz="2000">
              <a:latin typeface="Arial" charset="0"/>
            </a:endParaRPr>
          </a:p>
          <a:p>
            <a:r>
              <a:rPr lang="en-US" sz="2000">
                <a:latin typeface="Arial" charset="0"/>
              </a:rPr>
              <a:t>no (inferred</a:t>
            </a:r>
          </a:p>
          <a:p>
            <a:r>
              <a:rPr lang="en-US" sz="2000">
                <a:latin typeface="Arial" charset="0"/>
              </a:rPr>
              <a:t>via loss)</a:t>
            </a:r>
          </a:p>
          <a:p>
            <a:r>
              <a:rPr lang="en-US" sz="2000">
                <a:latin typeface="Arial" charset="0"/>
              </a:rPr>
              <a:t>no</a:t>
            </a:r>
          </a:p>
          <a:p>
            <a:r>
              <a:rPr lang="en-US" sz="2000">
                <a:latin typeface="Arial" charset="0"/>
              </a:rPr>
              <a:t>congestion</a:t>
            </a:r>
          </a:p>
          <a:p>
            <a:r>
              <a:rPr lang="en-US" sz="2000">
                <a:latin typeface="Arial" charset="0"/>
              </a:rPr>
              <a:t>no</a:t>
            </a:r>
          </a:p>
          <a:p>
            <a:r>
              <a:rPr lang="en-US" sz="2000">
                <a:latin typeface="Arial" charset="0"/>
              </a:rPr>
              <a:t>congestion</a:t>
            </a:r>
          </a:p>
          <a:p>
            <a:r>
              <a:rPr lang="en-US" sz="2000">
                <a:latin typeface="Arial" charset="0"/>
              </a:rPr>
              <a:t>yes</a:t>
            </a:r>
          </a:p>
          <a:p>
            <a:endParaRPr lang="en-US" sz="2000">
              <a:latin typeface="Arial" charset="0"/>
            </a:endParaRPr>
          </a:p>
          <a:p>
            <a:r>
              <a:rPr lang="en-US" sz="2000">
                <a:latin typeface="Arial" charset="0"/>
              </a:rPr>
              <a:t>no</a:t>
            </a:r>
            <a:endParaRPr lang="en-US" sz="2400">
              <a:latin typeface="Times New Roman" pitchFamily="18" charset="0"/>
            </a:endParaRPr>
          </a:p>
        </p:txBody>
      </p:sp>
      <p:sp>
        <p:nvSpPr>
          <p:cNvPr id="112655" name="Text Box 15"/>
          <p:cNvSpPr txBox="1">
            <a:spLocks noChangeArrowheads="1"/>
          </p:cNvSpPr>
          <p:nvPr/>
        </p:nvSpPr>
        <p:spPr bwMode="auto">
          <a:xfrm>
            <a:off x="4672013" y="1374775"/>
            <a:ext cx="1720850" cy="396875"/>
          </a:xfrm>
          <a:prstGeom prst="rect">
            <a:avLst/>
          </a:prstGeom>
          <a:noFill/>
          <a:ln w="9525">
            <a:noFill/>
            <a:miter lim="800000"/>
            <a:headEnd/>
            <a:tailEnd/>
          </a:ln>
          <a:effectLst/>
        </p:spPr>
        <p:txBody>
          <a:bodyPr wrap="none">
            <a:spAutoFit/>
          </a:bodyPr>
          <a:lstStyle/>
          <a:p>
            <a:r>
              <a:rPr lang="en-US" sz="2000">
                <a:latin typeface="Arial" charset="0"/>
              </a:rPr>
              <a:t>Guarantees ?</a:t>
            </a:r>
            <a:endParaRPr lang="en-US" sz="2400">
              <a:latin typeface="Times New Roman" pitchFamily="18" charset="0"/>
            </a:endParaRPr>
          </a:p>
        </p:txBody>
      </p:sp>
      <p:sp>
        <p:nvSpPr>
          <p:cNvPr id="112656" name="Line 16"/>
          <p:cNvSpPr>
            <a:spLocks noChangeShapeType="1"/>
          </p:cNvSpPr>
          <p:nvPr/>
        </p:nvSpPr>
        <p:spPr bwMode="auto">
          <a:xfrm flipV="1">
            <a:off x="3390900" y="1800225"/>
            <a:ext cx="3733800" cy="0"/>
          </a:xfrm>
          <a:prstGeom prst="line">
            <a:avLst/>
          </a:prstGeom>
          <a:noFill/>
          <a:ln w="19050">
            <a:solidFill>
              <a:schemeClr val="accent2"/>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AB2D79D4-3797-4F65-A3A3-0BEBBFCB147B}" type="slidenum">
              <a:rPr lang="en-US"/>
              <a:pPr/>
              <a:t>50</a:t>
            </a:fld>
            <a:endParaRPr lang="en-US"/>
          </a:p>
        </p:txBody>
      </p:sp>
      <p:sp>
        <p:nvSpPr>
          <p:cNvPr id="601090" name="Rectangle 2"/>
          <p:cNvSpPr>
            <a:spLocks noGrp="1" noChangeArrowheads="1"/>
          </p:cNvSpPr>
          <p:nvPr>
            <p:ph type="title"/>
          </p:nvPr>
        </p:nvSpPr>
        <p:spPr/>
        <p:txBody>
          <a:bodyPr/>
          <a:lstStyle/>
          <a:p>
            <a:r>
              <a:rPr lang="en-US"/>
              <a:t>RIP advertisements</a:t>
            </a:r>
          </a:p>
        </p:txBody>
      </p:sp>
      <p:sp>
        <p:nvSpPr>
          <p:cNvPr id="601091" name="Rectangle 3"/>
          <p:cNvSpPr>
            <a:spLocks noGrp="1" noChangeArrowheads="1"/>
          </p:cNvSpPr>
          <p:nvPr>
            <p:ph type="body" idx="1"/>
          </p:nvPr>
        </p:nvSpPr>
        <p:spPr/>
        <p:txBody>
          <a:bodyPr/>
          <a:lstStyle/>
          <a:p>
            <a:r>
              <a:rPr lang="en-US" i="1" u="sng"/>
              <a:t>distance vectors:</a:t>
            </a:r>
            <a:r>
              <a:rPr lang="en-US"/>
              <a:t> exchanged among neighbors every 30 sec via Response Message (also called </a:t>
            </a:r>
            <a:r>
              <a:rPr lang="en-US">
                <a:solidFill>
                  <a:srgbClr val="FF0000"/>
                </a:solidFill>
              </a:rPr>
              <a:t>advertisement</a:t>
            </a:r>
            <a:r>
              <a:rPr lang="en-US"/>
              <a:t>)</a:t>
            </a:r>
          </a:p>
          <a:p>
            <a:r>
              <a:rPr lang="en-US"/>
              <a:t>ech advertisement: list of up to 25 destination nets within AS</a:t>
            </a:r>
          </a:p>
          <a:p>
            <a:pPr>
              <a:buFont typeface="ZapfDingbats" pitchFamily="82" charset="2"/>
              <a:buNone/>
            </a:pPr>
            <a:r>
              <a:rPr lang="en-US" sz="2400"/>
              <a:t>If no advertisement heard after 180 sec --&gt; neighbor/link declared dead</a:t>
            </a:r>
          </a:p>
          <a:p>
            <a:pPr lvl="1"/>
            <a:r>
              <a:rPr lang="en-US"/>
              <a:t>routes via neighbor invalidated</a:t>
            </a:r>
          </a:p>
          <a:p>
            <a:pPr lvl="1"/>
            <a:r>
              <a:rPr lang="en-US"/>
              <a:t>new advertisements sent to neighbors</a:t>
            </a:r>
          </a:p>
          <a:p>
            <a:pPr lvl="1"/>
            <a:r>
              <a:rPr lang="en-US"/>
              <a:t>neighbors in turn send out new advertisements (if tables changed)</a:t>
            </a:r>
          </a:p>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DBBDE4D8-B054-4CC4-B11E-AE69B7BFF09C}" type="slidenum">
              <a:rPr lang="en-US"/>
              <a:pPr/>
              <a:t>51</a:t>
            </a:fld>
            <a:endParaRPr lang="en-US"/>
          </a:p>
        </p:txBody>
      </p:sp>
      <p:sp>
        <p:nvSpPr>
          <p:cNvPr id="492546" name="Rectangle 2"/>
          <p:cNvSpPr>
            <a:spLocks noGrp="1" noChangeArrowheads="1"/>
          </p:cNvSpPr>
          <p:nvPr>
            <p:ph type="title"/>
          </p:nvPr>
        </p:nvSpPr>
        <p:spPr/>
        <p:txBody>
          <a:bodyPr/>
          <a:lstStyle/>
          <a:p>
            <a:r>
              <a:rPr lang="en-US" sz="3600"/>
              <a:t>OSPF (Open Shortest Path First)</a:t>
            </a:r>
          </a:p>
        </p:txBody>
      </p:sp>
      <p:sp>
        <p:nvSpPr>
          <p:cNvPr id="492547" name="Rectangle 3"/>
          <p:cNvSpPr>
            <a:spLocks noGrp="1" noChangeArrowheads="1"/>
          </p:cNvSpPr>
          <p:nvPr>
            <p:ph type="body" idx="1"/>
          </p:nvPr>
        </p:nvSpPr>
        <p:spPr>
          <a:xfrm>
            <a:off x="533400" y="1447800"/>
            <a:ext cx="8229600" cy="5105400"/>
          </a:xfrm>
        </p:spPr>
        <p:txBody>
          <a:bodyPr/>
          <a:lstStyle/>
          <a:p>
            <a:r>
              <a:rPr lang="en-US" sz="2400"/>
              <a:t>“open”: publicly available</a:t>
            </a:r>
          </a:p>
          <a:p>
            <a:r>
              <a:rPr lang="en-US" sz="2400"/>
              <a:t>uses Link State algorithm </a:t>
            </a:r>
          </a:p>
          <a:p>
            <a:pPr lvl="1"/>
            <a:r>
              <a:rPr lang="en-US" sz="2000"/>
              <a:t>LS packet dissemination</a:t>
            </a:r>
          </a:p>
          <a:p>
            <a:pPr lvl="1"/>
            <a:r>
              <a:rPr lang="en-US" sz="2000"/>
              <a:t>topology map at each node</a:t>
            </a:r>
          </a:p>
          <a:p>
            <a:pPr lvl="1"/>
            <a:r>
              <a:rPr lang="en-US" sz="2000"/>
              <a:t>route computation using Dijkstra’s algorithm</a:t>
            </a:r>
          </a:p>
          <a:p>
            <a:pPr lvl="1"/>
            <a:endParaRPr lang="en-US" sz="2000"/>
          </a:p>
          <a:p>
            <a:r>
              <a:rPr lang="en-US" sz="2400"/>
              <a:t>OSPF advertisement carries one entry per neighbor router</a:t>
            </a:r>
          </a:p>
          <a:p>
            <a:r>
              <a:rPr lang="en-US" sz="2400"/>
              <a:t>advertisements disseminated to </a:t>
            </a:r>
            <a:r>
              <a:rPr lang="en-US" sz="2400">
                <a:solidFill>
                  <a:srgbClr val="FF0000"/>
                </a:solidFill>
              </a:rPr>
              <a:t>entire</a:t>
            </a:r>
            <a:r>
              <a:rPr lang="en-US" sz="2400"/>
              <a:t> AS (via flooding)</a:t>
            </a:r>
          </a:p>
          <a:p>
            <a:pPr lvl="1"/>
            <a:r>
              <a:rPr lang="en-US" sz="2000"/>
              <a:t>carried in OSPF messages directly over IP (rather than TCP or UDP</a:t>
            </a:r>
            <a:endParaRPr lang="en-US" sz="2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11D85DE0-BB7C-42F4-8AE7-351B9337B88C}" type="slidenum">
              <a:rPr lang="en-US"/>
              <a:pPr/>
              <a:t>52</a:t>
            </a:fld>
            <a:endParaRPr lang="en-US"/>
          </a:p>
        </p:txBody>
      </p:sp>
      <p:sp>
        <p:nvSpPr>
          <p:cNvPr id="493570" name="Rectangle 2"/>
          <p:cNvSpPr>
            <a:spLocks noGrp="1" noChangeArrowheads="1"/>
          </p:cNvSpPr>
          <p:nvPr>
            <p:ph type="title"/>
          </p:nvPr>
        </p:nvSpPr>
        <p:spPr/>
        <p:txBody>
          <a:bodyPr/>
          <a:lstStyle/>
          <a:p>
            <a:r>
              <a:rPr lang="en-US" sz="3200"/>
              <a:t>OSPF “advanced” features (not in RIP)</a:t>
            </a:r>
            <a:endParaRPr lang="en-US"/>
          </a:p>
        </p:txBody>
      </p:sp>
      <p:sp>
        <p:nvSpPr>
          <p:cNvPr id="493571" name="Rectangle 3"/>
          <p:cNvSpPr>
            <a:spLocks noGrp="1" noChangeArrowheads="1"/>
          </p:cNvSpPr>
          <p:nvPr>
            <p:ph type="body" idx="1"/>
          </p:nvPr>
        </p:nvSpPr>
        <p:spPr>
          <a:xfrm>
            <a:off x="533400" y="1676400"/>
            <a:ext cx="8229600" cy="4876800"/>
          </a:xfrm>
        </p:spPr>
        <p:txBody>
          <a:bodyPr/>
          <a:lstStyle/>
          <a:p>
            <a:r>
              <a:rPr lang="en-US" sz="2400">
                <a:solidFill>
                  <a:srgbClr val="FF0000"/>
                </a:solidFill>
              </a:rPr>
              <a:t>security:</a:t>
            </a:r>
            <a:r>
              <a:rPr lang="en-US" sz="2400"/>
              <a:t> all OSPF messages authenticated (to prevent malicious intrusion) </a:t>
            </a:r>
          </a:p>
          <a:p>
            <a:r>
              <a:rPr lang="en-US" sz="2400">
                <a:solidFill>
                  <a:srgbClr val="FF0000"/>
                </a:solidFill>
              </a:rPr>
              <a:t>multi</a:t>
            </a:r>
            <a:r>
              <a:rPr lang="en-US" sz="2400"/>
              <a:t>ple same-cost </a:t>
            </a:r>
            <a:r>
              <a:rPr lang="en-US" sz="2400">
                <a:solidFill>
                  <a:srgbClr val="FF0000"/>
                </a:solidFill>
              </a:rPr>
              <a:t>path</a:t>
            </a:r>
            <a:r>
              <a:rPr lang="en-US" sz="2400"/>
              <a:t>s allowed (only one path in RIP)</a:t>
            </a:r>
          </a:p>
          <a:p>
            <a:r>
              <a:rPr lang="en-US" sz="2400"/>
              <a:t>For each link, multiple cost metrics for different </a:t>
            </a:r>
            <a:r>
              <a:rPr lang="en-US" sz="2400">
                <a:solidFill>
                  <a:srgbClr val="FF0000"/>
                </a:solidFill>
              </a:rPr>
              <a:t>TOS </a:t>
            </a:r>
            <a:r>
              <a:rPr lang="en-US" sz="2400"/>
              <a:t>(e.g., satellite link cost set “low” for best effort; high for real time)</a:t>
            </a:r>
          </a:p>
          <a:p>
            <a:r>
              <a:rPr lang="en-US" sz="2400"/>
              <a:t>integrated uni- and </a:t>
            </a:r>
            <a:r>
              <a:rPr lang="en-US" sz="2400">
                <a:solidFill>
                  <a:srgbClr val="FF0000"/>
                </a:solidFill>
              </a:rPr>
              <a:t>multicast</a:t>
            </a:r>
            <a:r>
              <a:rPr lang="en-US" sz="2400"/>
              <a:t> support: </a:t>
            </a:r>
          </a:p>
          <a:p>
            <a:pPr lvl="1"/>
            <a:r>
              <a:rPr lang="en-US"/>
              <a:t>Multicast OSPF (MOSPF) uses same topology data base as OSPF</a:t>
            </a:r>
          </a:p>
          <a:p>
            <a:r>
              <a:rPr lang="en-US" sz="2400">
                <a:solidFill>
                  <a:srgbClr val="FF0000"/>
                </a:solidFill>
              </a:rPr>
              <a:t>hierarchical</a:t>
            </a:r>
            <a:r>
              <a:rPr lang="en-US" sz="2400"/>
              <a:t> OSPF in large domains.</a:t>
            </a:r>
          </a:p>
          <a:p>
            <a:endParaRPr 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B940E001-5E64-4487-87AB-861F6163FE7E}" type="slidenum">
              <a:rPr lang="en-US"/>
              <a:pPr/>
              <a:t>53</a:t>
            </a:fld>
            <a:endParaRPr lang="en-US"/>
          </a:p>
        </p:txBody>
      </p:sp>
      <p:sp>
        <p:nvSpPr>
          <p:cNvPr id="498690" name="Rectangle 2"/>
          <p:cNvSpPr>
            <a:spLocks noGrp="1" noChangeArrowheads="1"/>
          </p:cNvSpPr>
          <p:nvPr>
            <p:ph type="title"/>
          </p:nvPr>
        </p:nvSpPr>
        <p:spPr/>
        <p:txBody>
          <a:bodyPr/>
          <a:lstStyle/>
          <a:p>
            <a:r>
              <a:rPr lang="en-US" sz="3600"/>
              <a:t>Internet inter-AS routing: BGP</a:t>
            </a:r>
            <a:endParaRPr lang="en-US" sz="2800"/>
          </a:p>
        </p:txBody>
      </p:sp>
      <p:sp>
        <p:nvSpPr>
          <p:cNvPr id="498691" name="Rectangle 3"/>
          <p:cNvSpPr>
            <a:spLocks noGrp="1" noChangeArrowheads="1"/>
          </p:cNvSpPr>
          <p:nvPr>
            <p:ph type="body" idx="1"/>
          </p:nvPr>
        </p:nvSpPr>
        <p:spPr/>
        <p:txBody>
          <a:bodyPr/>
          <a:lstStyle/>
          <a:p>
            <a:pPr marL="381000" indent="-381000">
              <a:lnSpc>
                <a:spcPct val="90000"/>
              </a:lnSpc>
            </a:pPr>
            <a:r>
              <a:rPr lang="en-US">
                <a:solidFill>
                  <a:srgbClr val="FF0000"/>
                </a:solidFill>
              </a:rPr>
              <a:t>BGP (Border Gateway Protocol):</a:t>
            </a:r>
            <a:r>
              <a:rPr lang="en-US"/>
              <a:t> </a:t>
            </a:r>
            <a:r>
              <a:rPr lang="en-US" i="1"/>
              <a:t>the</a:t>
            </a:r>
            <a:r>
              <a:rPr lang="en-US"/>
              <a:t> de facto standard</a:t>
            </a:r>
          </a:p>
          <a:p>
            <a:pPr marL="381000" indent="-381000">
              <a:lnSpc>
                <a:spcPct val="90000"/>
              </a:lnSpc>
            </a:pPr>
            <a:r>
              <a:rPr lang="en-US"/>
              <a:t>BGP provides each AS a means to:</a:t>
            </a:r>
          </a:p>
          <a:p>
            <a:pPr marL="800100" lvl="1" indent="-342900">
              <a:lnSpc>
                <a:spcPct val="90000"/>
              </a:lnSpc>
              <a:buFont typeface="ZapfDingbats" pitchFamily="82" charset="2"/>
              <a:buAutoNum type="arabicPeriod"/>
            </a:pPr>
            <a:r>
              <a:rPr lang="en-US"/>
              <a:t>Obtain subnet reachability information from neighboring ASs.</a:t>
            </a:r>
          </a:p>
          <a:p>
            <a:pPr marL="800100" lvl="1" indent="-342900">
              <a:lnSpc>
                <a:spcPct val="90000"/>
              </a:lnSpc>
              <a:buFont typeface="ZapfDingbats" pitchFamily="82" charset="2"/>
              <a:buAutoNum type="arabicPeriod"/>
            </a:pPr>
            <a:r>
              <a:rPr lang="en-US"/>
              <a:t>Propagate reachability information to all AS-internal routers.</a:t>
            </a:r>
          </a:p>
          <a:p>
            <a:pPr marL="800100" lvl="1" indent="-342900">
              <a:lnSpc>
                <a:spcPct val="90000"/>
              </a:lnSpc>
              <a:buFont typeface="ZapfDingbats" pitchFamily="82" charset="2"/>
              <a:buAutoNum type="arabicPeriod"/>
            </a:pPr>
            <a:r>
              <a:rPr lang="en-US"/>
              <a:t>Determine “good” routes to subnets based on reachability information and policy.</a:t>
            </a:r>
          </a:p>
          <a:p>
            <a:pPr marL="381000" indent="-381000">
              <a:lnSpc>
                <a:spcPct val="90000"/>
              </a:lnSpc>
            </a:pPr>
            <a:r>
              <a:rPr lang="en-US"/>
              <a:t>allows subnet to advertise its existence to rest of Internet: </a:t>
            </a:r>
            <a:r>
              <a:rPr lang="en-US" i="1">
                <a:solidFill>
                  <a:schemeClr val="accent2"/>
                </a:solidFill>
              </a:rPr>
              <a:t>“I am here”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07" name="Slide Number Placeholder 5"/>
          <p:cNvSpPr>
            <a:spLocks noGrp="1"/>
          </p:cNvSpPr>
          <p:nvPr>
            <p:ph type="sldNum" sz="quarter" idx="12"/>
          </p:nvPr>
        </p:nvSpPr>
        <p:spPr/>
        <p:txBody>
          <a:bodyPr/>
          <a:lstStyle/>
          <a:p>
            <a:r>
              <a:rPr lang="en-US"/>
              <a:t>4-</a:t>
            </a:r>
            <a:fld id="{8210E4E8-BBD6-4DF2-8BA2-8412906F00D6}" type="slidenum">
              <a:rPr lang="en-US"/>
              <a:pPr/>
              <a:t>54</a:t>
            </a:fld>
            <a:endParaRPr lang="en-US"/>
          </a:p>
        </p:txBody>
      </p:sp>
      <p:sp>
        <p:nvSpPr>
          <p:cNvPr id="602114" name="Rectangle 2"/>
          <p:cNvSpPr>
            <a:spLocks noGrp="1" noChangeArrowheads="1"/>
          </p:cNvSpPr>
          <p:nvPr>
            <p:ph type="title"/>
          </p:nvPr>
        </p:nvSpPr>
        <p:spPr>
          <a:xfrm>
            <a:off x="533400" y="0"/>
            <a:ext cx="7772400" cy="1143000"/>
          </a:xfrm>
        </p:spPr>
        <p:txBody>
          <a:bodyPr/>
          <a:lstStyle/>
          <a:p>
            <a:r>
              <a:rPr lang="en-US"/>
              <a:t>BGP basics</a:t>
            </a:r>
          </a:p>
        </p:txBody>
      </p:sp>
      <p:sp>
        <p:nvSpPr>
          <p:cNvPr id="602115" name="Rectangle 3"/>
          <p:cNvSpPr>
            <a:spLocks noGrp="1" noChangeArrowheads="1"/>
          </p:cNvSpPr>
          <p:nvPr>
            <p:ph type="body" idx="1"/>
          </p:nvPr>
        </p:nvSpPr>
        <p:spPr>
          <a:xfrm>
            <a:off x="401638" y="995363"/>
            <a:ext cx="7902575" cy="2316162"/>
          </a:xfrm>
        </p:spPr>
        <p:txBody>
          <a:bodyPr/>
          <a:lstStyle/>
          <a:p>
            <a:pPr>
              <a:lnSpc>
                <a:spcPct val="80000"/>
              </a:lnSpc>
            </a:pPr>
            <a:r>
              <a:rPr lang="en-US" sz="2400"/>
              <a:t>pairs of routers (BGP peers) exchange routing info over semi-permanent TCP connections: </a:t>
            </a:r>
            <a:r>
              <a:rPr lang="en-US" sz="2400">
                <a:solidFill>
                  <a:srgbClr val="FF0000"/>
                </a:solidFill>
              </a:rPr>
              <a:t>BGP sessions</a:t>
            </a:r>
          </a:p>
          <a:p>
            <a:pPr lvl="1">
              <a:lnSpc>
                <a:spcPct val="80000"/>
              </a:lnSpc>
            </a:pPr>
            <a:r>
              <a:rPr lang="en-US"/>
              <a:t>BGP sessions need not correspond to physical links.</a:t>
            </a:r>
          </a:p>
          <a:p>
            <a:pPr>
              <a:lnSpc>
                <a:spcPct val="80000"/>
              </a:lnSpc>
            </a:pPr>
            <a:r>
              <a:rPr lang="en-US" sz="2400"/>
              <a:t>when AS2 advertises prefix to AS1:</a:t>
            </a:r>
          </a:p>
          <a:p>
            <a:pPr lvl="1">
              <a:lnSpc>
                <a:spcPct val="80000"/>
              </a:lnSpc>
            </a:pPr>
            <a:r>
              <a:rPr lang="en-US"/>
              <a:t>AS2 </a:t>
            </a:r>
            <a:r>
              <a:rPr lang="en-US" i="1">
                <a:solidFill>
                  <a:srgbClr val="FF0000"/>
                </a:solidFill>
              </a:rPr>
              <a:t>promises</a:t>
            </a:r>
            <a:r>
              <a:rPr lang="en-US"/>
              <a:t> it will forward any addresses datagrams towards that prefix.</a:t>
            </a:r>
          </a:p>
          <a:p>
            <a:pPr lvl="1">
              <a:lnSpc>
                <a:spcPct val="80000"/>
              </a:lnSpc>
            </a:pPr>
            <a:r>
              <a:rPr lang="en-US"/>
              <a:t>AS2 can aggregate prefixes in its advertisement</a:t>
            </a:r>
          </a:p>
          <a:p>
            <a:pPr>
              <a:lnSpc>
                <a:spcPct val="80000"/>
              </a:lnSpc>
            </a:pPr>
            <a:endParaRPr lang="en-US" sz="2400"/>
          </a:p>
        </p:txBody>
      </p:sp>
      <p:sp>
        <p:nvSpPr>
          <p:cNvPr id="602117" name="Freeform 5"/>
          <p:cNvSpPr>
            <a:spLocks/>
          </p:cNvSpPr>
          <p:nvPr/>
        </p:nvSpPr>
        <p:spPr bwMode="auto">
          <a:xfrm>
            <a:off x="5248275" y="4511675"/>
            <a:ext cx="2557463" cy="1627188"/>
          </a:xfrm>
          <a:custGeom>
            <a:avLst/>
            <a:gdLst/>
            <a:ahLst/>
            <a:cxnLst>
              <a:cxn ang="0">
                <a:pos x="56" y="162"/>
              </a:cxn>
              <a:cxn ang="0">
                <a:pos x="368" y="14"/>
              </a:cxn>
              <a:cxn ang="0">
                <a:pos x="940" y="79"/>
              </a:cxn>
              <a:cxn ang="0">
                <a:pos x="1144" y="239"/>
              </a:cxn>
              <a:cxn ang="0">
                <a:pos x="1048" y="451"/>
              </a:cxn>
              <a:cxn ang="0">
                <a:pos x="586" y="541"/>
              </a:cxn>
              <a:cxn ang="0">
                <a:pos x="88" y="439"/>
              </a:cxn>
              <a:cxn ang="0">
                <a:pos x="56" y="162"/>
              </a:cxn>
            </a:cxnLst>
            <a:rect l="0" t="0" r="r" b="b"/>
            <a:pathLst>
              <a:path w="1162" h="543">
                <a:moveTo>
                  <a:pt x="56" y="162"/>
                </a:moveTo>
                <a:cubicBezTo>
                  <a:pt x="115" y="100"/>
                  <a:pt x="221" y="28"/>
                  <a:pt x="368" y="14"/>
                </a:cubicBezTo>
                <a:cubicBezTo>
                  <a:pt x="515" y="0"/>
                  <a:pt x="811" y="42"/>
                  <a:pt x="940" y="79"/>
                </a:cubicBezTo>
                <a:cubicBezTo>
                  <a:pt x="1069" y="116"/>
                  <a:pt x="1126" y="177"/>
                  <a:pt x="1144" y="239"/>
                </a:cubicBezTo>
                <a:cubicBezTo>
                  <a:pt x="1162" y="301"/>
                  <a:pt x="1141" y="401"/>
                  <a:pt x="1048" y="451"/>
                </a:cubicBezTo>
                <a:cubicBezTo>
                  <a:pt x="955" y="501"/>
                  <a:pt x="746" y="543"/>
                  <a:pt x="586" y="541"/>
                </a:cubicBezTo>
                <a:cubicBezTo>
                  <a:pt x="426" y="539"/>
                  <a:pt x="176" y="502"/>
                  <a:pt x="88" y="439"/>
                </a:cubicBezTo>
                <a:cubicBezTo>
                  <a:pt x="0" y="376"/>
                  <a:pt x="63" y="220"/>
                  <a:pt x="56" y="162"/>
                </a:cubicBezTo>
                <a:close/>
              </a:path>
            </a:pathLst>
          </a:custGeom>
          <a:solidFill>
            <a:srgbClr val="66CCFF"/>
          </a:solidFill>
          <a:ln w="9525">
            <a:noFill/>
            <a:round/>
            <a:headEnd/>
            <a:tailEnd/>
          </a:ln>
          <a:effectLst/>
        </p:spPr>
        <p:txBody>
          <a:bodyPr wrap="none" anchor="ctr"/>
          <a:lstStyle/>
          <a:p>
            <a:endParaRPr lang="en-US"/>
          </a:p>
        </p:txBody>
      </p:sp>
      <p:sp>
        <p:nvSpPr>
          <p:cNvPr id="602118" name="Freeform 6"/>
          <p:cNvSpPr>
            <a:spLocks/>
          </p:cNvSpPr>
          <p:nvPr/>
        </p:nvSpPr>
        <p:spPr bwMode="auto">
          <a:xfrm>
            <a:off x="976313" y="4173538"/>
            <a:ext cx="1992312" cy="1612900"/>
          </a:xfrm>
          <a:custGeom>
            <a:avLst/>
            <a:gdLst/>
            <a:ahLst/>
            <a:cxnLst>
              <a:cxn ang="0">
                <a:pos x="88" y="181"/>
              </a:cxn>
              <a:cxn ang="0">
                <a:pos x="180" y="89"/>
              </a:cxn>
              <a:cxn ang="0">
                <a:pos x="448" y="49"/>
              </a:cxn>
              <a:cxn ang="0">
                <a:pos x="988" y="25"/>
              </a:cxn>
              <a:cxn ang="0">
                <a:pos x="1181" y="197"/>
              </a:cxn>
              <a:cxn ang="0">
                <a:pos x="889" y="413"/>
              </a:cxn>
              <a:cxn ang="0">
                <a:pos x="307" y="425"/>
              </a:cxn>
              <a:cxn ang="0">
                <a:pos x="36" y="337"/>
              </a:cxn>
              <a:cxn ang="0">
                <a:pos x="88" y="181"/>
              </a:cxn>
            </a:cxnLst>
            <a:rect l="0" t="0" r="r" b="b"/>
            <a:pathLst>
              <a:path w="1198" h="451">
                <a:moveTo>
                  <a:pt x="88" y="181"/>
                </a:moveTo>
                <a:cubicBezTo>
                  <a:pt x="159" y="143"/>
                  <a:pt x="120" y="111"/>
                  <a:pt x="180" y="89"/>
                </a:cubicBezTo>
                <a:cubicBezTo>
                  <a:pt x="240" y="67"/>
                  <a:pt x="313" y="60"/>
                  <a:pt x="448" y="49"/>
                </a:cubicBezTo>
                <a:cubicBezTo>
                  <a:pt x="583" y="38"/>
                  <a:pt x="866" y="0"/>
                  <a:pt x="988" y="25"/>
                </a:cubicBezTo>
                <a:cubicBezTo>
                  <a:pt x="1110" y="50"/>
                  <a:pt x="1198" y="132"/>
                  <a:pt x="1181" y="197"/>
                </a:cubicBezTo>
                <a:cubicBezTo>
                  <a:pt x="1164" y="262"/>
                  <a:pt x="1034" y="375"/>
                  <a:pt x="889" y="413"/>
                </a:cubicBezTo>
                <a:cubicBezTo>
                  <a:pt x="744" y="451"/>
                  <a:pt x="449" y="438"/>
                  <a:pt x="307" y="425"/>
                </a:cubicBezTo>
                <a:cubicBezTo>
                  <a:pt x="165" y="412"/>
                  <a:pt x="72" y="378"/>
                  <a:pt x="36" y="337"/>
                </a:cubicBezTo>
                <a:cubicBezTo>
                  <a:pt x="0" y="296"/>
                  <a:pt x="77" y="213"/>
                  <a:pt x="88" y="181"/>
                </a:cubicBezTo>
                <a:close/>
              </a:path>
            </a:pathLst>
          </a:custGeom>
          <a:solidFill>
            <a:srgbClr val="66CCFF"/>
          </a:solidFill>
          <a:ln w="9525">
            <a:noFill/>
            <a:round/>
            <a:headEnd/>
            <a:tailEnd/>
          </a:ln>
          <a:effectLst/>
        </p:spPr>
        <p:txBody>
          <a:bodyPr wrap="none" anchor="ctr"/>
          <a:lstStyle/>
          <a:p>
            <a:endParaRPr lang="en-US"/>
          </a:p>
        </p:txBody>
      </p:sp>
      <p:sp>
        <p:nvSpPr>
          <p:cNvPr id="602119" name="Freeform 7"/>
          <p:cNvSpPr>
            <a:spLocks/>
          </p:cNvSpPr>
          <p:nvPr/>
        </p:nvSpPr>
        <p:spPr bwMode="auto">
          <a:xfrm>
            <a:off x="2262188" y="5472113"/>
            <a:ext cx="2660650" cy="1122362"/>
          </a:xfrm>
          <a:custGeom>
            <a:avLst/>
            <a:gdLst/>
            <a:ahLst/>
            <a:cxnLst>
              <a:cxn ang="0">
                <a:pos x="155" y="224"/>
              </a:cxn>
              <a:cxn ang="0">
                <a:pos x="407" y="74"/>
              </a:cxn>
              <a:cxn ang="0">
                <a:pos x="785" y="20"/>
              </a:cxn>
              <a:cxn ang="0">
                <a:pos x="1157" y="194"/>
              </a:cxn>
              <a:cxn ang="0">
                <a:pos x="1564" y="428"/>
              </a:cxn>
              <a:cxn ang="0">
                <a:pos x="1272" y="644"/>
              </a:cxn>
              <a:cxn ang="0">
                <a:pos x="690" y="656"/>
              </a:cxn>
              <a:cxn ang="0">
                <a:pos x="89" y="596"/>
              </a:cxn>
              <a:cxn ang="0">
                <a:pos x="155" y="224"/>
              </a:cxn>
            </a:cxnLst>
            <a:rect l="0" t="0" r="r" b="b"/>
            <a:pathLst>
              <a:path w="1583" h="682">
                <a:moveTo>
                  <a:pt x="155" y="224"/>
                </a:moveTo>
                <a:cubicBezTo>
                  <a:pt x="208" y="137"/>
                  <a:pt x="302" y="108"/>
                  <a:pt x="407" y="74"/>
                </a:cubicBezTo>
                <a:cubicBezTo>
                  <a:pt x="512" y="40"/>
                  <a:pt x="660" y="0"/>
                  <a:pt x="785" y="20"/>
                </a:cubicBezTo>
                <a:cubicBezTo>
                  <a:pt x="910" y="40"/>
                  <a:pt x="1027" y="126"/>
                  <a:pt x="1157" y="194"/>
                </a:cubicBezTo>
                <a:cubicBezTo>
                  <a:pt x="1287" y="262"/>
                  <a:pt x="1545" y="353"/>
                  <a:pt x="1564" y="428"/>
                </a:cubicBezTo>
                <a:cubicBezTo>
                  <a:pt x="1583" y="503"/>
                  <a:pt x="1417" y="606"/>
                  <a:pt x="1272" y="644"/>
                </a:cubicBezTo>
                <a:cubicBezTo>
                  <a:pt x="1127" y="682"/>
                  <a:pt x="887" y="664"/>
                  <a:pt x="690" y="656"/>
                </a:cubicBezTo>
                <a:cubicBezTo>
                  <a:pt x="493" y="648"/>
                  <a:pt x="178" y="668"/>
                  <a:pt x="89" y="596"/>
                </a:cubicBezTo>
                <a:cubicBezTo>
                  <a:pt x="0" y="524"/>
                  <a:pt x="102" y="311"/>
                  <a:pt x="155" y="224"/>
                </a:cubicBezTo>
                <a:close/>
              </a:path>
            </a:pathLst>
          </a:custGeom>
          <a:solidFill>
            <a:srgbClr val="66CCFF"/>
          </a:solidFill>
          <a:ln w="9525">
            <a:noFill/>
            <a:round/>
            <a:headEnd/>
            <a:tailEnd/>
          </a:ln>
          <a:effectLst/>
        </p:spPr>
        <p:txBody>
          <a:bodyPr wrap="none" anchor="ctr"/>
          <a:lstStyle/>
          <a:p>
            <a:endParaRPr lang="en-US"/>
          </a:p>
        </p:txBody>
      </p:sp>
      <p:sp>
        <p:nvSpPr>
          <p:cNvPr id="602120" name="Oval 8"/>
          <p:cNvSpPr>
            <a:spLocks noChangeArrowheads="1"/>
          </p:cNvSpPr>
          <p:nvPr/>
        </p:nvSpPr>
        <p:spPr bwMode="auto">
          <a:xfrm>
            <a:off x="1390650" y="5335588"/>
            <a:ext cx="496888"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21" name="Line 9"/>
          <p:cNvSpPr>
            <a:spLocks noChangeShapeType="1"/>
          </p:cNvSpPr>
          <p:nvPr/>
        </p:nvSpPr>
        <p:spPr bwMode="auto">
          <a:xfrm>
            <a:off x="1390650" y="5324475"/>
            <a:ext cx="0" cy="79375"/>
          </a:xfrm>
          <a:prstGeom prst="line">
            <a:avLst/>
          </a:prstGeom>
          <a:noFill/>
          <a:ln w="12700">
            <a:solidFill>
              <a:schemeClr val="tx1"/>
            </a:solidFill>
            <a:round/>
            <a:headEnd/>
            <a:tailEnd/>
          </a:ln>
          <a:effectLst/>
        </p:spPr>
        <p:txBody>
          <a:bodyPr wrap="none" anchor="ctr"/>
          <a:lstStyle/>
          <a:p>
            <a:endParaRPr lang="en-US"/>
          </a:p>
        </p:txBody>
      </p:sp>
      <p:sp>
        <p:nvSpPr>
          <p:cNvPr id="602122" name="Line 10"/>
          <p:cNvSpPr>
            <a:spLocks noChangeShapeType="1"/>
          </p:cNvSpPr>
          <p:nvPr/>
        </p:nvSpPr>
        <p:spPr bwMode="auto">
          <a:xfrm>
            <a:off x="1887538" y="5324475"/>
            <a:ext cx="0" cy="79375"/>
          </a:xfrm>
          <a:prstGeom prst="line">
            <a:avLst/>
          </a:prstGeom>
          <a:noFill/>
          <a:ln w="12700">
            <a:solidFill>
              <a:schemeClr val="tx1"/>
            </a:solidFill>
            <a:round/>
            <a:headEnd/>
            <a:tailEnd/>
          </a:ln>
          <a:effectLst/>
        </p:spPr>
        <p:txBody>
          <a:bodyPr wrap="none" anchor="ctr"/>
          <a:lstStyle/>
          <a:p>
            <a:endParaRPr lang="en-US"/>
          </a:p>
        </p:txBody>
      </p:sp>
      <p:sp>
        <p:nvSpPr>
          <p:cNvPr id="602123" name="Rectangle 11"/>
          <p:cNvSpPr>
            <a:spLocks noChangeArrowheads="1"/>
          </p:cNvSpPr>
          <p:nvPr/>
        </p:nvSpPr>
        <p:spPr bwMode="auto">
          <a:xfrm>
            <a:off x="1390650" y="5324475"/>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24" name="Oval 12"/>
          <p:cNvSpPr>
            <a:spLocks noChangeArrowheads="1"/>
          </p:cNvSpPr>
          <p:nvPr/>
        </p:nvSpPr>
        <p:spPr bwMode="auto">
          <a:xfrm>
            <a:off x="1385888" y="5230813"/>
            <a:ext cx="496887" cy="15081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25" name="Rectangle 13"/>
          <p:cNvSpPr>
            <a:spLocks noChangeArrowheads="1"/>
          </p:cNvSpPr>
          <p:nvPr/>
        </p:nvSpPr>
        <p:spPr bwMode="auto">
          <a:xfrm>
            <a:off x="1524000" y="5251450"/>
            <a:ext cx="223838" cy="196850"/>
          </a:xfrm>
          <a:prstGeom prst="rect">
            <a:avLst/>
          </a:prstGeom>
          <a:solidFill>
            <a:schemeClr val="hlink"/>
          </a:solidFill>
          <a:ln w="9525">
            <a:noFill/>
            <a:miter lim="800000"/>
            <a:headEnd/>
            <a:tailEnd/>
          </a:ln>
          <a:effectLst/>
        </p:spPr>
        <p:txBody>
          <a:bodyPr wrap="none" anchor="ctr"/>
          <a:lstStyle/>
          <a:p>
            <a:endParaRPr lang="en-US"/>
          </a:p>
        </p:txBody>
      </p:sp>
      <p:sp>
        <p:nvSpPr>
          <p:cNvPr id="602126" name="Text Box 14"/>
          <p:cNvSpPr txBox="1">
            <a:spLocks noChangeArrowheads="1"/>
          </p:cNvSpPr>
          <p:nvPr/>
        </p:nvSpPr>
        <p:spPr bwMode="auto">
          <a:xfrm>
            <a:off x="1397000" y="5154613"/>
            <a:ext cx="490538" cy="396875"/>
          </a:xfrm>
          <a:prstGeom prst="rect">
            <a:avLst/>
          </a:prstGeom>
          <a:noFill/>
          <a:ln w="9525">
            <a:noFill/>
            <a:miter lim="800000"/>
            <a:headEnd/>
            <a:tailEnd/>
          </a:ln>
          <a:effectLst/>
        </p:spPr>
        <p:txBody>
          <a:bodyPr wrap="none">
            <a:spAutoFit/>
          </a:bodyPr>
          <a:lstStyle/>
          <a:p>
            <a:pPr algn="ctr"/>
            <a:r>
              <a:rPr lang="en-US" sz="2000"/>
              <a:t>3b</a:t>
            </a:r>
            <a:endParaRPr lang="en-US" sz="2400">
              <a:latin typeface="Times New Roman" pitchFamily="18" charset="0"/>
            </a:endParaRPr>
          </a:p>
        </p:txBody>
      </p:sp>
      <p:sp>
        <p:nvSpPr>
          <p:cNvPr id="602127" name="Oval 15"/>
          <p:cNvSpPr>
            <a:spLocks noChangeArrowheads="1"/>
          </p:cNvSpPr>
          <p:nvPr/>
        </p:nvSpPr>
        <p:spPr bwMode="auto">
          <a:xfrm>
            <a:off x="3324225" y="6297613"/>
            <a:ext cx="496888"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28" name="Line 16"/>
          <p:cNvSpPr>
            <a:spLocks noChangeShapeType="1"/>
          </p:cNvSpPr>
          <p:nvPr/>
        </p:nvSpPr>
        <p:spPr bwMode="auto">
          <a:xfrm>
            <a:off x="3324225" y="6286500"/>
            <a:ext cx="0" cy="79375"/>
          </a:xfrm>
          <a:prstGeom prst="line">
            <a:avLst/>
          </a:prstGeom>
          <a:noFill/>
          <a:ln w="12700">
            <a:solidFill>
              <a:schemeClr val="tx1"/>
            </a:solidFill>
            <a:round/>
            <a:headEnd/>
            <a:tailEnd/>
          </a:ln>
          <a:effectLst/>
        </p:spPr>
        <p:txBody>
          <a:bodyPr wrap="none" anchor="ctr"/>
          <a:lstStyle/>
          <a:p>
            <a:endParaRPr lang="en-US"/>
          </a:p>
        </p:txBody>
      </p:sp>
      <p:sp>
        <p:nvSpPr>
          <p:cNvPr id="602129" name="Line 17"/>
          <p:cNvSpPr>
            <a:spLocks noChangeShapeType="1"/>
          </p:cNvSpPr>
          <p:nvPr/>
        </p:nvSpPr>
        <p:spPr bwMode="auto">
          <a:xfrm>
            <a:off x="3821113" y="6286500"/>
            <a:ext cx="0" cy="79375"/>
          </a:xfrm>
          <a:prstGeom prst="line">
            <a:avLst/>
          </a:prstGeom>
          <a:noFill/>
          <a:ln w="12700">
            <a:solidFill>
              <a:schemeClr val="tx1"/>
            </a:solidFill>
            <a:round/>
            <a:headEnd/>
            <a:tailEnd/>
          </a:ln>
          <a:effectLst/>
        </p:spPr>
        <p:txBody>
          <a:bodyPr wrap="none" anchor="ctr"/>
          <a:lstStyle/>
          <a:p>
            <a:endParaRPr lang="en-US"/>
          </a:p>
        </p:txBody>
      </p:sp>
      <p:sp>
        <p:nvSpPr>
          <p:cNvPr id="602130" name="Rectangle 18"/>
          <p:cNvSpPr>
            <a:spLocks noChangeArrowheads="1"/>
          </p:cNvSpPr>
          <p:nvPr/>
        </p:nvSpPr>
        <p:spPr bwMode="auto">
          <a:xfrm>
            <a:off x="3324225" y="6286500"/>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31" name="Oval 19"/>
          <p:cNvSpPr>
            <a:spLocks noChangeArrowheads="1"/>
          </p:cNvSpPr>
          <p:nvPr/>
        </p:nvSpPr>
        <p:spPr bwMode="auto">
          <a:xfrm>
            <a:off x="3319463" y="6192838"/>
            <a:ext cx="496887" cy="150812"/>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2132" name="Group 20"/>
          <p:cNvGrpSpPr>
            <a:grpSpLocks/>
          </p:cNvGrpSpPr>
          <p:nvPr/>
        </p:nvGrpSpPr>
        <p:grpSpPr bwMode="auto">
          <a:xfrm>
            <a:off x="3352800" y="6107113"/>
            <a:ext cx="447675" cy="396875"/>
            <a:chOff x="2916" y="2429"/>
            <a:chExt cx="284" cy="250"/>
          </a:xfrm>
        </p:grpSpPr>
        <p:sp>
          <p:nvSpPr>
            <p:cNvPr id="602133" name="Rectangle 2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2134" name="Text Box 22"/>
            <p:cNvSpPr txBox="1">
              <a:spLocks noChangeArrowheads="1"/>
            </p:cNvSpPr>
            <p:nvPr/>
          </p:nvSpPr>
          <p:spPr bwMode="auto">
            <a:xfrm>
              <a:off x="2916" y="2429"/>
              <a:ext cx="284" cy="250"/>
            </a:xfrm>
            <a:prstGeom prst="rect">
              <a:avLst/>
            </a:prstGeom>
            <a:noFill/>
            <a:ln w="9525">
              <a:noFill/>
              <a:miter lim="800000"/>
              <a:headEnd/>
              <a:tailEnd/>
            </a:ln>
            <a:effectLst/>
          </p:spPr>
          <p:txBody>
            <a:bodyPr wrap="none">
              <a:spAutoFit/>
            </a:bodyPr>
            <a:lstStyle/>
            <a:p>
              <a:pPr algn="ctr"/>
              <a:r>
                <a:rPr lang="en-US" sz="2000"/>
                <a:t>1d</a:t>
              </a:r>
            </a:p>
          </p:txBody>
        </p:sp>
      </p:grpSp>
      <p:sp>
        <p:nvSpPr>
          <p:cNvPr id="602135" name="Oval 23"/>
          <p:cNvSpPr>
            <a:spLocks noChangeArrowheads="1"/>
          </p:cNvSpPr>
          <p:nvPr/>
        </p:nvSpPr>
        <p:spPr bwMode="auto">
          <a:xfrm>
            <a:off x="2281238" y="5126038"/>
            <a:ext cx="496887"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36" name="Line 24"/>
          <p:cNvSpPr>
            <a:spLocks noChangeShapeType="1"/>
          </p:cNvSpPr>
          <p:nvPr/>
        </p:nvSpPr>
        <p:spPr bwMode="auto">
          <a:xfrm>
            <a:off x="2281238" y="5114925"/>
            <a:ext cx="0" cy="79375"/>
          </a:xfrm>
          <a:prstGeom prst="line">
            <a:avLst/>
          </a:prstGeom>
          <a:noFill/>
          <a:ln w="12700">
            <a:solidFill>
              <a:schemeClr val="tx1"/>
            </a:solidFill>
            <a:round/>
            <a:headEnd/>
            <a:tailEnd/>
          </a:ln>
          <a:effectLst/>
        </p:spPr>
        <p:txBody>
          <a:bodyPr wrap="none" anchor="ctr"/>
          <a:lstStyle/>
          <a:p>
            <a:endParaRPr lang="en-US"/>
          </a:p>
        </p:txBody>
      </p:sp>
      <p:sp>
        <p:nvSpPr>
          <p:cNvPr id="602137" name="Line 25"/>
          <p:cNvSpPr>
            <a:spLocks noChangeShapeType="1"/>
          </p:cNvSpPr>
          <p:nvPr/>
        </p:nvSpPr>
        <p:spPr bwMode="auto">
          <a:xfrm>
            <a:off x="2778125" y="5114925"/>
            <a:ext cx="0" cy="79375"/>
          </a:xfrm>
          <a:prstGeom prst="line">
            <a:avLst/>
          </a:prstGeom>
          <a:noFill/>
          <a:ln w="12700">
            <a:solidFill>
              <a:schemeClr val="tx1"/>
            </a:solidFill>
            <a:round/>
            <a:headEnd/>
            <a:tailEnd/>
          </a:ln>
          <a:effectLst/>
        </p:spPr>
        <p:txBody>
          <a:bodyPr wrap="none" anchor="ctr"/>
          <a:lstStyle/>
          <a:p>
            <a:endParaRPr lang="en-US"/>
          </a:p>
        </p:txBody>
      </p:sp>
      <p:sp>
        <p:nvSpPr>
          <p:cNvPr id="602138" name="Rectangle 26"/>
          <p:cNvSpPr>
            <a:spLocks noChangeArrowheads="1"/>
          </p:cNvSpPr>
          <p:nvPr/>
        </p:nvSpPr>
        <p:spPr bwMode="auto">
          <a:xfrm>
            <a:off x="2281238" y="5114925"/>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39" name="Oval 27"/>
          <p:cNvSpPr>
            <a:spLocks noChangeArrowheads="1"/>
          </p:cNvSpPr>
          <p:nvPr/>
        </p:nvSpPr>
        <p:spPr bwMode="auto">
          <a:xfrm>
            <a:off x="2276475" y="5021263"/>
            <a:ext cx="496888" cy="15081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40" name="Rectangle 28"/>
          <p:cNvSpPr>
            <a:spLocks noChangeArrowheads="1"/>
          </p:cNvSpPr>
          <p:nvPr/>
        </p:nvSpPr>
        <p:spPr bwMode="auto">
          <a:xfrm>
            <a:off x="2414588" y="5041900"/>
            <a:ext cx="225425" cy="174625"/>
          </a:xfrm>
          <a:prstGeom prst="rect">
            <a:avLst/>
          </a:prstGeom>
          <a:solidFill>
            <a:schemeClr val="hlink"/>
          </a:solidFill>
          <a:ln w="9525">
            <a:noFill/>
            <a:miter lim="800000"/>
            <a:headEnd/>
            <a:tailEnd/>
          </a:ln>
          <a:effectLst/>
        </p:spPr>
        <p:txBody>
          <a:bodyPr wrap="none" anchor="ctr"/>
          <a:lstStyle/>
          <a:p>
            <a:endParaRPr lang="en-US"/>
          </a:p>
        </p:txBody>
      </p:sp>
      <p:sp>
        <p:nvSpPr>
          <p:cNvPr id="602141" name="Text Box 29"/>
          <p:cNvSpPr txBox="1">
            <a:spLocks noChangeArrowheads="1"/>
          </p:cNvSpPr>
          <p:nvPr/>
        </p:nvSpPr>
        <p:spPr bwMode="auto">
          <a:xfrm>
            <a:off x="2297113" y="4945063"/>
            <a:ext cx="469900" cy="396875"/>
          </a:xfrm>
          <a:prstGeom prst="rect">
            <a:avLst/>
          </a:prstGeom>
          <a:noFill/>
          <a:ln w="9525">
            <a:noFill/>
            <a:miter lim="800000"/>
            <a:headEnd/>
            <a:tailEnd/>
          </a:ln>
          <a:effectLst/>
        </p:spPr>
        <p:txBody>
          <a:bodyPr wrap="none">
            <a:spAutoFit/>
          </a:bodyPr>
          <a:lstStyle/>
          <a:p>
            <a:pPr algn="ctr"/>
            <a:r>
              <a:rPr lang="en-US" sz="2000"/>
              <a:t>3a</a:t>
            </a:r>
            <a:endParaRPr lang="en-US" sz="2400">
              <a:latin typeface="Times New Roman" pitchFamily="18" charset="0"/>
            </a:endParaRPr>
          </a:p>
        </p:txBody>
      </p:sp>
      <p:sp>
        <p:nvSpPr>
          <p:cNvPr id="602142" name="Oval 30"/>
          <p:cNvSpPr>
            <a:spLocks noChangeArrowheads="1"/>
          </p:cNvSpPr>
          <p:nvPr/>
        </p:nvSpPr>
        <p:spPr bwMode="auto">
          <a:xfrm>
            <a:off x="3267075" y="5668963"/>
            <a:ext cx="496888"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43" name="Line 31"/>
          <p:cNvSpPr>
            <a:spLocks noChangeShapeType="1"/>
          </p:cNvSpPr>
          <p:nvPr/>
        </p:nvSpPr>
        <p:spPr bwMode="auto">
          <a:xfrm>
            <a:off x="3267075" y="5657850"/>
            <a:ext cx="0" cy="79375"/>
          </a:xfrm>
          <a:prstGeom prst="line">
            <a:avLst/>
          </a:prstGeom>
          <a:noFill/>
          <a:ln w="12700">
            <a:solidFill>
              <a:schemeClr val="tx1"/>
            </a:solidFill>
            <a:round/>
            <a:headEnd/>
            <a:tailEnd/>
          </a:ln>
          <a:effectLst/>
        </p:spPr>
        <p:txBody>
          <a:bodyPr wrap="none" anchor="ctr"/>
          <a:lstStyle/>
          <a:p>
            <a:endParaRPr lang="en-US"/>
          </a:p>
        </p:txBody>
      </p:sp>
      <p:sp>
        <p:nvSpPr>
          <p:cNvPr id="602144" name="Line 32"/>
          <p:cNvSpPr>
            <a:spLocks noChangeShapeType="1"/>
          </p:cNvSpPr>
          <p:nvPr/>
        </p:nvSpPr>
        <p:spPr bwMode="auto">
          <a:xfrm>
            <a:off x="3763963" y="5657850"/>
            <a:ext cx="0" cy="79375"/>
          </a:xfrm>
          <a:prstGeom prst="line">
            <a:avLst/>
          </a:prstGeom>
          <a:noFill/>
          <a:ln w="12700">
            <a:solidFill>
              <a:schemeClr val="tx1"/>
            </a:solidFill>
            <a:round/>
            <a:headEnd/>
            <a:tailEnd/>
          </a:ln>
          <a:effectLst/>
        </p:spPr>
        <p:txBody>
          <a:bodyPr wrap="none" anchor="ctr"/>
          <a:lstStyle/>
          <a:p>
            <a:endParaRPr lang="en-US"/>
          </a:p>
        </p:txBody>
      </p:sp>
      <p:sp>
        <p:nvSpPr>
          <p:cNvPr id="602145" name="Rectangle 33"/>
          <p:cNvSpPr>
            <a:spLocks noChangeArrowheads="1"/>
          </p:cNvSpPr>
          <p:nvPr/>
        </p:nvSpPr>
        <p:spPr bwMode="auto">
          <a:xfrm>
            <a:off x="3267075" y="5657850"/>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46" name="Oval 34"/>
          <p:cNvSpPr>
            <a:spLocks noChangeArrowheads="1"/>
          </p:cNvSpPr>
          <p:nvPr/>
        </p:nvSpPr>
        <p:spPr bwMode="auto">
          <a:xfrm>
            <a:off x="3262313" y="5564188"/>
            <a:ext cx="496887" cy="150812"/>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2147" name="Group 35"/>
          <p:cNvGrpSpPr>
            <a:grpSpLocks/>
          </p:cNvGrpSpPr>
          <p:nvPr/>
        </p:nvGrpSpPr>
        <p:grpSpPr bwMode="auto">
          <a:xfrm>
            <a:off x="3300413" y="5478463"/>
            <a:ext cx="428625" cy="396875"/>
            <a:chOff x="2919" y="2429"/>
            <a:chExt cx="277" cy="250"/>
          </a:xfrm>
        </p:grpSpPr>
        <p:sp>
          <p:nvSpPr>
            <p:cNvPr id="602148" name="Rectangle 3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2149" name="Text Box 37"/>
            <p:cNvSpPr txBox="1">
              <a:spLocks noChangeArrowheads="1"/>
            </p:cNvSpPr>
            <p:nvPr/>
          </p:nvSpPr>
          <p:spPr bwMode="auto">
            <a:xfrm>
              <a:off x="2919" y="2429"/>
              <a:ext cx="277" cy="250"/>
            </a:xfrm>
            <a:prstGeom prst="rect">
              <a:avLst/>
            </a:prstGeom>
            <a:noFill/>
            <a:ln w="9525">
              <a:noFill/>
              <a:miter lim="800000"/>
              <a:headEnd/>
              <a:tailEnd/>
            </a:ln>
            <a:effectLst/>
          </p:spPr>
          <p:txBody>
            <a:bodyPr wrap="none">
              <a:spAutoFit/>
            </a:bodyPr>
            <a:lstStyle/>
            <a:p>
              <a:pPr algn="ctr"/>
              <a:r>
                <a:rPr lang="en-US" sz="2000"/>
                <a:t>1c</a:t>
              </a:r>
            </a:p>
          </p:txBody>
        </p:sp>
      </p:grpSp>
      <p:sp>
        <p:nvSpPr>
          <p:cNvPr id="602150" name="Line 38"/>
          <p:cNvSpPr>
            <a:spLocks noChangeShapeType="1"/>
          </p:cNvSpPr>
          <p:nvPr/>
        </p:nvSpPr>
        <p:spPr bwMode="auto">
          <a:xfrm>
            <a:off x="6116638" y="5370513"/>
            <a:ext cx="488950" cy="152400"/>
          </a:xfrm>
          <a:prstGeom prst="line">
            <a:avLst/>
          </a:prstGeom>
          <a:noFill/>
          <a:ln w="28575">
            <a:solidFill>
              <a:schemeClr val="tx1"/>
            </a:solidFill>
            <a:prstDash val="sysDot"/>
            <a:round/>
            <a:headEnd/>
            <a:tailEnd/>
          </a:ln>
          <a:effectLst/>
        </p:spPr>
        <p:txBody>
          <a:bodyPr wrap="none" anchor="ctr"/>
          <a:lstStyle/>
          <a:p>
            <a:endParaRPr lang="en-US"/>
          </a:p>
        </p:txBody>
      </p:sp>
      <p:sp>
        <p:nvSpPr>
          <p:cNvPr id="602151" name="Freeform 39"/>
          <p:cNvSpPr>
            <a:spLocks/>
          </p:cNvSpPr>
          <p:nvPr/>
        </p:nvSpPr>
        <p:spPr bwMode="auto">
          <a:xfrm>
            <a:off x="1874838" y="5164138"/>
            <a:ext cx="400050" cy="180975"/>
          </a:xfrm>
          <a:custGeom>
            <a:avLst/>
            <a:gdLst/>
            <a:ahLst/>
            <a:cxnLst>
              <a:cxn ang="0">
                <a:pos x="0" y="114"/>
              </a:cxn>
              <a:cxn ang="0">
                <a:pos x="252" y="0"/>
              </a:cxn>
            </a:cxnLst>
            <a:rect l="0" t="0" r="r" b="b"/>
            <a:pathLst>
              <a:path w="252" h="114">
                <a:moveTo>
                  <a:pt x="0" y="114"/>
                </a:moveTo>
                <a:lnTo>
                  <a:pt x="252" y="0"/>
                </a:lnTo>
              </a:path>
            </a:pathLst>
          </a:custGeom>
          <a:noFill/>
          <a:ln w="28575" cap="flat" cmpd="sng">
            <a:solidFill>
              <a:schemeClr val="tx1"/>
            </a:solidFill>
            <a:prstDash val="sysDot"/>
            <a:round/>
            <a:headEnd type="none" w="med" len="med"/>
            <a:tailEnd type="none" w="med" len="med"/>
          </a:ln>
          <a:effectLst/>
        </p:spPr>
        <p:txBody>
          <a:bodyPr wrap="none" anchor="ctr"/>
          <a:lstStyle/>
          <a:p>
            <a:endParaRPr lang="en-US"/>
          </a:p>
        </p:txBody>
      </p:sp>
      <p:sp>
        <p:nvSpPr>
          <p:cNvPr id="602152" name="Freeform 40"/>
          <p:cNvSpPr>
            <a:spLocks/>
          </p:cNvSpPr>
          <p:nvPr/>
        </p:nvSpPr>
        <p:spPr bwMode="auto">
          <a:xfrm>
            <a:off x="2566988" y="5259388"/>
            <a:ext cx="704850" cy="409575"/>
          </a:xfrm>
          <a:custGeom>
            <a:avLst/>
            <a:gdLst/>
            <a:ahLst/>
            <a:cxnLst>
              <a:cxn ang="0">
                <a:pos x="0" y="0"/>
              </a:cxn>
              <a:cxn ang="0">
                <a:pos x="444" y="258"/>
              </a:cxn>
            </a:cxnLst>
            <a:rect l="0" t="0" r="r" b="b"/>
            <a:pathLst>
              <a:path w="444" h="258">
                <a:moveTo>
                  <a:pt x="0" y="0"/>
                </a:moveTo>
                <a:lnTo>
                  <a:pt x="444" y="258"/>
                </a:lnTo>
              </a:path>
            </a:pathLst>
          </a:custGeom>
          <a:noFill/>
          <a:ln w="28575" cap="flat" cmpd="sng">
            <a:solidFill>
              <a:schemeClr val="tx1"/>
            </a:solidFill>
            <a:prstDash val="dash"/>
            <a:round/>
            <a:headEnd type="none" w="med" len="med"/>
            <a:tailEnd type="none" w="med" len="med"/>
          </a:ln>
          <a:effectLst/>
        </p:spPr>
        <p:txBody>
          <a:bodyPr wrap="none" anchor="ctr"/>
          <a:lstStyle/>
          <a:p>
            <a:endParaRPr lang="en-US"/>
          </a:p>
        </p:txBody>
      </p:sp>
      <p:sp>
        <p:nvSpPr>
          <p:cNvPr id="602153" name="Freeform 41"/>
          <p:cNvSpPr>
            <a:spLocks/>
          </p:cNvSpPr>
          <p:nvPr/>
        </p:nvSpPr>
        <p:spPr bwMode="auto">
          <a:xfrm>
            <a:off x="4668838" y="5446713"/>
            <a:ext cx="1038225" cy="666750"/>
          </a:xfrm>
          <a:custGeom>
            <a:avLst/>
            <a:gdLst/>
            <a:ahLst/>
            <a:cxnLst>
              <a:cxn ang="0">
                <a:pos x="0" y="420"/>
              </a:cxn>
              <a:cxn ang="0">
                <a:pos x="654" y="0"/>
              </a:cxn>
            </a:cxnLst>
            <a:rect l="0" t="0" r="r" b="b"/>
            <a:pathLst>
              <a:path w="654" h="420">
                <a:moveTo>
                  <a:pt x="0" y="420"/>
                </a:moveTo>
                <a:lnTo>
                  <a:pt x="654" y="0"/>
                </a:lnTo>
              </a:path>
            </a:pathLst>
          </a:custGeom>
          <a:noFill/>
          <a:ln w="28575" cap="flat" cmpd="sng">
            <a:solidFill>
              <a:schemeClr val="tx1"/>
            </a:solidFill>
            <a:prstDash val="dash"/>
            <a:round/>
            <a:headEnd type="none" w="med" len="med"/>
            <a:tailEnd type="none" w="med" len="med"/>
          </a:ln>
          <a:effectLst/>
        </p:spPr>
        <p:txBody>
          <a:bodyPr wrap="none" anchor="ctr"/>
          <a:lstStyle/>
          <a:p>
            <a:endParaRPr lang="en-US"/>
          </a:p>
        </p:txBody>
      </p:sp>
      <p:sp>
        <p:nvSpPr>
          <p:cNvPr id="602154" name="Oval 42"/>
          <p:cNvSpPr>
            <a:spLocks noChangeArrowheads="1"/>
          </p:cNvSpPr>
          <p:nvPr/>
        </p:nvSpPr>
        <p:spPr bwMode="auto">
          <a:xfrm>
            <a:off x="5619750" y="5345113"/>
            <a:ext cx="496888"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55" name="Line 43"/>
          <p:cNvSpPr>
            <a:spLocks noChangeShapeType="1"/>
          </p:cNvSpPr>
          <p:nvPr/>
        </p:nvSpPr>
        <p:spPr bwMode="auto">
          <a:xfrm>
            <a:off x="5619750" y="5334000"/>
            <a:ext cx="0" cy="79375"/>
          </a:xfrm>
          <a:prstGeom prst="line">
            <a:avLst/>
          </a:prstGeom>
          <a:noFill/>
          <a:ln w="12700">
            <a:solidFill>
              <a:schemeClr val="tx1"/>
            </a:solidFill>
            <a:round/>
            <a:headEnd/>
            <a:tailEnd/>
          </a:ln>
          <a:effectLst/>
        </p:spPr>
        <p:txBody>
          <a:bodyPr wrap="none" anchor="ctr"/>
          <a:lstStyle/>
          <a:p>
            <a:endParaRPr lang="en-US"/>
          </a:p>
        </p:txBody>
      </p:sp>
      <p:sp>
        <p:nvSpPr>
          <p:cNvPr id="602156" name="Line 44"/>
          <p:cNvSpPr>
            <a:spLocks noChangeShapeType="1"/>
          </p:cNvSpPr>
          <p:nvPr/>
        </p:nvSpPr>
        <p:spPr bwMode="auto">
          <a:xfrm>
            <a:off x="6116638" y="5334000"/>
            <a:ext cx="0" cy="79375"/>
          </a:xfrm>
          <a:prstGeom prst="line">
            <a:avLst/>
          </a:prstGeom>
          <a:noFill/>
          <a:ln w="12700">
            <a:solidFill>
              <a:schemeClr val="tx1"/>
            </a:solidFill>
            <a:round/>
            <a:headEnd/>
            <a:tailEnd/>
          </a:ln>
          <a:effectLst/>
        </p:spPr>
        <p:txBody>
          <a:bodyPr wrap="none" anchor="ctr"/>
          <a:lstStyle/>
          <a:p>
            <a:endParaRPr lang="en-US"/>
          </a:p>
        </p:txBody>
      </p:sp>
      <p:sp>
        <p:nvSpPr>
          <p:cNvPr id="602157" name="Rectangle 45"/>
          <p:cNvSpPr>
            <a:spLocks noChangeArrowheads="1"/>
          </p:cNvSpPr>
          <p:nvPr/>
        </p:nvSpPr>
        <p:spPr bwMode="auto">
          <a:xfrm>
            <a:off x="5619750" y="5334000"/>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58" name="Oval 46"/>
          <p:cNvSpPr>
            <a:spLocks noChangeArrowheads="1"/>
          </p:cNvSpPr>
          <p:nvPr/>
        </p:nvSpPr>
        <p:spPr bwMode="auto">
          <a:xfrm>
            <a:off x="5614988" y="5240338"/>
            <a:ext cx="496887" cy="15081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59" name="Rectangle 47"/>
          <p:cNvSpPr>
            <a:spLocks noChangeArrowheads="1"/>
          </p:cNvSpPr>
          <p:nvPr/>
        </p:nvSpPr>
        <p:spPr bwMode="auto">
          <a:xfrm>
            <a:off x="5753100" y="5260975"/>
            <a:ext cx="223838" cy="190500"/>
          </a:xfrm>
          <a:prstGeom prst="rect">
            <a:avLst/>
          </a:prstGeom>
          <a:solidFill>
            <a:schemeClr val="hlink"/>
          </a:solidFill>
          <a:ln w="9525">
            <a:noFill/>
            <a:miter lim="800000"/>
            <a:headEnd/>
            <a:tailEnd/>
          </a:ln>
          <a:effectLst/>
        </p:spPr>
        <p:txBody>
          <a:bodyPr wrap="none" anchor="ctr"/>
          <a:lstStyle/>
          <a:p>
            <a:endParaRPr lang="en-US"/>
          </a:p>
        </p:txBody>
      </p:sp>
      <p:sp>
        <p:nvSpPr>
          <p:cNvPr id="602160" name="Text Box 48"/>
          <p:cNvSpPr txBox="1">
            <a:spLocks noChangeArrowheads="1"/>
          </p:cNvSpPr>
          <p:nvPr/>
        </p:nvSpPr>
        <p:spPr bwMode="auto">
          <a:xfrm>
            <a:off x="5635625" y="5164138"/>
            <a:ext cx="469900" cy="396875"/>
          </a:xfrm>
          <a:prstGeom prst="rect">
            <a:avLst/>
          </a:prstGeom>
          <a:noFill/>
          <a:ln w="9525">
            <a:noFill/>
            <a:miter lim="800000"/>
            <a:headEnd/>
            <a:tailEnd/>
          </a:ln>
          <a:effectLst/>
        </p:spPr>
        <p:txBody>
          <a:bodyPr wrap="none">
            <a:spAutoFit/>
          </a:bodyPr>
          <a:lstStyle/>
          <a:p>
            <a:pPr algn="ctr"/>
            <a:r>
              <a:rPr lang="en-US" sz="2000"/>
              <a:t>2a</a:t>
            </a:r>
            <a:endParaRPr lang="en-US" sz="2400">
              <a:latin typeface="Times New Roman" pitchFamily="18" charset="0"/>
            </a:endParaRPr>
          </a:p>
        </p:txBody>
      </p:sp>
      <p:sp>
        <p:nvSpPr>
          <p:cNvPr id="602161" name="Text Box 49"/>
          <p:cNvSpPr txBox="1">
            <a:spLocks noChangeArrowheads="1"/>
          </p:cNvSpPr>
          <p:nvPr/>
        </p:nvSpPr>
        <p:spPr bwMode="auto">
          <a:xfrm>
            <a:off x="1924050" y="5303838"/>
            <a:ext cx="701675" cy="396875"/>
          </a:xfrm>
          <a:prstGeom prst="rect">
            <a:avLst/>
          </a:prstGeom>
          <a:noFill/>
          <a:ln w="9525">
            <a:noFill/>
            <a:miter lim="800000"/>
            <a:headEnd/>
            <a:tailEnd/>
          </a:ln>
          <a:effectLst/>
        </p:spPr>
        <p:txBody>
          <a:bodyPr wrap="none">
            <a:spAutoFit/>
          </a:bodyPr>
          <a:lstStyle/>
          <a:p>
            <a:r>
              <a:rPr lang="en-US" sz="2000"/>
              <a:t>AS3</a:t>
            </a:r>
            <a:endParaRPr lang="en-US"/>
          </a:p>
        </p:txBody>
      </p:sp>
      <p:sp>
        <p:nvSpPr>
          <p:cNvPr id="602162" name="Text Box 50"/>
          <p:cNvSpPr txBox="1">
            <a:spLocks noChangeArrowheads="1"/>
          </p:cNvSpPr>
          <p:nvPr/>
        </p:nvSpPr>
        <p:spPr bwMode="auto">
          <a:xfrm>
            <a:off x="2495550" y="6162675"/>
            <a:ext cx="660400" cy="396875"/>
          </a:xfrm>
          <a:prstGeom prst="rect">
            <a:avLst/>
          </a:prstGeom>
          <a:noFill/>
          <a:ln w="9525">
            <a:noFill/>
            <a:miter lim="800000"/>
            <a:headEnd/>
            <a:tailEnd/>
          </a:ln>
          <a:effectLst/>
        </p:spPr>
        <p:txBody>
          <a:bodyPr wrap="none">
            <a:spAutoFit/>
          </a:bodyPr>
          <a:lstStyle/>
          <a:p>
            <a:r>
              <a:rPr lang="en-US" sz="2000"/>
              <a:t>AS1</a:t>
            </a:r>
            <a:endParaRPr lang="en-US"/>
          </a:p>
        </p:txBody>
      </p:sp>
      <p:sp>
        <p:nvSpPr>
          <p:cNvPr id="602163" name="Text Box 51"/>
          <p:cNvSpPr txBox="1">
            <a:spLocks noChangeArrowheads="1"/>
          </p:cNvSpPr>
          <p:nvPr/>
        </p:nvSpPr>
        <p:spPr bwMode="auto">
          <a:xfrm>
            <a:off x="6067425" y="5621338"/>
            <a:ext cx="649288" cy="366712"/>
          </a:xfrm>
          <a:prstGeom prst="rect">
            <a:avLst/>
          </a:prstGeom>
          <a:noFill/>
          <a:ln w="9525">
            <a:noFill/>
            <a:miter lim="800000"/>
            <a:headEnd/>
            <a:tailEnd/>
          </a:ln>
          <a:effectLst/>
        </p:spPr>
        <p:txBody>
          <a:bodyPr wrap="none">
            <a:spAutoFit/>
          </a:bodyPr>
          <a:lstStyle/>
          <a:p>
            <a:r>
              <a:rPr lang="en-US"/>
              <a:t>AS2</a:t>
            </a:r>
          </a:p>
        </p:txBody>
      </p:sp>
      <p:sp>
        <p:nvSpPr>
          <p:cNvPr id="602164" name="Oval 52"/>
          <p:cNvSpPr>
            <a:spLocks noChangeArrowheads="1"/>
          </p:cNvSpPr>
          <p:nvPr/>
        </p:nvSpPr>
        <p:spPr bwMode="auto">
          <a:xfrm>
            <a:off x="2781300" y="6002338"/>
            <a:ext cx="496888" cy="12858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65" name="Line 53"/>
          <p:cNvSpPr>
            <a:spLocks noChangeShapeType="1"/>
          </p:cNvSpPr>
          <p:nvPr/>
        </p:nvSpPr>
        <p:spPr bwMode="auto">
          <a:xfrm>
            <a:off x="2781300" y="5991225"/>
            <a:ext cx="0" cy="79375"/>
          </a:xfrm>
          <a:prstGeom prst="line">
            <a:avLst/>
          </a:prstGeom>
          <a:noFill/>
          <a:ln w="12700">
            <a:solidFill>
              <a:schemeClr val="tx1"/>
            </a:solidFill>
            <a:round/>
            <a:headEnd/>
            <a:tailEnd/>
          </a:ln>
          <a:effectLst/>
        </p:spPr>
        <p:txBody>
          <a:bodyPr wrap="none" anchor="ctr"/>
          <a:lstStyle/>
          <a:p>
            <a:endParaRPr lang="en-US"/>
          </a:p>
        </p:txBody>
      </p:sp>
      <p:sp>
        <p:nvSpPr>
          <p:cNvPr id="602166" name="Line 54"/>
          <p:cNvSpPr>
            <a:spLocks noChangeShapeType="1"/>
          </p:cNvSpPr>
          <p:nvPr/>
        </p:nvSpPr>
        <p:spPr bwMode="auto">
          <a:xfrm>
            <a:off x="3278188" y="5991225"/>
            <a:ext cx="0" cy="79375"/>
          </a:xfrm>
          <a:prstGeom prst="line">
            <a:avLst/>
          </a:prstGeom>
          <a:noFill/>
          <a:ln w="12700">
            <a:solidFill>
              <a:schemeClr val="tx1"/>
            </a:solidFill>
            <a:round/>
            <a:headEnd/>
            <a:tailEnd/>
          </a:ln>
          <a:effectLst/>
        </p:spPr>
        <p:txBody>
          <a:bodyPr wrap="none" anchor="ctr"/>
          <a:lstStyle/>
          <a:p>
            <a:endParaRPr lang="en-US"/>
          </a:p>
        </p:txBody>
      </p:sp>
      <p:sp>
        <p:nvSpPr>
          <p:cNvPr id="602167" name="Rectangle 55"/>
          <p:cNvSpPr>
            <a:spLocks noChangeArrowheads="1"/>
          </p:cNvSpPr>
          <p:nvPr/>
        </p:nvSpPr>
        <p:spPr bwMode="auto">
          <a:xfrm>
            <a:off x="2781300" y="5991225"/>
            <a:ext cx="492125" cy="77788"/>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68" name="Oval 56"/>
          <p:cNvSpPr>
            <a:spLocks noChangeArrowheads="1"/>
          </p:cNvSpPr>
          <p:nvPr/>
        </p:nvSpPr>
        <p:spPr bwMode="auto">
          <a:xfrm>
            <a:off x="2776538" y="5903913"/>
            <a:ext cx="496887" cy="150812"/>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69" name="Rectangle 57"/>
          <p:cNvSpPr>
            <a:spLocks noChangeArrowheads="1"/>
          </p:cNvSpPr>
          <p:nvPr/>
        </p:nvSpPr>
        <p:spPr bwMode="auto">
          <a:xfrm>
            <a:off x="2911475" y="5946775"/>
            <a:ext cx="225425" cy="152400"/>
          </a:xfrm>
          <a:prstGeom prst="rect">
            <a:avLst/>
          </a:prstGeom>
          <a:solidFill>
            <a:schemeClr val="hlink"/>
          </a:solidFill>
          <a:ln w="9525">
            <a:noFill/>
            <a:miter lim="800000"/>
            <a:headEnd/>
            <a:tailEnd/>
          </a:ln>
          <a:effectLst/>
        </p:spPr>
        <p:txBody>
          <a:bodyPr wrap="none" anchor="ctr"/>
          <a:lstStyle/>
          <a:p>
            <a:endParaRPr lang="en-US"/>
          </a:p>
        </p:txBody>
      </p:sp>
      <p:sp>
        <p:nvSpPr>
          <p:cNvPr id="602170" name="Text Box 58"/>
          <p:cNvSpPr txBox="1">
            <a:spLocks noChangeArrowheads="1"/>
          </p:cNvSpPr>
          <p:nvPr/>
        </p:nvSpPr>
        <p:spPr bwMode="auto">
          <a:xfrm>
            <a:off x="2820988" y="5818188"/>
            <a:ext cx="428625" cy="396875"/>
          </a:xfrm>
          <a:prstGeom prst="rect">
            <a:avLst/>
          </a:prstGeom>
          <a:noFill/>
          <a:ln w="9525">
            <a:noFill/>
            <a:miter lim="800000"/>
            <a:headEnd/>
            <a:tailEnd/>
          </a:ln>
          <a:effectLst/>
        </p:spPr>
        <p:txBody>
          <a:bodyPr wrap="none">
            <a:spAutoFit/>
          </a:bodyPr>
          <a:lstStyle/>
          <a:p>
            <a:pPr algn="ctr"/>
            <a:r>
              <a:rPr lang="en-US" sz="2000"/>
              <a:t>1a</a:t>
            </a:r>
            <a:endParaRPr lang="en-US" sz="2400">
              <a:latin typeface="Times New Roman" pitchFamily="18" charset="0"/>
            </a:endParaRPr>
          </a:p>
        </p:txBody>
      </p:sp>
      <p:grpSp>
        <p:nvGrpSpPr>
          <p:cNvPr id="602171" name="Group 59"/>
          <p:cNvGrpSpPr>
            <a:grpSpLocks/>
          </p:cNvGrpSpPr>
          <p:nvPr/>
        </p:nvGrpSpPr>
        <p:grpSpPr bwMode="auto">
          <a:xfrm>
            <a:off x="6342063" y="4875213"/>
            <a:ext cx="501650" cy="396875"/>
            <a:chOff x="4320" y="1940"/>
            <a:chExt cx="316" cy="250"/>
          </a:xfrm>
        </p:grpSpPr>
        <p:sp>
          <p:nvSpPr>
            <p:cNvPr id="602172" name="Oval 60"/>
            <p:cNvSpPr>
              <a:spLocks noChangeArrowheads="1"/>
            </p:cNvSpPr>
            <p:nvPr/>
          </p:nvSpPr>
          <p:spPr bwMode="auto">
            <a:xfrm>
              <a:off x="4323" y="20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73" name="Line 61"/>
            <p:cNvSpPr>
              <a:spLocks noChangeShapeType="1"/>
            </p:cNvSpPr>
            <p:nvPr/>
          </p:nvSpPr>
          <p:spPr bwMode="auto">
            <a:xfrm>
              <a:off x="4323" y="2047"/>
              <a:ext cx="0" cy="50"/>
            </a:xfrm>
            <a:prstGeom prst="line">
              <a:avLst/>
            </a:prstGeom>
            <a:noFill/>
            <a:ln w="12700">
              <a:solidFill>
                <a:schemeClr val="tx1"/>
              </a:solidFill>
              <a:round/>
              <a:headEnd/>
              <a:tailEnd/>
            </a:ln>
            <a:effectLst/>
          </p:spPr>
          <p:txBody>
            <a:bodyPr wrap="none" anchor="ctr"/>
            <a:lstStyle/>
            <a:p>
              <a:endParaRPr lang="en-US"/>
            </a:p>
          </p:txBody>
        </p:sp>
        <p:sp>
          <p:nvSpPr>
            <p:cNvPr id="602174" name="Line 62"/>
            <p:cNvSpPr>
              <a:spLocks noChangeShapeType="1"/>
            </p:cNvSpPr>
            <p:nvPr/>
          </p:nvSpPr>
          <p:spPr bwMode="auto">
            <a:xfrm>
              <a:off x="4636" y="2047"/>
              <a:ext cx="0" cy="50"/>
            </a:xfrm>
            <a:prstGeom prst="line">
              <a:avLst/>
            </a:prstGeom>
            <a:noFill/>
            <a:ln w="12700">
              <a:solidFill>
                <a:schemeClr val="tx1"/>
              </a:solidFill>
              <a:round/>
              <a:headEnd/>
              <a:tailEnd/>
            </a:ln>
            <a:effectLst/>
          </p:spPr>
          <p:txBody>
            <a:bodyPr wrap="none" anchor="ctr"/>
            <a:lstStyle/>
            <a:p>
              <a:endParaRPr lang="en-US"/>
            </a:p>
          </p:txBody>
        </p:sp>
        <p:sp>
          <p:nvSpPr>
            <p:cNvPr id="602175" name="Rectangle 63"/>
            <p:cNvSpPr>
              <a:spLocks noChangeArrowheads="1"/>
            </p:cNvSpPr>
            <p:nvPr/>
          </p:nvSpPr>
          <p:spPr bwMode="auto">
            <a:xfrm>
              <a:off x="4323" y="20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76" name="Oval 64"/>
            <p:cNvSpPr>
              <a:spLocks noChangeArrowheads="1"/>
            </p:cNvSpPr>
            <p:nvPr/>
          </p:nvSpPr>
          <p:spPr bwMode="auto">
            <a:xfrm>
              <a:off x="4320" y="19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77" name="Rectangle 65"/>
            <p:cNvSpPr>
              <a:spLocks noChangeArrowheads="1"/>
            </p:cNvSpPr>
            <p:nvPr/>
          </p:nvSpPr>
          <p:spPr bwMode="auto">
            <a:xfrm>
              <a:off x="4407" y="2001"/>
              <a:ext cx="141" cy="118"/>
            </a:xfrm>
            <a:prstGeom prst="rect">
              <a:avLst/>
            </a:prstGeom>
            <a:solidFill>
              <a:schemeClr val="hlink"/>
            </a:solidFill>
            <a:ln w="9525">
              <a:noFill/>
              <a:miter lim="800000"/>
              <a:headEnd/>
              <a:tailEnd/>
            </a:ln>
            <a:effectLst/>
          </p:spPr>
          <p:txBody>
            <a:bodyPr wrap="none" anchor="ctr"/>
            <a:lstStyle/>
            <a:p>
              <a:endParaRPr lang="en-US"/>
            </a:p>
          </p:txBody>
        </p:sp>
        <p:sp>
          <p:nvSpPr>
            <p:cNvPr id="602178" name="Text Box 66"/>
            <p:cNvSpPr txBox="1">
              <a:spLocks noChangeArrowheads="1"/>
            </p:cNvSpPr>
            <p:nvPr/>
          </p:nvSpPr>
          <p:spPr bwMode="auto">
            <a:xfrm>
              <a:off x="4333" y="1940"/>
              <a:ext cx="296" cy="250"/>
            </a:xfrm>
            <a:prstGeom prst="rect">
              <a:avLst/>
            </a:prstGeom>
            <a:noFill/>
            <a:ln w="9525">
              <a:noFill/>
              <a:miter lim="800000"/>
              <a:headEnd/>
              <a:tailEnd/>
            </a:ln>
            <a:effectLst/>
          </p:spPr>
          <p:txBody>
            <a:bodyPr wrap="none">
              <a:spAutoFit/>
            </a:bodyPr>
            <a:lstStyle/>
            <a:p>
              <a:pPr algn="ctr"/>
              <a:r>
                <a:rPr lang="en-US" sz="2000"/>
                <a:t>2c</a:t>
              </a:r>
              <a:endParaRPr lang="en-US" sz="2400">
                <a:latin typeface="Times New Roman" pitchFamily="18" charset="0"/>
              </a:endParaRPr>
            </a:p>
          </p:txBody>
        </p:sp>
      </p:grpSp>
      <p:grpSp>
        <p:nvGrpSpPr>
          <p:cNvPr id="602179" name="Group 67"/>
          <p:cNvGrpSpPr>
            <a:grpSpLocks/>
          </p:cNvGrpSpPr>
          <p:nvPr/>
        </p:nvGrpSpPr>
        <p:grpSpPr bwMode="auto">
          <a:xfrm>
            <a:off x="6605588" y="5335588"/>
            <a:ext cx="501650" cy="396875"/>
            <a:chOff x="4596" y="2162"/>
            <a:chExt cx="316" cy="250"/>
          </a:xfrm>
        </p:grpSpPr>
        <p:sp>
          <p:nvSpPr>
            <p:cNvPr id="602180" name="Oval 68"/>
            <p:cNvSpPr>
              <a:spLocks noChangeArrowheads="1"/>
            </p:cNvSpPr>
            <p:nvPr/>
          </p:nvSpPr>
          <p:spPr bwMode="auto">
            <a:xfrm>
              <a:off x="4599" y="2276"/>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81" name="Line 69"/>
            <p:cNvSpPr>
              <a:spLocks noChangeShapeType="1"/>
            </p:cNvSpPr>
            <p:nvPr/>
          </p:nvSpPr>
          <p:spPr bwMode="auto">
            <a:xfrm>
              <a:off x="4599" y="2269"/>
              <a:ext cx="0" cy="50"/>
            </a:xfrm>
            <a:prstGeom prst="line">
              <a:avLst/>
            </a:prstGeom>
            <a:noFill/>
            <a:ln w="12700">
              <a:solidFill>
                <a:schemeClr val="tx1"/>
              </a:solidFill>
              <a:round/>
              <a:headEnd/>
              <a:tailEnd/>
            </a:ln>
            <a:effectLst/>
          </p:spPr>
          <p:txBody>
            <a:bodyPr wrap="none" anchor="ctr"/>
            <a:lstStyle/>
            <a:p>
              <a:endParaRPr lang="en-US"/>
            </a:p>
          </p:txBody>
        </p:sp>
        <p:sp>
          <p:nvSpPr>
            <p:cNvPr id="602182" name="Line 70"/>
            <p:cNvSpPr>
              <a:spLocks noChangeShapeType="1"/>
            </p:cNvSpPr>
            <p:nvPr/>
          </p:nvSpPr>
          <p:spPr bwMode="auto">
            <a:xfrm>
              <a:off x="4912" y="2269"/>
              <a:ext cx="0" cy="50"/>
            </a:xfrm>
            <a:prstGeom prst="line">
              <a:avLst/>
            </a:prstGeom>
            <a:noFill/>
            <a:ln w="12700">
              <a:solidFill>
                <a:schemeClr val="tx1"/>
              </a:solidFill>
              <a:round/>
              <a:headEnd/>
              <a:tailEnd/>
            </a:ln>
            <a:effectLst/>
          </p:spPr>
          <p:txBody>
            <a:bodyPr wrap="none" anchor="ctr"/>
            <a:lstStyle/>
            <a:p>
              <a:endParaRPr lang="en-US"/>
            </a:p>
          </p:txBody>
        </p:sp>
        <p:sp>
          <p:nvSpPr>
            <p:cNvPr id="602183" name="Rectangle 71"/>
            <p:cNvSpPr>
              <a:spLocks noChangeArrowheads="1"/>
            </p:cNvSpPr>
            <p:nvPr/>
          </p:nvSpPr>
          <p:spPr bwMode="auto">
            <a:xfrm>
              <a:off x="4599" y="2269"/>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84" name="Oval 72"/>
            <p:cNvSpPr>
              <a:spLocks noChangeArrowheads="1"/>
            </p:cNvSpPr>
            <p:nvPr/>
          </p:nvSpPr>
          <p:spPr bwMode="auto">
            <a:xfrm>
              <a:off x="4596" y="2210"/>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85" name="Rectangle 73"/>
            <p:cNvSpPr>
              <a:spLocks noChangeArrowheads="1"/>
            </p:cNvSpPr>
            <p:nvPr/>
          </p:nvSpPr>
          <p:spPr bwMode="auto">
            <a:xfrm>
              <a:off x="4683" y="2223"/>
              <a:ext cx="142" cy="110"/>
            </a:xfrm>
            <a:prstGeom prst="rect">
              <a:avLst/>
            </a:prstGeom>
            <a:solidFill>
              <a:schemeClr val="hlink"/>
            </a:solidFill>
            <a:ln w="9525">
              <a:noFill/>
              <a:miter lim="800000"/>
              <a:headEnd/>
              <a:tailEnd/>
            </a:ln>
            <a:effectLst/>
          </p:spPr>
          <p:txBody>
            <a:bodyPr wrap="none" anchor="ctr"/>
            <a:lstStyle/>
            <a:p>
              <a:endParaRPr lang="en-US"/>
            </a:p>
          </p:txBody>
        </p:sp>
        <p:sp>
          <p:nvSpPr>
            <p:cNvPr id="602186" name="Text Box 74"/>
            <p:cNvSpPr txBox="1">
              <a:spLocks noChangeArrowheads="1"/>
            </p:cNvSpPr>
            <p:nvPr/>
          </p:nvSpPr>
          <p:spPr bwMode="auto">
            <a:xfrm>
              <a:off x="4603" y="2162"/>
              <a:ext cx="309" cy="250"/>
            </a:xfrm>
            <a:prstGeom prst="rect">
              <a:avLst/>
            </a:prstGeom>
            <a:noFill/>
            <a:ln w="9525">
              <a:noFill/>
              <a:miter lim="800000"/>
              <a:headEnd/>
              <a:tailEnd/>
            </a:ln>
            <a:effectLst/>
          </p:spPr>
          <p:txBody>
            <a:bodyPr wrap="none">
              <a:spAutoFit/>
            </a:bodyPr>
            <a:lstStyle/>
            <a:p>
              <a:pPr algn="ctr"/>
              <a:r>
                <a:rPr lang="en-US" sz="2000"/>
                <a:t>2b</a:t>
              </a:r>
              <a:endParaRPr lang="en-US" sz="2400">
                <a:latin typeface="Times New Roman" pitchFamily="18" charset="0"/>
              </a:endParaRPr>
            </a:p>
          </p:txBody>
        </p:sp>
      </p:grpSp>
      <p:grpSp>
        <p:nvGrpSpPr>
          <p:cNvPr id="602187" name="Group 75"/>
          <p:cNvGrpSpPr>
            <a:grpSpLocks/>
          </p:cNvGrpSpPr>
          <p:nvPr/>
        </p:nvGrpSpPr>
        <p:grpSpPr bwMode="auto">
          <a:xfrm>
            <a:off x="4176713" y="5922963"/>
            <a:ext cx="501650" cy="396875"/>
            <a:chOff x="2016" y="1980"/>
            <a:chExt cx="316" cy="250"/>
          </a:xfrm>
        </p:grpSpPr>
        <p:sp>
          <p:nvSpPr>
            <p:cNvPr id="602188" name="Oval 76"/>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89" name="Line 77"/>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602190" name="Line 78"/>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602191" name="Rectangle 79"/>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192" name="Oval 80"/>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2193" name="Group 81"/>
            <p:cNvGrpSpPr>
              <a:grpSpLocks/>
            </p:cNvGrpSpPr>
            <p:nvPr/>
          </p:nvGrpSpPr>
          <p:grpSpPr bwMode="auto">
            <a:xfrm>
              <a:off x="2034" y="1980"/>
              <a:ext cx="283" cy="250"/>
              <a:chOff x="2914" y="2429"/>
              <a:chExt cx="288" cy="250"/>
            </a:xfrm>
          </p:grpSpPr>
          <p:sp>
            <p:nvSpPr>
              <p:cNvPr id="602194" name="Rectangle 8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2195" name="Text Box 83"/>
              <p:cNvSpPr txBox="1">
                <a:spLocks noChangeArrowheads="1"/>
              </p:cNvSpPr>
              <p:nvPr/>
            </p:nvSpPr>
            <p:spPr bwMode="auto">
              <a:xfrm>
                <a:off x="2914" y="2429"/>
                <a:ext cx="288" cy="250"/>
              </a:xfrm>
              <a:prstGeom prst="rect">
                <a:avLst/>
              </a:prstGeom>
              <a:noFill/>
              <a:ln w="9525">
                <a:noFill/>
                <a:miter lim="800000"/>
                <a:headEnd/>
                <a:tailEnd/>
              </a:ln>
              <a:effectLst/>
            </p:spPr>
            <p:txBody>
              <a:bodyPr wrap="none">
                <a:spAutoFit/>
              </a:bodyPr>
              <a:lstStyle/>
              <a:p>
                <a:pPr algn="ctr"/>
                <a:r>
                  <a:rPr lang="en-US" sz="2000"/>
                  <a:t>1b</a:t>
                </a:r>
                <a:endParaRPr lang="en-US" sz="2400">
                  <a:latin typeface="Times New Roman" pitchFamily="18" charset="0"/>
                </a:endParaRPr>
              </a:p>
            </p:txBody>
          </p:sp>
        </p:grpSp>
      </p:grpSp>
      <p:grpSp>
        <p:nvGrpSpPr>
          <p:cNvPr id="602196" name="Group 84"/>
          <p:cNvGrpSpPr>
            <a:grpSpLocks/>
          </p:cNvGrpSpPr>
          <p:nvPr/>
        </p:nvGrpSpPr>
        <p:grpSpPr bwMode="auto">
          <a:xfrm>
            <a:off x="1655763" y="4578350"/>
            <a:ext cx="501650" cy="396875"/>
            <a:chOff x="2016" y="1980"/>
            <a:chExt cx="316" cy="250"/>
          </a:xfrm>
        </p:grpSpPr>
        <p:sp>
          <p:nvSpPr>
            <p:cNvPr id="602197" name="Oval 85"/>
            <p:cNvSpPr>
              <a:spLocks noChangeArrowheads="1"/>
            </p:cNvSpPr>
            <p:nvPr/>
          </p:nvSpPr>
          <p:spPr bwMode="auto">
            <a:xfrm>
              <a:off x="2019" y="2102"/>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2198" name="Line 86"/>
            <p:cNvSpPr>
              <a:spLocks noChangeShapeType="1"/>
            </p:cNvSpPr>
            <p:nvPr/>
          </p:nvSpPr>
          <p:spPr bwMode="auto">
            <a:xfrm>
              <a:off x="2019" y="2095"/>
              <a:ext cx="0" cy="50"/>
            </a:xfrm>
            <a:prstGeom prst="line">
              <a:avLst/>
            </a:prstGeom>
            <a:noFill/>
            <a:ln w="12700">
              <a:solidFill>
                <a:schemeClr val="tx1"/>
              </a:solidFill>
              <a:round/>
              <a:headEnd/>
              <a:tailEnd/>
            </a:ln>
            <a:effectLst/>
          </p:spPr>
          <p:txBody>
            <a:bodyPr wrap="none" anchor="ctr"/>
            <a:lstStyle/>
            <a:p>
              <a:endParaRPr lang="en-US"/>
            </a:p>
          </p:txBody>
        </p:sp>
        <p:sp>
          <p:nvSpPr>
            <p:cNvPr id="602199" name="Line 87"/>
            <p:cNvSpPr>
              <a:spLocks noChangeShapeType="1"/>
            </p:cNvSpPr>
            <p:nvPr/>
          </p:nvSpPr>
          <p:spPr bwMode="auto">
            <a:xfrm>
              <a:off x="2332" y="2095"/>
              <a:ext cx="0" cy="50"/>
            </a:xfrm>
            <a:prstGeom prst="line">
              <a:avLst/>
            </a:prstGeom>
            <a:noFill/>
            <a:ln w="12700">
              <a:solidFill>
                <a:schemeClr val="tx1"/>
              </a:solidFill>
              <a:round/>
              <a:headEnd/>
              <a:tailEnd/>
            </a:ln>
            <a:effectLst/>
          </p:spPr>
          <p:txBody>
            <a:bodyPr wrap="none" anchor="ctr"/>
            <a:lstStyle/>
            <a:p>
              <a:endParaRPr lang="en-US"/>
            </a:p>
          </p:txBody>
        </p:sp>
        <p:sp>
          <p:nvSpPr>
            <p:cNvPr id="602200" name="Rectangle 88"/>
            <p:cNvSpPr>
              <a:spLocks noChangeArrowheads="1"/>
            </p:cNvSpPr>
            <p:nvPr/>
          </p:nvSpPr>
          <p:spPr bwMode="auto">
            <a:xfrm>
              <a:off x="2019" y="2095"/>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2201" name="Oval 89"/>
            <p:cNvSpPr>
              <a:spLocks noChangeArrowheads="1"/>
            </p:cNvSpPr>
            <p:nvPr/>
          </p:nvSpPr>
          <p:spPr bwMode="auto">
            <a:xfrm>
              <a:off x="2016" y="2036"/>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2202" name="Group 90"/>
            <p:cNvGrpSpPr>
              <a:grpSpLocks/>
            </p:cNvGrpSpPr>
            <p:nvPr/>
          </p:nvGrpSpPr>
          <p:grpSpPr bwMode="auto">
            <a:xfrm>
              <a:off x="2027" y="1980"/>
              <a:ext cx="296" cy="250"/>
              <a:chOff x="2907" y="2429"/>
              <a:chExt cx="301" cy="250"/>
            </a:xfrm>
          </p:grpSpPr>
          <p:sp>
            <p:nvSpPr>
              <p:cNvPr id="602203" name="Rectangle 9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2204" name="Text Box 92"/>
              <p:cNvSpPr txBox="1">
                <a:spLocks noChangeArrowheads="1"/>
              </p:cNvSpPr>
              <p:nvPr/>
            </p:nvSpPr>
            <p:spPr bwMode="auto">
              <a:xfrm>
                <a:off x="2907" y="2429"/>
                <a:ext cx="301" cy="250"/>
              </a:xfrm>
              <a:prstGeom prst="rect">
                <a:avLst/>
              </a:prstGeom>
              <a:noFill/>
              <a:ln w="9525">
                <a:noFill/>
                <a:miter lim="800000"/>
                <a:headEnd/>
                <a:tailEnd/>
              </a:ln>
              <a:effectLst/>
            </p:spPr>
            <p:txBody>
              <a:bodyPr wrap="none">
                <a:spAutoFit/>
              </a:bodyPr>
              <a:lstStyle/>
              <a:p>
                <a:pPr algn="ctr"/>
                <a:r>
                  <a:rPr lang="en-US" sz="2000"/>
                  <a:t>3c</a:t>
                </a:r>
                <a:endParaRPr lang="en-US" sz="2400">
                  <a:latin typeface="Times New Roman" pitchFamily="18" charset="0"/>
                </a:endParaRPr>
              </a:p>
            </p:txBody>
          </p:sp>
        </p:grpSp>
      </p:grpSp>
      <p:sp>
        <p:nvSpPr>
          <p:cNvPr id="602205" name="Line 93"/>
          <p:cNvSpPr>
            <a:spLocks noChangeShapeType="1"/>
          </p:cNvSpPr>
          <p:nvPr/>
        </p:nvSpPr>
        <p:spPr bwMode="auto">
          <a:xfrm flipH="1">
            <a:off x="3154363" y="5751513"/>
            <a:ext cx="147637" cy="161925"/>
          </a:xfrm>
          <a:prstGeom prst="line">
            <a:avLst/>
          </a:prstGeom>
          <a:noFill/>
          <a:ln w="25400">
            <a:solidFill>
              <a:schemeClr val="tx1"/>
            </a:solidFill>
            <a:prstDash val="sysDot"/>
            <a:round/>
            <a:headEnd/>
            <a:tailEnd/>
          </a:ln>
          <a:effectLst/>
        </p:spPr>
        <p:txBody>
          <a:bodyPr/>
          <a:lstStyle/>
          <a:p>
            <a:endParaRPr lang="en-US"/>
          </a:p>
        </p:txBody>
      </p:sp>
      <p:sp>
        <p:nvSpPr>
          <p:cNvPr id="602206" name="Line 94"/>
          <p:cNvSpPr>
            <a:spLocks noChangeShapeType="1"/>
          </p:cNvSpPr>
          <p:nvPr/>
        </p:nvSpPr>
        <p:spPr bwMode="auto">
          <a:xfrm>
            <a:off x="3557588" y="5791200"/>
            <a:ext cx="0" cy="390525"/>
          </a:xfrm>
          <a:prstGeom prst="line">
            <a:avLst/>
          </a:prstGeom>
          <a:noFill/>
          <a:ln w="25400">
            <a:solidFill>
              <a:schemeClr val="tx1"/>
            </a:solidFill>
            <a:prstDash val="sysDot"/>
            <a:round/>
            <a:headEnd/>
            <a:tailEnd/>
          </a:ln>
          <a:effectLst/>
        </p:spPr>
        <p:txBody>
          <a:bodyPr/>
          <a:lstStyle/>
          <a:p>
            <a:endParaRPr lang="en-US"/>
          </a:p>
        </p:txBody>
      </p:sp>
      <p:sp>
        <p:nvSpPr>
          <p:cNvPr id="602207" name="Line 95"/>
          <p:cNvSpPr>
            <a:spLocks noChangeShapeType="1"/>
          </p:cNvSpPr>
          <p:nvPr/>
        </p:nvSpPr>
        <p:spPr bwMode="auto">
          <a:xfrm>
            <a:off x="3719513" y="5738813"/>
            <a:ext cx="496887" cy="334962"/>
          </a:xfrm>
          <a:prstGeom prst="line">
            <a:avLst/>
          </a:prstGeom>
          <a:noFill/>
          <a:ln w="25400">
            <a:solidFill>
              <a:schemeClr val="tx1"/>
            </a:solidFill>
            <a:prstDash val="sysDot"/>
            <a:round/>
            <a:headEnd/>
            <a:tailEnd/>
          </a:ln>
          <a:effectLst/>
        </p:spPr>
        <p:txBody>
          <a:bodyPr/>
          <a:lstStyle/>
          <a:p>
            <a:endParaRPr lang="en-US"/>
          </a:p>
        </p:txBody>
      </p:sp>
      <p:sp>
        <p:nvSpPr>
          <p:cNvPr id="602208" name="Line 96"/>
          <p:cNvSpPr>
            <a:spLocks noChangeShapeType="1"/>
          </p:cNvSpPr>
          <p:nvPr/>
        </p:nvSpPr>
        <p:spPr bwMode="auto">
          <a:xfrm flipH="1">
            <a:off x="3840163" y="6196013"/>
            <a:ext cx="376237" cy="120650"/>
          </a:xfrm>
          <a:prstGeom prst="line">
            <a:avLst/>
          </a:prstGeom>
          <a:noFill/>
          <a:ln w="25400">
            <a:solidFill>
              <a:schemeClr val="tx1"/>
            </a:solidFill>
            <a:prstDash val="sysDot"/>
            <a:round/>
            <a:headEnd/>
            <a:tailEnd/>
          </a:ln>
          <a:effectLst/>
        </p:spPr>
        <p:txBody>
          <a:bodyPr/>
          <a:lstStyle/>
          <a:p>
            <a:endParaRPr lang="en-US"/>
          </a:p>
        </p:txBody>
      </p:sp>
      <p:sp>
        <p:nvSpPr>
          <p:cNvPr id="602209" name="Line 97"/>
          <p:cNvSpPr>
            <a:spLocks noChangeShapeType="1"/>
          </p:cNvSpPr>
          <p:nvPr/>
        </p:nvSpPr>
        <p:spPr bwMode="auto">
          <a:xfrm flipH="1" flipV="1">
            <a:off x="3262313" y="6019800"/>
            <a:ext cx="901700" cy="80963"/>
          </a:xfrm>
          <a:prstGeom prst="line">
            <a:avLst/>
          </a:prstGeom>
          <a:noFill/>
          <a:ln w="25400">
            <a:solidFill>
              <a:schemeClr val="tx1"/>
            </a:solidFill>
            <a:prstDash val="sysDot"/>
            <a:round/>
            <a:headEnd/>
            <a:tailEnd/>
          </a:ln>
          <a:effectLst/>
        </p:spPr>
        <p:txBody>
          <a:bodyPr/>
          <a:lstStyle/>
          <a:p>
            <a:endParaRPr lang="en-US"/>
          </a:p>
        </p:txBody>
      </p:sp>
      <p:sp>
        <p:nvSpPr>
          <p:cNvPr id="602210" name="Line 98"/>
          <p:cNvSpPr>
            <a:spLocks noChangeShapeType="1"/>
          </p:cNvSpPr>
          <p:nvPr/>
        </p:nvSpPr>
        <p:spPr bwMode="auto">
          <a:xfrm flipV="1">
            <a:off x="6032500" y="5105400"/>
            <a:ext cx="349250" cy="134938"/>
          </a:xfrm>
          <a:prstGeom prst="line">
            <a:avLst/>
          </a:prstGeom>
          <a:noFill/>
          <a:ln w="25400">
            <a:solidFill>
              <a:schemeClr val="tx1"/>
            </a:solidFill>
            <a:prstDash val="sysDot"/>
            <a:round/>
            <a:headEnd/>
            <a:tailEnd/>
          </a:ln>
          <a:effectLst/>
        </p:spPr>
        <p:txBody>
          <a:bodyPr/>
          <a:lstStyle/>
          <a:p>
            <a:endParaRPr lang="en-US"/>
          </a:p>
        </p:txBody>
      </p:sp>
      <p:sp>
        <p:nvSpPr>
          <p:cNvPr id="602211" name="Line 99"/>
          <p:cNvSpPr>
            <a:spLocks noChangeShapeType="1"/>
          </p:cNvSpPr>
          <p:nvPr/>
        </p:nvSpPr>
        <p:spPr bwMode="auto">
          <a:xfrm>
            <a:off x="3167063" y="4637088"/>
            <a:ext cx="766762" cy="0"/>
          </a:xfrm>
          <a:prstGeom prst="line">
            <a:avLst/>
          </a:prstGeom>
          <a:noFill/>
          <a:ln w="25400">
            <a:solidFill>
              <a:schemeClr val="tx1"/>
            </a:solidFill>
            <a:prstDash val="dash"/>
            <a:round/>
            <a:headEnd/>
            <a:tailEnd/>
          </a:ln>
          <a:effectLst/>
        </p:spPr>
        <p:txBody>
          <a:bodyPr/>
          <a:lstStyle/>
          <a:p>
            <a:endParaRPr lang="en-US"/>
          </a:p>
        </p:txBody>
      </p:sp>
      <p:sp>
        <p:nvSpPr>
          <p:cNvPr id="602212" name="Line 100"/>
          <p:cNvSpPr>
            <a:spLocks noChangeShapeType="1"/>
          </p:cNvSpPr>
          <p:nvPr/>
        </p:nvSpPr>
        <p:spPr bwMode="auto">
          <a:xfrm>
            <a:off x="3186113" y="4951413"/>
            <a:ext cx="766762" cy="0"/>
          </a:xfrm>
          <a:prstGeom prst="line">
            <a:avLst/>
          </a:prstGeom>
          <a:noFill/>
          <a:ln w="25400">
            <a:solidFill>
              <a:schemeClr val="tx1"/>
            </a:solidFill>
            <a:prstDash val="sysDot"/>
            <a:round/>
            <a:headEnd/>
            <a:tailEnd/>
          </a:ln>
          <a:effectLst/>
        </p:spPr>
        <p:txBody>
          <a:bodyPr/>
          <a:lstStyle/>
          <a:p>
            <a:endParaRPr lang="en-US"/>
          </a:p>
        </p:txBody>
      </p:sp>
      <p:sp>
        <p:nvSpPr>
          <p:cNvPr id="602213" name="Text Box 101"/>
          <p:cNvSpPr txBox="1">
            <a:spLocks noChangeArrowheads="1"/>
          </p:cNvSpPr>
          <p:nvPr/>
        </p:nvSpPr>
        <p:spPr bwMode="auto">
          <a:xfrm>
            <a:off x="4016375" y="4422775"/>
            <a:ext cx="1254125" cy="304800"/>
          </a:xfrm>
          <a:prstGeom prst="rect">
            <a:avLst/>
          </a:prstGeom>
          <a:noFill/>
          <a:ln w="9525">
            <a:noFill/>
            <a:miter lim="800000"/>
            <a:headEnd/>
            <a:tailEnd/>
          </a:ln>
          <a:effectLst/>
        </p:spPr>
        <p:txBody>
          <a:bodyPr wrap="none">
            <a:spAutoFit/>
          </a:bodyPr>
          <a:lstStyle/>
          <a:p>
            <a:pPr eaLnBrk="1" hangingPunct="1"/>
            <a:r>
              <a:rPr lang="en-US" sz="1400"/>
              <a:t>eBGP session</a:t>
            </a:r>
          </a:p>
        </p:txBody>
      </p:sp>
      <p:sp>
        <p:nvSpPr>
          <p:cNvPr id="602214" name="Text Box 102"/>
          <p:cNvSpPr txBox="1">
            <a:spLocks noChangeArrowheads="1"/>
          </p:cNvSpPr>
          <p:nvPr/>
        </p:nvSpPr>
        <p:spPr bwMode="auto">
          <a:xfrm>
            <a:off x="4043363" y="4772025"/>
            <a:ext cx="1206500" cy="304800"/>
          </a:xfrm>
          <a:prstGeom prst="rect">
            <a:avLst/>
          </a:prstGeom>
          <a:noFill/>
          <a:ln w="9525">
            <a:noFill/>
            <a:miter lim="800000"/>
            <a:headEnd/>
            <a:tailEnd/>
          </a:ln>
          <a:effectLst/>
        </p:spPr>
        <p:txBody>
          <a:bodyPr wrap="none">
            <a:spAutoFit/>
          </a:bodyPr>
          <a:lstStyle/>
          <a:p>
            <a:pPr eaLnBrk="1" hangingPunct="1"/>
            <a:r>
              <a:rPr lang="en-US" sz="1400"/>
              <a:t>iBGP session</a:t>
            </a:r>
          </a:p>
        </p:txBody>
      </p:sp>
      <p:sp>
        <p:nvSpPr>
          <p:cNvPr id="602215" name="Line 103"/>
          <p:cNvSpPr>
            <a:spLocks noChangeShapeType="1"/>
          </p:cNvSpPr>
          <p:nvPr/>
        </p:nvSpPr>
        <p:spPr bwMode="auto">
          <a:xfrm flipH="1" flipV="1">
            <a:off x="2079625" y="4864100"/>
            <a:ext cx="241300" cy="174625"/>
          </a:xfrm>
          <a:prstGeom prst="line">
            <a:avLst/>
          </a:prstGeom>
          <a:noFill/>
          <a:ln w="25400">
            <a:solidFill>
              <a:schemeClr val="tx1"/>
            </a:solidFill>
            <a:prstDash val="sysDot"/>
            <a:round/>
            <a:headEnd/>
            <a:tailEnd/>
          </a:ln>
          <a:effectLst/>
        </p:spPr>
        <p:txBody>
          <a:bodyPr/>
          <a:lstStyle/>
          <a:p>
            <a:endParaRPr lang="en-US"/>
          </a:p>
        </p:txBody>
      </p:sp>
      <p:sp>
        <p:nvSpPr>
          <p:cNvPr id="602216" name="Line 104"/>
          <p:cNvSpPr>
            <a:spLocks noChangeShapeType="1"/>
          </p:cNvSpPr>
          <p:nvPr/>
        </p:nvSpPr>
        <p:spPr bwMode="auto">
          <a:xfrm flipH="1">
            <a:off x="1649413" y="4891088"/>
            <a:ext cx="147637" cy="376237"/>
          </a:xfrm>
          <a:prstGeom prst="line">
            <a:avLst/>
          </a:prstGeom>
          <a:noFill/>
          <a:ln w="25400">
            <a:solidFill>
              <a:schemeClr val="tx1"/>
            </a:solidFill>
            <a:prstDash val="sysDot"/>
            <a:round/>
            <a:headEnd/>
            <a:tailEnd/>
          </a:ln>
          <a:effectLst/>
        </p:spPr>
        <p:txBody>
          <a:bodyPr/>
          <a:lstStyle/>
          <a:p>
            <a:endParaRPr lang="en-US"/>
          </a:p>
        </p:txBody>
      </p:sp>
      <p:sp>
        <p:nvSpPr>
          <p:cNvPr id="602217" name="Line 105"/>
          <p:cNvSpPr>
            <a:spLocks noChangeShapeType="1"/>
          </p:cNvSpPr>
          <p:nvPr/>
        </p:nvSpPr>
        <p:spPr bwMode="auto">
          <a:xfrm>
            <a:off x="6731000" y="5173663"/>
            <a:ext cx="68263" cy="228600"/>
          </a:xfrm>
          <a:prstGeom prst="line">
            <a:avLst/>
          </a:prstGeom>
          <a:noFill/>
          <a:ln w="25400">
            <a:solidFill>
              <a:schemeClr val="tx1"/>
            </a:solidFill>
            <a:prstDash val="sysDot"/>
            <a:round/>
            <a:headEnd/>
            <a:tailEnd/>
          </a:ln>
          <a:effectLst/>
        </p:spPr>
        <p:txBody>
          <a:bodyPr/>
          <a:lstStyle/>
          <a:p>
            <a:endParaRPr lang="en-US"/>
          </a:p>
        </p:txBody>
      </p:sp>
      <p:sp>
        <p:nvSpPr>
          <p:cNvPr id="602218" name="Line 106"/>
          <p:cNvSpPr>
            <a:spLocks noChangeShapeType="1"/>
          </p:cNvSpPr>
          <p:nvPr/>
        </p:nvSpPr>
        <p:spPr bwMode="auto">
          <a:xfrm>
            <a:off x="3168650" y="6100763"/>
            <a:ext cx="201613" cy="134937"/>
          </a:xfrm>
          <a:prstGeom prst="line">
            <a:avLst/>
          </a:prstGeom>
          <a:noFill/>
          <a:ln w="25400">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B4914592-A0F2-473E-BCFD-859F017AA1B2}" type="slidenum">
              <a:rPr lang="en-US"/>
              <a:pPr/>
              <a:t>55</a:t>
            </a:fld>
            <a:endParaRPr lang="en-US"/>
          </a:p>
        </p:txBody>
      </p:sp>
      <p:sp>
        <p:nvSpPr>
          <p:cNvPr id="606210" name="Rectangle 2"/>
          <p:cNvSpPr>
            <a:spLocks noGrp="1" noChangeArrowheads="1"/>
          </p:cNvSpPr>
          <p:nvPr>
            <p:ph type="title"/>
          </p:nvPr>
        </p:nvSpPr>
        <p:spPr/>
        <p:txBody>
          <a:bodyPr/>
          <a:lstStyle/>
          <a:p>
            <a:r>
              <a:rPr lang="en-US"/>
              <a:t>Path attributes &amp; BGP routes</a:t>
            </a:r>
          </a:p>
        </p:txBody>
      </p:sp>
      <p:sp>
        <p:nvSpPr>
          <p:cNvPr id="606211" name="Rectangle 3"/>
          <p:cNvSpPr>
            <a:spLocks noGrp="1" noChangeArrowheads="1"/>
          </p:cNvSpPr>
          <p:nvPr>
            <p:ph type="body" idx="1"/>
          </p:nvPr>
        </p:nvSpPr>
        <p:spPr>
          <a:xfrm>
            <a:off x="533400" y="1600200"/>
            <a:ext cx="8191500" cy="4648200"/>
          </a:xfrm>
        </p:spPr>
        <p:txBody>
          <a:bodyPr/>
          <a:lstStyle/>
          <a:p>
            <a:pPr>
              <a:lnSpc>
                <a:spcPct val="90000"/>
              </a:lnSpc>
            </a:pPr>
            <a:r>
              <a:rPr lang="en-US"/>
              <a:t>advertised prefix includes BGP attributes. </a:t>
            </a:r>
          </a:p>
          <a:p>
            <a:pPr lvl="1">
              <a:lnSpc>
                <a:spcPct val="90000"/>
              </a:lnSpc>
            </a:pPr>
            <a:r>
              <a:rPr lang="en-US"/>
              <a:t>prefix + attributes = “route”</a:t>
            </a:r>
          </a:p>
          <a:p>
            <a:pPr>
              <a:lnSpc>
                <a:spcPct val="90000"/>
              </a:lnSpc>
            </a:pPr>
            <a:r>
              <a:rPr lang="en-US"/>
              <a:t>two important attributes:</a:t>
            </a:r>
          </a:p>
          <a:p>
            <a:pPr lvl="1">
              <a:lnSpc>
                <a:spcPct val="90000"/>
              </a:lnSpc>
            </a:pPr>
            <a:r>
              <a:rPr lang="en-US">
                <a:solidFill>
                  <a:srgbClr val="FF0000"/>
                </a:solidFill>
              </a:rPr>
              <a:t>AS-PATH:</a:t>
            </a:r>
            <a:r>
              <a:rPr lang="en-US"/>
              <a:t> contains ASs through which prefix advertisement has passed: e.g, AS 67, AS 17 </a:t>
            </a:r>
          </a:p>
          <a:p>
            <a:pPr lvl="1">
              <a:lnSpc>
                <a:spcPct val="90000"/>
              </a:lnSpc>
            </a:pPr>
            <a:r>
              <a:rPr lang="en-US">
                <a:solidFill>
                  <a:srgbClr val="FF0000"/>
                </a:solidFill>
              </a:rPr>
              <a:t>NEXT-HOP:</a:t>
            </a:r>
            <a:r>
              <a:rPr lang="en-US"/>
              <a:t> indicates specific internal-AS router to next-hop AS. (may be multiple links from current AS to next-hop-AS)</a:t>
            </a:r>
          </a:p>
          <a:p>
            <a:pPr>
              <a:lnSpc>
                <a:spcPct val="90000"/>
              </a:lnSpc>
            </a:pPr>
            <a:r>
              <a:rPr lang="en-US"/>
              <a:t>when gateway router receives route advertisement, uses </a:t>
            </a:r>
            <a:r>
              <a:rPr lang="en-US">
                <a:solidFill>
                  <a:srgbClr val="FF0000"/>
                </a:solidFill>
              </a:rPr>
              <a:t>import policy</a:t>
            </a:r>
            <a:r>
              <a:rPr lang="en-US"/>
              <a:t> to accept/decline.</a:t>
            </a:r>
          </a:p>
          <a:p>
            <a:pPr lvl="1">
              <a:lnSpc>
                <a:spcPct val="90000"/>
              </a:lnSpc>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AE4E2F9C-B68E-438D-B9F0-EAA61971AFD8}" type="slidenum">
              <a:rPr lang="en-US"/>
              <a:pPr/>
              <a:t>56</a:t>
            </a:fld>
            <a:endParaRPr lang="en-US"/>
          </a:p>
        </p:txBody>
      </p:sp>
      <p:sp>
        <p:nvSpPr>
          <p:cNvPr id="504834" name="Rectangle 2"/>
          <p:cNvSpPr>
            <a:spLocks noGrp="1" noChangeArrowheads="1"/>
          </p:cNvSpPr>
          <p:nvPr>
            <p:ph type="title"/>
          </p:nvPr>
        </p:nvSpPr>
        <p:spPr/>
        <p:txBody>
          <a:bodyPr/>
          <a:lstStyle/>
          <a:p>
            <a:r>
              <a:rPr lang="en-US" sz="2800"/>
              <a:t>Why different Intra- and Inter-AS routing ?</a:t>
            </a:r>
            <a:r>
              <a:rPr lang="en-US"/>
              <a:t> </a:t>
            </a:r>
          </a:p>
        </p:txBody>
      </p:sp>
      <p:sp>
        <p:nvSpPr>
          <p:cNvPr id="504835" name="Rectangle 3"/>
          <p:cNvSpPr>
            <a:spLocks noGrp="1" noChangeArrowheads="1"/>
          </p:cNvSpPr>
          <p:nvPr>
            <p:ph type="body" idx="1"/>
          </p:nvPr>
        </p:nvSpPr>
        <p:spPr>
          <a:xfrm>
            <a:off x="557213" y="1393825"/>
            <a:ext cx="8229600" cy="4572000"/>
          </a:xfrm>
        </p:spPr>
        <p:txBody>
          <a:bodyPr/>
          <a:lstStyle/>
          <a:p>
            <a:pPr>
              <a:buFont typeface="ZapfDingbats" pitchFamily="82" charset="2"/>
              <a:buNone/>
            </a:pPr>
            <a:r>
              <a:rPr lang="en-US">
                <a:solidFill>
                  <a:srgbClr val="FF0000"/>
                </a:solidFill>
              </a:rPr>
              <a:t>Policy:</a:t>
            </a:r>
            <a:r>
              <a:rPr lang="en-US" sz="2400"/>
              <a:t> </a:t>
            </a:r>
          </a:p>
          <a:p>
            <a:r>
              <a:rPr lang="en-US" sz="2400"/>
              <a:t>Inter-AS: admin wants control over how its traffic routed, who routes through its net. </a:t>
            </a:r>
          </a:p>
          <a:p>
            <a:r>
              <a:rPr lang="en-US" sz="2400"/>
              <a:t>Intra-AS: single admin, so no policy decisions needed</a:t>
            </a:r>
          </a:p>
          <a:p>
            <a:pPr>
              <a:buFont typeface="ZapfDingbats" pitchFamily="82" charset="2"/>
              <a:buNone/>
            </a:pPr>
            <a:r>
              <a:rPr lang="en-US">
                <a:solidFill>
                  <a:srgbClr val="FF0000"/>
                </a:solidFill>
              </a:rPr>
              <a:t>Scale:</a:t>
            </a:r>
            <a:endParaRPr lang="en-US" sz="2400"/>
          </a:p>
          <a:p>
            <a:r>
              <a:rPr lang="en-US" sz="2400"/>
              <a:t>hierarchical routing saves table size, reduced update traffic</a:t>
            </a:r>
          </a:p>
          <a:p>
            <a:pPr>
              <a:buFont typeface="ZapfDingbats" pitchFamily="82" charset="2"/>
              <a:buNone/>
            </a:pPr>
            <a:r>
              <a:rPr lang="en-US" sz="2400">
                <a:solidFill>
                  <a:srgbClr val="FF0000"/>
                </a:solidFill>
              </a:rPr>
              <a:t>Performance:</a:t>
            </a:r>
            <a:r>
              <a:rPr lang="en-US" sz="2400"/>
              <a:t> </a:t>
            </a:r>
          </a:p>
          <a:p>
            <a:r>
              <a:rPr lang="en-US" sz="2400"/>
              <a:t>Intra-AS: can focus on performance</a:t>
            </a:r>
          </a:p>
          <a:p>
            <a:r>
              <a:rPr lang="en-US" sz="2400"/>
              <a:t>Inter-AS: policy may dominate over performance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05" name="Slide Number Placeholder 5"/>
          <p:cNvSpPr>
            <a:spLocks noGrp="1"/>
          </p:cNvSpPr>
          <p:nvPr>
            <p:ph type="sldNum" sz="quarter" idx="12"/>
          </p:nvPr>
        </p:nvSpPr>
        <p:spPr/>
        <p:txBody>
          <a:bodyPr/>
          <a:lstStyle/>
          <a:p>
            <a:r>
              <a:rPr lang="en-US"/>
              <a:t>4-</a:t>
            </a:r>
            <a:fld id="{5D93F2F6-4301-4045-848D-59D4AB8494ED}" type="slidenum">
              <a:rPr lang="en-US"/>
              <a:pPr/>
              <a:t>57</a:t>
            </a:fld>
            <a:endParaRPr lang="en-US"/>
          </a:p>
        </p:txBody>
      </p:sp>
      <p:grpSp>
        <p:nvGrpSpPr>
          <p:cNvPr id="608359" name="Group 103"/>
          <p:cNvGrpSpPr>
            <a:grpSpLocks/>
          </p:cNvGrpSpPr>
          <p:nvPr/>
        </p:nvGrpSpPr>
        <p:grpSpPr bwMode="auto">
          <a:xfrm>
            <a:off x="1120775" y="1978025"/>
            <a:ext cx="5691188" cy="2765425"/>
            <a:chOff x="651" y="1471"/>
            <a:chExt cx="3585" cy="1742"/>
          </a:xfrm>
        </p:grpSpPr>
        <p:sp>
          <p:nvSpPr>
            <p:cNvPr id="608346" name="AutoShape 90"/>
            <p:cNvSpPr>
              <a:spLocks noChangeArrowheads="1"/>
            </p:cNvSpPr>
            <p:nvPr/>
          </p:nvSpPr>
          <p:spPr bwMode="auto">
            <a:xfrm>
              <a:off x="651" y="1471"/>
              <a:ext cx="717" cy="329"/>
            </a:xfrm>
            <a:prstGeom prst="irregularSeal1">
              <a:avLst/>
            </a:prstGeom>
            <a:noFill/>
            <a:ln w="9525">
              <a:solidFill>
                <a:srgbClr val="FF0000"/>
              </a:solidFill>
              <a:miter lim="800000"/>
              <a:headEnd/>
              <a:tailEnd/>
            </a:ln>
            <a:effectLst/>
          </p:spPr>
          <p:txBody>
            <a:bodyPr wrap="none" anchor="ctr"/>
            <a:lstStyle/>
            <a:p>
              <a:endParaRPr lang="en-US"/>
            </a:p>
          </p:txBody>
        </p:sp>
        <p:grpSp>
          <p:nvGrpSpPr>
            <p:cNvPr id="608358" name="Group 102"/>
            <p:cNvGrpSpPr>
              <a:grpSpLocks/>
            </p:cNvGrpSpPr>
            <p:nvPr/>
          </p:nvGrpSpPr>
          <p:grpSpPr bwMode="auto">
            <a:xfrm>
              <a:off x="714" y="1485"/>
              <a:ext cx="3522" cy="1728"/>
              <a:chOff x="535" y="738"/>
              <a:chExt cx="3522" cy="1728"/>
            </a:xfrm>
          </p:grpSpPr>
          <p:grpSp>
            <p:nvGrpSpPr>
              <p:cNvPr id="608258" name="Group 2"/>
              <p:cNvGrpSpPr>
                <a:grpSpLocks/>
              </p:cNvGrpSpPr>
              <p:nvPr/>
            </p:nvGrpSpPr>
            <p:grpSpPr bwMode="auto">
              <a:xfrm>
                <a:off x="1248" y="832"/>
                <a:ext cx="316" cy="212"/>
                <a:chOff x="2089" y="1715"/>
                <a:chExt cx="316" cy="212"/>
              </a:xfrm>
            </p:grpSpPr>
            <p:sp>
              <p:nvSpPr>
                <p:cNvPr id="608259" name="Oval 3"/>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260" name="Line 4"/>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261" name="Line 5"/>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262" name="Rectangle 6"/>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263" name="Oval 7"/>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264" name="Group 8"/>
                <p:cNvGrpSpPr>
                  <a:grpSpLocks/>
                </p:cNvGrpSpPr>
                <p:nvPr/>
              </p:nvGrpSpPr>
              <p:grpSpPr bwMode="auto">
                <a:xfrm>
                  <a:off x="2116" y="1715"/>
                  <a:ext cx="254" cy="212"/>
                  <a:chOff x="2929" y="2459"/>
                  <a:chExt cx="257" cy="212"/>
                </a:xfrm>
              </p:grpSpPr>
              <p:sp>
                <p:nvSpPr>
                  <p:cNvPr id="608265" name="Rectangle 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266" name="Text Box 10"/>
                  <p:cNvSpPr txBox="1">
                    <a:spLocks noChangeArrowheads="1"/>
                  </p:cNvSpPr>
                  <p:nvPr/>
                </p:nvSpPr>
                <p:spPr bwMode="auto">
                  <a:xfrm>
                    <a:off x="2929" y="2459"/>
                    <a:ext cx="257" cy="212"/>
                  </a:xfrm>
                  <a:prstGeom prst="rect">
                    <a:avLst/>
                  </a:prstGeom>
                  <a:noFill/>
                  <a:ln w="9525">
                    <a:noFill/>
                    <a:miter lim="800000"/>
                    <a:headEnd/>
                    <a:tailEnd/>
                  </a:ln>
                  <a:effectLst/>
                </p:spPr>
                <p:txBody>
                  <a:bodyPr wrap="none">
                    <a:spAutoFit/>
                  </a:bodyPr>
                  <a:lstStyle/>
                  <a:p>
                    <a:pPr algn="ctr"/>
                    <a:r>
                      <a:rPr lang="en-US" sz="1600"/>
                      <a:t>R1</a:t>
                    </a:r>
                    <a:endParaRPr lang="en-US" sz="1600">
                      <a:latin typeface="Times New Roman" pitchFamily="18" charset="0"/>
                    </a:endParaRPr>
                  </a:p>
                </p:txBody>
              </p:sp>
            </p:grpSp>
          </p:grpSp>
          <p:grpSp>
            <p:nvGrpSpPr>
              <p:cNvPr id="608268" name="Group 12"/>
              <p:cNvGrpSpPr>
                <a:grpSpLocks/>
              </p:cNvGrpSpPr>
              <p:nvPr/>
            </p:nvGrpSpPr>
            <p:grpSpPr bwMode="auto">
              <a:xfrm>
                <a:off x="1248" y="1238"/>
                <a:ext cx="316" cy="212"/>
                <a:chOff x="2089" y="1715"/>
                <a:chExt cx="316" cy="212"/>
              </a:xfrm>
            </p:grpSpPr>
            <p:sp>
              <p:nvSpPr>
                <p:cNvPr id="608269" name="Oval 13"/>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270" name="Line 14"/>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271" name="Line 15"/>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272" name="Rectangle 16"/>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273" name="Oval 17"/>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274" name="Group 18"/>
                <p:cNvGrpSpPr>
                  <a:grpSpLocks/>
                </p:cNvGrpSpPr>
                <p:nvPr/>
              </p:nvGrpSpPr>
              <p:grpSpPr bwMode="auto">
                <a:xfrm>
                  <a:off x="2106" y="1715"/>
                  <a:ext cx="274" cy="212"/>
                  <a:chOff x="2919" y="2459"/>
                  <a:chExt cx="277" cy="212"/>
                </a:xfrm>
              </p:grpSpPr>
              <p:sp>
                <p:nvSpPr>
                  <p:cNvPr id="608275" name="Rectangle 1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276" name="Text Box 20"/>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R2</a:t>
                    </a:r>
                    <a:endParaRPr lang="en-US" sz="1600">
                      <a:latin typeface="Times New Roman" pitchFamily="18" charset="0"/>
                    </a:endParaRPr>
                  </a:p>
                </p:txBody>
              </p:sp>
            </p:grpSp>
          </p:grpSp>
          <p:grpSp>
            <p:nvGrpSpPr>
              <p:cNvPr id="608277" name="Group 21"/>
              <p:cNvGrpSpPr>
                <a:grpSpLocks/>
              </p:cNvGrpSpPr>
              <p:nvPr/>
            </p:nvGrpSpPr>
            <p:grpSpPr bwMode="auto">
              <a:xfrm>
                <a:off x="912" y="1728"/>
                <a:ext cx="316" cy="212"/>
                <a:chOff x="2089" y="1715"/>
                <a:chExt cx="316" cy="212"/>
              </a:xfrm>
            </p:grpSpPr>
            <p:sp>
              <p:nvSpPr>
                <p:cNvPr id="608278" name="Oval 22"/>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279" name="Line 23"/>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280" name="Line 24"/>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281" name="Rectangle 25"/>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282" name="Oval 26"/>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283" name="Group 27"/>
                <p:cNvGrpSpPr>
                  <a:grpSpLocks/>
                </p:cNvGrpSpPr>
                <p:nvPr/>
              </p:nvGrpSpPr>
              <p:grpSpPr bwMode="auto">
                <a:xfrm>
                  <a:off x="2106" y="1715"/>
                  <a:ext cx="274" cy="212"/>
                  <a:chOff x="2919" y="2459"/>
                  <a:chExt cx="277" cy="212"/>
                </a:xfrm>
              </p:grpSpPr>
              <p:sp>
                <p:nvSpPr>
                  <p:cNvPr id="608284" name="Rectangle 2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285" name="Text Box 29"/>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R3</a:t>
                    </a:r>
                    <a:endParaRPr lang="en-US" sz="1600">
                      <a:latin typeface="Times New Roman" pitchFamily="18" charset="0"/>
                    </a:endParaRPr>
                  </a:p>
                </p:txBody>
              </p:sp>
            </p:grpSp>
          </p:grpSp>
          <p:grpSp>
            <p:nvGrpSpPr>
              <p:cNvPr id="608286" name="Group 30"/>
              <p:cNvGrpSpPr>
                <a:grpSpLocks/>
              </p:cNvGrpSpPr>
              <p:nvPr/>
            </p:nvGrpSpPr>
            <p:grpSpPr bwMode="auto">
              <a:xfrm>
                <a:off x="1581" y="1728"/>
                <a:ext cx="316" cy="212"/>
                <a:chOff x="2089" y="1715"/>
                <a:chExt cx="316" cy="212"/>
              </a:xfrm>
            </p:grpSpPr>
            <p:sp>
              <p:nvSpPr>
                <p:cNvPr id="608287" name="Oval 31"/>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288" name="Line 32"/>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289" name="Line 33"/>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290" name="Rectangle 34"/>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291" name="Oval 35"/>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292" name="Group 36"/>
                <p:cNvGrpSpPr>
                  <a:grpSpLocks/>
                </p:cNvGrpSpPr>
                <p:nvPr/>
              </p:nvGrpSpPr>
              <p:grpSpPr bwMode="auto">
                <a:xfrm>
                  <a:off x="2106" y="1715"/>
                  <a:ext cx="274" cy="212"/>
                  <a:chOff x="2919" y="2459"/>
                  <a:chExt cx="277" cy="212"/>
                </a:xfrm>
              </p:grpSpPr>
              <p:sp>
                <p:nvSpPr>
                  <p:cNvPr id="608293" name="Rectangle 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294" name="Text Box 38"/>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R4</a:t>
                    </a:r>
                    <a:endParaRPr lang="en-US" sz="1600">
                      <a:latin typeface="Times New Roman" pitchFamily="18" charset="0"/>
                    </a:endParaRPr>
                  </a:p>
                </p:txBody>
              </p:sp>
            </p:grpSp>
          </p:grpSp>
          <p:sp>
            <p:nvSpPr>
              <p:cNvPr id="608295" name="Line 39"/>
              <p:cNvSpPr>
                <a:spLocks noChangeShapeType="1"/>
              </p:cNvSpPr>
              <p:nvPr/>
            </p:nvSpPr>
            <p:spPr bwMode="auto">
              <a:xfrm>
                <a:off x="1404" y="984"/>
                <a:ext cx="0" cy="274"/>
              </a:xfrm>
              <a:prstGeom prst="line">
                <a:avLst/>
              </a:prstGeom>
              <a:noFill/>
              <a:ln w="9525">
                <a:solidFill>
                  <a:schemeClr val="tx1"/>
                </a:solidFill>
                <a:round/>
                <a:headEnd/>
                <a:tailEnd/>
              </a:ln>
              <a:effectLst/>
            </p:spPr>
            <p:txBody>
              <a:bodyPr/>
              <a:lstStyle/>
              <a:p>
                <a:endParaRPr lang="en-US"/>
              </a:p>
            </p:txBody>
          </p:sp>
          <p:sp>
            <p:nvSpPr>
              <p:cNvPr id="608296" name="Line 40"/>
              <p:cNvSpPr>
                <a:spLocks noChangeShapeType="1"/>
              </p:cNvSpPr>
              <p:nvPr/>
            </p:nvSpPr>
            <p:spPr bwMode="auto">
              <a:xfrm flipH="1">
                <a:off x="1097" y="1410"/>
                <a:ext cx="297" cy="325"/>
              </a:xfrm>
              <a:prstGeom prst="line">
                <a:avLst/>
              </a:prstGeom>
              <a:noFill/>
              <a:ln w="9525">
                <a:solidFill>
                  <a:schemeClr val="tx1"/>
                </a:solidFill>
                <a:round/>
                <a:headEnd/>
                <a:tailEnd/>
              </a:ln>
              <a:effectLst/>
            </p:spPr>
            <p:txBody>
              <a:bodyPr/>
              <a:lstStyle/>
              <a:p>
                <a:endParaRPr lang="en-US"/>
              </a:p>
            </p:txBody>
          </p:sp>
          <p:sp>
            <p:nvSpPr>
              <p:cNvPr id="608297" name="Line 41"/>
              <p:cNvSpPr>
                <a:spLocks noChangeShapeType="1"/>
              </p:cNvSpPr>
              <p:nvPr/>
            </p:nvSpPr>
            <p:spPr bwMode="auto">
              <a:xfrm>
                <a:off x="1423" y="1416"/>
                <a:ext cx="297" cy="325"/>
              </a:xfrm>
              <a:prstGeom prst="line">
                <a:avLst/>
              </a:prstGeom>
              <a:noFill/>
              <a:ln w="9525">
                <a:solidFill>
                  <a:schemeClr val="tx1"/>
                </a:solidFill>
                <a:round/>
                <a:headEnd/>
                <a:tailEnd/>
              </a:ln>
              <a:effectLst/>
            </p:spPr>
            <p:txBody>
              <a:bodyPr/>
              <a:lstStyle/>
              <a:p>
                <a:endParaRPr lang="en-US"/>
              </a:p>
            </p:txBody>
          </p:sp>
          <p:sp>
            <p:nvSpPr>
              <p:cNvPr id="608298" name="Text Box 42"/>
              <p:cNvSpPr txBox="1">
                <a:spLocks noChangeArrowheads="1"/>
              </p:cNvSpPr>
              <p:nvPr/>
            </p:nvSpPr>
            <p:spPr bwMode="auto">
              <a:xfrm>
                <a:off x="947" y="2062"/>
                <a:ext cx="804" cy="404"/>
              </a:xfrm>
              <a:prstGeom prst="rect">
                <a:avLst/>
              </a:prstGeom>
              <a:noFill/>
              <a:ln w="9525">
                <a:noFill/>
                <a:miter lim="800000"/>
                <a:headEnd/>
                <a:tailEnd/>
              </a:ln>
              <a:effectLst/>
            </p:spPr>
            <p:txBody>
              <a:bodyPr wrap="none">
                <a:spAutoFit/>
              </a:bodyPr>
              <a:lstStyle/>
              <a:p>
                <a:pPr algn="ctr" eaLnBrk="1" hangingPunct="1"/>
                <a:r>
                  <a:rPr lang="en-US">
                    <a:latin typeface="Arial" charset="0"/>
                  </a:rPr>
                  <a:t>source</a:t>
                </a:r>
                <a:br>
                  <a:rPr lang="en-US">
                    <a:latin typeface="Arial" charset="0"/>
                  </a:rPr>
                </a:br>
                <a:r>
                  <a:rPr lang="en-US">
                    <a:latin typeface="Arial" charset="0"/>
                  </a:rPr>
                  <a:t>duplication</a:t>
                </a:r>
              </a:p>
            </p:txBody>
          </p:sp>
          <p:sp>
            <p:nvSpPr>
              <p:cNvPr id="608299" name="Line 43"/>
              <p:cNvSpPr>
                <a:spLocks noChangeShapeType="1"/>
              </p:cNvSpPr>
              <p:nvPr/>
            </p:nvSpPr>
            <p:spPr bwMode="auto">
              <a:xfrm flipH="1">
                <a:off x="1442" y="1012"/>
                <a:ext cx="5" cy="240"/>
              </a:xfrm>
              <a:prstGeom prst="line">
                <a:avLst/>
              </a:prstGeom>
              <a:noFill/>
              <a:ln w="57150">
                <a:solidFill>
                  <a:schemeClr val="tx1"/>
                </a:solidFill>
                <a:round/>
                <a:headEnd/>
                <a:tailEnd type="triangle" w="med" len="med"/>
              </a:ln>
              <a:effectLst/>
            </p:spPr>
            <p:txBody>
              <a:bodyPr/>
              <a:lstStyle/>
              <a:p>
                <a:endParaRPr lang="en-US"/>
              </a:p>
            </p:txBody>
          </p:sp>
          <p:sp>
            <p:nvSpPr>
              <p:cNvPr id="608300" name="Freeform 44"/>
              <p:cNvSpPr>
                <a:spLocks/>
              </p:cNvSpPr>
              <p:nvPr/>
            </p:nvSpPr>
            <p:spPr bwMode="auto">
              <a:xfrm>
                <a:off x="1510" y="1006"/>
                <a:ext cx="286" cy="744"/>
              </a:xfrm>
              <a:custGeom>
                <a:avLst/>
                <a:gdLst/>
                <a:ahLst/>
                <a:cxnLst>
                  <a:cxn ang="0">
                    <a:pos x="0" y="0"/>
                  </a:cxn>
                  <a:cxn ang="0">
                    <a:pos x="11" y="425"/>
                  </a:cxn>
                  <a:cxn ang="0">
                    <a:pos x="286" y="744"/>
                  </a:cxn>
                </a:cxnLst>
                <a:rect l="0" t="0" r="r" b="b"/>
                <a:pathLst>
                  <a:path w="286" h="744">
                    <a:moveTo>
                      <a:pt x="0" y="0"/>
                    </a:moveTo>
                    <a:lnTo>
                      <a:pt x="11" y="425"/>
                    </a:lnTo>
                    <a:lnTo>
                      <a:pt x="286" y="744"/>
                    </a:lnTo>
                  </a:path>
                </a:pathLst>
              </a:custGeom>
              <a:noFill/>
              <a:ln w="57150" cmpd="sng">
                <a:solidFill>
                  <a:schemeClr val="tx1"/>
                </a:solidFill>
                <a:round/>
                <a:headEnd type="none" w="med" len="med"/>
                <a:tailEnd type="triangle" w="med" len="med"/>
              </a:ln>
              <a:effectLst/>
            </p:spPr>
            <p:txBody>
              <a:bodyPr/>
              <a:lstStyle/>
              <a:p>
                <a:endParaRPr lang="en-US"/>
              </a:p>
            </p:txBody>
          </p:sp>
          <p:sp>
            <p:nvSpPr>
              <p:cNvPr id="608301" name="Freeform 45"/>
              <p:cNvSpPr>
                <a:spLocks/>
              </p:cNvSpPr>
              <p:nvPr/>
            </p:nvSpPr>
            <p:spPr bwMode="auto">
              <a:xfrm flipH="1">
                <a:off x="1013" y="1001"/>
                <a:ext cx="286" cy="744"/>
              </a:xfrm>
              <a:custGeom>
                <a:avLst/>
                <a:gdLst/>
                <a:ahLst/>
                <a:cxnLst>
                  <a:cxn ang="0">
                    <a:pos x="0" y="0"/>
                  </a:cxn>
                  <a:cxn ang="0">
                    <a:pos x="11" y="425"/>
                  </a:cxn>
                  <a:cxn ang="0">
                    <a:pos x="286" y="744"/>
                  </a:cxn>
                </a:cxnLst>
                <a:rect l="0" t="0" r="r" b="b"/>
                <a:pathLst>
                  <a:path w="286" h="744">
                    <a:moveTo>
                      <a:pt x="0" y="0"/>
                    </a:moveTo>
                    <a:lnTo>
                      <a:pt x="11" y="425"/>
                    </a:lnTo>
                    <a:lnTo>
                      <a:pt x="286" y="744"/>
                    </a:lnTo>
                  </a:path>
                </a:pathLst>
              </a:custGeom>
              <a:noFill/>
              <a:ln w="57150" cmpd="sng">
                <a:solidFill>
                  <a:schemeClr val="tx1"/>
                </a:solidFill>
                <a:round/>
                <a:headEnd type="none" w="med" len="med"/>
                <a:tailEnd type="triangle" w="med" len="med"/>
              </a:ln>
              <a:effectLst/>
            </p:spPr>
            <p:txBody>
              <a:bodyPr/>
              <a:lstStyle/>
              <a:p>
                <a:endParaRPr lang="en-US"/>
              </a:p>
            </p:txBody>
          </p:sp>
          <p:grpSp>
            <p:nvGrpSpPr>
              <p:cNvPr id="608302" name="Group 46"/>
              <p:cNvGrpSpPr>
                <a:grpSpLocks/>
              </p:cNvGrpSpPr>
              <p:nvPr/>
            </p:nvGrpSpPr>
            <p:grpSpPr bwMode="auto">
              <a:xfrm>
                <a:off x="2837" y="834"/>
                <a:ext cx="316" cy="212"/>
                <a:chOff x="2089" y="1715"/>
                <a:chExt cx="316" cy="212"/>
              </a:xfrm>
            </p:grpSpPr>
            <p:sp>
              <p:nvSpPr>
                <p:cNvPr id="608303" name="Oval 47"/>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304" name="Line 48"/>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305" name="Line 49"/>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306" name="Rectangle 50"/>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307" name="Oval 51"/>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308" name="Group 52"/>
                <p:cNvGrpSpPr>
                  <a:grpSpLocks/>
                </p:cNvGrpSpPr>
                <p:nvPr/>
              </p:nvGrpSpPr>
              <p:grpSpPr bwMode="auto">
                <a:xfrm>
                  <a:off x="2116" y="1715"/>
                  <a:ext cx="254" cy="212"/>
                  <a:chOff x="2929" y="2459"/>
                  <a:chExt cx="257" cy="212"/>
                </a:xfrm>
              </p:grpSpPr>
              <p:sp>
                <p:nvSpPr>
                  <p:cNvPr id="608309" name="Rectangle 5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310" name="Text Box 54"/>
                  <p:cNvSpPr txBox="1">
                    <a:spLocks noChangeArrowheads="1"/>
                  </p:cNvSpPr>
                  <p:nvPr/>
                </p:nvSpPr>
                <p:spPr bwMode="auto">
                  <a:xfrm>
                    <a:off x="2929" y="2459"/>
                    <a:ext cx="257" cy="212"/>
                  </a:xfrm>
                  <a:prstGeom prst="rect">
                    <a:avLst/>
                  </a:prstGeom>
                  <a:noFill/>
                  <a:ln w="9525">
                    <a:noFill/>
                    <a:miter lim="800000"/>
                    <a:headEnd/>
                    <a:tailEnd/>
                  </a:ln>
                  <a:effectLst/>
                </p:spPr>
                <p:txBody>
                  <a:bodyPr wrap="none">
                    <a:spAutoFit/>
                  </a:bodyPr>
                  <a:lstStyle/>
                  <a:p>
                    <a:pPr algn="ctr"/>
                    <a:r>
                      <a:rPr lang="en-US" sz="1600"/>
                      <a:t>R1</a:t>
                    </a:r>
                    <a:endParaRPr lang="en-US" sz="1600">
                      <a:latin typeface="Times New Roman" pitchFamily="18" charset="0"/>
                    </a:endParaRPr>
                  </a:p>
                </p:txBody>
              </p:sp>
            </p:grpSp>
          </p:grpSp>
          <p:grpSp>
            <p:nvGrpSpPr>
              <p:cNvPr id="608311" name="Group 55"/>
              <p:cNvGrpSpPr>
                <a:grpSpLocks/>
              </p:cNvGrpSpPr>
              <p:nvPr/>
            </p:nvGrpSpPr>
            <p:grpSpPr bwMode="auto">
              <a:xfrm>
                <a:off x="2837" y="1234"/>
                <a:ext cx="316" cy="212"/>
                <a:chOff x="2089" y="1715"/>
                <a:chExt cx="316" cy="212"/>
              </a:xfrm>
            </p:grpSpPr>
            <p:sp>
              <p:nvSpPr>
                <p:cNvPr id="608312" name="Oval 56"/>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313" name="Line 57"/>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314" name="Line 58"/>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315" name="Rectangle 59"/>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316" name="Oval 60"/>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317" name="Group 61"/>
                <p:cNvGrpSpPr>
                  <a:grpSpLocks/>
                </p:cNvGrpSpPr>
                <p:nvPr/>
              </p:nvGrpSpPr>
              <p:grpSpPr bwMode="auto">
                <a:xfrm>
                  <a:off x="2106" y="1715"/>
                  <a:ext cx="274" cy="212"/>
                  <a:chOff x="2919" y="2459"/>
                  <a:chExt cx="277" cy="212"/>
                </a:xfrm>
              </p:grpSpPr>
              <p:sp>
                <p:nvSpPr>
                  <p:cNvPr id="608318" name="Rectangle 6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319" name="Text Box 63"/>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R2</a:t>
                    </a:r>
                    <a:endParaRPr lang="en-US" sz="1600">
                      <a:latin typeface="Times New Roman" pitchFamily="18" charset="0"/>
                    </a:endParaRPr>
                  </a:p>
                </p:txBody>
              </p:sp>
            </p:grpSp>
          </p:grpSp>
          <p:grpSp>
            <p:nvGrpSpPr>
              <p:cNvPr id="608320" name="Group 64"/>
              <p:cNvGrpSpPr>
                <a:grpSpLocks/>
              </p:cNvGrpSpPr>
              <p:nvPr/>
            </p:nvGrpSpPr>
            <p:grpSpPr bwMode="auto">
              <a:xfrm>
                <a:off x="2501" y="1724"/>
                <a:ext cx="316" cy="212"/>
                <a:chOff x="2089" y="1715"/>
                <a:chExt cx="316" cy="212"/>
              </a:xfrm>
            </p:grpSpPr>
            <p:sp>
              <p:nvSpPr>
                <p:cNvPr id="608321" name="Oval 65"/>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322" name="Line 66"/>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323" name="Line 67"/>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324" name="Rectangle 68"/>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325" name="Oval 69"/>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326" name="Group 70"/>
                <p:cNvGrpSpPr>
                  <a:grpSpLocks/>
                </p:cNvGrpSpPr>
                <p:nvPr/>
              </p:nvGrpSpPr>
              <p:grpSpPr bwMode="auto">
                <a:xfrm>
                  <a:off x="2106" y="1715"/>
                  <a:ext cx="274" cy="212"/>
                  <a:chOff x="2919" y="2459"/>
                  <a:chExt cx="277" cy="212"/>
                </a:xfrm>
              </p:grpSpPr>
              <p:sp>
                <p:nvSpPr>
                  <p:cNvPr id="608327" name="Rectangle 7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328" name="Text Box 72"/>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R3</a:t>
                    </a:r>
                    <a:endParaRPr lang="en-US" sz="1600">
                      <a:latin typeface="Times New Roman" pitchFamily="18" charset="0"/>
                    </a:endParaRPr>
                  </a:p>
                </p:txBody>
              </p:sp>
            </p:grpSp>
          </p:grpSp>
          <p:grpSp>
            <p:nvGrpSpPr>
              <p:cNvPr id="608329" name="Group 73"/>
              <p:cNvGrpSpPr>
                <a:grpSpLocks/>
              </p:cNvGrpSpPr>
              <p:nvPr/>
            </p:nvGrpSpPr>
            <p:grpSpPr bwMode="auto">
              <a:xfrm>
                <a:off x="3170" y="1724"/>
                <a:ext cx="316" cy="212"/>
                <a:chOff x="2089" y="1715"/>
                <a:chExt cx="316" cy="212"/>
              </a:xfrm>
            </p:grpSpPr>
            <p:sp>
              <p:nvSpPr>
                <p:cNvPr id="608330" name="Oval 74"/>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08331" name="Line 75"/>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08332" name="Line 76"/>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08333" name="Rectangle 77"/>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08334" name="Oval 78"/>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08335" name="Group 79"/>
                <p:cNvGrpSpPr>
                  <a:grpSpLocks/>
                </p:cNvGrpSpPr>
                <p:nvPr/>
              </p:nvGrpSpPr>
              <p:grpSpPr bwMode="auto">
                <a:xfrm>
                  <a:off x="2106" y="1715"/>
                  <a:ext cx="274" cy="212"/>
                  <a:chOff x="2919" y="2459"/>
                  <a:chExt cx="277" cy="212"/>
                </a:xfrm>
              </p:grpSpPr>
              <p:sp>
                <p:nvSpPr>
                  <p:cNvPr id="608336" name="Rectangle 8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08337" name="Text Box 81"/>
                  <p:cNvSpPr txBox="1">
                    <a:spLocks noChangeArrowheads="1"/>
                  </p:cNvSpPr>
                  <p:nvPr/>
                </p:nvSpPr>
                <p:spPr bwMode="auto">
                  <a:xfrm>
                    <a:off x="2919" y="2459"/>
                    <a:ext cx="277" cy="212"/>
                  </a:xfrm>
                  <a:prstGeom prst="rect">
                    <a:avLst/>
                  </a:prstGeom>
                  <a:noFill/>
                  <a:ln w="9525">
                    <a:noFill/>
                    <a:miter lim="800000"/>
                    <a:headEnd/>
                    <a:tailEnd/>
                  </a:ln>
                  <a:effectLst/>
                </p:spPr>
                <p:txBody>
                  <a:bodyPr wrap="none">
                    <a:spAutoFit/>
                  </a:bodyPr>
                  <a:lstStyle/>
                  <a:p>
                    <a:pPr algn="ctr"/>
                    <a:r>
                      <a:rPr lang="en-US" sz="1600"/>
                      <a:t>R4</a:t>
                    </a:r>
                    <a:endParaRPr lang="en-US" sz="1600">
                      <a:latin typeface="Times New Roman" pitchFamily="18" charset="0"/>
                    </a:endParaRPr>
                  </a:p>
                </p:txBody>
              </p:sp>
            </p:grpSp>
          </p:grpSp>
          <p:sp>
            <p:nvSpPr>
              <p:cNvPr id="608338" name="Line 82"/>
              <p:cNvSpPr>
                <a:spLocks noChangeShapeType="1"/>
              </p:cNvSpPr>
              <p:nvPr/>
            </p:nvSpPr>
            <p:spPr bwMode="auto">
              <a:xfrm>
                <a:off x="2993" y="980"/>
                <a:ext cx="0" cy="274"/>
              </a:xfrm>
              <a:prstGeom prst="line">
                <a:avLst/>
              </a:prstGeom>
              <a:noFill/>
              <a:ln w="9525">
                <a:solidFill>
                  <a:schemeClr val="tx1"/>
                </a:solidFill>
                <a:round/>
                <a:headEnd/>
                <a:tailEnd/>
              </a:ln>
              <a:effectLst/>
            </p:spPr>
            <p:txBody>
              <a:bodyPr/>
              <a:lstStyle/>
              <a:p>
                <a:endParaRPr lang="en-US"/>
              </a:p>
            </p:txBody>
          </p:sp>
          <p:sp>
            <p:nvSpPr>
              <p:cNvPr id="608339" name="Line 83"/>
              <p:cNvSpPr>
                <a:spLocks noChangeShapeType="1"/>
              </p:cNvSpPr>
              <p:nvPr/>
            </p:nvSpPr>
            <p:spPr bwMode="auto">
              <a:xfrm flipH="1">
                <a:off x="2686" y="1406"/>
                <a:ext cx="297" cy="325"/>
              </a:xfrm>
              <a:prstGeom prst="line">
                <a:avLst/>
              </a:prstGeom>
              <a:noFill/>
              <a:ln w="9525">
                <a:solidFill>
                  <a:schemeClr val="tx1"/>
                </a:solidFill>
                <a:round/>
                <a:headEnd/>
                <a:tailEnd/>
              </a:ln>
              <a:effectLst/>
            </p:spPr>
            <p:txBody>
              <a:bodyPr/>
              <a:lstStyle/>
              <a:p>
                <a:endParaRPr lang="en-US"/>
              </a:p>
            </p:txBody>
          </p:sp>
          <p:sp>
            <p:nvSpPr>
              <p:cNvPr id="608340" name="Line 84"/>
              <p:cNvSpPr>
                <a:spLocks noChangeShapeType="1"/>
              </p:cNvSpPr>
              <p:nvPr/>
            </p:nvSpPr>
            <p:spPr bwMode="auto">
              <a:xfrm>
                <a:off x="3012" y="1412"/>
                <a:ext cx="297" cy="325"/>
              </a:xfrm>
              <a:prstGeom prst="line">
                <a:avLst/>
              </a:prstGeom>
              <a:noFill/>
              <a:ln w="9525">
                <a:solidFill>
                  <a:schemeClr val="tx1"/>
                </a:solidFill>
                <a:round/>
                <a:headEnd/>
                <a:tailEnd/>
              </a:ln>
              <a:effectLst/>
            </p:spPr>
            <p:txBody>
              <a:bodyPr/>
              <a:lstStyle/>
              <a:p>
                <a:endParaRPr lang="en-US"/>
              </a:p>
            </p:txBody>
          </p:sp>
          <p:sp>
            <p:nvSpPr>
              <p:cNvPr id="608341" name="Text Box 85"/>
              <p:cNvSpPr txBox="1">
                <a:spLocks noChangeArrowheads="1"/>
              </p:cNvSpPr>
              <p:nvPr/>
            </p:nvSpPr>
            <p:spPr bwMode="auto">
              <a:xfrm>
                <a:off x="2880" y="2058"/>
                <a:ext cx="804" cy="404"/>
              </a:xfrm>
              <a:prstGeom prst="rect">
                <a:avLst/>
              </a:prstGeom>
              <a:noFill/>
              <a:ln w="9525">
                <a:noFill/>
                <a:miter lim="800000"/>
                <a:headEnd/>
                <a:tailEnd/>
              </a:ln>
              <a:effectLst/>
            </p:spPr>
            <p:txBody>
              <a:bodyPr wrap="none">
                <a:spAutoFit/>
              </a:bodyPr>
              <a:lstStyle/>
              <a:p>
                <a:pPr algn="ctr" eaLnBrk="1" hangingPunct="1"/>
                <a:r>
                  <a:rPr lang="en-US">
                    <a:latin typeface="Arial" charset="0"/>
                  </a:rPr>
                  <a:t>in-network</a:t>
                </a:r>
              </a:p>
              <a:p>
                <a:pPr algn="ctr" eaLnBrk="1" hangingPunct="1"/>
                <a:r>
                  <a:rPr lang="en-US">
                    <a:latin typeface="Arial" charset="0"/>
                  </a:rPr>
                  <a:t>duplication</a:t>
                </a:r>
              </a:p>
            </p:txBody>
          </p:sp>
          <p:sp>
            <p:nvSpPr>
              <p:cNvPr id="608342" name="Line 86"/>
              <p:cNvSpPr>
                <a:spLocks noChangeShapeType="1"/>
              </p:cNvSpPr>
              <p:nvPr/>
            </p:nvSpPr>
            <p:spPr bwMode="auto">
              <a:xfrm flipH="1">
                <a:off x="3031" y="1008"/>
                <a:ext cx="5" cy="240"/>
              </a:xfrm>
              <a:prstGeom prst="line">
                <a:avLst/>
              </a:prstGeom>
              <a:noFill/>
              <a:ln w="57150">
                <a:solidFill>
                  <a:schemeClr val="tx1"/>
                </a:solidFill>
                <a:round/>
                <a:headEnd/>
                <a:tailEnd type="triangle" w="med" len="med"/>
              </a:ln>
              <a:effectLst/>
            </p:spPr>
            <p:txBody>
              <a:bodyPr/>
              <a:lstStyle/>
              <a:p>
                <a:endParaRPr lang="en-US"/>
              </a:p>
            </p:txBody>
          </p:sp>
          <p:sp>
            <p:nvSpPr>
              <p:cNvPr id="608343" name="Freeform 87"/>
              <p:cNvSpPr>
                <a:spLocks/>
              </p:cNvSpPr>
              <p:nvPr/>
            </p:nvSpPr>
            <p:spPr bwMode="auto">
              <a:xfrm>
                <a:off x="3104" y="1405"/>
                <a:ext cx="275" cy="319"/>
              </a:xfrm>
              <a:custGeom>
                <a:avLst/>
                <a:gdLst/>
                <a:ahLst/>
                <a:cxnLst>
                  <a:cxn ang="0">
                    <a:pos x="0" y="0"/>
                  </a:cxn>
                  <a:cxn ang="0">
                    <a:pos x="275" y="319"/>
                  </a:cxn>
                </a:cxnLst>
                <a:rect l="0" t="0" r="r" b="b"/>
                <a:pathLst>
                  <a:path w="275" h="319">
                    <a:moveTo>
                      <a:pt x="0" y="0"/>
                    </a:moveTo>
                    <a:lnTo>
                      <a:pt x="275" y="319"/>
                    </a:lnTo>
                  </a:path>
                </a:pathLst>
              </a:custGeom>
              <a:noFill/>
              <a:ln w="57150" cmpd="sng">
                <a:solidFill>
                  <a:schemeClr val="tx1"/>
                </a:solidFill>
                <a:round/>
                <a:headEnd type="none" w="med" len="med"/>
                <a:tailEnd type="triangle" w="med" len="med"/>
              </a:ln>
              <a:effectLst/>
            </p:spPr>
            <p:txBody>
              <a:bodyPr/>
              <a:lstStyle/>
              <a:p>
                <a:endParaRPr lang="en-US"/>
              </a:p>
            </p:txBody>
          </p:sp>
          <p:sp>
            <p:nvSpPr>
              <p:cNvPr id="608344" name="Freeform 88"/>
              <p:cNvSpPr>
                <a:spLocks/>
              </p:cNvSpPr>
              <p:nvPr/>
            </p:nvSpPr>
            <p:spPr bwMode="auto">
              <a:xfrm>
                <a:off x="2602" y="1422"/>
                <a:ext cx="275" cy="319"/>
              </a:xfrm>
              <a:custGeom>
                <a:avLst/>
                <a:gdLst/>
                <a:ahLst/>
                <a:cxnLst>
                  <a:cxn ang="0">
                    <a:pos x="275" y="0"/>
                  </a:cxn>
                  <a:cxn ang="0">
                    <a:pos x="0" y="319"/>
                  </a:cxn>
                </a:cxnLst>
                <a:rect l="0" t="0" r="r" b="b"/>
                <a:pathLst>
                  <a:path w="275" h="319">
                    <a:moveTo>
                      <a:pt x="275" y="0"/>
                    </a:moveTo>
                    <a:lnTo>
                      <a:pt x="0" y="319"/>
                    </a:lnTo>
                  </a:path>
                </a:pathLst>
              </a:custGeom>
              <a:noFill/>
              <a:ln w="57150" cmpd="sng">
                <a:solidFill>
                  <a:schemeClr val="tx1"/>
                </a:solidFill>
                <a:round/>
                <a:headEnd type="none" w="med" len="med"/>
                <a:tailEnd type="triangle" w="med" len="med"/>
              </a:ln>
              <a:effectLst/>
            </p:spPr>
            <p:txBody>
              <a:bodyPr/>
              <a:lstStyle/>
              <a:p>
                <a:endParaRPr lang="en-US"/>
              </a:p>
            </p:txBody>
          </p:sp>
          <p:sp>
            <p:nvSpPr>
              <p:cNvPr id="608345" name="Text Box 89"/>
              <p:cNvSpPr txBox="1">
                <a:spLocks noChangeArrowheads="1"/>
              </p:cNvSpPr>
              <p:nvPr/>
            </p:nvSpPr>
            <p:spPr bwMode="auto">
              <a:xfrm>
                <a:off x="1701" y="738"/>
                <a:ext cx="1020" cy="288"/>
              </a:xfrm>
              <a:prstGeom prst="rect">
                <a:avLst/>
              </a:prstGeom>
              <a:noFill/>
              <a:ln w="9525">
                <a:noFill/>
                <a:miter lim="800000"/>
                <a:headEnd/>
                <a:tailEnd/>
              </a:ln>
              <a:effectLst/>
            </p:spPr>
            <p:txBody>
              <a:bodyPr wrap="none">
                <a:spAutoFit/>
              </a:bodyPr>
              <a:lstStyle/>
              <a:p>
                <a:pPr algn="ctr" eaLnBrk="1" hangingPunct="1"/>
                <a:r>
                  <a:rPr lang="en-US" sz="1200">
                    <a:latin typeface="Arial" charset="0"/>
                  </a:rPr>
                  <a:t>duplicate</a:t>
                </a:r>
              </a:p>
              <a:p>
                <a:pPr algn="ctr" eaLnBrk="1" hangingPunct="1"/>
                <a:r>
                  <a:rPr lang="en-US" sz="1200">
                    <a:latin typeface="Arial" charset="0"/>
                  </a:rPr>
                  <a:t>creation/transmission</a:t>
                </a:r>
              </a:p>
            </p:txBody>
          </p:sp>
          <p:sp>
            <p:nvSpPr>
              <p:cNvPr id="608347" name="Text Box 91"/>
              <p:cNvSpPr txBox="1">
                <a:spLocks noChangeArrowheads="1"/>
              </p:cNvSpPr>
              <p:nvPr/>
            </p:nvSpPr>
            <p:spPr bwMode="auto">
              <a:xfrm>
                <a:off x="535" y="791"/>
                <a:ext cx="563" cy="192"/>
              </a:xfrm>
              <a:prstGeom prst="rect">
                <a:avLst/>
              </a:prstGeom>
              <a:noFill/>
              <a:ln w="9525">
                <a:noFill/>
                <a:miter lim="800000"/>
                <a:headEnd/>
                <a:tailEnd/>
              </a:ln>
              <a:effectLst/>
            </p:spPr>
            <p:txBody>
              <a:bodyPr wrap="none">
                <a:spAutoFit/>
              </a:bodyPr>
              <a:lstStyle/>
              <a:p>
                <a:pPr eaLnBrk="1" hangingPunct="1"/>
                <a:r>
                  <a:rPr lang="en-US" sz="1400">
                    <a:solidFill>
                      <a:srgbClr val="FF0000"/>
                    </a:solidFill>
                    <a:latin typeface="Arial" charset="0"/>
                  </a:rPr>
                  <a:t>duplicate</a:t>
                </a:r>
              </a:p>
            </p:txBody>
          </p:sp>
          <p:sp>
            <p:nvSpPr>
              <p:cNvPr id="608348" name="Oval 92"/>
              <p:cNvSpPr>
                <a:spLocks noChangeArrowheads="1"/>
              </p:cNvSpPr>
              <p:nvPr/>
            </p:nvSpPr>
            <p:spPr bwMode="auto">
              <a:xfrm>
                <a:off x="1179" y="980"/>
                <a:ext cx="442" cy="56"/>
              </a:xfrm>
              <a:prstGeom prst="ellipse">
                <a:avLst/>
              </a:prstGeom>
              <a:noFill/>
              <a:ln w="9525">
                <a:solidFill>
                  <a:srgbClr val="FF0000"/>
                </a:solidFill>
                <a:round/>
                <a:headEnd/>
                <a:tailEnd/>
              </a:ln>
              <a:effectLst/>
            </p:spPr>
            <p:txBody>
              <a:bodyPr wrap="none" anchor="ctr"/>
              <a:lstStyle/>
              <a:p>
                <a:endParaRPr lang="en-US"/>
              </a:p>
            </p:txBody>
          </p:sp>
          <p:sp>
            <p:nvSpPr>
              <p:cNvPr id="608349" name="Line 93"/>
              <p:cNvSpPr>
                <a:spLocks noChangeShapeType="1"/>
              </p:cNvSpPr>
              <p:nvPr/>
            </p:nvSpPr>
            <p:spPr bwMode="auto">
              <a:xfrm flipH="1" flipV="1">
                <a:off x="1035" y="946"/>
                <a:ext cx="145" cy="61"/>
              </a:xfrm>
              <a:prstGeom prst="line">
                <a:avLst/>
              </a:prstGeom>
              <a:noFill/>
              <a:ln w="9525">
                <a:solidFill>
                  <a:srgbClr val="FF0000"/>
                </a:solidFill>
                <a:round/>
                <a:headEnd/>
                <a:tailEnd/>
              </a:ln>
              <a:effectLst/>
            </p:spPr>
            <p:txBody>
              <a:bodyPr/>
              <a:lstStyle/>
              <a:p>
                <a:endParaRPr lang="en-US"/>
              </a:p>
            </p:txBody>
          </p:sp>
          <p:sp>
            <p:nvSpPr>
              <p:cNvPr id="608350" name="AutoShape 94"/>
              <p:cNvSpPr>
                <a:spLocks noChangeArrowheads="1"/>
              </p:cNvSpPr>
              <p:nvPr/>
            </p:nvSpPr>
            <p:spPr bwMode="auto">
              <a:xfrm>
                <a:off x="3340" y="1020"/>
                <a:ext cx="717" cy="329"/>
              </a:xfrm>
              <a:prstGeom prst="irregularSeal1">
                <a:avLst/>
              </a:prstGeom>
              <a:noFill/>
              <a:ln w="9525">
                <a:solidFill>
                  <a:srgbClr val="FF0000"/>
                </a:solidFill>
                <a:miter lim="800000"/>
                <a:headEnd/>
                <a:tailEnd/>
              </a:ln>
              <a:effectLst/>
            </p:spPr>
            <p:txBody>
              <a:bodyPr wrap="none" anchor="ctr"/>
              <a:lstStyle/>
              <a:p>
                <a:endParaRPr lang="en-US"/>
              </a:p>
            </p:txBody>
          </p:sp>
          <p:sp>
            <p:nvSpPr>
              <p:cNvPr id="608351" name="Text Box 95"/>
              <p:cNvSpPr txBox="1">
                <a:spLocks noChangeArrowheads="1"/>
              </p:cNvSpPr>
              <p:nvPr/>
            </p:nvSpPr>
            <p:spPr bwMode="auto">
              <a:xfrm>
                <a:off x="3421" y="1083"/>
                <a:ext cx="563" cy="192"/>
              </a:xfrm>
              <a:prstGeom prst="rect">
                <a:avLst/>
              </a:prstGeom>
              <a:noFill/>
              <a:ln w="9525">
                <a:noFill/>
                <a:miter lim="800000"/>
                <a:headEnd/>
                <a:tailEnd/>
              </a:ln>
              <a:effectLst/>
            </p:spPr>
            <p:txBody>
              <a:bodyPr wrap="none">
                <a:spAutoFit/>
              </a:bodyPr>
              <a:lstStyle/>
              <a:p>
                <a:pPr eaLnBrk="1" hangingPunct="1"/>
                <a:r>
                  <a:rPr lang="en-US" sz="1400">
                    <a:solidFill>
                      <a:srgbClr val="FF0000"/>
                    </a:solidFill>
                    <a:latin typeface="Arial" charset="0"/>
                  </a:rPr>
                  <a:t>duplicate</a:t>
                </a:r>
              </a:p>
            </p:txBody>
          </p:sp>
          <p:sp>
            <p:nvSpPr>
              <p:cNvPr id="608352" name="Oval 96"/>
              <p:cNvSpPr>
                <a:spLocks noChangeArrowheads="1"/>
              </p:cNvSpPr>
              <p:nvPr/>
            </p:nvSpPr>
            <p:spPr bwMode="auto">
              <a:xfrm>
                <a:off x="2662" y="1389"/>
                <a:ext cx="694" cy="56"/>
              </a:xfrm>
              <a:prstGeom prst="ellipse">
                <a:avLst/>
              </a:prstGeom>
              <a:noFill/>
              <a:ln w="9525">
                <a:solidFill>
                  <a:srgbClr val="FF0000"/>
                </a:solidFill>
                <a:round/>
                <a:headEnd/>
                <a:tailEnd/>
              </a:ln>
              <a:effectLst/>
            </p:spPr>
            <p:txBody>
              <a:bodyPr wrap="none" anchor="ctr"/>
              <a:lstStyle/>
              <a:p>
                <a:endParaRPr lang="en-US"/>
              </a:p>
            </p:txBody>
          </p:sp>
          <p:sp>
            <p:nvSpPr>
              <p:cNvPr id="608353" name="Line 97"/>
              <p:cNvSpPr>
                <a:spLocks noChangeShapeType="1"/>
              </p:cNvSpPr>
              <p:nvPr/>
            </p:nvSpPr>
            <p:spPr bwMode="auto">
              <a:xfrm flipH="1">
                <a:off x="3334" y="1294"/>
                <a:ext cx="161" cy="140"/>
              </a:xfrm>
              <a:prstGeom prst="line">
                <a:avLst/>
              </a:prstGeom>
              <a:noFill/>
              <a:ln w="9525">
                <a:solidFill>
                  <a:srgbClr val="FF0000"/>
                </a:solidFill>
                <a:round/>
                <a:headEnd/>
                <a:tailEnd/>
              </a:ln>
              <a:effectLst/>
            </p:spPr>
            <p:txBody>
              <a:bodyPr/>
              <a:lstStyle/>
              <a:p>
                <a:endParaRPr lang="en-US"/>
              </a:p>
            </p:txBody>
          </p:sp>
          <p:sp>
            <p:nvSpPr>
              <p:cNvPr id="608354" name="Line 98"/>
              <p:cNvSpPr>
                <a:spLocks noChangeShapeType="1"/>
              </p:cNvSpPr>
              <p:nvPr/>
            </p:nvSpPr>
            <p:spPr bwMode="auto">
              <a:xfrm>
                <a:off x="1226" y="1825"/>
                <a:ext cx="359" cy="0"/>
              </a:xfrm>
              <a:prstGeom prst="line">
                <a:avLst/>
              </a:prstGeom>
              <a:noFill/>
              <a:ln w="9525">
                <a:solidFill>
                  <a:schemeClr val="tx1"/>
                </a:solidFill>
                <a:round/>
                <a:headEnd/>
                <a:tailEnd/>
              </a:ln>
              <a:effectLst/>
            </p:spPr>
            <p:txBody>
              <a:bodyPr/>
              <a:lstStyle/>
              <a:p>
                <a:endParaRPr lang="en-US"/>
              </a:p>
            </p:txBody>
          </p:sp>
          <p:sp>
            <p:nvSpPr>
              <p:cNvPr id="608355" name="Line 99"/>
              <p:cNvSpPr>
                <a:spLocks noChangeShapeType="1"/>
              </p:cNvSpPr>
              <p:nvPr/>
            </p:nvSpPr>
            <p:spPr bwMode="auto">
              <a:xfrm>
                <a:off x="2816" y="1824"/>
                <a:ext cx="359" cy="0"/>
              </a:xfrm>
              <a:prstGeom prst="line">
                <a:avLst/>
              </a:prstGeom>
              <a:noFill/>
              <a:ln w="9525">
                <a:solidFill>
                  <a:schemeClr val="tx1"/>
                </a:solidFill>
                <a:round/>
                <a:headEnd/>
                <a:tailEnd/>
              </a:ln>
              <a:effectLst/>
            </p:spPr>
            <p:txBody>
              <a:bodyPr/>
              <a:lstStyle/>
              <a:p>
                <a:endParaRPr lang="en-US"/>
              </a:p>
            </p:txBody>
          </p:sp>
        </p:grpSp>
      </p:grpSp>
      <p:sp>
        <p:nvSpPr>
          <p:cNvPr id="608356" name="Rectangle 100"/>
          <p:cNvSpPr>
            <a:spLocks noGrp="1" noChangeArrowheads="1"/>
          </p:cNvSpPr>
          <p:nvPr>
            <p:ph type="title"/>
          </p:nvPr>
        </p:nvSpPr>
        <p:spPr>
          <a:xfrm>
            <a:off x="533400" y="0"/>
            <a:ext cx="7772400" cy="1143000"/>
          </a:xfrm>
        </p:spPr>
        <p:txBody>
          <a:bodyPr/>
          <a:lstStyle/>
          <a:p>
            <a:r>
              <a:rPr lang="en-US"/>
              <a:t>Broadcast &amp; Multicast Routing</a:t>
            </a:r>
          </a:p>
        </p:txBody>
      </p:sp>
      <p:sp>
        <p:nvSpPr>
          <p:cNvPr id="608357" name="Rectangle 101"/>
          <p:cNvSpPr>
            <a:spLocks noGrp="1" noChangeArrowheads="1"/>
          </p:cNvSpPr>
          <p:nvPr>
            <p:ph type="body" idx="1"/>
          </p:nvPr>
        </p:nvSpPr>
        <p:spPr>
          <a:xfrm>
            <a:off x="233363" y="874713"/>
            <a:ext cx="8577262" cy="965200"/>
          </a:xfrm>
        </p:spPr>
        <p:txBody>
          <a:bodyPr/>
          <a:lstStyle/>
          <a:p>
            <a:pPr>
              <a:lnSpc>
                <a:spcPct val="90000"/>
              </a:lnSpc>
            </a:pPr>
            <a:r>
              <a:rPr lang="en-US"/>
              <a:t>deliver packets from source to group of nodes</a:t>
            </a:r>
          </a:p>
          <a:p>
            <a:pPr>
              <a:lnSpc>
                <a:spcPct val="90000"/>
              </a:lnSpc>
            </a:pPr>
            <a:r>
              <a:rPr lang="en-US"/>
              <a:t>source duplication is inefficient:</a:t>
            </a:r>
          </a:p>
        </p:txBody>
      </p:sp>
      <p:sp>
        <p:nvSpPr>
          <p:cNvPr id="608360" name="Rectangle 104"/>
          <p:cNvSpPr>
            <a:spLocks noChangeArrowheads="1"/>
          </p:cNvSpPr>
          <p:nvPr/>
        </p:nvSpPr>
        <p:spPr bwMode="auto">
          <a:xfrm>
            <a:off x="228600" y="4772025"/>
            <a:ext cx="8699500" cy="9652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SzPct val="85000"/>
              <a:buFont typeface="ZapfDingbats" pitchFamily="82" charset="2"/>
              <a:buChar char="r"/>
            </a:pPr>
            <a:r>
              <a:rPr lang="en-US" sz="2400"/>
              <a:t>source duplication: how does source know recipients?</a:t>
            </a:r>
          </a:p>
          <a:p>
            <a:pPr marL="342900" indent="-342900">
              <a:lnSpc>
                <a:spcPct val="90000"/>
              </a:lnSpc>
              <a:spcBef>
                <a:spcPct val="20000"/>
              </a:spcBef>
              <a:buClr>
                <a:schemeClr val="accent2"/>
              </a:buClr>
              <a:buSzPct val="85000"/>
              <a:buFont typeface="ZapfDingbats" pitchFamily="82" charset="2"/>
              <a:buChar char="r"/>
            </a:pPr>
            <a:r>
              <a:rPr lang="en-US" sz="2400"/>
              <a:t>To scale: don’t require the source to know all receivers</a:t>
            </a:r>
          </a:p>
          <a:p>
            <a:pPr marL="342900" indent="-342900">
              <a:lnSpc>
                <a:spcPct val="90000"/>
              </a:lnSpc>
              <a:spcBef>
                <a:spcPct val="20000"/>
              </a:spcBef>
              <a:buClr>
                <a:schemeClr val="accent2"/>
              </a:buClr>
              <a:buSzPct val="85000"/>
              <a:buFont typeface="ZapfDingbats" pitchFamily="82" charset="2"/>
              <a:buChar char="r"/>
            </a:pPr>
            <a:r>
              <a:rPr lang="en-US" sz="2400"/>
              <a:t>Rendezvous problem: how do sources/receivers meet?</a:t>
            </a:r>
          </a:p>
          <a:p>
            <a:pPr marL="742950" lvl="1" indent="-285750">
              <a:lnSpc>
                <a:spcPct val="90000"/>
              </a:lnSpc>
              <a:spcBef>
                <a:spcPct val="20000"/>
              </a:spcBef>
              <a:buClr>
                <a:schemeClr val="accent2"/>
              </a:buClr>
              <a:buSzPct val="75000"/>
              <a:buFont typeface="ZapfDingbats" pitchFamily="82" charset="2"/>
              <a:buChar char="m"/>
            </a:pPr>
            <a:r>
              <a:rPr lang="en-US" sz="2000"/>
              <a:t>1. Broadcast and Prune</a:t>
            </a:r>
          </a:p>
          <a:p>
            <a:pPr marL="742950" lvl="1" indent="-285750">
              <a:lnSpc>
                <a:spcPct val="90000"/>
              </a:lnSpc>
              <a:spcBef>
                <a:spcPct val="20000"/>
              </a:spcBef>
              <a:buClr>
                <a:schemeClr val="accent2"/>
              </a:buClr>
              <a:buSzPct val="75000"/>
              <a:buFont typeface="ZapfDingbats" pitchFamily="82" charset="2"/>
              <a:buChar char="m"/>
            </a:pPr>
            <a:r>
              <a:rPr lang="en-US" sz="2000"/>
              <a:t>2. Send to a common intermediate node/center</a:t>
            </a:r>
          </a:p>
          <a:p>
            <a:pPr marL="342900" indent="-342900">
              <a:lnSpc>
                <a:spcPct val="90000"/>
              </a:lnSpc>
              <a:spcBef>
                <a:spcPct val="20000"/>
              </a:spcBef>
              <a:buClr>
                <a:schemeClr val="accent2"/>
              </a:buClr>
              <a:buSzPct val="85000"/>
              <a:buFont typeface="ZapfDingbats" pitchFamily="82" charset="2"/>
              <a:buChar char="r"/>
            </a:pPr>
            <a:endParaRPr lang="en-US" sz="2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5" name="Slide Number Placeholder 5"/>
          <p:cNvSpPr>
            <a:spLocks noGrp="1"/>
          </p:cNvSpPr>
          <p:nvPr>
            <p:ph type="sldNum" sz="quarter" idx="12"/>
          </p:nvPr>
        </p:nvSpPr>
        <p:spPr/>
        <p:txBody>
          <a:bodyPr/>
          <a:lstStyle/>
          <a:p>
            <a:r>
              <a:rPr lang="en-US"/>
              <a:t>4-</a:t>
            </a:r>
            <a:fld id="{1B74B55A-E480-48D6-9627-3EF0743D91ED}" type="slidenum">
              <a:rPr lang="en-US"/>
              <a:pPr/>
              <a:t>58</a:t>
            </a:fld>
            <a:endParaRPr lang="en-US"/>
          </a:p>
        </p:txBody>
      </p:sp>
      <p:sp>
        <p:nvSpPr>
          <p:cNvPr id="614402" name="Rectangle 2"/>
          <p:cNvSpPr>
            <a:spLocks noGrp="1" noChangeArrowheads="1"/>
          </p:cNvSpPr>
          <p:nvPr>
            <p:ph type="title"/>
          </p:nvPr>
        </p:nvSpPr>
        <p:spPr/>
        <p:txBody>
          <a:bodyPr/>
          <a:lstStyle/>
          <a:p>
            <a:r>
              <a:rPr lang="en-US"/>
              <a:t>In-network duplication</a:t>
            </a:r>
          </a:p>
        </p:txBody>
      </p:sp>
      <p:sp>
        <p:nvSpPr>
          <p:cNvPr id="614403" name="Rectangle 3"/>
          <p:cNvSpPr>
            <a:spLocks noGrp="1" noChangeArrowheads="1"/>
          </p:cNvSpPr>
          <p:nvPr>
            <p:ph type="body" idx="1"/>
          </p:nvPr>
        </p:nvSpPr>
        <p:spPr/>
        <p:txBody>
          <a:bodyPr/>
          <a:lstStyle/>
          <a:p>
            <a:pPr>
              <a:lnSpc>
                <a:spcPct val="90000"/>
              </a:lnSpc>
            </a:pPr>
            <a:r>
              <a:rPr lang="en-US"/>
              <a:t>flooding: when node receives brdcst pckt, sends copy to all neighbors</a:t>
            </a:r>
          </a:p>
          <a:p>
            <a:pPr lvl="1">
              <a:lnSpc>
                <a:spcPct val="90000"/>
              </a:lnSpc>
            </a:pPr>
            <a:r>
              <a:rPr lang="en-US">
                <a:solidFill>
                  <a:schemeClr val="accent2"/>
                </a:solidFill>
              </a:rPr>
              <a:t>Problems: cycles &amp; broadcast storm</a:t>
            </a:r>
          </a:p>
          <a:p>
            <a:pPr>
              <a:lnSpc>
                <a:spcPct val="90000"/>
              </a:lnSpc>
            </a:pPr>
            <a:r>
              <a:rPr lang="en-US"/>
              <a:t>controlled flooding: node only brdcsts pkt if it hasn’t brdcst same packet before</a:t>
            </a:r>
          </a:p>
          <a:p>
            <a:pPr lvl="1">
              <a:lnSpc>
                <a:spcPct val="90000"/>
              </a:lnSpc>
            </a:pPr>
            <a:r>
              <a:rPr lang="en-US">
                <a:solidFill>
                  <a:schemeClr val="accent2"/>
                </a:solidFill>
              </a:rPr>
              <a:t>Node keeps track of pckt ids already brdcsted</a:t>
            </a:r>
          </a:p>
          <a:p>
            <a:pPr lvl="1">
              <a:lnSpc>
                <a:spcPct val="90000"/>
              </a:lnSpc>
            </a:pPr>
            <a:r>
              <a:rPr lang="en-US">
                <a:solidFill>
                  <a:schemeClr val="accent2"/>
                </a:solidFill>
              </a:rPr>
              <a:t>Or reverse path forwarding (RPF): only forward pckt if it arrived on shortest path between node and source</a:t>
            </a:r>
          </a:p>
          <a:p>
            <a:pPr>
              <a:lnSpc>
                <a:spcPct val="90000"/>
              </a:lnSpc>
            </a:pPr>
            <a:r>
              <a:rPr lang="en-US"/>
              <a:t>spanning tree</a:t>
            </a:r>
          </a:p>
          <a:p>
            <a:pPr lvl="1">
              <a:lnSpc>
                <a:spcPct val="90000"/>
              </a:lnSpc>
            </a:pPr>
            <a:r>
              <a:rPr lang="en-US">
                <a:solidFill>
                  <a:schemeClr val="accent2"/>
                </a:solidFill>
              </a:rPr>
              <a:t>No redundant packets received by any node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63" name="Slide Number Placeholder 5"/>
          <p:cNvSpPr>
            <a:spLocks noGrp="1"/>
          </p:cNvSpPr>
          <p:nvPr>
            <p:ph type="sldNum" sz="quarter" idx="12"/>
          </p:nvPr>
        </p:nvSpPr>
        <p:spPr/>
        <p:txBody>
          <a:bodyPr/>
          <a:lstStyle/>
          <a:p>
            <a:r>
              <a:rPr lang="en-US"/>
              <a:t>4-</a:t>
            </a:r>
            <a:fld id="{863F9407-0FD2-4DA0-8546-0D39EC12D092}" type="slidenum">
              <a:rPr lang="en-US"/>
              <a:pPr/>
              <a:t>59</a:t>
            </a:fld>
            <a:endParaRPr lang="en-US"/>
          </a:p>
        </p:txBody>
      </p:sp>
      <p:grpSp>
        <p:nvGrpSpPr>
          <p:cNvPr id="610464" name="Group 160"/>
          <p:cNvGrpSpPr>
            <a:grpSpLocks/>
          </p:cNvGrpSpPr>
          <p:nvPr/>
        </p:nvGrpSpPr>
        <p:grpSpPr bwMode="auto">
          <a:xfrm>
            <a:off x="1049338" y="3216275"/>
            <a:ext cx="7016750" cy="2749550"/>
            <a:chOff x="547" y="639"/>
            <a:chExt cx="4420" cy="1732"/>
          </a:xfrm>
        </p:grpSpPr>
        <p:grpSp>
          <p:nvGrpSpPr>
            <p:cNvPr id="610307" name="Group 3"/>
            <p:cNvGrpSpPr>
              <a:grpSpLocks/>
            </p:cNvGrpSpPr>
            <p:nvPr/>
          </p:nvGrpSpPr>
          <p:grpSpPr bwMode="auto">
            <a:xfrm>
              <a:off x="669" y="639"/>
              <a:ext cx="1796" cy="1482"/>
              <a:chOff x="1383" y="765"/>
              <a:chExt cx="1796" cy="1482"/>
            </a:xfrm>
          </p:grpSpPr>
          <p:sp>
            <p:nvSpPr>
              <p:cNvPr id="610308" name="Line 4"/>
              <p:cNvSpPr>
                <a:spLocks noChangeShapeType="1"/>
              </p:cNvSpPr>
              <p:nvPr/>
            </p:nvSpPr>
            <p:spPr bwMode="auto">
              <a:xfrm>
                <a:off x="2550" y="1192"/>
                <a:ext cx="213" cy="427"/>
              </a:xfrm>
              <a:prstGeom prst="line">
                <a:avLst/>
              </a:prstGeom>
              <a:noFill/>
              <a:ln w="57150">
                <a:solidFill>
                  <a:schemeClr val="tx1"/>
                </a:solidFill>
                <a:round/>
                <a:headEnd/>
                <a:tailEnd/>
              </a:ln>
              <a:effectLst/>
            </p:spPr>
            <p:txBody>
              <a:bodyPr/>
              <a:lstStyle/>
              <a:p>
                <a:endParaRPr lang="en-US"/>
              </a:p>
            </p:txBody>
          </p:sp>
          <p:sp>
            <p:nvSpPr>
              <p:cNvPr id="610309" name="Line 5"/>
              <p:cNvSpPr>
                <a:spLocks noChangeShapeType="1"/>
              </p:cNvSpPr>
              <p:nvPr/>
            </p:nvSpPr>
            <p:spPr bwMode="auto">
              <a:xfrm>
                <a:off x="2774" y="1633"/>
                <a:ext cx="216" cy="477"/>
              </a:xfrm>
              <a:prstGeom prst="line">
                <a:avLst/>
              </a:prstGeom>
              <a:noFill/>
              <a:ln w="57150">
                <a:solidFill>
                  <a:schemeClr val="tx1"/>
                </a:solidFill>
                <a:round/>
                <a:headEnd/>
                <a:tailEnd/>
              </a:ln>
              <a:effectLst/>
            </p:spPr>
            <p:txBody>
              <a:bodyPr/>
              <a:lstStyle/>
              <a:p>
                <a:endParaRPr lang="en-US"/>
              </a:p>
            </p:txBody>
          </p:sp>
          <p:sp>
            <p:nvSpPr>
              <p:cNvPr id="610310" name="Line 6"/>
              <p:cNvSpPr>
                <a:spLocks noChangeShapeType="1"/>
              </p:cNvSpPr>
              <p:nvPr/>
            </p:nvSpPr>
            <p:spPr bwMode="auto">
              <a:xfrm flipH="1">
                <a:off x="2287" y="1679"/>
                <a:ext cx="379" cy="122"/>
              </a:xfrm>
              <a:prstGeom prst="line">
                <a:avLst/>
              </a:prstGeom>
              <a:noFill/>
              <a:ln w="9525">
                <a:solidFill>
                  <a:schemeClr val="tx1"/>
                </a:solidFill>
                <a:round/>
                <a:headEnd/>
                <a:tailEnd/>
              </a:ln>
              <a:effectLst/>
            </p:spPr>
            <p:txBody>
              <a:bodyPr/>
              <a:lstStyle/>
              <a:p>
                <a:endParaRPr lang="en-US"/>
              </a:p>
            </p:txBody>
          </p:sp>
          <p:sp>
            <p:nvSpPr>
              <p:cNvPr id="610311" name="Line 7"/>
              <p:cNvSpPr>
                <a:spLocks noChangeShapeType="1"/>
              </p:cNvSpPr>
              <p:nvPr/>
            </p:nvSpPr>
            <p:spPr bwMode="auto">
              <a:xfrm flipH="1">
                <a:off x="1622" y="1851"/>
                <a:ext cx="463" cy="0"/>
              </a:xfrm>
              <a:prstGeom prst="line">
                <a:avLst/>
              </a:prstGeom>
              <a:noFill/>
              <a:ln w="9525">
                <a:solidFill>
                  <a:schemeClr val="tx1"/>
                </a:solidFill>
                <a:round/>
                <a:headEnd/>
                <a:tailEnd/>
              </a:ln>
              <a:effectLst/>
            </p:spPr>
            <p:txBody>
              <a:bodyPr/>
              <a:lstStyle/>
              <a:p>
                <a:endParaRPr lang="en-US"/>
              </a:p>
            </p:txBody>
          </p:sp>
          <p:sp>
            <p:nvSpPr>
              <p:cNvPr id="610312" name="Line 8"/>
              <p:cNvSpPr>
                <a:spLocks noChangeShapeType="1"/>
              </p:cNvSpPr>
              <p:nvPr/>
            </p:nvSpPr>
            <p:spPr bwMode="auto">
              <a:xfrm flipH="1" flipV="1">
                <a:off x="1896" y="1339"/>
                <a:ext cx="171" cy="453"/>
              </a:xfrm>
              <a:prstGeom prst="line">
                <a:avLst/>
              </a:prstGeom>
              <a:noFill/>
              <a:ln w="57150">
                <a:solidFill>
                  <a:schemeClr val="tx1"/>
                </a:solidFill>
                <a:round/>
                <a:headEnd/>
                <a:tailEnd/>
              </a:ln>
              <a:effectLst/>
            </p:spPr>
            <p:txBody>
              <a:bodyPr/>
              <a:lstStyle/>
              <a:p>
                <a:endParaRPr lang="en-US"/>
              </a:p>
            </p:txBody>
          </p:sp>
          <p:sp>
            <p:nvSpPr>
              <p:cNvPr id="610313" name="Line 9"/>
              <p:cNvSpPr>
                <a:spLocks noChangeShapeType="1"/>
              </p:cNvSpPr>
              <p:nvPr/>
            </p:nvSpPr>
            <p:spPr bwMode="auto">
              <a:xfrm flipV="1">
                <a:off x="2004" y="1187"/>
                <a:ext cx="422" cy="122"/>
              </a:xfrm>
              <a:prstGeom prst="line">
                <a:avLst/>
              </a:prstGeom>
              <a:noFill/>
              <a:ln w="9525">
                <a:solidFill>
                  <a:schemeClr val="tx1"/>
                </a:solidFill>
                <a:round/>
                <a:headEnd/>
                <a:tailEnd/>
              </a:ln>
              <a:effectLst/>
            </p:spPr>
            <p:txBody>
              <a:bodyPr/>
              <a:lstStyle/>
              <a:p>
                <a:endParaRPr lang="en-US"/>
              </a:p>
            </p:txBody>
          </p:sp>
          <p:sp>
            <p:nvSpPr>
              <p:cNvPr id="610314" name="Line 10"/>
              <p:cNvSpPr>
                <a:spLocks noChangeShapeType="1"/>
              </p:cNvSpPr>
              <p:nvPr/>
            </p:nvSpPr>
            <p:spPr bwMode="auto">
              <a:xfrm>
                <a:off x="2226" y="900"/>
                <a:ext cx="279" cy="258"/>
              </a:xfrm>
              <a:prstGeom prst="line">
                <a:avLst/>
              </a:prstGeom>
              <a:noFill/>
              <a:ln w="57150">
                <a:solidFill>
                  <a:schemeClr val="tx1"/>
                </a:solidFill>
                <a:round/>
                <a:headEnd/>
                <a:tailEnd/>
              </a:ln>
              <a:effectLst/>
            </p:spPr>
            <p:txBody>
              <a:bodyPr/>
              <a:lstStyle/>
              <a:p>
                <a:endParaRPr lang="en-US"/>
              </a:p>
            </p:txBody>
          </p:sp>
          <p:grpSp>
            <p:nvGrpSpPr>
              <p:cNvPr id="610315" name="Group 11"/>
              <p:cNvGrpSpPr>
                <a:grpSpLocks/>
              </p:cNvGrpSpPr>
              <p:nvPr/>
            </p:nvGrpSpPr>
            <p:grpSpPr bwMode="auto">
              <a:xfrm>
                <a:off x="1941" y="765"/>
                <a:ext cx="316" cy="212"/>
                <a:chOff x="2089" y="1715"/>
                <a:chExt cx="316" cy="212"/>
              </a:xfrm>
            </p:grpSpPr>
            <p:sp>
              <p:nvSpPr>
                <p:cNvPr id="610316" name="Oval 12"/>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17" name="Line 13"/>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18" name="Line 14"/>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19" name="Rectangle 15"/>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20" name="Oval 16"/>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21" name="Group 17"/>
                <p:cNvGrpSpPr>
                  <a:grpSpLocks/>
                </p:cNvGrpSpPr>
                <p:nvPr/>
              </p:nvGrpSpPr>
              <p:grpSpPr bwMode="auto">
                <a:xfrm>
                  <a:off x="2138" y="1715"/>
                  <a:ext cx="210" cy="212"/>
                  <a:chOff x="2951" y="2459"/>
                  <a:chExt cx="213" cy="212"/>
                </a:xfrm>
              </p:grpSpPr>
              <p:sp>
                <p:nvSpPr>
                  <p:cNvPr id="610322" name="Rectangle 1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23" name="Text Box 19"/>
                  <p:cNvSpPr txBox="1">
                    <a:spLocks noChangeArrowheads="1"/>
                  </p:cNvSpPr>
                  <p:nvPr/>
                </p:nvSpPr>
                <p:spPr bwMode="auto">
                  <a:xfrm>
                    <a:off x="2951" y="2459"/>
                    <a:ext cx="213" cy="212"/>
                  </a:xfrm>
                  <a:prstGeom prst="rect">
                    <a:avLst/>
                  </a:prstGeom>
                  <a:noFill/>
                  <a:ln w="9525">
                    <a:noFill/>
                    <a:miter lim="800000"/>
                    <a:headEnd/>
                    <a:tailEnd/>
                  </a:ln>
                  <a:effectLst/>
                </p:spPr>
                <p:txBody>
                  <a:bodyPr wrap="none">
                    <a:spAutoFit/>
                  </a:bodyPr>
                  <a:lstStyle/>
                  <a:p>
                    <a:pPr algn="ctr"/>
                    <a:r>
                      <a:rPr lang="en-US" sz="1600"/>
                      <a:t>A</a:t>
                    </a:r>
                    <a:endParaRPr lang="en-US" sz="1600">
                      <a:latin typeface="Times New Roman" pitchFamily="18" charset="0"/>
                    </a:endParaRPr>
                  </a:p>
                </p:txBody>
              </p:sp>
            </p:grpSp>
          </p:grpSp>
          <p:grpSp>
            <p:nvGrpSpPr>
              <p:cNvPr id="610324" name="Group 20"/>
              <p:cNvGrpSpPr>
                <a:grpSpLocks/>
              </p:cNvGrpSpPr>
              <p:nvPr/>
            </p:nvGrpSpPr>
            <p:grpSpPr bwMode="auto">
              <a:xfrm>
                <a:off x="2389" y="1085"/>
                <a:ext cx="316" cy="212"/>
                <a:chOff x="2089" y="1715"/>
                <a:chExt cx="316" cy="212"/>
              </a:xfrm>
            </p:grpSpPr>
            <p:sp>
              <p:nvSpPr>
                <p:cNvPr id="610325" name="Oval 21"/>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26" name="Line 22"/>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27" name="Line 23"/>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28" name="Rectangle 24"/>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29" name="Oval 25"/>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30" name="Group 26"/>
                <p:cNvGrpSpPr>
                  <a:grpSpLocks/>
                </p:cNvGrpSpPr>
                <p:nvPr/>
              </p:nvGrpSpPr>
              <p:grpSpPr bwMode="auto">
                <a:xfrm>
                  <a:off x="2144" y="1715"/>
                  <a:ext cx="197" cy="212"/>
                  <a:chOff x="2957" y="2459"/>
                  <a:chExt cx="200" cy="212"/>
                </a:xfrm>
              </p:grpSpPr>
              <p:sp>
                <p:nvSpPr>
                  <p:cNvPr id="610331" name="Rectangle 2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32" name="Text Box 28"/>
                  <p:cNvSpPr txBox="1">
                    <a:spLocks noChangeArrowheads="1"/>
                  </p:cNvSpPr>
                  <p:nvPr/>
                </p:nvSpPr>
                <p:spPr bwMode="auto">
                  <a:xfrm>
                    <a:off x="2957" y="2459"/>
                    <a:ext cx="200" cy="212"/>
                  </a:xfrm>
                  <a:prstGeom prst="rect">
                    <a:avLst/>
                  </a:prstGeom>
                  <a:noFill/>
                  <a:ln w="9525">
                    <a:noFill/>
                    <a:miter lim="800000"/>
                    <a:headEnd/>
                    <a:tailEnd/>
                  </a:ln>
                  <a:effectLst/>
                </p:spPr>
                <p:txBody>
                  <a:bodyPr wrap="none">
                    <a:spAutoFit/>
                  </a:bodyPr>
                  <a:lstStyle/>
                  <a:p>
                    <a:pPr algn="ctr"/>
                    <a:r>
                      <a:rPr lang="en-US" sz="1600"/>
                      <a:t>B</a:t>
                    </a:r>
                    <a:endParaRPr lang="en-US" sz="1600">
                      <a:latin typeface="Times New Roman" pitchFamily="18" charset="0"/>
                    </a:endParaRPr>
                  </a:p>
                </p:txBody>
              </p:sp>
            </p:grpSp>
          </p:grpSp>
          <p:grpSp>
            <p:nvGrpSpPr>
              <p:cNvPr id="610333" name="Group 29"/>
              <p:cNvGrpSpPr>
                <a:grpSpLocks/>
              </p:cNvGrpSpPr>
              <p:nvPr/>
            </p:nvGrpSpPr>
            <p:grpSpPr bwMode="auto">
              <a:xfrm>
                <a:off x="2863" y="2035"/>
                <a:ext cx="316" cy="212"/>
                <a:chOff x="2089" y="1715"/>
                <a:chExt cx="316" cy="212"/>
              </a:xfrm>
            </p:grpSpPr>
            <p:sp>
              <p:nvSpPr>
                <p:cNvPr id="610334" name="Oval 30"/>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35" name="Line 31"/>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36" name="Line 32"/>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37" name="Rectangle 33"/>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38" name="Oval 34"/>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39" name="Group 35"/>
                <p:cNvGrpSpPr>
                  <a:grpSpLocks/>
                </p:cNvGrpSpPr>
                <p:nvPr/>
              </p:nvGrpSpPr>
              <p:grpSpPr bwMode="auto">
                <a:xfrm>
                  <a:off x="2141" y="1715"/>
                  <a:ext cx="203" cy="212"/>
                  <a:chOff x="2954" y="2459"/>
                  <a:chExt cx="206" cy="212"/>
                </a:xfrm>
              </p:grpSpPr>
              <p:sp>
                <p:nvSpPr>
                  <p:cNvPr id="610340" name="Rectangle 3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41" name="Text Box 37"/>
                  <p:cNvSpPr txBox="1">
                    <a:spLocks noChangeArrowheads="1"/>
                  </p:cNvSpPr>
                  <p:nvPr/>
                </p:nvSpPr>
                <p:spPr bwMode="auto">
                  <a:xfrm>
                    <a:off x="2954" y="2459"/>
                    <a:ext cx="206" cy="212"/>
                  </a:xfrm>
                  <a:prstGeom prst="rect">
                    <a:avLst/>
                  </a:prstGeom>
                  <a:noFill/>
                  <a:ln w="9525">
                    <a:noFill/>
                    <a:miter lim="800000"/>
                    <a:headEnd/>
                    <a:tailEnd/>
                  </a:ln>
                  <a:effectLst/>
                </p:spPr>
                <p:txBody>
                  <a:bodyPr wrap="none">
                    <a:spAutoFit/>
                  </a:bodyPr>
                  <a:lstStyle/>
                  <a:p>
                    <a:pPr algn="ctr"/>
                    <a:r>
                      <a:rPr lang="en-US" sz="1600"/>
                      <a:t>G</a:t>
                    </a:r>
                    <a:endParaRPr lang="en-US" sz="1600">
                      <a:latin typeface="Times New Roman" pitchFamily="18" charset="0"/>
                    </a:endParaRPr>
                  </a:p>
                </p:txBody>
              </p:sp>
            </p:grpSp>
          </p:grpSp>
          <p:grpSp>
            <p:nvGrpSpPr>
              <p:cNvPr id="610342" name="Group 38"/>
              <p:cNvGrpSpPr>
                <a:grpSpLocks/>
              </p:cNvGrpSpPr>
              <p:nvPr/>
            </p:nvGrpSpPr>
            <p:grpSpPr bwMode="auto">
              <a:xfrm>
                <a:off x="2651" y="1577"/>
                <a:ext cx="316" cy="212"/>
                <a:chOff x="2089" y="1715"/>
                <a:chExt cx="316" cy="212"/>
              </a:xfrm>
            </p:grpSpPr>
            <p:sp>
              <p:nvSpPr>
                <p:cNvPr id="610343" name="Oval 39"/>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44" name="Line 40"/>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45" name="Line 41"/>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46" name="Rectangle 42"/>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47" name="Oval 43"/>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48" name="Group 44"/>
                <p:cNvGrpSpPr>
                  <a:grpSpLocks/>
                </p:cNvGrpSpPr>
                <p:nvPr/>
              </p:nvGrpSpPr>
              <p:grpSpPr bwMode="auto">
                <a:xfrm>
                  <a:off x="2139" y="1715"/>
                  <a:ext cx="208" cy="212"/>
                  <a:chOff x="2952" y="2459"/>
                  <a:chExt cx="211" cy="212"/>
                </a:xfrm>
              </p:grpSpPr>
              <p:sp>
                <p:nvSpPr>
                  <p:cNvPr id="610349" name="Rectangle 4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50" name="Text Box 46"/>
                  <p:cNvSpPr txBox="1">
                    <a:spLocks noChangeArrowheads="1"/>
                  </p:cNvSpPr>
                  <p:nvPr/>
                </p:nvSpPr>
                <p:spPr bwMode="auto">
                  <a:xfrm>
                    <a:off x="2952" y="2459"/>
                    <a:ext cx="211" cy="212"/>
                  </a:xfrm>
                  <a:prstGeom prst="rect">
                    <a:avLst/>
                  </a:prstGeom>
                  <a:noFill/>
                  <a:ln w="9525">
                    <a:noFill/>
                    <a:miter lim="800000"/>
                    <a:headEnd/>
                    <a:tailEnd/>
                  </a:ln>
                  <a:effectLst/>
                </p:spPr>
                <p:txBody>
                  <a:bodyPr wrap="none">
                    <a:spAutoFit/>
                  </a:bodyPr>
                  <a:lstStyle/>
                  <a:p>
                    <a:pPr algn="ctr"/>
                    <a:r>
                      <a:rPr lang="en-US" sz="1600"/>
                      <a:t>D</a:t>
                    </a:r>
                    <a:endParaRPr lang="en-US" sz="1600">
                      <a:latin typeface="Times New Roman" pitchFamily="18" charset="0"/>
                    </a:endParaRPr>
                  </a:p>
                </p:txBody>
              </p:sp>
            </p:grpSp>
          </p:grpSp>
          <p:grpSp>
            <p:nvGrpSpPr>
              <p:cNvPr id="610351" name="Group 47"/>
              <p:cNvGrpSpPr>
                <a:grpSpLocks/>
              </p:cNvGrpSpPr>
              <p:nvPr/>
            </p:nvGrpSpPr>
            <p:grpSpPr bwMode="auto">
              <a:xfrm>
                <a:off x="1989" y="1742"/>
                <a:ext cx="316" cy="212"/>
                <a:chOff x="2089" y="1715"/>
                <a:chExt cx="316" cy="212"/>
              </a:xfrm>
            </p:grpSpPr>
            <p:sp>
              <p:nvSpPr>
                <p:cNvPr id="610352" name="Oval 48"/>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53" name="Line 49"/>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54" name="Line 50"/>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55" name="Rectangle 51"/>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56" name="Oval 52"/>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57" name="Group 53"/>
                <p:cNvGrpSpPr>
                  <a:grpSpLocks/>
                </p:cNvGrpSpPr>
                <p:nvPr/>
              </p:nvGrpSpPr>
              <p:grpSpPr bwMode="auto">
                <a:xfrm>
                  <a:off x="2144" y="1715"/>
                  <a:ext cx="197" cy="212"/>
                  <a:chOff x="2957" y="2459"/>
                  <a:chExt cx="200" cy="212"/>
                </a:xfrm>
              </p:grpSpPr>
              <p:sp>
                <p:nvSpPr>
                  <p:cNvPr id="610358" name="Rectangle 5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59" name="Text Box 55"/>
                  <p:cNvSpPr txBox="1">
                    <a:spLocks noChangeArrowheads="1"/>
                  </p:cNvSpPr>
                  <p:nvPr/>
                </p:nvSpPr>
                <p:spPr bwMode="auto">
                  <a:xfrm>
                    <a:off x="2957" y="2459"/>
                    <a:ext cx="200" cy="212"/>
                  </a:xfrm>
                  <a:prstGeom prst="rect">
                    <a:avLst/>
                  </a:prstGeom>
                  <a:noFill/>
                  <a:ln w="9525">
                    <a:noFill/>
                    <a:miter lim="800000"/>
                    <a:headEnd/>
                    <a:tailEnd/>
                  </a:ln>
                  <a:effectLst/>
                </p:spPr>
                <p:txBody>
                  <a:bodyPr wrap="none">
                    <a:spAutoFit/>
                  </a:bodyPr>
                  <a:lstStyle/>
                  <a:p>
                    <a:pPr algn="ctr"/>
                    <a:r>
                      <a:rPr lang="en-US" sz="1600"/>
                      <a:t>E</a:t>
                    </a:r>
                    <a:endParaRPr lang="en-US" sz="1600">
                      <a:latin typeface="Times New Roman" pitchFamily="18" charset="0"/>
                    </a:endParaRPr>
                  </a:p>
                </p:txBody>
              </p:sp>
            </p:grpSp>
          </p:grpSp>
          <p:sp>
            <p:nvSpPr>
              <p:cNvPr id="610360" name="Line 56"/>
              <p:cNvSpPr>
                <a:spLocks noChangeShapeType="1"/>
              </p:cNvSpPr>
              <p:nvPr/>
            </p:nvSpPr>
            <p:spPr bwMode="auto">
              <a:xfrm flipH="1">
                <a:off x="1616" y="939"/>
                <a:ext cx="425" cy="873"/>
              </a:xfrm>
              <a:prstGeom prst="line">
                <a:avLst/>
              </a:prstGeom>
              <a:noFill/>
              <a:ln w="57150">
                <a:solidFill>
                  <a:schemeClr val="tx1"/>
                </a:solidFill>
                <a:round/>
                <a:headEnd/>
                <a:tailEnd/>
              </a:ln>
              <a:effectLst/>
            </p:spPr>
            <p:txBody>
              <a:bodyPr/>
              <a:lstStyle/>
              <a:p>
                <a:endParaRPr lang="en-US"/>
              </a:p>
            </p:txBody>
          </p:sp>
          <p:grpSp>
            <p:nvGrpSpPr>
              <p:cNvPr id="610361" name="Group 57"/>
              <p:cNvGrpSpPr>
                <a:grpSpLocks/>
              </p:cNvGrpSpPr>
              <p:nvPr/>
            </p:nvGrpSpPr>
            <p:grpSpPr bwMode="auto">
              <a:xfrm>
                <a:off x="1717" y="1207"/>
                <a:ext cx="316" cy="212"/>
                <a:chOff x="2089" y="1715"/>
                <a:chExt cx="316" cy="212"/>
              </a:xfrm>
            </p:grpSpPr>
            <p:sp>
              <p:nvSpPr>
                <p:cNvPr id="610362" name="Oval 58"/>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63" name="Line 59"/>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64" name="Line 60"/>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65" name="Rectangle 61"/>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66" name="Oval 62"/>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67" name="Group 63"/>
                <p:cNvGrpSpPr>
                  <a:grpSpLocks/>
                </p:cNvGrpSpPr>
                <p:nvPr/>
              </p:nvGrpSpPr>
              <p:grpSpPr bwMode="auto">
                <a:xfrm>
                  <a:off x="2151" y="1715"/>
                  <a:ext cx="182" cy="212"/>
                  <a:chOff x="2964" y="2459"/>
                  <a:chExt cx="185" cy="212"/>
                </a:xfrm>
              </p:grpSpPr>
              <p:sp>
                <p:nvSpPr>
                  <p:cNvPr id="610368" name="Rectangle 6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69" name="Text Box 65"/>
                  <p:cNvSpPr txBox="1">
                    <a:spLocks noChangeArrowheads="1"/>
                  </p:cNvSpPr>
                  <p:nvPr/>
                </p:nvSpPr>
                <p:spPr bwMode="auto">
                  <a:xfrm>
                    <a:off x="2964" y="2459"/>
                    <a:ext cx="185" cy="212"/>
                  </a:xfrm>
                  <a:prstGeom prst="rect">
                    <a:avLst/>
                  </a:prstGeom>
                  <a:noFill/>
                  <a:ln w="9525">
                    <a:noFill/>
                    <a:miter lim="800000"/>
                    <a:headEnd/>
                    <a:tailEnd/>
                  </a:ln>
                  <a:effectLst/>
                </p:spPr>
                <p:txBody>
                  <a:bodyPr wrap="none">
                    <a:spAutoFit/>
                  </a:bodyPr>
                  <a:lstStyle/>
                  <a:p>
                    <a:pPr algn="ctr"/>
                    <a:r>
                      <a:rPr lang="en-US" sz="1600"/>
                      <a:t>c</a:t>
                    </a:r>
                    <a:endParaRPr lang="en-US" sz="1600">
                      <a:latin typeface="Times New Roman" pitchFamily="18" charset="0"/>
                    </a:endParaRPr>
                  </a:p>
                </p:txBody>
              </p:sp>
            </p:grpSp>
          </p:grpSp>
          <p:grpSp>
            <p:nvGrpSpPr>
              <p:cNvPr id="610370" name="Group 66"/>
              <p:cNvGrpSpPr>
                <a:grpSpLocks/>
              </p:cNvGrpSpPr>
              <p:nvPr/>
            </p:nvGrpSpPr>
            <p:grpSpPr bwMode="auto">
              <a:xfrm>
                <a:off x="1383" y="1746"/>
                <a:ext cx="316" cy="212"/>
                <a:chOff x="2089" y="1715"/>
                <a:chExt cx="316" cy="212"/>
              </a:xfrm>
            </p:grpSpPr>
            <p:sp>
              <p:nvSpPr>
                <p:cNvPr id="610371" name="Oval 67"/>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72" name="Line 68"/>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73" name="Line 69"/>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74" name="Rectangle 70"/>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75" name="Oval 71"/>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76" name="Group 72"/>
                <p:cNvGrpSpPr>
                  <a:grpSpLocks/>
                </p:cNvGrpSpPr>
                <p:nvPr/>
              </p:nvGrpSpPr>
              <p:grpSpPr bwMode="auto">
                <a:xfrm>
                  <a:off x="2145" y="1715"/>
                  <a:ext cx="194" cy="212"/>
                  <a:chOff x="2958" y="2459"/>
                  <a:chExt cx="197" cy="212"/>
                </a:xfrm>
              </p:grpSpPr>
              <p:sp>
                <p:nvSpPr>
                  <p:cNvPr id="610377" name="Rectangle 7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378" name="Text Box 74"/>
                  <p:cNvSpPr txBox="1">
                    <a:spLocks noChangeArrowheads="1"/>
                  </p:cNvSpPr>
                  <p:nvPr/>
                </p:nvSpPr>
                <p:spPr bwMode="auto">
                  <a:xfrm>
                    <a:off x="2958" y="2459"/>
                    <a:ext cx="197" cy="212"/>
                  </a:xfrm>
                  <a:prstGeom prst="rect">
                    <a:avLst/>
                  </a:prstGeom>
                  <a:noFill/>
                  <a:ln w="9525">
                    <a:noFill/>
                    <a:miter lim="800000"/>
                    <a:headEnd/>
                    <a:tailEnd/>
                  </a:ln>
                  <a:effectLst/>
                </p:spPr>
                <p:txBody>
                  <a:bodyPr wrap="none">
                    <a:spAutoFit/>
                  </a:bodyPr>
                  <a:lstStyle/>
                  <a:p>
                    <a:pPr algn="ctr"/>
                    <a:r>
                      <a:rPr lang="en-US" sz="1600"/>
                      <a:t>F</a:t>
                    </a:r>
                    <a:endParaRPr lang="en-US" sz="1600">
                      <a:latin typeface="Times New Roman" pitchFamily="18" charset="0"/>
                    </a:endParaRPr>
                  </a:p>
                </p:txBody>
              </p:sp>
            </p:grpSp>
          </p:grpSp>
          <p:sp>
            <p:nvSpPr>
              <p:cNvPr id="610379" name="Line 75"/>
              <p:cNvSpPr>
                <a:spLocks noChangeShapeType="1"/>
              </p:cNvSpPr>
              <p:nvPr/>
            </p:nvSpPr>
            <p:spPr bwMode="auto">
              <a:xfrm flipH="1">
                <a:off x="1862" y="951"/>
                <a:ext cx="101" cy="235"/>
              </a:xfrm>
              <a:prstGeom prst="line">
                <a:avLst/>
              </a:prstGeom>
              <a:noFill/>
              <a:ln w="9525">
                <a:solidFill>
                  <a:schemeClr val="tx1"/>
                </a:solidFill>
                <a:round/>
                <a:headEnd/>
                <a:tailEnd type="triangle" w="med" len="med"/>
              </a:ln>
              <a:effectLst/>
            </p:spPr>
            <p:txBody>
              <a:bodyPr/>
              <a:lstStyle/>
              <a:p>
                <a:endParaRPr lang="en-US"/>
              </a:p>
            </p:txBody>
          </p:sp>
          <p:sp>
            <p:nvSpPr>
              <p:cNvPr id="610380" name="Line 76"/>
              <p:cNvSpPr>
                <a:spLocks noChangeShapeType="1"/>
              </p:cNvSpPr>
              <p:nvPr/>
            </p:nvSpPr>
            <p:spPr bwMode="auto">
              <a:xfrm flipH="1">
                <a:off x="1622" y="1439"/>
                <a:ext cx="101" cy="235"/>
              </a:xfrm>
              <a:prstGeom prst="line">
                <a:avLst/>
              </a:prstGeom>
              <a:noFill/>
              <a:ln w="9525">
                <a:solidFill>
                  <a:schemeClr val="tx1"/>
                </a:solidFill>
                <a:round/>
                <a:headEnd/>
                <a:tailEnd type="triangle" w="med" len="med"/>
              </a:ln>
              <a:effectLst/>
            </p:spPr>
            <p:txBody>
              <a:bodyPr/>
              <a:lstStyle/>
              <a:p>
                <a:endParaRPr lang="en-US"/>
              </a:p>
            </p:txBody>
          </p:sp>
          <p:sp>
            <p:nvSpPr>
              <p:cNvPr id="610381" name="Line 77"/>
              <p:cNvSpPr>
                <a:spLocks noChangeShapeType="1"/>
              </p:cNvSpPr>
              <p:nvPr/>
            </p:nvSpPr>
            <p:spPr bwMode="auto">
              <a:xfrm>
                <a:off x="2283" y="881"/>
                <a:ext cx="179" cy="184"/>
              </a:xfrm>
              <a:prstGeom prst="line">
                <a:avLst/>
              </a:prstGeom>
              <a:noFill/>
              <a:ln w="9525">
                <a:solidFill>
                  <a:schemeClr val="tx1"/>
                </a:solidFill>
                <a:round/>
                <a:headEnd/>
                <a:tailEnd type="triangle" w="med" len="med"/>
              </a:ln>
              <a:effectLst/>
            </p:spPr>
            <p:txBody>
              <a:bodyPr/>
              <a:lstStyle/>
              <a:p>
                <a:endParaRPr lang="en-US"/>
              </a:p>
            </p:txBody>
          </p:sp>
          <p:sp>
            <p:nvSpPr>
              <p:cNvPr id="610382" name="Line 78"/>
              <p:cNvSpPr>
                <a:spLocks noChangeShapeType="1"/>
              </p:cNvSpPr>
              <p:nvPr/>
            </p:nvSpPr>
            <p:spPr bwMode="auto">
              <a:xfrm>
                <a:off x="2647" y="1274"/>
                <a:ext cx="142" cy="278"/>
              </a:xfrm>
              <a:prstGeom prst="line">
                <a:avLst/>
              </a:prstGeom>
              <a:noFill/>
              <a:ln w="9525">
                <a:solidFill>
                  <a:schemeClr val="tx1"/>
                </a:solidFill>
                <a:round/>
                <a:headEnd/>
                <a:tailEnd type="triangle" w="med" len="med"/>
              </a:ln>
              <a:effectLst/>
            </p:spPr>
            <p:txBody>
              <a:bodyPr/>
              <a:lstStyle/>
              <a:p>
                <a:endParaRPr lang="en-US"/>
              </a:p>
            </p:txBody>
          </p:sp>
          <p:sp>
            <p:nvSpPr>
              <p:cNvPr id="610383" name="Line 79"/>
              <p:cNvSpPr>
                <a:spLocks noChangeShapeType="1"/>
              </p:cNvSpPr>
              <p:nvPr/>
            </p:nvSpPr>
            <p:spPr bwMode="auto">
              <a:xfrm>
                <a:off x="2899" y="1782"/>
                <a:ext cx="112" cy="223"/>
              </a:xfrm>
              <a:prstGeom prst="line">
                <a:avLst/>
              </a:prstGeom>
              <a:noFill/>
              <a:ln w="9525">
                <a:solidFill>
                  <a:schemeClr val="tx1"/>
                </a:solidFill>
                <a:round/>
                <a:headEnd/>
                <a:tailEnd type="triangle" w="med" len="med"/>
              </a:ln>
              <a:effectLst/>
            </p:spPr>
            <p:txBody>
              <a:bodyPr/>
              <a:lstStyle/>
              <a:p>
                <a:endParaRPr lang="en-US"/>
              </a:p>
            </p:txBody>
          </p:sp>
          <p:sp>
            <p:nvSpPr>
              <p:cNvPr id="610384" name="Line 80"/>
              <p:cNvSpPr>
                <a:spLocks noChangeShapeType="1"/>
              </p:cNvSpPr>
              <p:nvPr/>
            </p:nvSpPr>
            <p:spPr bwMode="auto">
              <a:xfrm>
                <a:off x="1987" y="1427"/>
                <a:ext cx="109" cy="265"/>
              </a:xfrm>
              <a:prstGeom prst="line">
                <a:avLst/>
              </a:prstGeom>
              <a:noFill/>
              <a:ln w="9525">
                <a:solidFill>
                  <a:schemeClr val="tx1"/>
                </a:solidFill>
                <a:round/>
                <a:headEnd/>
                <a:tailEnd type="triangle" w="med" len="med"/>
              </a:ln>
              <a:effectLst/>
            </p:spPr>
            <p:txBody>
              <a:bodyPr/>
              <a:lstStyle/>
              <a:p>
                <a:endParaRPr lang="en-US"/>
              </a:p>
            </p:txBody>
          </p:sp>
        </p:grpSp>
        <p:sp>
          <p:nvSpPr>
            <p:cNvPr id="610385" name="Line 81"/>
            <p:cNvSpPr>
              <a:spLocks noChangeShapeType="1"/>
            </p:cNvSpPr>
            <p:nvPr/>
          </p:nvSpPr>
          <p:spPr bwMode="auto">
            <a:xfrm>
              <a:off x="4188" y="1078"/>
              <a:ext cx="213" cy="427"/>
            </a:xfrm>
            <a:prstGeom prst="line">
              <a:avLst/>
            </a:prstGeom>
            <a:noFill/>
            <a:ln w="57150">
              <a:solidFill>
                <a:schemeClr val="tx1"/>
              </a:solidFill>
              <a:round/>
              <a:headEnd/>
              <a:tailEnd/>
            </a:ln>
            <a:effectLst/>
          </p:spPr>
          <p:txBody>
            <a:bodyPr/>
            <a:lstStyle/>
            <a:p>
              <a:endParaRPr lang="en-US"/>
            </a:p>
          </p:txBody>
        </p:sp>
        <p:sp>
          <p:nvSpPr>
            <p:cNvPr id="610386" name="Line 82"/>
            <p:cNvSpPr>
              <a:spLocks noChangeShapeType="1"/>
            </p:cNvSpPr>
            <p:nvPr/>
          </p:nvSpPr>
          <p:spPr bwMode="auto">
            <a:xfrm>
              <a:off x="4412" y="1519"/>
              <a:ext cx="216" cy="477"/>
            </a:xfrm>
            <a:prstGeom prst="line">
              <a:avLst/>
            </a:prstGeom>
            <a:noFill/>
            <a:ln w="57150">
              <a:solidFill>
                <a:schemeClr val="tx1"/>
              </a:solidFill>
              <a:round/>
              <a:headEnd/>
              <a:tailEnd/>
            </a:ln>
            <a:effectLst/>
          </p:spPr>
          <p:txBody>
            <a:bodyPr/>
            <a:lstStyle/>
            <a:p>
              <a:endParaRPr lang="en-US"/>
            </a:p>
          </p:txBody>
        </p:sp>
        <p:sp>
          <p:nvSpPr>
            <p:cNvPr id="610387" name="Line 83"/>
            <p:cNvSpPr>
              <a:spLocks noChangeShapeType="1"/>
            </p:cNvSpPr>
            <p:nvPr/>
          </p:nvSpPr>
          <p:spPr bwMode="auto">
            <a:xfrm flipH="1">
              <a:off x="3925" y="1565"/>
              <a:ext cx="379" cy="122"/>
            </a:xfrm>
            <a:prstGeom prst="line">
              <a:avLst/>
            </a:prstGeom>
            <a:noFill/>
            <a:ln w="9525">
              <a:solidFill>
                <a:schemeClr val="tx1"/>
              </a:solidFill>
              <a:round/>
              <a:headEnd/>
              <a:tailEnd/>
            </a:ln>
            <a:effectLst/>
          </p:spPr>
          <p:txBody>
            <a:bodyPr/>
            <a:lstStyle/>
            <a:p>
              <a:endParaRPr lang="en-US"/>
            </a:p>
          </p:txBody>
        </p:sp>
        <p:sp>
          <p:nvSpPr>
            <p:cNvPr id="610388" name="Line 84"/>
            <p:cNvSpPr>
              <a:spLocks noChangeShapeType="1"/>
            </p:cNvSpPr>
            <p:nvPr/>
          </p:nvSpPr>
          <p:spPr bwMode="auto">
            <a:xfrm flipH="1">
              <a:off x="3260" y="1737"/>
              <a:ext cx="463" cy="0"/>
            </a:xfrm>
            <a:prstGeom prst="line">
              <a:avLst/>
            </a:prstGeom>
            <a:noFill/>
            <a:ln w="9525">
              <a:solidFill>
                <a:schemeClr val="tx1"/>
              </a:solidFill>
              <a:round/>
              <a:headEnd/>
              <a:tailEnd/>
            </a:ln>
            <a:effectLst/>
          </p:spPr>
          <p:txBody>
            <a:bodyPr/>
            <a:lstStyle/>
            <a:p>
              <a:endParaRPr lang="en-US"/>
            </a:p>
          </p:txBody>
        </p:sp>
        <p:sp>
          <p:nvSpPr>
            <p:cNvPr id="610389" name="Line 85"/>
            <p:cNvSpPr>
              <a:spLocks noChangeShapeType="1"/>
            </p:cNvSpPr>
            <p:nvPr/>
          </p:nvSpPr>
          <p:spPr bwMode="auto">
            <a:xfrm flipH="1" flipV="1">
              <a:off x="3534" y="1225"/>
              <a:ext cx="171" cy="453"/>
            </a:xfrm>
            <a:prstGeom prst="line">
              <a:avLst/>
            </a:prstGeom>
            <a:noFill/>
            <a:ln w="57150">
              <a:solidFill>
                <a:schemeClr val="tx1"/>
              </a:solidFill>
              <a:round/>
              <a:headEnd/>
              <a:tailEnd/>
            </a:ln>
            <a:effectLst/>
          </p:spPr>
          <p:txBody>
            <a:bodyPr/>
            <a:lstStyle/>
            <a:p>
              <a:endParaRPr lang="en-US"/>
            </a:p>
          </p:txBody>
        </p:sp>
        <p:sp>
          <p:nvSpPr>
            <p:cNvPr id="610390" name="Line 86"/>
            <p:cNvSpPr>
              <a:spLocks noChangeShapeType="1"/>
            </p:cNvSpPr>
            <p:nvPr/>
          </p:nvSpPr>
          <p:spPr bwMode="auto">
            <a:xfrm flipV="1">
              <a:off x="3642" y="1073"/>
              <a:ext cx="422" cy="122"/>
            </a:xfrm>
            <a:prstGeom prst="line">
              <a:avLst/>
            </a:prstGeom>
            <a:noFill/>
            <a:ln w="9525">
              <a:solidFill>
                <a:schemeClr val="tx1"/>
              </a:solidFill>
              <a:round/>
              <a:headEnd/>
              <a:tailEnd/>
            </a:ln>
            <a:effectLst/>
          </p:spPr>
          <p:txBody>
            <a:bodyPr/>
            <a:lstStyle/>
            <a:p>
              <a:endParaRPr lang="en-US"/>
            </a:p>
          </p:txBody>
        </p:sp>
        <p:sp>
          <p:nvSpPr>
            <p:cNvPr id="610391" name="Line 87"/>
            <p:cNvSpPr>
              <a:spLocks noChangeShapeType="1"/>
            </p:cNvSpPr>
            <p:nvPr/>
          </p:nvSpPr>
          <p:spPr bwMode="auto">
            <a:xfrm>
              <a:off x="3864" y="786"/>
              <a:ext cx="279" cy="258"/>
            </a:xfrm>
            <a:prstGeom prst="line">
              <a:avLst/>
            </a:prstGeom>
            <a:noFill/>
            <a:ln w="57150">
              <a:solidFill>
                <a:schemeClr val="tx1"/>
              </a:solidFill>
              <a:round/>
              <a:headEnd/>
              <a:tailEnd/>
            </a:ln>
            <a:effectLst/>
          </p:spPr>
          <p:txBody>
            <a:bodyPr/>
            <a:lstStyle/>
            <a:p>
              <a:endParaRPr lang="en-US"/>
            </a:p>
          </p:txBody>
        </p:sp>
        <p:grpSp>
          <p:nvGrpSpPr>
            <p:cNvPr id="610392" name="Group 88"/>
            <p:cNvGrpSpPr>
              <a:grpSpLocks/>
            </p:cNvGrpSpPr>
            <p:nvPr/>
          </p:nvGrpSpPr>
          <p:grpSpPr bwMode="auto">
            <a:xfrm>
              <a:off x="3579" y="651"/>
              <a:ext cx="316" cy="212"/>
              <a:chOff x="2089" y="1715"/>
              <a:chExt cx="316" cy="212"/>
            </a:xfrm>
          </p:grpSpPr>
          <p:sp>
            <p:nvSpPr>
              <p:cNvPr id="610393" name="Oval 89"/>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394" name="Line 90"/>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395" name="Line 91"/>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396" name="Rectangle 92"/>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397" name="Oval 93"/>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398" name="Group 94"/>
              <p:cNvGrpSpPr>
                <a:grpSpLocks/>
              </p:cNvGrpSpPr>
              <p:nvPr/>
            </p:nvGrpSpPr>
            <p:grpSpPr bwMode="auto">
              <a:xfrm>
                <a:off x="2138" y="1715"/>
                <a:ext cx="210" cy="212"/>
                <a:chOff x="2951" y="2459"/>
                <a:chExt cx="213" cy="212"/>
              </a:xfrm>
            </p:grpSpPr>
            <p:sp>
              <p:nvSpPr>
                <p:cNvPr id="610399" name="Rectangle 9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00" name="Text Box 96"/>
                <p:cNvSpPr txBox="1">
                  <a:spLocks noChangeArrowheads="1"/>
                </p:cNvSpPr>
                <p:nvPr/>
              </p:nvSpPr>
              <p:spPr bwMode="auto">
                <a:xfrm>
                  <a:off x="2951" y="2459"/>
                  <a:ext cx="213" cy="212"/>
                </a:xfrm>
                <a:prstGeom prst="rect">
                  <a:avLst/>
                </a:prstGeom>
                <a:noFill/>
                <a:ln w="9525">
                  <a:noFill/>
                  <a:miter lim="800000"/>
                  <a:headEnd/>
                  <a:tailEnd/>
                </a:ln>
                <a:effectLst/>
              </p:spPr>
              <p:txBody>
                <a:bodyPr wrap="none">
                  <a:spAutoFit/>
                </a:bodyPr>
                <a:lstStyle/>
                <a:p>
                  <a:pPr algn="ctr"/>
                  <a:r>
                    <a:rPr lang="en-US" sz="1600"/>
                    <a:t>A</a:t>
                  </a:r>
                  <a:endParaRPr lang="en-US" sz="1600">
                    <a:latin typeface="Times New Roman" pitchFamily="18" charset="0"/>
                  </a:endParaRPr>
                </a:p>
              </p:txBody>
            </p:sp>
          </p:grpSp>
        </p:grpSp>
        <p:grpSp>
          <p:nvGrpSpPr>
            <p:cNvPr id="610401" name="Group 97"/>
            <p:cNvGrpSpPr>
              <a:grpSpLocks/>
            </p:cNvGrpSpPr>
            <p:nvPr/>
          </p:nvGrpSpPr>
          <p:grpSpPr bwMode="auto">
            <a:xfrm>
              <a:off x="4027" y="971"/>
              <a:ext cx="316" cy="212"/>
              <a:chOff x="2089" y="1715"/>
              <a:chExt cx="316" cy="212"/>
            </a:xfrm>
          </p:grpSpPr>
          <p:sp>
            <p:nvSpPr>
              <p:cNvPr id="610402" name="Oval 98"/>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03" name="Line 99"/>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04" name="Line 100"/>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05" name="Rectangle 101"/>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06" name="Oval 102"/>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07" name="Group 103"/>
              <p:cNvGrpSpPr>
                <a:grpSpLocks/>
              </p:cNvGrpSpPr>
              <p:nvPr/>
            </p:nvGrpSpPr>
            <p:grpSpPr bwMode="auto">
              <a:xfrm>
                <a:off x="2144" y="1715"/>
                <a:ext cx="197" cy="212"/>
                <a:chOff x="2957" y="2459"/>
                <a:chExt cx="200" cy="212"/>
              </a:xfrm>
            </p:grpSpPr>
            <p:sp>
              <p:nvSpPr>
                <p:cNvPr id="610408" name="Rectangle 10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09" name="Text Box 105"/>
                <p:cNvSpPr txBox="1">
                  <a:spLocks noChangeArrowheads="1"/>
                </p:cNvSpPr>
                <p:nvPr/>
              </p:nvSpPr>
              <p:spPr bwMode="auto">
                <a:xfrm>
                  <a:off x="2957" y="2459"/>
                  <a:ext cx="200" cy="212"/>
                </a:xfrm>
                <a:prstGeom prst="rect">
                  <a:avLst/>
                </a:prstGeom>
                <a:noFill/>
                <a:ln w="9525">
                  <a:noFill/>
                  <a:miter lim="800000"/>
                  <a:headEnd/>
                  <a:tailEnd/>
                </a:ln>
                <a:effectLst/>
              </p:spPr>
              <p:txBody>
                <a:bodyPr wrap="none">
                  <a:spAutoFit/>
                </a:bodyPr>
                <a:lstStyle/>
                <a:p>
                  <a:pPr algn="ctr"/>
                  <a:r>
                    <a:rPr lang="en-US" sz="1600"/>
                    <a:t>B</a:t>
                  </a:r>
                  <a:endParaRPr lang="en-US" sz="1600">
                    <a:latin typeface="Times New Roman" pitchFamily="18" charset="0"/>
                  </a:endParaRPr>
                </a:p>
              </p:txBody>
            </p:sp>
          </p:grpSp>
        </p:grpSp>
        <p:grpSp>
          <p:nvGrpSpPr>
            <p:cNvPr id="610410" name="Group 106"/>
            <p:cNvGrpSpPr>
              <a:grpSpLocks/>
            </p:cNvGrpSpPr>
            <p:nvPr/>
          </p:nvGrpSpPr>
          <p:grpSpPr bwMode="auto">
            <a:xfrm>
              <a:off x="4501" y="1921"/>
              <a:ext cx="316" cy="212"/>
              <a:chOff x="2089" y="1715"/>
              <a:chExt cx="316" cy="212"/>
            </a:xfrm>
          </p:grpSpPr>
          <p:sp>
            <p:nvSpPr>
              <p:cNvPr id="610411" name="Oval 107"/>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12" name="Line 108"/>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13" name="Line 109"/>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14" name="Rectangle 110"/>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15" name="Oval 111"/>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16" name="Group 112"/>
              <p:cNvGrpSpPr>
                <a:grpSpLocks/>
              </p:cNvGrpSpPr>
              <p:nvPr/>
            </p:nvGrpSpPr>
            <p:grpSpPr bwMode="auto">
              <a:xfrm>
                <a:off x="2141" y="1715"/>
                <a:ext cx="203" cy="212"/>
                <a:chOff x="2954" y="2459"/>
                <a:chExt cx="206" cy="212"/>
              </a:xfrm>
            </p:grpSpPr>
            <p:sp>
              <p:nvSpPr>
                <p:cNvPr id="610417" name="Rectangle 11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18" name="Text Box 114"/>
                <p:cNvSpPr txBox="1">
                  <a:spLocks noChangeArrowheads="1"/>
                </p:cNvSpPr>
                <p:nvPr/>
              </p:nvSpPr>
              <p:spPr bwMode="auto">
                <a:xfrm>
                  <a:off x="2954" y="2459"/>
                  <a:ext cx="206" cy="212"/>
                </a:xfrm>
                <a:prstGeom prst="rect">
                  <a:avLst/>
                </a:prstGeom>
                <a:noFill/>
                <a:ln w="9525">
                  <a:noFill/>
                  <a:miter lim="800000"/>
                  <a:headEnd/>
                  <a:tailEnd/>
                </a:ln>
                <a:effectLst/>
              </p:spPr>
              <p:txBody>
                <a:bodyPr wrap="none">
                  <a:spAutoFit/>
                </a:bodyPr>
                <a:lstStyle/>
                <a:p>
                  <a:pPr algn="ctr"/>
                  <a:r>
                    <a:rPr lang="en-US" sz="1600"/>
                    <a:t>G</a:t>
                  </a:r>
                  <a:endParaRPr lang="en-US" sz="1600">
                    <a:latin typeface="Times New Roman" pitchFamily="18" charset="0"/>
                  </a:endParaRPr>
                </a:p>
              </p:txBody>
            </p:sp>
          </p:grpSp>
        </p:grpSp>
        <p:grpSp>
          <p:nvGrpSpPr>
            <p:cNvPr id="610419" name="Group 115"/>
            <p:cNvGrpSpPr>
              <a:grpSpLocks/>
            </p:cNvGrpSpPr>
            <p:nvPr/>
          </p:nvGrpSpPr>
          <p:grpSpPr bwMode="auto">
            <a:xfrm>
              <a:off x="4289" y="1463"/>
              <a:ext cx="316" cy="212"/>
              <a:chOff x="2089" y="1715"/>
              <a:chExt cx="316" cy="212"/>
            </a:xfrm>
          </p:grpSpPr>
          <p:sp>
            <p:nvSpPr>
              <p:cNvPr id="610420" name="Oval 116"/>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21" name="Line 117"/>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22" name="Line 118"/>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23" name="Rectangle 119"/>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24" name="Oval 120"/>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25" name="Group 121"/>
              <p:cNvGrpSpPr>
                <a:grpSpLocks/>
              </p:cNvGrpSpPr>
              <p:nvPr/>
            </p:nvGrpSpPr>
            <p:grpSpPr bwMode="auto">
              <a:xfrm>
                <a:off x="2139" y="1715"/>
                <a:ext cx="208" cy="212"/>
                <a:chOff x="2952" y="2459"/>
                <a:chExt cx="211" cy="212"/>
              </a:xfrm>
            </p:grpSpPr>
            <p:sp>
              <p:nvSpPr>
                <p:cNvPr id="610426" name="Rectangle 12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27" name="Text Box 123"/>
                <p:cNvSpPr txBox="1">
                  <a:spLocks noChangeArrowheads="1"/>
                </p:cNvSpPr>
                <p:nvPr/>
              </p:nvSpPr>
              <p:spPr bwMode="auto">
                <a:xfrm>
                  <a:off x="2952" y="2459"/>
                  <a:ext cx="211" cy="212"/>
                </a:xfrm>
                <a:prstGeom prst="rect">
                  <a:avLst/>
                </a:prstGeom>
                <a:noFill/>
                <a:ln w="9525">
                  <a:noFill/>
                  <a:miter lim="800000"/>
                  <a:headEnd/>
                  <a:tailEnd/>
                </a:ln>
                <a:effectLst/>
              </p:spPr>
              <p:txBody>
                <a:bodyPr wrap="none">
                  <a:spAutoFit/>
                </a:bodyPr>
                <a:lstStyle/>
                <a:p>
                  <a:pPr algn="ctr"/>
                  <a:r>
                    <a:rPr lang="en-US" sz="1600"/>
                    <a:t>D</a:t>
                  </a:r>
                  <a:endParaRPr lang="en-US" sz="1600">
                    <a:latin typeface="Times New Roman" pitchFamily="18" charset="0"/>
                  </a:endParaRPr>
                </a:p>
              </p:txBody>
            </p:sp>
          </p:grpSp>
        </p:grpSp>
        <p:grpSp>
          <p:nvGrpSpPr>
            <p:cNvPr id="610428" name="Group 124"/>
            <p:cNvGrpSpPr>
              <a:grpSpLocks/>
            </p:cNvGrpSpPr>
            <p:nvPr/>
          </p:nvGrpSpPr>
          <p:grpSpPr bwMode="auto">
            <a:xfrm>
              <a:off x="3627" y="1628"/>
              <a:ext cx="316" cy="212"/>
              <a:chOff x="2089" y="1715"/>
              <a:chExt cx="316" cy="212"/>
            </a:xfrm>
          </p:grpSpPr>
          <p:sp>
            <p:nvSpPr>
              <p:cNvPr id="610429" name="Oval 125"/>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30" name="Line 126"/>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31" name="Line 127"/>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32" name="Rectangle 128"/>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33" name="Oval 129"/>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34" name="Group 130"/>
              <p:cNvGrpSpPr>
                <a:grpSpLocks/>
              </p:cNvGrpSpPr>
              <p:nvPr/>
            </p:nvGrpSpPr>
            <p:grpSpPr bwMode="auto">
              <a:xfrm>
                <a:off x="2144" y="1715"/>
                <a:ext cx="197" cy="212"/>
                <a:chOff x="2957" y="2459"/>
                <a:chExt cx="200" cy="212"/>
              </a:xfrm>
            </p:grpSpPr>
            <p:sp>
              <p:nvSpPr>
                <p:cNvPr id="610435" name="Rectangle 13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36" name="Text Box 132"/>
                <p:cNvSpPr txBox="1">
                  <a:spLocks noChangeArrowheads="1"/>
                </p:cNvSpPr>
                <p:nvPr/>
              </p:nvSpPr>
              <p:spPr bwMode="auto">
                <a:xfrm>
                  <a:off x="2957" y="2459"/>
                  <a:ext cx="200" cy="212"/>
                </a:xfrm>
                <a:prstGeom prst="rect">
                  <a:avLst/>
                </a:prstGeom>
                <a:noFill/>
                <a:ln w="9525">
                  <a:noFill/>
                  <a:miter lim="800000"/>
                  <a:headEnd/>
                  <a:tailEnd/>
                </a:ln>
                <a:effectLst/>
              </p:spPr>
              <p:txBody>
                <a:bodyPr wrap="none">
                  <a:spAutoFit/>
                </a:bodyPr>
                <a:lstStyle/>
                <a:p>
                  <a:pPr algn="ctr"/>
                  <a:r>
                    <a:rPr lang="en-US" sz="1600"/>
                    <a:t>E</a:t>
                  </a:r>
                  <a:endParaRPr lang="en-US" sz="1600">
                    <a:latin typeface="Times New Roman" pitchFamily="18" charset="0"/>
                  </a:endParaRPr>
                </a:p>
              </p:txBody>
            </p:sp>
          </p:grpSp>
        </p:grpSp>
        <p:sp>
          <p:nvSpPr>
            <p:cNvPr id="610437" name="Line 133"/>
            <p:cNvSpPr>
              <a:spLocks noChangeShapeType="1"/>
            </p:cNvSpPr>
            <p:nvPr/>
          </p:nvSpPr>
          <p:spPr bwMode="auto">
            <a:xfrm flipH="1">
              <a:off x="3254" y="825"/>
              <a:ext cx="425" cy="873"/>
            </a:xfrm>
            <a:prstGeom prst="line">
              <a:avLst/>
            </a:prstGeom>
            <a:noFill/>
            <a:ln w="57150">
              <a:solidFill>
                <a:schemeClr val="tx1"/>
              </a:solidFill>
              <a:round/>
              <a:headEnd/>
              <a:tailEnd/>
            </a:ln>
            <a:effectLst/>
          </p:spPr>
          <p:txBody>
            <a:bodyPr/>
            <a:lstStyle/>
            <a:p>
              <a:endParaRPr lang="en-US"/>
            </a:p>
          </p:txBody>
        </p:sp>
        <p:grpSp>
          <p:nvGrpSpPr>
            <p:cNvPr id="610438" name="Group 134"/>
            <p:cNvGrpSpPr>
              <a:grpSpLocks/>
            </p:cNvGrpSpPr>
            <p:nvPr/>
          </p:nvGrpSpPr>
          <p:grpSpPr bwMode="auto">
            <a:xfrm>
              <a:off x="3355" y="1093"/>
              <a:ext cx="316" cy="212"/>
              <a:chOff x="2089" y="1715"/>
              <a:chExt cx="316" cy="212"/>
            </a:xfrm>
          </p:grpSpPr>
          <p:sp>
            <p:nvSpPr>
              <p:cNvPr id="610439" name="Oval 135"/>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40" name="Line 136"/>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41" name="Line 137"/>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42" name="Rectangle 138"/>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43" name="Oval 139"/>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44" name="Group 140"/>
              <p:cNvGrpSpPr>
                <a:grpSpLocks/>
              </p:cNvGrpSpPr>
              <p:nvPr/>
            </p:nvGrpSpPr>
            <p:grpSpPr bwMode="auto">
              <a:xfrm>
                <a:off x="2151" y="1715"/>
                <a:ext cx="182" cy="212"/>
                <a:chOff x="2964" y="2459"/>
                <a:chExt cx="185" cy="212"/>
              </a:xfrm>
            </p:grpSpPr>
            <p:sp>
              <p:nvSpPr>
                <p:cNvPr id="610445" name="Rectangle 14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46" name="Text Box 142"/>
                <p:cNvSpPr txBox="1">
                  <a:spLocks noChangeArrowheads="1"/>
                </p:cNvSpPr>
                <p:nvPr/>
              </p:nvSpPr>
              <p:spPr bwMode="auto">
                <a:xfrm>
                  <a:off x="2964" y="2459"/>
                  <a:ext cx="185" cy="212"/>
                </a:xfrm>
                <a:prstGeom prst="rect">
                  <a:avLst/>
                </a:prstGeom>
                <a:noFill/>
                <a:ln w="9525">
                  <a:noFill/>
                  <a:miter lim="800000"/>
                  <a:headEnd/>
                  <a:tailEnd/>
                </a:ln>
                <a:effectLst/>
              </p:spPr>
              <p:txBody>
                <a:bodyPr wrap="none">
                  <a:spAutoFit/>
                </a:bodyPr>
                <a:lstStyle/>
                <a:p>
                  <a:pPr algn="ctr"/>
                  <a:r>
                    <a:rPr lang="en-US" sz="1600"/>
                    <a:t>c</a:t>
                  </a:r>
                  <a:endParaRPr lang="en-US" sz="1600">
                    <a:latin typeface="Times New Roman" pitchFamily="18" charset="0"/>
                  </a:endParaRPr>
                </a:p>
              </p:txBody>
            </p:sp>
          </p:grpSp>
        </p:grpSp>
        <p:grpSp>
          <p:nvGrpSpPr>
            <p:cNvPr id="610447" name="Group 143"/>
            <p:cNvGrpSpPr>
              <a:grpSpLocks/>
            </p:cNvGrpSpPr>
            <p:nvPr/>
          </p:nvGrpSpPr>
          <p:grpSpPr bwMode="auto">
            <a:xfrm>
              <a:off x="3021" y="1632"/>
              <a:ext cx="316" cy="212"/>
              <a:chOff x="2089" y="1715"/>
              <a:chExt cx="316" cy="212"/>
            </a:xfrm>
          </p:grpSpPr>
          <p:sp>
            <p:nvSpPr>
              <p:cNvPr id="610448" name="Oval 144"/>
              <p:cNvSpPr>
                <a:spLocks noChangeArrowheads="1"/>
              </p:cNvSpPr>
              <p:nvPr/>
            </p:nvSpPr>
            <p:spPr bwMode="auto">
              <a:xfrm>
                <a:off x="2092" y="1799"/>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10449" name="Line 145"/>
              <p:cNvSpPr>
                <a:spLocks noChangeShapeType="1"/>
              </p:cNvSpPr>
              <p:nvPr/>
            </p:nvSpPr>
            <p:spPr bwMode="auto">
              <a:xfrm>
                <a:off x="2092" y="1792"/>
                <a:ext cx="0" cy="50"/>
              </a:xfrm>
              <a:prstGeom prst="line">
                <a:avLst/>
              </a:prstGeom>
              <a:noFill/>
              <a:ln w="12700">
                <a:solidFill>
                  <a:schemeClr val="tx1"/>
                </a:solidFill>
                <a:round/>
                <a:headEnd/>
                <a:tailEnd/>
              </a:ln>
              <a:effectLst/>
            </p:spPr>
            <p:txBody>
              <a:bodyPr wrap="none" anchor="ctr"/>
              <a:lstStyle/>
              <a:p>
                <a:endParaRPr lang="en-US"/>
              </a:p>
            </p:txBody>
          </p:sp>
          <p:sp>
            <p:nvSpPr>
              <p:cNvPr id="610450" name="Line 146"/>
              <p:cNvSpPr>
                <a:spLocks noChangeShapeType="1"/>
              </p:cNvSpPr>
              <p:nvPr/>
            </p:nvSpPr>
            <p:spPr bwMode="auto">
              <a:xfrm>
                <a:off x="2405" y="1792"/>
                <a:ext cx="0" cy="50"/>
              </a:xfrm>
              <a:prstGeom prst="line">
                <a:avLst/>
              </a:prstGeom>
              <a:noFill/>
              <a:ln w="12700">
                <a:solidFill>
                  <a:schemeClr val="tx1"/>
                </a:solidFill>
                <a:round/>
                <a:headEnd/>
                <a:tailEnd/>
              </a:ln>
              <a:effectLst/>
            </p:spPr>
            <p:txBody>
              <a:bodyPr wrap="none" anchor="ctr"/>
              <a:lstStyle/>
              <a:p>
                <a:endParaRPr lang="en-US"/>
              </a:p>
            </p:txBody>
          </p:sp>
          <p:sp>
            <p:nvSpPr>
              <p:cNvPr id="610451" name="Rectangle 147"/>
              <p:cNvSpPr>
                <a:spLocks noChangeArrowheads="1"/>
              </p:cNvSpPr>
              <p:nvPr/>
            </p:nvSpPr>
            <p:spPr bwMode="auto">
              <a:xfrm>
                <a:off x="2092" y="1792"/>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10452" name="Oval 148"/>
              <p:cNvSpPr>
                <a:spLocks noChangeArrowheads="1"/>
              </p:cNvSpPr>
              <p:nvPr/>
            </p:nvSpPr>
            <p:spPr bwMode="auto">
              <a:xfrm>
                <a:off x="2089" y="1733"/>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610453" name="Group 149"/>
              <p:cNvGrpSpPr>
                <a:grpSpLocks/>
              </p:cNvGrpSpPr>
              <p:nvPr/>
            </p:nvGrpSpPr>
            <p:grpSpPr bwMode="auto">
              <a:xfrm>
                <a:off x="2145" y="1715"/>
                <a:ext cx="194" cy="212"/>
                <a:chOff x="2958" y="2459"/>
                <a:chExt cx="197" cy="212"/>
              </a:xfrm>
            </p:grpSpPr>
            <p:sp>
              <p:nvSpPr>
                <p:cNvPr id="610454" name="Rectangle 15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lstStyle/>
                <a:p>
                  <a:endParaRPr lang="en-US"/>
                </a:p>
              </p:txBody>
            </p:sp>
            <p:sp>
              <p:nvSpPr>
                <p:cNvPr id="610455" name="Text Box 151"/>
                <p:cNvSpPr txBox="1">
                  <a:spLocks noChangeArrowheads="1"/>
                </p:cNvSpPr>
                <p:nvPr/>
              </p:nvSpPr>
              <p:spPr bwMode="auto">
                <a:xfrm>
                  <a:off x="2958" y="2459"/>
                  <a:ext cx="197" cy="212"/>
                </a:xfrm>
                <a:prstGeom prst="rect">
                  <a:avLst/>
                </a:prstGeom>
                <a:noFill/>
                <a:ln w="9525">
                  <a:noFill/>
                  <a:miter lim="800000"/>
                  <a:headEnd/>
                  <a:tailEnd/>
                </a:ln>
                <a:effectLst/>
              </p:spPr>
              <p:txBody>
                <a:bodyPr wrap="none">
                  <a:spAutoFit/>
                </a:bodyPr>
                <a:lstStyle/>
                <a:p>
                  <a:pPr algn="ctr"/>
                  <a:r>
                    <a:rPr lang="en-US" sz="1600"/>
                    <a:t>F</a:t>
                  </a:r>
                  <a:endParaRPr lang="en-US" sz="1600">
                    <a:latin typeface="Times New Roman" pitchFamily="18" charset="0"/>
                  </a:endParaRPr>
                </a:p>
              </p:txBody>
            </p:sp>
          </p:grpSp>
        </p:grpSp>
        <p:sp>
          <p:nvSpPr>
            <p:cNvPr id="610456" name="Line 152"/>
            <p:cNvSpPr>
              <a:spLocks noChangeShapeType="1"/>
            </p:cNvSpPr>
            <p:nvPr/>
          </p:nvSpPr>
          <p:spPr bwMode="auto">
            <a:xfrm flipH="1">
              <a:off x="3500" y="837"/>
              <a:ext cx="101" cy="235"/>
            </a:xfrm>
            <a:prstGeom prst="line">
              <a:avLst/>
            </a:prstGeom>
            <a:noFill/>
            <a:ln w="9525">
              <a:solidFill>
                <a:schemeClr val="tx1"/>
              </a:solidFill>
              <a:round/>
              <a:headEnd/>
              <a:tailEnd type="triangle" w="med" len="med"/>
            </a:ln>
            <a:effectLst/>
          </p:spPr>
          <p:txBody>
            <a:bodyPr/>
            <a:lstStyle/>
            <a:p>
              <a:endParaRPr lang="en-US"/>
            </a:p>
          </p:txBody>
        </p:sp>
        <p:sp>
          <p:nvSpPr>
            <p:cNvPr id="610457" name="Line 153"/>
            <p:cNvSpPr>
              <a:spLocks noChangeShapeType="1"/>
            </p:cNvSpPr>
            <p:nvPr/>
          </p:nvSpPr>
          <p:spPr bwMode="auto">
            <a:xfrm flipH="1">
              <a:off x="3260" y="1325"/>
              <a:ext cx="101" cy="235"/>
            </a:xfrm>
            <a:prstGeom prst="line">
              <a:avLst/>
            </a:prstGeom>
            <a:noFill/>
            <a:ln w="9525">
              <a:solidFill>
                <a:schemeClr val="tx1"/>
              </a:solidFill>
              <a:round/>
              <a:headEnd/>
              <a:tailEnd type="triangle" w="med" len="med"/>
            </a:ln>
            <a:effectLst/>
          </p:spPr>
          <p:txBody>
            <a:bodyPr/>
            <a:lstStyle/>
            <a:p>
              <a:endParaRPr lang="en-US"/>
            </a:p>
          </p:txBody>
        </p:sp>
        <p:sp>
          <p:nvSpPr>
            <p:cNvPr id="610458" name="Line 154"/>
            <p:cNvSpPr>
              <a:spLocks noChangeShapeType="1"/>
            </p:cNvSpPr>
            <p:nvPr/>
          </p:nvSpPr>
          <p:spPr bwMode="auto">
            <a:xfrm>
              <a:off x="3921" y="767"/>
              <a:ext cx="179" cy="184"/>
            </a:xfrm>
            <a:prstGeom prst="line">
              <a:avLst/>
            </a:prstGeom>
            <a:noFill/>
            <a:ln w="9525">
              <a:solidFill>
                <a:schemeClr val="tx1"/>
              </a:solidFill>
              <a:round/>
              <a:headEnd type="triangle" w="med" len="med"/>
              <a:tailEnd/>
            </a:ln>
            <a:effectLst/>
          </p:spPr>
          <p:txBody>
            <a:bodyPr/>
            <a:lstStyle/>
            <a:p>
              <a:endParaRPr lang="en-US"/>
            </a:p>
          </p:txBody>
        </p:sp>
        <p:sp>
          <p:nvSpPr>
            <p:cNvPr id="610459" name="Line 155"/>
            <p:cNvSpPr>
              <a:spLocks noChangeShapeType="1"/>
            </p:cNvSpPr>
            <p:nvPr/>
          </p:nvSpPr>
          <p:spPr bwMode="auto">
            <a:xfrm>
              <a:off x="4285" y="1160"/>
              <a:ext cx="142" cy="278"/>
            </a:xfrm>
            <a:prstGeom prst="line">
              <a:avLst/>
            </a:prstGeom>
            <a:noFill/>
            <a:ln w="9525">
              <a:solidFill>
                <a:schemeClr val="tx1"/>
              </a:solidFill>
              <a:round/>
              <a:headEnd type="triangle" w="med" len="med"/>
              <a:tailEnd/>
            </a:ln>
            <a:effectLst/>
          </p:spPr>
          <p:txBody>
            <a:bodyPr/>
            <a:lstStyle/>
            <a:p>
              <a:endParaRPr lang="en-US"/>
            </a:p>
          </p:txBody>
        </p:sp>
        <p:sp>
          <p:nvSpPr>
            <p:cNvPr id="610460" name="Line 156"/>
            <p:cNvSpPr>
              <a:spLocks noChangeShapeType="1"/>
            </p:cNvSpPr>
            <p:nvPr/>
          </p:nvSpPr>
          <p:spPr bwMode="auto">
            <a:xfrm>
              <a:off x="4537" y="1668"/>
              <a:ext cx="112" cy="223"/>
            </a:xfrm>
            <a:prstGeom prst="line">
              <a:avLst/>
            </a:prstGeom>
            <a:noFill/>
            <a:ln w="9525">
              <a:solidFill>
                <a:schemeClr val="tx1"/>
              </a:solidFill>
              <a:round/>
              <a:headEnd/>
              <a:tailEnd type="triangle" w="med" len="med"/>
            </a:ln>
            <a:effectLst/>
          </p:spPr>
          <p:txBody>
            <a:bodyPr/>
            <a:lstStyle/>
            <a:p>
              <a:endParaRPr lang="en-US"/>
            </a:p>
          </p:txBody>
        </p:sp>
        <p:sp>
          <p:nvSpPr>
            <p:cNvPr id="610461" name="Line 157"/>
            <p:cNvSpPr>
              <a:spLocks noChangeShapeType="1"/>
            </p:cNvSpPr>
            <p:nvPr/>
          </p:nvSpPr>
          <p:spPr bwMode="auto">
            <a:xfrm>
              <a:off x="3625" y="1313"/>
              <a:ext cx="109" cy="265"/>
            </a:xfrm>
            <a:prstGeom prst="line">
              <a:avLst/>
            </a:prstGeom>
            <a:noFill/>
            <a:ln w="9525">
              <a:solidFill>
                <a:schemeClr val="tx1"/>
              </a:solidFill>
              <a:round/>
              <a:headEnd/>
              <a:tailEnd type="triangle" w="med" len="med"/>
            </a:ln>
            <a:effectLst/>
          </p:spPr>
          <p:txBody>
            <a:bodyPr/>
            <a:lstStyle/>
            <a:p>
              <a:endParaRPr lang="en-US"/>
            </a:p>
          </p:txBody>
        </p:sp>
        <p:sp>
          <p:nvSpPr>
            <p:cNvPr id="610462" name="Text Box 158"/>
            <p:cNvSpPr txBox="1">
              <a:spLocks noChangeArrowheads="1"/>
            </p:cNvSpPr>
            <p:nvPr/>
          </p:nvSpPr>
          <p:spPr bwMode="auto">
            <a:xfrm>
              <a:off x="547" y="2140"/>
              <a:ext cx="1940" cy="231"/>
            </a:xfrm>
            <a:prstGeom prst="rect">
              <a:avLst/>
            </a:prstGeom>
            <a:noFill/>
            <a:ln w="9525">
              <a:noFill/>
              <a:miter lim="800000"/>
              <a:headEnd/>
              <a:tailEnd/>
            </a:ln>
            <a:effectLst/>
          </p:spPr>
          <p:txBody>
            <a:bodyPr wrap="none">
              <a:spAutoFit/>
            </a:bodyPr>
            <a:lstStyle/>
            <a:p>
              <a:pPr eaLnBrk="1" hangingPunct="1"/>
              <a:r>
                <a:rPr lang="en-US" b="1">
                  <a:latin typeface="Arial" charset="0"/>
                </a:rPr>
                <a:t>(a) Broadcast initiated at A</a:t>
              </a:r>
              <a:endParaRPr lang="en-US">
                <a:latin typeface="Arial" charset="0"/>
              </a:endParaRPr>
            </a:p>
          </p:txBody>
        </p:sp>
        <p:sp>
          <p:nvSpPr>
            <p:cNvPr id="610463" name="Text Box 159"/>
            <p:cNvSpPr txBox="1">
              <a:spLocks noChangeArrowheads="1"/>
            </p:cNvSpPr>
            <p:nvPr/>
          </p:nvSpPr>
          <p:spPr bwMode="auto">
            <a:xfrm>
              <a:off x="3019" y="2116"/>
              <a:ext cx="1948" cy="231"/>
            </a:xfrm>
            <a:prstGeom prst="rect">
              <a:avLst/>
            </a:prstGeom>
            <a:noFill/>
            <a:ln w="9525">
              <a:noFill/>
              <a:miter lim="800000"/>
              <a:headEnd/>
              <a:tailEnd/>
            </a:ln>
            <a:effectLst/>
          </p:spPr>
          <p:txBody>
            <a:bodyPr wrap="none">
              <a:spAutoFit/>
            </a:bodyPr>
            <a:lstStyle/>
            <a:p>
              <a:pPr eaLnBrk="1" hangingPunct="1"/>
              <a:r>
                <a:rPr lang="en-US" b="1">
                  <a:latin typeface="Arial" charset="0"/>
                </a:rPr>
                <a:t>(b) Broadcast initiated at D</a:t>
              </a:r>
              <a:endParaRPr lang="en-US">
                <a:latin typeface="Arial" charset="0"/>
              </a:endParaRPr>
            </a:p>
          </p:txBody>
        </p:sp>
      </p:grpSp>
      <p:sp>
        <p:nvSpPr>
          <p:cNvPr id="610465" name="Rectangle 161"/>
          <p:cNvSpPr>
            <a:spLocks noGrp="1" noChangeArrowheads="1"/>
          </p:cNvSpPr>
          <p:nvPr>
            <p:ph type="title"/>
          </p:nvPr>
        </p:nvSpPr>
        <p:spPr/>
        <p:txBody>
          <a:bodyPr/>
          <a:lstStyle/>
          <a:p>
            <a:r>
              <a:rPr lang="en-US"/>
              <a:t>Spanning Tree</a:t>
            </a:r>
          </a:p>
        </p:txBody>
      </p:sp>
      <p:sp>
        <p:nvSpPr>
          <p:cNvPr id="610466" name="Rectangle 162"/>
          <p:cNvSpPr>
            <a:spLocks noGrp="1" noChangeArrowheads="1"/>
          </p:cNvSpPr>
          <p:nvPr>
            <p:ph type="body" idx="1"/>
          </p:nvPr>
        </p:nvSpPr>
        <p:spPr>
          <a:xfrm>
            <a:off x="533400" y="1600200"/>
            <a:ext cx="7772400" cy="1854200"/>
          </a:xfrm>
        </p:spPr>
        <p:txBody>
          <a:bodyPr/>
          <a:lstStyle/>
          <a:p>
            <a:r>
              <a:rPr lang="en-US"/>
              <a:t>First construct a spanning tree</a:t>
            </a:r>
          </a:p>
          <a:p>
            <a:r>
              <a:rPr lang="en-US"/>
              <a:t>Nodes forward copies only along spanning tree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4-</a:t>
            </a:r>
            <a:fld id="{04417B0C-A149-4C3D-BB06-E5AA182B9C9A}" type="slidenum">
              <a:rPr lang="en-US"/>
              <a:pPr/>
              <a:t>6</a:t>
            </a:fld>
            <a:endParaRPr lang="en-US"/>
          </a:p>
        </p:txBody>
      </p:sp>
      <p:sp>
        <p:nvSpPr>
          <p:cNvPr id="109570" name="Rectangle 2"/>
          <p:cNvSpPr>
            <a:spLocks noGrp="1" noChangeArrowheads="1"/>
          </p:cNvSpPr>
          <p:nvPr>
            <p:ph type="title"/>
          </p:nvPr>
        </p:nvSpPr>
        <p:spPr>
          <a:xfrm>
            <a:off x="523875" y="333375"/>
            <a:ext cx="7772400" cy="1143000"/>
          </a:xfrm>
        </p:spPr>
        <p:txBody>
          <a:bodyPr/>
          <a:lstStyle/>
          <a:p>
            <a:r>
              <a:rPr lang="en-US"/>
              <a:t>Virtual circuits</a:t>
            </a:r>
          </a:p>
        </p:txBody>
      </p:sp>
      <p:sp>
        <p:nvSpPr>
          <p:cNvPr id="109571" name="Rectangle 3"/>
          <p:cNvSpPr>
            <a:spLocks noGrp="1" noChangeArrowheads="1"/>
          </p:cNvSpPr>
          <p:nvPr>
            <p:ph type="body" sz="half" idx="1"/>
          </p:nvPr>
        </p:nvSpPr>
        <p:spPr>
          <a:xfrm>
            <a:off x="647700" y="3495675"/>
            <a:ext cx="7620000" cy="2257425"/>
          </a:xfrm>
        </p:spPr>
        <p:txBody>
          <a:bodyPr/>
          <a:lstStyle/>
          <a:p>
            <a:r>
              <a:rPr lang="en-US" sz="2000"/>
              <a:t>call setup, teardown for each call </a:t>
            </a:r>
            <a:r>
              <a:rPr lang="en-US" sz="2000" i="1"/>
              <a:t>before</a:t>
            </a:r>
            <a:r>
              <a:rPr lang="en-US" sz="2000"/>
              <a:t> data can flow</a:t>
            </a:r>
          </a:p>
          <a:p>
            <a:r>
              <a:rPr lang="en-US" sz="2000"/>
              <a:t>each packet carries VC identifier (not destination host address)</a:t>
            </a:r>
          </a:p>
          <a:p>
            <a:r>
              <a:rPr lang="en-US" sz="2000" i="1"/>
              <a:t>every</a:t>
            </a:r>
            <a:r>
              <a:rPr lang="en-US" sz="2000"/>
              <a:t> router on source-dest path maintains “state” for each passing connection</a:t>
            </a:r>
          </a:p>
          <a:p>
            <a:r>
              <a:rPr lang="en-US" sz="2000"/>
              <a:t>link, router resources (bandwidth, buffers) may be </a:t>
            </a:r>
            <a:r>
              <a:rPr lang="en-US" sz="2000" i="1"/>
              <a:t>allocated </a:t>
            </a:r>
            <a:r>
              <a:rPr lang="en-US" sz="2000"/>
              <a:t>to VC (dedicated resources = predictable service)</a:t>
            </a:r>
          </a:p>
          <a:p>
            <a:r>
              <a:rPr lang="en-US" sz="2000"/>
              <a:t>Yet still uses statistical multiplexing</a:t>
            </a:r>
          </a:p>
          <a:p>
            <a:pPr lvl="1">
              <a:buFont typeface="ZapfDingbats" pitchFamily="82" charset="2"/>
              <a:buNone/>
            </a:pPr>
            <a:endParaRPr lang="en-US" sz="1800"/>
          </a:p>
        </p:txBody>
      </p:sp>
      <p:sp>
        <p:nvSpPr>
          <p:cNvPr id="109572" name="Rectangle 4"/>
          <p:cNvSpPr>
            <a:spLocks noGrp="1" noChangeArrowheads="1"/>
          </p:cNvSpPr>
          <p:nvPr>
            <p:ph type="body" sz="half" idx="2"/>
          </p:nvPr>
        </p:nvSpPr>
        <p:spPr>
          <a:xfrm>
            <a:off x="876300" y="1504950"/>
            <a:ext cx="7743825" cy="1828800"/>
          </a:xfrm>
        </p:spPr>
        <p:txBody>
          <a:bodyPr/>
          <a:lstStyle/>
          <a:p>
            <a:pPr>
              <a:buFont typeface="ZapfDingbats" pitchFamily="82" charset="2"/>
              <a:buNone/>
            </a:pPr>
            <a:r>
              <a:rPr lang="en-US" sz="2400"/>
              <a:t>“source-to-dest path behaves much like telephone circuit”</a:t>
            </a:r>
          </a:p>
          <a:p>
            <a:pPr lvl="1"/>
            <a:r>
              <a:rPr lang="en-US" sz="2000"/>
              <a:t>performance-wise</a:t>
            </a:r>
          </a:p>
          <a:p>
            <a:pPr lvl="1"/>
            <a:r>
              <a:rPr lang="en-US" sz="2000"/>
              <a:t>network actions along source-to-dest path</a:t>
            </a:r>
          </a:p>
          <a:p>
            <a:endParaRPr lang="en-US" sz="2400"/>
          </a:p>
        </p:txBody>
      </p:sp>
      <p:sp>
        <p:nvSpPr>
          <p:cNvPr id="109574" name="Rectangle 6"/>
          <p:cNvSpPr>
            <a:spLocks noChangeArrowheads="1"/>
          </p:cNvSpPr>
          <p:nvPr/>
        </p:nvSpPr>
        <p:spPr bwMode="auto">
          <a:xfrm>
            <a:off x="666750" y="1457325"/>
            <a:ext cx="7677150" cy="1685925"/>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38150" y="476250"/>
            <a:ext cx="8394700" cy="685800"/>
          </a:xfrm>
          <a:noFill/>
          <a:ln/>
        </p:spPr>
        <p:txBody>
          <a:bodyPr lIns="92075" tIns="46038" rIns="92075" bIns="46038"/>
          <a:lstStyle/>
          <a:p>
            <a:r>
              <a:rPr lang="en-US" sz="3600"/>
              <a:t>Multicast Routing: Problem Statement</a:t>
            </a:r>
          </a:p>
        </p:txBody>
      </p:sp>
      <p:sp>
        <p:nvSpPr>
          <p:cNvPr id="529411" name="Rectangle 3"/>
          <p:cNvSpPr>
            <a:spLocks noGrp="1" noChangeArrowheads="1"/>
          </p:cNvSpPr>
          <p:nvPr>
            <p:ph type="body" idx="1"/>
          </p:nvPr>
        </p:nvSpPr>
        <p:spPr>
          <a:xfrm>
            <a:off x="569913" y="1335088"/>
            <a:ext cx="8391525" cy="2819400"/>
          </a:xfrm>
          <a:noFill/>
          <a:ln/>
        </p:spPr>
        <p:txBody>
          <a:bodyPr lIns="92075" tIns="46038" rIns="92075" bIns="46038"/>
          <a:lstStyle/>
          <a:p>
            <a:r>
              <a:rPr lang="en-US" b="1" i="1" u="sng">
                <a:solidFill>
                  <a:srgbClr val="FF0000"/>
                </a:solidFill>
              </a:rPr>
              <a:t>Goal:</a:t>
            </a:r>
            <a:r>
              <a:rPr lang="en-US"/>
              <a:t> find a tree (or trees) connecting routers having local mcast group members </a:t>
            </a:r>
          </a:p>
          <a:p>
            <a:pPr lvl="1"/>
            <a:r>
              <a:rPr lang="en-US" sz="2000" i="1" u="sng">
                <a:solidFill>
                  <a:srgbClr val="FF0000"/>
                </a:solidFill>
              </a:rPr>
              <a:t>One spanning tree:</a:t>
            </a:r>
            <a:r>
              <a:rPr lang="en-US" sz="2000"/>
              <a:t> not all paths between routers used</a:t>
            </a:r>
          </a:p>
          <a:p>
            <a:pPr lvl="1"/>
            <a:r>
              <a:rPr lang="en-US" sz="2000" i="1" u="sng">
                <a:solidFill>
                  <a:srgbClr val="FF0000"/>
                </a:solidFill>
              </a:rPr>
              <a:t>source-based trees:</a:t>
            </a:r>
            <a:r>
              <a:rPr lang="en-US" sz="2000"/>
              <a:t> different tree from each sender to rcvrs</a:t>
            </a:r>
          </a:p>
          <a:p>
            <a:pPr lvl="1"/>
            <a:r>
              <a:rPr lang="en-US" sz="2000" i="1" u="sng">
                <a:solidFill>
                  <a:srgbClr val="FF0000"/>
                </a:solidFill>
              </a:rPr>
              <a:t>shared-tree:</a:t>
            </a:r>
            <a:r>
              <a:rPr lang="en-US" sz="2000"/>
              <a:t> same tree used by all group members</a:t>
            </a:r>
          </a:p>
        </p:txBody>
      </p:sp>
      <p:sp>
        <p:nvSpPr>
          <p:cNvPr id="529412" name="Line 4"/>
          <p:cNvSpPr>
            <a:spLocks noChangeShapeType="1"/>
          </p:cNvSpPr>
          <p:nvPr/>
        </p:nvSpPr>
        <p:spPr bwMode="auto">
          <a:xfrm flipV="1">
            <a:off x="2135188" y="4540250"/>
            <a:ext cx="1047750" cy="292100"/>
          </a:xfrm>
          <a:prstGeom prst="line">
            <a:avLst/>
          </a:prstGeom>
          <a:noFill/>
          <a:ln w="19050">
            <a:solidFill>
              <a:schemeClr val="tx1"/>
            </a:solidFill>
            <a:round/>
            <a:headEnd/>
            <a:tailEnd/>
          </a:ln>
          <a:effectLst/>
        </p:spPr>
        <p:txBody>
          <a:bodyPr wrap="none"/>
          <a:lstStyle/>
          <a:p>
            <a:endParaRPr lang="en-US"/>
          </a:p>
        </p:txBody>
      </p:sp>
      <p:sp>
        <p:nvSpPr>
          <p:cNvPr id="529413" name="Line 5"/>
          <p:cNvSpPr>
            <a:spLocks noChangeShapeType="1"/>
          </p:cNvSpPr>
          <p:nvPr/>
        </p:nvSpPr>
        <p:spPr bwMode="auto">
          <a:xfrm>
            <a:off x="1931988" y="4806950"/>
            <a:ext cx="654050" cy="819150"/>
          </a:xfrm>
          <a:prstGeom prst="line">
            <a:avLst/>
          </a:prstGeom>
          <a:noFill/>
          <a:ln w="57150">
            <a:solidFill>
              <a:srgbClr val="FF0000"/>
            </a:solidFill>
            <a:round/>
            <a:headEnd/>
            <a:tailEnd/>
          </a:ln>
          <a:effectLst/>
        </p:spPr>
        <p:txBody>
          <a:bodyPr wrap="none"/>
          <a:lstStyle/>
          <a:p>
            <a:endParaRPr lang="en-US"/>
          </a:p>
        </p:txBody>
      </p:sp>
      <p:sp>
        <p:nvSpPr>
          <p:cNvPr id="529414" name="Line 6"/>
          <p:cNvSpPr>
            <a:spLocks noChangeShapeType="1"/>
          </p:cNvSpPr>
          <p:nvPr/>
        </p:nvSpPr>
        <p:spPr bwMode="auto">
          <a:xfrm>
            <a:off x="2382838" y="4171950"/>
            <a:ext cx="762000" cy="374650"/>
          </a:xfrm>
          <a:prstGeom prst="line">
            <a:avLst/>
          </a:prstGeom>
          <a:noFill/>
          <a:ln w="57150">
            <a:solidFill>
              <a:srgbClr val="FF0000"/>
            </a:solidFill>
            <a:round/>
            <a:headEnd/>
            <a:tailEnd/>
          </a:ln>
          <a:effectLst/>
        </p:spPr>
        <p:txBody>
          <a:bodyPr wrap="none"/>
          <a:lstStyle/>
          <a:p>
            <a:endParaRPr lang="en-US"/>
          </a:p>
        </p:txBody>
      </p:sp>
      <p:sp>
        <p:nvSpPr>
          <p:cNvPr id="529415" name="Line 7"/>
          <p:cNvSpPr>
            <a:spLocks noChangeShapeType="1"/>
          </p:cNvSpPr>
          <p:nvPr/>
        </p:nvSpPr>
        <p:spPr bwMode="auto">
          <a:xfrm flipV="1">
            <a:off x="2789238" y="5283200"/>
            <a:ext cx="412750" cy="393700"/>
          </a:xfrm>
          <a:prstGeom prst="line">
            <a:avLst/>
          </a:prstGeom>
          <a:noFill/>
          <a:ln w="19050">
            <a:solidFill>
              <a:schemeClr val="tx1"/>
            </a:solidFill>
            <a:round/>
            <a:headEnd/>
            <a:tailEnd/>
          </a:ln>
          <a:effectLst/>
        </p:spPr>
        <p:txBody>
          <a:bodyPr wrap="none"/>
          <a:lstStyle/>
          <a:p>
            <a:endParaRPr lang="en-US"/>
          </a:p>
        </p:txBody>
      </p:sp>
      <p:sp>
        <p:nvSpPr>
          <p:cNvPr id="529416" name="Line 8"/>
          <p:cNvSpPr>
            <a:spLocks noChangeShapeType="1"/>
          </p:cNvSpPr>
          <p:nvPr/>
        </p:nvSpPr>
        <p:spPr bwMode="auto">
          <a:xfrm>
            <a:off x="3189288" y="4629150"/>
            <a:ext cx="0" cy="603250"/>
          </a:xfrm>
          <a:prstGeom prst="line">
            <a:avLst/>
          </a:prstGeom>
          <a:noFill/>
          <a:ln w="19050">
            <a:solidFill>
              <a:schemeClr val="tx1"/>
            </a:solidFill>
            <a:round/>
            <a:headEnd/>
            <a:tailEnd/>
          </a:ln>
          <a:effectLst/>
        </p:spPr>
        <p:txBody>
          <a:bodyPr wrap="none"/>
          <a:lstStyle/>
          <a:p>
            <a:endParaRPr lang="en-US"/>
          </a:p>
        </p:txBody>
      </p:sp>
      <p:sp>
        <p:nvSpPr>
          <p:cNvPr id="529417" name="Line 9"/>
          <p:cNvSpPr>
            <a:spLocks noChangeShapeType="1"/>
          </p:cNvSpPr>
          <p:nvPr/>
        </p:nvSpPr>
        <p:spPr bwMode="auto">
          <a:xfrm>
            <a:off x="1684338" y="5670550"/>
            <a:ext cx="787400" cy="0"/>
          </a:xfrm>
          <a:prstGeom prst="line">
            <a:avLst/>
          </a:prstGeom>
          <a:noFill/>
          <a:ln w="19050">
            <a:solidFill>
              <a:schemeClr val="tx1"/>
            </a:solidFill>
            <a:round/>
            <a:headEnd/>
            <a:tailEnd/>
          </a:ln>
          <a:effectLst/>
        </p:spPr>
        <p:txBody>
          <a:bodyPr wrap="none"/>
          <a:lstStyle/>
          <a:p>
            <a:endParaRPr lang="en-US"/>
          </a:p>
        </p:txBody>
      </p:sp>
      <p:sp>
        <p:nvSpPr>
          <p:cNvPr id="529418" name="Line 10"/>
          <p:cNvSpPr>
            <a:spLocks noChangeShapeType="1"/>
          </p:cNvSpPr>
          <p:nvPr/>
        </p:nvSpPr>
        <p:spPr bwMode="auto">
          <a:xfrm flipH="1">
            <a:off x="1582738" y="4895850"/>
            <a:ext cx="285750" cy="711200"/>
          </a:xfrm>
          <a:prstGeom prst="line">
            <a:avLst/>
          </a:prstGeom>
          <a:noFill/>
          <a:ln w="57150">
            <a:solidFill>
              <a:srgbClr val="FF0000"/>
            </a:solidFill>
            <a:round/>
            <a:headEnd/>
            <a:tailEnd/>
          </a:ln>
          <a:effectLst/>
        </p:spPr>
        <p:txBody>
          <a:bodyPr wrap="none"/>
          <a:lstStyle/>
          <a:p>
            <a:endParaRPr lang="en-US"/>
          </a:p>
        </p:txBody>
      </p:sp>
      <p:sp>
        <p:nvSpPr>
          <p:cNvPr id="529419" name="Line 11"/>
          <p:cNvSpPr>
            <a:spLocks noChangeShapeType="1"/>
          </p:cNvSpPr>
          <p:nvPr/>
        </p:nvSpPr>
        <p:spPr bwMode="auto">
          <a:xfrm flipH="1">
            <a:off x="1925638" y="4184650"/>
            <a:ext cx="266700" cy="628650"/>
          </a:xfrm>
          <a:prstGeom prst="line">
            <a:avLst/>
          </a:prstGeom>
          <a:noFill/>
          <a:ln w="57150">
            <a:solidFill>
              <a:srgbClr val="FF0000"/>
            </a:solidFill>
            <a:round/>
            <a:headEnd/>
            <a:tailEnd/>
          </a:ln>
          <a:effectLst/>
        </p:spPr>
        <p:txBody>
          <a:bodyPr wrap="none"/>
          <a:lstStyle/>
          <a:p>
            <a:endParaRPr lang="en-US"/>
          </a:p>
        </p:txBody>
      </p:sp>
      <p:grpSp>
        <p:nvGrpSpPr>
          <p:cNvPr id="529420" name="Group 12"/>
          <p:cNvGrpSpPr>
            <a:grpSpLocks/>
          </p:cNvGrpSpPr>
          <p:nvPr/>
        </p:nvGrpSpPr>
        <p:grpSpPr bwMode="auto">
          <a:xfrm>
            <a:off x="2155825" y="5565775"/>
            <a:ext cx="863600" cy="500063"/>
            <a:chOff x="1659" y="3364"/>
            <a:chExt cx="544" cy="315"/>
          </a:xfrm>
        </p:grpSpPr>
        <p:grpSp>
          <p:nvGrpSpPr>
            <p:cNvPr id="529421" name="Group 13"/>
            <p:cNvGrpSpPr>
              <a:grpSpLocks/>
            </p:cNvGrpSpPr>
            <p:nvPr/>
          </p:nvGrpSpPr>
          <p:grpSpPr bwMode="auto">
            <a:xfrm>
              <a:off x="2044" y="3533"/>
              <a:ext cx="159" cy="146"/>
              <a:chOff x="4781" y="1833"/>
              <a:chExt cx="318" cy="262"/>
            </a:xfrm>
          </p:grpSpPr>
          <p:sp>
            <p:nvSpPr>
              <p:cNvPr id="529422" name="AutoShape 14"/>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29423" name="Freeform 15"/>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29424" name="Freeform 16"/>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29425" name="Freeform 17"/>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29426" name="Freeform 18"/>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29427" name="Freeform 19"/>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29428" name="Freeform 20"/>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29429" name="Freeform 21"/>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29430" name="Freeform 22"/>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29431" name="Freeform 23"/>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29432" name="Freeform 24"/>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29433" name="Freeform 25"/>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29434" name="Freeform 26"/>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29435" name="Freeform 27"/>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29436" name="Freeform 28"/>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29437" name="Freeform 29"/>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29438" name="Freeform 30"/>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439" name="Freeform 31"/>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440" name="Freeform 32"/>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29441" name="Freeform 33"/>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29442" name="Freeform 34"/>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29443" name="Freeform 35"/>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29444" name="Freeform 36"/>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29445" name="Freeform 37"/>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29446" name="Freeform 38"/>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29447" name="Freeform 39"/>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29448" name="Freeform 40"/>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29449" name="Freeform 41"/>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29450" name="Freeform 42"/>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29451" name="Freeform 43"/>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29452" name="Rectangle 44"/>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29453" name="Freeform 45"/>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29454" name="Freeform 46"/>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455" name="Freeform 47"/>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456" name="Freeform 48"/>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29457" name="Freeform 49"/>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29458" name="Freeform 50"/>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29459" name="Freeform 51"/>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460" name="Freeform 52"/>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461" name="Freeform 53"/>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462" name="Group 54"/>
            <p:cNvGrpSpPr>
              <a:grpSpLocks/>
            </p:cNvGrpSpPr>
            <p:nvPr/>
          </p:nvGrpSpPr>
          <p:grpSpPr bwMode="auto">
            <a:xfrm>
              <a:off x="1659" y="3525"/>
              <a:ext cx="176" cy="150"/>
              <a:chOff x="4765" y="1531"/>
              <a:chExt cx="312" cy="261"/>
            </a:xfrm>
          </p:grpSpPr>
          <p:sp>
            <p:nvSpPr>
              <p:cNvPr id="529463" name="AutoShape 5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464" name="Freeform 5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465" name="Freeform 5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466" name="Freeform 5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467" name="Freeform 5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468" name="Freeform 6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469" name="Freeform 6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470" name="Freeform 6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471" name="Freeform 6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472" name="Freeform 6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473" name="Freeform 6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474" name="Freeform 6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475" name="Freeform 6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476" name="Freeform 6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477" name="Freeform 6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478" name="Freeform 7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479" name="Freeform 7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480" name="Freeform 7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481" name="Freeform 7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482" name="Freeform 7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483" name="Freeform 7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484" name="Freeform 7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485" name="Freeform 7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486" name="Freeform 7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487" name="Freeform 7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488" name="Freeform 8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489" name="Freeform 8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490" name="Freeform 8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491" name="Freeform 8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492" name="Rectangle 8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493" name="Freeform 8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494" name="Freeform 8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495" name="Freeform 8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496" name="Freeform 8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497" name="Freeform 8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498" name="Freeform 9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499" name="Freeform 9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500" name="Freeform 9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501" name="Freeform 9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sp>
          <p:nvSpPr>
            <p:cNvPr id="529502" name="Freeform 94"/>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503" name="Line 95"/>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US"/>
            </a:p>
          </p:txBody>
        </p:sp>
        <p:grpSp>
          <p:nvGrpSpPr>
            <p:cNvPr id="529504" name="Group 96"/>
            <p:cNvGrpSpPr>
              <a:grpSpLocks/>
            </p:cNvGrpSpPr>
            <p:nvPr/>
          </p:nvGrpSpPr>
          <p:grpSpPr bwMode="auto">
            <a:xfrm>
              <a:off x="1791" y="3364"/>
              <a:ext cx="275" cy="118"/>
              <a:chOff x="3600" y="219"/>
              <a:chExt cx="360" cy="175"/>
            </a:xfrm>
          </p:grpSpPr>
          <p:sp>
            <p:nvSpPr>
              <p:cNvPr id="529505" name="Oval 9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29506" name="Line 9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507" name="Line 9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29508" name="Rectangle 10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29509" name="Oval 10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29510" name="Group 102"/>
              <p:cNvGrpSpPr>
                <a:grpSpLocks/>
              </p:cNvGrpSpPr>
              <p:nvPr/>
            </p:nvGrpSpPr>
            <p:grpSpPr bwMode="auto">
              <a:xfrm>
                <a:off x="3686" y="244"/>
                <a:ext cx="177" cy="66"/>
                <a:chOff x="2848" y="848"/>
                <a:chExt cx="140" cy="98"/>
              </a:xfrm>
            </p:grpSpPr>
            <p:sp>
              <p:nvSpPr>
                <p:cNvPr id="529511" name="Line 1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512" name="Line 1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513" name="Line 1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29514" name="Group 106"/>
              <p:cNvGrpSpPr>
                <a:grpSpLocks/>
              </p:cNvGrpSpPr>
              <p:nvPr/>
            </p:nvGrpSpPr>
            <p:grpSpPr bwMode="auto">
              <a:xfrm flipV="1">
                <a:off x="3686" y="243"/>
                <a:ext cx="177" cy="66"/>
                <a:chOff x="2848" y="848"/>
                <a:chExt cx="140" cy="98"/>
              </a:xfrm>
            </p:grpSpPr>
            <p:sp>
              <p:nvSpPr>
                <p:cNvPr id="529515" name="Line 1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516" name="Line 1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517" name="Line 1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29518" name="Group 110"/>
          <p:cNvGrpSpPr>
            <a:grpSpLocks/>
          </p:cNvGrpSpPr>
          <p:nvPr/>
        </p:nvGrpSpPr>
        <p:grpSpPr bwMode="auto">
          <a:xfrm>
            <a:off x="2968625" y="4170363"/>
            <a:ext cx="781050" cy="790575"/>
            <a:chOff x="1533" y="3235"/>
            <a:chExt cx="492" cy="498"/>
          </a:xfrm>
        </p:grpSpPr>
        <p:grpSp>
          <p:nvGrpSpPr>
            <p:cNvPr id="529519" name="Group 111"/>
            <p:cNvGrpSpPr>
              <a:grpSpLocks/>
            </p:cNvGrpSpPr>
            <p:nvPr/>
          </p:nvGrpSpPr>
          <p:grpSpPr bwMode="auto">
            <a:xfrm>
              <a:off x="1850" y="3235"/>
              <a:ext cx="159" cy="146"/>
              <a:chOff x="4781" y="1833"/>
              <a:chExt cx="318" cy="262"/>
            </a:xfrm>
          </p:grpSpPr>
          <p:sp>
            <p:nvSpPr>
              <p:cNvPr id="529520" name="AutoShape 112"/>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29521" name="Freeform 113"/>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29522" name="Freeform 114"/>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29523" name="Freeform 115"/>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29524" name="Freeform 116"/>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29525" name="Freeform 117"/>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29526" name="Freeform 118"/>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29527" name="Freeform 119"/>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29528" name="Freeform 120"/>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29529" name="Freeform 121"/>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29530" name="Freeform 122"/>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29531" name="Freeform 123"/>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29532" name="Freeform 124"/>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29533" name="Freeform 125"/>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29534" name="Freeform 126"/>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29535" name="Freeform 127"/>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29536" name="Freeform 128"/>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537" name="Freeform 129"/>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538" name="Freeform 130"/>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29539" name="Freeform 131"/>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29540" name="Freeform 132"/>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29541" name="Freeform 133"/>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29542" name="Freeform 134"/>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29543" name="Freeform 135"/>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29544" name="Freeform 136"/>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29545" name="Freeform 137"/>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29546" name="Freeform 138"/>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29547" name="Freeform 139"/>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29548" name="Freeform 140"/>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29549" name="Freeform 141"/>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29550" name="Rectangle 142"/>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29551" name="Freeform 143"/>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29552" name="Freeform 144"/>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553" name="Freeform 145"/>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554" name="Freeform 146"/>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29555" name="Freeform 147"/>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29556" name="Freeform 148"/>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29557" name="Freeform 149"/>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558" name="Freeform 150"/>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559" name="Freeform 151"/>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560" name="Group 152"/>
            <p:cNvGrpSpPr>
              <a:grpSpLocks/>
            </p:cNvGrpSpPr>
            <p:nvPr/>
          </p:nvGrpSpPr>
          <p:grpSpPr bwMode="auto">
            <a:xfrm>
              <a:off x="1849" y="3583"/>
              <a:ext cx="176" cy="150"/>
              <a:chOff x="4765" y="1531"/>
              <a:chExt cx="312" cy="261"/>
            </a:xfrm>
          </p:grpSpPr>
          <p:sp>
            <p:nvSpPr>
              <p:cNvPr id="529561" name="AutoShape 153"/>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562" name="Freeform 154"/>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563" name="Freeform 155"/>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564" name="Freeform 156"/>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565" name="Freeform 157"/>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566" name="Freeform 158"/>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567" name="Freeform 159"/>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568" name="Freeform 160"/>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569" name="Freeform 161"/>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570" name="Freeform 162"/>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571" name="Freeform 163"/>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572" name="Freeform 164"/>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573" name="Freeform 165"/>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574" name="Freeform 166"/>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575" name="Freeform 167"/>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576" name="Freeform 168"/>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577" name="Freeform 169"/>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578" name="Freeform 170"/>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579" name="Freeform 171"/>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580" name="Freeform 172"/>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581" name="Freeform 173"/>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582" name="Freeform 174"/>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583" name="Freeform 175"/>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584" name="Freeform 176"/>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585" name="Freeform 177"/>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586" name="Freeform 178"/>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587" name="Freeform 179"/>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588" name="Freeform 180"/>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589" name="Freeform 181"/>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590" name="Rectangle 182"/>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591" name="Freeform 183"/>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592" name="Freeform 184"/>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593" name="Freeform 185"/>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594" name="Freeform 186"/>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595" name="Freeform 187"/>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596" name="Freeform 188"/>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597" name="Freeform 189"/>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598" name="Freeform 190"/>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599" name="Freeform 191"/>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600" name="Group 192"/>
            <p:cNvGrpSpPr>
              <a:grpSpLocks/>
            </p:cNvGrpSpPr>
            <p:nvPr/>
          </p:nvGrpSpPr>
          <p:grpSpPr bwMode="auto">
            <a:xfrm rot="16200000">
              <a:off x="1626" y="3445"/>
              <a:ext cx="391" cy="88"/>
              <a:chOff x="1450" y="3513"/>
              <a:chExt cx="391" cy="88"/>
            </a:xfrm>
          </p:grpSpPr>
          <p:sp>
            <p:nvSpPr>
              <p:cNvPr id="529601" name="Freeform 193"/>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602" name="Line 194"/>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29603" name="Group 195"/>
            <p:cNvGrpSpPr>
              <a:grpSpLocks/>
            </p:cNvGrpSpPr>
            <p:nvPr/>
          </p:nvGrpSpPr>
          <p:grpSpPr bwMode="auto">
            <a:xfrm>
              <a:off x="1533" y="3422"/>
              <a:ext cx="275" cy="118"/>
              <a:chOff x="3600" y="219"/>
              <a:chExt cx="360" cy="175"/>
            </a:xfrm>
          </p:grpSpPr>
          <p:sp>
            <p:nvSpPr>
              <p:cNvPr id="529604" name="Oval 196"/>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29605" name="Line 19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606" name="Line 19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29607" name="Rectangle 199"/>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29608" name="Oval 200"/>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29609" name="Group 201"/>
              <p:cNvGrpSpPr>
                <a:grpSpLocks/>
              </p:cNvGrpSpPr>
              <p:nvPr/>
            </p:nvGrpSpPr>
            <p:grpSpPr bwMode="auto">
              <a:xfrm>
                <a:off x="3686" y="244"/>
                <a:ext cx="177" cy="66"/>
                <a:chOff x="2848" y="848"/>
                <a:chExt cx="140" cy="98"/>
              </a:xfrm>
            </p:grpSpPr>
            <p:sp>
              <p:nvSpPr>
                <p:cNvPr id="529610" name="Line 20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611" name="Line 20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612" name="Line 20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29613" name="Group 205"/>
              <p:cNvGrpSpPr>
                <a:grpSpLocks/>
              </p:cNvGrpSpPr>
              <p:nvPr/>
            </p:nvGrpSpPr>
            <p:grpSpPr bwMode="auto">
              <a:xfrm flipV="1">
                <a:off x="3686" y="243"/>
                <a:ext cx="177" cy="66"/>
                <a:chOff x="2848" y="848"/>
                <a:chExt cx="140" cy="98"/>
              </a:xfrm>
            </p:grpSpPr>
            <p:sp>
              <p:nvSpPr>
                <p:cNvPr id="529614"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615"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616"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29617" name="Group 209"/>
          <p:cNvGrpSpPr>
            <a:grpSpLocks/>
          </p:cNvGrpSpPr>
          <p:nvPr/>
        </p:nvGrpSpPr>
        <p:grpSpPr bwMode="auto">
          <a:xfrm>
            <a:off x="1120775" y="5559425"/>
            <a:ext cx="863600" cy="500063"/>
            <a:chOff x="1659" y="3364"/>
            <a:chExt cx="544" cy="315"/>
          </a:xfrm>
        </p:grpSpPr>
        <p:grpSp>
          <p:nvGrpSpPr>
            <p:cNvPr id="529618" name="Group 210"/>
            <p:cNvGrpSpPr>
              <a:grpSpLocks/>
            </p:cNvGrpSpPr>
            <p:nvPr/>
          </p:nvGrpSpPr>
          <p:grpSpPr bwMode="auto">
            <a:xfrm>
              <a:off x="2044" y="3533"/>
              <a:ext cx="159" cy="146"/>
              <a:chOff x="4781" y="1833"/>
              <a:chExt cx="318" cy="262"/>
            </a:xfrm>
          </p:grpSpPr>
          <p:sp>
            <p:nvSpPr>
              <p:cNvPr id="529619" name="AutoShape 211"/>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29620" name="Freeform 212"/>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29621" name="Freeform 213"/>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29622" name="Freeform 214"/>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29623" name="Freeform 215"/>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29624" name="Freeform 216"/>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29625" name="Freeform 217"/>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29626" name="Freeform 218"/>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29627" name="Freeform 219"/>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29628" name="Freeform 220"/>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29629" name="Freeform 221"/>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29630" name="Freeform 222"/>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29631" name="Freeform 223"/>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29632" name="Freeform 224"/>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29633" name="Freeform 225"/>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29634" name="Freeform 226"/>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29635" name="Freeform 227"/>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636" name="Freeform 228"/>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637" name="Freeform 229"/>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29638" name="Freeform 230"/>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29639" name="Freeform 231"/>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29640" name="Freeform 232"/>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29641" name="Freeform 233"/>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29642" name="Freeform 234"/>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29643" name="Freeform 235"/>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29644" name="Freeform 236"/>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29645" name="Freeform 237"/>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29646" name="Freeform 238"/>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29647" name="Freeform 239"/>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29648" name="Freeform 240"/>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29649" name="Rectangle 241"/>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29650" name="Freeform 242"/>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29651" name="Freeform 243"/>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652" name="Freeform 244"/>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653" name="Freeform 245"/>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29654" name="Freeform 246"/>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29655" name="Freeform 247"/>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29656" name="Freeform 248"/>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657" name="Freeform 249"/>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658" name="Freeform 250"/>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659" name="Group 251"/>
            <p:cNvGrpSpPr>
              <a:grpSpLocks/>
            </p:cNvGrpSpPr>
            <p:nvPr/>
          </p:nvGrpSpPr>
          <p:grpSpPr bwMode="auto">
            <a:xfrm>
              <a:off x="1659" y="3525"/>
              <a:ext cx="176" cy="150"/>
              <a:chOff x="4765" y="1531"/>
              <a:chExt cx="312" cy="261"/>
            </a:xfrm>
          </p:grpSpPr>
          <p:sp>
            <p:nvSpPr>
              <p:cNvPr id="529660" name="AutoShape 252"/>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661" name="Freeform 253"/>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662" name="Freeform 254"/>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663" name="Freeform 255"/>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664" name="Freeform 256"/>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665" name="Freeform 257"/>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666" name="Freeform 258"/>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667" name="Freeform 259"/>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668" name="Freeform 260"/>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669" name="Freeform 261"/>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670" name="Freeform 262"/>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671" name="Freeform 263"/>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672" name="Freeform 264"/>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673" name="Freeform 265"/>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674" name="Freeform 266"/>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675" name="Freeform 267"/>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676" name="Freeform 268"/>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677" name="Freeform 269"/>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678" name="Freeform 270"/>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679" name="Freeform 271"/>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680" name="Freeform 272"/>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681" name="Freeform 273"/>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682" name="Freeform 274"/>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683" name="Freeform 275"/>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684" name="Freeform 276"/>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685" name="Freeform 277"/>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686" name="Freeform 278"/>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687" name="Freeform 279"/>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688" name="Freeform 280"/>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689" name="Rectangle 281"/>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690" name="Freeform 282"/>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691" name="Freeform 283"/>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692" name="Freeform 284"/>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693" name="Freeform 285"/>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694" name="Freeform 286"/>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695" name="Freeform 287"/>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696" name="Freeform 288"/>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697" name="Freeform 289"/>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698" name="Freeform 290"/>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sp>
          <p:nvSpPr>
            <p:cNvPr id="529699" name="Freeform 291"/>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700" name="Line 292"/>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US"/>
            </a:p>
          </p:txBody>
        </p:sp>
        <p:grpSp>
          <p:nvGrpSpPr>
            <p:cNvPr id="529701" name="Group 293"/>
            <p:cNvGrpSpPr>
              <a:grpSpLocks/>
            </p:cNvGrpSpPr>
            <p:nvPr/>
          </p:nvGrpSpPr>
          <p:grpSpPr bwMode="auto">
            <a:xfrm>
              <a:off x="1791" y="3364"/>
              <a:ext cx="275" cy="118"/>
              <a:chOff x="3600" y="219"/>
              <a:chExt cx="360" cy="175"/>
            </a:xfrm>
          </p:grpSpPr>
          <p:sp>
            <p:nvSpPr>
              <p:cNvPr id="529702" name="Oval 29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29703" name="Line 29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704" name="Line 29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29705" name="Rectangle 29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29706" name="Oval 29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29707" name="Group 299"/>
              <p:cNvGrpSpPr>
                <a:grpSpLocks/>
              </p:cNvGrpSpPr>
              <p:nvPr/>
            </p:nvGrpSpPr>
            <p:grpSpPr bwMode="auto">
              <a:xfrm>
                <a:off x="3686" y="244"/>
                <a:ext cx="177" cy="66"/>
                <a:chOff x="2848" y="848"/>
                <a:chExt cx="140" cy="98"/>
              </a:xfrm>
            </p:grpSpPr>
            <p:sp>
              <p:nvSpPr>
                <p:cNvPr id="529708" name="Line 3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709" name="Line 3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710" name="Line 3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29711" name="Group 303"/>
              <p:cNvGrpSpPr>
                <a:grpSpLocks/>
              </p:cNvGrpSpPr>
              <p:nvPr/>
            </p:nvGrpSpPr>
            <p:grpSpPr bwMode="auto">
              <a:xfrm flipV="1">
                <a:off x="3686" y="243"/>
                <a:ext cx="177" cy="66"/>
                <a:chOff x="2848" y="848"/>
                <a:chExt cx="140" cy="98"/>
              </a:xfrm>
            </p:grpSpPr>
            <p:sp>
              <p:nvSpPr>
                <p:cNvPr id="529712" name="Line 3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713" name="Line 3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714" name="Line 3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29715" name="Group 307"/>
          <p:cNvGrpSpPr>
            <a:grpSpLocks/>
          </p:cNvGrpSpPr>
          <p:nvPr/>
        </p:nvGrpSpPr>
        <p:grpSpPr bwMode="auto">
          <a:xfrm>
            <a:off x="2986088" y="5116513"/>
            <a:ext cx="922337" cy="676275"/>
            <a:chOff x="2408" y="3183"/>
            <a:chExt cx="581" cy="426"/>
          </a:xfrm>
        </p:grpSpPr>
        <p:grpSp>
          <p:nvGrpSpPr>
            <p:cNvPr id="529716" name="Group 308"/>
            <p:cNvGrpSpPr>
              <a:grpSpLocks/>
            </p:cNvGrpSpPr>
            <p:nvPr/>
          </p:nvGrpSpPr>
          <p:grpSpPr bwMode="auto">
            <a:xfrm>
              <a:off x="2517" y="3459"/>
              <a:ext cx="176" cy="150"/>
              <a:chOff x="4765" y="1531"/>
              <a:chExt cx="312" cy="261"/>
            </a:xfrm>
          </p:grpSpPr>
          <p:sp>
            <p:nvSpPr>
              <p:cNvPr id="529717" name="AutoShape 309"/>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718" name="Freeform 310"/>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719" name="Freeform 311"/>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720" name="Freeform 312"/>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721" name="Freeform 313"/>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722" name="Freeform 314"/>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723" name="Freeform 315"/>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724" name="Freeform 316"/>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725" name="Freeform 317"/>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726" name="Freeform 318"/>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727" name="Freeform 319"/>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728" name="Freeform 320"/>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729" name="Freeform 321"/>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730" name="Freeform 322"/>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731" name="Freeform 323"/>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732" name="Freeform 324"/>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733" name="Freeform 325"/>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734" name="Freeform 326"/>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735" name="Freeform 327"/>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736" name="Freeform 328"/>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737" name="Freeform 329"/>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738" name="Freeform 330"/>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739" name="Freeform 331"/>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740" name="Freeform 332"/>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741" name="Freeform 333"/>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742" name="Freeform 334"/>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743" name="Freeform 335"/>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744" name="Freeform 336"/>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745" name="Freeform 337"/>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746" name="Rectangle 338"/>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747" name="Freeform 339"/>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748" name="Freeform 340"/>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749" name="Freeform 341"/>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750" name="Freeform 342"/>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751" name="Freeform 343"/>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752" name="Freeform 344"/>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753" name="Freeform 345"/>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754" name="Freeform 346"/>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755" name="Freeform 347"/>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756" name="Group 348"/>
            <p:cNvGrpSpPr>
              <a:grpSpLocks/>
            </p:cNvGrpSpPr>
            <p:nvPr/>
          </p:nvGrpSpPr>
          <p:grpSpPr bwMode="auto">
            <a:xfrm rot="19000869">
              <a:off x="2482" y="3285"/>
              <a:ext cx="391" cy="88"/>
              <a:chOff x="1450" y="3513"/>
              <a:chExt cx="391" cy="88"/>
            </a:xfrm>
          </p:grpSpPr>
          <p:sp>
            <p:nvSpPr>
              <p:cNvPr id="529757" name="Freeform 349"/>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758" name="Line 350"/>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29759" name="Group 351"/>
            <p:cNvGrpSpPr>
              <a:grpSpLocks/>
            </p:cNvGrpSpPr>
            <p:nvPr/>
          </p:nvGrpSpPr>
          <p:grpSpPr bwMode="auto">
            <a:xfrm>
              <a:off x="2408" y="3217"/>
              <a:ext cx="265" cy="123"/>
              <a:chOff x="3600" y="219"/>
              <a:chExt cx="360" cy="175"/>
            </a:xfrm>
          </p:grpSpPr>
          <p:sp>
            <p:nvSpPr>
              <p:cNvPr id="529760" name="Oval 35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29761" name="Line 35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762" name="Line 35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29763" name="Rectangle 35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29764" name="Oval 35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29765" name="Group 357"/>
              <p:cNvGrpSpPr>
                <a:grpSpLocks/>
              </p:cNvGrpSpPr>
              <p:nvPr/>
            </p:nvGrpSpPr>
            <p:grpSpPr bwMode="auto">
              <a:xfrm>
                <a:off x="3686" y="244"/>
                <a:ext cx="177" cy="66"/>
                <a:chOff x="2848" y="848"/>
                <a:chExt cx="140" cy="98"/>
              </a:xfrm>
            </p:grpSpPr>
            <p:sp>
              <p:nvSpPr>
                <p:cNvPr id="529766" name="Line 35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767" name="Line 35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768" name="Line 36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29769" name="Group 361"/>
              <p:cNvGrpSpPr>
                <a:grpSpLocks/>
              </p:cNvGrpSpPr>
              <p:nvPr/>
            </p:nvGrpSpPr>
            <p:grpSpPr bwMode="auto">
              <a:xfrm flipV="1">
                <a:off x="3686" y="243"/>
                <a:ext cx="177" cy="66"/>
                <a:chOff x="2848" y="848"/>
                <a:chExt cx="140" cy="98"/>
              </a:xfrm>
            </p:grpSpPr>
            <p:sp>
              <p:nvSpPr>
                <p:cNvPr id="529770" name="Line 3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771" name="Line 3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772" name="Line 3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29773" name="Group 365"/>
            <p:cNvGrpSpPr>
              <a:grpSpLocks/>
            </p:cNvGrpSpPr>
            <p:nvPr/>
          </p:nvGrpSpPr>
          <p:grpSpPr bwMode="auto">
            <a:xfrm>
              <a:off x="2813" y="3183"/>
              <a:ext cx="176" cy="150"/>
              <a:chOff x="4765" y="1531"/>
              <a:chExt cx="312" cy="261"/>
            </a:xfrm>
          </p:grpSpPr>
          <p:sp>
            <p:nvSpPr>
              <p:cNvPr id="529774" name="AutoShape 36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775" name="Freeform 36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776" name="Freeform 36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777" name="Freeform 36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778" name="Freeform 37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779" name="Freeform 37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780" name="Freeform 37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781" name="Freeform 37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782" name="Freeform 37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783" name="Freeform 37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784" name="Freeform 37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785" name="Freeform 37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786" name="Freeform 37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787" name="Freeform 37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788" name="Freeform 38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789" name="Freeform 38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790" name="Freeform 38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791" name="Freeform 38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792" name="Freeform 38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793" name="Freeform 38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794" name="Freeform 38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795" name="Freeform 38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796" name="Freeform 38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797" name="Freeform 38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798" name="Freeform 39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799" name="Freeform 39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800" name="Freeform 39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801" name="Freeform 39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802" name="Freeform 39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803" name="Rectangle 39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804" name="Freeform 39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805" name="Freeform 39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806" name="Freeform 39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807" name="Freeform 39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808" name="Freeform 40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809" name="Freeform 40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810" name="Freeform 40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811" name="Freeform 40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812" name="Freeform 40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grpSp>
        <p:nvGrpSpPr>
          <p:cNvPr id="529813" name="Group 405"/>
          <p:cNvGrpSpPr>
            <a:grpSpLocks/>
          </p:cNvGrpSpPr>
          <p:nvPr/>
        </p:nvGrpSpPr>
        <p:grpSpPr bwMode="auto">
          <a:xfrm>
            <a:off x="1349375" y="4443413"/>
            <a:ext cx="787400" cy="841375"/>
            <a:chOff x="521" y="3063"/>
            <a:chExt cx="496" cy="530"/>
          </a:xfrm>
        </p:grpSpPr>
        <p:grpSp>
          <p:nvGrpSpPr>
            <p:cNvPr id="529814" name="Group 406"/>
            <p:cNvGrpSpPr>
              <a:grpSpLocks/>
            </p:cNvGrpSpPr>
            <p:nvPr/>
          </p:nvGrpSpPr>
          <p:grpSpPr bwMode="auto">
            <a:xfrm>
              <a:off x="537" y="3443"/>
              <a:ext cx="176" cy="150"/>
              <a:chOff x="4765" y="1531"/>
              <a:chExt cx="312" cy="261"/>
            </a:xfrm>
          </p:grpSpPr>
          <p:sp>
            <p:nvSpPr>
              <p:cNvPr id="529815" name="AutoShape 40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816" name="Freeform 40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817" name="Freeform 40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818" name="Freeform 41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819" name="Freeform 41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820" name="Freeform 41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821" name="Freeform 41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822" name="Freeform 41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823" name="Freeform 41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824" name="Freeform 41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825" name="Freeform 41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826" name="Freeform 41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827" name="Freeform 41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828" name="Freeform 42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829" name="Freeform 42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830" name="Freeform 42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831" name="Freeform 42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832" name="Freeform 42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833" name="Freeform 42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834" name="Freeform 42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835" name="Freeform 42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836" name="Freeform 42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837" name="Freeform 42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838" name="Freeform 43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839" name="Freeform 43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840" name="Freeform 43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841" name="Freeform 43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842" name="Freeform 43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843" name="Freeform 43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844" name="Rectangle 43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845" name="Freeform 43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846" name="Freeform 43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847" name="Freeform 43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848" name="Freeform 44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849" name="Freeform 44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850" name="Freeform 44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851" name="Freeform 44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852" name="Freeform 44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853" name="Freeform 44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854" name="Group 446"/>
            <p:cNvGrpSpPr>
              <a:grpSpLocks/>
            </p:cNvGrpSpPr>
            <p:nvPr/>
          </p:nvGrpSpPr>
          <p:grpSpPr bwMode="auto">
            <a:xfrm rot="5400000">
              <a:off x="534" y="3281"/>
              <a:ext cx="391" cy="88"/>
              <a:chOff x="1450" y="3513"/>
              <a:chExt cx="391" cy="88"/>
            </a:xfrm>
          </p:grpSpPr>
          <p:sp>
            <p:nvSpPr>
              <p:cNvPr id="529855" name="Freeform 44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856" name="Line 44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29857" name="Group 449"/>
            <p:cNvGrpSpPr>
              <a:grpSpLocks/>
            </p:cNvGrpSpPr>
            <p:nvPr/>
          </p:nvGrpSpPr>
          <p:grpSpPr bwMode="auto">
            <a:xfrm>
              <a:off x="752" y="3249"/>
              <a:ext cx="265" cy="123"/>
              <a:chOff x="3600" y="219"/>
              <a:chExt cx="360" cy="175"/>
            </a:xfrm>
          </p:grpSpPr>
          <p:sp>
            <p:nvSpPr>
              <p:cNvPr id="529858" name="Oval 45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29859" name="Line 45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860" name="Line 45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29861" name="Rectangle 45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29862" name="Oval 45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29863" name="Group 455"/>
              <p:cNvGrpSpPr>
                <a:grpSpLocks/>
              </p:cNvGrpSpPr>
              <p:nvPr/>
            </p:nvGrpSpPr>
            <p:grpSpPr bwMode="auto">
              <a:xfrm>
                <a:off x="3686" y="244"/>
                <a:ext cx="177" cy="66"/>
                <a:chOff x="2848" y="848"/>
                <a:chExt cx="140" cy="98"/>
              </a:xfrm>
            </p:grpSpPr>
            <p:sp>
              <p:nvSpPr>
                <p:cNvPr id="529864" name="Line 4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865" name="Line 4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866" name="Line 4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29867" name="Group 459"/>
              <p:cNvGrpSpPr>
                <a:grpSpLocks/>
              </p:cNvGrpSpPr>
              <p:nvPr/>
            </p:nvGrpSpPr>
            <p:grpSpPr bwMode="auto">
              <a:xfrm flipV="1">
                <a:off x="3686" y="243"/>
                <a:ext cx="177" cy="66"/>
                <a:chOff x="2848" y="848"/>
                <a:chExt cx="140" cy="98"/>
              </a:xfrm>
            </p:grpSpPr>
            <p:sp>
              <p:nvSpPr>
                <p:cNvPr id="529868" name="Line 4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29869" name="Line 4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29870" name="Line 4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29871" name="Group 463"/>
            <p:cNvGrpSpPr>
              <a:grpSpLocks/>
            </p:cNvGrpSpPr>
            <p:nvPr/>
          </p:nvGrpSpPr>
          <p:grpSpPr bwMode="auto">
            <a:xfrm>
              <a:off x="521" y="3063"/>
              <a:ext cx="176" cy="150"/>
              <a:chOff x="4765" y="1531"/>
              <a:chExt cx="312" cy="261"/>
            </a:xfrm>
          </p:grpSpPr>
          <p:sp>
            <p:nvSpPr>
              <p:cNvPr id="529872" name="AutoShape 46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873" name="Freeform 46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874" name="Freeform 46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875" name="Freeform 46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876" name="Freeform 46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877" name="Freeform 46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878" name="Freeform 47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879" name="Freeform 47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880" name="Freeform 47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881" name="Freeform 47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882" name="Freeform 47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883" name="Freeform 47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884" name="Freeform 47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885" name="Freeform 47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886" name="Freeform 47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887" name="Freeform 47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888" name="Freeform 48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889" name="Freeform 48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890" name="Freeform 48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891" name="Freeform 48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892" name="Freeform 48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893" name="Freeform 48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894" name="Freeform 48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895" name="Freeform 48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896" name="Freeform 48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897" name="Freeform 48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898" name="Freeform 49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899" name="Freeform 49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900" name="Freeform 49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901" name="Rectangle 49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902" name="Freeform 49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903" name="Freeform 49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904" name="Freeform 49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905" name="Freeform 49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906" name="Freeform 49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907" name="Freeform 49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908" name="Freeform 50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909" name="Freeform 50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910" name="Freeform 50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grpSp>
        <p:nvGrpSpPr>
          <p:cNvPr id="529911" name="Group 503"/>
          <p:cNvGrpSpPr>
            <a:grpSpLocks/>
          </p:cNvGrpSpPr>
          <p:nvPr/>
        </p:nvGrpSpPr>
        <p:grpSpPr bwMode="auto">
          <a:xfrm>
            <a:off x="1776413" y="3738563"/>
            <a:ext cx="887412" cy="490537"/>
            <a:chOff x="1170" y="3095"/>
            <a:chExt cx="559" cy="309"/>
          </a:xfrm>
        </p:grpSpPr>
        <p:grpSp>
          <p:nvGrpSpPr>
            <p:cNvPr id="529912" name="Group 504"/>
            <p:cNvGrpSpPr>
              <a:grpSpLocks/>
            </p:cNvGrpSpPr>
            <p:nvPr/>
          </p:nvGrpSpPr>
          <p:grpSpPr bwMode="auto">
            <a:xfrm>
              <a:off x="1170" y="3095"/>
              <a:ext cx="159" cy="146"/>
              <a:chOff x="4781" y="1833"/>
              <a:chExt cx="318" cy="262"/>
            </a:xfrm>
          </p:grpSpPr>
          <p:sp>
            <p:nvSpPr>
              <p:cNvPr id="529913" name="AutoShape 50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29914" name="Freeform 50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29915" name="Freeform 50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29916" name="Freeform 50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29917" name="Freeform 50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29918" name="Freeform 51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29919" name="Freeform 51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29920" name="Freeform 51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29921" name="Freeform 51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29922" name="Freeform 51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29923" name="Freeform 51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29924" name="Freeform 51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29925" name="Freeform 51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29926" name="Freeform 51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29927" name="Freeform 51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29928" name="Freeform 52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29929" name="Freeform 52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930" name="Freeform 52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931" name="Freeform 52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29932" name="Freeform 52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29933" name="Freeform 52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29934" name="Freeform 52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29935" name="Freeform 52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29936" name="Freeform 52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29937" name="Freeform 52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29938" name="Freeform 53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29939" name="Freeform 53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29940" name="Freeform 53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29941" name="Freeform 53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29942" name="Freeform 53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29943" name="Rectangle 53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29944" name="Freeform 53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29945" name="Freeform 53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946" name="Freeform 53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947" name="Freeform 53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29948" name="Freeform 54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29949" name="Freeform 54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29950" name="Freeform 54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951" name="Freeform 54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952" name="Freeform 54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953" name="Group 545"/>
            <p:cNvGrpSpPr>
              <a:grpSpLocks/>
            </p:cNvGrpSpPr>
            <p:nvPr/>
          </p:nvGrpSpPr>
          <p:grpSpPr bwMode="auto">
            <a:xfrm>
              <a:off x="1553" y="3099"/>
              <a:ext cx="176" cy="150"/>
              <a:chOff x="4765" y="1531"/>
              <a:chExt cx="312" cy="261"/>
            </a:xfrm>
          </p:grpSpPr>
          <p:sp>
            <p:nvSpPr>
              <p:cNvPr id="529954" name="AutoShape 54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29955" name="Freeform 54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29956" name="Freeform 54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29957" name="Freeform 54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29958" name="Freeform 55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29959" name="Freeform 55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29960" name="Freeform 55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29961" name="Freeform 55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29962" name="Freeform 55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29963" name="Freeform 55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29964" name="Freeform 55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29965" name="Freeform 55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29966" name="Freeform 55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29967" name="Freeform 55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29968" name="Freeform 56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29969" name="Freeform 56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29970" name="Freeform 56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29971" name="Freeform 56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29972" name="Freeform 56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29973" name="Freeform 56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29974" name="Freeform 56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29975" name="Freeform 56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29976" name="Freeform 56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29977" name="Freeform 56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29978" name="Freeform 57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29979" name="Freeform 57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29980" name="Freeform 57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29981" name="Freeform 57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29982" name="Freeform 57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29983" name="Rectangle 57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29984" name="Freeform 57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29985" name="Freeform 57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29986" name="Freeform 57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29987" name="Freeform 57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29988" name="Freeform 58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29989" name="Freeform 58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29990" name="Freeform 58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29991" name="Freeform 58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29992" name="Freeform 58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29993" name="Group 585"/>
            <p:cNvGrpSpPr>
              <a:grpSpLocks/>
            </p:cNvGrpSpPr>
            <p:nvPr/>
          </p:nvGrpSpPr>
          <p:grpSpPr bwMode="auto">
            <a:xfrm rot="10800000">
              <a:off x="1234" y="3229"/>
              <a:ext cx="391" cy="88"/>
              <a:chOff x="1450" y="3513"/>
              <a:chExt cx="391" cy="88"/>
            </a:xfrm>
          </p:grpSpPr>
          <p:sp>
            <p:nvSpPr>
              <p:cNvPr id="529994" name="Freeform 586"/>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29995" name="Line 587"/>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29996" name="Group 588"/>
            <p:cNvGrpSpPr>
              <a:grpSpLocks/>
            </p:cNvGrpSpPr>
            <p:nvPr/>
          </p:nvGrpSpPr>
          <p:grpSpPr bwMode="auto">
            <a:xfrm>
              <a:off x="1305" y="3286"/>
              <a:ext cx="275" cy="118"/>
              <a:chOff x="3600" y="219"/>
              <a:chExt cx="360" cy="175"/>
            </a:xfrm>
          </p:grpSpPr>
          <p:sp>
            <p:nvSpPr>
              <p:cNvPr id="529997" name="Oval 58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29998" name="Line 59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29999" name="Line 59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000" name="Rectangle 59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001" name="Oval 59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0002" name="Group 594"/>
              <p:cNvGrpSpPr>
                <a:grpSpLocks/>
              </p:cNvGrpSpPr>
              <p:nvPr/>
            </p:nvGrpSpPr>
            <p:grpSpPr bwMode="auto">
              <a:xfrm>
                <a:off x="3686" y="244"/>
                <a:ext cx="177" cy="66"/>
                <a:chOff x="2848" y="848"/>
                <a:chExt cx="140" cy="98"/>
              </a:xfrm>
            </p:grpSpPr>
            <p:sp>
              <p:nvSpPr>
                <p:cNvPr id="530003" name="Line 59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004" name="Line 59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005" name="Line 59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006" name="Group 598"/>
              <p:cNvGrpSpPr>
                <a:grpSpLocks/>
              </p:cNvGrpSpPr>
              <p:nvPr/>
            </p:nvGrpSpPr>
            <p:grpSpPr bwMode="auto">
              <a:xfrm flipV="1">
                <a:off x="3686" y="243"/>
                <a:ext cx="177" cy="66"/>
                <a:chOff x="2848" y="848"/>
                <a:chExt cx="140" cy="98"/>
              </a:xfrm>
            </p:grpSpPr>
            <p:sp>
              <p:nvSpPr>
                <p:cNvPr id="530007" name="Line 5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008" name="Line 6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009" name="Line 6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
        <p:nvSpPr>
          <p:cNvPr id="530010" name="Text Box 602"/>
          <p:cNvSpPr txBox="1">
            <a:spLocks noChangeArrowheads="1"/>
          </p:cNvSpPr>
          <p:nvPr/>
        </p:nvSpPr>
        <p:spPr bwMode="auto">
          <a:xfrm>
            <a:off x="1763713" y="6218238"/>
            <a:ext cx="1498600" cy="366712"/>
          </a:xfrm>
          <a:prstGeom prst="rect">
            <a:avLst/>
          </a:prstGeom>
          <a:noFill/>
          <a:ln w="9525">
            <a:noFill/>
            <a:miter lim="800000"/>
            <a:headEnd/>
            <a:tailEnd/>
          </a:ln>
          <a:effectLst/>
        </p:spPr>
        <p:txBody>
          <a:bodyPr wrap="none">
            <a:spAutoFit/>
          </a:bodyPr>
          <a:lstStyle/>
          <a:p>
            <a:r>
              <a:rPr lang="en-US"/>
              <a:t>Shared tree</a:t>
            </a:r>
          </a:p>
        </p:txBody>
      </p:sp>
      <p:grpSp>
        <p:nvGrpSpPr>
          <p:cNvPr id="530011" name="Group 603"/>
          <p:cNvGrpSpPr>
            <a:grpSpLocks/>
          </p:cNvGrpSpPr>
          <p:nvPr/>
        </p:nvGrpSpPr>
        <p:grpSpPr bwMode="auto">
          <a:xfrm>
            <a:off x="4119563" y="3736975"/>
            <a:ext cx="2787650" cy="2846388"/>
            <a:chOff x="2860" y="1420"/>
            <a:chExt cx="1756" cy="1793"/>
          </a:xfrm>
        </p:grpSpPr>
        <p:sp>
          <p:nvSpPr>
            <p:cNvPr id="530012" name="Line 604"/>
            <p:cNvSpPr>
              <a:spLocks noChangeShapeType="1"/>
            </p:cNvSpPr>
            <p:nvPr/>
          </p:nvSpPr>
          <p:spPr bwMode="auto">
            <a:xfrm flipV="1">
              <a:off x="3492" y="1932"/>
              <a:ext cx="660" cy="184"/>
            </a:xfrm>
            <a:prstGeom prst="line">
              <a:avLst/>
            </a:prstGeom>
            <a:noFill/>
            <a:ln w="19050">
              <a:solidFill>
                <a:schemeClr val="tx1"/>
              </a:solidFill>
              <a:round/>
              <a:headEnd/>
              <a:tailEnd/>
            </a:ln>
            <a:effectLst/>
          </p:spPr>
          <p:txBody>
            <a:bodyPr wrap="none"/>
            <a:lstStyle/>
            <a:p>
              <a:endParaRPr lang="en-US"/>
            </a:p>
          </p:txBody>
        </p:sp>
        <p:sp>
          <p:nvSpPr>
            <p:cNvPr id="530013" name="Line 605"/>
            <p:cNvSpPr>
              <a:spLocks noChangeShapeType="1"/>
            </p:cNvSpPr>
            <p:nvPr/>
          </p:nvSpPr>
          <p:spPr bwMode="auto">
            <a:xfrm flipH="1">
              <a:off x="3208" y="1716"/>
              <a:ext cx="356" cy="844"/>
            </a:xfrm>
            <a:prstGeom prst="line">
              <a:avLst/>
            </a:prstGeom>
            <a:noFill/>
            <a:ln w="38100">
              <a:solidFill>
                <a:schemeClr val="accent2"/>
              </a:solidFill>
              <a:round/>
              <a:headEnd/>
              <a:tailEnd type="triangle" w="med" len="med"/>
            </a:ln>
            <a:effectLst/>
          </p:spPr>
          <p:txBody>
            <a:bodyPr wrap="none"/>
            <a:lstStyle/>
            <a:p>
              <a:endParaRPr lang="en-US"/>
            </a:p>
          </p:txBody>
        </p:sp>
        <p:sp>
          <p:nvSpPr>
            <p:cNvPr id="530014" name="Line 606"/>
            <p:cNvSpPr>
              <a:spLocks noChangeShapeType="1"/>
            </p:cNvSpPr>
            <p:nvPr/>
          </p:nvSpPr>
          <p:spPr bwMode="auto">
            <a:xfrm>
              <a:off x="3371" y="2093"/>
              <a:ext cx="412" cy="516"/>
            </a:xfrm>
            <a:prstGeom prst="line">
              <a:avLst/>
            </a:prstGeom>
            <a:noFill/>
            <a:ln w="19050">
              <a:solidFill>
                <a:schemeClr val="tx1"/>
              </a:solidFill>
              <a:round/>
              <a:headEnd/>
              <a:tailEnd/>
            </a:ln>
            <a:effectLst/>
          </p:spPr>
          <p:txBody>
            <a:bodyPr wrap="none"/>
            <a:lstStyle/>
            <a:p>
              <a:endParaRPr lang="en-US"/>
            </a:p>
          </p:txBody>
        </p:sp>
        <p:sp>
          <p:nvSpPr>
            <p:cNvPr id="530015" name="Line 607"/>
            <p:cNvSpPr>
              <a:spLocks noChangeShapeType="1"/>
            </p:cNvSpPr>
            <p:nvPr/>
          </p:nvSpPr>
          <p:spPr bwMode="auto">
            <a:xfrm>
              <a:off x="3655" y="1693"/>
              <a:ext cx="480" cy="236"/>
            </a:xfrm>
            <a:prstGeom prst="line">
              <a:avLst/>
            </a:prstGeom>
            <a:noFill/>
            <a:ln w="19050">
              <a:solidFill>
                <a:schemeClr val="tx1"/>
              </a:solidFill>
              <a:round/>
              <a:headEnd/>
              <a:tailEnd/>
            </a:ln>
            <a:effectLst/>
          </p:spPr>
          <p:txBody>
            <a:bodyPr wrap="none"/>
            <a:lstStyle/>
            <a:p>
              <a:endParaRPr lang="en-US"/>
            </a:p>
          </p:txBody>
        </p:sp>
        <p:sp>
          <p:nvSpPr>
            <p:cNvPr id="530016" name="Line 608"/>
            <p:cNvSpPr>
              <a:spLocks noChangeShapeType="1"/>
            </p:cNvSpPr>
            <p:nvPr/>
          </p:nvSpPr>
          <p:spPr bwMode="auto">
            <a:xfrm flipV="1">
              <a:off x="3911" y="2393"/>
              <a:ext cx="260" cy="248"/>
            </a:xfrm>
            <a:prstGeom prst="line">
              <a:avLst/>
            </a:prstGeom>
            <a:noFill/>
            <a:ln w="19050">
              <a:solidFill>
                <a:schemeClr val="tx1"/>
              </a:solidFill>
              <a:round/>
              <a:headEnd/>
              <a:tailEnd/>
            </a:ln>
            <a:effectLst/>
          </p:spPr>
          <p:txBody>
            <a:bodyPr wrap="none"/>
            <a:lstStyle/>
            <a:p>
              <a:endParaRPr lang="en-US"/>
            </a:p>
          </p:txBody>
        </p:sp>
        <p:sp>
          <p:nvSpPr>
            <p:cNvPr id="530017" name="Line 609"/>
            <p:cNvSpPr>
              <a:spLocks noChangeShapeType="1"/>
            </p:cNvSpPr>
            <p:nvPr/>
          </p:nvSpPr>
          <p:spPr bwMode="auto">
            <a:xfrm>
              <a:off x="4163" y="1981"/>
              <a:ext cx="0" cy="380"/>
            </a:xfrm>
            <a:prstGeom prst="line">
              <a:avLst/>
            </a:prstGeom>
            <a:noFill/>
            <a:ln w="19050">
              <a:solidFill>
                <a:schemeClr val="tx1"/>
              </a:solidFill>
              <a:round/>
              <a:headEnd/>
              <a:tailEnd/>
            </a:ln>
            <a:effectLst/>
          </p:spPr>
          <p:txBody>
            <a:bodyPr wrap="none"/>
            <a:lstStyle/>
            <a:p>
              <a:endParaRPr lang="en-US"/>
            </a:p>
          </p:txBody>
        </p:sp>
        <p:sp>
          <p:nvSpPr>
            <p:cNvPr id="530018" name="Line 610"/>
            <p:cNvSpPr>
              <a:spLocks noChangeShapeType="1"/>
            </p:cNvSpPr>
            <p:nvPr/>
          </p:nvSpPr>
          <p:spPr bwMode="auto">
            <a:xfrm>
              <a:off x="3215" y="2637"/>
              <a:ext cx="496" cy="0"/>
            </a:xfrm>
            <a:prstGeom prst="line">
              <a:avLst/>
            </a:prstGeom>
            <a:noFill/>
            <a:ln w="19050">
              <a:solidFill>
                <a:schemeClr val="tx1"/>
              </a:solidFill>
              <a:round/>
              <a:headEnd/>
              <a:tailEnd/>
            </a:ln>
            <a:effectLst/>
          </p:spPr>
          <p:txBody>
            <a:bodyPr wrap="none"/>
            <a:lstStyle/>
            <a:p>
              <a:endParaRPr lang="en-US"/>
            </a:p>
          </p:txBody>
        </p:sp>
        <p:sp>
          <p:nvSpPr>
            <p:cNvPr id="530019" name="Line 611"/>
            <p:cNvSpPr>
              <a:spLocks noChangeShapeType="1"/>
            </p:cNvSpPr>
            <p:nvPr/>
          </p:nvSpPr>
          <p:spPr bwMode="auto">
            <a:xfrm flipH="1">
              <a:off x="3151" y="2149"/>
              <a:ext cx="180" cy="448"/>
            </a:xfrm>
            <a:prstGeom prst="line">
              <a:avLst/>
            </a:prstGeom>
            <a:noFill/>
            <a:ln w="19050">
              <a:solidFill>
                <a:schemeClr val="tx1"/>
              </a:solidFill>
              <a:round/>
              <a:headEnd/>
              <a:tailEnd/>
            </a:ln>
            <a:effectLst/>
          </p:spPr>
          <p:txBody>
            <a:bodyPr wrap="none"/>
            <a:lstStyle/>
            <a:p>
              <a:endParaRPr lang="en-US"/>
            </a:p>
          </p:txBody>
        </p:sp>
        <p:sp>
          <p:nvSpPr>
            <p:cNvPr id="530020" name="Line 612"/>
            <p:cNvSpPr>
              <a:spLocks noChangeShapeType="1"/>
            </p:cNvSpPr>
            <p:nvPr/>
          </p:nvSpPr>
          <p:spPr bwMode="auto">
            <a:xfrm flipH="1">
              <a:off x="3367" y="1701"/>
              <a:ext cx="168" cy="396"/>
            </a:xfrm>
            <a:prstGeom prst="line">
              <a:avLst/>
            </a:prstGeom>
            <a:noFill/>
            <a:ln w="19050">
              <a:solidFill>
                <a:schemeClr val="tx1"/>
              </a:solidFill>
              <a:round/>
              <a:headEnd/>
              <a:tailEnd/>
            </a:ln>
            <a:effectLst/>
          </p:spPr>
          <p:txBody>
            <a:bodyPr wrap="none"/>
            <a:lstStyle/>
            <a:p>
              <a:endParaRPr lang="en-US"/>
            </a:p>
          </p:txBody>
        </p:sp>
        <p:grpSp>
          <p:nvGrpSpPr>
            <p:cNvPr id="530021" name="Group 613"/>
            <p:cNvGrpSpPr>
              <a:grpSpLocks/>
            </p:cNvGrpSpPr>
            <p:nvPr/>
          </p:nvGrpSpPr>
          <p:grpSpPr bwMode="auto">
            <a:xfrm>
              <a:off x="3512" y="2571"/>
              <a:ext cx="544" cy="315"/>
              <a:chOff x="1659" y="3364"/>
              <a:chExt cx="544" cy="315"/>
            </a:xfrm>
          </p:grpSpPr>
          <p:grpSp>
            <p:nvGrpSpPr>
              <p:cNvPr id="530022" name="Group 614"/>
              <p:cNvGrpSpPr>
                <a:grpSpLocks/>
              </p:cNvGrpSpPr>
              <p:nvPr/>
            </p:nvGrpSpPr>
            <p:grpSpPr bwMode="auto">
              <a:xfrm>
                <a:off x="2044" y="3533"/>
                <a:ext cx="159" cy="146"/>
                <a:chOff x="4781" y="1833"/>
                <a:chExt cx="318" cy="262"/>
              </a:xfrm>
            </p:grpSpPr>
            <p:sp>
              <p:nvSpPr>
                <p:cNvPr id="530023" name="AutoShape 61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0024" name="Freeform 61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0025" name="Freeform 61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0026" name="Freeform 61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0027" name="Freeform 61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0028" name="Freeform 62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0029" name="Freeform 62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0030" name="Freeform 62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0031" name="Freeform 62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0032" name="Freeform 62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0033" name="Freeform 62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0034" name="Freeform 62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0035" name="Freeform 62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0036" name="Freeform 62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0037" name="Freeform 62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0038" name="Freeform 63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0039" name="Freeform 63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040" name="Freeform 63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041" name="Freeform 63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0042" name="Freeform 63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0043" name="Freeform 63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0044" name="Freeform 63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0045" name="Freeform 63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0046" name="Freeform 63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0047" name="Freeform 63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0048" name="Freeform 64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0049" name="Freeform 64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0050" name="Freeform 64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0051" name="Freeform 64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0052" name="Freeform 64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0053" name="Rectangle 64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0054" name="Freeform 64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0055" name="Freeform 64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056" name="Freeform 64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057" name="Freeform 64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0058" name="Freeform 65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0059" name="Freeform 65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0060" name="Freeform 65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061" name="Freeform 65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062" name="Freeform 65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063" name="Group 655"/>
              <p:cNvGrpSpPr>
                <a:grpSpLocks/>
              </p:cNvGrpSpPr>
              <p:nvPr/>
            </p:nvGrpSpPr>
            <p:grpSpPr bwMode="auto">
              <a:xfrm>
                <a:off x="1659" y="3525"/>
                <a:ext cx="176" cy="150"/>
                <a:chOff x="4765" y="1531"/>
                <a:chExt cx="312" cy="261"/>
              </a:xfrm>
            </p:grpSpPr>
            <p:sp>
              <p:nvSpPr>
                <p:cNvPr id="530064" name="AutoShape 65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065" name="Freeform 65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066" name="Freeform 65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067" name="Freeform 65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068" name="Freeform 66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069" name="Freeform 66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070" name="Freeform 66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071" name="Freeform 66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072" name="Freeform 66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073" name="Freeform 66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074" name="Freeform 66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075" name="Freeform 66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076" name="Freeform 66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077" name="Freeform 66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078" name="Freeform 67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079" name="Freeform 67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080" name="Freeform 67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081" name="Freeform 67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082" name="Freeform 67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083" name="Freeform 67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084" name="Freeform 67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085" name="Freeform 67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086" name="Freeform 67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087" name="Freeform 67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088" name="Freeform 68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089" name="Freeform 68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090" name="Freeform 68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091" name="Freeform 68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092" name="Freeform 68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093" name="Rectangle 68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094" name="Freeform 68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095" name="Freeform 68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096" name="Freeform 68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097" name="Freeform 68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098" name="Freeform 69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099" name="Freeform 69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100" name="Freeform 69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101" name="Freeform 69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102" name="Freeform 69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sp>
            <p:nvSpPr>
              <p:cNvPr id="530103" name="Freeform 695"/>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104" name="Line 696"/>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US"/>
              </a:p>
            </p:txBody>
          </p:sp>
          <p:grpSp>
            <p:nvGrpSpPr>
              <p:cNvPr id="530105" name="Group 697"/>
              <p:cNvGrpSpPr>
                <a:grpSpLocks/>
              </p:cNvGrpSpPr>
              <p:nvPr/>
            </p:nvGrpSpPr>
            <p:grpSpPr bwMode="auto">
              <a:xfrm>
                <a:off x="1791" y="3364"/>
                <a:ext cx="275" cy="118"/>
                <a:chOff x="3600" y="219"/>
                <a:chExt cx="360" cy="175"/>
              </a:xfrm>
            </p:grpSpPr>
            <p:sp>
              <p:nvSpPr>
                <p:cNvPr id="530106" name="Oval 69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0107" name="Line 69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108" name="Line 70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109" name="Rectangle 70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110" name="Oval 70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0111" name="Group 703"/>
                <p:cNvGrpSpPr>
                  <a:grpSpLocks/>
                </p:cNvGrpSpPr>
                <p:nvPr/>
              </p:nvGrpSpPr>
              <p:grpSpPr bwMode="auto">
                <a:xfrm>
                  <a:off x="3686" y="244"/>
                  <a:ext cx="177" cy="66"/>
                  <a:chOff x="2848" y="848"/>
                  <a:chExt cx="140" cy="98"/>
                </a:xfrm>
              </p:grpSpPr>
              <p:sp>
                <p:nvSpPr>
                  <p:cNvPr id="530112" name="Line 7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113" name="Line 7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114" name="Line 7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115" name="Group 707"/>
                <p:cNvGrpSpPr>
                  <a:grpSpLocks/>
                </p:cNvGrpSpPr>
                <p:nvPr/>
              </p:nvGrpSpPr>
              <p:grpSpPr bwMode="auto">
                <a:xfrm flipV="1">
                  <a:off x="3686" y="243"/>
                  <a:ext cx="177" cy="66"/>
                  <a:chOff x="2848" y="848"/>
                  <a:chExt cx="140" cy="98"/>
                </a:xfrm>
              </p:grpSpPr>
              <p:sp>
                <p:nvSpPr>
                  <p:cNvPr id="530116" name="Line 7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117" name="Line 7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118" name="Line 7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30119" name="Group 711"/>
            <p:cNvGrpSpPr>
              <a:grpSpLocks/>
            </p:cNvGrpSpPr>
            <p:nvPr/>
          </p:nvGrpSpPr>
          <p:grpSpPr bwMode="auto">
            <a:xfrm>
              <a:off x="4024" y="1692"/>
              <a:ext cx="492" cy="498"/>
              <a:chOff x="1533" y="3235"/>
              <a:chExt cx="492" cy="498"/>
            </a:xfrm>
          </p:grpSpPr>
          <p:grpSp>
            <p:nvGrpSpPr>
              <p:cNvPr id="530120" name="Group 712"/>
              <p:cNvGrpSpPr>
                <a:grpSpLocks/>
              </p:cNvGrpSpPr>
              <p:nvPr/>
            </p:nvGrpSpPr>
            <p:grpSpPr bwMode="auto">
              <a:xfrm>
                <a:off x="1850" y="3235"/>
                <a:ext cx="159" cy="146"/>
                <a:chOff x="4781" y="1833"/>
                <a:chExt cx="318" cy="262"/>
              </a:xfrm>
            </p:grpSpPr>
            <p:sp>
              <p:nvSpPr>
                <p:cNvPr id="530121" name="AutoShape 713"/>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0122" name="Freeform 714"/>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0123" name="Freeform 715"/>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0124" name="Freeform 716"/>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0125" name="Freeform 717"/>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0126" name="Freeform 718"/>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0127" name="Freeform 719"/>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0128" name="Freeform 720"/>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0129" name="Freeform 721"/>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0130" name="Freeform 722"/>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0131" name="Freeform 723"/>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0132" name="Freeform 724"/>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0133" name="Freeform 725"/>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0134" name="Freeform 726"/>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0135" name="Freeform 727"/>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0136" name="Freeform 728"/>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0137" name="Freeform 729"/>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138" name="Freeform 730"/>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139" name="Freeform 731"/>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0140" name="Freeform 732"/>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0141" name="Freeform 733"/>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0142" name="Freeform 734"/>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0143" name="Freeform 735"/>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0144" name="Freeform 736"/>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0145" name="Freeform 737"/>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0146" name="Freeform 738"/>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0147" name="Freeform 739"/>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0148" name="Freeform 740"/>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0149" name="Freeform 741"/>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0150" name="Freeform 742"/>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0151" name="Rectangle 743"/>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0152" name="Freeform 744"/>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0153" name="Freeform 745"/>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154" name="Freeform 746"/>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155" name="Freeform 747"/>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0156" name="Freeform 748"/>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0157" name="Freeform 749"/>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0158" name="Freeform 750"/>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159" name="Freeform 751"/>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160" name="Freeform 752"/>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161" name="Group 753"/>
              <p:cNvGrpSpPr>
                <a:grpSpLocks/>
              </p:cNvGrpSpPr>
              <p:nvPr/>
            </p:nvGrpSpPr>
            <p:grpSpPr bwMode="auto">
              <a:xfrm>
                <a:off x="1849" y="3583"/>
                <a:ext cx="176" cy="150"/>
                <a:chOff x="4765" y="1531"/>
                <a:chExt cx="312" cy="261"/>
              </a:xfrm>
            </p:grpSpPr>
            <p:sp>
              <p:nvSpPr>
                <p:cNvPr id="530162" name="AutoShape 754"/>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163" name="Freeform 755"/>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164" name="Freeform 756"/>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165" name="Freeform 757"/>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166" name="Freeform 758"/>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167" name="Freeform 759"/>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168" name="Freeform 760"/>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169" name="Freeform 761"/>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170" name="Freeform 762"/>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171" name="Freeform 763"/>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172" name="Freeform 764"/>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173" name="Freeform 765"/>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174" name="Freeform 766"/>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175" name="Freeform 767"/>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176" name="Freeform 768"/>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177" name="Freeform 769"/>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178" name="Freeform 770"/>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179" name="Freeform 771"/>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180" name="Freeform 772"/>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181" name="Freeform 773"/>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182" name="Freeform 774"/>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183" name="Freeform 775"/>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184" name="Freeform 776"/>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185" name="Freeform 777"/>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186" name="Freeform 778"/>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187" name="Freeform 779"/>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188" name="Freeform 780"/>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189" name="Freeform 781"/>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190" name="Freeform 782"/>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191" name="Rectangle 783"/>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192" name="Freeform 784"/>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193" name="Freeform 785"/>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194" name="Freeform 786"/>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195" name="Freeform 787"/>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196" name="Freeform 788"/>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197" name="Freeform 789"/>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198" name="Freeform 790"/>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199" name="Freeform 791"/>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200" name="Freeform 792"/>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201" name="Group 793"/>
              <p:cNvGrpSpPr>
                <a:grpSpLocks/>
              </p:cNvGrpSpPr>
              <p:nvPr/>
            </p:nvGrpSpPr>
            <p:grpSpPr bwMode="auto">
              <a:xfrm rot="16200000">
                <a:off x="1626" y="3445"/>
                <a:ext cx="391" cy="88"/>
                <a:chOff x="1450" y="3513"/>
                <a:chExt cx="391" cy="88"/>
              </a:xfrm>
            </p:grpSpPr>
            <p:sp>
              <p:nvSpPr>
                <p:cNvPr id="530202" name="Freeform 794"/>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203" name="Line 795"/>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0204" name="Group 796"/>
              <p:cNvGrpSpPr>
                <a:grpSpLocks/>
              </p:cNvGrpSpPr>
              <p:nvPr/>
            </p:nvGrpSpPr>
            <p:grpSpPr bwMode="auto">
              <a:xfrm>
                <a:off x="1533" y="3422"/>
                <a:ext cx="275" cy="118"/>
                <a:chOff x="3600" y="219"/>
                <a:chExt cx="360" cy="175"/>
              </a:xfrm>
            </p:grpSpPr>
            <p:sp>
              <p:nvSpPr>
                <p:cNvPr id="530205" name="Oval 797"/>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0206" name="Line 79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207" name="Line 79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208" name="Rectangle 800"/>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209" name="Oval 801"/>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0210" name="Group 802"/>
                <p:cNvGrpSpPr>
                  <a:grpSpLocks/>
                </p:cNvGrpSpPr>
                <p:nvPr/>
              </p:nvGrpSpPr>
              <p:grpSpPr bwMode="auto">
                <a:xfrm>
                  <a:off x="3686" y="244"/>
                  <a:ext cx="177" cy="66"/>
                  <a:chOff x="2848" y="848"/>
                  <a:chExt cx="140" cy="98"/>
                </a:xfrm>
              </p:grpSpPr>
              <p:sp>
                <p:nvSpPr>
                  <p:cNvPr id="530211" name="Line 8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212" name="Line 8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213" name="Line 8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214" name="Group 806"/>
                <p:cNvGrpSpPr>
                  <a:grpSpLocks/>
                </p:cNvGrpSpPr>
                <p:nvPr/>
              </p:nvGrpSpPr>
              <p:grpSpPr bwMode="auto">
                <a:xfrm flipV="1">
                  <a:off x="3686" y="243"/>
                  <a:ext cx="177" cy="66"/>
                  <a:chOff x="2848" y="848"/>
                  <a:chExt cx="140" cy="98"/>
                </a:xfrm>
              </p:grpSpPr>
              <p:sp>
                <p:nvSpPr>
                  <p:cNvPr id="530215" name="Line 8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216" name="Line 8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217" name="Line 8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30218" name="Group 810"/>
            <p:cNvGrpSpPr>
              <a:grpSpLocks/>
            </p:cNvGrpSpPr>
            <p:nvPr/>
          </p:nvGrpSpPr>
          <p:grpSpPr bwMode="auto">
            <a:xfrm>
              <a:off x="2860" y="2567"/>
              <a:ext cx="544" cy="315"/>
              <a:chOff x="1659" y="3364"/>
              <a:chExt cx="544" cy="315"/>
            </a:xfrm>
          </p:grpSpPr>
          <p:grpSp>
            <p:nvGrpSpPr>
              <p:cNvPr id="530219" name="Group 811"/>
              <p:cNvGrpSpPr>
                <a:grpSpLocks/>
              </p:cNvGrpSpPr>
              <p:nvPr/>
            </p:nvGrpSpPr>
            <p:grpSpPr bwMode="auto">
              <a:xfrm>
                <a:off x="2044" y="3533"/>
                <a:ext cx="159" cy="146"/>
                <a:chOff x="4781" y="1833"/>
                <a:chExt cx="318" cy="262"/>
              </a:xfrm>
            </p:grpSpPr>
            <p:sp>
              <p:nvSpPr>
                <p:cNvPr id="530220" name="AutoShape 812"/>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0221" name="Freeform 813"/>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0222" name="Freeform 814"/>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0223" name="Freeform 815"/>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0224" name="Freeform 816"/>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0225" name="Freeform 817"/>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0226" name="Freeform 818"/>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0227" name="Freeform 819"/>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0228" name="Freeform 820"/>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0229" name="Freeform 821"/>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0230" name="Freeform 822"/>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0231" name="Freeform 823"/>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0232" name="Freeform 824"/>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0233" name="Freeform 825"/>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0234" name="Freeform 826"/>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0235" name="Freeform 827"/>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0236" name="Freeform 828"/>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237" name="Freeform 829"/>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238" name="Freeform 830"/>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0239" name="Freeform 831"/>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0240" name="Freeform 832"/>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0241" name="Freeform 833"/>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0242" name="Freeform 834"/>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0243" name="Freeform 835"/>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0244" name="Freeform 836"/>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0245" name="Freeform 837"/>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0246" name="Freeform 838"/>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0247" name="Freeform 839"/>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0248" name="Freeform 840"/>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0249" name="Freeform 841"/>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0250" name="Rectangle 842"/>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0251" name="Freeform 843"/>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0252" name="Freeform 844"/>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253" name="Freeform 845"/>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254" name="Freeform 846"/>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0255" name="Freeform 847"/>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0256" name="Freeform 848"/>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0257" name="Freeform 849"/>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258" name="Freeform 850"/>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259" name="Freeform 851"/>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260" name="Group 852"/>
              <p:cNvGrpSpPr>
                <a:grpSpLocks/>
              </p:cNvGrpSpPr>
              <p:nvPr/>
            </p:nvGrpSpPr>
            <p:grpSpPr bwMode="auto">
              <a:xfrm>
                <a:off x="1659" y="3525"/>
                <a:ext cx="176" cy="150"/>
                <a:chOff x="4765" y="1531"/>
                <a:chExt cx="312" cy="261"/>
              </a:xfrm>
            </p:grpSpPr>
            <p:sp>
              <p:nvSpPr>
                <p:cNvPr id="530261" name="AutoShape 853"/>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262" name="Freeform 854"/>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263" name="Freeform 855"/>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264" name="Freeform 856"/>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265" name="Freeform 857"/>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266" name="Freeform 858"/>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267" name="Freeform 859"/>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268" name="Freeform 860"/>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269" name="Freeform 861"/>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270" name="Freeform 862"/>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271" name="Freeform 863"/>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272" name="Freeform 864"/>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273" name="Freeform 865"/>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274" name="Freeform 866"/>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275" name="Freeform 867"/>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276" name="Freeform 868"/>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277" name="Freeform 869"/>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278" name="Freeform 870"/>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279" name="Freeform 871"/>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280" name="Freeform 872"/>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281" name="Freeform 873"/>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282" name="Freeform 874"/>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283" name="Freeform 875"/>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284" name="Freeform 876"/>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285" name="Freeform 877"/>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286" name="Freeform 878"/>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287" name="Freeform 879"/>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288" name="Freeform 880"/>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289" name="Freeform 881"/>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290" name="Rectangle 882"/>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291" name="Freeform 883"/>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292" name="Freeform 884"/>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293" name="Freeform 885"/>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294" name="Freeform 886"/>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295" name="Freeform 887"/>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296" name="Freeform 888"/>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297" name="Freeform 889"/>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298" name="Freeform 890"/>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299" name="Freeform 891"/>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sp>
            <p:nvSpPr>
              <p:cNvPr id="530300" name="Freeform 892"/>
              <p:cNvSpPr>
                <a:spLocks/>
              </p:cNvSpPr>
              <p:nvPr/>
            </p:nvSpPr>
            <p:spPr bwMode="auto">
              <a:xfrm flipV="1">
                <a:off x="1740" y="3512"/>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301" name="Line 893"/>
              <p:cNvSpPr>
                <a:spLocks noChangeShapeType="1"/>
              </p:cNvSpPr>
              <p:nvPr/>
            </p:nvSpPr>
            <p:spPr bwMode="auto">
              <a:xfrm>
                <a:off x="1932" y="3451"/>
                <a:ext cx="0" cy="60"/>
              </a:xfrm>
              <a:prstGeom prst="line">
                <a:avLst/>
              </a:prstGeom>
              <a:noFill/>
              <a:ln w="19050">
                <a:solidFill>
                  <a:schemeClr val="tx1"/>
                </a:solidFill>
                <a:round/>
                <a:headEnd/>
                <a:tailEnd/>
              </a:ln>
              <a:effectLst/>
            </p:spPr>
            <p:txBody>
              <a:bodyPr wrap="none"/>
              <a:lstStyle/>
              <a:p>
                <a:endParaRPr lang="en-US"/>
              </a:p>
            </p:txBody>
          </p:sp>
          <p:grpSp>
            <p:nvGrpSpPr>
              <p:cNvPr id="530302" name="Group 894"/>
              <p:cNvGrpSpPr>
                <a:grpSpLocks/>
              </p:cNvGrpSpPr>
              <p:nvPr/>
            </p:nvGrpSpPr>
            <p:grpSpPr bwMode="auto">
              <a:xfrm>
                <a:off x="1791" y="3364"/>
                <a:ext cx="275" cy="118"/>
                <a:chOff x="3600" y="219"/>
                <a:chExt cx="360" cy="175"/>
              </a:xfrm>
            </p:grpSpPr>
            <p:sp>
              <p:nvSpPr>
                <p:cNvPr id="530303" name="Oval 895"/>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0304" name="Line 89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305" name="Line 89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306" name="Rectangle 898"/>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307" name="Oval 899"/>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0308" name="Group 900"/>
                <p:cNvGrpSpPr>
                  <a:grpSpLocks/>
                </p:cNvGrpSpPr>
                <p:nvPr/>
              </p:nvGrpSpPr>
              <p:grpSpPr bwMode="auto">
                <a:xfrm>
                  <a:off x="3686" y="244"/>
                  <a:ext cx="177" cy="66"/>
                  <a:chOff x="2848" y="848"/>
                  <a:chExt cx="140" cy="98"/>
                </a:xfrm>
              </p:grpSpPr>
              <p:sp>
                <p:nvSpPr>
                  <p:cNvPr id="530309" name="Line 9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310" name="Line 90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311" name="Line 90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312" name="Group 904"/>
                <p:cNvGrpSpPr>
                  <a:grpSpLocks/>
                </p:cNvGrpSpPr>
                <p:nvPr/>
              </p:nvGrpSpPr>
              <p:grpSpPr bwMode="auto">
                <a:xfrm flipV="1">
                  <a:off x="3686" y="243"/>
                  <a:ext cx="177" cy="66"/>
                  <a:chOff x="2848" y="848"/>
                  <a:chExt cx="140" cy="98"/>
                </a:xfrm>
              </p:grpSpPr>
              <p:sp>
                <p:nvSpPr>
                  <p:cNvPr id="530313" name="Line 9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314" name="Line 9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315" name="Line 9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grpSp>
          <p:nvGrpSpPr>
            <p:cNvPr id="530316" name="Group 908"/>
            <p:cNvGrpSpPr>
              <a:grpSpLocks/>
            </p:cNvGrpSpPr>
            <p:nvPr/>
          </p:nvGrpSpPr>
          <p:grpSpPr bwMode="auto">
            <a:xfrm>
              <a:off x="4035" y="2288"/>
              <a:ext cx="581" cy="426"/>
              <a:chOff x="2408" y="3183"/>
              <a:chExt cx="581" cy="426"/>
            </a:xfrm>
          </p:grpSpPr>
          <p:grpSp>
            <p:nvGrpSpPr>
              <p:cNvPr id="530317" name="Group 909"/>
              <p:cNvGrpSpPr>
                <a:grpSpLocks/>
              </p:cNvGrpSpPr>
              <p:nvPr/>
            </p:nvGrpSpPr>
            <p:grpSpPr bwMode="auto">
              <a:xfrm>
                <a:off x="2517" y="3459"/>
                <a:ext cx="176" cy="150"/>
                <a:chOff x="4765" y="1531"/>
                <a:chExt cx="312" cy="261"/>
              </a:xfrm>
            </p:grpSpPr>
            <p:sp>
              <p:nvSpPr>
                <p:cNvPr id="530318" name="AutoShape 910"/>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319" name="Freeform 911"/>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320" name="Freeform 912"/>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321" name="Freeform 913"/>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322" name="Freeform 914"/>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323" name="Freeform 915"/>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324" name="Freeform 916"/>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325" name="Freeform 917"/>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326" name="Freeform 918"/>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327" name="Freeform 919"/>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328" name="Freeform 920"/>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329" name="Freeform 921"/>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330" name="Freeform 922"/>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331" name="Freeform 923"/>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332" name="Freeform 924"/>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333" name="Freeform 925"/>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334" name="Freeform 926"/>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335" name="Freeform 927"/>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336" name="Freeform 928"/>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337" name="Freeform 929"/>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338" name="Freeform 930"/>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339" name="Freeform 931"/>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340" name="Freeform 932"/>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341" name="Freeform 933"/>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342" name="Freeform 934"/>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343" name="Freeform 935"/>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344" name="Freeform 936"/>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345" name="Freeform 937"/>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346" name="Freeform 938"/>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347" name="Rectangle 939"/>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348" name="Freeform 940"/>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349" name="Freeform 941"/>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350" name="Freeform 942"/>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351" name="Freeform 943"/>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352" name="Freeform 944"/>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353" name="Freeform 945"/>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354" name="Freeform 946"/>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355" name="Freeform 947"/>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356" name="Freeform 948"/>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357" name="Group 949"/>
              <p:cNvGrpSpPr>
                <a:grpSpLocks/>
              </p:cNvGrpSpPr>
              <p:nvPr/>
            </p:nvGrpSpPr>
            <p:grpSpPr bwMode="auto">
              <a:xfrm rot="19000869">
                <a:off x="2482" y="3285"/>
                <a:ext cx="391" cy="88"/>
                <a:chOff x="1450" y="3513"/>
                <a:chExt cx="391" cy="88"/>
              </a:xfrm>
            </p:grpSpPr>
            <p:sp>
              <p:nvSpPr>
                <p:cNvPr id="530358" name="Freeform 950"/>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359" name="Line 951"/>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0360" name="Group 952"/>
              <p:cNvGrpSpPr>
                <a:grpSpLocks/>
              </p:cNvGrpSpPr>
              <p:nvPr/>
            </p:nvGrpSpPr>
            <p:grpSpPr bwMode="auto">
              <a:xfrm>
                <a:off x="2408" y="3217"/>
                <a:ext cx="265" cy="123"/>
                <a:chOff x="3600" y="219"/>
                <a:chExt cx="360" cy="175"/>
              </a:xfrm>
            </p:grpSpPr>
            <p:sp>
              <p:nvSpPr>
                <p:cNvPr id="530361" name="Oval 95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0362" name="Line 95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363" name="Line 95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364" name="Rectangle 95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365" name="Oval 95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0366" name="Group 958"/>
                <p:cNvGrpSpPr>
                  <a:grpSpLocks/>
                </p:cNvGrpSpPr>
                <p:nvPr/>
              </p:nvGrpSpPr>
              <p:grpSpPr bwMode="auto">
                <a:xfrm>
                  <a:off x="3686" y="244"/>
                  <a:ext cx="177" cy="66"/>
                  <a:chOff x="2848" y="848"/>
                  <a:chExt cx="140" cy="98"/>
                </a:xfrm>
              </p:grpSpPr>
              <p:sp>
                <p:nvSpPr>
                  <p:cNvPr id="530367" name="Line 9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368" name="Line 9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369" name="Line 9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370" name="Group 962"/>
                <p:cNvGrpSpPr>
                  <a:grpSpLocks/>
                </p:cNvGrpSpPr>
                <p:nvPr/>
              </p:nvGrpSpPr>
              <p:grpSpPr bwMode="auto">
                <a:xfrm flipV="1">
                  <a:off x="3686" y="243"/>
                  <a:ext cx="177" cy="66"/>
                  <a:chOff x="2848" y="848"/>
                  <a:chExt cx="140" cy="98"/>
                </a:xfrm>
              </p:grpSpPr>
              <p:sp>
                <p:nvSpPr>
                  <p:cNvPr id="530371" name="Line 96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372" name="Line 9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373" name="Line 96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0374" name="Group 966"/>
              <p:cNvGrpSpPr>
                <a:grpSpLocks/>
              </p:cNvGrpSpPr>
              <p:nvPr/>
            </p:nvGrpSpPr>
            <p:grpSpPr bwMode="auto">
              <a:xfrm>
                <a:off x="2813" y="3183"/>
                <a:ext cx="176" cy="150"/>
                <a:chOff x="4765" y="1531"/>
                <a:chExt cx="312" cy="261"/>
              </a:xfrm>
            </p:grpSpPr>
            <p:sp>
              <p:nvSpPr>
                <p:cNvPr id="530375" name="AutoShape 96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376" name="Freeform 96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377" name="Freeform 96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378" name="Freeform 97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379" name="Freeform 97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380" name="Freeform 97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381" name="Freeform 97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382" name="Freeform 97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383" name="Freeform 97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384" name="Freeform 97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385" name="Freeform 97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386" name="Freeform 97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387" name="Freeform 97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388" name="Freeform 98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389" name="Freeform 98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390" name="Freeform 98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391" name="Freeform 98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392" name="Freeform 98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393" name="Freeform 98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394" name="Freeform 98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395" name="Freeform 98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396" name="Freeform 98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397" name="Freeform 98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398" name="Freeform 99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399" name="Freeform 99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400" name="Freeform 99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401" name="Freeform 99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402" name="Freeform 99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403" name="Freeform 99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404" name="Rectangle 99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405" name="Freeform 99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406" name="Freeform 99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407" name="Freeform 99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408" name="Freeform 100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409" name="Freeform 100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410" name="Freeform 100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411" name="Freeform 100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412" name="Freeform 100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413" name="Freeform 100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grpSp>
          <p:nvGrpSpPr>
            <p:cNvPr id="530414" name="Group 1006"/>
            <p:cNvGrpSpPr>
              <a:grpSpLocks/>
            </p:cNvGrpSpPr>
            <p:nvPr/>
          </p:nvGrpSpPr>
          <p:grpSpPr bwMode="auto">
            <a:xfrm>
              <a:off x="3004" y="1864"/>
              <a:ext cx="496" cy="530"/>
              <a:chOff x="521" y="3063"/>
              <a:chExt cx="496" cy="530"/>
            </a:xfrm>
          </p:grpSpPr>
          <p:grpSp>
            <p:nvGrpSpPr>
              <p:cNvPr id="530415" name="Group 1007"/>
              <p:cNvGrpSpPr>
                <a:grpSpLocks/>
              </p:cNvGrpSpPr>
              <p:nvPr/>
            </p:nvGrpSpPr>
            <p:grpSpPr bwMode="auto">
              <a:xfrm>
                <a:off x="537" y="3443"/>
                <a:ext cx="176" cy="150"/>
                <a:chOff x="4765" y="1531"/>
                <a:chExt cx="312" cy="261"/>
              </a:xfrm>
            </p:grpSpPr>
            <p:sp>
              <p:nvSpPr>
                <p:cNvPr id="530416" name="AutoShape 1008"/>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417" name="Freeform 1009"/>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418" name="Freeform 1010"/>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419" name="Freeform 1011"/>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420" name="Freeform 1012"/>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421" name="Freeform 1013"/>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422" name="Freeform 1014"/>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423" name="Freeform 1015"/>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424" name="Freeform 1016"/>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425" name="Freeform 1017"/>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426" name="Freeform 1018"/>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427" name="Freeform 1019"/>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428" name="Freeform 1020"/>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429" name="Freeform 1021"/>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430" name="Freeform 1022"/>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431" name="Freeform 1023"/>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432" name="Freeform 1024"/>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433" name="Freeform 1025"/>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434" name="Freeform 1026"/>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435" name="Freeform 1027"/>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436" name="Freeform 1028"/>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437" name="Freeform 1029"/>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438" name="Freeform 1030"/>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439" name="Freeform 1031"/>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440" name="Freeform 1032"/>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441" name="Freeform 1033"/>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442" name="Freeform 1034"/>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443" name="Freeform 1035"/>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444" name="Freeform 1036"/>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445" name="Rectangle 1037"/>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446" name="Freeform 1038"/>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447" name="Freeform 1039"/>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448" name="Freeform 1040"/>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449" name="Freeform 1041"/>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450" name="Freeform 1042"/>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451" name="Freeform 1043"/>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452" name="Freeform 1044"/>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453" name="Freeform 1045"/>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454" name="Freeform 1046"/>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455" name="Group 1047"/>
              <p:cNvGrpSpPr>
                <a:grpSpLocks/>
              </p:cNvGrpSpPr>
              <p:nvPr/>
            </p:nvGrpSpPr>
            <p:grpSpPr bwMode="auto">
              <a:xfrm rot="5400000">
                <a:off x="534" y="3281"/>
                <a:ext cx="391" cy="88"/>
                <a:chOff x="1450" y="3513"/>
                <a:chExt cx="391" cy="88"/>
              </a:xfrm>
            </p:grpSpPr>
            <p:sp>
              <p:nvSpPr>
                <p:cNvPr id="530456" name="Freeform 1048"/>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457" name="Line 1049"/>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0458" name="Group 1050"/>
              <p:cNvGrpSpPr>
                <a:grpSpLocks/>
              </p:cNvGrpSpPr>
              <p:nvPr/>
            </p:nvGrpSpPr>
            <p:grpSpPr bwMode="auto">
              <a:xfrm>
                <a:off x="752" y="3249"/>
                <a:ext cx="265" cy="123"/>
                <a:chOff x="3600" y="219"/>
                <a:chExt cx="360" cy="175"/>
              </a:xfrm>
            </p:grpSpPr>
            <p:sp>
              <p:nvSpPr>
                <p:cNvPr id="530459" name="Oval 105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0460" name="Line 10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461" name="Line 10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462" name="Rectangle 1054"/>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463" name="Oval 105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0464" name="Group 1056"/>
                <p:cNvGrpSpPr>
                  <a:grpSpLocks/>
                </p:cNvGrpSpPr>
                <p:nvPr/>
              </p:nvGrpSpPr>
              <p:grpSpPr bwMode="auto">
                <a:xfrm>
                  <a:off x="3686" y="244"/>
                  <a:ext cx="177" cy="66"/>
                  <a:chOff x="2848" y="848"/>
                  <a:chExt cx="140" cy="98"/>
                </a:xfrm>
              </p:grpSpPr>
              <p:sp>
                <p:nvSpPr>
                  <p:cNvPr id="530465" name="Line 10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466" name="Line 10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467" name="Line 10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468" name="Group 1060"/>
                <p:cNvGrpSpPr>
                  <a:grpSpLocks/>
                </p:cNvGrpSpPr>
                <p:nvPr/>
              </p:nvGrpSpPr>
              <p:grpSpPr bwMode="auto">
                <a:xfrm flipV="1">
                  <a:off x="3686" y="243"/>
                  <a:ext cx="177" cy="66"/>
                  <a:chOff x="2848" y="848"/>
                  <a:chExt cx="140" cy="98"/>
                </a:xfrm>
              </p:grpSpPr>
              <p:sp>
                <p:nvSpPr>
                  <p:cNvPr id="530469" name="Line 10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470" name="Line 10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471" name="Line 10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0472" name="Group 1064"/>
              <p:cNvGrpSpPr>
                <a:grpSpLocks/>
              </p:cNvGrpSpPr>
              <p:nvPr/>
            </p:nvGrpSpPr>
            <p:grpSpPr bwMode="auto">
              <a:xfrm>
                <a:off x="521" y="3063"/>
                <a:ext cx="176" cy="150"/>
                <a:chOff x="4765" y="1531"/>
                <a:chExt cx="312" cy="261"/>
              </a:xfrm>
            </p:grpSpPr>
            <p:sp>
              <p:nvSpPr>
                <p:cNvPr id="530473" name="AutoShape 1065"/>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474" name="Freeform 1066"/>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475" name="Freeform 1067"/>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476" name="Freeform 1068"/>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477" name="Freeform 1069"/>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478" name="Freeform 1070"/>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479" name="Freeform 1071"/>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480" name="Freeform 1072"/>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481" name="Freeform 1073"/>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482" name="Freeform 1074"/>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483" name="Freeform 1075"/>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484" name="Freeform 1076"/>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485" name="Freeform 1077"/>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486" name="Freeform 1078"/>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487" name="Freeform 1079"/>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488" name="Freeform 1080"/>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489" name="Freeform 1081"/>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490" name="Freeform 1082"/>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491" name="Freeform 1083"/>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492" name="Freeform 1084"/>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493" name="Freeform 1085"/>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494" name="Freeform 1086"/>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495" name="Freeform 1087"/>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496" name="Freeform 1088"/>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497" name="Freeform 1089"/>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498" name="Freeform 1090"/>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499" name="Freeform 1091"/>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500" name="Freeform 1092"/>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501" name="Freeform 1093"/>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502" name="Rectangle 1094"/>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503" name="Freeform 1095"/>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504" name="Freeform 1096"/>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505" name="Freeform 1097"/>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506" name="Freeform 1098"/>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507" name="Freeform 1099"/>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508" name="Freeform 1100"/>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509" name="Freeform 1101"/>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510" name="Freeform 1102"/>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511" name="Freeform 1103"/>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grpSp>
          <p:nvGrpSpPr>
            <p:cNvPr id="530512" name="Group 1104"/>
            <p:cNvGrpSpPr>
              <a:grpSpLocks/>
            </p:cNvGrpSpPr>
            <p:nvPr/>
          </p:nvGrpSpPr>
          <p:grpSpPr bwMode="auto">
            <a:xfrm>
              <a:off x="3273" y="1420"/>
              <a:ext cx="559" cy="309"/>
              <a:chOff x="1170" y="3095"/>
              <a:chExt cx="559" cy="309"/>
            </a:xfrm>
          </p:grpSpPr>
          <p:grpSp>
            <p:nvGrpSpPr>
              <p:cNvPr id="530513" name="Group 1105"/>
              <p:cNvGrpSpPr>
                <a:grpSpLocks/>
              </p:cNvGrpSpPr>
              <p:nvPr/>
            </p:nvGrpSpPr>
            <p:grpSpPr bwMode="auto">
              <a:xfrm>
                <a:off x="1170" y="3095"/>
                <a:ext cx="159" cy="146"/>
                <a:chOff x="4781" y="1833"/>
                <a:chExt cx="318" cy="262"/>
              </a:xfrm>
            </p:grpSpPr>
            <p:sp>
              <p:nvSpPr>
                <p:cNvPr id="530514" name="AutoShape 1106"/>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0515" name="Freeform 1107"/>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0516" name="Freeform 1108"/>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0517" name="Freeform 1109"/>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0518" name="Freeform 1110"/>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0519" name="Freeform 1111"/>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0520" name="Freeform 1112"/>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0521" name="Freeform 1113"/>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0522" name="Freeform 1114"/>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0523" name="Freeform 1115"/>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0524" name="Freeform 1116"/>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0525" name="Freeform 1117"/>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0526" name="Freeform 1118"/>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0527" name="Freeform 1119"/>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0528" name="Freeform 1120"/>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0529" name="Freeform 1121"/>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0530" name="Freeform 1122"/>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531" name="Freeform 1123"/>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532" name="Freeform 1124"/>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0533" name="Freeform 1125"/>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0534" name="Freeform 1126"/>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0535" name="Freeform 1127"/>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0536" name="Freeform 1128"/>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0537" name="Freeform 1129"/>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0538" name="Freeform 1130"/>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0539" name="Freeform 1131"/>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0540" name="Freeform 1132"/>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0541" name="Freeform 1133"/>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0542" name="Freeform 1134"/>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0543" name="Freeform 1135"/>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0544" name="Rectangle 1136"/>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0545" name="Freeform 1137"/>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0546" name="Freeform 1138"/>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547" name="Freeform 1139"/>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548" name="Freeform 1140"/>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0549" name="Freeform 1141"/>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0550" name="Freeform 1142"/>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0551" name="Freeform 1143"/>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552" name="Freeform 1144"/>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553" name="Freeform 1145"/>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554" name="Group 1146"/>
              <p:cNvGrpSpPr>
                <a:grpSpLocks/>
              </p:cNvGrpSpPr>
              <p:nvPr/>
            </p:nvGrpSpPr>
            <p:grpSpPr bwMode="auto">
              <a:xfrm>
                <a:off x="1553" y="3099"/>
                <a:ext cx="176" cy="150"/>
                <a:chOff x="4765" y="1531"/>
                <a:chExt cx="312" cy="261"/>
              </a:xfrm>
            </p:grpSpPr>
            <p:sp>
              <p:nvSpPr>
                <p:cNvPr id="530555" name="AutoShape 1147"/>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0556" name="Freeform 1148"/>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0557" name="Freeform 1149"/>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0558" name="Freeform 1150"/>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0559" name="Freeform 1151"/>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0560" name="Freeform 1152"/>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0561" name="Freeform 1153"/>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0562" name="Freeform 1154"/>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0563" name="Freeform 1155"/>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0564" name="Freeform 1156"/>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0565" name="Freeform 1157"/>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0566" name="Freeform 1158"/>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0567" name="Freeform 1159"/>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0568" name="Freeform 1160"/>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0569" name="Freeform 1161"/>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0570" name="Freeform 1162"/>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0571" name="Freeform 1163"/>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0572" name="Freeform 1164"/>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0573" name="Freeform 1165"/>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0574" name="Freeform 1166"/>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0575" name="Freeform 1167"/>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0576" name="Freeform 1168"/>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0577" name="Freeform 1169"/>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0578" name="Freeform 1170"/>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0579" name="Freeform 1171"/>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0580" name="Freeform 1172"/>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0581" name="Freeform 1173"/>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0582" name="Freeform 1174"/>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0583" name="Freeform 1175"/>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0584" name="Rectangle 1176"/>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0585" name="Freeform 1177"/>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0586" name="Freeform 1178"/>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0587" name="Freeform 1179"/>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0588" name="Freeform 1180"/>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0589" name="Freeform 1181"/>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0590" name="Freeform 1182"/>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0591" name="Freeform 1183"/>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0592" name="Freeform 1184"/>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0593" name="Freeform 1185"/>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0594" name="Group 1186"/>
              <p:cNvGrpSpPr>
                <a:grpSpLocks/>
              </p:cNvGrpSpPr>
              <p:nvPr/>
            </p:nvGrpSpPr>
            <p:grpSpPr bwMode="auto">
              <a:xfrm rot="10800000">
                <a:off x="1234" y="3229"/>
                <a:ext cx="391" cy="88"/>
                <a:chOff x="1450" y="3513"/>
                <a:chExt cx="391" cy="88"/>
              </a:xfrm>
            </p:grpSpPr>
            <p:sp>
              <p:nvSpPr>
                <p:cNvPr id="530595" name="Freeform 1187"/>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0596" name="Line 1188"/>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0597" name="Group 1189"/>
              <p:cNvGrpSpPr>
                <a:grpSpLocks/>
              </p:cNvGrpSpPr>
              <p:nvPr/>
            </p:nvGrpSpPr>
            <p:grpSpPr bwMode="auto">
              <a:xfrm>
                <a:off x="1305" y="3286"/>
                <a:ext cx="275" cy="118"/>
                <a:chOff x="3600" y="219"/>
                <a:chExt cx="360" cy="175"/>
              </a:xfrm>
            </p:grpSpPr>
            <p:sp>
              <p:nvSpPr>
                <p:cNvPr id="530598" name="Oval 1190"/>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0599" name="Line 11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0600" name="Line 11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0601" name="Rectangle 1193"/>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0602" name="Oval 1194"/>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0603" name="Group 1195"/>
                <p:cNvGrpSpPr>
                  <a:grpSpLocks/>
                </p:cNvGrpSpPr>
                <p:nvPr/>
              </p:nvGrpSpPr>
              <p:grpSpPr bwMode="auto">
                <a:xfrm>
                  <a:off x="3686" y="244"/>
                  <a:ext cx="177" cy="66"/>
                  <a:chOff x="2848" y="848"/>
                  <a:chExt cx="140" cy="98"/>
                </a:xfrm>
              </p:grpSpPr>
              <p:sp>
                <p:nvSpPr>
                  <p:cNvPr id="530604" name="Line 1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605" name="Line 1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606" name="Line 1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0607" name="Group 1199"/>
                <p:cNvGrpSpPr>
                  <a:grpSpLocks/>
                </p:cNvGrpSpPr>
                <p:nvPr/>
              </p:nvGrpSpPr>
              <p:grpSpPr bwMode="auto">
                <a:xfrm flipV="1">
                  <a:off x="3686" y="243"/>
                  <a:ext cx="177" cy="66"/>
                  <a:chOff x="2848" y="848"/>
                  <a:chExt cx="140" cy="98"/>
                </a:xfrm>
              </p:grpSpPr>
              <p:sp>
                <p:nvSpPr>
                  <p:cNvPr id="530608" name="Line 12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0609" name="Line 12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0610" name="Line 12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
          <p:nvSpPr>
            <p:cNvPr id="530611" name="Text Box 1203"/>
            <p:cNvSpPr txBox="1">
              <a:spLocks noChangeArrowheads="1"/>
            </p:cNvSpPr>
            <p:nvPr/>
          </p:nvSpPr>
          <p:spPr bwMode="auto">
            <a:xfrm>
              <a:off x="3036" y="2982"/>
              <a:ext cx="1450" cy="231"/>
            </a:xfrm>
            <a:prstGeom prst="rect">
              <a:avLst/>
            </a:prstGeom>
            <a:noFill/>
            <a:ln w="9525">
              <a:noFill/>
              <a:miter lim="800000"/>
              <a:headEnd/>
              <a:tailEnd/>
            </a:ln>
            <a:effectLst/>
          </p:spPr>
          <p:txBody>
            <a:bodyPr wrap="none">
              <a:spAutoFit/>
            </a:bodyPr>
            <a:lstStyle/>
            <a:p>
              <a:r>
                <a:rPr lang="en-US"/>
                <a:t>Source-based trees</a:t>
              </a:r>
            </a:p>
          </p:txBody>
        </p:sp>
        <p:sp>
          <p:nvSpPr>
            <p:cNvPr id="530612" name="Line 1204"/>
            <p:cNvSpPr>
              <a:spLocks noChangeShapeType="1"/>
            </p:cNvSpPr>
            <p:nvPr/>
          </p:nvSpPr>
          <p:spPr bwMode="auto">
            <a:xfrm>
              <a:off x="3552" y="1728"/>
              <a:ext cx="484" cy="228"/>
            </a:xfrm>
            <a:prstGeom prst="line">
              <a:avLst/>
            </a:prstGeom>
            <a:noFill/>
            <a:ln w="38100">
              <a:solidFill>
                <a:schemeClr val="accent2"/>
              </a:solidFill>
              <a:round/>
              <a:headEnd/>
              <a:tailEnd type="triangle" w="med" len="med"/>
            </a:ln>
            <a:effectLst/>
          </p:spPr>
          <p:txBody>
            <a:bodyPr wrap="none"/>
            <a:lstStyle/>
            <a:p>
              <a:endParaRPr lang="en-US"/>
            </a:p>
          </p:txBody>
        </p:sp>
        <p:sp>
          <p:nvSpPr>
            <p:cNvPr id="530613" name="Line 1205"/>
            <p:cNvSpPr>
              <a:spLocks noChangeShapeType="1"/>
            </p:cNvSpPr>
            <p:nvPr/>
          </p:nvSpPr>
          <p:spPr bwMode="auto">
            <a:xfrm>
              <a:off x="3380" y="2176"/>
              <a:ext cx="292" cy="372"/>
            </a:xfrm>
            <a:prstGeom prst="line">
              <a:avLst/>
            </a:prstGeom>
            <a:noFill/>
            <a:ln w="38100">
              <a:solidFill>
                <a:schemeClr val="accent2"/>
              </a:solidFill>
              <a:round/>
              <a:headEnd/>
              <a:tailEnd type="triangle" w="med" len="med"/>
            </a:ln>
            <a:effectLst/>
          </p:spPr>
          <p:txBody>
            <a:bodyPr wrap="none"/>
            <a:lstStyle/>
            <a:p>
              <a:endParaRPr lang="en-US"/>
            </a:p>
          </p:txBody>
        </p:sp>
        <p:sp>
          <p:nvSpPr>
            <p:cNvPr id="530614" name="Line 1206"/>
            <p:cNvSpPr>
              <a:spLocks noChangeShapeType="1"/>
            </p:cNvSpPr>
            <p:nvPr/>
          </p:nvSpPr>
          <p:spPr bwMode="auto">
            <a:xfrm flipH="1">
              <a:off x="3484" y="1996"/>
              <a:ext cx="584" cy="152"/>
            </a:xfrm>
            <a:prstGeom prst="line">
              <a:avLst/>
            </a:prstGeom>
            <a:noFill/>
            <a:ln w="38100">
              <a:solidFill>
                <a:schemeClr val="accent1"/>
              </a:solidFill>
              <a:round/>
              <a:headEnd/>
              <a:tailEnd/>
            </a:ln>
            <a:effectLst/>
          </p:spPr>
          <p:txBody>
            <a:bodyPr wrap="none"/>
            <a:lstStyle/>
            <a:p>
              <a:endParaRPr lang="en-US"/>
            </a:p>
          </p:txBody>
        </p:sp>
        <p:sp>
          <p:nvSpPr>
            <p:cNvPr id="530615" name="Line 1207"/>
            <p:cNvSpPr>
              <a:spLocks noChangeShapeType="1"/>
            </p:cNvSpPr>
            <p:nvPr/>
          </p:nvSpPr>
          <p:spPr bwMode="auto">
            <a:xfrm flipH="1">
              <a:off x="3336" y="2144"/>
              <a:ext cx="152" cy="336"/>
            </a:xfrm>
            <a:prstGeom prst="line">
              <a:avLst/>
            </a:prstGeom>
            <a:noFill/>
            <a:ln w="38100">
              <a:solidFill>
                <a:schemeClr val="accent1"/>
              </a:solidFill>
              <a:round/>
              <a:headEnd/>
              <a:tailEnd type="triangle" w="med" len="med"/>
            </a:ln>
            <a:effectLst/>
          </p:spPr>
          <p:txBody>
            <a:bodyPr wrap="none"/>
            <a:lstStyle/>
            <a:p>
              <a:endParaRPr lang="en-US"/>
            </a:p>
          </p:txBody>
        </p:sp>
        <p:sp>
          <p:nvSpPr>
            <p:cNvPr id="530616" name="Line 1208"/>
            <p:cNvSpPr>
              <a:spLocks noChangeShapeType="1"/>
            </p:cNvSpPr>
            <p:nvPr/>
          </p:nvSpPr>
          <p:spPr bwMode="auto">
            <a:xfrm>
              <a:off x="3484" y="2144"/>
              <a:ext cx="232" cy="288"/>
            </a:xfrm>
            <a:prstGeom prst="line">
              <a:avLst/>
            </a:prstGeom>
            <a:noFill/>
            <a:ln w="38100">
              <a:solidFill>
                <a:schemeClr val="accent1"/>
              </a:solidFill>
              <a:round/>
              <a:headEnd/>
              <a:tailEnd type="triangle" w="med" len="med"/>
            </a:ln>
            <a:effectLst/>
          </p:spPr>
          <p:txBody>
            <a:bodyPr wrap="none"/>
            <a:lstStyle/>
            <a:p>
              <a:endParaRPr lang="en-US"/>
            </a:p>
          </p:txBody>
        </p:sp>
        <p:sp>
          <p:nvSpPr>
            <p:cNvPr id="530617" name="Line 1209"/>
            <p:cNvSpPr>
              <a:spLocks noChangeShapeType="1"/>
            </p:cNvSpPr>
            <p:nvPr/>
          </p:nvSpPr>
          <p:spPr bwMode="auto">
            <a:xfrm flipV="1">
              <a:off x="3488" y="1868"/>
              <a:ext cx="112" cy="276"/>
            </a:xfrm>
            <a:prstGeom prst="line">
              <a:avLst/>
            </a:prstGeom>
            <a:noFill/>
            <a:ln w="38100">
              <a:solidFill>
                <a:schemeClr val="accent1"/>
              </a:solidFill>
              <a:round/>
              <a:headEnd/>
              <a:tailEnd type="triangle" w="med" len="med"/>
            </a:ln>
            <a:effectLst/>
          </p:spPr>
          <p:txBody>
            <a:bodyPr wrap="none"/>
            <a:lstStyle/>
            <a:p>
              <a:endParaRPr lang="en-US"/>
            </a:p>
          </p:txBody>
        </p:sp>
        <p:sp>
          <p:nvSpPr>
            <p:cNvPr id="530618" name="Oval 1210"/>
            <p:cNvSpPr>
              <a:spLocks noChangeArrowheads="1"/>
            </p:cNvSpPr>
            <p:nvPr/>
          </p:nvSpPr>
          <p:spPr bwMode="auto">
            <a:xfrm>
              <a:off x="3994" y="1972"/>
              <a:ext cx="78" cy="66"/>
            </a:xfrm>
            <a:prstGeom prst="ellipse">
              <a:avLst/>
            </a:prstGeom>
            <a:solidFill>
              <a:schemeClr val="accent1"/>
            </a:solidFill>
            <a:ln w="9525">
              <a:solidFill>
                <a:schemeClr val="accent1"/>
              </a:solidFill>
              <a:round/>
              <a:headEnd/>
              <a:tailEnd/>
            </a:ln>
            <a:effectLst/>
          </p:spPr>
          <p:txBody>
            <a:bodyPr wrap="none" anchor="ctr"/>
            <a:lstStyle/>
            <a:p>
              <a:endParaRPr lang="en-US"/>
            </a:p>
          </p:txBody>
        </p:sp>
        <p:sp>
          <p:nvSpPr>
            <p:cNvPr id="530619" name="Oval 1211"/>
            <p:cNvSpPr>
              <a:spLocks noChangeArrowheads="1"/>
            </p:cNvSpPr>
            <p:nvPr/>
          </p:nvSpPr>
          <p:spPr bwMode="auto">
            <a:xfrm>
              <a:off x="3526" y="1702"/>
              <a:ext cx="78" cy="66"/>
            </a:xfrm>
            <a:prstGeom prst="ellipse">
              <a:avLst/>
            </a:prstGeom>
            <a:solidFill>
              <a:schemeClr val="accent2"/>
            </a:solidFill>
            <a:ln w="9525">
              <a:solidFill>
                <a:schemeClr val="accent2"/>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533400" y="609600"/>
            <a:ext cx="8229600" cy="685800"/>
          </a:xfrm>
          <a:noFill/>
          <a:ln/>
        </p:spPr>
        <p:txBody>
          <a:bodyPr lIns="92075" tIns="46038" rIns="92075" bIns="46038"/>
          <a:lstStyle/>
          <a:p>
            <a:r>
              <a:rPr lang="en-US" sz="3600"/>
              <a:t>Approaches for building mcast trees</a:t>
            </a:r>
          </a:p>
        </p:txBody>
      </p:sp>
      <p:sp>
        <p:nvSpPr>
          <p:cNvPr id="532483" name="Rectangle 3"/>
          <p:cNvSpPr>
            <a:spLocks noGrp="1" noChangeArrowheads="1"/>
          </p:cNvSpPr>
          <p:nvPr>
            <p:ph type="body" idx="1"/>
          </p:nvPr>
        </p:nvSpPr>
        <p:spPr>
          <a:xfrm>
            <a:off x="533400" y="1600200"/>
            <a:ext cx="7772400" cy="3048000"/>
          </a:xfrm>
          <a:noFill/>
          <a:ln/>
        </p:spPr>
        <p:txBody>
          <a:bodyPr lIns="92075" tIns="46038" rIns="92075" bIns="46038"/>
          <a:lstStyle/>
          <a:p>
            <a:pPr>
              <a:buFont typeface="ZapfDingbats" pitchFamily="82" charset="2"/>
              <a:buNone/>
            </a:pPr>
            <a:r>
              <a:rPr lang="en-US"/>
              <a:t>Approaches:</a:t>
            </a:r>
          </a:p>
          <a:p>
            <a:r>
              <a:rPr lang="en-US">
                <a:solidFill>
                  <a:srgbClr val="FF0000"/>
                </a:solidFill>
              </a:rPr>
              <a:t>source-based tree:</a:t>
            </a:r>
            <a:r>
              <a:rPr lang="en-US"/>
              <a:t> one tree per source</a:t>
            </a:r>
          </a:p>
          <a:p>
            <a:pPr lvl="1"/>
            <a:r>
              <a:rPr lang="en-US"/>
              <a:t>shortest path trees</a:t>
            </a:r>
          </a:p>
          <a:p>
            <a:pPr lvl="1"/>
            <a:r>
              <a:rPr lang="en-US"/>
              <a:t>reverse path forwarding</a:t>
            </a:r>
          </a:p>
          <a:p>
            <a:r>
              <a:rPr lang="en-US">
                <a:solidFill>
                  <a:srgbClr val="FF0000"/>
                </a:solidFill>
              </a:rPr>
              <a:t>group-shared tree:</a:t>
            </a:r>
            <a:r>
              <a:rPr lang="en-US"/>
              <a:t> group uses one tree</a:t>
            </a:r>
          </a:p>
          <a:p>
            <a:pPr lvl="1"/>
            <a:r>
              <a:rPr lang="en-US"/>
              <a:t>minimal spanning (Steiner) </a:t>
            </a:r>
          </a:p>
          <a:p>
            <a:pPr lvl="1"/>
            <a:r>
              <a:rPr lang="en-US"/>
              <a:t>center-based trees</a:t>
            </a:r>
          </a:p>
        </p:txBody>
      </p:sp>
      <p:sp>
        <p:nvSpPr>
          <p:cNvPr id="532484" name="Rectangle 4"/>
          <p:cNvSpPr>
            <a:spLocks noChangeArrowheads="1"/>
          </p:cNvSpPr>
          <p:nvPr/>
        </p:nvSpPr>
        <p:spPr bwMode="auto">
          <a:xfrm>
            <a:off x="533400" y="5178425"/>
            <a:ext cx="8305800" cy="1373188"/>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400"/>
              <a:t>…we first look at basic approaches, then specific protocols adopting these approaches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Line 2"/>
          <p:cNvSpPr>
            <a:spLocks noChangeShapeType="1"/>
          </p:cNvSpPr>
          <p:nvPr/>
        </p:nvSpPr>
        <p:spPr bwMode="auto">
          <a:xfrm>
            <a:off x="3963988" y="5087938"/>
            <a:ext cx="401637" cy="690562"/>
          </a:xfrm>
          <a:prstGeom prst="line">
            <a:avLst/>
          </a:prstGeom>
          <a:noFill/>
          <a:ln w="57150">
            <a:solidFill>
              <a:srgbClr val="FF0000"/>
            </a:solidFill>
            <a:round/>
            <a:headEnd/>
            <a:tailEnd/>
          </a:ln>
          <a:effectLst/>
        </p:spPr>
        <p:txBody>
          <a:bodyPr wrap="none"/>
          <a:lstStyle/>
          <a:p>
            <a:endParaRPr lang="en-US"/>
          </a:p>
        </p:txBody>
      </p:sp>
      <p:sp>
        <p:nvSpPr>
          <p:cNvPr id="534531" name="Rectangle 3"/>
          <p:cNvSpPr>
            <a:spLocks noGrp="1" noChangeArrowheads="1"/>
          </p:cNvSpPr>
          <p:nvPr>
            <p:ph type="title"/>
          </p:nvPr>
        </p:nvSpPr>
        <p:spPr>
          <a:noFill/>
          <a:ln/>
        </p:spPr>
        <p:txBody>
          <a:bodyPr lIns="92075" tIns="46038" rIns="92075" bIns="46038"/>
          <a:lstStyle/>
          <a:p>
            <a:r>
              <a:rPr lang="en-US"/>
              <a:t>Shortest Path Tree</a:t>
            </a:r>
          </a:p>
        </p:txBody>
      </p:sp>
      <p:sp>
        <p:nvSpPr>
          <p:cNvPr id="534532" name="Rectangle 4"/>
          <p:cNvSpPr>
            <a:spLocks noGrp="1" noChangeArrowheads="1"/>
          </p:cNvSpPr>
          <p:nvPr>
            <p:ph type="body" idx="1"/>
          </p:nvPr>
        </p:nvSpPr>
        <p:spPr>
          <a:xfrm>
            <a:off x="512763" y="1239838"/>
            <a:ext cx="7924800" cy="1905000"/>
          </a:xfrm>
          <a:noFill/>
          <a:ln/>
        </p:spPr>
        <p:txBody>
          <a:bodyPr lIns="92075" tIns="46038" rIns="92075" bIns="46038"/>
          <a:lstStyle/>
          <a:p>
            <a:r>
              <a:rPr lang="en-US"/>
              <a:t>mcast forwarding tree: tree of shortest path routes from source to all receivers</a:t>
            </a:r>
          </a:p>
          <a:p>
            <a:pPr lvl="1"/>
            <a:r>
              <a:rPr lang="en-US"/>
              <a:t>Dijkstra’s algorithm (used in MOSPF where OSPF routers already have a global net view)</a:t>
            </a:r>
          </a:p>
        </p:txBody>
      </p:sp>
      <p:sp>
        <p:nvSpPr>
          <p:cNvPr id="534533" name="Line 5"/>
          <p:cNvSpPr>
            <a:spLocks noChangeShapeType="1"/>
          </p:cNvSpPr>
          <p:nvPr/>
        </p:nvSpPr>
        <p:spPr bwMode="auto">
          <a:xfrm flipV="1">
            <a:off x="2562225" y="4232275"/>
            <a:ext cx="1365250" cy="347663"/>
          </a:xfrm>
          <a:prstGeom prst="line">
            <a:avLst/>
          </a:prstGeom>
          <a:noFill/>
          <a:ln w="19050">
            <a:solidFill>
              <a:schemeClr val="tx1"/>
            </a:solidFill>
            <a:round/>
            <a:headEnd/>
            <a:tailEnd/>
          </a:ln>
          <a:effectLst/>
        </p:spPr>
        <p:txBody>
          <a:bodyPr wrap="none"/>
          <a:lstStyle/>
          <a:p>
            <a:endParaRPr lang="en-US"/>
          </a:p>
        </p:txBody>
      </p:sp>
      <p:sp>
        <p:nvSpPr>
          <p:cNvPr id="534534" name="Line 6"/>
          <p:cNvSpPr>
            <a:spLocks noChangeShapeType="1"/>
          </p:cNvSpPr>
          <p:nvPr/>
        </p:nvSpPr>
        <p:spPr bwMode="auto">
          <a:xfrm>
            <a:off x="2297113" y="4549775"/>
            <a:ext cx="852487" cy="974725"/>
          </a:xfrm>
          <a:prstGeom prst="line">
            <a:avLst/>
          </a:prstGeom>
          <a:noFill/>
          <a:ln w="57150">
            <a:solidFill>
              <a:srgbClr val="FF0000"/>
            </a:solidFill>
            <a:round/>
            <a:headEnd/>
            <a:tailEnd/>
          </a:ln>
          <a:effectLst/>
        </p:spPr>
        <p:txBody>
          <a:bodyPr wrap="none"/>
          <a:lstStyle/>
          <a:p>
            <a:endParaRPr lang="en-US"/>
          </a:p>
        </p:txBody>
      </p:sp>
      <p:sp>
        <p:nvSpPr>
          <p:cNvPr id="534535" name="Line 7"/>
          <p:cNvSpPr>
            <a:spLocks noChangeShapeType="1"/>
          </p:cNvSpPr>
          <p:nvPr/>
        </p:nvSpPr>
        <p:spPr bwMode="auto">
          <a:xfrm>
            <a:off x="2884488" y="3794125"/>
            <a:ext cx="993775" cy="446088"/>
          </a:xfrm>
          <a:prstGeom prst="line">
            <a:avLst/>
          </a:prstGeom>
          <a:noFill/>
          <a:ln w="57150">
            <a:solidFill>
              <a:srgbClr val="FF0000"/>
            </a:solidFill>
            <a:round/>
            <a:headEnd/>
            <a:tailEnd/>
          </a:ln>
          <a:effectLst/>
        </p:spPr>
        <p:txBody>
          <a:bodyPr wrap="none"/>
          <a:lstStyle/>
          <a:p>
            <a:endParaRPr lang="en-US"/>
          </a:p>
        </p:txBody>
      </p:sp>
      <p:sp>
        <p:nvSpPr>
          <p:cNvPr id="534536" name="Line 8"/>
          <p:cNvSpPr>
            <a:spLocks noChangeShapeType="1"/>
          </p:cNvSpPr>
          <p:nvPr/>
        </p:nvSpPr>
        <p:spPr bwMode="auto">
          <a:xfrm flipV="1">
            <a:off x="3414713" y="5116513"/>
            <a:ext cx="538162" cy="468312"/>
          </a:xfrm>
          <a:prstGeom prst="line">
            <a:avLst/>
          </a:prstGeom>
          <a:noFill/>
          <a:ln w="19050">
            <a:solidFill>
              <a:schemeClr val="tx1"/>
            </a:solidFill>
            <a:round/>
            <a:headEnd/>
            <a:tailEnd/>
          </a:ln>
          <a:effectLst/>
        </p:spPr>
        <p:txBody>
          <a:bodyPr wrap="none"/>
          <a:lstStyle/>
          <a:p>
            <a:endParaRPr lang="en-US"/>
          </a:p>
        </p:txBody>
      </p:sp>
      <p:sp>
        <p:nvSpPr>
          <p:cNvPr id="534537" name="Line 9"/>
          <p:cNvSpPr>
            <a:spLocks noChangeShapeType="1"/>
          </p:cNvSpPr>
          <p:nvPr/>
        </p:nvSpPr>
        <p:spPr bwMode="auto">
          <a:xfrm>
            <a:off x="3937000" y="4338638"/>
            <a:ext cx="0" cy="717550"/>
          </a:xfrm>
          <a:prstGeom prst="line">
            <a:avLst/>
          </a:prstGeom>
          <a:noFill/>
          <a:ln w="57150">
            <a:solidFill>
              <a:srgbClr val="FF0000"/>
            </a:solidFill>
            <a:round/>
            <a:headEnd/>
            <a:tailEnd/>
          </a:ln>
          <a:effectLst/>
        </p:spPr>
        <p:txBody>
          <a:bodyPr wrap="none"/>
          <a:lstStyle/>
          <a:p>
            <a:endParaRPr lang="en-US"/>
          </a:p>
        </p:txBody>
      </p:sp>
      <p:sp>
        <p:nvSpPr>
          <p:cNvPr id="534538" name="Line 10"/>
          <p:cNvSpPr>
            <a:spLocks noChangeShapeType="1"/>
          </p:cNvSpPr>
          <p:nvPr/>
        </p:nvSpPr>
        <p:spPr bwMode="auto">
          <a:xfrm>
            <a:off x="1974850" y="5578475"/>
            <a:ext cx="1025525" cy="0"/>
          </a:xfrm>
          <a:prstGeom prst="line">
            <a:avLst/>
          </a:prstGeom>
          <a:noFill/>
          <a:ln w="19050">
            <a:solidFill>
              <a:schemeClr val="tx1"/>
            </a:solidFill>
            <a:round/>
            <a:headEnd/>
            <a:tailEnd/>
          </a:ln>
          <a:effectLst/>
        </p:spPr>
        <p:txBody>
          <a:bodyPr wrap="none"/>
          <a:lstStyle/>
          <a:p>
            <a:endParaRPr lang="en-US"/>
          </a:p>
        </p:txBody>
      </p:sp>
      <p:sp>
        <p:nvSpPr>
          <p:cNvPr id="534539" name="Line 11"/>
          <p:cNvSpPr>
            <a:spLocks noChangeShapeType="1"/>
          </p:cNvSpPr>
          <p:nvPr/>
        </p:nvSpPr>
        <p:spPr bwMode="auto">
          <a:xfrm flipH="1">
            <a:off x="1841500" y="4656138"/>
            <a:ext cx="373063" cy="846137"/>
          </a:xfrm>
          <a:prstGeom prst="line">
            <a:avLst/>
          </a:prstGeom>
          <a:noFill/>
          <a:ln w="57150">
            <a:solidFill>
              <a:srgbClr val="FF0000"/>
            </a:solidFill>
            <a:round/>
            <a:headEnd/>
            <a:tailEnd/>
          </a:ln>
          <a:effectLst/>
        </p:spPr>
        <p:txBody>
          <a:bodyPr wrap="none"/>
          <a:lstStyle/>
          <a:p>
            <a:endParaRPr lang="en-US"/>
          </a:p>
        </p:txBody>
      </p:sp>
      <p:sp>
        <p:nvSpPr>
          <p:cNvPr id="534540" name="Line 12"/>
          <p:cNvSpPr>
            <a:spLocks noChangeShapeType="1"/>
          </p:cNvSpPr>
          <p:nvPr/>
        </p:nvSpPr>
        <p:spPr bwMode="auto">
          <a:xfrm flipH="1">
            <a:off x="2289175" y="3808413"/>
            <a:ext cx="347663" cy="749300"/>
          </a:xfrm>
          <a:prstGeom prst="line">
            <a:avLst/>
          </a:prstGeom>
          <a:noFill/>
          <a:ln w="57150">
            <a:solidFill>
              <a:srgbClr val="FF0000"/>
            </a:solidFill>
            <a:round/>
            <a:headEnd/>
            <a:tailEnd/>
          </a:ln>
          <a:effectLst/>
        </p:spPr>
        <p:txBody>
          <a:bodyPr wrap="none"/>
          <a:lstStyle/>
          <a:p>
            <a:endParaRPr lang="en-US"/>
          </a:p>
        </p:txBody>
      </p:sp>
      <p:grpSp>
        <p:nvGrpSpPr>
          <p:cNvPr id="534541" name="Group 13"/>
          <p:cNvGrpSpPr>
            <a:grpSpLocks/>
          </p:cNvGrpSpPr>
          <p:nvPr/>
        </p:nvGrpSpPr>
        <p:grpSpPr bwMode="auto">
          <a:xfrm>
            <a:off x="2862263" y="5453063"/>
            <a:ext cx="568325" cy="222250"/>
            <a:chOff x="3600" y="219"/>
            <a:chExt cx="360" cy="175"/>
          </a:xfrm>
        </p:grpSpPr>
        <p:sp>
          <p:nvSpPr>
            <p:cNvPr id="534542"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4543"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544"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545"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546"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4547" name="Group 19"/>
            <p:cNvGrpSpPr>
              <a:grpSpLocks/>
            </p:cNvGrpSpPr>
            <p:nvPr/>
          </p:nvGrpSpPr>
          <p:grpSpPr bwMode="auto">
            <a:xfrm>
              <a:off x="3686" y="244"/>
              <a:ext cx="177" cy="66"/>
              <a:chOff x="2848" y="848"/>
              <a:chExt cx="140" cy="98"/>
            </a:xfrm>
          </p:grpSpPr>
          <p:sp>
            <p:nvSpPr>
              <p:cNvPr id="534548"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49"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50"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551" name="Group 23"/>
            <p:cNvGrpSpPr>
              <a:grpSpLocks/>
            </p:cNvGrpSpPr>
            <p:nvPr/>
          </p:nvGrpSpPr>
          <p:grpSpPr bwMode="auto">
            <a:xfrm flipV="1">
              <a:off x="3686" y="243"/>
              <a:ext cx="177" cy="66"/>
              <a:chOff x="2848" y="848"/>
              <a:chExt cx="140" cy="98"/>
            </a:xfrm>
          </p:grpSpPr>
          <p:sp>
            <p:nvSpPr>
              <p:cNvPr id="534552"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53"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54"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555" name="Group 27"/>
          <p:cNvGrpSpPr>
            <a:grpSpLocks/>
          </p:cNvGrpSpPr>
          <p:nvPr/>
        </p:nvGrpSpPr>
        <p:grpSpPr bwMode="auto">
          <a:xfrm>
            <a:off x="3648075" y="4146550"/>
            <a:ext cx="569913" cy="222250"/>
            <a:chOff x="3600" y="219"/>
            <a:chExt cx="360" cy="175"/>
          </a:xfrm>
        </p:grpSpPr>
        <p:sp>
          <p:nvSpPr>
            <p:cNvPr id="534556"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4557"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558"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559"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560"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4561" name="Group 33"/>
            <p:cNvGrpSpPr>
              <a:grpSpLocks/>
            </p:cNvGrpSpPr>
            <p:nvPr/>
          </p:nvGrpSpPr>
          <p:grpSpPr bwMode="auto">
            <a:xfrm>
              <a:off x="3686" y="244"/>
              <a:ext cx="177" cy="66"/>
              <a:chOff x="2848" y="848"/>
              <a:chExt cx="140" cy="98"/>
            </a:xfrm>
          </p:grpSpPr>
          <p:sp>
            <p:nvSpPr>
              <p:cNvPr id="534562"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63"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64"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565" name="Group 37"/>
            <p:cNvGrpSpPr>
              <a:grpSpLocks/>
            </p:cNvGrpSpPr>
            <p:nvPr/>
          </p:nvGrpSpPr>
          <p:grpSpPr bwMode="auto">
            <a:xfrm flipV="1">
              <a:off x="3686" y="243"/>
              <a:ext cx="177" cy="66"/>
              <a:chOff x="2848" y="848"/>
              <a:chExt cx="140" cy="98"/>
            </a:xfrm>
          </p:grpSpPr>
          <p:sp>
            <p:nvSpPr>
              <p:cNvPr id="534566"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67"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68"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569" name="Group 41"/>
          <p:cNvGrpSpPr>
            <a:grpSpLocks/>
          </p:cNvGrpSpPr>
          <p:nvPr/>
        </p:nvGrpSpPr>
        <p:grpSpPr bwMode="auto">
          <a:xfrm>
            <a:off x="1512888" y="5445125"/>
            <a:ext cx="568325" cy="222250"/>
            <a:chOff x="3600" y="219"/>
            <a:chExt cx="360" cy="175"/>
          </a:xfrm>
        </p:grpSpPr>
        <p:sp>
          <p:nvSpPr>
            <p:cNvPr id="534570"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4571"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572"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573"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574"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4575" name="Group 47"/>
            <p:cNvGrpSpPr>
              <a:grpSpLocks/>
            </p:cNvGrpSpPr>
            <p:nvPr/>
          </p:nvGrpSpPr>
          <p:grpSpPr bwMode="auto">
            <a:xfrm>
              <a:off x="3686" y="244"/>
              <a:ext cx="177" cy="66"/>
              <a:chOff x="2848" y="848"/>
              <a:chExt cx="140" cy="98"/>
            </a:xfrm>
          </p:grpSpPr>
          <p:sp>
            <p:nvSpPr>
              <p:cNvPr id="534576"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77"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78"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579" name="Group 51"/>
            <p:cNvGrpSpPr>
              <a:grpSpLocks/>
            </p:cNvGrpSpPr>
            <p:nvPr/>
          </p:nvGrpSpPr>
          <p:grpSpPr bwMode="auto">
            <a:xfrm flipV="1">
              <a:off x="3686" y="243"/>
              <a:ext cx="177" cy="66"/>
              <a:chOff x="2848" y="848"/>
              <a:chExt cx="140" cy="98"/>
            </a:xfrm>
          </p:grpSpPr>
          <p:sp>
            <p:nvSpPr>
              <p:cNvPr id="534580"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81"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82"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583" name="Group 55"/>
          <p:cNvGrpSpPr>
            <a:grpSpLocks/>
          </p:cNvGrpSpPr>
          <p:nvPr/>
        </p:nvGrpSpPr>
        <p:grpSpPr bwMode="auto">
          <a:xfrm>
            <a:off x="3671888" y="4981575"/>
            <a:ext cx="547687" cy="233363"/>
            <a:chOff x="3600" y="219"/>
            <a:chExt cx="360" cy="175"/>
          </a:xfrm>
        </p:grpSpPr>
        <p:sp>
          <p:nvSpPr>
            <p:cNvPr id="534584"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4585"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586"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587"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588"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4589" name="Group 61"/>
            <p:cNvGrpSpPr>
              <a:grpSpLocks/>
            </p:cNvGrpSpPr>
            <p:nvPr/>
          </p:nvGrpSpPr>
          <p:grpSpPr bwMode="auto">
            <a:xfrm>
              <a:off x="3686" y="244"/>
              <a:ext cx="177" cy="66"/>
              <a:chOff x="2848" y="848"/>
              <a:chExt cx="140" cy="98"/>
            </a:xfrm>
          </p:grpSpPr>
          <p:sp>
            <p:nvSpPr>
              <p:cNvPr id="534590"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91"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92"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593" name="Group 65"/>
            <p:cNvGrpSpPr>
              <a:grpSpLocks/>
            </p:cNvGrpSpPr>
            <p:nvPr/>
          </p:nvGrpSpPr>
          <p:grpSpPr bwMode="auto">
            <a:xfrm flipV="1">
              <a:off x="3686" y="243"/>
              <a:ext cx="177" cy="66"/>
              <a:chOff x="2848" y="848"/>
              <a:chExt cx="140" cy="98"/>
            </a:xfrm>
          </p:grpSpPr>
          <p:sp>
            <p:nvSpPr>
              <p:cNvPr id="534594"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595"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596"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597" name="Group 69"/>
          <p:cNvGrpSpPr>
            <a:grpSpLocks/>
          </p:cNvGrpSpPr>
          <p:nvPr/>
        </p:nvGrpSpPr>
        <p:grpSpPr bwMode="auto">
          <a:xfrm>
            <a:off x="2016125" y="4467225"/>
            <a:ext cx="547688" cy="233363"/>
            <a:chOff x="3600" y="219"/>
            <a:chExt cx="360" cy="175"/>
          </a:xfrm>
        </p:grpSpPr>
        <p:sp>
          <p:nvSpPr>
            <p:cNvPr id="534598"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4599"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600"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601"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602"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4603" name="Group 75"/>
            <p:cNvGrpSpPr>
              <a:grpSpLocks/>
            </p:cNvGrpSpPr>
            <p:nvPr/>
          </p:nvGrpSpPr>
          <p:grpSpPr bwMode="auto">
            <a:xfrm>
              <a:off x="3686" y="244"/>
              <a:ext cx="177" cy="66"/>
              <a:chOff x="2848" y="848"/>
              <a:chExt cx="140" cy="98"/>
            </a:xfrm>
          </p:grpSpPr>
          <p:sp>
            <p:nvSpPr>
              <p:cNvPr id="534604"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605"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606"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607" name="Group 79"/>
            <p:cNvGrpSpPr>
              <a:grpSpLocks/>
            </p:cNvGrpSpPr>
            <p:nvPr/>
          </p:nvGrpSpPr>
          <p:grpSpPr bwMode="auto">
            <a:xfrm flipV="1">
              <a:off x="3686" y="243"/>
              <a:ext cx="177" cy="66"/>
              <a:chOff x="2848" y="848"/>
              <a:chExt cx="140" cy="98"/>
            </a:xfrm>
          </p:grpSpPr>
          <p:sp>
            <p:nvSpPr>
              <p:cNvPr id="534608"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609"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610"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611" name="Group 83"/>
          <p:cNvGrpSpPr>
            <a:grpSpLocks/>
          </p:cNvGrpSpPr>
          <p:nvPr/>
        </p:nvGrpSpPr>
        <p:grpSpPr bwMode="auto">
          <a:xfrm>
            <a:off x="2093913" y="3278188"/>
            <a:ext cx="1157287" cy="584200"/>
            <a:chOff x="1170" y="3095"/>
            <a:chExt cx="559" cy="309"/>
          </a:xfrm>
        </p:grpSpPr>
        <p:grpSp>
          <p:nvGrpSpPr>
            <p:cNvPr id="534612" name="Group 84"/>
            <p:cNvGrpSpPr>
              <a:grpSpLocks/>
            </p:cNvGrpSpPr>
            <p:nvPr/>
          </p:nvGrpSpPr>
          <p:grpSpPr bwMode="auto">
            <a:xfrm>
              <a:off x="1170" y="3095"/>
              <a:ext cx="159" cy="146"/>
              <a:chOff x="4781" y="1833"/>
              <a:chExt cx="318" cy="262"/>
            </a:xfrm>
          </p:grpSpPr>
          <p:sp>
            <p:nvSpPr>
              <p:cNvPr id="534613" name="AutoShape 8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4614" name="Freeform 8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4615" name="Freeform 8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4616" name="Freeform 8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4617" name="Freeform 8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4618" name="Freeform 9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4619" name="Freeform 9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4620" name="Freeform 9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4621" name="Freeform 9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4622" name="Freeform 9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4623" name="Freeform 9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4624" name="Freeform 9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4625" name="Freeform 9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4626" name="Freeform 9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4627" name="Freeform 9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4628" name="Freeform 10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4629" name="Freeform 10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4630" name="Freeform 10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4631" name="Freeform 10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4632" name="Freeform 10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4633" name="Freeform 10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4634" name="Freeform 10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4635" name="Freeform 10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4636" name="Freeform 10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4637" name="Freeform 10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4638" name="Freeform 11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4639" name="Freeform 11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4640" name="Freeform 11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4641" name="Freeform 11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4642" name="Freeform 11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4643" name="Rectangle 11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4644" name="Freeform 11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4645" name="Freeform 11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4648" name="Freeform 12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4649" name="Freeform 12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4650" name="Freeform 12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4653" name="Group 125"/>
            <p:cNvGrpSpPr>
              <a:grpSpLocks/>
            </p:cNvGrpSpPr>
            <p:nvPr/>
          </p:nvGrpSpPr>
          <p:grpSpPr bwMode="auto">
            <a:xfrm>
              <a:off x="1553" y="3099"/>
              <a:ext cx="176" cy="150"/>
              <a:chOff x="4765" y="1531"/>
              <a:chExt cx="312" cy="261"/>
            </a:xfrm>
          </p:grpSpPr>
          <p:sp>
            <p:nvSpPr>
              <p:cNvPr id="534654" name="AutoShape 12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4655" name="Freeform 12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4656" name="Freeform 12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4657" name="Freeform 12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4658" name="Freeform 13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4659" name="Freeform 13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4660" name="Freeform 13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4661" name="Freeform 13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4662" name="Freeform 13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4663" name="Freeform 13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4664" name="Freeform 13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4665" name="Freeform 13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4666" name="Freeform 13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4667" name="Freeform 13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4668" name="Freeform 14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4669" name="Freeform 14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4670" name="Freeform 14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4671" name="Freeform 14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4672" name="Freeform 14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4673" name="Freeform 14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4674" name="Freeform 14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4675" name="Freeform 14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4676" name="Freeform 14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4677" name="Freeform 14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4678" name="Freeform 15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4679" name="Freeform 15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4680" name="Freeform 15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4681" name="Freeform 15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4682" name="Freeform 15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4683" name="Rectangle 15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4684" name="Freeform 15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4685" name="Freeform 15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4686" name="Freeform 15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4687" name="Freeform 15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4688" name="Freeform 16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4689" name="Freeform 16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4690" name="Freeform 16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4691" name="Freeform 16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4692" name="Freeform 16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4693" name="Group 165"/>
            <p:cNvGrpSpPr>
              <a:grpSpLocks/>
            </p:cNvGrpSpPr>
            <p:nvPr/>
          </p:nvGrpSpPr>
          <p:grpSpPr bwMode="auto">
            <a:xfrm rot="10800000">
              <a:off x="1234" y="3229"/>
              <a:ext cx="391" cy="88"/>
              <a:chOff x="1450" y="3513"/>
              <a:chExt cx="391" cy="88"/>
            </a:xfrm>
          </p:grpSpPr>
          <p:sp>
            <p:nvSpPr>
              <p:cNvPr id="534694" name="Freeform 166"/>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4695" name="Line 167"/>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4696" name="Group 168"/>
            <p:cNvGrpSpPr>
              <a:grpSpLocks/>
            </p:cNvGrpSpPr>
            <p:nvPr/>
          </p:nvGrpSpPr>
          <p:grpSpPr bwMode="auto">
            <a:xfrm>
              <a:off x="1305" y="3286"/>
              <a:ext cx="275" cy="118"/>
              <a:chOff x="3600" y="219"/>
              <a:chExt cx="360" cy="175"/>
            </a:xfrm>
          </p:grpSpPr>
          <p:sp>
            <p:nvSpPr>
              <p:cNvPr id="534697" name="Oval 16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4698" name="Line 1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699" name="Line 1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700" name="Rectangle 17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701" name="Oval 17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4702" name="Group 174"/>
              <p:cNvGrpSpPr>
                <a:grpSpLocks/>
              </p:cNvGrpSpPr>
              <p:nvPr/>
            </p:nvGrpSpPr>
            <p:grpSpPr bwMode="auto">
              <a:xfrm>
                <a:off x="3686" y="244"/>
                <a:ext cx="177" cy="66"/>
                <a:chOff x="2848" y="848"/>
                <a:chExt cx="140" cy="98"/>
              </a:xfrm>
            </p:grpSpPr>
            <p:sp>
              <p:nvSpPr>
                <p:cNvPr id="534703" name="Line 1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04" name="Line 1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05" name="Line 1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706" name="Group 178"/>
              <p:cNvGrpSpPr>
                <a:grpSpLocks/>
              </p:cNvGrpSpPr>
              <p:nvPr/>
            </p:nvGrpSpPr>
            <p:grpSpPr bwMode="auto">
              <a:xfrm flipV="1">
                <a:off x="3686" y="243"/>
                <a:ext cx="177" cy="66"/>
                <a:chOff x="2848" y="848"/>
                <a:chExt cx="140" cy="98"/>
              </a:xfrm>
            </p:grpSpPr>
            <p:sp>
              <p:nvSpPr>
                <p:cNvPr id="534707" name="Line 1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08" name="Line 1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09" name="Line 1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
        <p:nvSpPr>
          <p:cNvPr id="534710" name="Text Box 182"/>
          <p:cNvSpPr txBox="1">
            <a:spLocks noChangeArrowheads="1"/>
          </p:cNvSpPr>
          <p:nvPr/>
        </p:nvSpPr>
        <p:spPr bwMode="auto">
          <a:xfrm>
            <a:off x="1993900" y="3597275"/>
            <a:ext cx="430213" cy="366713"/>
          </a:xfrm>
          <a:prstGeom prst="rect">
            <a:avLst/>
          </a:prstGeom>
          <a:noFill/>
          <a:ln w="9525">
            <a:noFill/>
            <a:miter lim="800000"/>
            <a:headEnd/>
            <a:tailEnd/>
          </a:ln>
          <a:effectLst/>
        </p:spPr>
        <p:txBody>
          <a:bodyPr wrap="none">
            <a:spAutoFit/>
          </a:bodyPr>
          <a:lstStyle/>
          <a:p>
            <a:r>
              <a:rPr lang="en-US"/>
              <a:t>R1</a:t>
            </a:r>
          </a:p>
        </p:txBody>
      </p:sp>
      <p:grpSp>
        <p:nvGrpSpPr>
          <p:cNvPr id="534711" name="Group 183"/>
          <p:cNvGrpSpPr>
            <a:grpSpLocks/>
          </p:cNvGrpSpPr>
          <p:nvPr/>
        </p:nvGrpSpPr>
        <p:grpSpPr bwMode="auto">
          <a:xfrm>
            <a:off x="4114800" y="5688013"/>
            <a:ext cx="547688" cy="233362"/>
            <a:chOff x="3600" y="219"/>
            <a:chExt cx="360" cy="175"/>
          </a:xfrm>
        </p:grpSpPr>
        <p:sp>
          <p:nvSpPr>
            <p:cNvPr id="534712"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4713" name="Line 1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714" name="Line 1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715" name="Rectangle 18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716"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4717" name="Group 189"/>
            <p:cNvGrpSpPr>
              <a:grpSpLocks/>
            </p:cNvGrpSpPr>
            <p:nvPr/>
          </p:nvGrpSpPr>
          <p:grpSpPr bwMode="auto">
            <a:xfrm>
              <a:off x="3686" y="244"/>
              <a:ext cx="177" cy="66"/>
              <a:chOff x="2848" y="848"/>
              <a:chExt cx="140" cy="98"/>
            </a:xfrm>
          </p:grpSpPr>
          <p:sp>
            <p:nvSpPr>
              <p:cNvPr id="534718" name="Line 1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19" name="Line 1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20" name="Line 1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721" name="Group 193"/>
            <p:cNvGrpSpPr>
              <a:grpSpLocks/>
            </p:cNvGrpSpPr>
            <p:nvPr/>
          </p:nvGrpSpPr>
          <p:grpSpPr bwMode="auto">
            <a:xfrm flipV="1">
              <a:off x="3686" y="243"/>
              <a:ext cx="177" cy="66"/>
              <a:chOff x="2848" y="848"/>
              <a:chExt cx="140" cy="98"/>
            </a:xfrm>
          </p:grpSpPr>
          <p:sp>
            <p:nvSpPr>
              <p:cNvPr id="534722"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23"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24"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34725" name="Text Box 197"/>
          <p:cNvSpPr txBox="1">
            <a:spLocks noChangeArrowheads="1"/>
          </p:cNvSpPr>
          <p:nvPr/>
        </p:nvSpPr>
        <p:spPr bwMode="auto">
          <a:xfrm>
            <a:off x="1604963" y="4386263"/>
            <a:ext cx="466725" cy="366712"/>
          </a:xfrm>
          <a:prstGeom prst="rect">
            <a:avLst/>
          </a:prstGeom>
          <a:noFill/>
          <a:ln w="9525">
            <a:noFill/>
            <a:miter lim="800000"/>
            <a:headEnd/>
            <a:tailEnd/>
          </a:ln>
          <a:effectLst/>
        </p:spPr>
        <p:txBody>
          <a:bodyPr wrap="none">
            <a:spAutoFit/>
          </a:bodyPr>
          <a:lstStyle/>
          <a:p>
            <a:r>
              <a:rPr lang="en-US"/>
              <a:t>R2</a:t>
            </a:r>
          </a:p>
        </p:txBody>
      </p:sp>
      <p:sp>
        <p:nvSpPr>
          <p:cNvPr id="534726" name="Text Box 198"/>
          <p:cNvSpPr txBox="1">
            <a:spLocks noChangeArrowheads="1"/>
          </p:cNvSpPr>
          <p:nvPr/>
        </p:nvSpPr>
        <p:spPr bwMode="auto">
          <a:xfrm>
            <a:off x="1092200" y="5383213"/>
            <a:ext cx="466725" cy="366712"/>
          </a:xfrm>
          <a:prstGeom prst="rect">
            <a:avLst/>
          </a:prstGeom>
          <a:noFill/>
          <a:ln w="9525">
            <a:noFill/>
            <a:miter lim="800000"/>
            <a:headEnd/>
            <a:tailEnd/>
          </a:ln>
          <a:effectLst/>
        </p:spPr>
        <p:txBody>
          <a:bodyPr wrap="none">
            <a:spAutoFit/>
          </a:bodyPr>
          <a:lstStyle/>
          <a:p>
            <a:r>
              <a:rPr lang="en-US"/>
              <a:t>R3</a:t>
            </a:r>
          </a:p>
        </p:txBody>
      </p:sp>
      <p:sp>
        <p:nvSpPr>
          <p:cNvPr id="534727" name="Text Box 199"/>
          <p:cNvSpPr txBox="1">
            <a:spLocks noChangeArrowheads="1"/>
          </p:cNvSpPr>
          <p:nvPr/>
        </p:nvSpPr>
        <p:spPr bwMode="auto">
          <a:xfrm>
            <a:off x="3738563" y="3803650"/>
            <a:ext cx="466725" cy="366713"/>
          </a:xfrm>
          <a:prstGeom prst="rect">
            <a:avLst/>
          </a:prstGeom>
          <a:noFill/>
          <a:ln w="9525">
            <a:noFill/>
            <a:miter lim="800000"/>
            <a:headEnd/>
            <a:tailEnd/>
          </a:ln>
          <a:effectLst/>
        </p:spPr>
        <p:txBody>
          <a:bodyPr wrap="none">
            <a:spAutoFit/>
          </a:bodyPr>
          <a:lstStyle/>
          <a:p>
            <a:r>
              <a:rPr lang="en-US"/>
              <a:t>R4</a:t>
            </a:r>
          </a:p>
        </p:txBody>
      </p:sp>
      <p:sp>
        <p:nvSpPr>
          <p:cNvPr id="534728" name="Text Box 200"/>
          <p:cNvSpPr txBox="1">
            <a:spLocks noChangeArrowheads="1"/>
          </p:cNvSpPr>
          <p:nvPr/>
        </p:nvSpPr>
        <p:spPr bwMode="auto">
          <a:xfrm>
            <a:off x="4181475" y="4941888"/>
            <a:ext cx="466725" cy="366712"/>
          </a:xfrm>
          <a:prstGeom prst="rect">
            <a:avLst/>
          </a:prstGeom>
          <a:noFill/>
          <a:ln w="9525">
            <a:noFill/>
            <a:miter lim="800000"/>
            <a:headEnd/>
            <a:tailEnd/>
          </a:ln>
          <a:effectLst/>
        </p:spPr>
        <p:txBody>
          <a:bodyPr wrap="none">
            <a:spAutoFit/>
          </a:bodyPr>
          <a:lstStyle/>
          <a:p>
            <a:r>
              <a:rPr lang="en-US"/>
              <a:t>R5</a:t>
            </a:r>
          </a:p>
        </p:txBody>
      </p:sp>
      <p:sp>
        <p:nvSpPr>
          <p:cNvPr id="534729" name="Text Box 201"/>
          <p:cNvSpPr txBox="1">
            <a:spLocks noChangeArrowheads="1"/>
          </p:cNvSpPr>
          <p:nvPr/>
        </p:nvSpPr>
        <p:spPr bwMode="auto">
          <a:xfrm>
            <a:off x="2946400" y="5675313"/>
            <a:ext cx="466725" cy="366712"/>
          </a:xfrm>
          <a:prstGeom prst="rect">
            <a:avLst/>
          </a:prstGeom>
          <a:noFill/>
          <a:ln w="9525">
            <a:noFill/>
            <a:miter lim="800000"/>
            <a:headEnd/>
            <a:tailEnd/>
          </a:ln>
          <a:effectLst/>
        </p:spPr>
        <p:txBody>
          <a:bodyPr wrap="none">
            <a:spAutoFit/>
          </a:bodyPr>
          <a:lstStyle/>
          <a:p>
            <a:r>
              <a:rPr lang="en-US"/>
              <a:t>R6</a:t>
            </a:r>
          </a:p>
        </p:txBody>
      </p:sp>
      <p:sp>
        <p:nvSpPr>
          <p:cNvPr id="534730" name="Text Box 202"/>
          <p:cNvSpPr txBox="1">
            <a:spLocks noChangeArrowheads="1"/>
          </p:cNvSpPr>
          <p:nvPr/>
        </p:nvSpPr>
        <p:spPr bwMode="auto">
          <a:xfrm>
            <a:off x="3667125" y="5632450"/>
            <a:ext cx="466725" cy="366713"/>
          </a:xfrm>
          <a:prstGeom prst="rect">
            <a:avLst/>
          </a:prstGeom>
          <a:noFill/>
          <a:ln w="9525">
            <a:noFill/>
            <a:miter lim="800000"/>
            <a:headEnd/>
            <a:tailEnd/>
          </a:ln>
          <a:effectLst/>
        </p:spPr>
        <p:txBody>
          <a:bodyPr wrap="none">
            <a:spAutoFit/>
          </a:bodyPr>
          <a:lstStyle/>
          <a:p>
            <a:r>
              <a:rPr lang="en-US"/>
              <a:t>R7</a:t>
            </a:r>
          </a:p>
        </p:txBody>
      </p:sp>
      <p:grpSp>
        <p:nvGrpSpPr>
          <p:cNvPr id="534731" name="Group 203"/>
          <p:cNvGrpSpPr>
            <a:grpSpLocks/>
          </p:cNvGrpSpPr>
          <p:nvPr/>
        </p:nvGrpSpPr>
        <p:grpSpPr bwMode="auto">
          <a:xfrm>
            <a:off x="3279775" y="3638550"/>
            <a:ext cx="339725" cy="366713"/>
            <a:chOff x="2619" y="2443"/>
            <a:chExt cx="214" cy="231"/>
          </a:xfrm>
        </p:grpSpPr>
        <p:sp>
          <p:nvSpPr>
            <p:cNvPr id="534732" name="Text Box 204"/>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rPr>
                <a:t>2</a:t>
              </a:r>
            </a:p>
          </p:txBody>
        </p:sp>
        <p:sp>
          <p:nvSpPr>
            <p:cNvPr id="534733" name="Oval 205"/>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34" name="Group 206"/>
          <p:cNvGrpSpPr>
            <a:grpSpLocks/>
          </p:cNvGrpSpPr>
          <p:nvPr/>
        </p:nvGrpSpPr>
        <p:grpSpPr bwMode="auto">
          <a:xfrm>
            <a:off x="2128838" y="3914775"/>
            <a:ext cx="317500" cy="366713"/>
            <a:chOff x="2619" y="2443"/>
            <a:chExt cx="200" cy="231"/>
          </a:xfrm>
        </p:grpSpPr>
        <p:sp>
          <p:nvSpPr>
            <p:cNvPr id="534735" name="Text Box 207"/>
            <p:cNvSpPr txBox="1">
              <a:spLocks noChangeArrowheads="1"/>
            </p:cNvSpPr>
            <p:nvPr/>
          </p:nvSpPr>
          <p:spPr bwMode="auto">
            <a:xfrm>
              <a:off x="2629" y="2443"/>
              <a:ext cx="181" cy="231"/>
            </a:xfrm>
            <a:prstGeom prst="rect">
              <a:avLst/>
            </a:prstGeom>
            <a:noFill/>
            <a:ln w="9525">
              <a:noFill/>
              <a:miter lim="800000"/>
              <a:headEnd/>
              <a:tailEnd/>
            </a:ln>
            <a:effectLst/>
          </p:spPr>
          <p:txBody>
            <a:bodyPr wrap="none">
              <a:spAutoFit/>
            </a:bodyPr>
            <a:lstStyle/>
            <a:p>
              <a:r>
                <a:rPr lang="en-US">
                  <a:solidFill>
                    <a:srgbClr val="FF0000"/>
                  </a:solidFill>
                </a:rPr>
                <a:t>1</a:t>
              </a:r>
            </a:p>
          </p:txBody>
        </p:sp>
        <p:sp>
          <p:nvSpPr>
            <p:cNvPr id="534736" name="Oval 208"/>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37" name="Group 209"/>
          <p:cNvGrpSpPr>
            <a:grpSpLocks/>
          </p:cNvGrpSpPr>
          <p:nvPr/>
        </p:nvGrpSpPr>
        <p:grpSpPr bwMode="auto">
          <a:xfrm>
            <a:off x="3795713" y="5300663"/>
            <a:ext cx="339725" cy="366712"/>
            <a:chOff x="2619" y="2443"/>
            <a:chExt cx="206" cy="231"/>
          </a:xfrm>
        </p:grpSpPr>
        <p:sp>
          <p:nvSpPr>
            <p:cNvPr id="534738" name="Text Box 210"/>
            <p:cNvSpPr txBox="1">
              <a:spLocks noChangeArrowheads="1"/>
            </p:cNvSpPr>
            <p:nvPr/>
          </p:nvSpPr>
          <p:spPr bwMode="auto">
            <a:xfrm>
              <a:off x="2629" y="2443"/>
              <a:ext cx="196" cy="231"/>
            </a:xfrm>
            <a:prstGeom prst="rect">
              <a:avLst/>
            </a:prstGeom>
            <a:noFill/>
            <a:ln w="9525">
              <a:noFill/>
              <a:miter lim="800000"/>
              <a:headEnd/>
              <a:tailEnd/>
            </a:ln>
            <a:effectLst/>
          </p:spPr>
          <p:txBody>
            <a:bodyPr wrap="none">
              <a:spAutoFit/>
            </a:bodyPr>
            <a:lstStyle/>
            <a:p>
              <a:r>
                <a:rPr lang="en-US">
                  <a:solidFill>
                    <a:srgbClr val="FF0000"/>
                  </a:solidFill>
                </a:rPr>
                <a:t>6</a:t>
              </a:r>
            </a:p>
          </p:txBody>
        </p:sp>
        <p:sp>
          <p:nvSpPr>
            <p:cNvPr id="534739" name="Oval 211"/>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40" name="Group 212"/>
          <p:cNvGrpSpPr>
            <a:grpSpLocks/>
          </p:cNvGrpSpPr>
          <p:nvPr/>
        </p:nvGrpSpPr>
        <p:grpSpPr bwMode="auto">
          <a:xfrm>
            <a:off x="1714500" y="4791075"/>
            <a:ext cx="339725" cy="366713"/>
            <a:chOff x="2619" y="2443"/>
            <a:chExt cx="214" cy="231"/>
          </a:xfrm>
        </p:grpSpPr>
        <p:sp>
          <p:nvSpPr>
            <p:cNvPr id="534741" name="Text Box 213"/>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rPr>
                <a:t>3</a:t>
              </a:r>
            </a:p>
          </p:txBody>
        </p:sp>
        <p:sp>
          <p:nvSpPr>
            <p:cNvPr id="534742" name="Oval 214"/>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43" name="Group 215"/>
          <p:cNvGrpSpPr>
            <a:grpSpLocks/>
          </p:cNvGrpSpPr>
          <p:nvPr/>
        </p:nvGrpSpPr>
        <p:grpSpPr bwMode="auto">
          <a:xfrm>
            <a:off x="2836863" y="4816475"/>
            <a:ext cx="339725" cy="366713"/>
            <a:chOff x="2619" y="2443"/>
            <a:chExt cx="214" cy="231"/>
          </a:xfrm>
        </p:grpSpPr>
        <p:sp>
          <p:nvSpPr>
            <p:cNvPr id="534744" name="Text Box 216"/>
            <p:cNvSpPr txBox="1">
              <a:spLocks noChangeArrowheads="1"/>
            </p:cNvSpPr>
            <p:nvPr/>
          </p:nvSpPr>
          <p:spPr bwMode="auto">
            <a:xfrm>
              <a:off x="2629" y="2443"/>
              <a:ext cx="204" cy="231"/>
            </a:xfrm>
            <a:prstGeom prst="rect">
              <a:avLst/>
            </a:prstGeom>
            <a:noFill/>
            <a:ln w="9525">
              <a:noFill/>
              <a:miter lim="800000"/>
              <a:headEnd/>
              <a:tailEnd/>
            </a:ln>
            <a:effectLst/>
          </p:spPr>
          <p:txBody>
            <a:bodyPr wrap="none">
              <a:spAutoFit/>
            </a:bodyPr>
            <a:lstStyle/>
            <a:p>
              <a:r>
                <a:rPr lang="en-US">
                  <a:solidFill>
                    <a:srgbClr val="FF0000"/>
                  </a:solidFill>
                </a:rPr>
                <a:t>4</a:t>
              </a:r>
            </a:p>
          </p:txBody>
        </p:sp>
        <p:sp>
          <p:nvSpPr>
            <p:cNvPr id="534745" name="Oval 217"/>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46" name="Group 218"/>
          <p:cNvGrpSpPr>
            <a:grpSpLocks/>
          </p:cNvGrpSpPr>
          <p:nvPr/>
        </p:nvGrpSpPr>
        <p:grpSpPr bwMode="auto">
          <a:xfrm>
            <a:off x="3971925" y="4457700"/>
            <a:ext cx="339725" cy="366713"/>
            <a:chOff x="2619" y="2443"/>
            <a:chExt cx="206" cy="231"/>
          </a:xfrm>
        </p:grpSpPr>
        <p:sp>
          <p:nvSpPr>
            <p:cNvPr id="534747" name="Text Box 219"/>
            <p:cNvSpPr txBox="1">
              <a:spLocks noChangeArrowheads="1"/>
            </p:cNvSpPr>
            <p:nvPr/>
          </p:nvSpPr>
          <p:spPr bwMode="auto">
            <a:xfrm>
              <a:off x="2629" y="2443"/>
              <a:ext cx="196" cy="231"/>
            </a:xfrm>
            <a:prstGeom prst="rect">
              <a:avLst/>
            </a:prstGeom>
            <a:noFill/>
            <a:ln w="9525">
              <a:noFill/>
              <a:miter lim="800000"/>
              <a:headEnd/>
              <a:tailEnd/>
            </a:ln>
            <a:effectLst/>
          </p:spPr>
          <p:txBody>
            <a:bodyPr wrap="none">
              <a:spAutoFit/>
            </a:bodyPr>
            <a:lstStyle/>
            <a:p>
              <a:r>
                <a:rPr lang="en-US">
                  <a:solidFill>
                    <a:srgbClr val="FF0000"/>
                  </a:solidFill>
                </a:rPr>
                <a:t>5</a:t>
              </a:r>
            </a:p>
          </p:txBody>
        </p:sp>
        <p:sp>
          <p:nvSpPr>
            <p:cNvPr id="534748" name="Oval 220"/>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grpSp>
        <p:nvGrpSpPr>
          <p:cNvPr id="534749" name="Group 221"/>
          <p:cNvGrpSpPr>
            <a:grpSpLocks/>
          </p:cNvGrpSpPr>
          <p:nvPr/>
        </p:nvGrpSpPr>
        <p:grpSpPr bwMode="auto">
          <a:xfrm>
            <a:off x="5067300" y="4046538"/>
            <a:ext cx="569913" cy="222250"/>
            <a:chOff x="3600" y="219"/>
            <a:chExt cx="360" cy="175"/>
          </a:xfrm>
        </p:grpSpPr>
        <p:sp>
          <p:nvSpPr>
            <p:cNvPr id="534750" name="Oval 22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4751" name="Line 22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752" name="Line 22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753" name="Rectangle 22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754" name="Oval 22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4755" name="Group 227"/>
            <p:cNvGrpSpPr>
              <a:grpSpLocks/>
            </p:cNvGrpSpPr>
            <p:nvPr/>
          </p:nvGrpSpPr>
          <p:grpSpPr bwMode="auto">
            <a:xfrm>
              <a:off x="3686" y="244"/>
              <a:ext cx="177" cy="66"/>
              <a:chOff x="2848" y="848"/>
              <a:chExt cx="140" cy="98"/>
            </a:xfrm>
          </p:grpSpPr>
          <p:sp>
            <p:nvSpPr>
              <p:cNvPr id="534756" name="Line 2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57" name="Line 2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58" name="Line 2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759" name="Group 231"/>
            <p:cNvGrpSpPr>
              <a:grpSpLocks/>
            </p:cNvGrpSpPr>
            <p:nvPr/>
          </p:nvGrpSpPr>
          <p:grpSpPr bwMode="auto">
            <a:xfrm flipV="1">
              <a:off x="3686" y="243"/>
              <a:ext cx="177" cy="66"/>
              <a:chOff x="2848" y="848"/>
              <a:chExt cx="140" cy="98"/>
            </a:xfrm>
          </p:grpSpPr>
          <p:sp>
            <p:nvSpPr>
              <p:cNvPr id="534760" name="Line 2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61" name="Line 2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62" name="Line 2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4763" name="Group 235"/>
          <p:cNvGrpSpPr>
            <a:grpSpLocks/>
          </p:cNvGrpSpPr>
          <p:nvPr/>
        </p:nvGrpSpPr>
        <p:grpSpPr bwMode="auto">
          <a:xfrm>
            <a:off x="5076825" y="4840288"/>
            <a:ext cx="547688" cy="233362"/>
            <a:chOff x="3600" y="219"/>
            <a:chExt cx="360" cy="175"/>
          </a:xfrm>
        </p:grpSpPr>
        <p:sp>
          <p:nvSpPr>
            <p:cNvPr id="534764" name="Oval 23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4765" name="Line 23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4766" name="Line 23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4767" name="Rectangle 23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4768" name="Oval 24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4769" name="Group 241"/>
            <p:cNvGrpSpPr>
              <a:grpSpLocks/>
            </p:cNvGrpSpPr>
            <p:nvPr/>
          </p:nvGrpSpPr>
          <p:grpSpPr bwMode="auto">
            <a:xfrm>
              <a:off x="3686" y="244"/>
              <a:ext cx="177" cy="66"/>
              <a:chOff x="2848" y="848"/>
              <a:chExt cx="140" cy="98"/>
            </a:xfrm>
          </p:grpSpPr>
          <p:sp>
            <p:nvSpPr>
              <p:cNvPr id="534770" name="Line 2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71" name="Line 2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72" name="Line 2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4773" name="Group 245"/>
            <p:cNvGrpSpPr>
              <a:grpSpLocks/>
            </p:cNvGrpSpPr>
            <p:nvPr/>
          </p:nvGrpSpPr>
          <p:grpSpPr bwMode="auto">
            <a:xfrm flipV="1">
              <a:off x="3686" y="243"/>
              <a:ext cx="177" cy="66"/>
              <a:chOff x="2848" y="848"/>
              <a:chExt cx="140" cy="98"/>
            </a:xfrm>
          </p:grpSpPr>
          <p:sp>
            <p:nvSpPr>
              <p:cNvPr id="534774" name="Line 2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4775" name="Line 2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4776" name="Line 2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34777" name="Line 249"/>
          <p:cNvSpPr>
            <a:spLocks noChangeShapeType="1"/>
          </p:cNvSpPr>
          <p:nvPr/>
        </p:nvSpPr>
        <p:spPr bwMode="auto">
          <a:xfrm>
            <a:off x="5018088" y="5783263"/>
            <a:ext cx="596900" cy="0"/>
          </a:xfrm>
          <a:prstGeom prst="line">
            <a:avLst/>
          </a:prstGeom>
          <a:noFill/>
          <a:ln w="28575">
            <a:solidFill>
              <a:srgbClr val="FF0000"/>
            </a:solidFill>
            <a:round/>
            <a:headEnd/>
            <a:tailEnd/>
          </a:ln>
          <a:effectLst/>
        </p:spPr>
        <p:txBody>
          <a:bodyPr wrap="none"/>
          <a:lstStyle/>
          <a:p>
            <a:endParaRPr lang="en-US"/>
          </a:p>
        </p:txBody>
      </p:sp>
      <p:grpSp>
        <p:nvGrpSpPr>
          <p:cNvPr id="534778" name="Group 250"/>
          <p:cNvGrpSpPr>
            <a:grpSpLocks/>
          </p:cNvGrpSpPr>
          <p:nvPr/>
        </p:nvGrpSpPr>
        <p:grpSpPr bwMode="auto">
          <a:xfrm>
            <a:off x="5184775" y="5411788"/>
            <a:ext cx="317500" cy="366712"/>
            <a:chOff x="2619" y="2443"/>
            <a:chExt cx="200" cy="231"/>
          </a:xfrm>
        </p:grpSpPr>
        <p:sp>
          <p:nvSpPr>
            <p:cNvPr id="534779" name="Text Box 251"/>
            <p:cNvSpPr txBox="1">
              <a:spLocks noChangeArrowheads="1"/>
            </p:cNvSpPr>
            <p:nvPr/>
          </p:nvSpPr>
          <p:spPr bwMode="auto">
            <a:xfrm>
              <a:off x="2629" y="2443"/>
              <a:ext cx="156" cy="231"/>
            </a:xfrm>
            <a:prstGeom prst="rect">
              <a:avLst/>
            </a:prstGeom>
            <a:noFill/>
            <a:ln w="9525">
              <a:noFill/>
              <a:miter lim="800000"/>
              <a:headEnd/>
              <a:tailEnd/>
            </a:ln>
            <a:effectLst/>
          </p:spPr>
          <p:txBody>
            <a:bodyPr wrap="none">
              <a:spAutoFit/>
            </a:bodyPr>
            <a:lstStyle/>
            <a:p>
              <a:r>
                <a:rPr lang="en-US">
                  <a:solidFill>
                    <a:srgbClr val="FF0000"/>
                  </a:solidFill>
                </a:rPr>
                <a:t>i</a:t>
              </a:r>
            </a:p>
          </p:txBody>
        </p:sp>
        <p:sp>
          <p:nvSpPr>
            <p:cNvPr id="534780" name="Oval 252"/>
            <p:cNvSpPr>
              <a:spLocks noChangeArrowheads="1"/>
            </p:cNvSpPr>
            <p:nvPr/>
          </p:nvSpPr>
          <p:spPr bwMode="auto">
            <a:xfrm>
              <a:off x="2619" y="2461"/>
              <a:ext cx="200" cy="200"/>
            </a:xfrm>
            <a:prstGeom prst="ellipse">
              <a:avLst/>
            </a:prstGeom>
            <a:noFill/>
            <a:ln w="9525">
              <a:solidFill>
                <a:srgbClr val="FF0000"/>
              </a:solidFill>
              <a:round/>
              <a:headEnd/>
              <a:tailEnd/>
            </a:ln>
            <a:effectLst/>
          </p:spPr>
          <p:txBody>
            <a:bodyPr wrap="none" anchor="ctr"/>
            <a:lstStyle/>
            <a:p>
              <a:endParaRPr lang="en-US"/>
            </a:p>
          </p:txBody>
        </p:sp>
      </p:grpSp>
      <p:sp>
        <p:nvSpPr>
          <p:cNvPr id="534781" name="Text Box 253"/>
          <p:cNvSpPr txBox="1">
            <a:spLocks noChangeArrowheads="1"/>
          </p:cNvSpPr>
          <p:nvPr/>
        </p:nvSpPr>
        <p:spPr bwMode="auto">
          <a:xfrm>
            <a:off x="5668963" y="3814763"/>
            <a:ext cx="2433637" cy="641350"/>
          </a:xfrm>
          <a:prstGeom prst="rect">
            <a:avLst/>
          </a:prstGeom>
          <a:noFill/>
          <a:ln w="9525">
            <a:noFill/>
            <a:miter lim="800000"/>
            <a:headEnd/>
            <a:tailEnd/>
          </a:ln>
          <a:effectLst/>
        </p:spPr>
        <p:txBody>
          <a:bodyPr wrap="none">
            <a:spAutoFit/>
          </a:bodyPr>
          <a:lstStyle/>
          <a:p>
            <a:r>
              <a:rPr lang="en-US"/>
              <a:t>router with attached</a:t>
            </a:r>
          </a:p>
          <a:p>
            <a:r>
              <a:rPr lang="en-US"/>
              <a:t>group member</a:t>
            </a:r>
          </a:p>
        </p:txBody>
      </p:sp>
      <p:sp>
        <p:nvSpPr>
          <p:cNvPr id="534782" name="Text Box 254"/>
          <p:cNvSpPr txBox="1">
            <a:spLocks noChangeArrowheads="1"/>
          </p:cNvSpPr>
          <p:nvPr/>
        </p:nvSpPr>
        <p:spPr bwMode="auto">
          <a:xfrm>
            <a:off x="5656263" y="4659313"/>
            <a:ext cx="2741612" cy="641350"/>
          </a:xfrm>
          <a:prstGeom prst="rect">
            <a:avLst/>
          </a:prstGeom>
          <a:noFill/>
          <a:ln w="9525">
            <a:noFill/>
            <a:miter lim="800000"/>
            <a:headEnd/>
            <a:tailEnd/>
          </a:ln>
          <a:effectLst/>
        </p:spPr>
        <p:txBody>
          <a:bodyPr wrap="none">
            <a:spAutoFit/>
          </a:bodyPr>
          <a:lstStyle/>
          <a:p>
            <a:r>
              <a:rPr lang="en-US"/>
              <a:t>router with no attached</a:t>
            </a:r>
          </a:p>
          <a:p>
            <a:r>
              <a:rPr lang="en-US"/>
              <a:t>group member</a:t>
            </a:r>
          </a:p>
        </p:txBody>
      </p:sp>
      <p:sp>
        <p:nvSpPr>
          <p:cNvPr id="534783" name="Text Box 255"/>
          <p:cNvSpPr txBox="1">
            <a:spLocks noChangeArrowheads="1"/>
          </p:cNvSpPr>
          <p:nvPr/>
        </p:nvSpPr>
        <p:spPr bwMode="auto">
          <a:xfrm>
            <a:off x="5630863" y="5322888"/>
            <a:ext cx="2825750" cy="915987"/>
          </a:xfrm>
          <a:prstGeom prst="rect">
            <a:avLst/>
          </a:prstGeom>
          <a:noFill/>
          <a:ln w="9525">
            <a:noFill/>
            <a:miter lim="800000"/>
            <a:headEnd/>
            <a:tailEnd/>
          </a:ln>
          <a:effectLst/>
        </p:spPr>
        <p:txBody>
          <a:bodyPr wrap="none">
            <a:spAutoFit/>
          </a:bodyPr>
          <a:lstStyle/>
          <a:p>
            <a:r>
              <a:rPr lang="en-US"/>
              <a:t>link used for forwarding,</a:t>
            </a:r>
          </a:p>
          <a:p>
            <a:r>
              <a:rPr lang="en-US"/>
              <a:t>i indicates order link</a:t>
            </a:r>
          </a:p>
          <a:p>
            <a:r>
              <a:rPr lang="en-US"/>
              <a:t>added by algorithm</a:t>
            </a:r>
          </a:p>
        </p:txBody>
      </p:sp>
      <p:sp>
        <p:nvSpPr>
          <p:cNvPr id="534784" name="Text Box 256"/>
          <p:cNvSpPr txBox="1">
            <a:spLocks noChangeArrowheads="1"/>
          </p:cNvSpPr>
          <p:nvPr/>
        </p:nvSpPr>
        <p:spPr bwMode="auto">
          <a:xfrm>
            <a:off x="4964113" y="3300413"/>
            <a:ext cx="1098550" cy="366712"/>
          </a:xfrm>
          <a:prstGeom prst="rect">
            <a:avLst/>
          </a:prstGeom>
          <a:noFill/>
          <a:ln w="9525">
            <a:noFill/>
            <a:miter lim="800000"/>
            <a:headEnd/>
            <a:tailEnd/>
          </a:ln>
          <a:effectLst/>
        </p:spPr>
        <p:txBody>
          <a:bodyPr wrap="none">
            <a:spAutoFit/>
          </a:bodyPr>
          <a:lstStyle/>
          <a:p>
            <a:r>
              <a:rPr lang="en-US"/>
              <a:t>LEGEND</a:t>
            </a:r>
          </a:p>
        </p:txBody>
      </p:sp>
      <p:sp>
        <p:nvSpPr>
          <p:cNvPr id="534785" name="Text Box 257"/>
          <p:cNvSpPr txBox="1">
            <a:spLocks noChangeArrowheads="1"/>
          </p:cNvSpPr>
          <p:nvPr/>
        </p:nvSpPr>
        <p:spPr bwMode="auto">
          <a:xfrm>
            <a:off x="893763" y="3235325"/>
            <a:ext cx="1182687" cy="366713"/>
          </a:xfrm>
          <a:prstGeom prst="rect">
            <a:avLst/>
          </a:prstGeom>
          <a:noFill/>
          <a:ln w="9525">
            <a:noFill/>
            <a:miter lim="800000"/>
            <a:headEnd/>
            <a:tailEnd/>
          </a:ln>
          <a:effectLst/>
        </p:spPr>
        <p:txBody>
          <a:bodyPr wrap="none">
            <a:spAutoFit/>
          </a:bodyPr>
          <a:lstStyle/>
          <a:p>
            <a:r>
              <a:rPr lang="en-US">
                <a:solidFill>
                  <a:srgbClr val="FF0000"/>
                </a:solidFill>
              </a:rPr>
              <a:t>S: source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noFill/>
          <a:ln/>
        </p:spPr>
        <p:txBody>
          <a:bodyPr lIns="92075" tIns="46038" rIns="92075" bIns="46038"/>
          <a:lstStyle/>
          <a:p>
            <a:r>
              <a:rPr lang="en-US"/>
              <a:t>Reverse Path Forwarding</a:t>
            </a:r>
          </a:p>
        </p:txBody>
      </p:sp>
      <p:sp>
        <p:nvSpPr>
          <p:cNvPr id="536579" name="Rectangle 3"/>
          <p:cNvSpPr>
            <a:spLocks noGrp="1" noChangeArrowheads="1"/>
          </p:cNvSpPr>
          <p:nvPr>
            <p:ph type="body" idx="1"/>
          </p:nvPr>
        </p:nvSpPr>
        <p:spPr>
          <a:xfrm>
            <a:off x="1109663" y="4105275"/>
            <a:ext cx="6683375" cy="1752600"/>
          </a:xfrm>
          <a:noFill/>
          <a:ln/>
        </p:spPr>
        <p:txBody>
          <a:bodyPr lIns="92075" tIns="46038" rIns="92075" bIns="46038"/>
          <a:lstStyle/>
          <a:p>
            <a:pPr>
              <a:buFont typeface="ZapfDingbats" pitchFamily="82" charset="2"/>
              <a:buNone/>
            </a:pPr>
            <a:r>
              <a:rPr lang="en-US" sz="2400" b="1" i="1"/>
              <a:t>if </a:t>
            </a:r>
            <a:r>
              <a:rPr lang="en-US" sz="2400"/>
              <a:t>(mcast datagram received on incoming link on shortest path back to center)</a:t>
            </a:r>
          </a:p>
          <a:p>
            <a:pPr>
              <a:buFont typeface="ZapfDingbats" pitchFamily="82" charset="2"/>
              <a:buNone/>
            </a:pPr>
            <a:r>
              <a:rPr lang="en-US" sz="2400" b="1" i="1"/>
              <a:t>   then</a:t>
            </a:r>
            <a:r>
              <a:rPr lang="en-US" sz="2400"/>
              <a:t> flood datagram onto all outgoing links</a:t>
            </a:r>
          </a:p>
          <a:p>
            <a:pPr>
              <a:buFont typeface="ZapfDingbats" pitchFamily="82" charset="2"/>
              <a:buNone/>
            </a:pPr>
            <a:r>
              <a:rPr lang="en-US" sz="2400"/>
              <a:t>   </a:t>
            </a:r>
            <a:r>
              <a:rPr lang="en-US" sz="2400" b="1" i="1"/>
              <a:t>else</a:t>
            </a:r>
            <a:r>
              <a:rPr lang="en-US" sz="2400"/>
              <a:t> ignore datagram</a:t>
            </a:r>
          </a:p>
        </p:txBody>
      </p:sp>
      <p:sp>
        <p:nvSpPr>
          <p:cNvPr id="536580" name="Rectangle 4"/>
          <p:cNvSpPr>
            <a:spLocks noChangeArrowheads="1"/>
          </p:cNvSpPr>
          <p:nvPr/>
        </p:nvSpPr>
        <p:spPr bwMode="auto">
          <a:xfrm>
            <a:off x="709613" y="1422400"/>
            <a:ext cx="7924800" cy="13716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2"/>
              </a:buClr>
              <a:buSzPct val="85000"/>
              <a:buFont typeface="Wingdings" pitchFamily="2" charset="2"/>
              <a:buChar char="q"/>
            </a:pPr>
            <a:r>
              <a:rPr lang="en-US" sz="2800"/>
              <a:t>Used in DVMPR and PIM-DM that do not have a global net view</a:t>
            </a:r>
          </a:p>
          <a:p>
            <a:pPr marL="342900" indent="-342900">
              <a:spcBef>
                <a:spcPct val="20000"/>
              </a:spcBef>
              <a:buClr>
                <a:schemeClr val="accent2"/>
              </a:buClr>
              <a:buSzPct val="85000"/>
              <a:buFont typeface="Wingdings" pitchFamily="2" charset="2"/>
              <a:buChar char="q"/>
            </a:pPr>
            <a:r>
              <a:rPr lang="en-US" sz="2800"/>
              <a:t>rely on router’s knowledge of unicast shortest path from it  to sender</a:t>
            </a:r>
          </a:p>
          <a:p>
            <a:pPr marL="342900" indent="-342900">
              <a:spcBef>
                <a:spcPct val="20000"/>
              </a:spcBef>
              <a:buClr>
                <a:schemeClr val="accent2"/>
              </a:buClr>
              <a:buSzPct val="85000"/>
              <a:buFont typeface="Wingdings" pitchFamily="2" charset="2"/>
              <a:buChar char="q"/>
            </a:pPr>
            <a:r>
              <a:rPr lang="en-US" sz="2800"/>
              <a:t>each router has simple forwarding behavior:</a:t>
            </a:r>
          </a:p>
        </p:txBody>
      </p:sp>
      <p:sp>
        <p:nvSpPr>
          <p:cNvPr id="536581" name="Rectangle 5"/>
          <p:cNvSpPr>
            <a:spLocks noChangeArrowheads="1"/>
          </p:cNvSpPr>
          <p:nvPr/>
        </p:nvSpPr>
        <p:spPr bwMode="auto">
          <a:xfrm>
            <a:off x="1077913" y="4003675"/>
            <a:ext cx="6858000" cy="2032000"/>
          </a:xfrm>
          <a:prstGeom prst="rect">
            <a:avLst/>
          </a:prstGeom>
          <a:noFill/>
          <a:ln w="2540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noFill/>
          <a:ln/>
        </p:spPr>
        <p:txBody>
          <a:bodyPr lIns="92075" tIns="46038" rIns="92075" bIns="46038"/>
          <a:lstStyle/>
          <a:p>
            <a:r>
              <a:rPr lang="en-US" sz="3600"/>
              <a:t>Reverse Path Forwarding: example</a:t>
            </a:r>
          </a:p>
        </p:txBody>
      </p:sp>
      <p:sp>
        <p:nvSpPr>
          <p:cNvPr id="538627" name="Rectangle 3"/>
          <p:cNvSpPr>
            <a:spLocks noChangeArrowheads="1"/>
          </p:cNvSpPr>
          <p:nvPr/>
        </p:nvSpPr>
        <p:spPr bwMode="auto">
          <a:xfrm>
            <a:off x="636588" y="4889500"/>
            <a:ext cx="8001000" cy="990600"/>
          </a:xfrm>
          <a:prstGeom prst="rect">
            <a:avLst/>
          </a:prstGeom>
          <a:noFill/>
          <a:ln w="9525">
            <a:noFill/>
            <a:miter lim="800000"/>
            <a:headEnd/>
            <a:tailEnd/>
          </a:ln>
          <a:effectLst/>
        </p:spPr>
        <p:txBody>
          <a:bodyPr lIns="92075" tIns="46038" rIns="92075" bIns="46038"/>
          <a:lstStyle/>
          <a:p>
            <a:pPr marL="342900" indent="-342900">
              <a:spcBef>
                <a:spcPct val="20000"/>
              </a:spcBef>
              <a:buFontTx/>
              <a:buChar char="•"/>
            </a:pPr>
            <a:r>
              <a:rPr lang="en-US" sz="2400"/>
              <a:t>result is a source-specific </a:t>
            </a:r>
            <a:r>
              <a:rPr lang="en-US" sz="2400" i="1"/>
              <a:t>reverse</a:t>
            </a:r>
            <a:r>
              <a:rPr lang="en-US" sz="2400"/>
              <a:t> SPT</a:t>
            </a:r>
          </a:p>
          <a:p>
            <a:pPr marL="742950" lvl="1" indent="-285750">
              <a:spcBef>
                <a:spcPct val="20000"/>
              </a:spcBef>
              <a:buFontTx/>
              <a:buChar char="–"/>
            </a:pPr>
            <a:r>
              <a:rPr lang="en-US" sz="2400"/>
              <a:t>may be a bad choice with asymmetric links</a:t>
            </a:r>
          </a:p>
        </p:txBody>
      </p:sp>
      <p:sp>
        <p:nvSpPr>
          <p:cNvPr id="538628" name="Line 4"/>
          <p:cNvSpPr>
            <a:spLocks noChangeShapeType="1"/>
          </p:cNvSpPr>
          <p:nvPr/>
        </p:nvSpPr>
        <p:spPr bwMode="auto">
          <a:xfrm>
            <a:off x="3613150" y="3302000"/>
            <a:ext cx="401638" cy="690563"/>
          </a:xfrm>
          <a:prstGeom prst="line">
            <a:avLst/>
          </a:prstGeom>
          <a:noFill/>
          <a:ln w="57150">
            <a:solidFill>
              <a:srgbClr val="FF0000"/>
            </a:solidFill>
            <a:round/>
            <a:headEnd/>
            <a:tailEnd/>
          </a:ln>
          <a:effectLst/>
        </p:spPr>
        <p:txBody>
          <a:bodyPr wrap="none"/>
          <a:lstStyle/>
          <a:p>
            <a:endParaRPr lang="en-US"/>
          </a:p>
        </p:txBody>
      </p:sp>
      <p:sp>
        <p:nvSpPr>
          <p:cNvPr id="538629" name="Line 5"/>
          <p:cNvSpPr>
            <a:spLocks noChangeShapeType="1"/>
          </p:cNvSpPr>
          <p:nvPr/>
        </p:nvSpPr>
        <p:spPr bwMode="auto">
          <a:xfrm flipV="1">
            <a:off x="2211388" y="2446338"/>
            <a:ext cx="1365250" cy="347662"/>
          </a:xfrm>
          <a:prstGeom prst="line">
            <a:avLst/>
          </a:prstGeom>
          <a:noFill/>
          <a:ln w="19050">
            <a:solidFill>
              <a:schemeClr val="tx1"/>
            </a:solidFill>
            <a:round/>
            <a:headEnd/>
            <a:tailEnd/>
          </a:ln>
          <a:effectLst/>
        </p:spPr>
        <p:txBody>
          <a:bodyPr wrap="none"/>
          <a:lstStyle/>
          <a:p>
            <a:endParaRPr lang="en-US"/>
          </a:p>
        </p:txBody>
      </p:sp>
      <p:sp>
        <p:nvSpPr>
          <p:cNvPr id="538630" name="Line 6"/>
          <p:cNvSpPr>
            <a:spLocks noChangeShapeType="1"/>
          </p:cNvSpPr>
          <p:nvPr/>
        </p:nvSpPr>
        <p:spPr bwMode="auto">
          <a:xfrm>
            <a:off x="1946275" y="2763838"/>
            <a:ext cx="852488" cy="974725"/>
          </a:xfrm>
          <a:prstGeom prst="line">
            <a:avLst/>
          </a:prstGeom>
          <a:noFill/>
          <a:ln w="57150">
            <a:solidFill>
              <a:srgbClr val="FF0000"/>
            </a:solidFill>
            <a:round/>
            <a:headEnd/>
            <a:tailEnd/>
          </a:ln>
          <a:effectLst/>
        </p:spPr>
        <p:txBody>
          <a:bodyPr wrap="none"/>
          <a:lstStyle/>
          <a:p>
            <a:endParaRPr lang="en-US"/>
          </a:p>
        </p:txBody>
      </p:sp>
      <p:sp>
        <p:nvSpPr>
          <p:cNvPr id="538631" name="Line 7"/>
          <p:cNvSpPr>
            <a:spLocks noChangeShapeType="1"/>
          </p:cNvSpPr>
          <p:nvPr/>
        </p:nvSpPr>
        <p:spPr bwMode="auto">
          <a:xfrm>
            <a:off x="2533650" y="2008188"/>
            <a:ext cx="993775" cy="446087"/>
          </a:xfrm>
          <a:prstGeom prst="line">
            <a:avLst/>
          </a:prstGeom>
          <a:noFill/>
          <a:ln w="57150">
            <a:solidFill>
              <a:srgbClr val="FF0000"/>
            </a:solidFill>
            <a:round/>
            <a:headEnd/>
            <a:tailEnd/>
          </a:ln>
          <a:effectLst/>
        </p:spPr>
        <p:txBody>
          <a:bodyPr wrap="none"/>
          <a:lstStyle/>
          <a:p>
            <a:endParaRPr lang="en-US"/>
          </a:p>
        </p:txBody>
      </p:sp>
      <p:sp>
        <p:nvSpPr>
          <p:cNvPr id="538632" name="Line 8"/>
          <p:cNvSpPr>
            <a:spLocks noChangeShapeType="1"/>
          </p:cNvSpPr>
          <p:nvPr/>
        </p:nvSpPr>
        <p:spPr bwMode="auto">
          <a:xfrm flipV="1">
            <a:off x="3063875" y="3330575"/>
            <a:ext cx="538163" cy="468313"/>
          </a:xfrm>
          <a:prstGeom prst="line">
            <a:avLst/>
          </a:prstGeom>
          <a:noFill/>
          <a:ln w="19050">
            <a:solidFill>
              <a:schemeClr val="tx1"/>
            </a:solidFill>
            <a:round/>
            <a:headEnd/>
            <a:tailEnd/>
          </a:ln>
          <a:effectLst/>
        </p:spPr>
        <p:txBody>
          <a:bodyPr wrap="none"/>
          <a:lstStyle/>
          <a:p>
            <a:endParaRPr lang="en-US"/>
          </a:p>
        </p:txBody>
      </p:sp>
      <p:sp>
        <p:nvSpPr>
          <p:cNvPr id="538633" name="Line 9"/>
          <p:cNvSpPr>
            <a:spLocks noChangeShapeType="1"/>
          </p:cNvSpPr>
          <p:nvPr/>
        </p:nvSpPr>
        <p:spPr bwMode="auto">
          <a:xfrm>
            <a:off x="3586163" y="2552700"/>
            <a:ext cx="0" cy="717550"/>
          </a:xfrm>
          <a:prstGeom prst="line">
            <a:avLst/>
          </a:prstGeom>
          <a:noFill/>
          <a:ln w="57150">
            <a:solidFill>
              <a:srgbClr val="FF0000"/>
            </a:solidFill>
            <a:round/>
            <a:headEnd/>
            <a:tailEnd/>
          </a:ln>
          <a:effectLst/>
        </p:spPr>
        <p:txBody>
          <a:bodyPr wrap="none"/>
          <a:lstStyle/>
          <a:p>
            <a:endParaRPr lang="en-US"/>
          </a:p>
        </p:txBody>
      </p:sp>
      <p:sp>
        <p:nvSpPr>
          <p:cNvPr id="538634" name="Line 10"/>
          <p:cNvSpPr>
            <a:spLocks noChangeShapeType="1"/>
          </p:cNvSpPr>
          <p:nvPr/>
        </p:nvSpPr>
        <p:spPr bwMode="auto">
          <a:xfrm>
            <a:off x="1611313" y="3767138"/>
            <a:ext cx="1025525" cy="0"/>
          </a:xfrm>
          <a:prstGeom prst="line">
            <a:avLst/>
          </a:prstGeom>
          <a:noFill/>
          <a:ln w="19050">
            <a:solidFill>
              <a:schemeClr val="tx1"/>
            </a:solidFill>
            <a:round/>
            <a:headEnd/>
            <a:tailEnd/>
          </a:ln>
          <a:effectLst/>
        </p:spPr>
        <p:txBody>
          <a:bodyPr wrap="none"/>
          <a:lstStyle/>
          <a:p>
            <a:endParaRPr lang="en-US"/>
          </a:p>
        </p:txBody>
      </p:sp>
      <p:sp>
        <p:nvSpPr>
          <p:cNvPr id="538635" name="Line 11"/>
          <p:cNvSpPr>
            <a:spLocks noChangeShapeType="1"/>
          </p:cNvSpPr>
          <p:nvPr/>
        </p:nvSpPr>
        <p:spPr bwMode="auto">
          <a:xfrm flipH="1">
            <a:off x="1490663" y="2870200"/>
            <a:ext cx="373062" cy="846138"/>
          </a:xfrm>
          <a:prstGeom prst="line">
            <a:avLst/>
          </a:prstGeom>
          <a:noFill/>
          <a:ln w="57150">
            <a:solidFill>
              <a:srgbClr val="FF0000"/>
            </a:solidFill>
            <a:round/>
            <a:headEnd/>
            <a:tailEnd/>
          </a:ln>
          <a:effectLst/>
        </p:spPr>
        <p:txBody>
          <a:bodyPr wrap="none"/>
          <a:lstStyle/>
          <a:p>
            <a:endParaRPr lang="en-US"/>
          </a:p>
        </p:txBody>
      </p:sp>
      <p:sp>
        <p:nvSpPr>
          <p:cNvPr id="538636" name="Line 12"/>
          <p:cNvSpPr>
            <a:spLocks noChangeShapeType="1"/>
          </p:cNvSpPr>
          <p:nvPr/>
        </p:nvSpPr>
        <p:spPr bwMode="auto">
          <a:xfrm flipH="1">
            <a:off x="1938338" y="2022475"/>
            <a:ext cx="347662" cy="749300"/>
          </a:xfrm>
          <a:prstGeom prst="line">
            <a:avLst/>
          </a:prstGeom>
          <a:noFill/>
          <a:ln w="57150">
            <a:solidFill>
              <a:srgbClr val="FF0000"/>
            </a:solidFill>
            <a:round/>
            <a:headEnd/>
            <a:tailEnd/>
          </a:ln>
          <a:effectLst/>
        </p:spPr>
        <p:txBody>
          <a:bodyPr wrap="none"/>
          <a:lstStyle/>
          <a:p>
            <a:endParaRPr lang="en-US"/>
          </a:p>
        </p:txBody>
      </p:sp>
      <p:grpSp>
        <p:nvGrpSpPr>
          <p:cNvPr id="538637" name="Group 13"/>
          <p:cNvGrpSpPr>
            <a:grpSpLocks/>
          </p:cNvGrpSpPr>
          <p:nvPr/>
        </p:nvGrpSpPr>
        <p:grpSpPr bwMode="auto">
          <a:xfrm>
            <a:off x="2511425" y="3679825"/>
            <a:ext cx="568325" cy="222250"/>
            <a:chOff x="3600" y="219"/>
            <a:chExt cx="360" cy="175"/>
          </a:xfrm>
        </p:grpSpPr>
        <p:sp>
          <p:nvSpPr>
            <p:cNvPr id="538638"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8639"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640"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641"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642"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8643" name="Group 19"/>
            <p:cNvGrpSpPr>
              <a:grpSpLocks/>
            </p:cNvGrpSpPr>
            <p:nvPr/>
          </p:nvGrpSpPr>
          <p:grpSpPr bwMode="auto">
            <a:xfrm>
              <a:off x="3686" y="244"/>
              <a:ext cx="177" cy="66"/>
              <a:chOff x="2848" y="848"/>
              <a:chExt cx="140" cy="98"/>
            </a:xfrm>
          </p:grpSpPr>
          <p:sp>
            <p:nvSpPr>
              <p:cNvPr id="538644"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45"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46"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647" name="Group 23"/>
            <p:cNvGrpSpPr>
              <a:grpSpLocks/>
            </p:cNvGrpSpPr>
            <p:nvPr/>
          </p:nvGrpSpPr>
          <p:grpSpPr bwMode="auto">
            <a:xfrm flipV="1">
              <a:off x="3686" y="243"/>
              <a:ext cx="177" cy="66"/>
              <a:chOff x="2848" y="848"/>
              <a:chExt cx="140" cy="98"/>
            </a:xfrm>
          </p:grpSpPr>
          <p:sp>
            <p:nvSpPr>
              <p:cNvPr id="538648"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49"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50"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651" name="Group 27"/>
          <p:cNvGrpSpPr>
            <a:grpSpLocks/>
          </p:cNvGrpSpPr>
          <p:nvPr/>
        </p:nvGrpSpPr>
        <p:grpSpPr bwMode="auto">
          <a:xfrm>
            <a:off x="3297238" y="2360613"/>
            <a:ext cx="569912" cy="222250"/>
            <a:chOff x="3600" y="219"/>
            <a:chExt cx="360" cy="175"/>
          </a:xfrm>
        </p:grpSpPr>
        <p:sp>
          <p:nvSpPr>
            <p:cNvPr id="538652"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8653"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654"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655"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656"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8657" name="Group 33"/>
            <p:cNvGrpSpPr>
              <a:grpSpLocks/>
            </p:cNvGrpSpPr>
            <p:nvPr/>
          </p:nvGrpSpPr>
          <p:grpSpPr bwMode="auto">
            <a:xfrm>
              <a:off x="3686" y="244"/>
              <a:ext cx="177" cy="66"/>
              <a:chOff x="2848" y="848"/>
              <a:chExt cx="140" cy="98"/>
            </a:xfrm>
          </p:grpSpPr>
          <p:sp>
            <p:nvSpPr>
              <p:cNvPr id="538658"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59"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60"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661" name="Group 37"/>
            <p:cNvGrpSpPr>
              <a:grpSpLocks/>
            </p:cNvGrpSpPr>
            <p:nvPr/>
          </p:nvGrpSpPr>
          <p:grpSpPr bwMode="auto">
            <a:xfrm flipV="1">
              <a:off x="3686" y="243"/>
              <a:ext cx="177" cy="66"/>
              <a:chOff x="2848" y="848"/>
              <a:chExt cx="140" cy="98"/>
            </a:xfrm>
          </p:grpSpPr>
          <p:sp>
            <p:nvSpPr>
              <p:cNvPr id="538662"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63"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64"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665" name="Group 41"/>
          <p:cNvGrpSpPr>
            <a:grpSpLocks/>
          </p:cNvGrpSpPr>
          <p:nvPr/>
        </p:nvGrpSpPr>
        <p:grpSpPr bwMode="auto">
          <a:xfrm>
            <a:off x="1162050" y="3659188"/>
            <a:ext cx="568325" cy="222250"/>
            <a:chOff x="3600" y="219"/>
            <a:chExt cx="360" cy="175"/>
          </a:xfrm>
        </p:grpSpPr>
        <p:sp>
          <p:nvSpPr>
            <p:cNvPr id="538666"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8667"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668"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669"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670"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8671" name="Group 47"/>
            <p:cNvGrpSpPr>
              <a:grpSpLocks/>
            </p:cNvGrpSpPr>
            <p:nvPr/>
          </p:nvGrpSpPr>
          <p:grpSpPr bwMode="auto">
            <a:xfrm>
              <a:off x="3686" y="244"/>
              <a:ext cx="177" cy="66"/>
              <a:chOff x="2848" y="848"/>
              <a:chExt cx="140" cy="98"/>
            </a:xfrm>
          </p:grpSpPr>
          <p:sp>
            <p:nvSpPr>
              <p:cNvPr id="538672"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73"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74"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675" name="Group 51"/>
            <p:cNvGrpSpPr>
              <a:grpSpLocks/>
            </p:cNvGrpSpPr>
            <p:nvPr/>
          </p:nvGrpSpPr>
          <p:grpSpPr bwMode="auto">
            <a:xfrm flipV="1">
              <a:off x="3686" y="243"/>
              <a:ext cx="177" cy="66"/>
              <a:chOff x="2848" y="848"/>
              <a:chExt cx="140" cy="98"/>
            </a:xfrm>
          </p:grpSpPr>
          <p:sp>
            <p:nvSpPr>
              <p:cNvPr id="538676"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77"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78"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679" name="Group 55"/>
          <p:cNvGrpSpPr>
            <a:grpSpLocks/>
          </p:cNvGrpSpPr>
          <p:nvPr/>
        </p:nvGrpSpPr>
        <p:grpSpPr bwMode="auto">
          <a:xfrm>
            <a:off x="3321050" y="3195638"/>
            <a:ext cx="547688" cy="233362"/>
            <a:chOff x="3600" y="219"/>
            <a:chExt cx="360" cy="175"/>
          </a:xfrm>
        </p:grpSpPr>
        <p:sp>
          <p:nvSpPr>
            <p:cNvPr id="538680"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8681"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682"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683"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684"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8685" name="Group 61"/>
            <p:cNvGrpSpPr>
              <a:grpSpLocks/>
            </p:cNvGrpSpPr>
            <p:nvPr/>
          </p:nvGrpSpPr>
          <p:grpSpPr bwMode="auto">
            <a:xfrm>
              <a:off x="3686" y="244"/>
              <a:ext cx="177" cy="66"/>
              <a:chOff x="2848" y="848"/>
              <a:chExt cx="140" cy="98"/>
            </a:xfrm>
          </p:grpSpPr>
          <p:sp>
            <p:nvSpPr>
              <p:cNvPr id="538686"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87"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88"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689" name="Group 65"/>
            <p:cNvGrpSpPr>
              <a:grpSpLocks/>
            </p:cNvGrpSpPr>
            <p:nvPr/>
          </p:nvGrpSpPr>
          <p:grpSpPr bwMode="auto">
            <a:xfrm flipV="1">
              <a:off x="3686" y="243"/>
              <a:ext cx="177" cy="66"/>
              <a:chOff x="2848" y="848"/>
              <a:chExt cx="140" cy="98"/>
            </a:xfrm>
          </p:grpSpPr>
          <p:sp>
            <p:nvSpPr>
              <p:cNvPr id="538690"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691"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692"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693" name="Group 69"/>
          <p:cNvGrpSpPr>
            <a:grpSpLocks/>
          </p:cNvGrpSpPr>
          <p:nvPr/>
        </p:nvGrpSpPr>
        <p:grpSpPr bwMode="auto">
          <a:xfrm>
            <a:off x="1665288" y="2681288"/>
            <a:ext cx="547687" cy="233362"/>
            <a:chOff x="3600" y="219"/>
            <a:chExt cx="360" cy="175"/>
          </a:xfrm>
        </p:grpSpPr>
        <p:sp>
          <p:nvSpPr>
            <p:cNvPr id="538694"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8695"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696"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697"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698"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8699" name="Group 75"/>
            <p:cNvGrpSpPr>
              <a:grpSpLocks/>
            </p:cNvGrpSpPr>
            <p:nvPr/>
          </p:nvGrpSpPr>
          <p:grpSpPr bwMode="auto">
            <a:xfrm>
              <a:off x="3686" y="244"/>
              <a:ext cx="177" cy="66"/>
              <a:chOff x="2848" y="848"/>
              <a:chExt cx="140" cy="98"/>
            </a:xfrm>
          </p:grpSpPr>
          <p:sp>
            <p:nvSpPr>
              <p:cNvPr id="538700"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701"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702"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703" name="Group 79"/>
            <p:cNvGrpSpPr>
              <a:grpSpLocks/>
            </p:cNvGrpSpPr>
            <p:nvPr/>
          </p:nvGrpSpPr>
          <p:grpSpPr bwMode="auto">
            <a:xfrm flipV="1">
              <a:off x="3686" y="243"/>
              <a:ext cx="177" cy="66"/>
              <a:chOff x="2848" y="848"/>
              <a:chExt cx="140" cy="98"/>
            </a:xfrm>
          </p:grpSpPr>
          <p:sp>
            <p:nvSpPr>
              <p:cNvPr id="538704"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705"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706"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707" name="Group 83"/>
          <p:cNvGrpSpPr>
            <a:grpSpLocks/>
          </p:cNvGrpSpPr>
          <p:nvPr/>
        </p:nvGrpSpPr>
        <p:grpSpPr bwMode="auto">
          <a:xfrm>
            <a:off x="1743075" y="1492250"/>
            <a:ext cx="1157288" cy="584200"/>
            <a:chOff x="1170" y="3095"/>
            <a:chExt cx="559" cy="309"/>
          </a:xfrm>
        </p:grpSpPr>
        <p:grpSp>
          <p:nvGrpSpPr>
            <p:cNvPr id="538708" name="Group 84"/>
            <p:cNvGrpSpPr>
              <a:grpSpLocks/>
            </p:cNvGrpSpPr>
            <p:nvPr/>
          </p:nvGrpSpPr>
          <p:grpSpPr bwMode="auto">
            <a:xfrm>
              <a:off x="1170" y="3095"/>
              <a:ext cx="159" cy="146"/>
              <a:chOff x="4781" y="1833"/>
              <a:chExt cx="318" cy="262"/>
            </a:xfrm>
          </p:grpSpPr>
          <p:sp>
            <p:nvSpPr>
              <p:cNvPr id="538709" name="AutoShape 8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38710" name="Freeform 8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38711" name="Freeform 8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38712" name="Freeform 8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38713" name="Freeform 8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38714" name="Freeform 9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38715" name="Freeform 9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38716" name="Freeform 9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38717" name="Freeform 9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38718" name="Freeform 9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38719" name="Freeform 9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38720" name="Freeform 9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38721" name="Freeform 9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38722" name="Freeform 9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38723" name="Freeform 9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38724" name="Freeform 10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38725" name="Freeform 10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8726" name="Freeform 10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8727" name="Freeform 10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38728" name="Freeform 10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38729" name="Freeform 10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38730" name="Freeform 10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38731" name="Freeform 10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38732" name="Freeform 10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38733" name="Freeform 10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38734" name="Freeform 11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38735" name="Freeform 11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38736" name="Freeform 11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38737" name="Freeform 11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38738" name="Freeform 11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38739" name="Rectangle 11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38740" name="Freeform 11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38741" name="Freeform 11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8742" name="Freeform 11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8743" name="Freeform 11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38744" name="Freeform 12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38745" name="Freeform 12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38746" name="Freeform 12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8747" name="Freeform 12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8748" name="Freeform 12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8749" name="Group 125"/>
            <p:cNvGrpSpPr>
              <a:grpSpLocks/>
            </p:cNvGrpSpPr>
            <p:nvPr/>
          </p:nvGrpSpPr>
          <p:grpSpPr bwMode="auto">
            <a:xfrm>
              <a:off x="1553" y="3099"/>
              <a:ext cx="176" cy="150"/>
              <a:chOff x="4765" y="1531"/>
              <a:chExt cx="312" cy="261"/>
            </a:xfrm>
          </p:grpSpPr>
          <p:sp>
            <p:nvSpPr>
              <p:cNvPr id="538750" name="AutoShape 12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38751" name="Freeform 12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38752" name="Freeform 12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38753" name="Freeform 12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38754" name="Freeform 13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38755" name="Freeform 13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38756" name="Freeform 13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38757" name="Freeform 13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38758" name="Freeform 13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38759" name="Freeform 13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38760" name="Freeform 13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38761" name="Freeform 13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38762" name="Freeform 13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38763" name="Freeform 13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38764" name="Freeform 14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38765" name="Freeform 14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38766" name="Freeform 14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38767" name="Freeform 14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38768" name="Freeform 14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38769" name="Freeform 14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38770" name="Freeform 14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38771" name="Freeform 14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38772" name="Freeform 14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38773" name="Freeform 14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38774" name="Freeform 15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38775" name="Freeform 15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38776" name="Freeform 15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38777" name="Freeform 15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38778" name="Freeform 15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38779" name="Rectangle 15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38780" name="Freeform 15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38781" name="Freeform 15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38782" name="Freeform 15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38783" name="Freeform 15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38784" name="Freeform 16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38785" name="Freeform 16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38786" name="Freeform 16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38787" name="Freeform 16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38788" name="Freeform 16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38789" name="Group 165"/>
            <p:cNvGrpSpPr>
              <a:grpSpLocks/>
            </p:cNvGrpSpPr>
            <p:nvPr/>
          </p:nvGrpSpPr>
          <p:grpSpPr bwMode="auto">
            <a:xfrm rot="10800000">
              <a:off x="1234" y="3229"/>
              <a:ext cx="391" cy="88"/>
              <a:chOff x="1450" y="3513"/>
              <a:chExt cx="391" cy="88"/>
            </a:xfrm>
          </p:grpSpPr>
          <p:sp>
            <p:nvSpPr>
              <p:cNvPr id="538790" name="Freeform 166"/>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38791" name="Line 167"/>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38792" name="Group 168"/>
            <p:cNvGrpSpPr>
              <a:grpSpLocks/>
            </p:cNvGrpSpPr>
            <p:nvPr/>
          </p:nvGrpSpPr>
          <p:grpSpPr bwMode="auto">
            <a:xfrm>
              <a:off x="1305" y="3286"/>
              <a:ext cx="275" cy="118"/>
              <a:chOff x="3600" y="219"/>
              <a:chExt cx="360" cy="175"/>
            </a:xfrm>
          </p:grpSpPr>
          <p:sp>
            <p:nvSpPr>
              <p:cNvPr id="538793" name="Oval 16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8794" name="Line 1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795" name="Line 1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796" name="Rectangle 17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797" name="Oval 17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8798" name="Group 174"/>
              <p:cNvGrpSpPr>
                <a:grpSpLocks/>
              </p:cNvGrpSpPr>
              <p:nvPr/>
            </p:nvGrpSpPr>
            <p:grpSpPr bwMode="auto">
              <a:xfrm>
                <a:off x="3686" y="244"/>
                <a:ext cx="177" cy="66"/>
                <a:chOff x="2848" y="848"/>
                <a:chExt cx="140" cy="98"/>
              </a:xfrm>
            </p:grpSpPr>
            <p:sp>
              <p:nvSpPr>
                <p:cNvPr id="538799" name="Line 1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00" name="Line 1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01" name="Line 1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802" name="Group 178"/>
              <p:cNvGrpSpPr>
                <a:grpSpLocks/>
              </p:cNvGrpSpPr>
              <p:nvPr/>
            </p:nvGrpSpPr>
            <p:grpSpPr bwMode="auto">
              <a:xfrm flipV="1">
                <a:off x="3686" y="243"/>
                <a:ext cx="177" cy="66"/>
                <a:chOff x="2848" y="848"/>
                <a:chExt cx="140" cy="98"/>
              </a:xfrm>
            </p:grpSpPr>
            <p:sp>
              <p:nvSpPr>
                <p:cNvPr id="538803" name="Line 1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04" name="Line 1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05" name="Line 1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
        <p:nvSpPr>
          <p:cNvPr id="538806" name="Text Box 182"/>
          <p:cNvSpPr txBox="1">
            <a:spLocks noChangeArrowheads="1"/>
          </p:cNvSpPr>
          <p:nvPr/>
        </p:nvSpPr>
        <p:spPr bwMode="auto">
          <a:xfrm>
            <a:off x="1643063" y="1811338"/>
            <a:ext cx="430212" cy="366712"/>
          </a:xfrm>
          <a:prstGeom prst="rect">
            <a:avLst/>
          </a:prstGeom>
          <a:noFill/>
          <a:ln w="9525">
            <a:noFill/>
            <a:miter lim="800000"/>
            <a:headEnd/>
            <a:tailEnd/>
          </a:ln>
          <a:effectLst/>
        </p:spPr>
        <p:txBody>
          <a:bodyPr wrap="none">
            <a:spAutoFit/>
          </a:bodyPr>
          <a:lstStyle/>
          <a:p>
            <a:r>
              <a:rPr lang="en-US"/>
              <a:t>R1</a:t>
            </a:r>
          </a:p>
        </p:txBody>
      </p:sp>
      <p:grpSp>
        <p:nvGrpSpPr>
          <p:cNvPr id="538807" name="Group 183"/>
          <p:cNvGrpSpPr>
            <a:grpSpLocks/>
          </p:cNvGrpSpPr>
          <p:nvPr/>
        </p:nvGrpSpPr>
        <p:grpSpPr bwMode="auto">
          <a:xfrm>
            <a:off x="3763963" y="3902075"/>
            <a:ext cx="547687" cy="233363"/>
            <a:chOff x="3600" y="219"/>
            <a:chExt cx="360" cy="175"/>
          </a:xfrm>
        </p:grpSpPr>
        <p:sp>
          <p:nvSpPr>
            <p:cNvPr id="538808"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8809" name="Line 1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810" name="Line 1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811" name="Rectangle 18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812"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8813" name="Group 189"/>
            <p:cNvGrpSpPr>
              <a:grpSpLocks/>
            </p:cNvGrpSpPr>
            <p:nvPr/>
          </p:nvGrpSpPr>
          <p:grpSpPr bwMode="auto">
            <a:xfrm>
              <a:off x="3686" y="244"/>
              <a:ext cx="177" cy="66"/>
              <a:chOff x="2848" y="848"/>
              <a:chExt cx="140" cy="98"/>
            </a:xfrm>
          </p:grpSpPr>
          <p:sp>
            <p:nvSpPr>
              <p:cNvPr id="538814" name="Line 1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15" name="Line 1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16" name="Line 1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817" name="Group 193"/>
            <p:cNvGrpSpPr>
              <a:grpSpLocks/>
            </p:cNvGrpSpPr>
            <p:nvPr/>
          </p:nvGrpSpPr>
          <p:grpSpPr bwMode="auto">
            <a:xfrm flipV="1">
              <a:off x="3686" y="243"/>
              <a:ext cx="177" cy="66"/>
              <a:chOff x="2848" y="848"/>
              <a:chExt cx="140" cy="98"/>
            </a:xfrm>
          </p:grpSpPr>
          <p:sp>
            <p:nvSpPr>
              <p:cNvPr id="538818"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19"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20"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38821" name="Text Box 197"/>
          <p:cNvSpPr txBox="1">
            <a:spLocks noChangeArrowheads="1"/>
          </p:cNvSpPr>
          <p:nvPr/>
        </p:nvSpPr>
        <p:spPr bwMode="auto">
          <a:xfrm>
            <a:off x="1254125" y="2600325"/>
            <a:ext cx="466725" cy="366713"/>
          </a:xfrm>
          <a:prstGeom prst="rect">
            <a:avLst/>
          </a:prstGeom>
          <a:noFill/>
          <a:ln w="9525">
            <a:noFill/>
            <a:miter lim="800000"/>
            <a:headEnd/>
            <a:tailEnd/>
          </a:ln>
          <a:effectLst/>
        </p:spPr>
        <p:txBody>
          <a:bodyPr wrap="none">
            <a:spAutoFit/>
          </a:bodyPr>
          <a:lstStyle/>
          <a:p>
            <a:r>
              <a:rPr lang="en-US"/>
              <a:t>R2</a:t>
            </a:r>
          </a:p>
        </p:txBody>
      </p:sp>
      <p:sp>
        <p:nvSpPr>
          <p:cNvPr id="538822" name="Text Box 198"/>
          <p:cNvSpPr txBox="1">
            <a:spLocks noChangeArrowheads="1"/>
          </p:cNvSpPr>
          <p:nvPr/>
        </p:nvSpPr>
        <p:spPr bwMode="auto">
          <a:xfrm>
            <a:off x="741363" y="3597275"/>
            <a:ext cx="466725" cy="366713"/>
          </a:xfrm>
          <a:prstGeom prst="rect">
            <a:avLst/>
          </a:prstGeom>
          <a:noFill/>
          <a:ln w="9525">
            <a:noFill/>
            <a:miter lim="800000"/>
            <a:headEnd/>
            <a:tailEnd/>
          </a:ln>
          <a:effectLst/>
        </p:spPr>
        <p:txBody>
          <a:bodyPr wrap="none">
            <a:spAutoFit/>
          </a:bodyPr>
          <a:lstStyle/>
          <a:p>
            <a:r>
              <a:rPr lang="en-US"/>
              <a:t>R3</a:t>
            </a:r>
          </a:p>
        </p:txBody>
      </p:sp>
      <p:sp>
        <p:nvSpPr>
          <p:cNvPr id="538823" name="Text Box 199"/>
          <p:cNvSpPr txBox="1">
            <a:spLocks noChangeArrowheads="1"/>
          </p:cNvSpPr>
          <p:nvPr/>
        </p:nvSpPr>
        <p:spPr bwMode="auto">
          <a:xfrm>
            <a:off x="3387725" y="2017713"/>
            <a:ext cx="466725" cy="366712"/>
          </a:xfrm>
          <a:prstGeom prst="rect">
            <a:avLst/>
          </a:prstGeom>
          <a:noFill/>
          <a:ln w="9525">
            <a:noFill/>
            <a:miter lim="800000"/>
            <a:headEnd/>
            <a:tailEnd/>
          </a:ln>
          <a:effectLst/>
        </p:spPr>
        <p:txBody>
          <a:bodyPr wrap="none">
            <a:spAutoFit/>
          </a:bodyPr>
          <a:lstStyle/>
          <a:p>
            <a:r>
              <a:rPr lang="en-US"/>
              <a:t>R4</a:t>
            </a:r>
          </a:p>
        </p:txBody>
      </p:sp>
      <p:sp>
        <p:nvSpPr>
          <p:cNvPr id="538824" name="Text Box 200"/>
          <p:cNvSpPr txBox="1">
            <a:spLocks noChangeArrowheads="1"/>
          </p:cNvSpPr>
          <p:nvPr/>
        </p:nvSpPr>
        <p:spPr bwMode="auto">
          <a:xfrm>
            <a:off x="3830638" y="3155950"/>
            <a:ext cx="466725" cy="366713"/>
          </a:xfrm>
          <a:prstGeom prst="rect">
            <a:avLst/>
          </a:prstGeom>
          <a:noFill/>
          <a:ln w="9525">
            <a:noFill/>
            <a:miter lim="800000"/>
            <a:headEnd/>
            <a:tailEnd/>
          </a:ln>
          <a:effectLst/>
        </p:spPr>
        <p:txBody>
          <a:bodyPr wrap="none">
            <a:spAutoFit/>
          </a:bodyPr>
          <a:lstStyle/>
          <a:p>
            <a:r>
              <a:rPr lang="en-US"/>
              <a:t>R5</a:t>
            </a:r>
          </a:p>
        </p:txBody>
      </p:sp>
      <p:sp>
        <p:nvSpPr>
          <p:cNvPr id="538825" name="Text Box 201"/>
          <p:cNvSpPr txBox="1">
            <a:spLocks noChangeArrowheads="1"/>
          </p:cNvSpPr>
          <p:nvPr/>
        </p:nvSpPr>
        <p:spPr bwMode="auto">
          <a:xfrm>
            <a:off x="2595563" y="3889375"/>
            <a:ext cx="466725" cy="366713"/>
          </a:xfrm>
          <a:prstGeom prst="rect">
            <a:avLst/>
          </a:prstGeom>
          <a:noFill/>
          <a:ln w="9525">
            <a:noFill/>
            <a:miter lim="800000"/>
            <a:headEnd/>
            <a:tailEnd/>
          </a:ln>
          <a:effectLst/>
        </p:spPr>
        <p:txBody>
          <a:bodyPr wrap="none">
            <a:spAutoFit/>
          </a:bodyPr>
          <a:lstStyle/>
          <a:p>
            <a:r>
              <a:rPr lang="en-US"/>
              <a:t>R6</a:t>
            </a:r>
          </a:p>
        </p:txBody>
      </p:sp>
      <p:sp>
        <p:nvSpPr>
          <p:cNvPr id="538826" name="Text Box 202"/>
          <p:cNvSpPr txBox="1">
            <a:spLocks noChangeArrowheads="1"/>
          </p:cNvSpPr>
          <p:nvPr/>
        </p:nvSpPr>
        <p:spPr bwMode="auto">
          <a:xfrm>
            <a:off x="3316288" y="3846513"/>
            <a:ext cx="466725" cy="366712"/>
          </a:xfrm>
          <a:prstGeom prst="rect">
            <a:avLst/>
          </a:prstGeom>
          <a:noFill/>
          <a:ln w="9525">
            <a:noFill/>
            <a:miter lim="800000"/>
            <a:headEnd/>
            <a:tailEnd/>
          </a:ln>
          <a:effectLst/>
        </p:spPr>
        <p:txBody>
          <a:bodyPr wrap="none">
            <a:spAutoFit/>
          </a:bodyPr>
          <a:lstStyle/>
          <a:p>
            <a:r>
              <a:rPr lang="en-US"/>
              <a:t>R7</a:t>
            </a:r>
          </a:p>
        </p:txBody>
      </p:sp>
      <p:grpSp>
        <p:nvGrpSpPr>
          <p:cNvPr id="538827" name="Group 203"/>
          <p:cNvGrpSpPr>
            <a:grpSpLocks/>
          </p:cNvGrpSpPr>
          <p:nvPr/>
        </p:nvGrpSpPr>
        <p:grpSpPr bwMode="auto">
          <a:xfrm>
            <a:off x="5389563" y="2311400"/>
            <a:ext cx="569912" cy="222250"/>
            <a:chOff x="3600" y="219"/>
            <a:chExt cx="360" cy="175"/>
          </a:xfrm>
        </p:grpSpPr>
        <p:sp>
          <p:nvSpPr>
            <p:cNvPr id="538828" name="Oval 20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38829" name="Line 20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830" name="Line 20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831" name="Rectangle 20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832" name="Oval 20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38833" name="Group 209"/>
            <p:cNvGrpSpPr>
              <a:grpSpLocks/>
            </p:cNvGrpSpPr>
            <p:nvPr/>
          </p:nvGrpSpPr>
          <p:grpSpPr bwMode="auto">
            <a:xfrm>
              <a:off x="3686" y="244"/>
              <a:ext cx="177" cy="66"/>
              <a:chOff x="2848" y="848"/>
              <a:chExt cx="140" cy="98"/>
            </a:xfrm>
          </p:grpSpPr>
          <p:sp>
            <p:nvSpPr>
              <p:cNvPr id="538834"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35"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36"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837" name="Group 213"/>
            <p:cNvGrpSpPr>
              <a:grpSpLocks/>
            </p:cNvGrpSpPr>
            <p:nvPr/>
          </p:nvGrpSpPr>
          <p:grpSpPr bwMode="auto">
            <a:xfrm flipV="1">
              <a:off x="3686" y="243"/>
              <a:ext cx="177" cy="66"/>
              <a:chOff x="2848" y="848"/>
              <a:chExt cx="140" cy="98"/>
            </a:xfrm>
          </p:grpSpPr>
          <p:sp>
            <p:nvSpPr>
              <p:cNvPr id="538838" name="Line 2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39" name="Line 2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40" name="Line 2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38841" name="Group 217"/>
          <p:cNvGrpSpPr>
            <a:grpSpLocks/>
          </p:cNvGrpSpPr>
          <p:nvPr/>
        </p:nvGrpSpPr>
        <p:grpSpPr bwMode="auto">
          <a:xfrm>
            <a:off x="5399088" y="3105150"/>
            <a:ext cx="547687" cy="233363"/>
            <a:chOff x="3600" y="219"/>
            <a:chExt cx="360" cy="175"/>
          </a:xfrm>
        </p:grpSpPr>
        <p:sp>
          <p:nvSpPr>
            <p:cNvPr id="538842" name="Oval 21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38843" name="Line 21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38844" name="Line 22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38845" name="Rectangle 22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38846" name="Oval 22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38847" name="Group 223"/>
            <p:cNvGrpSpPr>
              <a:grpSpLocks/>
            </p:cNvGrpSpPr>
            <p:nvPr/>
          </p:nvGrpSpPr>
          <p:grpSpPr bwMode="auto">
            <a:xfrm>
              <a:off x="3686" y="244"/>
              <a:ext cx="177" cy="66"/>
              <a:chOff x="2848" y="848"/>
              <a:chExt cx="140" cy="98"/>
            </a:xfrm>
          </p:grpSpPr>
          <p:sp>
            <p:nvSpPr>
              <p:cNvPr id="538848"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49"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50"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38851" name="Group 227"/>
            <p:cNvGrpSpPr>
              <a:grpSpLocks/>
            </p:cNvGrpSpPr>
            <p:nvPr/>
          </p:nvGrpSpPr>
          <p:grpSpPr bwMode="auto">
            <a:xfrm flipV="1">
              <a:off x="3686" y="243"/>
              <a:ext cx="177" cy="66"/>
              <a:chOff x="2848" y="848"/>
              <a:chExt cx="140" cy="98"/>
            </a:xfrm>
          </p:grpSpPr>
          <p:sp>
            <p:nvSpPr>
              <p:cNvPr id="538852" name="Line 2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38853" name="Line 2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38854" name="Line 2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38855" name="Line 231"/>
          <p:cNvSpPr>
            <a:spLocks noChangeShapeType="1"/>
          </p:cNvSpPr>
          <p:nvPr/>
        </p:nvSpPr>
        <p:spPr bwMode="auto">
          <a:xfrm>
            <a:off x="5365750" y="3781425"/>
            <a:ext cx="596900" cy="0"/>
          </a:xfrm>
          <a:prstGeom prst="line">
            <a:avLst/>
          </a:prstGeom>
          <a:noFill/>
          <a:ln w="28575">
            <a:solidFill>
              <a:srgbClr val="FF0000"/>
            </a:solidFill>
            <a:round/>
            <a:headEnd/>
            <a:tailEnd type="triangle" w="med" len="med"/>
          </a:ln>
          <a:effectLst/>
        </p:spPr>
        <p:txBody>
          <a:bodyPr wrap="none"/>
          <a:lstStyle/>
          <a:p>
            <a:endParaRPr lang="en-US"/>
          </a:p>
        </p:txBody>
      </p:sp>
      <p:sp>
        <p:nvSpPr>
          <p:cNvPr id="538856" name="Text Box 232"/>
          <p:cNvSpPr txBox="1">
            <a:spLocks noChangeArrowheads="1"/>
          </p:cNvSpPr>
          <p:nvPr/>
        </p:nvSpPr>
        <p:spPr bwMode="auto">
          <a:xfrm>
            <a:off x="5991225" y="2079625"/>
            <a:ext cx="2433638" cy="641350"/>
          </a:xfrm>
          <a:prstGeom prst="rect">
            <a:avLst/>
          </a:prstGeom>
          <a:noFill/>
          <a:ln w="9525">
            <a:noFill/>
            <a:miter lim="800000"/>
            <a:headEnd/>
            <a:tailEnd/>
          </a:ln>
          <a:effectLst/>
        </p:spPr>
        <p:txBody>
          <a:bodyPr wrap="none">
            <a:spAutoFit/>
          </a:bodyPr>
          <a:lstStyle/>
          <a:p>
            <a:r>
              <a:rPr lang="en-US"/>
              <a:t>router with attached</a:t>
            </a:r>
          </a:p>
          <a:p>
            <a:r>
              <a:rPr lang="en-US"/>
              <a:t>group member</a:t>
            </a:r>
          </a:p>
        </p:txBody>
      </p:sp>
      <p:sp>
        <p:nvSpPr>
          <p:cNvPr id="538857" name="Text Box 233"/>
          <p:cNvSpPr txBox="1">
            <a:spLocks noChangeArrowheads="1"/>
          </p:cNvSpPr>
          <p:nvPr/>
        </p:nvSpPr>
        <p:spPr bwMode="auto">
          <a:xfrm>
            <a:off x="5978525" y="2924175"/>
            <a:ext cx="2741613" cy="641350"/>
          </a:xfrm>
          <a:prstGeom prst="rect">
            <a:avLst/>
          </a:prstGeom>
          <a:noFill/>
          <a:ln w="9525">
            <a:noFill/>
            <a:miter lim="800000"/>
            <a:headEnd/>
            <a:tailEnd/>
          </a:ln>
          <a:effectLst/>
        </p:spPr>
        <p:txBody>
          <a:bodyPr wrap="none">
            <a:spAutoFit/>
          </a:bodyPr>
          <a:lstStyle/>
          <a:p>
            <a:r>
              <a:rPr lang="en-US"/>
              <a:t>router with no attached</a:t>
            </a:r>
          </a:p>
          <a:p>
            <a:r>
              <a:rPr lang="en-US"/>
              <a:t>group member</a:t>
            </a:r>
          </a:p>
        </p:txBody>
      </p:sp>
      <p:sp>
        <p:nvSpPr>
          <p:cNvPr id="538858" name="Text Box 234"/>
          <p:cNvSpPr txBox="1">
            <a:spLocks noChangeArrowheads="1"/>
          </p:cNvSpPr>
          <p:nvPr/>
        </p:nvSpPr>
        <p:spPr bwMode="auto">
          <a:xfrm>
            <a:off x="5953125" y="3587750"/>
            <a:ext cx="3028950" cy="641350"/>
          </a:xfrm>
          <a:prstGeom prst="rect">
            <a:avLst/>
          </a:prstGeom>
          <a:noFill/>
          <a:ln w="9525">
            <a:noFill/>
            <a:miter lim="800000"/>
            <a:headEnd/>
            <a:tailEnd/>
          </a:ln>
          <a:effectLst/>
        </p:spPr>
        <p:txBody>
          <a:bodyPr>
            <a:spAutoFit/>
          </a:bodyPr>
          <a:lstStyle/>
          <a:p>
            <a:r>
              <a:rPr lang="en-US"/>
              <a:t>datagram will be  forwarded</a:t>
            </a:r>
          </a:p>
        </p:txBody>
      </p:sp>
      <p:sp>
        <p:nvSpPr>
          <p:cNvPr id="538859" name="Text Box 235"/>
          <p:cNvSpPr txBox="1">
            <a:spLocks noChangeArrowheads="1"/>
          </p:cNvSpPr>
          <p:nvPr/>
        </p:nvSpPr>
        <p:spPr bwMode="auto">
          <a:xfrm>
            <a:off x="5286375" y="1565275"/>
            <a:ext cx="1098550" cy="366713"/>
          </a:xfrm>
          <a:prstGeom prst="rect">
            <a:avLst/>
          </a:prstGeom>
          <a:noFill/>
          <a:ln w="9525">
            <a:noFill/>
            <a:miter lim="800000"/>
            <a:headEnd/>
            <a:tailEnd/>
          </a:ln>
          <a:effectLst/>
        </p:spPr>
        <p:txBody>
          <a:bodyPr wrap="none">
            <a:spAutoFit/>
          </a:bodyPr>
          <a:lstStyle/>
          <a:p>
            <a:r>
              <a:rPr lang="en-US"/>
              <a:t>LEGEND</a:t>
            </a:r>
          </a:p>
        </p:txBody>
      </p:sp>
      <p:sp>
        <p:nvSpPr>
          <p:cNvPr id="538860" name="Text Box 236"/>
          <p:cNvSpPr txBox="1">
            <a:spLocks noChangeArrowheads="1"/>
          </p:cNvSpPr>
          <p:nvPr/>
        </p:nvSpPr>
        <p:spPr bwMode="auto">
          <a:xfrm>
            <a:off x="542925" y="1449388"/>
            <a:ext cx="1182688" cy="366712"/>
          </a:xfrm>
          <a:prstGeom prst="rect">
            <a:avLst/>
          </a:prstGeom>
          <a:noFill/>
          <a:ln w="9525">
            <a:noFill/>
            <a:miter lim="800000"/>
            <a:headEnd/>
            <a:tailEnd/>
          </a:ln>
          <a:effectLst/>
        </p:spPr>
        <p:txBody>
          <a:bodyPr wrap="none">
            <a:spAutoFit/>
          </a:bodyPr>
          <a:lstStyle/>
          <a:p>
            <a:r>
              <a:rPr lang="en-US">
                <a:solidFill>
                  <a:srgbClr val="FF0000"/>
                </a:solidFill>
              </a:rPr>
              <a:t>S: source</a:t>
            </a:r>
          </a:p>
        </p:txBody>
      </p:sp>
      <p:sp>
        <p:nvSpPr>
          <p:cNvPr id="538861" name="Line 237"/>
          <p:cNvSpPr>
            <a:spLocks noChangeShapeType="1"/>
          </p:cNvSpPr>
          <p:nvPr/>
        </p:nvSpPr>
        <p:spPr bwMode="auto">
          <a:xfrm flipH="1">
            <a:off x="1868488" y="2138363"/>
            <a:ext cx="228600" cy="511175"/>
          </a:xfrm>
          <a:prstGeom prst="line">
            <a:avLst/>
          </a:prstGeom>
          <a:noFill/>
          <a:ln w="19050">
            <a:solidFill>
              <a:srgbClr val="FF0000"/>
            </a:solidFill>
            <a:round/>
            <a:headEnd/>
            <a:tailEnd type="triangle" w="med" len="med"/>
          </a:ln>
          <a:effectLst/>
        </p:spPr>
        <p:txBody>
          <a:bodyPr wrap="none"/>
          <a:lstStyle/>
          <a:p>
            <a:endParaRPr lang="en-US"/>
          </a:p>
        </p:txBody>
      </p:sp>
      <p:sp>
        <p:nvSpPr>
          <p:cNvPr id="538862" name="Line 238"/>
          <p:cNvSpPr>
            <a:spLocks noChangeShapeType="1"/>
          </p:cNvSpPr>
          <p:nvPr/>
        </p:nvSpPr>
        <p:spPr bwMode="auto">
          <a:xfrm flipH="1">
            <a:off x="1455738" y="3030538"/>
            <a:ext cx="228600" cy="511175"/>
          </a:xfrm>
          <a:prstGeom prst="line">
            <a:avLst/>
          </a:prstGeom>
          <a:noFill/>
          <a:ln w="19050">
            <a:solidFill>
              <a:srgbClr val="FF0000"/>
            </a:solidFill>
            <a:round/>
            <a:headEnd/>
            <a:tailEnd type="triangle" w="med" len="med"/>
          </a:ln>
          <a:effectLst/>
        </p:spPr>
        <p:txBody>
          <a:bodyPr wrap="none"/>
          <a:lstStyle/>
          <a:p>
            <a:endParaRPr lang="en-US"/>
          </a:p>
        </p:txBody>
      </p:sp>
      <p:sp>
        <p:nvSpPr>
          <p:cNvPr id="538863" name="Line 239"/>
          <p:cNvSpPr>
            <a:spLocks noChangeShapeType="1"/>
          </p:cNvSpPr>
          <p:nvPr/>
        </p:nvSpPr>
        <p:spPr bwMode="auto">
          <a:xfrm>
            <a:off x="2025650" y="2995613"/>
            <a:ext cx="511175" cy="592137"/>
          </a:xfrm>
          <a:prstGeom prst="line">
            <a:avLst/>
          </a:prstGeom>
          <a:noFill/>
          <a:ln w="19050">
            <a:solidFill>
              <a:srgbClr val="FF0000"/>
            </a:solidFill>
            <a:round/>
            <a:headEnd/>
            <a:tailEnd type="triangle" w="med" len="med"/>
          </a:ln>
          <a:effectLst/>
        </p:spPr>
        <p:txBody>
          <a:bodyPr wrap="none"/>
          <a:lstStyle/>
          <a:p>
            <a:endParaRPr lang="en-US"/>
          </a:p>
        </p:txBody>
      </p:sp>
      <p:sp>
        <p:nvSpPr>
          <p:cNvPr id="538864" name="Line 240"/>
          <p:cNvSpPr>
            <a:spLocks noChangeShapeType="1"/>
          </p:cNvSpPr>
          <p:nvPr/>
        </p:nvSpPr>
        <p:spPr bwMode="auto">
          <a:xfrm>
            <a:off x="2527300" y="2100263"/>
            <a:ext cx="698500" cy="336550"/>
          </a:xfrm>
          <a:prstGeom prst="line">
            <a:avLst/>
          </a:prstGeom>
          <a:noFill/>
          <a:ln w="19050">
            <a:solidFill>
              <a:srgbClr val="FF0000"/>
            </a:solidFill>
            <a:round/>
            <a:headEnd/>
            <a:tailEnd type="triangle" w="med" len="med"/>
          </a:ln>
          <a:effectLst/>
        </p:spPr>
        <p:txBody>
          <a:bodyPr wrap="none"/>
          <a:lstStyle/>
          <a:p>
            <a:endParaRPr lang="en-US"/>
          </a:p>
        </p:txBody>
      </p:sp>
      <p:sp>
        <p:nvSpPr>
          <p:cNvPr id="538865" name="Line 241"/>
          <p:cNvSpPr>
            <a:spLocks noChangeShapeType="1"/>
          </p:cNvSpPr>
          <p:nvPr/>
        </p:nvSpPr>
        <p:spPr bwMode="auto">
          <a:xfrm>
            <a:off x="3473450" y="2630488"/>
            <a:ext cx="12700" cy="498475"/>
          </a:xfrm>
          <a:prstGeom prst="line">
            <a:avLst/>
          </a:prstGeom>
          <a:noFill/>
          <a:ln w="19050">
            <a:solidFill>
              <a:srgbClr val="FF0000"/>
            </a:solidFill>
            <a:round/>
            <a:headEnd/>
            <a:tailEnd type="triangle" w="med" len="med"/>
          </a:ln>
          <a:effectLst/>
        </p:spPr>
        <p:txBody>
          <a:bodyPr wrap="none"/>
          <a:lstStyle/>
          <a:p>
            <a:endParaRPr lang="en-US"/>
          </a:p>
        </p:txBody>
      </p:sp>
      <p:sp>
        <p:nvSpPr>
          <p:cNvPr id="538866" name="Line 242"/>
          <p:cNvSpPr>
            <a:spLocks noChangeShapeType="1"/>
          </p:cNvSpPr>
          <p:nvPr/>
        </p:nvSpPr>
        <p:spPr bwMode="auto">
          <a:xfrm>
            <a:off x="3600450" y="3455988"/>
            <a:ext cx="241300" cy="419100"/>
          </a:xfrm>
          <a:prstGeom prst="line">
            <a:avLst/>
          </a:prstGeom>
          <a:noFill/>
          <a:ln w="19050">
            <a:solidFill>
              <a:srgbClr val="FF0000"/>
            </a:solidFill>
            <a:round/>
            <a:headEnd/>
            <a:tailEnd type="triangle" w="med" len="med"/>
          </a:ln>
          <a:effectLst/>
        </p:spPr>
        <p:txBody>
          <a:bodyPr wrap="none"/>
          <a:lstStyle/>
          <a:p>
            <a:endParaRPr lang="en-US"/>
          </a:p>
        </p:txBody>
      </p:sp>
      <p:grpSp>
        <p:nvGrpSpPr>
          <p:cNvPr id="538867" name="Group 243"/>
          <p:cNvGrpSpPr>
            <a:grpSpLocks/>
          </p:cNvGrpSpPr>
          <p:nvPr/>
        </p:nvGrpSpPr>
        <p:grpSpPr bwMode="auto">
          <a:xfrm rot="4749582">
            <a:off x="3075782" y="3410744"/>
            <a:ext cx="254000" cy="344487"/>
            <a:chOff x="2356" y="2709"/>
            <a:chExt cx="200" cy="287"/>
          </a:xfrm>
        </p:grpSpPr>
        <p:sp>
          <p:nvSpPr>
            <p:cNvPr id="538868" name="Line 244"/>
            <p:cNvSpPr>
              <a:spLocks noChangeShapeType="1"/>
            </p:cNvSpPr>
            <p:nvPr/>
          </p:nvSpPr>
          <p:spPr bwMode="auto">
            <a:xfrm>
              <a:off x="2356" y="2709"/>
              <a:ext cx="152" cy="264"/>
            </a:xfrm>
            <a:prstGeom prst="line">
              <a:avLst/>
            </a:prstGeom>
            <a:noFill/>
            <a:ln w="19050">
              <a:solidFill>
                <a:schemeClr val="bg2"/>
              </a:solidFill>
              <a:round/>
              <a:headEnd/>
              <a:tailEnd type="triangle" w="med" len="med"/>
            </a:ln>
            <a:effectLst/>
          </p:spPr>
          <p:txBody>
            <a:bodyPr wrap="none"/>
            <a:lstStyle/>
            <a:p>
              <a:endParaRPr lang="en-US"/>
            </a:p>
          </p:txBody>
        </p:sp>
        <p:sp>
          <p:nvSpPr>
            <p:cNvPr id="538869" name="Line 245"/>
            <p:cNvSpPr>
              <a:spLocks noChangeShapeType="1"/>
            </p:cNvSpPr>
            <p:nvPr/>
          </p:nvSpPr>
          <p:spPr bwMode="auto">
            <a:xfrm flipV="1">
              <a:off x="2464" y="2944"/>
              <a:ext cx="92" cy="52"/>
            </a:xfrm>
            <a:prstGeom prst="line">
              <a:avLst/>
            </a:prstGeom>
            <a:noFill/>
            <a:ln w="38100">
              <a:solidFill>
                <a:schemeClr val="bg2"/>
              </a:solidFill>
              <a:round/>
              <a:headEnd/>
              <a:tailEnd/>
            </a:ln>
            <a:effectLst/>
          </p:spPr>
          <p:txBody>
            <a:bodyPr wrap="none"/>
            <a:lstStyle/>
            <a:p>
              <a:endParaRPr lang="en-US"/>
            </a:p>
          </p:txBody>
        </p:sp>
      </p:grpSp>
      <p:grpSp>
        <p:nvGrpSpPr>
          <p:cNvPr id="538870" name="Group 246"/>
          <p:cNvGrpSpPr>
            <a:grpSpLocks/>
          </p:cNvGrpSpPr>
          <p:nvPr/>
        </p:nvGrpSpPr>
        <p:grpSpPr bwMode="auto">
          <a:xfrm rot="-6022826">
            <a:off x="3253582" y="3436144"/>
            <a:ext cx="254000" cy="344487"/>
            <a:chOff x="2356" y="2709"/>
            <a:chExt cx="200" cy="287"/>
          </a:xfrm>
        </p:grpSpPr>
        <p:sp>
          <p:nvSpPr>
            <p:cNvPr id="538871" name="Line 247"/>
            <p:cNvSpPr>
              <a:spLocks noChangeShapeType="1"/>
            </p:cNvSpPr>
            <p:nvPr/>
          </p:nvSpPr>
          <p:spPr bwMode="auto">
            <a:xfrm>
              <a:off x="2356" y="2709"/>
              <a:ext cx="152" cy="264"/>
            </a:xfrm>
            <a:prstGeom prst="line">
              <a:avLst/>
            </a:prstGeom>
            <a:noFill/>
            <a:ln w="19050">
              <a:solidFill>
                <a:schemeClr val="bg2"/>
              </a:solidFill>
              <a:round/>
              <a:headEnd/>
              <a:tailEnd type="triangle" w="med" len="med"/>
            </a:ln>
            <a:effectLst/>
          </p:spPr>
          <p:txBody>
            <a:bodyPr wrap="none"/>
            <a:lstStyle/>
            <a:p>
              <a:endParaRPr lang="en-US"/>
            </a:p>
          </p:txBody>
        </p:sp>
        <p:sp>
          <p:nvSpPr>
            <p:cNvPr id="538872" name="Line 248"/>
            <p:cNvSpPr>
              <a:spLocks noChangeShapeType="1"/>
            </p:cNvSpPr>
            <p:nvPr/>
          </p:nvSpPr>
          <p:spPr bwMode="auto">
            <a:xfrm flipV="1">
              <a:off x="2464" y="2944"/>
              <a:ext cx="92" cy="52"/>
            </a:xfrm>
            <a:prstGeom prst="line">
              <a:avLst/>
            </a:prstGeom>
            <a:noFill/>
            <a:ln w="38100">
              <a:solidFill>
                <a:schemeClr val="bg2"/>
              </a:solidFill>
              <a:round/>
              <a:headEnd/>
              <a:tailEnd/>
            </a:ln>
            <a:effectLst/>
          </p:spPr>
          <p:txBody>
            <a:bodyPr wrap="none"/>
            <a:lstStyle/>
            <a:p>
              <a:endParaRPr lang="en-US"/>
            </a:p>
          </p:txBody>
        </p:sp>
      </p:grpSp>
      <p:sp>
        <p:nvSpPr>
          <p:cNvPr id="538873" name="Line 249"/>
          <p:cNvSpPr>
            <a:spLocks noChangeShapeType="1"/>
          </p:cNvSpPr>
          <p:nvPr/>
        </p:nvSpPr>
        <p:spPr bwMode="auto">
          <a:xfrm rot="16936177">
            <a:off x="2569369" y="2256632"/>
            <a:ext cx="466725" cy="941387"/>
          </a:xfrm>
          <a:prstGeom prst="line">
            <a:avLst/>
          </a:prstGeom>
          <a:noFill/>
          <a:ln w="19050">
            <a:solidFill>
              <a:schemeClr val="bg2"/>
            </a:solidFill>
            <a:round/>
            <a:headEnd/>
            <a:tailEnd type="triangle" w="med" len="med"/>
          </a:ln>
          <a:effectLst/>
        </p:spPr>
        <p:txBody>
          <a:bodyPr wrap="none"/>
          <a:lstStyle/>
          <a:p>
            <a:endParaRPr lang="en-US"/>
          </a:p>
        </p:txBody>
      </p:sp>
      <p:sp>
        <p:nvSpPr>
          <p:cNvPr id="538874" name="Line 250"/>
          <p:cNvSpPr>
            <a:spLocks noChangeShapeType="1"/>
          </p:cNvSpPr>
          <p:nvPr/>
        </p:nvSpPr>
        <p:spPr bwMode="auto">
          <a:xfrm rot="16936177" flipV="1">
            <a:off x="3236120" y="2583656"/>
            <a:ext cx="119062" cy="60325"/>
          </a:xfrm>
          <a:prstGeom prst="line">
            <a:avLst/>
          </a:prstGeom>
          <a:noFill/>
          <a:ln w="38100">
            <a:solidFill>
              <a:schemeClr val="bg2"/>
            </a:solidFill>
            <a:round/>
            <a:headEnd/>
            <a:tailEnd/>
          </a:ln>
          <a:effectLst/>
        </p:spPr>
        <p:txBody>
          <a:bodyPr wrap="none"/>
          <a:lstStyle/>
          <a:p>
            <a:endParaRPr lang="en-US"/>
          </a:p>
        </p:txBody>
      </p:sp>
      <p:sp>
        <p:nvSpPr>
          <p:cNvPr id="538875" name="Line 251"/>
          <p:cNvSpPr>
            <a:spLocks noChangeShapeType="1"/>
          </p:cNvSpPr>
          <p:nvPr/>
        </p:nvSpPr>
        <p:spPr bwMode="auto">
          <a:xfrm rot="16936177">
            <a:off x="2526507" y="2124869"/>
            <a:ext cx="452437" cy="904875"/>
          </a:xfrm>
          <a:prstGeom prst="line">
            <a:avLst/>
          </a:prstGeom>
          <a:noFill/>
          <a:ln w="19050">
            <a:solidFill>
              <a:schemeClr val="bg2"/>
            </a:solidFill>
            <a:round/>
            <a:headEnd type="triangle" w="med" len="med"/>
            <a:tailEnd/>
          </a:ln>
          <a:effectLst/>
        </p:spPr>
        <p:txBody>
          <a:bodyPr wrap="none"/>
          <a:lstStyle/>
          <a:p>
            <a:endParaRPr lang="en-US"/>
          </a:p>
        </p:txBody>
      </p:sp>
      <p:sp>
        <p:nvSpPr>
          <p:cNvPr id="538876" name="Line 252"/>
          <p:cNvSpPr>
            <a:spLocks noChangeShapeType="1"/>
          </p:cNvSpPr>
          <p:nvPr/>
        </p:nvSpPr>
        <p:spPr bwMode="auto">
          <a:xfrm rot="16936177" flipV="1">
            <a:off x="2201070" y="2659856"/>
            <a:ext cx="119062" cy="60325"/>
          </a:xfrm>
          <a:prstGeom prst="line">
            <a:avLst/>
          </a:prstGeom>
          <a:noFill/>
          <a:ln w="38100">
            <a:solidFill>
              <a:schemeClr val="bg2"/>
            </a:solidFill>
            <a:round/>
            <a:headEnd/>
            <a:tailEnd/>
          </a:ln>
          <a:effectLst/>
        </p:spPr>
        <p:txBody>
          <a:bodyPr wrap="none"/>
          <a:lstStyle/>
          <a:p>
            <a:endParaRPr lang="en-US"/>
          </a:p>
        </p:txBody>
      </p:sp>
      <p:sp>
        <p:nvSpPr>
          <p:cNvPr id="538877" name="Line 253"/>
          <p:cNvSpPr>
            <a:spLocks noChangeShapeType="1"/>
          </p:cNvSpPr>
          <p:nvPr/>
        </p:nvSpPr>
        <p:spPr bwMode="auto">
          <a:xfrm rot="16936177">
            <a:off x="2044700" y="3382963"/>
            <a:ext cx="130175" cy="619125"/>
          </a:xfrm>
          <a:prstGeom prst="line">
            <a:avLst/>
          </a:prstGeom>
          <a:noFill/>
          <a:ln w="19050">
            <a:solidFill>
              <a:schemeClr val="bg2"/>
            </a:solidFill>
            <a:round/>
            <a:headEnd/>
            <a:tailEnd type="triangle" w="med" len="med"/>
          </a:ln>
          <a:effectLst/>
        </p:spPr>
        <p:txBody>
          <a:bodyPr wrap="none"/>
          <a:lstStyle/>
          <a:p>
            <a:endParaRPr lang="en-US"/>
          </a:p>
        </p:txBody>
      </p:sp>
      <p:sp>
        <p:nvSpPr>
          <p:cNvPr id="538878" name="Line 254"/>
          <p:cNvSpPr>
            <a:spLocks noChangeShapeType="1"/>
          </p:cNvSpPr>
          <p:nvPr/>
        </p:nvSpPr>
        <p:spPr bwMode="auto">
          <a:xfrm rot="16936177" flipV="1">
            <a:off x="2371725" y="3668713"/>
            <a:ext cx="144463" cy="39687"/>
          </a:xfrm>
          <a:prstGeom prst="line">
            <a:avLst/>
          </a:prstGeom>
          <a:noFill/>
          <a:ln w="38100">
            <a:solidFill>
              <a:schemeClr val="bg2"/>
            </a:solidFill>
            <a:round/>
            <a:headEnd/>
            <a:tailEnd/>
          </a:ln>
          <a:effectLst/>
        </p:spPr>
        <p:txBody>
          <a:bodyPr wrap="none"/>
          <a:lstStyle/>
          <a:p>
            <a:endParaRPr lang="en-US"/>
          </a:p>
        </p:txBody>
      </p:sp>
      <p:sp>
        <p:nvSpPr>
          <p:cNvPr id="538879" name="Line 255"/>
          <p:cNvSpPr>
            <a:spLocks noChangeShapeType="1"/>
          </p:cNvSpPr>
          <p:nvPr/>
        </p:nvSpPr>
        <p:spPr bwMode="auto">
          <a:xfrm rot="16936177">
            <a:off x="2093912" y="3573463"/>
            <a:ext cx="138113" cy="623888"/>
          </a:xfrm>
          <a:prstGeom prst="line">
            <a:avLst/>
          </a:prstGeom>
          <a:noFill/>
          <a:ln w="19050">
            <a:solidFill>
              <a:schemeClr val="bg2"/>
            </a:solidFill>
            <a:round/>
            <a:headEnd type="triangle" w="med" len="med"/>
            <a:tailEnd/>
          </a:ln>
          <a:effectLst/>
        </p:spPr>
        <p:txBody>
          <a:bodyPr wrap="none"/>
          <a:lstStyle/>
          <a:p>
            <a:endParaRPr lang="en-US"/>
          </a:p>
        </p:txBody>
      </p:sp>
      <p:sp>
        <p:nvSpPr>
          <p:cNvPr id="538880" name="Line 256"/>
          <p:cNvSpPr>
            <a:spLocks noChangeShapeType="1"/>
          </p:cNvSpPr>
          <p:nvPr/>
        </p:nvSpPr>
        <p:spPr bwMode="auto">
          <a:xfrm rot="16936177" flipV="1">
            <a:off x="1755775" y="3871913"/>
            <a:ext cx="144463" cy="39687"/>
          </a:xfrm>
          <a:prstGeom prst="line">
            <a:avLst/>
          </a:prstGeom>
          <a:noFill/>
          <a:ln w="38100">
            <a:solidFill>
              <a:schemeClr val="bg2"/>
            </a:solidFill>
            <a:round/>
            <a:headEnd/>
            <a:tailEnd/>
          </a:ln>
          <a:effectLst/>
        </p:spPr>
        <p:txBody>
          <a:bodyPr wrap="none"/>
          <a:lstStyle/>
          <a:p>
            <a:endParaRPr lang="en-US"/>
          </a:p>
        </p:txBody>
      </p:sp>
      <p:sp>
        <p:nvSpPr>
          <p:cNvPr id="538881" name="Text Box 257"/>
          <p:cNvSpPr txBox="1">
            <a:spLocks noChangeArrowheads="1"/>
          </p:cNvSpPr>
          <p:nvPr/>
        </p:nvSpPr>
        <p:spPr bwMode="auto">
          <a:xfrm>
            <a:off x="5953125" y="4133850"/>
            <a:ext cx="2413000" cy="641350"/>
          </a:xfrm>
          <a:prstGeom prst="rect">
            <a:avLst/>
          </a:prstGeom>
          <a:noFill/>
          <a:ln w="9525">
            <a:noFill/>
            <a:miter lim="800000"/>
            <a:headEnd/>
            <a:tailEnd/>
          </a:ln>
          <a:effectLst/>
        </p:spPr>
        <p:txBody>
          <a:bodyPr wrap="none">
            <a:spAutoFit/>
          </a:bodyPr>
          <a:lstStyle/>
          <a:p>
            <a:r>
              <a:rPr lang="en-US"/>
              <a:t>datagram will not be </a:t>
            </a:r>
          </a:p>
          <a:p>
            <a:r>
              <a:rPr lang="en-US"/>
              <a:t>forwarded</a:t>
            </a:r>
          </a:p>
        </p:txBody>
      </p:sp>
      <p:sp>
        <p:nvSpPr>
          <p:cNvPr id="538882" name="Line 258"/>
          <p:cNvSpPr>
            <a:spLocks noChangeShapeType="1"/>
          </p:cNvSpPr>
          <p:nvPr/>
        </p:nvSpPr>
        <p:spPr bwMode="auto">
          <a:xfrm rot="16936177">
            <a:off x="5562600" y="4030663"/>
            <a:ext cx="130175" cy="619125"/>
          </a:xfrm>
          <a:prstGeom prst="line">
            <a:avLst/>
          </a:prstGeom>
          <a:noFill/>
          <a:ln w="19050">
            <a:solidFill>
              <a:schemeClr val="bg2"/>
            </a:solidFill>
            <a:round/>
            <a:headEnd/>
            <a:tailEnd type="triangle" w="med" len="med"/>
          </a:ln>
          <a:effectLst/>
        </p:spPr>
        <p:txBody>
          <a:bodyPr wrap="none"/>
          <a:lstStyle/>
          <a:p>
            <a:endParaRPr lang="en-US"/>
          </a:p>
        </p:txBody>
      </p:sp>
      <p:sp>
        <p:nvSpPr>
          <p:cNvPr id="538883" name="Line 259"/>
          <p:cNvSpPr>
            <a:spLocks noChangeShapeType="1"/>
          </p:cNvSpPr>
          <p:nvPr/>
        </p:nvSpPr>
        <p:spPr bwMode="auto">
          <a:xfrm rot="16936177" flipV="1">
            <a:off x="5889625" y="4303713"/>
            <a:ext cx="144463" cy="39687"/>
          </a:xfrm>
          <a:prstGeom prst="line">
            <a:avLst/>
          </a:prstGeom>
          <a:noFill/>
          <a:ln w="38100">
            <a:solidFill>
              <a:schemeClr val="bg2"/>
            </a:solidFill>
            <a:round/>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469900" y="304800"/>
            <a:ext cx="7620000" cy="685800"/>
          </a:xfrm>
          <a:noFill/>
          <a:ln/>
        </p:spPr>
        <p:txBody>
          <a:bodyPr lIns="92075" tIns="46038" rIns="92075" bIns="46038"/>
          <a:lstStyle/>
          <a:p>
            <a:r>
              <a:rPr lang="en-US" sz="3600"/>
              <a:t>Reverse Path Forwarding: pruning</a:t>
            </a:r>
          </a:p>
        </p:txBody>
      </p:sp>
      <p:sp>
        <p:nvSpPr>
          <p:cNvPr id="540675" name="Rectangle 3"/>
          <p:cNvSpPr>
            <a:spLocks noGrp="1" noChangeArrowheads="1"/>
          </p:cNvSpPr>
          <p:nvPr>
            <p:ph type="body" idx="1"/>
          </p:nvPr>
        </p:nvSpPr>
        <p:spPr>
          <a:xfrm>
            <a:off x="520700" y="1155700"/>
            <a:ext cx="8077200" cy="2438400"/>
          </a:xfrm>
          <a:noFill/>
          <a:ln/>
        </p:spPr>
        <p:txBody>
          <a:bodyPr lIns="92075" tIns="46038" rIns="92075" bIns="46038"/>
          <a:lstStyle/>
          <a:p>
            <a:r>
              <a:rPr lang="en-US" sz="2400"/>
              <a:t>forwarding tree contains subtrees with no mcast group members</a:t>
            </a:r>
          </a:p>
          <a:p>
            <a:pPr lvl="1"/>
            <a:r>
              <a:rPr lang="en-US"/>
              <a:t>no need to forward datagrams down subtree</a:t>
            </a:r>
          </a:p>
          <a:p>
            <a:pPr lvl="1"/>
            <a:r>
              <a:rPr lang="en-US"/>
              <a:t>“prune” msgs sent upstream by router with no downstream group members</a:t>
            </a:r>
          </a:p>
        </p:txBody>
      </p:sp>
      <p:sp>
        <p:nvSpPr>
          <p:cNvPr id="540676" name="Line 4"/>
          <p:cNvSpPr>
            <a:spLocks noChangeShapeType="1"/>
          </p:cNvSpPr>
          <p:nvPr/>
        </p:nvSpPr>
        <p:spPr bwMode="auto">
          <a:xfrm>
            <a:off x="3549650" y="5321300"/>
            <a:ext cx="401638" cy="690563"/>
          </a:xfrm>
          <a:prstGeom prst="line">
            <a:avLst/>
          </a:prstGeom>
          <a:noFill/>
          <a:ln w="19050">
            <a:solidFill>
              <a:schemeClr val="tx1"/>
            </a:solidFill>
            <a:round/>
            <a:headEnd/>
            <a:tailEnd/>
          </a:ln>
          <a:effectLst/>
        </p:spPr>
        <p:txBody>
          <a:bodyPr wrap="none"/>
          <a:lstStyle/>
          <a:p>
            <a:endParaRPr lang="en-US"/>
          </a:p>
        </p:txBody>
      </p:sp>
      <p:sp>
        <p:nvSpPr>
          <p:cNvPr id="540677" name="Line 5"/>
          <p:cNvSpPr>
            <a:spLocks noChangeShapeType="1"/>
          </p:cNvSpPr>
          <p:nvPr/>
        </p:nvSpPr>
        <p:spPr bwMode="auto">
          <a:xfrm flipV="1">
            <a:off x="2147888" y="4465638"/>
            <a:ext cx="1365250" cy="347662"/>
          </a:xfrm>
          <a:prstGeom prst="line">
            <a:avLst/>
          </a:prstGeom>
          <a:noFill/>
          <a:ln w="19050">
            <a:solidFill>
              <a:schemeClr val="tx1"/>
            </a:solidFill>
            <a:round/>
            <a:headEnd/>
            <a:tailEnd/>
          </a:ln>
          <a:effectLst/>
        </p:spPr>
        <p:txBody>
          <a:bodyPr wrap="none"/>
          <a:lstStyle/>
          <a:p>
            <a:endParaRPr lang="en-US"/>
          </a:p>
        </p:txBody>
      </p:sp>
      <p:sp>
        <p:nvSpPr>
          <p:cNvPr id="540678" name="Line 6"/>
          <p:cNvSpPr>
            <a:spLocks noChangeShapeType="1"/>
          </p:cNvSpPr>
          <p:nvPr/>
        </p:nvSpPr>
        <p:spPr bwMode="auto">
          <a:xfrm>
            <a:off x="1882775" y="4783138"/>
            <a:ext cx="852488" cy="974725"/>
          </a:xfrm>
          <a:prstGeom prst="line">
            <a:avLst/>
          </a:prstGeom>
          <a:noFill/>
          <a:ln w="57150">
            <a:solidFill>
              <a:srgbClr val="FF0000"/>
            </a:solidFill>
            <a:round/>
            <a:headEnd/>
            <a:tailEnd/>
          </a:ln>
          <a:effectLst/>
        </p:spPr>
        <p:txBody>
          <a:bodyPr wrap="none"/>
          <a:lstStyle/>
          <a:p>
            <a:endParaRPr lang="en-US"/>
          </a:p>
        </p:txBody>
      </p:sp>
      <p:sp>
        <p:nvSpPr>
          <p:cNvPr id="540679" name="Line 7"/>
          <p:cNvSpPr>
            <a:spLocks noChangeShapeType="1"/>
          </p:cNvSpPr>
          <p:nvPr/>
        </p:nvSpPr>
        <p:spPr bwMode="auto">
          <a:xfrm>
            <a:off x="2470150" y="4027488"/>
            <a:ext cx="993775" cy="446087"/>
          </a:xfrm>
          <a:prstGeom prst="line">
            <a:avLst/>
          </a:prstGeom>
          <a:noFill/>
          <a:ln w="57150">
            <a:solidFill>
              <a:srgbClr val="FF0000"/>
            </a:solidFill>
            <a:round/>
            <a:headEnd/>
            <a:tailEnd/>
          </a:ln>
          <a:effectLst/>
        </p:spPr>
        <p:txBody>
          <a:bodyPr wrap="none"/>
          <a:lstStyle/>
          <a:p>
            <a:endParaRPr lang="en-US"/>
          </a:p>
        </p:txBody>
      </p:sp>
      <p:sp>
        <p:nvSpPr>
          <p:cNvPr id="540680" name="Line 8"/>
          <p:cNvSpPr>
            <a:spLocks noChangeShapeType="1"/>
          </p:cNvSpPr>
          <p:nvPr/>
        </p:nvSpPr>
        <p:spPr bwMode="auto">
          <a:xfrm flipV="1">
            <a:off x="3000375" y="5349875"/>
            <a:ext cx="538163" cy="468313"/>
          </a:xfrm>
          <a:prstGeom prst="line">
            <a:avLst/>
          </a:prstGeom>
          <a:noFill/>
          <a:ln w="19050">
            <a:solidFill>
              <a:schemeClr val="tx1"/>
            </a:solidFill>
            <a:round/>
            <a:headEnd/>
            <a:tailEnd/>
          </a:ln>
          <a:effectLst/>
        </p:spPr>
        <p:txBody>
          <a:bodyPr wrap="none"/>
          <a:lstStyle/>
          <a:p>
            <a:endParaRPr lang="en-US"/>
          </a:p>
        </p:txBody>
      </p:sp>
      <p:sp>
        <p:nvSpPr>
          <p:cNvPr id="540681" name="Line 9"/>
          <p:cNvSpPr>
            <a:spLocks noChangeShapeType="1"/>
          </p:cNvSpPr>
          <p:nvPr/>
        </p:nvSpPr>
        <p:spPr bwMode="auto">
          <a:xfrm>
            <a:off x="3522663" y="4572000"/>
            <a:ext cx="0" cy="717550"/>
          </a:xfrm>
          <a:prstGeom prst="line">
            <a:avLst/>
          </a:prstGeom>
          <a:noFill/>
          <a:ln w="19050">
            <a:solidFill>
              <a:schemeClr val="tx1"/>
            </a:solidFill>
            <a:round/>
            <a:headEnd/>
            <a:tailEnd/>
          </a:ln>
          <a:effectLst/>
        </p:spPr>
        <p:txBody>
          <a:bodyPr wrap="none"/>
          <a:lstStyle/>
          <a:p>
            <a:endParaRPr lang="en-US"/>
          </a:p>
        </p:txBody>
      </p:sp>
      <p:sp>
        <p:nvSpPr>
          <p:cNvPr id="540682" name="Line 10"/>
          <p:cNvSpPr>
            <a:spLocks noChangeShapeType="1"/>
          </p:cNvSpPr>
          <p:nvPr/>
        </p:nvSpPr>
        <p:spPr bwMode="auto">
          <a:xfrm>
            <a:off x="1547813" y="5786438"/>
            <a:ext cx="1025525" cy="0"/>
          </a:xfrm>
          <a:prstGeom prst="line">
            <a:avLst/>
          </a:prstGeom>
          <a:noFill/>
          <a:ln w="19050">
            <a:solidFill>
              <a:schemeClr val="tx1"/>
            </a:solidFill>
            <a:round/>
            <a:headEnd/>
            <a:tailEnd/>
          </a:ln>
          <a:effectLst/>
        </p:spPr>
        <p:txBody>
          <a:bodyPr wrap="none"/>
          <a:lstStyle/>
          <a:p>
            <a:endParaRPr lang="en-US"/>
          </a:p>
        </p:txBody>
      </p:sp>
      <p:sp>
        <p:nvSpPr>
          <p:cNvPr id="540683" name="Line 11"/>
          <p:cNvSpPr>
            <a:spLocks noChangeShapeType="1"/>
          </p:cNvSpPr>
          <p:nvPr/>
        </p:nvSpPr>
        <p:spPr bwMode="auto">
          <a:xfrm flipH="1">
            <a:off x="1427163" y="4889500"/>
            <a:ext cx="373062" cy="846138"/>
          </a:xfrm>
          <a:prstGeom prst="line">
            <a:avLst/>
          </a:prstGeom>
          <a:noFill/>
          <a:ln w="57150">
            <a:solidFill>
              <a:srgbClr val="FF0000"/>
            </a:solidFill>
            <a:round/>
            <a:headEnd/>
            <a:tailEnd/>
          </a:ln>
          <a:effectLst/>
        </p:spPr>
        <p:txBody>
          <a:bodyPr wrap="none"/>
          <a:lstStyle/>
          <a:p>
            <a:endParaRPr lang="en-US"/>
          </a:p>
        </p:txBody>
      </p:sp>
      <p:sp>
        <p:nvSpPr>
          <p:cNvPr id="540684" name="Line 12"/>
          <p:cNvSpPr>
            <a:spLocks noChangeShapeType="1"/>
          </p:cNvSpPr>
          <p:nvPr/>
        </p:nvSpPr>
        <p:spPr bwMode="auto">
          <a:xfrm flipH="1">
            <a:off x="1874838" y="4041775"/>
            <a:ext cx="347662" cy="749300"/>
          </a:xfrm>
          <a:prstGeom prst="line">
            <a:avLst/>
          </a:prstGeom>
          <a:noFill/>
          <a:ln w="57150">
            <a:solidFill>
              <a:srgbClr val="FF0000"/>
            </a:solidFill>
            <a:round/>
            <a:headEnd/>
            <a:tailEnd/>
          </a:ln>
          <a:effectLst/>
        </p:spPr>
        <p:txBody>
          <a:bodyPr wrap="none"/>
          <a:lstStyle/>
          <a:p>
            <a:endParaRPr lang="en-US"/>
          </a:p>
        </p:txBody>
      </p:sp>
      <p:grpSp>
        <p:nvGrpSpPr>
          <p:cNvPr id="540685" name="Group 13"/>
          <p:cNvGrpSpPr>
            <a:grpSpLocks/>
          </p:cNvGrpSpPr>
          <p:nvPr/>
        </p:nvGrpSpPr>
        <p:grpSpPr bwMode="auto">
          <a:xfrm>
            <a:off x="2447925" y="5699125"/>
            <a:ext cx="568325" cy="222250"/>
            <a:chOff x="3600" y="219"/>
            <a:chExt cx="360" cy="175"/>
          </a:xfrm>
        </p:grpSpPr>
        <p:sp>
          <p:nvSpPr>
            <p:cNvPr id="540686"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0687"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688"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689"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690"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0691" name="Group 19"/>
            <p:cNvGrpSpPr>
              <a:grpSpLocks/>
            </p:cNvGrpSpPr>
            <p:nvPr/>
          </p:nvGrpSpPr>
          <p:grpSpPr bwMode="auto">
            <a:xfrm>
              <a:off x="3686" y="244"/>
              <a:ext cx="177" cy="66"/>
              <a:chOff x="2848" y="848"/>
              <a:chExt cx="140" cy="98"/>
            </a:xfrm>
          </p:grpSpPr>
          <p:sp>
            <p:nvSpPr>
              <p:cNvPr id="540692"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693"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694"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695" name="Group 23"/>
            <p:cNvGrpSpPr>
              <a:grpSpLocks/>
            </p:cNvGrpSpPr>
            <p:nvPr/>
          </p:nvGrpSpPr>
          <p:grpSpPr bwMode="auto">
            <a:xfrm flipV="1">
              <a:off x="3686" y="243"/>
              <a:ext cx="177" cy="66"/>
              <a:chOff x="2848" y="848"/>
              <a:chExt cx="140" cy="98"/>
            </a:xfrm>
          </p:grpSpPr>
          <p:sp>
            <p:nvSpPr>
              <p:cNvPr id="540696"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697"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698"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699" name="Group 27"/>
          <p:cNvGrpSpPr>
            <a:grpSpLocks/>
          </p:cNvGrpSpPr>
          <p:nvPr/>
        </p:nvGrpSpPr>
        <p:grpSpPr bwMode="auto">
          <a:xfrm>
            <a:off x="3233738" y="4379913"/>
            <a:ext cx="569912" cy="222250"/>
            <a:chOff x="3600" y="219"/>
            <a:chExt cx="360" cy="175"/>
          </a:xfrm>
        </p:grpSpPr>
        <p:sp>
          <p:nvSpPr>
            <p:cNvPr id="540700"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0701"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702"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703"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704"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0705" name="Group 33"/>
            <p:cNvGrpSpPr>
              <a:grpSpLocks/>
            </p:cNvGrpSpPr>
            <p:nvPr/>
          </p:nvGrpSpPr>
          <p:grpSpPr bwMode="auto">
            <a:xfrm>
              <a:off x="3686" y="244"/>
              <a:ext cx="177" cy="66"/>
              <a:chOff x="2848" y="848"/>
              <a:chExt cx="140" cy="98"/>
            </a:xfrm>
          </p:grpSpPr>
          <p:sp>
            <p:nvSpPr>
              <p:cNvPr id="540706"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07"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08"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709" name="Group 37"/>
            <p:cNvGrpSpPr>
              <a:grpSpLocks/>
            </p:cNvGrpSpPr>
            <p:nvPr/>
          </p:nvGrpSpPr>
          <p:grpSpPr bwMode="auto">
            <a:xfrm flipV="1">
              <a:off x="3686" y="243"/>
              <a:ext cx="177" cy="66"/>
              <a:chOff x="2848" y="848"/>
              <a:chExt cx="140" cy="98"/>
            </a:xfrm>
          </p:grpSpPr>
          <p:sp>
            <p:nvSpPr>
              <p:cNvPr id="540710"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11"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12"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713" name="Group 41"/>
          <p:cNvGrpSpPr>
            <a:grpSpLocks/>
          </p:cNvGrpSpPr>
          <p:nvPr/>
        </p:nvGrpSpPr>
        <p:grpSpPr bwMode="auto">
          <a:xfrm>
            <a:off x="1098550" y="5678488"/>
            <a:ext cx="568325" cy="222250"/>
            <a:chOff x="3600" y="219"/>
            <a:chExt cx="360" cy="175"/>
          </a:xfrm>
        </p:grpSpPr>
        <p:sp>
          <p:nvSpPr>
            <p:cNvPr id="540714"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0715"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716"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717"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718"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0719" name="Group 47"/>
            <p:cNvGrpSpPr>
              <a:grpSpLocks/>
            </p:cNvGrpSpPr>
            <p:nvPr/>
          </p:nvGrpSpPr>
          <p:grpSpPr bwMode="auto">
            <a:xfrm>
              <a:off x="3686" y="244"/>
              <a:ext cx="177" cy="66"/>
              <a:chOff x="2848" y="848"/>
              <a:chExt cx="140" cy="98"/>
            </a:xfrm>
          </p:grpSpPr>
          <p:sp>
            <p:nvSpPr>
              <p:cNvPr id="540720"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21"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22"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723" name="Group 51"/>
            <p:cNvGrpSpPr>
              <a:grpSpLocks/>
            </p:cNvGrpSpPr>
            <p:nvPr/>
          </p:nvGrpSpPr>
          <p:grpSpPr bwMode="auto">
            <a:xfrm flipV="1">
              <a:off x="3686" y="243"/>
              <a:ext cx="177" cy="66"/>
              <a:chOff x="2848" y="848"/>
              <a:chExt cx="140" cy="98"/>
            </a:xfrm>
          </p:grpSpPr>
          <p:sp>
            <p:nvSpPr>
              <p:cNvPr id="540724"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25"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26"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727" name="Group 55"/>
          <p:cNvGrpSpPr>
            <a:grpSpLocks/>
          </p:cNvGrpSpPr>
          <p:nvPr/>
        </p:nvGrpSpPr>
        <p:grpSpPr bwMode="auto">
          <a:xfrm>
            <a:off x="3257550" y="5214938"/>
            <a:ext cx="547688" cy="233362"/>
            <a:chOff x="3600" y="219"/>
            <a:chExt cx="360" cy="175"/>
          </a:xfrm>
        </p:grpSpPr>
        <p:sp>
          <p:nvSpPr>
            <p:cNvPr id="540728"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0729"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730"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731"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732"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0733" name="Group 61"/>
            <p:cNvGrpSpPr>
              <a:grpSpLocks/>
            </p:cNvGrpSpPr>
            <p:nvPr/>
          </p:nvGrpSpPr>
          <p:grpSpPr bwMode="auto">
            <a:xfrm>
              <a:off x="3686" y="244"/>
              <a:ext cx="177" cy="66"/>
              <a:chOff x="2848" y="848"/>
              <a:chExt cx="140" cy="98"/>
            </a:xfrm>
          </p:grpSpPr>
          <p:sp>
            <p:nvSpPr>
              <p:cNvPr id="540734"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35"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36"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737" name="Group 65"/>
            <p:cNvGrpSpPr>
              <a:grpSpLocks/>
            </p:cNvGrpSpPr>
            <p:nvPr/>
          </p:nvGrpSpPr>
          <p:grpSpPr bwMode="auto">
            <a:xfrm flipV="1">
              <a:off x="3686" y="243"/>
              <a:ext cx="177" cy="66"/>
              <a:chOff x="2848" y="848"/>
              <a:chExt cx="140" cy="98"/>
            </a:xfrm>
          </p:grpSpPr>
          <p:sp>
            <p:nvSpPr>
              <p:cNvPr id="540738"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39"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40"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741" name="Group 69"/>
          <p:cNvGrpSpPr>
            <a:grpSpLocks/>
          </p:cNvGrpSpPr>
          <p:nvPr/>
        </p:nvGrpSpPr>
        <p:grpSpPr bwMode="auto">
          <a:xfrm>
            <a:off x="1601788" y="4700588"/>
            <a:ext cx="547687" cy="233362"/>
            <a:chOff x="3600" y="219"/>
            <a:chExt cx="360" cy="175"/>
          </a:xfrm>
        </p:grpSpPr>
        <p:sp>
          <p:nvSpPr>
            <p:cNvPr id="540742"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0743"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744"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745"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746"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0747" name="Group 75"/>
            <p:cNvGrpSpPr>
              <a:grpSpLocks/>
            </p:cNvGrpSpPr>
            <p:nvPr/>
          </p:nvGrpSpPr>
          <p:grpSpPr bwMode="auto">
            <a:xfrm>
              <a:off x="3686" y="244"/>
              <a:ext cx="177" cy="66"/>
              <a:chOff x="2848" y="848"/>
              <a:chExt cx="140" cy="98"/>
            </a:xfrm>
          </p:grpSpPr>
          <p:sp>
            <p:nvSpPr>
              <p:cNvPr id="540748"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49"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50"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751" name="Group 79"/>
            <p:cNvGrpSpPr>
              <a:grpSpLocks/>
            </p:cNvGrpSpPr>
            <p:nvPr/>
          </p:nvGrpSpPr>
          <p:grpSpPr bwMode="auto">
            <a:xfrm flipV="1">
              <a:off x="3686" y="243"/>
              <a:ext cx="177" cy="66"/>
              <a:chOff x="2848" y="848"/>
              <a:chExt cx="140" cy="98"/>
            </a:xfrm>
          </p:grpSpPr>
          <p:sp>
            <p:nvSpPr>
              <p:cNvPr id="540752"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753"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754"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755" name="Group 83"/>
          <p:cNvGrpSpPr>
            <a:grpSpLocks/>
          </p:cNvGrpSpPr>
          <p:nvPr/>
        </p:nvGrpSpPr>
        <p:grpSpPr bwMode="auto">
          <a:xfrm>
            <a:off x="1679575" y="3511550"/>
            <a:ext cx="1157288" cy="584200"/>
            <a:chOff x="1170" y="3095"/>
            <a:chExt cx="559" cy="309"/>
          </a:xfrm>
        </p:grpSpPr>
        <p:grpSp>
          <p:nvGrpSpPr>
            <p:cNvPr id="540756" name="Group 84"/>
            <p:cNvGrpSpPr>
              <a:grpSpLocks/>
            </p:cNvGrpSpPr>
            <p:nvPr/>
          </p:nvGrpSpPr>
          <p:grpSpPr bwMode="auto">
            <a:xfrm>
              <a:off x="1170" y="3095"/>
              <a:ext cx="159" cy="146"/>
              <a:chOff x="4781" y="1833"/>
              <a:chExt cx="318" cy="262"/>
            </a:xfrm>
          </p:grpSpPr>
          <p:sp>
            <p:nvSpPr>
              <p:cNvPr id="540757" name="AutoShape 85"/>
              <p:cNvSpPr>
                <a:spLocks noChangeAspect="1" noChangeArrowheads="1" noTextEdit="1"/>
              </p:cNvSpPr>
              <p:nvPr/>
            </p:nvSpPr>
            <p:spPr bwMode="auto">
              <a:xfrm>
                <a:off x="4787" y="1835"/>
                <a:ext cx="312" cy="260"/>
              </a:xfrm>
              <a:prstGeom prst="rect">
                <a:avLst/>
              </a:prstGeom>
              <a:noFill/>
              <a:ln w="9525">
                <a:noFill/>
                <a:miter lim="800000"/>
                <a:headEnd/>
                <a:tailEnd/>
              </a:ln>
            </p:spPr>
            <p:txBody>
              <a:bodyPr/>
              <a:lstStyle/>
              <a:p>
                <a:endParaRPr lang="en-US"/>
              </a:p>
            </p:txBody>
          </p:sp>
          <p:sp>
            <p:nvSpPr>
              <p:cNvPr id="540758" name="Freeform 86"/>
              <p:cNvSpPr>
                <a:spLocks/>
              </p:cNvSpPr>
              <p:nvPr/>
            </p:nvSpPr>
            <p:spPr bwMode="auto">
              <a:xfrm>
                <a:off x="4781" y="1833"/>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FF0000"/>
              </a:solidFill>
              <a:ln w="9525">
                <a:noFill/>
                <a:round/>
                <a:headEnd/>
                <a:tailEnd/>
              </a:ln>
            </p:spPr>
            <p:txBody>
              <a:bodyPr/>
              <a:lstStyle/>
              <a:p>
                <a:endParaRPr lang="en-US"/>
              </a:p>
            </p:txBody>
          </p:sp>
          <p:sp>
            <p:nvSpPr>
              <p:cNvPr id="540759" name="Freeform 87"/>
              <p:cNvSpPr>
                <a:spLocks/>
              </p:cNvSpPr>
              <p:nvPr/>
            </p:nvSpPr>
            <p:spPr bwMode="auto">
              <a:xfrm>
                <a:off x="4894" y="1857"/>
                <a:ext cx="98" cy="112"/>
              </a:xfrm>
              <a:custGeom>
                <a:avLst/>
                <a:gdLst/>
                <a:ahLst/>
                <a:cxnLst>
                  <a:cxn ang="0">
                    <a:pos x="684" y="29"/>
                  </a:cxn>
                  <a:cxn ang="0">
                    <a:pos x="681" y="28"/>
                  </a:cxn>
                  <a:cxn ang="0">
                    <a:pos x="670" y="25"/>
                  </a:cxn>
                  <a:cxn ang="0">
                    <a:pos x="652" y="21"/>
                  </a:cxn>
                  <a:cxn ang="0">
                    <a:pos x="628" y="16"/>
                  </a:cxn>
                  <a:cxn ang="0">
                    <a:pos x="600" y="11"/>
                  </a:cxn>
                  <a:cxn ang="0">
                    <a:pos x="566" y="7"/>
                  </a:cxn>
                  <a:cxn ang="0">
                    <a:pos x="527" y="3"/>
                  </a:cxn>
                  <a:cxn ang="0">
                    <a:pos x="483" y="1"/>
                  </a:cxn>
                  <a:cxn ang="0">
                    <a:pos x="436" y="0"/>
                  </a:cxn>
                  <a:cxn ang="0">
                    <a:pos x="386" y="2"/>
                  </a:cxn>
                  <a:cxn ang="0">
                    <a:pos x="333" y="7"/>
                  </a:cxn>
                  <a:cxn ang="0">
                    <a:pos x="277" y="16"/>
                  </a:cxn>
                  <a:cxn ang="0">
                    <a:pos x="221" y="28"/>
                  </a:cxn>
                  <a:cxn ang="0">
                    <a:pos x="163" y="45"/>
                  </a:cxn>
                  <a:cxn ang="0">
                    <a:pos x="104" y="65"/>
                  </a:cxn>
                  <a:cxn ang="0">
                    <a:pos x="44" y="93"/>
                  </a:cxn>
                  <a:cxn ang="0">
                    <a:pos x="40" y="108"/>
                  </a:cxn>
                  <a:cxn ang="0">
                    <a:pos x="29" y="150"/>
                  </a:cxn>
                  <a:cxn ang="0">
                    <a:pos x="17" y="216"/>
                  </a:cxn>
                  <a:cxn ang="0">
                    <a:pos x="5" y="301"/>
                  </a:cxn>
                  <a:cxn ang="0">
                    <a:pos x="0" y="402"/>
                  </a:cxn>
                  <a:cxn ang="0">
                    <a:pos x="4" y="516"/>
                  </a:cxn>
                  <a:cxn ang="0">
                    <a:pos x="21" y="638"/>
                  </a:cxn>
                  <a:cxn ang="0">
                    <a:pos x="57" y="763"/>
                  </a:cxn>
                  <a:cxn ang="0">
                    <a:pos x="60" y="763"/>
                  </a:cxn>
                  <a:cxn ang="0">
                    <a:pos x="69" y="762"/>
                  </a:cxn>
                  <a:cxn ang="0">
                    <a:pos x="84" y="759"/>
                  </a:cxn>
                  <a:cxn ang="0">
                    <a:pos x="105" y="758"/>
                  </a:cxn>
                  <a:cxn ang="0">
                    <a:pos x="131" y="756"/>
                  </a:cxn>
                  <a:cxn ang="0">
                    <a:pos x="162" y="754"/>
                  </a:cxn>
                  <a:cxn ang="0">
                    <a:pos x="198" y="753"/>
                  </a:cxn>
                  <a:cxn ang="0">
                    <a:pos x="239" y="751"/>
                  </a:cxn>
                  <a:cxn ang="0">
                    <a:pos x="283" y="750"/>
                  </a:cxn>
                  <a:cxn ang="0">
                    <a:pos x="331" y="751"/>
                  </a:cxn>
                  <a:cxn ang="0">
                    <a:pos x="384" y="753"/>
                  </a:cxn>
                  <a:cxn ang="0">
                    <a:pos x="440" y="755"/>
                  </a:cxn>
                  <a:cxn ang="0">
                    <a:pos x="498" y="759"/>
                  </a:cxn>
                  <a:cxn ang="0">
                    <a:pos x="560" y="765"/>
                  </a:cxn>
                  <a:cxn ang="0">
                    <a:pos x="624" y="773"/>
                  </a:cxn>
                  <a:cxn ang="0">
                    <a:pos x="690" y="782"/>
                  </a:cxn>
                  <a:cxn ang="0">
                    <a:pos x="687" y="759"/>
                  </a:cxn>
                  <a:cxn ang="0">
                    <a:pos x="680" y="697"/>
                  </a:cxn>
                  <a:cxn ang="0">
                    <a:pos x="670" y="604"/>
                  </a:cxn>
                  <a:cxn ang="0">
                    <a:pos x="662" y="492"/>
                  </a:cxn>
                  <a:cxn ang="0">
                    <a:pos x="656" y="368"/>
                  </a:cxn>
                  <a:cxn ang="0">
                    <a:pos x="656" y="244"/>
                  </a:cxn>
                  <a:cxn ang="0">
                    <a:pos x="665" y="128"/>
                  </a:cxn>
                  <a:cxn ang="0">
                    <a:pos x="684" y="29"/>
                  </a:cxn>
                </a:cxnLst>
                <a:rect l="0" t="0" r="r" b="b"/>
                <a:pathLst>
                  <a:path w="690" h="782">
                    <a:moveTo>
                      <a:pt x="684" y="29"/>
                    </a:moveTo>
                    <a:lnTo>
                      <a:pt x="681" y="28"/>
                    </a:lnTo>
                    <a:lnTo>
                      <a:pt x="670" y="25"/>
                    </a:lnTo>
                    <a:lnTo>
                      <a:pt x="652" y="21"/>
                    </a:lnTo>
                    <a:lnTo>
                      <a:pt x="628" y="16"/>
                    </a:lnTo>
                    <a:lnTo>
                      <a:pt x="600" y="11"/>
                    </a:lnTo>
                    <a:lnTo>
                      <a:pt x="566" y="7"/>
                    </a:lnTo>
                    <a:lnTo>
                      <a:pt x="527" y="3"/>
                    </a:lnTo>
                    <a:lnTo>
                      <a:pt x="483" y="1"/>
                    </a:lnTo>
                    <a:lnTo>
                      <a:pt x="436" y="0"/>
                    </a:lnTo>
                    <a:lnTo>
                      <a:pt x="386" y="2"/>
                    </a:lnTo>
                    <a:lnTo>
                      <a:pt x="333" y="7"/>
                    </a:lnTo>
                    <a:lnTo>
                      <a:pt x="277" y="16"/>
                    </a:lnTo>
                    <a:lnTo>
                      <a:pt x="221" y="28"/>
                    </a:lnTo>
                    <a:lnTo>
                      <a:pt x="163" y="45"/>
                    </a:lnTo>
                    <a:lnTo>
                      <a:pt x="104" y="65"/>
                    </a:lnTo>
                    <a:lnTo>
                      <a:pt x="44" y="93"/>
                    </a:lnTo>
                    <a:lnTo>
                      <a:pt x="40" y="108"/>
                    </a:lnTo>
                    <a:lnTo>
                      <a:pt x="29" y="150"/>
                    </a:lnTo>
                    <a:lnTo>
                      <a:pt x="17" y="216"/>
                    </a:lnTo>
                    <a:lnTo>
                      <a:pt x="5" y="301"/>
                    </a:lnTo>
                    <a:lnTo>
                      <a:pt x="0" y="402"/>
                    </a:lnTo>
                    <a:lnTo>
                      <a:pt x="4" y="516"/>
                    </a:lnTo>
                    <a:lnTo>
                      <a:pt x="21" y="638"/>
                    </a:lnTo>
                    <a:lnTo>
                      <a:pt x="57" y="763"/>
                    </a:lnTo>
                    <a:lnTo>
                      <a:pt x="60" y="763"/>
                    </a:lnTo>
                    <a:lnTo>
                      <a:pt x="69" y="762"/>
                    </a:lnTo>
                    <a:lnTo>
                      <a:pt x="84" y="759"/>
                    </a:lnTo>
                    <a:lnTo>
                      <a:pt x="105" y="758"/>
                    </a:lnTo>
                    <a:lnTo>
                      <a:pt x="131" y="756"/>
                    </a:lnTo>
                    <a:lnTo>
                      <a:pt x="162" y="754"/>
                    </a:lnTo>
                    <a:lnTo>
                      <a:pt x="198" y="753"/>
                    </a:lnTo>
                    <a:lnTo>
                      <a:pt x="239" y="751"/>
                    </a:lnTo>
                    <a:lnTo>
                      <a:pt x="283" y="750"/>
                    </a:lnTo>
                    <a:lnTo>
                      <a:pt x="331" y="751"/>
                    </a:lnTo>
                    <a:lnTo>
                      <a:pt x="384" y="753"/>
                    </a:lnTo>
                    <a:lnTo>
                      <a:pt x="440" y="755"/>
                    </a:lnTo>
                    <a:lnTo>
                      <a:pt x="498" y="759"/>
                    </a:lnTo>
                    <a:lnTo>
                      <a:pt x="560" y="765"/>
                    </a:lnTo>
                    <a:lnTo>
                      <a:pt x="624" y="773"/>
                    </a:lnTo>
                    <a:lnTo>
                      <a:pt x="690" y="782"/>
                    </a:lnTo>
                    <a:lnTo>
                      <a:pt x="687" y="759"/>
                    </a:lnTo>
                    <a:lnTo>
                      <a:pt x="680" y="697"/>
                    </a:lnTo>
                    <a:lnTo>
                      <a:pt x="670" y="604"/>
                    </a:lnTo>
                    <a:lnTo>
                      <a:pt x="662" y="492"/>
                    </a:lnTo>
                    <a:lnTo>
                      <a:pt x="656" y="368"/>
                    </a:lnTo>
                    <a:lnTo>
                      <a:pt x="656" y="244"/>
                    </a:lnTo>
                    <a:lnTo>
                      <a:pt x="665" y="128"/>
                    </a:lnTo>
                    <a:lnTo>
                      <a:pt x="684" y="29"/>
                    </a:lnTo>
                    <a:close/>
                  </a:path>
                </a:pathLst>
              </a:custGeom>
              <a:solidFill>
                <a:srgbClr val="FF0000"/>
              </a:solidFill>
              <a:ln w="9525">
                <a:noFill/>
                <a:round/>
                <a:headEnd/>
                <a:tailEnd/>
              </a:ln>
            </p:spPr>
            <p:txBody>
              <a:bodyPr/>
              <a:lstStyle/>
              <a:p>
                <a:endParaRPr lang="en-US"/>
              </a:p>
            </p:txBody>
          </p:sp>
          <p:sp>
            <p:nvSpPr>
              <p:cNvPr id="540760" name="Freeform 88"/>
              <p:cNvSpPr>
                <a:spLocks/>
              </p:cNvSpPr>
              <p:nvPr/>
            </p:nvSpPr>
            <p:spPr bwMode="auto">
              <a:xfrm>
                <a:off x="4904" y="1888"/>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1"/>
              </a:solidFill>
              <a:ln w="9525">
                <a:noFill/>
                <a:round/>
                <a:headEnd/>
                <a:tailEnd/>
              </a:ln>
            </p:spPr>
            <p:txBody>
              <a:bodyPr/>
              <a:lstStyle/>
              <a:p>
                <a:endParaRPr lang="en-US"/>
              </a:p>
            </p:txBody>
          </p:sp>
          <p:sp>
            <p:nvSpPr>
              <p:cNvPr id="540761" name="Freeform 89"/>
              <p:cNvSpPr>
                <a:spLocks/>
              </p:cNvSpPr>
              <p:nvPr/>
            </p:nvSpPr>
            <p:spPr bwMode="auto">
              <a:xfrm>
                <a:off x="4884" y="1997"/>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1"/>
              </a:solidFill>
              <a:ln w="9525">
                <a:noFill/>
                <a:round/>
                <a:headEnd/>
                <a:tailEnd/>
              </a:ln>
            </p:spPr>
            <p:txBody>
              <a:bodyPr/>
              <a:lstStyle/>
              <a:p>
                <a:endParaRPr lang="en-US"/>
              </a:p>
            </p:txBody>
          </p:sp>
          <p:sp>
            <p:nvSpPr>
              <p:cNvPr id="540762" name="Freeform 90"/>
              <p:cNvSpPr>
                <a:spLocks/>
              </p:cNvSpPr>
              <p:nvPr/>
            </p:nvSpPr>
            <p:spPr bwMode="auto">
              <a:xfrm>
                <a:off x="4943" y="2009"/>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rgbClr val="FFCCFF"/>
              </a:solidFill>
              <a:ln w="9525">
                <a:noFill/>
                <a:round/>
                <a:headEnd/>
                <a:tailEnd/>
              </a:ln>
            </p:spPr>
            <p:txBody>
              <a:bodyPr/>
              <a:lstStyle/>
              <a:p>
                <a:endParaRPr lang="en-US"/>
              </a:p>
            </p:txBody>
          </p:sp>
          <p:sp>
            <p:nvSpPr>
              <p:cNvPr id="540763" name="Freeform 91"/>
              <p:cNvSpPr>
                <a:spLocks/>
              </p:cNvSpPr>
              <p:nvPr/>
            </p:nvSpPr>
            <p:spPr bwMode="auto">
              <a:xfrm>
                <a:off x="4891" y="2000"/>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rgbClr val="FFCCFF"/>
              </a:solidFill>
              <a:ln w="9525">
                <a:noFill/>
                <a:round/>
                <a:headEnd/>
                <a:tailEnd/>
              </a:ln>
            </p:spPr>
            <p:txBody>
              <a:bodyPr/>
              <a:lstStyle/>
              <a:p>
                <a:endParaRPr lang="en-US"/>
              </a:p>
            </p:txBody>
          </p:sp>
          <p:sp>
            <p:nvSpPr>
              <p:cNvPr id="540764" name="Freeform 92"/>
              <p:cNvSpPr>
                <a:spLocks/>
              </p:cNvSpPr>
              <p:nvPr/>
            </p:nvSpPr>
            <p:spPr bwMode="auto">
              <a:xfrm>
                <a:off x="4805" y="2013"/>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rgbClr val="FFCCFF"/>
              </a:solidFill>
              <a:ln w="9525">
                <a:noFill/>
                <a:round/>
                <a:headEnd/>
                <a:tailEnd/>
              </a:ln>
            </p:spPr>
            <p:txBody>
              <a:bodyPr/>
              <a:lstStyle/>
              <a:p>
                <a:endParaRPr lang="en-US"/>
              </a:p>
            </p:txBody>
          </p:sp>
          <p:sp>
            <p:nvSpPr>
              <p:cNvPr id="540765" name="Freeform 93"/>
              <p:cNvSpPr>
                <a:spLocks/>
              </p:cNvSpPr>
              <p:nvPr/>
            </p:nvSpPr>
            <p:spPr bwMode="auto">
              <a:xfrm>
                <a:off x="5006" y="2006"/>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1"/>
              </a:solidFill>
              <a:ln w="9525">
                <a:noFill/>
                <a:round/>
                <a:headEnd/>
                <a:tailEnd/>
              </a:ln>
            </p:spPr>
            <p:txBody>
              <a:bodyPr/>
              <a:lstStyle/>
              <a:p>
                <a:endParaRPr lang="en-US"/>
              </a:p>
            </p:txBody>
          </p:sp>
          <p:sp>
            <p:nvSpPr>
              <p:cNvPr id="540766" name="Freeform 94"/>
              <p:cNvSpPr>
                <a:spLocks/>
              </p:cNvSpPr>
              <p:nvPr/>
            </p:nvSpPr>
            <p:spPr bwMode="auto">
              <a:xfrm>
                <a:off x="4821" y="1869"/>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1"/>
              </a:solidFill>
              <a:ln w="9525">
                <a:noFill/>
                <a:round/>
                <a:headEnd/>
                <a:tailEnd/>
              </a:ln>
            </p:spPr>
            <p:txBody>
              <a:bodyPr/>
              <a:lstStyle/>
              <a:p>
                <a:endParaRPr lang="en-US"/>
              </a:p>
            </p:txBody>
          </p:sp>
          <p:sp>
            <p:nvSpPr>
              <p:cNvPr id="540767" name="Freeform 95"/>
              <p:cNvSpPr>
                <a:spLocks/>
              </p:cNvSpPr>
              <p:nvPr/>
            </p:nvSpPr>
            <p:spPr bwMode="auto">
              <a:xfrm>
                <a:off x="4822" y="1871"/>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rgbClr val="FFCCFF"/>
              </a:solidFill>
              <a:ln w="9525">
                <a:noFill/>
                <a:round/>
                <a:headEnd/>
                <a:tailEnd/>
              </a:ln>
            </p:spPr>
            <p:txBody>
              <a:bodyPr/>
              <a:lstStyle/>
              <a:p>
                <a:endParaRPr lang="en-US"/>
              </a:p>
            </p:txBody>
          </p:sp>
          <p:sp>
            <p:nvSpPr>
              <p:cNvPr id="540768" name="Freeform 96"/>
              <p:cNvSpPr>
                <a:spLocks/>
              </p:cNvSpPr>
              <p:nvPr/>
            </p:nvSpPr>
            <p:spPr bwMode="auto">
              <a:xfrm>
                <a:off x="4823" y="1872"/>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chemeClr val="bg1"/>
              </a:solidFill>
              <a:ln w="9525">
                <a:noFill/>
                <a:round/>
                <a:headEnd/>
                <a:tailEnd/>
              </a:ln>
            </p:spPr>
            <p:txBody>
              <a:bodyPr/>
              <a:lstStyle/>
              <a:p>
                <a:endParaRPr lang="en-US"/>
              </a:p>
            </p:txBody>
          </p:sp>
          <p:sp>
            <p:nvSpPr>
              <p:cNvPr id="540769" name="Freeform 97"/>
              <p:cNvSpPr>
                <a:spLocks/>
              </p:cNvSpPr>
              <p:nvPr/>
            </p:nvSpPr>
            <p:spPr bwMode="auto">
              <a:xfrm>
                <a:off x="4824" y="1873"/>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1"/>
              </a:solidFill>
              <a:ln w="9525">
                <a:noFill/>
                <a:round/>
                <a:headEnd/>
                <a:tailEnd/>
              </a:ln>
            </p:spPr>
            <p:txBody>
              <a:bodyPr/>
              <a:lstStyle/>
              <a:p>
                <a:endParaRPr lang="en-US"/>
              </a:p>
            </p:txBody>
          </p:sp>
          <p:sp>
            <p:nvSpPr>
              <p:cNvPr id="540770" name="Freeform 98"/>
              <p:cNvSpPr>
                <a:spLocks/>
              </p:cNvSpPr>
              <p:nvPr/>
            </p:nvSpPr>
            <p:spPr bwMode="auto">
              <a:xfrm>
                <a:off x="4825" y="1875"/>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rgbClr val="FFCCFF"/>
              </a:solidFill>
              <a:ln w="9525">
                <a:noFill/>
                <a:round/>
                <a:headEnd/>
                <a:tailEnd/>
              </a:ln>
            </p:spPr>
            <p:txBody>
              <a:bodyPr/>
              <a:lstStyle/>
              <a:p>
                <a:endParaRPr lang="en-US"/>
              </a:p>
            </p:txBody>
          </p:sp>
          <p:sp>
            <p:nvSpPr>
              <p:cNvPr id="540771" name="Freeform 99"/>
              <p:cNvSpPr>
                <a:spLocks/>
              </p:cNvSpPr>
              <p:nvPr/>
            </p:nvSpPr>
            <p:spPr bwMode="auto">
              <a:xfrm>
                <a:off x="4826" y="1876"/>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rgbClr val="FFCCFF"/>
              </a:solidFill>
              <a:ln w="9525">
                <a:noFill/>
                <a:round/>
                <a:headEnd/>
                <a:tailEnd/>
              </a:ln>
            </p:spPr>
            <p:txBody>
              <a:bodyPr/>
              <a:lstStyle/>
              <a:p>
                <a:endParaRPr lang="en-US"/>
              </a:p>
            </p:txBody>
          </p:sp>
          <p:sp>
            <p:nvSpPr>
              <p:cNvPr id="540772" name="Freeform 100"/>
              <p:cNvSpPr>
                <a:spLocks/>
              </p:cNvSpPr>
              <p:nvPr/>
            </p:nvSpPr>
            <p:spPr bwMode="auto">
              <a:xfrm>
                <a:off x="4964" y="1970"/>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rgbClr val="FFFFFF"/>
              </a:solidFill>
              <a:ln w="9525">
                <a:noFill/>
                <a:round/>
                <a:headEnd/>
                <a:tailEnd/>
              </a:ln>
            </p:spPr>
            <p:txBody>
              <a:bodyPr/>
              <a:lstStyle/>
              <a:p>
                <a:endParaRPr lang="en-US"/>
              </a:p>
            </p:txBody>
          </p:sp>
          <p:sp>
            <p:nvSpPr>
              <p:cNvPr id="540773" name="Freeform 101"/>
              <p:cNvSpPr>
                <a:spLocks/>
              </p:cNvSpPr>
              <p:nvPr/>
            </p:nvSpPr>
            <p:spPr bwMode="auto">
              <a:xfrm>
                <a:off x="4912" y="1970"/>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40774" name="Freeform 102"/>
              <p:cNvSpPr>
                <a:spLocks/>
              </p:cNvSpPr>
              <p:nvPr/>
            </p:nvSpPr>
            <p:spPr bwMode="auto">
              <a:xfrm>
                <a:off x="4927" y="1971"/>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40775" name="Freeform 103"/>
              <p:cNvSpPr>
                <a:spLocks/>
              </p:cNvSpPr>
              <p:nvPr/>
            </p:nvSpPr>
            <p:spPr bwMode="auto">
              <a:xfrm>
                <a:off x="4871" y="1856"/>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1"/>
              </a:solidFill>
              <a:ln w="9525">
                <a:noFill/>
                <a:round/>
                <a:headEnd/>
                <a:tailEnd/>
              </a:ln>
            </p:spPr>
            <p:txBody>
              <a:bodyPr/>
              <a:lstStyle/>
              <a:p>
                <a:endParaRPr lang="en-US"/>
              </a:p>
            </p:txBody>
          </p:sp>
          <p:sp>
            <p:nvSpPr>
              <p:cNvPr id="540776" name="Freeform 104"/>
              <p:cNvSpPr>
                <a:spLocks/>
              </p:cNvSpPr>
              <p:nvPr/>
            </p:nvSpPr>
            <p:spPr bwMode="auto">
              <a:xfrm>
                <a:off x="4993" y="1842"/>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1"/>
              </a:solidFill>
              <a:ln w="9525">
                <a:noFill/>
                <a:round/>
                <a:headEnd/>
                <a:tailEnd/>
              </a:ln>
            </p:spPr>
            <p:txBody>
              <a:bodyPr/>
              <a:lstStyle/>
              <a:p>
                <a:endParaRPr lang="en-US"/>
              </a:p>
            </p:txBody>
          </p:sp>
          <p:sp>
            <p:nvSpPr>
              <p:cNvPr id="540777" name="Freeform 105"/>
              <p:cNvSpPr>
                <a:spLocks/>
              </p:cNvSpPr>
              <p:nvPr/>
            </p:nvSpPr>
            <p:spPr bwMode="auto">
              <a:xfrm>
                <a:off x="4871" y="1863"/>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1"/>
              </a:solidFill>
              <a:ln w="9525">
                <a:noFill/>
                <a:round/>
                <a:headEnd/>
                <a:tailEnd/>
              </a:ln>
            </p:spPr>
            <p:txBody>
              <a:bodyPr/>
              <a:lstStyle/>
              <a:p>
                <a:endParaRPr lang="en-US"/>
              </a:p>
            </p:txBody>
          </p:sp>
          <p:sp>
            <p:nvSpPr>
              <p:cNvPr id="540778" name="Freeform 106"/>
              <p:cNvSpPr>
                <a:spLocks/>
              </p:cNvSpPr>
              <p:nvPr/>
            </p:nvSpPr>
            <p:spPr bwMode="auto">
              <a:xfrm>
                <a:off x="4872" y="1870"/>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1"/>
              </a:solidFill>
              <a:ln w="9525">
                <a:noFill/>
                <a:round/>
                <a:headEnd/>
                <a:tailEnd/>
              </a:ln>
            </p:spPr>
            <p:txBody>
              <a:bodyPr/>
              <a:lstStyle/>
              <a:p>
                <a:endParaRPr lang="en-US"/>
              </a:p>
            </p:txBody>
          </p:sp>
          <p:sp>
            <p:nvSpPr>
              <p:cNvPr id="540779" name="Freeform 107"/>
              <p:cNvSpPr>
                <a:spLocks/>
              </p:cNvSpPr>
              <p:nvPr/>
            </p:nvSpPr>
            <p:spPr bwMode="auto">
              <a:xfrm>
                <a:off x="4873" y="1876"/>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1"/>
              </a:solidFill>
              <a:ln w="9525">
                <a:noFill/>
                <a:round/>
                <a:headEnd/>
                <a:tailEnd/>
              </a:ln>
            </p:spPr>
            <p:txBody>
              <a:bodyPr/>
              <a:lstStyle/>
              <a:p>
                <a:endParaRPr lang="en-US"/>
              </a:p>
            </p:txBody>
          </p:sp>
          <p:sp>
            <p:nvSpPr>
              <p:cNvPr id="540780" name="Freeform 108"/>
              <p:cNvSpPr>
                <a:spLocks/>
              </p:cNvSpPr>
              <p:nvPr/>
            </p:nvSpPr>
            <p:spPr bwMode="auto">
              <a:xfrm>
                <a:off x="4874" y="1883"/>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1"/>
              </a:solidFill>
              <a:ln w="9525">
                <a:noFill/>
                <a:round/>
                <a:headEnd/>
                <a:tailEnd/>
              </a:ln>
            </p:spPr>
            <p:txBody>
              <a:bodyPr/>
              <a:lstStyle/>
              <a:p>
                <a:endParaRPr lang="en-US"/>
              </a:p>
            </p:txBody>
          </p:sp>
          <p:sp>
            <p:nvSpPr>
              <p:cNvPr id="540781" name="Freeform 109"/>
              <p:cNvSpPr>
                <a:spLocks/>
              </p:cNvSpPr>
              <p:nvPr/>
            </p:nvSpPr>
            <p:spPr bwMode="auto">
              <a:xfrm>
                <a:off x="4875" y="1890"/>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1"/>
              </a:solidFill>
              <a:ln w="9525">
                <a:noFill/>
                <a:round/>
                <a:headEnd/>
                <a:tailEnd/>
              </a:ln>
            </p:spPr>
            <p:txBody>
              <a:bodyPr/>
              <a:lstStyle/>
              <a:p>
                <a:endParaRPr lang="en-US"/>
              </a:p>
            </p:txBody>
          </p:sp>
          <p:sp>
            <p:nvSpPr>
              <p:cNvPr id="540782" name="Freeform 110"/>
              <p:cNvSpPr>
                <a:spLocks/>
              </p:cNvSpPr>
              <p:nvPr/>
            </p:nvSpPr>
            <p:spPr bwMode="auto">
              <a:xfrm>
                <a:off x="4994" y="1850"/>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1"/>
              </a:solidFill>
              <a:ln w="9525">
                <a:noFill/>
                <a:round/>
                <a:headEnd/>
                <a:tailEnd/>
              </a:ln>
            </p:spPr>
            <p:txBody>
              <a:bodyPr/>
              <a:lstStyle/>
              <a:p>
                <a:endParaRPr lang="en-US"/>
              </a:p>
            </p:txBody>
          </p:sp>
          <p:sp>
            <p:nvSpPr>
              <p:cNvPr id="540783" name="Freeform 111"/>
              <p:cNvSpPr>
                <a:spLocks/>
              </p:cNvSpPr>
              <p:nvPr/>
            </p:nvSpPr>
            <p:spPr bwMode="auto">
              <a:xfrm>
                <a:off x="4995" y="1857"/>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1"/>
              </a:solidFill>
              <a:ln w="9525">
                <a:noFill/>
                <a:round/>
                <a:headEnd/>
                <a:tailEnd/>
              </a:ln>
            </p:spPr>
            <p:txBody>
              <a:bodyPr/>
              <a:lstStyle/>
              <a:p>
                <a:endParaRPr lang="en-US"/>
              </a:p>
            </p:txBody>
          </p:sp>
          <p:sp>
            <p:nvSpPr>
              <p:cNvPr id="540784" name="Freeform 112"/>
              <p:cNvSpPr>
                <a:spLocks/>
              </p:cNvSpPr>
              <p:nvPr/>
            </p:nvSpPr>
            <p:spPr bwMode="auto">
              <a:xfrm>
                <a:off x="4996" y="1865"/>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1"/>
              </a:solidFill>
              <a:ln w="9525">
                <a:noFill/>
                <a:round/>
                <a:headEnd/>
                <a:tailEnd/>
              </a:ln>
            </p:spPr>
            <p:txBody>
              <a:bodyPr/>
              <a:lstStyle/>
              <a:p>
                <a:endParaRPr lang="en-US"/>
              </a:p>
            </p:txBody>
          </p:sp>
          <p:sp>
            <p:nvSpPr>
              <p:cNvPr id="540785" name="Freeform 113"/>
              <p:cNvSpPr>
                <a:spLocks/>
              </p:cNvSpPr>
              <p:nvPr/>
            </p:nvSpPr>
            <p:spPr bwMode="auto">
              <a:xfrm>
                <a:off x="4997" y="1873"/>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1"/>
              </a:solidFill>
              <a:ln w="9525">
                <a:noFill/>
                <a:round/>
                <a:headEnd/>
                <a:tailEnd/>
              </a:ln>
            </p:spPr>
            <p:txBody>
              <a:bodyPr/>
              <a:lstStyle/>
              <a:p>
                <a:endParaRPr lang="en-US"/>
              </a:p>
            </p:txBody>
          </p:sp>
          <p:sp>
            <p:nvSpPr>
              <p:cNvPr id="540786" name="Freeform 114"/>
              <p:cNvSpPr>
                <a:spLocks/>
              </p:cNvSpPr>
              <p:nvPr/>
            </p:nvSpPr>
            <p:spPr bwMode="auto">
              <a:xfrm>
                <a:off x="4998" y="1881"/>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1"/>
              </a:solidFill>
              <a:ln w="9525">
                <a:noFill/>
                <a:round/>
                <a:headEnd/>
                <a:tailEnd/>
              </a:ln>
            </p:spPr>
            <p:txBody>
              <a:bodyPr/>
              <a:lstStyle/>
              <a:p>
                <a:endParaRPr lang="en-US"/>
              </a:p>
            </p:txBody>
          </p:sp>
          <p:sp>
            <p:nvSpPr>
              <p:cNvPr id="540787" name="Rectangle 115"/>
              <p:cNvSpPr>
                <a:spLocks noChangeArrowheads="1"/>
              </p:cNvSpPr>
              <p:nvPr/>
            </p:nvSpPr>
            <p:spPr bwMode="auto">
              <a:xfrm>
                <a:off x="4846" y="1869"/>
                <a:ext cx="4" cy="146"/>
              </a:xfrm>
              <a:prstGeom prst="rect">
                <a:avLst/>
              </a:prstGeom>
              <a:solidFill>
                <a:srgbClr val="FFCCFF"/>
              </a:solidFill>
              <a:ln w="9525">
                <a:noFill/>
                <a:miter lim="800000"/>
                <a:headEnd/>
                <a:tailEnd/>
              </a:ln>
            </p:spPr>
            <p:txBody>
              <a:bodyPr/>
              <a:lstStyle/>
              <a:p>
                <a:endParaRPr lang="en-US"/>
              </a:p>
            </p:txBody>
          </p:sp>
          <p:sp>
            <p:nvSpPr>
              <p:cNvPr id="540788" name="Freeform 116"/>
              <p:cNvSpPr>
                <a:spLocks/>
              </p:cNvSpPr>
              <p:nvPr/>
            </p:nvSpPr>
            <p:spPr bwMode="auto">
              <a:xfrm>
                <a:off x="4898" y="1867"/>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FFCCFF"/>
              </a:solidFill>
              <a:ln w="9525">
                <a:noFill/>
                <a:round/>
                <a:headEnd/>
                <a:tailEnd/>
              </a:ln>
            </p:spPr>
            <p:txBody>
              <a:bodyPr/>
              <a:lstStyle/>
              <a:p>
                <a:endParaRPr lang="en-US"/>
              </a:p>
            </p:txBody>
          </p:sp>
          <p:sp>
            <p:nvSpPr>
              <p:cNvPr id="540789" name="Freeform 117"/>
              <p:cNvSpPr>
                <a:spLocks/>
              </p:cNvSpPr>
              <p:nvPr/>
            </p:nvSpPr>
            <p:spPr bwMode="auto">
              <a:xfrm>
                <a:off x="4819" y="1917"/>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40790" name="Freeform 118"/>
              <p:cNvSpPr>
                <a:spLocks/>
              </p:cNvSpPr>
              <p:nvPr/>
            </p:nvSpPr>
            <p:spPr bwMode="auto">
              <a:xfrm>
                <a:off x="4819" y="1887"/>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40791" name="Freeform 119"/>
              <p:cNvSpPr>
                <a:spLocks/>
              </p:cNvSpPr>
              <p:nvPr/>
            </p:nvSpPr>
            <p:spPr bwMode="auto">
              <a:xfrm>
                <a:off x="4863" y="1872"/>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1"/>
              </a:solidFill>
              <a:ln w="9525">
                <a:noFill/>
                <a:round/>
                <a:headEnd/>
                <a:tailEnd/>
              </a:ln>
            </p:spPr>
            <p:txBody>
              <a:bodyPr/>
              <a:lstStyle/>
              <a:p>
                <a:endParaRPr lang="en-US"/>
              </a:p>
            </p:txBody>
          </p:sp>
          <p:sp>
            <p:nvSpPr>
              <p:cNvPr id="540792" name="Freeform 120"/>
              <p:cNvSpPr>
                <a:spLocks/>
              </p:cNvSpPr>
              <p:nvPr/>
            </p:nvSpPr>
            <p:spPr bwMode="auto">
              <a:xfrm>
                <a:off x="4900" y="1840"/>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1"/>
              </a:solidFill>
              <a:ln w="9525">
                <a:noFill/>
                <a:round/>
                <a:headEnd/>
                <a:tailEnd/>
              </a:ln>
            </p:spPr>
            <p:txBody>
              <a:bodyPr/>
              <a:lstStyle/>
              <a:p>
                <a:endParaRPr lang="en-US"/>
              </a:p>
            </p:txBody>
          </p:sp>
          <p:sp>
            <p:nvSpPr>
              <p:cNvPr id="540793" name="Freeform 121"/>
              <p:cNvSpPr>
                <a:spLocks/>
              </p:cNvSpPr>
              <p:nvPr/>
            </p:nvSpPr>
            <p:spPr bwMode="auto">
              <a:xfrm>
                <a:off x="4843" y="2015"/>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chemeClr val="bg1"/>
              </a:solidFill>
              <a:ln w="9525">
                <a:noFill/>
                <a:round/>
                <a:headEnd/>
                <a:tailEnd/>
              </a:ln>
            </p:spPr>
            <p:txBody>
              <a:bodyPr/>
              <a:lstStyle/>
              <a:p>
                <a:endParaRPr lang="en-US"/>
              </a:p>
            </p:txBody>
          </p:sp>
          <p:sp>
            <p:nvSpPr>
              <p:cNvPr id="540794" name="Freeform 122"/>
              <p:cNvSpPr>
                <a:spLocks/>
              </p:cNvSpPr>
              <p:nvPr/>
            </p:nvSpPr>
            <p:spPr bwMode="auto">
              <a:xfrm>
                <a:off x="4809" y="2029"/>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40795" name="Freeform 123"/>
              <p:cNvSpPr>
                <a:spLocks/>
              </p:cNvSpPr>
              <p:nvPr/>
            </p:nvSpPr>
            <p:spPr bwMode="auto">
              <a:xfrm>
                <a:off x="4837" y="2022"/>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40796" name="Freeform 124"/>
              <p:cNvSpPr>
                <a:spLocks/>
              </p:cNvSpPr>
              <p:nvPr/>
            </p:nvSpPr>
            <p:spPr bwMode="auto">
              <a:xfrm>
                <a:off x="4824" y="2025"/>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40797" name="Group 125"/>
            <p:cNvGrpSpPr>
              <a:grpSpLocks/>
            </p:cNvGrpSpPr>
            <p:nvPr/>
          </p:nvGrpSpPr>
          <p:grpSpPr bwMode="auto">
            <a:xfrm>
              <a:off x="1553" y="3099"/>
              <a:ext cx="176" cy="150"/>
              <a:chOff x="4765" y="1531"/>
              <a:chExt cx="312" cy="261"/>
            </a:xfrm>
          </p:grpSpPr>
          <p:sp>
            <p:nvSpPr>
              <p:cNvPr id="540798" name="AutoShape 126"/>
              <p:cNvSpPr>
                <a:spLocks noChangeAspect="1" noChangeArrowheads="1" noTextEdit="1"/>
              </p:cNvSpPr>
              <p:nvPr/>
            </p:nvSpPr>
            <p:spPr bwMode="auto">
              <a:xfrm>
                <a:off x="4765" y="1531"/>
                <a:ext cx="312" cy="260"/>
              </a:xfrm>
              <a:prstGeom prst="rect">
                <a:avLst/>
              </a:prstGeom>
              <a:noFill/>
              <a:ln w="9525">
                <a:noFill/>
                <a:miter lim="800000"/>
                <a:headEnd/>
                <a:tailEnd/>
              </a:ln>
            </p:spPr>
            <p:txBody>
              <a:bodyPr/>
              <a:lstStyle/>
              <a:p>
                <a:endParaRPr lang="en-US"/>
              </a:p>
            </p:txBody>
          </p:sp>
          <p:sp>
            <p:nvSpPr>
              <p:cNvPr id="540799" name="Freeform 127"/>
              <p:cNvSpPr>
                <a:spLocks/>
              </p:cNvSpPr>
              <p:nvPr/>
            </p:nvSpPr>
            <p:spPr bwMode="auto">
              <a:xfrm>
                <a:off x="4765" y="1534"/>
                <a:ext cx="307" cy="258"/>
              </a:xfrm>
              <a:custGeom>
                <a:avLst/>
                <a:gdLst/>
                <a:ahLst/>
                <a:cxnLst>
                  <a:cxn ang="0">
                    <a:pos x="606" y="129"/>
                  </a:cxn>
                  <a:cxn ang="0">
                    <a:pos x="611" y="128"/>
                  </a:cxn>
                  <a:cxn ang="0">
                    <a:pos x="623" y="123"/>
                  </a:cxn>
                  <a:cxn ang="0">
                    <a:pos x="645" y="115"/>
                  </a:cxn>
                  <a:cxn ang="0">
                    <a:pos x="676" y="107"/>
                  </a:cxn>
                  <a:cxn ang="0">
                    <a:pos x="715" y="95"/>
                  </a:cxn>
                  <a:cxn ang="0">
                    <a:pos x="763" y="84"/>
                  </a:cxn>
                  <a:cxn ang="0">
                    <a:pos x="820" y="71"/>
                  </a:cxn>
                  <a:cxn ang="0">
                    <a:pos x="886" y="59"/>
                  </a:cxn>
                  <a:cxn ang="0">
                    <a:pos x="961" y="46"/>
                  </a:cxn>
                  <a:cxn ang="0">
                    <a:pos x="1044" y="35"/>
                  </a:cxn>
                  <a:cxn ang="0">
                    <a:pos x="1138" y="23"/>
                  </a:cxn>
                  <a:cxn ang="0">
                    <a:pos x="1240" y="14"/>
                  </a:cxn>
                  <a:cxn ang="0">
                    <a:pos x="1350" y="7"/>
                  </a:cxn>
                  <a:cxn ang="0">
                    <a:pos x="1470" y="1"/>
                  </a:cxn>
                  <a:cxn ang="0">
                    <a:pos x="1601" y="0"/>
                  </a:cxn>
                  <a:cxn ang="0">
                    <a:pos x="1739" y="1"/>
                  </a:cxn>
                  <a:cxn ang="0">
                    <a:pos x="1799" y="248"/>
                  </a:cxn>
                  <a:cxn ang="0">
                    <a:pos x="1820" y="259"/>
                  </a:cxn>
                  <a:cxn ang="0">
                    <a:pos x="1868" y="292"/>
                  </a:cxn>
                  <a:cxn ang="0">
                    <a:pos x="1920" y="351"/>
                  </a:cxn>
                  <a:cxn ang="0">
                    <a:pos x="1951" y="436"/>
                  </a:cxn>
                  <a:cxn ang="0">
                    <a:pos x="2078" y="1009"/>
                  </a:cxn>
                  <a:cxn ang="0">
                    <a:pos x="2129" y="1247"/>
                  </a:cxn>
                  <a:cxn ang="0">
                    <a:pos x="2137" y="1264"/>
                  </a:cxn>
                  <a:cxn ang="0">
                    <a:pos x="2149" y="1310"/>
                  </a:cxn>
                  <a:cxn ang="0">
                    <a:pos x="2147" y="1380"/>
                  </a:cxn>
                  <a:cxn ang="0">
                    <a:pos x="2117" y="1468"/>
                  </a:cxn>
                  <a:cxn ang="0">
                    <a:pos x="0" y="1413"/>
                  </a:cxn>
                  <a:cxn ang="0">
                    <a:pos x="212" y="1302"/>
                  </a:cxn>
                  <a:cxn ang="0">
                    <a:pos x="213" y="247"/>
                  </a:cxn>
                  <a:cxn ang="0">
                    <a:pos x="223" y="240"/>
                  </a:cxn>
                  <a:cxn ang="0">
                    <a:pos x="245" y="228"/>
                  </a:cxn>
                  <a:cxn ang="0">
                    <a:pos x="276" y="214"/>
                  </a:cxn>
                  <a:cxn ang="0">
                    <a:pos x="316" y="201"/>
                  </a:cxn>
                  <a:cxn ang="0">
                    <a:pos x="366" y="194"/>
                  </a:cxn>
                  <a:cxn ang="0">
                    <a:pos x="424" y="193"/>
                  </a:cxn>
                  <a:cxn ang="0">
                    <a:pos x="493" y="203"/>
                  </a:cxn>
                  <a:cxn ang="0">
                    <a:pos x="582" y="239"/>
                  </a:cxn>
                </a:cxnLst>
                <a:rect l="0" t="0" r="r" b="b"/>
                <a:pathLst>
                  <a:path w="2150" h="1804">
                    <a:moveTo>
                      <a:pt x="582" y="239"/>
                    </a:moveTo>
                    <a:lnTo>
                      <a:pt x="606" y="129"/>
                    </a:lnTo>
                    <a:lnTo>
                      <a:pt x="607" y="129"/>
                    </a:lnTo>
                    <a:lnTo>
                      <a:pt x="611" y="128"/>
                    </a:lnTo>
                    <a:lnTo>
                      <a:pt x="616" y="125"/>
                    </a:lnTo>
                    <a:lnTo>
                      <a:pt x="623" y="123"/>
                    </a:lnTo>
                    <a:lnTo>
                      <a:pt x="633" y="120"/>
                    </a:lnTo>
                    <a:lnTo>
                      <a:pt x="645" y="115"/>
                    </a:lnTo>
                    <a:lnTo>
                      <a:pt x="659" y="112"/>
                    </a:lnTo>
                    <a:lnTo>
                      <a:pt x="676" y="107"/>
                    </a:lnTo>
                    <a:lnTo>
                      <a:pt x="694" y="101"/>
                    </a:lnTo>
                    <a:lnTo>
                      <a:pt x="715" y="95"/>
                    </a:lnTo>
                    <a:lnTo>
                      <a:pt x="738" y="90"/>
                    </a:lnTo>
                    <a:lnTo>
                      <a:pt x="763" y="84"/>
                    </a:lnTo>
                    <a:lnTo>
                      <a:pt x="790" y="78"/>
                    </a:lnTo>
                    <a:lnTo>
                      <a:pt x="820" y="71"/>
                    </a:lnTo>
                    <a:lnTo>
                      <a:pt x="852" y="64"/>
                    </a:lnTo>
                    <a:lnTo>
                      <a:pt x="886" y="59"/>
                    </a:lnTo>
                    <a:lnTo>
                      <a:pt x="922" y="52"/>
                    </a:lnTo>
                    <a:lnTo>
                      <a:pt x="961" y="46"/>
                    </a:lnTo>
                    <a:lnTo>
                      <a:pt x="1002" y="40"/>
                    </a:lnTo>
                    <a:lnTo>
                      <a:pt x="1044" y="35"/>
                    </a:lnTo>
                    <a:lnTo>
                      <a:pt x="1090" y="29"/>
                    </a:lnTo>
                    <a:lnTo>
                      <a:pt x="1138" y="23"/>
                    </a:lnTo>
                    <a:lnTo>
                      <a:pt x="1187" y="18"/>
                    </a:lnTo>
                    <a:lnTo>
                      <a:pt x="1240" y="14"/>
                    </a:lnTo>
                    <a:lnTo>
                      <a:pt x="1294" y="10"/>
                    </a:lnTo>
                    <a:lnTo>
                      <a:pt x="1350" y="7"/>
                    </a:lnTo>
                    <a:lnTo>
                      <a:pt x="1410" y="4"/>
                    </a:lnTo>
                    <a:lnTo>
                      <a:pt x="1470" y="1"/>
                    </a:lnTo>
                    <a:lnTo>
                      <a:pt x="1535" y="0"/>
                    </a:lnTo>
                    <a:lnTo>
                      <a:pt x="1601" y="0"/>
                    </a:lnTo>
                    <a:lnTo>
                      <a:pt x="1668" y="0"/>
                    </a:lnTo>
                    <a:lnTo>
                      <a:pt x="1739" y="1"/>
                    </a:lnTo>
                    <a:lnTo>
                      <a:pt x="1816" y="44"/>
                    </a:lnTo>
                    <a:lnTo>
                      <a:pt x="1799" y="248"/>
                    </a:lnTo>
                    <a:lnTo>
                      <a:pt x="1804" y="251"/>
                    </a:lnTo>
                    <a:lnTo>
                      <a:pt x="1820" y="259"/>
                    </a:lnTo>
                    <a:lnTo>
                      <a:pt x="1842" y="272"/>
                    </a:lnTo>
                    <a:lnTo>
                      <a:pt x="1868" y="292"/>
                    </a:lnTo>
                    <a:lnTo>
                      <a:pt x="1896" y="318"/>
                    </a:lnTo>
                    <a:lnTo>
                      <a:pt x="1920" y="351"/>
                    </a:lnTo>
                    <a:lnTo>
                      <a:pt x="1939" y="390"/>
                    </a:lnTo>
                    <a:lnTo>
                      <a:pt x="1951" y="436"/>
                    </a:lnTo>
                    <a:lnTo>
                      <a:pt x="2125" y="593"/>
                    </a:lnTo>
                    <a:lnTo>
                      <a:pt x="2078" y="1009"/>
                    </a:lnTo>
                    <a:lnTo>
                      <a:pt x="1799" y="1149"/>
                    </a:lnTo>
                    <a:lnTo>
                      <a:pt x="2129" y="1247"/>
                    </a:lnTo>
                    <a:lnTo>
                      <a:pt x="2131" y="1251"/>
                    </a:lnTo>
                    <a:lnTo>
                      <a:pt x="2137" y="1264"/>
                    </a:lnTo>
                    <a:lnTo>
                      <a:pt x="2143" y="1284"/>
                    </a:lnTo>
                    <a:lnTo>
                      <a:pt x="2149" y="1310"/>
                    </a:lnTo>
                    <a:lnTo>
                      <a:pt x="2150" y="1342"/>
                    </a:lnTo>
                    <a:lnTo>
                      <a:pt x="2147" y="1380"/>
                    </a:lnTo>
                    <a:lnTo>
                      <a:pt x="2136" y="1423"/>
                    </a:lnTo>
                    <a:lnTo>
                      <a:pt x="2117" y="1468"/>
                    </a:lnTo>
                    <a:lnTo>
                      <a:pt x="1244" y="1804"/>
                    </a:lnTo>
                    <a:lnTo>
                      <a:pt x="0" y="1413"/>
                    </a:lnTo>
                    <a:lnTo>
                      <a:pt x="22" y="1367"/>
                    </a:lnTo>
                    <a:lnTo>
                      <a:pt x="212" y="1302"/>
                    </a:lnTo>
                    <a:lnTo>
                      <a:pt x="212" y="248"/>
                    </a:lnTo>
                    <a:lnTo>
                      <a:pt x="213" y="247"/>
                    </a:lnTo>
                    <a:lnTo>
                      <a:pt x="217" y="244"/>
                    </a:lnTo>
                    <a:lnTo>
                      <a:pt x="223" y="240"/>
                    </a:lnTo>
                    <a:lnTo>
                      <a:pt x="232" y="234"/>
                    </a:lnTo>
                    <a:lnTo>
                      <a:pt x="245" y="228"/>
                    </a:lnTo>
                    <a:lnTo>
                      <a:pt x="258" y="221"/>
                    </a:lnTo>
                    <a:lnTo>
                      <a:pt x="276" y="214"/>
                    </a:lnTo>
                    <a:lnTo>
                      <a:pt x="294" y="207"/>
                    </a:lnTo>
                    <a:lnTo>
                      <a:pt x="316" y="201"/>
                    </a:lnTo>
                    <a:lnTo>
                      <a:pt x="340" y="197"/>
                    </a:lnTo>
                    <a:lnTo>
                      <a:pt x="366" y="194"/>
                    </a:lnTo>
                    <a:lnTo>
                      <a:pt x="393" y="192"/>
                    </a:lnTo>
                    <a:lnTo>
                      <a:pt x="424" y="193"/>
                    </a:lnTo>
                    <a:lnTo>
                      <a:pt x="457" y="197"/>
                    </a:lnTo>
                    <a:lnTo>
                      <a:pt x="493" y="203"/>
                    </a:lnTo>
                    <a:lnTo>
                      <a:pt x="529" y="214"/>
                    </a:lnTo>
                    <a:lnTo>
                      <a:pt x="582" y="239"/>
                    </a:lnTo>
                    <a:close/>
                  </a:path>
                </a:pathLst>
              </a:custGeom>
              <a:solidFill>
                <a:srgbClr val="DDDDDD"/>
              </a:solidFill>
              <a:ln w="9525">
                <a:noFill/>
                <a:round/>
                <a:headEnd/>
                <a:tailEnd/>
              </a:ln>
            </p:spPr>
            <p:txBody>
              <a:bodyPr/>
              <a:lstStyle/>
              <a:p>
                <a:endParaRPr lang="en-US"/>
              </a:p>
            </p:txBody>
          </p:sp>
          <p:sp>
            <p:nvSpPr>
              <p:cNvPr id="540800" name="Freeform 128"/>
              <p:cNvSpPr>
                <a:spLocks/>
              </p:cNvSpPr>
              <p:nvPr/>
            </p:nvSpPr>
            <p:spPr bwMode="auto">
              <a:xfrm>
                <a:off x="4882" y="1584"/>
                <a:ext cx="163" cy="111"/>
              </a:xfrm>
              <a:custGeom>
                <a:avLst/>
                <a:gdLst/>
                <a:ahLst/>
                <a:cxnLst>
                  <a:cxn ang="0">
                    <a:pos x="7" y="587"/>
                  </a:cxn>
                  <a:cxn ang="0">
                    <a:pos x="0" y="682"/>
                  </a:cxn>
                  <a:cxn ang="0">
                    <a:pos x="742" y="778"/>
                  </a:cxn>
                  <a:cxn ang="0">
                    <a:pos x="748" y="775"/>
                  </a:cxn>
                  <a:cxn ang="0">
                    <a:pos x="763" y="767"/>
                  </a:cxn>
                  <a:cxn ang="0">
                    <a:pos x="787" y="755"/>
                  </a:cxn>
                  <a:cxn ang="0">
                    <a:pos x="816" y="737"/>
                  </a:cxn>
                  <a:cxn ang="0">
                    <a:pos x="852" y="714"/>
                  </a:cxn>
                  <a:cxn ang="0">
                    <a:pos x="891" y="686"/>
                  </a:cxn>
                  <a:cxn ang="0">
                    <a:pos x="932" y="652"/>
                  </a:cxn>
                  <a:cxn ang="0">
                    <a:pos x="973" y="613"/>
                  </a:cxn>
                  <a:cxn ang="0">
                    <a:pos x="1013" y="570"/>
                  </a:cxn>
                  <a:cxn ang="0">
                    <a:pos x="1051" y="521"/>
                  </a:cxn>
                  <a:cxn ang="0">
                    <a:pos x="1083" y="466"/>
                  </a:cxn>
                  <a:cxn ang="0">
                    <a:pos x="1109" y="406"/>
                  </a:cxn>
                  <a:cxn ang="0">
                    <a:pos x="1129" y="342"/>
                  </a:cxn>
                  <a:cxn ang="0">
                    <a:pos x="1139" y="271"/>
                  </a:cxn>
                  <a:cxn ang="0">
                    <a:pos x="1138" y="196"/>
                  </a:cxn>
                  <a:cxn ang="0">
                    <a:pos x="1124" y="115"/>
                  </a:cxn>
                  <a:cxn ang="0">
                    <a:pos x="1122" y="110"/>
                  </a:cxn>
                  <a:cxn ang="0">
                    <a:pos x="1115" y="97"/>
                  </a:cxn>
                  <a:cxn ang="0">
                    <a:pos x="1102" y="80"/>
                  </a:cxn>
                  <a:cxn ang="0">
                    <a:pos x="1086" y="59"/>
                  </a:cxn>
                  <a:cxn ang="0">
                    <a:pos x="1066" y="39"/>
                  </a:cxn>
                  <a:cxn ang="0">
                    <a:pos x="1041" y="20"/>
                  </a:cxn>
                  <a:cxn ang="0">
                    <a:pos x="1011" y="7"/>
                  </a:cxn>
                  <a:cxn ang="0">
                    <a:pos x="978" y="0"/>
                  </a:cxn>
                  <a:cxn ang="0">
                    <a:pos x="982" y="12"/>
                  </a:cxn>
                  <a:cxn ang="0">
                    <a:pos x="994" y="46"/>
                  </a:cxn>
                  <a:cxn ang="0">
                    <a:pos x="1007" y="100"/>
                  </a:cxn>
                  <a:cxn ang="0">
                    <a:pos x="1019" y="169"/>
                  </a:cxn>
                  <a:cxn ang="0">
                    <a:pos x="1022" y="252"/>
                  </a:cxn>
                  <a:cxn ang="0">
                    <a:pos x="1013" y="344"/>
                  </a:cxn>
                  <a:cxn ang="0">
                    <a:pos x="987" y="444"/>
                  </a:cxn>
                  <a:cxn ang="0">
                    <a:pos x="940" y="549"/>
                  </a:cxn>
                  <a:cxn ang="0">
                    <a:pos x="939" y="550"/>
                  </a:cxn>
                  <a:cxn ang="0">
                    <a:pos x="934" y="553"/>
                  </a:cxn>
                  <a:cxn ang="0">
                    <a:pos x="927" y="559"/>
                  </a:cxn>
                  <a:cxn ang="0">
                    <a:pos x="917" y="567"/>
                  </a:cxn>
                  <a:cxn ang="0">
                    <a:pos x="904" y="575"/>
                  </a:cxn>
                  <a:cxn ang="0">
                    <a:pos x="890" y="585"/>
                  </a:cxn>
                  <a:cxn ang="0">
                    <a:pos x="871" y="594"/>
                  </a:cxn>
                  <a:cxn ang="0">
                    <a:pos x="851" y="603"/>
                  </a:cxn>
                  <a:cxn ang="0">
                    <a:pos x="828" y="611"/>
                  </a:cxn>
                  <a:cxn ang="0">
                    <a:pos x="802" y="619"/>
                  </a:cxn>
                  <a:cxn ang="0">
                    <a:pos x="773" y="625"/>
                  </a:cxn>
                  <a:cxn ang="0">
                    <a:pos x="741" y="629"/>
                  </a:cxn>
                  <a:cxn ang="0">
                    <a:pos x="708" y="630"/>
                  </a:cxn>
                  <a:cxn ang="0">
                    <a:pos x="671" y="629"/>
                  </a:cxn>
                  <a:cxn ang="0">
                    <a:pos x="631" y="626"/>
                  </a:cxn>
                  <a:cxn ang="0">
                    <a:pos x="590" y="618"/>
                  </a:cxn>
                  <a:cxn ang="0">
                    <a:pos x="590" y="720"/>
                  </a:cxn>
                  <a:cxn ang="0">
                    <a:pos x="26" y="663"/>
                  </a:cxn>
                  <a:cxn ang="0">
                    <a:pos x="7" y="587"/>
                  </a:cxn>
                </a:cxnLst>
                <a:rect l="0" t="0" r="r" b="b"/>
                <a:pathLst>
                  <a:path w="1139" h="778">
                    <a:moveTo>
                      <a:pt x="7" y="587"/>
                    </a:moveTo>
                    <a:lnTo>
                      <a:pt x="0" y="682"/>
                    </a:lnTo>
                    <a:lnTo>
                      <a:pt x="742" y="778"/>
                    </a:lnTo>
                    <a:lnTo>
                      <a:pt x="748" y="775"/>
                    </a:lnTo>
                    <a:lnTo>
                      <a:pt x="763" y="767"/>
                    </a:lnTo>
                    <a:lnTo>
                      <a:pt x="787" y="755"/>
                    </a:lnTo>
                    <a:lnTo>
                      <a:pt x="816" y="737"/>
                    </a:lnTo>
                    <a:lnTo>
                      <a:pt x="852" y="714"/>
                    </a:lnTo>
                    <a:lnTo>
                      <a:pt x="891" y="686"/>
                    </a:lnTo>
                    <a:lnTo>
                      <a:pt x="932" y="652"/>
                    </a:lnTo>
                    <a:lnTo>
                      <a:pt x="973" y="613"/>
                    </a:lnTo>
                    <a:lnTo>
                      <a:pt x="1013" y="570"/>
                    </a:lnTo>
                    <a:lnTo>
                      <a:pt x="1051" y="521"/>
                    </a:lnTo>
                    <a:lnTo>
                      <a:pt x="1083" y="466"/>
                    </a:lnTo>
                    <a:lnTo>
                      <a:pt x="1109" y="406"/>
                    </a:lnTo>
                    <a:lnTo>
                      <a:pt x="1129" y="342"/>
                    </a:lnTo>
                    <a:lnTo>
                      <a:pt x="1139" y="271"/>
                    </a:lnTo>
                    <a:lnTo>
                      <a:pt x="1138" y="196"/>
                    </a:lnTo>
                    <a:lnTo>
                      <a:pt x="1124" y="115"/>
                    </a:lnTo>
                    <a:lnTo>
                      <a:pt x="1122" y="110"/>
                    </a:lnTo>
                    <a:lnTo>
                      <a:pt x="1115" y="97"/>
                    </a:lnTo>
                    <a:lnTo>
                      <a:pt x="1102" y="80"/>
                    </a:lnTo>
                    <a:lnTo>
                      <a:pt x="1086" y="59"/>
                    </a:lnTo>
                    <a:lnTo>
                      <a:pt x="1066" y="39"/>
                    </a:lnTo>
                    <a:lnTo>
                      <a:pt x="1041" y="20"/>
                    </a:lnTo>
                    <a:lnTo>
                      <a:pt x="1011" y="7"/>
                    </a:lnTo>
                    <a:lnTo>
                      <a:pt x="978" y="0"/>
                    </a:lnTo>
                    <a:lnTo>
                      <a:pt x="982" y="12"/>
                    </a:lnTo>
                    <a:lnTo>
                      <a:pt x="994" y="46"/>
                    </a:lnTo>
                    <a:lnTo>
                      <a:pt x="1007" y="100"/>
                    </a:lnTo>
                    <a:lnTo>
                      <a:pt x="1019" y="169"/>
                    </a:lnTo>
                    <a:lnTo>
                      <a:pt x="1022" y="252"/>
                    </a:lnTo>
                    <a:lnTo>
                      <a:pt x="1013" y="344"/>
                    </a:lnTo>
                    <a:lnTo>
                      <a:pt x="987" y="444"/>
                    </a:lnTo>
                    <a:lnTo>
                      <a:pt x="940" y="549"/>
                    </a:lnTo>
                    <a:lnTo>
                      <a:pt x="939" y="550"/>
                    </a:lnTo>
                    <a:lnTo>
                      <a:pt x="934" y="553"/>
                    </a:lnTo>
                    <a:lnTo>
                      <a:pt x="927" y="559"/>
                    </a:lnTo>
                    <a:lnTo>
                      <a:pt x="917" y="567"/>
                    </a:lnTo>
                    <a:lnTo>
                      <a:pt x="904" y="575"/>
                    </a:lnTo>
                    <a:lnTo>
                      <a:pt x="890" y="585"/>
                    </a:lnTo>
                    <a:lnTo>
                      <a:pt x="871" y="594"/>
                    </a:lnTo>
                    <a:lnTo>
                      <a:pt x="851" y="603"/>
                    </a:lnTo>
                    <a:lnTo>
                      <a:pt x="828" y="611"/>
                    </a:lnTo>
                    <a:lnTo>
                      <a:pt x="802" y="619"/>
                    </a:lnTo>
                    <a:lnTo>
                      <a:pt x="773" y="625"/>
                    </a:lnTo>
                    <a:lnTo>
                      <a:pt x="741" y="629"/>
                    </a:lnTo>
                    <a:lnTo>
                      <a:pt x="708" y="630"/>
                    </a:lnTo>
                    <a:lnTo>
                      <a:pt x="671" y="629"/>
                    </a:lnTo>
                    <a:lnTo>
                      <a:pt x="631" y="626"/>
                    </a:lnTo>
                    <a:lnTo>
                      <a:pt x="590" y="618"/>
                    </a:lnTo>
                    <a:lnTo>
                      <a:pt x="590" y="720"/>
                    </a:lnTo>
                    <a:lnTo>
                      <a:pt x="26" y="663"/>
                    </a:lnTo>
                    <a:lnTo>
                      <a:pt x="7" y="587"/>
                    </a:lnTo>
                    <a:close/>
                  </a:path>
                </a:pathLst>
              </a:custGeom>
              <a:solidFill>
                <a:schemeClr val="bg2"/>
              </a:solidFill>
              <a:ln w="9525">
                <a:noFill/>
                <a:round/>
                <a:headEnd/>
                <a:tailEnd/>
              </a:ln>
            </p:spPr>
            <p:txBody>
              <a:bodyPr/>
              <a:lstStyle/>
              <a:p>
                <a:endParaRPr lang="en-US"/>
              </a:p>
            </p:txBody>
          </p:sp>
          <p:sp>
            <p:nvSpPr>
              <p:cNvPr id="540801" name="Freeform 129"/>
              <p:cNvSpPr>
                <a:spLocks/>
              </p:cNvSpPr>
              <p:nvPr/>
            </p:nvSpPr>
            <p:spPr bwMode="auto">
              <a:xfrm>
                <a:off x="4862" y="1693"/>
                <a:ext cx="119" cy="38"/>
              </a:xfrm>
              <a:custGeom>
                <a:avLst/>
                <a:gdLst/>
                <a:ahLst/>
                <a:cxnLst>
                  <a:cxn ang="0">
                    <a:pos x="837" y="96"/>
                  </a:cxn>
                  <a:cxn ang="0">
                    <a:pos x="12" y="0"/>
                  </a:cxn>
                  <a:cxn ang="0">
                    <a:pos x="0" y="96"/>
                  </a:cxn>
                  <a:cxn ang="0">
                    <a:pos x="812" y="269"/>
                  </a:cxn>
                  <a:cxn ang="0">
                    <a:pos x="837" y="96"/>
                  </a:cxn>
                </a:cxnLst>
                <a:rect l="0" t="0" r="r" b="b"/>
                <a:pathLst>
                  <a:path w="837" h="269">
                    <a:moveTo>
                      <a:pt x="837" y="96"/>
                    </a:moveTo>
                    <a:lnTo>
                      <a:pt x="12" y="0"/>
                    </a:lnTo>
                    <a:lnTo>
                      <a:pt x="0" y="96"/>
                    </a:lnTo>
                    <a:lnTo>
                      <a:pt x="812" y="269"/>
                    </a:lnTo>
                    <a:lnTo>
                      <a:pt x="837" y="96"/>
                    </a:lnTo>
                    <a:close/>
                  </a:path>
                </a:pathLst>
              </a:custGeom>
              <a:solidFill>
                <a:schemeClr val="bg2"/>
              </a:solidFill>
              <a:ln w="9525">
                <a:noFill/>
                <a:round/>
                <a:headEnd/>
                <a:tailEnd/>
              </a:ln>
            </p:spPr>
            <p:txBody>
              <a:bodyPr/>
              <a:lstStyle/>
              <a:p>
                <a:endParaRPr lang="en-US"/>
              </a:p>
            </p:txBody>
          </p:sp>
          <p:sp>
            <p:nvSpPr>
              <p:cNvPr id="540802" name="Freeform 130"/>
              <p:cNvSpPr>
                <a:spLocks/>
              </p:cNvSpPr>
              <p:nvPr/>
            </p:nvSpPr>
            <p:spPr bwMode="auto">
              <a:xfrm>
                <a:off x="4921" y="1705"/>
                <a:ext cx="51" cy="18"/>
              </a:xfrm>
              <a:custGeom>
                <a:avLst/>
                <a:gdLst/>
                <a:ahLst/>
                <a:cxnLst>
                  <a:cxn ang="0">
                    <a:pos x="358" y="53"/>
                  </a:cxn>
                  <a:cxn ang="0">
                    <a:pos x="5" y="0"/>
                  </a:cxn>
                  <a:cxn ang="0">
                    <a:pos x="0" y="51"/>
                  </a:cxn>
                  <a:cxn ang="0">
                    <a:pos x="348" y="122"/>
                  </a:cxn>
                  <a:cxn ang="0">
                    <a:pos x="358" y="53"/>
                  </a:cxn>
                </a:cxnLst>
                <a:rect l="0" t="0" r="r" b="b"/>
                <a:pathLst>
                  <a:path w="358" h="122">
                    <a:moveTo>
                      <a:pt x="358" y="53"/>
                    </a:moveTo>
                    <a:lnTo>
                      <a:pt x="5" y="0"/>
                    </a:lnTo>
                    <a:lnTo>
                      <a:pt x="0" y="51"/>
                    </a:lnTo>
                    <a:lnTo>
                      <a:pt x="348" y="122"/>
                    </a:lnTo>
                    <a:lnTo>
                      <a:pt x="358" y="53"/>
                    </a:lnTo>
                    <a:close/>
                  </a:path>
                </a:pathLst>
              </a:custGeom>
              <a:solidFill>
                <a:schemeClr val="folHlink"/>
              </a:solidFill>
              <a:ln w="9525">
                <a:noFill/>
                <a:round/>
                <a:headEnd/>
                <a:tailEnd/>
              </a:ln>
            </p:spPr>
            <p:txBody>
              <a:bodyPr/>
              <a:lstStyle/>
              <a:p>
                <a:endParaRPr lang="en-US"/>
              </a:p>
            </p:txBody>
          </p:sp>
          <p:sp>
            <p:nvSpPr>
              <p:cNvPr id="540803" name="Freeform 131"/>
              <p:cNvSpPr>
                <a:spLocks/>
              </p:cNvSpPr>
              <p:nvPr/>
            </p:nvSpPr>
            <p:spPr bwMode="auto">
              <a:xfrm>
                <a:off x="4869" y="1696"/>
                <a:ext cx="34" cy="13"/>
              </a:xfrm>
              <a:custGeom>
                <a:avLst/>
                <a:gdLst/>
                <a:ahLst/>
                <a:cxnLst>
                  <a:cxn ang="0">
                    <a:pos x="239" y="42"/>
                  </a:cxn>
                  <a:cxn ang="0">
                    <a:pos x="0" y="0"/>
                  </a:cxn>
                  <a:cxn ang="0">
                    <a:pos x="2" y="44"/>
                  </a:cxn>
                  <a:cxn ang="0">
                    <a:pos x="231" y="91"/>
                  </a:cxn>
                  <a:cxn ang="0">
                    <a:pos x="239" y="42"/>
                  </a:cxn>
                </a:cxnLst>
                <a:rect l="0" t="0" r="r" b="b"/>
                <a:pathLst>
                  <a:path w="239" h="91">
                    <a:moveTo>
                      <a:pt x="239" y="42"/>
                    </a:moveTo>
                    <a:lnTo>
                      <a:pt x="0" y="0"/>
                    </a:lnTo>
                    <a:lnTo>
                      <a:pt x="2" y="44"/>
                    </a:lnTo>
                    <a:lnTo>
                      <a:pt x="231" y="91"/>
                    </a:lnTo>
                    <a:lnTo>
                      <a:pt x="239" y="42"/>
                    </a:lnTo>
                    <a:close/>
                  </a:path>
                </a:pathLst>
              </a:custGeom>
              <a:solidFill>
                <a:schemeClr val="folHlink"/>
              </a:solidFill>
              <a:ln w="9525">
                <a:noFill/>
                <a:round/>
                <a:headEnd/>
                <a:tailEnd/>
              </a:ln>
            </p:spPr>
            <p:txBody>
              <a:bodyPr/>
              <a:lstStyle/>
              <a:p>
                <a:endParaRPr lang="en-US"/>
              </a:p>
            </p:txBody>
          </p:sp>
          <p:sp>
            <p:nvSpPr>
              <p:cNvPr id="540804" name="Freeform 132"/>
              <p:cNvSpPr>
                <a:spLocks/>
              </p:cNvSpPr>
              <p:nvPr/>
            </p:nvSpPr>
            <p:spPr bwMode="auto">
              <a:xfrm>
                <a:off x="4783" y="1709"/>
                <a:ext cx="202" cy="67"/>
              </a:xfrm>
              <a:custGeom>
                <a:avLst/>
                <a:gdLst/>
                <a:ahLst/>
                <a:cxnLst>
                  <a:cxn ang="0">
                    <a:pos x="0" y="140"/>
                  </a:cxn>
                  <a:cxn ang="0">
                    <a:pos x="4" y="140"/>
                  </a:cxn>
                  <a:cxn ang="0">
                    <a:pos x="12" y="138"/>
                  </a:cxn>
                  <a:cxn ang="0">
                    <a:pos x="27" y="135"/>
                  </a:cxn>
                  <a:cxn ang="0">
                    <a:pos x="45" y="132"/>
                  </a:cxn>
                  <a:cxn ang="0">
                    <a:pos x="67" y="128"/>
                  </a:cxn>
                  <a:cxn ang="0">
                    <a:pos x="92" y="123"/>
                  </a:cxn>
                  <a:cxn ang="0">
                    <a:pos x="120" y="116"/>
                  </a:cxn>
                  <a:cxn ang="0">
                    <a:pos x="150" y="108"/>
                  </a:cxn>
                  <a:cxn ang="0">
                    <a:pos x="181" y="100"/>
                  </a:cxn>
                  <a:cxn ang="0">
                    <a:pos x="212" y="89"/>
                  </a:cxn>
                  <a:cxn ang="0">
                    <a:pos x="243" y="78"/>
                  </a:cxn>
                  <a:cxn ang="0">
                    <a:pos x="273" y="65"/>
                  </a:cxn>
                  <a:cxn ang="0">
                    <a:pos x="303" y="50"/>
                  </a:cxn>
                  <a:cxn ang="0">
                    <a:pos x="330" y="35"/>
                  </a:cxn>
                  <a:cxn ang="0">
                    <a:pos x="355" y="18"/>
                  </a:cxn>
                  <a:cxn ang="0">
                    <a:pos x="375" y="0"/>
                  </a:cxn>
                  <a:cxn ang="0">
                    <a:pos x="1409" y="236"/>
                  </a:cxn>
                  <a:cxn ang="0">
                    <a:pos x="1407" y="239"/>
                  </a:cxn>
                  <a:cxn ang="0">
                    <a:pos x="1401" y="245"/>
                  </a:cxn>
                  <a:cxn ang="0">
                    <a:pos x="1392" y="254"/>
                  </a:cxn>
                  <a:cxn ang="0">
                    <a:pos x="1379" y="265"/>
                  </a:cxn>
                  <a:cxn ang="0">
                    <a:pos x="1363" y="279"/>
                  </a:cxn>
                  <a:cxn ang="0">
                    <a:pos x="1345" y="295"/>
                  </a:cxn>
                  <a:cxn ang="0">
                    <a:pos x="1325" y="313"/>
                  </a:cxn>
                  <a:cxn ang="0">
                    <a:pos x="1303" y="332"/>
                  </a:cxn>
                  <a:cxn ang="0">
                    <a:pos x="1279" y="351"/>
                  </a:cxn>
                  <a:cxn ang="0">
                    <a:pos x="1253" y="371"/>
                  </a:cxn>
                  <a:cxn ang="0">
                    <a:pos x="1227" y="390"/>
                  </a:cxn>
                  <a:cxn ang="0">
                    <a:pos x="1200" y="409"/>
                  </a:cxn>
                  <a:cxn ang="0">
                    <a:pos x="1172" y="426"/>
                  </a:cxn>
                  <a:cxn ang="0">
                    <a:pos x="1145" y="441"/>
                  </a:cxn>
                  <a:cxn ang="0">
                    <a:pos x="1117" y="455"/>
                  </a:cxn>
                  <a:cxn ang="0">
                    <a:pos x="1091" y="466"/>
                  </a:cxn>
                  <a:cxn ang="0">
                    <a:pos x="0" y="140"/>
                  </a:cxn>
                </a:cxnLst>
                <a:rect l="0" t="0" r="r" b="b"/>
                <a:pathLst>
                  <a:path w="1409" h="466">
                    <a:moveTo>
                      <a:pt x="0" y="140"/>
                    </a:moveTo>
                    <a:lnTo>
                      <a:pt x="4" y="140"/>
                    </a:lnTo>
                    <a:lnTo>
                      <a:pt x="12" y="138"/>
                    </a:lnTo>
                    <a:lnTo>
                      <a:pt x="27" y="135"/>
                    </a:lnTo>
                    <a:lnTo>
                      <a:pt x="45" y="132"/>
                    </a:lnTo>
                    <a:lnTo>
                      <a:pt x="67" y="128"/>
                    </a:lnTo>
                    <a:lnTo>
                      <a:pt x="92" y="123"/>
                    </a:lnTo>
                    <a:lnTo>
                      <a:pt x="120" y="116"/>
                    </a:lnTo>
                    <a:lnTo>
                      <a:pt x="150" y="108"/>
                    </a:lnTo>
                    <a:lnTo>
                      <a:pt x="181" y="100"/>
                    </a:lnTo>
                    <a:lnTo>
                      <a:pt x="212" y="89"/>
                    </a:lnTo>
                    <a:lnTo>
                      <a:pt x="243" y="78"/>
                    </a:lnTo>
                    <a:lnTo>
                      <a:pt x="273" y="65"/>
                    </a:lnTo>
                    <a:lnTo>
                      <a:pt x="303" y="50"/>
                    </a:lnTo>
                    <a:lnTo>
                      <a:pt x="330" y="35"/>
                    </a:lnTo>
                    <a:lnTo>
                      <a:pt x="355" y="18"/>
                    </a:lnTo>
                    <a:lnTo>
                      <a:pt x="375" y="0"/>
                    </a:lnTo>
                    <a:lnTo>
                      <a:pt x="1409" y="236"/>
                    </a:lnTo>
                    <a:lnTo>
                      <a:pt x="1407" y="239"/>
                    </a:lnTo>
                    <a:lnTo>
                      <a:pt x="1401" y="245"/>
                    </a:lnTo>
                    <a:lnTo>
                      <a:pt x="1392" y="254"/>
                    </a:lnTo>
                    <a:lnTo>
                      <a:pt x="1379" y="265"/>
                    </a:lnTo>
                    <a:lnTo>
                      <a:pt x="1363" y="279"/>
                    </a:lnTo>
                    <a:lnTo>
                      <a:pt x="1345" y="295"/>
                    </a:lnTo>
                    <a:lnTo>
                      <a:pt x="1325" y="313"/>
                    </a:lnTo>
                    <a:lnTo>
                      <a:pt x="1303" y="332"/>
                    </a:lnTo>
                    <a:lnTo>
                      <a:pt x="1279" y="351"/>
                    </a:lnTo>
                    <a:lnTo>
                      <a:pt x="1253" y="371"/>
                    </a:lnTo>
                    <a:lnTo>
                      <a:pt x="1227" y="390"/>
                    </a:lnTo>
                    <a:lnTo>
                      <a:pt x="1200" y="409"/>
                    </a:lnTo>
                    <a:lnTo>
                      <a:pt x="1172" y="426"/>
                    </a:lnTo>
                    <a:lnTo>
                      <a:pt x="1145" y="441"/>
                    </a:lnTo>
                    <a:lnTo>
                      <a:pt x="1117" y="455"/>
                    </a:lnTo>
                    <a:lnTo>
                      <a:pt x="1091" y="466"/>
                    </a:lnTo>
                    <a:lnTo>
                      <a:pt x="0" y="140"/>
                    </a:lnTo>
                    <a:close/>
                  </a:path>
                </a:pathLst>
              </a:custGeom>
              <a:solidFill>
                <a:schemeClr val="bg2"/>
              </a:solidFill>
              <a:ln w="9525">
                <a:noFill/>
                <a:round/>
                <a:headEnd/>
                <a:tailEnd/>
              </a:ln>
            </p:spPr>
            <p:txBody>
              <a:bodyPr/>
              <a:lstStyle/>
              <a:p>
                <a:endParaRPr lang="en-US"/>
              </a:p>
            </p:txBody>
          </p:sp>
          <p:sp>
            <p:nvSpPr>
              <p:cNvPr id="540805" name="Freeform 133"/>
              <p:cNvSpPr>
                <a:spLocks/>
              </p:cNvSpPr>
              <p:nvPr/>
            </p:nvSpPr>
            <p:spPr bwMode="auto">
              <a:xfrm>
                <a:off x="4984" y="1702"/>
                <a:ext cx="72" cy="32"/>
              </a:xfrm>
              <a:custGeom>
                <a:avLst/>
                <a:gdLst/>
                <a:ahLst/>
                <a:cxnLst>
                  <a:cxn ang="0">
                    <a:pos x="51" y="223"/>
                  </a:cxn>
                  <a:cxn ang="0">
                    <a:pos x="502" y="90"/>
                  </a:cxn>
                  <a:cxn ang="0">
                    <a:pos x="229" y="0"/>
                  </a:cxn>
                  <a:cxn ang="0">
                    <a:pos x="6" y="26"/>
                  </a:cxn>
                  <a:cxn ang="0">
                    <a:pos x="0" y="211"/>
                  </a:cxn>
                  <a:cxn ang="0">
                    <a:pos x="51" y="223"/>
                  </a:cxn>
                </a:cxnLst>
                <a:rect l="0" t="0" r="r" b="b"/>
                <a:pathLst>
                  <a:path w="502" h="223">
                    <a:moveTo>
                      <a:pt x="51" y="223"/>
                    </a:moveTo>
                    <a:lnTo>
                      <a:pt x="502" y="90"/>
                    </a:lnTo>
                    <a:lnTo>
                      <a:pt x="229" y="0"/>
                    </a:lnTo>
                    <a:lnTo>
                      <a:pt x="6" y="26"/>
                    </a:lnTo>
                    <a:lnTo>
                      <a:pt x="0" y="211"/>
                    </a:lnTo>
                    <a:lnTo>
                      <a:pt x="51" y="223"/>
                    </a:lnTo>
                    <a:close/>
                  </a:path>
                </a:pathLst>
              </a:custGeom>
              <a:solidFill>
                <a:schemeClr val="bg2"/>
              </a:solidFill>
              <a:ln w="9525">
                <a:noFill/>
                <a:round/>
                <a:headEnd/>
                <a:tailEnd/>
              </a:ln>
            </p:spPr>
            <p:txBody>
              <a:bodyPr/>
              <a:lstStyle/>
              <a:p>
                <a:endParaRPr lang="en-US"/>
              </a:p>
            </p:txBody>
          </p:sp>
          <p:sp>
            <p:nvSpPr>
              <p:cNvPr id="540806" name="Freeform 134"/>
              <p:cNvSpPr>
                <a:spLocks/>
              </p:cNvSpPr>
              <p:nvPr/>
            </p:nvSpPr>
            <p:spPr bwMode="auto">
              <a:xfrm>
                <a:off x="4799" y="1565"/>
                <a:ext cx="38" cy="152"/>
              </a:xfrm>
              <a:custGeom>
                <a:avLst/>
                <a:gdLst/>
                <a:ahLst/>
                <a:cxnLst>
                  <a:cxn ang="0">
                    <a:pos x="267" y="26"/>
                  </a:cxn>
                  <a:cxn ang="0">
                    <a:pos x="266" y="24"/>
                  </a:cxn>
                  <a:cxn ang="0">
                    <a:pos x="262" y="22"/>
                  </a:cxn>
                  <a:cxn ang="0">
                    <a:pos x="254" y="20"/>
                  </a:cxn>
                  <a:cxn ang="0">
                    <a:pos x="244" y="16"/>
                  </a:cxn>
                  <a:cxn ang="0">
                    <a:pos x="232" y="12"/>
                  </a:cxn>
                  <a:cxn ang="0">
                    <a:pos x="218" y="8"/>
                  </a:cxn>
                  <a:cxn ang="0">
                    <a:pos x="202" y="5"/>
                  </a:cxn>
                  <a:cxn ang="0">
                    <a:pos x="184" y="1"/>
                  </a:cxn>
                  <a:cxn ang="0">
                    <a:pos x="164" y="0"/>
                  </a:cxn>
                  <a:cxn ang="0">
                    <a:pos x="143" y="0"/>
                  </a:cxn>
                  <a:cxn ang="0">
                    <a:pos x="121" y="3"/>
                  </a:cxn>
                  <a:cxn ang="0">
                    <a:pos x="98" y="6"/>
                  </a:cxn>
                  <a:cxn ang="0">
                    <a:pos x="74" y="13"/>
                  </a:cxn>
                  <a:cxn ang="0">
                    <a:pos x="50" y="22"/>
                  </a:cxn>
                  <a:cxn ang="0">
                    <a:pos x="25" y="35"/>
                  </a:cxn>
                  <a:cxn ang="0">
                    <a:pos x="0" y="51"/>
                  </a:cxn>
                  <a:cxn ang="0">
                    <a:pos x="0" y="1064"/>
                  </a:cxn>
                  <a:cxn ang="0">
                    <a:pos x="1" y="1064"/>
                  </a:cxn>
                  <a:cxn ang="0">
                    <a:pos x="7" y="1064"/>
                  </a:cxn>
                  <a:cxn ang="0">
                    <a:pos x="15" y="1063"/>
                  </a:cxn>
                  <a:cxn ang="0">
                    <a:pos x="25" y="1062"/>
                  </a:cxn>
                  <a:cxn ang="0">
                    <a:pos x="37" y="1060"/>
                  </a:cxn>
                  <a:cxn ang="0">
                    <a:pos x="52" y="1057"/>
                  </a:cxn>
                  <a:cxn ang="0">
                    <a:pos x="69" y="1054"/>
                  </a:cxn>
                  <a:cxn ang="0">
                    <a:pos x="88" y="1049"/>
                  </a:cxn>
                  <a:cxn ang="0">
                    <a:pos x="108" y="1044"/>
                  </a:cxn>
                  <a:cxn ang="0">
                    <a:pos x="129" y="1037"/>
                  </a:cxn>
                  <a:cxn ang="0">
                    <a:pos x="152" y="1029"/>
                  </a:cxn>
                  <a:cxn ang="0">
                    <a:pos x="175" y="1018"/>
                  </a:cxn>
                  <a:cxn ang="0">
                    <a:pos x="198" y="1007"/>
                  </a:cxn>
                  <a:cxn ang="0">
                    <a:pos x="222" y="994"/>
                  </a:cxn>
                  <a:cxn ang="0">
                    <a:pos x="244" y="979"/>
                  </a:cxn>
                  <a:cxn ang="0">
                    <a:pos x="267" y="962"/>
                  </a:cxn>
                  <a:cxn ang="0">
                    <a:pos x="267" y="26"/>
                  </a:cxn>
                </a:cxnLst>
                <a:rect l="0" t="0" r="r" b="b"/>
                <a:pathLst>
                  <a:path w="267" h="1064">
                    <a:moveTo>
                      <a:pt x="267" y="26"/>
                    </a:moveTo>
                    <a:lnTo>
                      <a:pt x="266" y="24"/>
                    </a:lnTo>
                    <a:lnTo>
                      <a:pt x="262" y="22"/>
                    </a:lnTo>
                    <a:lnTo>
                      <a:pt x="254" y="20"/>
                    </a:lnTo>
                    <a:lnTo>
                      <a:pt x="244" y="16"/>
                    </a:lnTo>
                    <a:lnTo>
                      <a:pt x="232" y="12"/>
                    </a:lnTo>
                    <a:lnTo>
                      <a:pt x="218" y="8"/>
                    </a:lnTo>
                    <a:lnTo>
                      <a:pt x="202" y="5"/>
                    </a:lnTo>
                    <a:lnTo>
                      <a:pt x="184" y="1"/>
                    </a:lnTo>
                    <a:lnTo>
                      <a:pt x="164" y="0"/>
                    </a:lnTo>
                    <a:lnTo>
                      <a:pt x="143" y="0"/>
                    </a:lnTo>
                    <a:lnTo>
                      <a:pt x="121" y="3"/>
                    </a:lnTo>
                    <a:lnTo>
                      <a:pt x="98" y="6"/>
                    </a:lnTo>
                    <a:lnTo>
                      <a:pt x="74" y="13"/>
                    </a:lnTo>
                    <a:lnTo>
                      <a:pt x="50" y="22"/>
                    </a:lnTo>
                    <a:lnTo>
                      <a:pt x="25" y="35"/>
                    </a:lnTo>
                    <a:lnTo>
                      <a:pt x="0" y="51"/>
                    </a:lnTo>
                    <a:lnTo>
                      <a:pt x="0" y="1064"/>
                    </a:lnTo>
                    <a:lnTo>
                      <a:pt x="1" y="1064"/>
                    </a:lnTo>
                    <a:lnTo>
                      <a:pt x="7" y="1064"/>
                    </a:lnTo>
                    <a:lnTo>
                      <a:pt x="15" y="1063"/>
                    </a:lnTo>
                    <a:lnTo>
                      <a:pt x="25" y="1062"/>
                    </a:lnTo>
                    <a:lnTo>
                      <a:pt x="37" y="1060"/>
                    </a:lnTo>
                    <a:lnTo>
                      <a:pt x="52" y="1057"/>
                    </a:lnTo>
                    <a:lnTo>
                      <a:pt x="69" y="1054"/>
                    </a:lnTo>
                    <a:lnTo>
                      <a:pt x="88" y="1049"/>
                    </a:lnTo>
                    <a:lnTo>
                      <a:pt x="108" y="1044"/>
                    </a:lnTo>
                    <a:lnTo>
                      <a:pt x="129" y="1037"/>
                    </a:lnTo>
                    <a:lnTo>
                      <a:pt x="152" y="1029"/>
                    </a:lnTo>
                    <a:lnTo>
                      <a:pt x="175" y="1018"/>
                    </a:lnTo>
                    <a:lnTo>
                      <a:pt x="198" y="1007"/>
                    </a:lnTo>
                    <a:lnTo>
                      <a:pt x="222" y="994"/>
                    </a:lnTo>
                    <a:lnTo>
                      <a:pt x="244" y="979"/>
                    </a:lnTo>
                    <a:lnTo>
                      <a:pt x="267" y="962"/>
                    </a:lnTo>
                    <a:lnTo>
                      <a:pt x="267" y="26"/>
                    </a:lnTo>
                    <a:close/>
                  </a:path>
                </a:pathLst>
              </a:custGeom>
              <a:solidFill>
                <a:schemeClr val="bg2"/>
              </a:solidFill>
              <a:ln w="9525">
                <a:noFill/>
                <a:round/>
                <a:headEnd/>
                <a:tailEnd/>
              </a:ln>
            </p:spPr>
            <p:txBody>
              <a:bodyPr/>
              <a:lstStyle/>
              <a:p>
                <a:endParaRPr lang="en-US"/>
              </a:p>
            </p:txBody>
          </p:sp>
          <p:sp>
            <p:nvSpPr>
              <p:cNvPr id="540807" name="Freeform 135"/>
              <p:cNvSpPr>
                <a:spLocks/>
              </p:cNvSpPr>
              <p:nvPr/>
            </p:nvSpPr>
            <p:spPr bwMode="auto">
              <a:xfrm>
                <a:off x="4800" y="1567"/>
                <a:ext cx="33" cy="128"/>
              </a:xfrm>
              <a:custGeom>
                <a:avLst/>
                <a:gdLst/>
                <a:ahLst/>
                <a:cxnLst>
                  <a:cxn ang="0">
                    <a:pos x="228" y="21"/>
                  </a:cxn>
                  <a:cxn ang="0">
                    <a:pos x="227" y="20"/>
                  </a:cxn>
                  <a:cxn ang="0">
                    <a:pos x="224" y="19"/>
                  </a:cxn>
                  <a:cxn ang="0">
                    <a:pos x="217" y="17"/>
                  </a:cxn>
                  <a:cxn ang="0">
                    <a:pos x="209" y="13"/>
                  </a:cxn>
                  <a:cxn ang="0">
                    <a:pos x="199" y="10"/>
                  </a:cxn>
                  <a:cxn ang="0">
                    <a:pos x="186" y="6"/>
                  </a:cxn>
                  <a:cxn ang="0">
                    <a:pos x="172" y="4"/>
                  </a:cxn>
                  <a:cxn ang="0">
                    <a:pos x="157" y="2"/>
                  </a:cxn>
                  <a:cxn ang="0">
                    <a:pos x="140" y="0"/>
                  </a:cxn>
                  <a:cxn ang="0">
                    <a:pos x="122" y="0"/>
                  </a:cxn>
                  <a:cxn ang="0">
                    <a:pos x="104" y="2"/>
                  </a:cxn>
                  <a:cxn ang="0">
                    <a:pos x="83" y="5"/>
                  </a:cxn>
                  <a:cxn ang="0">
                    <a:pos x="64" y="11"/>
                  </a:cxn>
                  <a:cxn ang="0">
                    <a:pos x="42" y="19"/>
                  </a:cxn>
                  <a:cxn ang="0">
                    <a:pos x="21" y="29"/>
                  </a:cxn>
                  <a:cxn ang="0">
                    <a:pos x="0" y="43"/>
                  </a:cxn>
                  <a:cxn ang="0">
                    <a:pos x="0" y="898"/>
                  </a:cxn>
                  <a:cxn ang="0">
                    <a:pos x="1" y="898"/>
                  </a:cxn>
                  <a:cxn ang="0">
                    <a:pos x="5" y="898"/>
                  </a:cxn>
                  <a:cxn ang="0">
                    <a:pos x="12" y="897"/>
                  </a:cxn>
                  <a:cxn ang="0">
                    <a:pos x="21" y="896"/>
                  </a:cxn>
                  <a:cxn ang="0">
                    <a:pos x="32" y="894"/>
                  </a:cxn>
                  <a:cxn ang="0">
                    <a:pos x="45" y="892"/>
                  </a:cxn>
                  <a:cxn ang="0">
                    <a:pos x="59" y="889"/>
                  </a:cxn>
                  <a:cxn ang="0">
                    <a:pos x="75" y="884"/>
                  </a:cxn>
                  <a:cxn ang="0">
                    <a:pos x="92" y="879"/>
                  </a:cxn>
                  <a:cxn ang="0">
                    <a:pos x="111" y="874"/>
                  </a:cxn>
                  <a:cxn ang="0">
                    <a:pos x="130" y="867"/>
                  </a:cxn>
                  <a:cxn ang="0">
                    <a:pos x="149" y="858"/>
                  </a:cxn>
                  <a:cxn ang="0">
                    <a:pos x="169" y="848"/>
                  </a:cxn>
                  <a:cxn ang="0">
                    <a:pos x="190" y="837"/>
                  </a:cxn>
                  <a:cxn ang="0">
                    <a:pos x="209" y="824"/>
                  </a:cxn>
                  <a:cxn ang="0">
                    <a:pos x="228" y="809"/>
                  </a:cxn>
                  <a:cxn ang="0">
                    <a:pos x="228" y="21"/>
                  </a:cxn>
                </a:cxnLst>
                <a:rect l="0" t="0" r="r" b="b"/>
                <a:pathLst>
                  <a:path w="228" h="898">
                    <a:moveTo>
                      <a:pt x="228" y="21"/>
                    </a:moveTo>
                    <a:lnTo>
                      <a:pt x="227" y="20"/>
                    </a:lnTo>
                    <a:lnTo>
                      <a:pt x="224" y="19"/>
                    </a:lnTo>
                    <a:lnTo>
                      <a:pt x="217" y="17"/>
                    </a:lnTo>
                    <a:lnTo>
                      <a:pt x="209" y="13"/>
                    </a:lnTo>
                    <a:lnTo>
                      <a:pt x="199" y="10"/>
                    </a:lnTo>
                    <a:lnTo>
                      <a:pt x="186" y="6"/>
                    </a:lnTo>
                    <a:lnTo>
                      <a:pt x="172" y="4"/>
                    </a:lnTo>
                    <a:lnTo>
                      <a:pt x="157" y="2"/>
                    </a:lnTo>
                    <a:lnTo>
                      <a:pt x="140" y="0"/>
                    </a:lnTo>
                    <a:lnTo>
                      <a:pt x="122" y="0"/>
                    </a:lnTo>
                    <a:lnTo>
                      <a:pt x="104" y="2"/>
                    </a:lnTo>
                    <a:lnTo>
                      <a:pt x="83" y="5"/>
                    </a:lnTo>
                    <a:lnTo>
                      <a:pt x="64" y="11"/>
                    </a:lnTo>
                    <a:lnTo>
                      <a:pt x="42" y="19"/>
                    </a:lnTo>
                    <a:lnTo>
                      <a:pt x="21" y="29"/>
                    </a:lnTo>
                    <a:lnTo>
                      <a:pt x="0" y="43"/>
                    </a:lnTo>
                    <a:lnTo>
                      <a:pt x="0" y="898"/>
                    </a:lnTo>
                    <a:lnTo>
                      <a:pt x="1" y="898"/>
                    </a:lnTo>
                    <a:lnTo>
                      <a:pt x="5" y="898"/>
                    </a:lnTo>
                    <a:lnTo>
                      <a:pt x="12" y="897"/>
                    </a:lnTo>
                    <a:lnTo>
                      <a:pt x="21" y="896"/>
                    </a:lnTo>
                    <a:lnTo>
                      <a:pt x="32" y="894"/>
                    </a:lnTo>
                    <a:lnTo>
                      <a:pt x="45" y="892"/>
                    </a:lnTo>
                    <a:lnTo>
                      <a:pt x="59" y="889"/>
                    </a:lnTo>
                    <a:lnTo>
                      <a:pt x="75" y="884"/>
                    </a:lnTo>
                    <a:lnTo>
                      <a:pt x="92" y="879"/>
                    </a:lnTo>
                    <a:lnTo>
                      <a:pt x="111" y="874"/>
                    </a:lnTo>
                    <a:lnTo>
                      <a:pt x="130" y="867"/>
                    </a:lnTo>
                    <a:lnTo>
                      <a:pt x="149" y="858"/>
                    </a:lnTo>
                    <a:lnTo>
                      <a:pt x="169" y="848"/>
                    </a:lnTo>
                    <a:lnTo>
                      <a:pt x="190" y="837"/>
                    </a:lnTo>
                    <a:lnTo>
                      <a:pt x="209" y="824"/>
                    </a:lnTo>
                    <a:lnTo>
                      <a:pt x="228" y="809"/>
                    </a:lnTo>
                    <a:lnTo>
                      <a:pt x="228" y="21"/>
                    </a:lnTo>
                    <a:close/>
                  </a:path>
                </a:pathLst>
              </a:custGeom>
              <a:solidFill>
                <a:schemeClr val="bg2"/>
              </a:solidFill>
              <a:ln w="9525">
                <a:noFill/>
                <a:round/>
                <a:headEnd/>
                <a:tailEnd/>
              </a:ln>
            </p:spPr>
            <p:txBody>
              <a:bodyPr/>
              <a:lstStyle/>
              <a:p>
                <a:endParaRPr lang="en-US"/>
              </a:p>
            </p:txBody>
          </p:sp>
          <p:sp>
            <p:nvSpPr>
              <p:cNvPr id="540808" name="Freeform 136"/>
              <p:cNvSpPr>
                <a:spLocks/>
              </p:cNvSpPr>
              <p:nvPr/>
            </p:nvSpPr>
            <p:spPr bwMode="auto">
              <a:xfrm>
                <a:off x="4801" y="1568"/>
                <a:ext cx="27" cy="104"/>
              </a:xfrm>
              <a:custGeom>
                <a:avLst/>
                <a:gdLst/>
                <a:ahLst/>
                <a:cxnLst>
                  <a:cxn ang="0">
                    <a:pos x="192" y="17"/>
                  </a:cxn>
                  <a:cxn ang="0">
                    <a:pos x="191" y="17"/>
                  </a:cxn>
                  <a:cxn ang="0">
                    <a:pos x="187" y="15"/>
                  </a:cxn>
                  <a:cxn ang="0">
                    <a:pos x="183" y="12"/>
                  </a:cxn>
                  <a:cxn ang="0">
                    <a:pos x="176" y="10"/>
                  </a:cxn>
                  <a:cxn ang="0">
                    <a:pos x="167" y="8"/>
                  </a:cxn>
                  <a:cxn ang="0">
                    <a:pos x="156" y="4"/>
                  </a:cxn>
                  <a:cxn ang="0">
                    <a:pos x="145" y="2"/>
                  </a:cxn>
                  <a:cxn ang="0">
                    <a:pos x="132" y="0"/>
                  </a:cxn>
                  <a:cxn ang="0">
                    <a:pos x="117" y="0"/>
                  </a:cxn>
                  <a:cxn ang="0">
                    <a:pos x="102" y="0"/>
                  </a:cxn>
                  <a:cxn ang="0">
                    <a:pos x="86" y="1"/>
                  </a:cxn>
                  <a:cxn ang="0">
                    <a:pos x="70" y="3"/>
                  </a:cxn>
                  <a:cxn ang="0">
                    <a:pos x="53" y="8"/>
                  </a:cxn>
                  <a:cxn ang="0">
                    <a:pos x="35" y="15"/>
                  </a:cxn>
                  <a:cxn ang="0">
                    <a:pos x="18" y="24"/>
                  </a:cxn>
                  <a:cxn ang="0">
                    <a:pos x="0" y="35"/>
                  </a:cxn>
                  <a:cxn ang="0">
                    <a:pos x="0" y="729"/>
                  </a:cxn>
                  <a:cxn ang="0">
                    <a:pos x="1" y="729"/>
                  </a:cxn>
                  <a:cxn ang="0">
                    <a:pos x="4" y="729"/>
                  </a:cxn>
                  <a:cxn ang="0">
                    <a:pos x="10" y="728"/>
                  </a:cxn>
                  <a:cxn ang="0">
                    <a:pos x="18" y="727"/>
                  </a:cxn>
                  <a:cxn ang="0">
                    <a:pos x="27" y="726"/>
                  </a:cxn>
                  <a:cxn ang="0">
                    <a:pos x="37" y="725"/>
                  </a:cxn>
                  <a:cxn ang="0">
                    <a:pos x="50" y="721"/>
                  </a:cxn>
                  <a:cxn ang="0">
                    <a:pos x="64" y="719"/>
                  </a:cxn>
                  <a:cxn ang="0">
                    <a:pos x="77" y="714"/>
                  </a:cxn>
                  <a:cxn ang="0">
                    <a:pos x="92" y="710"/>
                  </a:cxn>
                  <a:cxn ang="0">
                    <a:pos x="108" y="704"/>
                  </a:cxn>
                  <a:cxn ang="0">
                    <a:pos x="125" y="697"/>
                  </a:cxn>
                  <a:cxn ang="0">
                    <a:pos x="141" y="689"/>
                  </a:cxn>
                  <a:cxn ang="0">
                    <a:pos x="159" y="680"/>
                  </a:cxn>
                  <a:cxn ang="0">
                    <a:pos x="176" y="668"/>
                  </a:cxn>
                  <a:cxn ang="0">
                    <a:pos x="192" y="657"/>
                  </a:cxn>
                  <a:cxn ang="0">
                    <a:pos x="192" y="17"/>
                  </a:cxn>
                </a:cxnLst>
                <a:rect l="0" t="0" r="r" b="b"/>
                <a:pathLst>
                  <a:path w="192" h="729">
                    <a:moveTo>
                      <a:pt x="192" y="17"/>
                    </a:moveTo>
                    <a:lnTo>
                      <a:pt x="191" y="17"/>
                    </a:lnTo>
                    <a:lnTo>
                      <a:pt x="187" y="15"/>
                    </a:lnTo>
                    <a:lnTo>
                      <a:pt x="183" y="12"/>
                    </a:lnTo>
                    <a:lnTo>
                      <a:pt x="176" y="10"/>
                    </a:lnTo>
                    <a:lnTo>
                      <a:pt x="167" y="8"/>
                    </a:lnTo>
                    <a:lnTo>
                      <a:pt x="156" y="4"/>
                    </a:lnTo>
                    <a:lnTo>
                      <a:pt x="145" y="2"/>
                    </a:lnTo>
                    <a:lnTo>
                      <a:pt x="132" y="0"/>
                    </a:lnTo>
                    <a:lnTo>
                      <a:pt x="117" y="0"/>
                    </a:lnTo>
                    <a:lnTo>
                      <a:pt x="102" y="0"/>
                    </a:lnTo>
                    <a:lnTo>
                      <a:pt x="86" y="1"/>
                    </a:lnTo>
                    <a:lnTo>
                      <a:pt x="70" y="3"/>
                    </a:lnTo>
                    <a:lnTo>
                      <a:pt x="53" y="8"/>
                    </a:lnTo>
                    <a:lnTo>
                      <a:pt x="35" y="15"/>
                    </a:lnTo>
                    <a:lnTo>
                      <a:pt x="18" y="24"/>
                    </a:lnTo>
                    <a:lnTo>
                      <a:pt x="0" y="35"/>
                    </a:lnTo>
                    <a:lnTo>
                      <a:pt x="0" y="729"/>
                    </a:lnTo>
                    <a:lnTo>
                      <a:pt x="1" y="729"/>
                    </a:lnTo>
                    <a:lnTo>
                      <a:pt x="4" y="729"/>
                    </a:lnTo>
                    <a:lnTo>
                      <a:pt x="10" y="728"/>
                    </a:lnTo>
                    <a:lnTo>
                      <a:pt x="18" y="727"/>
                    </a:lnTo>
                    <a:lnTo>
                      <a:pt x="27" y="726"/>
                    </a:lnTo>
                    <a:lnTo>
                      <a:pt x="37" y="725"/>
                    </a:lnTo>
                    <a:lnTo>
                      <a:pt x="50" y="721"/>
                    </a:lnTo>
                    <a:lnTo>
                      <a:pt x="64" y="719"/>
                    </a:lnTo>
                    <a:lnTo>
                      <a:pt x="77" y="714"/>
                    </a:lnTo>
                    <a:lnTo>
                      <a:pt x="92" y="710"/>
                    </a:lnTo>
                    <a:lnTo>
                      <a:pt x="108" y="704"/>
                    </a:lnTo>
                    <a:lnTo>
                      <a:pt x="125" y="697"/>
                    </a:lnTo>
                    <a:lnTo>
                      <a:pt x="141" y="689"/>
                    </a:lnTo>
                    <a:lnTo>
                      <a:pt x="159" y="680"/>
                    </a:lnTo>
                    <a:lnTo>
                      <a:pt x="176" y="668"/>
                    </a:lnTo>
                    <a:lnTo>
                      <a:pt x="192" y="657"/>
                    </a:lnTo>
                    <a:lnTo>
                      <a:pt x="192" y="17"/>
                    </a:lnTo>
                    <a:close/>
                  </a:path>
                </a:pathLst>
              </a:custGeom>
              <a:solidFill>
                <a:srgbClr val="DDDDDD"/>
              </a:solidFill>
              <a:ln w="9525">
                <a:noFill/>
                <a:round/>
                <a:headEnd/>
                <a:tailEnd/>
              </a:ln>
            </p:spPr>
            <p:txBody>
              <a:bodyPr/>
              <a:lstStyle/>
              <a:p>
                <a:endParaRPr lang="en-US"/>
              </a:p>
            </p:txBody>
          </p:sp>
          <p:sp>
            <p:nvSpPr>
              <p:cNvPr id="540809" name="Freeform 137"/>
              <p:cNvSpPr>
                <a:spLocks/>
              </p:cNvSpPr>
              <p:nvPr/>
            </p:nvSpPr>
            <p:spPr bwMode="auto">
              <a:xfrm>
                <a:off x="4802" y="1569"/>
                <a:ext cx="22" cy="81"/>
              </a:xfrm>
              <a:custGeom>
                <a:avLst/>
                <a:gdLst/>
                <a:ahLst/>
                <a:cxnLst>
                  <a:cxn ang="0">
                    <a:pos x="156" y="15"/>
                  </a:cxn>
                  <a:cxn ang="0">
                    <a:pos x="153" y="14"/>
                  </a:cxn>
                  <a:cxn ang="0">
                    <a:pos x="142" y="9"/>
                  </a:cxn>
                  <a:cxn ang="0">
                    <a:pos x="127" y="4"/>
                  </a:cxn>
                  <a:cxn ang="0">
                    <a:pos x="108" y="1"/>
                  </a:cxn>
                  <a:cxn ang="0">
                    <a:pos x="84" y="0"/>
                  </a:cxn>
                  <a:cxn ang="0">
                    <a:pos x="58" y="3"/>
                  </a:cxn>
                  <a:cxn ang="0">
                    <a:pos x="29" y="12"/>
                  </a:cxn>
                  <a:cxn ang="0">
                    <a:pos x="0" y="28"/>
                  </a:cxn>
                  <a:cxn ang="0">
                    <a:pos x="0" y="564"/>
                  </a:cxn>
                  <a:cxn ang="0">
                    <a:pos x="4" y="564"/>
                  </a:cxn>
                  <a:cxn ang="0">
                    <a:pos x="15" y="563"/>
                  </a:cxn>
                  <a:cxn ang="0">
                    <a:pos x="31" y="560"/>
                  </a:cxn>
                  <a:cxn ang="0">
                    <a:pos x="52" y="555"/>
                  </a:cxn>
                  <a:cxn ang="0">
                    <a:pos x="76" y="548"/>
                  </a:cxn>
                  <a:cxn ang="0">
                    <a:pos x="102" y="537"/>
                  </a:cxn>
                  <a:cxn ang="0">
                    <a:pos x="128" y="524"/>
                  </a:cxn>
                  <a:cxn ang="0">
                    <a:pos x="156" y="505"/>
                  </a:cxn>
                  <a:cxn ang="0">
                    <a:pos x="156" y="15"/>
                  </a:cxn>
                </a:cxnLst>
                <a:rect l="0" t="0" r="r" b="b"/>
                <a:pathLst>
                  <a:path w="156" h="564">
                    <a:moveTo>
                      <a:pt x="156" y="15"/>
                    </a:moveTo>
                    <a:lnTo>
                      <a:pt x="153" y="14"/>
                    </a:lnTo>
                    <a:lnTo>
                      <a:pt x="142" y="9"/>
                    </a:lnTo>
                    <a:lnTo>
                      <a:pt x="127" y="4"/>
                    </a:lnTo>
                    <a:lnTo>
                      <a:pt x="108" y="1"/>
                    </a:lnTo>
                    <a:lnTo>
                      <a:pt x="84" y="0"/>
                    </a:lnTo>
                    <a:lnTo>
                      <a:pt x="58" y="3"/>
                    </a:lnTo>
                    <a:lnTo>
                      <a:pt x="29" y="12"/>
                    </a:lnTo>
                    <a:lnTo>
                      <a:pt x="0" y="28"/>
                    </a:lnTo>
                    <a:lnTo>
                      <a:pt x="0" y="564"/>
                    </a:lnTo>
                    <a:lnTo>
                      <a:pt x="4" y="564"/>
                    </a:lnTo>
                    <a:lnTo>
                      <a:pt x="15" y="563"/>
                    </a:lnTo>
                    <a:lnTo>
                      <a:pt x="31" y="560"/>
                    </a:lnTo>
                    <a:lnTo>
                      <a:pt x="52" y="555"/>
                    </a:lnTo>
                    <a:lnTo>
                      <a:pt x="76" y="548"/>
                    </a:lnTo>
                    <a:lnTo>
                      <a:pt x="102" y="537"/>
                    </a:lnTo>
                    <a:lnTo>
                      <a:pt x="128" y="524"/>
                    </a:lnTo>
                    <a:lnTo>
                      <a:pt x="156" y="505"/>
                    </a:lnTo>
                    <a:lnTo>
                      <a:pt x="156" y="15"/>
                    </a:lnTo>
                    <a:close/>
                  </a:path>
                </a:pathLst>
              </a:custGeom>
              <a:solidFill>
                <a:schemeClr val="bg2"/>
              </a:solidFill>
              <a:ln w="9525">
                <a:noFill/>
                <a:round/>
                <a:headEnd/>
                <a:tailEnd/>
              </a:ln>
            </p:spPr>
            <p:txBody>
              <a:bodyPr/>
              <a:lstStyle/>
              <a:p>
                <a:endParaRPr lang="en-US"/>
              </a:p>
            </p:txBody>
          </p:sp>
          <p:sp>
            <p:nvSpPr>
              <p:cNvPr id="540810" name="Freeform 138"/>
              <p:cNvSpPr>
                <a:spLocks/>
              </p:cNvSpPr>
              <p:nvPr/>
            </p:nvSpPr>
            <p:spPr bwMode="auto">
              <a:xfrm>
                <a:off x="4803" y="1571"/>
                <a:ext cx="17" cy="56"/>
              </a:xfrm>
              <a:custGeom>
                <a:avLst/>
                <a:gdLst/>
                <a:ahLst/>
                <a:cxnLst>
                  <a:cxn ang="0">
                    <a:pos x="117" y="10"/>
                  </a:cxn>
                  <a:cxn ang="0">
                    <a:pos x="115" y="9"/>
                  </a:cxn>
                  <a:cxn ang="0">
                    <a:pos x="107" y="6"/>
                  </a:cxn>
                  <a:cxn ang="0">
                    <a:pos x="95" y="2"/>
                  </a:cxn>
                  <a:cxn ang="0">
                    <a:pos x="80" y="0"/>
                  </a:cxn>
                  <a:cxn ang="0">
                    <a:pos x="63" y="0"/>
                  </a:cxn>
                  <a:cxn ang="0">
                    <a:pos x="43" y="2"/>
                  </a:cxn>
                  <a:cxn ang="0">
                    <a:pos x="22" y="9"/>
                  </a:cxn>
                  <a:cxn ang="0">
                    <a:pos x="0" y="22"/>
                  </a:cxn>
                  <a:cxn ang="0">
                    <a:pos x="0" y="396"/>
                  </a:cxn>
                  <a:cxn ang="0">
                    <a:pos x="3" y="396"/>
                  </a:cxn>
                  <a:cxn ang="0">
                    <a:pos x="11" y="395"/>
                  </a:cxn>
                  <a:cxn ang="0">
                    <a:pos x="23" y="393"/>
                  </a:cxn>
                  <a:cxn ang="0">
                    <a:pos x="39" y="389"/>
                  </a:cxn>
                  <a:cxn ang="0">
                    <a:pos x="58" y="385"/>
                  </a:cxn>
                  <a:cxn ang="0">
                    <a:pos x="77" y="377"/>
                  </a:cxn>
                  <a:cxn ang="0">
                    <a:pos x="96" y="365"/>
                  </a:cxn>
                  <a:cxn ang="0">
                    <a:pos x="117" y="351"/>
                  </a:cxn>
                  <a:cxn ang="0">
                    <a:pos x="117" y="10"/>
                  </a:cxn>
                </a:cxnLst>
                <a:rect l="0" t="0" r="r" b="b"/>
                <a:pathLst>
                  <a:path w="117" h="396">
                    <a:moveTo>
                      <a:pt x="117" y="10"/>
                    </a:moveTo>
                    <a:lnTo>
                      <a:pt x="115" y="9"/>
                    </a:lnTo>
                    <a:lnTo>
                      <a:pt x="107" y="6"/>
                    </a:lnTo>
                    <a:lnTo>
                      <a:pt x="95" y="2"/>
                    </a:lnTo>
                    <a:lnTo>
                      <a:pt x="80" y="0"/>
                    </a:lnTo>
                    <a:lnTo>
                      <a:pt x="63" y="0"/>
                    </a:lnTo>
                    <a:lnTo>
                      <a:pt x="43" y="2"/>
                    </a:lnTo>
                    <a:lnTo>
                      <a:pt x="22" y="9"/>
                    </a:lnTo>
                    <a:lnTo>
                      <a:pt x="0" y="22"/>
                    </a:lnTo>
                    <a:lnTo>
                      <a:pt x="0" y="396"/>
                    </a:lnTo>
                    <a:lnTo>
                      <a:pt x="3" y="396"/>
                    </a:lnTo>
                    <a:lnTo>
                      <a:pt x="11" y="395"/>
                    </a:lnTo>
                    <a:lnTo>
                      <a:pt x="23" y="393"/>
                    </a:lnTo>
                    <a:lnTo>
                      <a:pt x="39" y="389"/>
                    </a:lnTo>
                    <a:lnTo>
                      <a:pt x="58" y="385"/>
                    </a:lnTo>
                    <a:lnTo>
                      <a:pt x="77" y="377"/>
                    </a:lnTo>
                    <a:lnTo>
                      <a:pt x="96" y="365"/>
                    </a:lnTo>
                    <a:lnTo>
                      <a:pt x="117" y="351"/>
                    </a:lnTo>
                    <a:lnTo>
                      <a:pt x="117" y="10"/>
                    </a:lnTo>
                    <a:close/>
                  </a:path>
                </a:pathLst>
              </a:custGeom>
              <a:solidFill>
                <a:schemeClr val="bg2"/>
              </a:solidFill>
              <a:ln w="9525">
                <a:noFill/>
                <a:round/>
                <a:headEnd/>
                <a:tailEnd/>
              </a:ln>
            </p:spPr>
            <p:txBody>
              <a:bodyPr/>
              <a:lstStyle/>
              <a:p>
                <a:endParaRPr lang="en-US"/>
              </a:p>
            </p:txBody>
          </p:sp>
          <p:sp>
            <p:nvSpPr>
              <p:cNvPr id="540811" name="Freeform 139"/>
              <p:cNvSpPr>
                <a:spLocks/>
              </p:cNvSpPr>
              <p:nvPr/>
            </p:nvSpPr>
            <p:spPr bwMode="auto">
              <a:xfrm>
                <a:off x="4804" y="1572"/>
                <a:ext cx="11" cy="33"/>
              </a:xfrm>
              <a:custGeom>
                <a:avLst/>
                <a:gdLst/>
                <a:ahLst/>
                <a:cxnLst>
                  <a:cxn ang="0">
                    <a:pos x="80" y="7"/>
                  </a:cxn>
                  <a:cxn ang="0">
                    <a:pos x="78" y="6"/>
                  </a:cxn>
                  <a:cxn ang="0">
                    <a:pos x="73" y="5"/>
                  </a:cxn>
                  <a:cxn ang="0">
                    <a:pos x="65" y="2"/>
                  </a:cxn>
                  <a:cxn ang="0">
                    <a:pos x="55" y="0"/>
                  </a:cxn>
                  <a:cxn ang="0">
                    <a:pos x="44" y="0"/>
                  </a:cxn>
                  <a:cxn ang="0">
                    <a:pos x="30" y="1"/>
                  </a:cxn>
                  <a:cxn ang="0">
                    <a:pos x="15" y="7"/>
                  </a:cxn>
                  <a:cxn ang="0">
                    <a:pos x="0" y="15"/>
                  </a:cxn>
                  <a:cxn ang="0">
                    <a:pos x="0" y="230"/>
                  </a:cxn>
                  <a:cxn ang="0">
                    <a:pos x="3" y="230"/>
                  </a:cxn>
                  <a:cxn ang="0">
                    <a:pos x="7" y="229"/>
                  </a:cxn>
                  <a:cxn ang="0">
                    <a:pos x="16" y="228"/>
                  </a:cxn>
                  <a:cxn ang="0">
                    <a:pos x="27" y="225"/>
                  </a:cxn>
                  <a:cxn ang="0">
                    <a:pos x="39" y="222"/>
                  </a:cxn>
                  <a:cxn ang="0">
                    <a:pos x="53" y="216"/>
                  </a:cxn>
                  <a:cxn ang="0">
                    <a:pos x="67" y="208"/>
                  </a:cxn>
                  <a:cxn ang="0">
                    <a:pos x="80" y="199"/>
                  </a:cxn>
                  <a:cxn ang="0">
                    <a:pos x="80" y="7"/>
                  </a:cxn>
                </a:cxnLst>
                <a:rect l="0" t="0" r="r" b="b"/>
                <a:pathLst>
                  <a:path w="80" h="230">
                    <a:moveTo>
                      <a:pt x="80" y="7"/>
                    </a:moveTo>
                    <a:lnTo>
                      <a:pt x="78" y="6"/>
                    </a:lnTo>
                    <a:lnTo>
                      <a:pt x="73" y="5"/>
                    </a:lnTo>
                    <a:lnTo>
                      <a:pt x="65" y="2"/>
                    </a:lnTo>
                    <a:lnTo>
                      <a:pt x="55" y="0"/>
                    </a:lnTo>
                    <a:lnTo>
                      <a:pt x="44" y="0"/>
                    </a:lnTo>
                    <a:lnTo>
                      <a:pt x="30" y="1"/>
                    </a:lnTo>
                    <a:lnTo>
                      <a:pt x="15" y="7"/>
                    </a:lnTo>
                    <a:lnTo>
                      <a:pt x="0" y="15"/>
                    </a:lnTo>
                    <a:lnTo>
                      <a:pt x="0" y="230"/>
                    </a:lnTo>
                    <a:lnTo>
                      <a:pt x="3" y="230"/>
                    </a:lnTo>
                    <a:lnTo>
                      <a:pt x="7" y="229"/>
                    </a:lnTo>
                    <a:lnTo>
                      <a:pt x="16" y="228"/>
                    </a:lnTo>
                    <a:lnTo>
                      <a:pt x="27" y="225"/>
                    </a:lnTo>
                    <a:lnTo>
                      <a:pt x="39" y="222"/>
                    </a:lnTo>
                    <a:lnTo>
                      <a:pt x="53" y="216"/>
                    </a:lnTo>
                    <a:lnTo>
                      <a:pt x="67" y="208"/>
                    </a:lnTo>
                    <a:lnTo>
                      <a:pt x="80" y="199"/>
                    </a:lnTo>
                    <a:lnTo>
                      <a:pt x="80" y="7"/>
                    </a:lnTo>
                    <a:close/>
                  </a:path>
                </a:pathLst>
              </a:custGeom>
              <a:solidFill>
                <a:schemeClr val="bg2"/>
              </a:solidFill>
              <a:ln w="9525">
                <a:noFill/>
                <a:round/>
                <a:headEnd/>
                <a:tailEnd/>
              </a:ln>
            </p:spPr>
            <p:txBody>
              <a:bodyPr/>
              <a:lstStyle/>
              <a:p>
                <a:endParaRPr lang="en-US"/>
              </a:p>
            </p:txBody>
          </p:sp>
          <p:sp>
            <p:nvSpPr>
              <p:cNvPr id="540812" name="Freeform 140"/>
              <p:cNvSpPr>
                <a:spLocks/>
              </p:cNvSpPr>
              <p:nvPr/>
            </p:nvSpPr>
            <p:spPr bwMode="auto">
              <a:xfrm>
                <a:off x="4942" y="1666"/>
                <a:ext cx="16" cy="17"/>
              </a:xfrm>
              <a:custGeom>
                <a:avLst/>
                <a:gdLst/>
                <a:ahLst/>
                <a:cxnLst>
                  <a:cxn ang="0">
                    <a:pos x="58" y="117"/>
                  </a:cxn>
                  <a:cxn ang="0">
                    <a:pos x="70" y="116"/>
                  </a:cxn>
                  <a:cxn ang="0">
                    <a:pos x="81" y="112"/>
                  </a:cxn>
                  <a:cxn ang="0">
                    <a:pos x="90" y="106"/>
                  </a:cxn>
                  <a:cxn ang="0">
                    <a:pos x="100" y="100"/>
                  </a:cxn>
                  <a:cxn ang="0">
                    <a:pos x="106" y="90"/>
                  </a:cxn>
                  <a:cxn ang="0">
                    <a:pos x="112" y="81"/>
                  </a:cxn>
                  <a:cxn ang="0">
                    <a:pos x="116" y="70"/>
                  </a:cxn>
                  <a:cxn ang="0">
                    <a:pos x="117" y="58"/>
                  </a:cxn>
                  <a:cxn ang="0">
                    <a:pos x="116" y="46"/>
                  </a:cxn>
                  <a:cxn ang="0">
                    <a:pos x="112" y="35"/>
                  </a:cxn>
                  <a:cxn ang="0">
                    <a:pos x="106" y="25"/>
                  </a:cxn>
                  <a:cxn ang="0">
                    <a:pos x="100" y="17"/>
                  </a:cxn>
                  <a:cxn ang="0">
                    <a:pos x="90" y="9"/>
                  </a:cxn>
                  <a:cxn ang="0">
                    <a:pos x="81" y="4"/>
                  </a:cxn>
                  <a:cxn ang="0">
                    <a:pos x="70" y="1"/>
                  </a:cxn>
                  <a:cxn ang="0">
                    <a:pos x="58" y="0"/>
                  </a:cxn>
                  <a:cxn ang="0">
                    <a:pos x="47" y="1"/>
                  </a:cxn>
                  <a:cxn ang="0">
                    <a:pos x="36" y="4"/>
                  </a:cxn>
                  <a:cxn ang="0">
                    <a:pos x="26" y="9"/>
                  </a:cxn>
                  <a:cxn ang="0">
                    <a:pos x="17" y="17"/>
                  </a:cxn>
                  <a:cxn ang="0">
                    <a:pos x="10" y="25"/>
                  </a:cxn>
                  <a:cxn ang="0">
                    <a:pos x="5" y="35"/>
                  </a:cxn>
                  <a:cxn ang="0">
                    <a:pos x="1" y="46"/>
                  </a:cxn>
                  <a:cxn ang="0">
                    <a:pos x="0" y="58"/>
                  </a:cxn>
                  <a:cxn ang="0">
                    <a:pos x="1" y="70"/>
                  </a:cxn>
                  <a:cxn ang="0">
                    <a:pos x="5" y="81"/>
                  </a:cxn>
                  <a:cxn ang="0">
                    <a:pos x="10" y="90"/>
                  </a:cxn>
                  <a:cxn ang="0">
                    <a:pos x="17" y="100"/>
                  </a:cxn>
                  <a:cxn ang="0">
                    <a:pos x="26" y="106"/>
                  </a:cxn>
                  <a:cxn ang="0">
                    <a:pos x="36" y="112"/>
                  </a:cxn>
                  <a:cxn ang="0">
                    <a:pos x="47" y="116"/>
                  </a:cxn>
                  <a:cxn ang="0">
                    <a:pos x="58" y="117"/>
                  </a:cxn>
                </a:cxnLst>
                <a:rect l="0" t="0" r="r" b="b"/>
                <a:pathLst>
                  <a:path w="117" h="117">
                    <a:moveTo>
                      <a:pt x="58" y="117"/>
                    </a:moveTo>
                    <a:lnTo>
                      <a:pt x="70" y="116"/>
                    </a:lnTo>
                    <a:lnTo>
                      <a:pt x="81" y="112"/>
                    </a:lnTo>
                    <a:lnTo>
                      <a:pt x="90" y="106"/>
                    </a:lnTo>
                    <a:lnTo>
                      <a:pt x="100" y="100"/>
                    </a:lnTo>
                    <a:lnTo>
                      <a:pt x="106" y="90"/>
                    </a:lnTo>
                    <a:lnTo>
                      <a:pt x="112" y="81"/>
                    </a:lnTo>
                    <a:lnTo>
                      <a:pt x="116" y="70"/>
                    </a:lnTo>
                    <a:lnTo>
                      <a:pt x="117" y="58"/>
                    </a:lnTo>
                    <a:lnTo>
                      <a:pt x="116" y="46"/>
                    </a:lnTo>
                    <a:lnTo>
                      <a:pt x="112" y="35"/>
                    </a:lnTo>
                    <a:lnTo>
                      <a:pt x="106" y="25"/>
                    </a:lnTo>
                    <a:lnTo>
                      <a:pt x="100" y="17"/>
                    </a:lnTo>
                    <a:lnTo>
                      <a:pt x="90" y="9"/>
                    </a:lnTo>
                    <a:lnTo>
                      <a:pt x="81" y="4"/>
                    </a:lnTo>
                    <a:lnTo>
                      <a:pt x="70" y="1"/>
                    </a:lnTo>
                    <a:lnTo>
                      <a:pt x="58" y="0"/>
                    </a:lnTo>
                    <a:lnTo>
                      <a:pt x="47" y="1"/>
                    </a:lnTo>
                    <a:lnTo>
                      <a:pt x="36" y="4"/>
                    </a:lnTo>
                    <a:lnTo>
                      <a:pt x="26" y="9"/>
                    </a:lnTo>
                    <a:lnTo>
                      <a:pt x="17" y="17"/>
                    </a:lnTo>
                    <a:lnTo>
                      <a:pt x="10" y="25"/>
                    </a:lnTo>
                    <a:lnTo>
                      <a:pt x="5" y="35"/>
                    </a:lnTo>
                    <a:lnTo>
                      <a:pt x="1" y="46"/>
                    </a:lnTo>
                    <a:lnTo>
                      <a:pt x="0" y="58"/>
                    </a:lnTo>
                    <a:lnTo>
                      <a:pt x="1" y="70"/>
                    </a:lnTo>
                    <a:lnTo>
                      <a:pt x="5" y="81"/>
                    </a:lnTo>
                    <a:lnTo>
                      <a:pt x="10" y="90"/>
                    </a:lnTo>
                    <a:lnTo>
                      <a:pt x="17" y="100"/>
                    </a:lnTo>
                    <a:lnTo>
                      <a:pt x="26" y="106"/>
                    </a:lnTo>
                    <a:lnTo>
                      <a:pt x="36" y="112"/>
                    </a:lnTo>
                    <a:lnTo>
                      <a:pt x="47" y="116"/>
                    </a:lnTo>
                    <a:lnTo>
                      <a:pt x="58" y="117"/>
                    </a:lnTo>
                    <a:close/>
                  </a:path>
                </a:pathLst>
              </a:custGeom>
              <a:solidFill>
                <a:schemeClr val="bg2"/>
              </a:solidFill>
              <a:ln w="9525">
                <a:noFill/>
                <a:round/>
                <a:headEnd/>
                <a:tailEnd/>
              </a:ln>
            </p:spPr>
            <p:txBody>
              <a:bodyPr/>
              <a:lstStyle/>
              <a:p>
                <a:endParaRPr lang="en-US"/>
              </a:p>
            </p:txBody>
          </p:sp>
          <p:sp>
            <p:nvSpPr>
              <p:cNvPr id="540813" name="Freeform 141"/>
              <p:cNvSpPr>
                <a:spLocks/>
              </p:cNvSpPr>
              <p:nvPr/>
            </p:nvSpPr>
            <p:spPr bwMode="auto">
              <a:xfrm>
                <a:off x="4890" y="1666"/>
                <a:ext cx="9" cy="9"/>
              </a:xfrm>
              <a:custGeom>
                <a:avLst/>
                <a:gdLst/>
                <a:ahLst/>
                <a:cxnLst>
                  <a:cxn ang="0">
                    <a:pos x="29" y="59"/>
                  </a:cxn>
                  <a:cxn ang="0">
                    <a:pos x="40" y="56"/>
                  </a:cxn>
                  <a:cxn ang="0">
                    <a:pos x="50" y="49"/>
                  </a:cxn>
                  <a:cxn ang="0">
                    <a:pos x="56" y="40"/>
                  </a:cxn>
                  <a:cxn ang="0">
                    <a:pos x="58" y="29"/>
                  </a:cxn>
                  <a:cxn ang="0">
                    <a:pos x="56" y="17"/>
                  </a:cxn>
                  <a:cxn ang="0">
                    <a:pos x="50" y="8"/>
                  </a:cxn>
                  <a:cxn ang="0">
                    <a:pos x="40" y="2"/>
                  </a:cxn>
                  <a:cxn ang="0">
                    <a:pos x="29" y="0"/>
                  </a:cxn>
                  <a:cxn ang="0">
                    <a:pos x="17" y="2"/>
                  </a:cxn>
                  <a:cxn ang="0">
                    <a:pos x="8" y="8"/>
                  </a:cxn>
                  <a:cxn ang="0">
                    <a:pos x="2" y="17"/>
                  </a:cxn>
                  <a:cxn ang="0">
                    <a:pos x="0" y="29"/>
                  </a:cxn>
                  <a:cxn ang="0">
                    <a:pos x="2" y="40"/>
                  </a:cxn>
                  <a:cxn ang="0">
                    <a:pos x="8" y="49"/>
                  </a:cxn>
                  <a:cxn ang="0">
                    <a:pos x="17" y="56"/>
                  </a:cxn>
                  <a:cxn ang="0">
                    <a:pos x="29" y="59"/>
                  </a:cxn>
                </a:cxnLst>
                <a:rect l="0" t="0" r="r" b="b"/>
                <a:pathLst>
                  <a:path w="58" h="59">
                    <a:moveTo>
                      <a:pt x="29" y="59"/>
                    </a:moveTo>
                    <a:lnTo>
                      <a:pt x="40" y="56"/>
                    </a:lnTo>
                    <a:lnTo>
                      <a:pt x="50" y="49"/>
                    </a:lnTo>
                    <a:lnTo>
                      <a:pt x="56" y="40"/>
                    </a:lnTo>
                    <a:lnTo>
                      <a:pt x="58" y="29"/>
                    </a:lnTo>
                    <a:lnTo>
                      <a:pt x="56" y="17"/>
                    </a:lnTo>
                    <a:lnTo>
                      <a:pt x="50" y="8"/>
                    </a:lnTo>
                    <a:lnTo>
                      <a:pt x="40" y="2"/>
                    </a:lnTo>
                    <a:lnTo>
                      <a:pt x="29" y="0"/>
                    </a:lnTo>
                    <a:lnTo>
                      <a:pt x="17" y="2"/>
                    </a:lnTo>
                    <a:lnTo>
                      <a:pt x="8" y="8"/>
                    </a:lnTo>
                    <a:lnTo>
                      <a:pt x="2" y="17"/>
                    </a:lnTo>
                    <a:lnTo>
                      <a:pt x="0" y="29"/>
                    </a:lnTo>
                    <a:lnTo>
                      <a:pt x="2" y="40"/>
                    </a:lnTo>
                    <a:lnTo>
                      <a:pt x="8" y="49"/>
                    </a:lnTo>
                    <a:lnTo>
                      <a:pt x="17" y="56"/>
                    </a:lnTo>
                    <a:lnTo>
                      <a:pt x="29" y="59"/>
                    </a:lnTo>
                    <a:close/>
                  </a:path>
                </a:pathLst>
              </a:custGeom>
              <a:solidFill>
                <a:srgbClr val="FFFFFF"/>
              </a:solidFill>
              <a:ln w="9525">
                <a:noFill/>
                <a:round/>
                <a:headEnd/>
                <a:tailEnd/>
              </a:ln>
            </p:spPr>
            <p:txBody>
              <a:bodyPr/>
              <a:lstStyle/>
              <a:p>
                <a:endParaRPr lang="en-US"/>
              </a:p>
            </p:txBody>
          </p:sp>
          <p:sp>
            <p:nvSpPr>
              <p:cNvPr id="540814" name="Freeform 142"/>
              <p:cNvSpPr>
                <a:spLocks/>
              </p:cNvSpPr>
              <p:nvPr/>
            </p:nvSpPr>
            <p:spPr bwMode="auto">
              <a:xfrm>
                <a:off x="4905" y="1667"/>
                <a:ext cx="8" cy="8"/>
              </a:xfrm>
              <a:custGeom>
                <a:avLst/>
                <a:gdLst/>
                <a:ahLst/>
                <a:cxnLst>
                  <a:cxn ang="0">
                    <a:pos x="29" y="59"/>
                  </a:cxn>
                  <a:cxn ang="0">
                    <a:pos x="41" y="57"/>
                  </a:cxn>
                  <a:cxn ang="0">
                    <a:pos x="50" y="51"/>
                  </a:cxn>
                  <a:cxn ang="0">
                    <a:pos x="56" y="42"/>
                  </a:cxn>
                  <a:cxn ang="0">
                    <a:pos x="58" y="30"/>
                  </a:cxn>
                  <a:cxn ang="0">
                    <a:pos x="56" y="19"/>
                  </a:cxn>
                  <a:cxn ang="0">
                    <a:pos x="50" y="9"/>
                  </a:cxn>
                  <a:cxn ang="0">
                    <a:pos x="41" y="3"/>
                  </a:cxn>
                  <a:cxn ang="0">
                    <a:pos x="29" y="0"/>
                  </a:cxn>
                  <a:cxn ang="0">
                    <a:pos x="18" y="3"/>
                  </a:cxn>
                  <a:cxn ang="0">
                    <a:pos x="9" y="9"/>
                  </a:cxn>
                  <a:cxn ang="0">
                    <a:pos x="2" y="19"/>
                  </a:cxn>
                  <a:cxn ang="0">
                    <a:pos x="0" y="30"/>
                  </a:cxn>
                  <a:cxn ang="0">
                    <a:pos x="2" y="42"/>
                  </a:cxn>
                  <a:cxn ang="0">
                    <a:pos x="9" y="51"/>
                  </a:cxn>
                  <a:cxn ang="0">
                    <a:pos x="18" y="57"/>
                  </a:cxn>
                  <a:cxn ang="0">
                    <a:pos x="29" y="59"/>
                  </a:cxn>
                </a:cxnLst>
                <a:rect l="0" t="0" r="r" b="b"/>
                <a:pathLst>
                  <a:path w="58" h="59">
                    <a:moveTo>
                      <a:pt x="29" y="59"/>
                    </a:moveTo>
                    <a:lnTo>
                      <a:pt x="41" y="57"/>
                    </a:lnTo>
                    <a:lnTo>
                      <a:pt x="50" y="51"/>
                    </a:lnTo>
                    <a:lnTo>
                      <a:pt x="56" y="42"/>
                    </a:lnTo>
                    <a:lnTo>
                      <a:pt x="58" y="30"/>
                    </a:lnTo>
                    <a:lnTo>
                      <a:pt x="56" y="19"/>
                    </a:lnTo>
                    <a:lnTo>
                      <a:pt x="50" y="9"/>
                    </a:lnTo>
                    <a:lnTo>
                      <a:pt x="41" y="3"/>
                    </a:lnTo>
                    <a:lnTo>
                      <a:pt x="29" y="0"/>
                    </a:lnTo>
                    <a:lnTo>
                      <a:pt x="18" y="3"/>
                    </a:lnTo>
                    <a:lnTo>
                      <a:pt x="9" y="9"/>
                    </a:lnTo>
                    <a:lnTo>
                      <a:pt x="2" y="19"/>
                    </a:lnTo>
                    <a:lnTo>
                      <a:pt x="0" y="30"/>
                    </a:lnTo>
                    <a:lnTo>
                      <a:pt x="2" y="42"/>
                    </a:lnTo>
                    <a:lnTo>
                      <a:pt x="9" y="51"/>
                    </a:lnTo>
                    <a:lnTo>
                      <a:pt x="18" y="57"/>
                    </a:lnTo>
                    <a:lnTo>
                      <a:pt x="29" y="59"/>
                    </a:lnTo>
                    <a:close/>
                  </a:path>
                </a:pathLst>
              </a:custGeom>
              <a:solidFill>
                <a:srgbClr val="FFFFFF"/>
              </a:solidFill>
              <a:ln w="9525">
                <a:noFill/>
                <a:round/>
                <a:headEnd/>
                <a:tailEnd/>
              </a:ln>
            </p:spPr>
            <p:txBody>
              <a:bodyPr/>
              <a:lstStyle/>
              <a:p>
                <a:endParaRPr lang="en-US"/>
              </a:p>
            </p:txBody>
          </p:sp>
          <p:sp>
            <p:nvSpPr>
              <p:cNvPr id="540815" name="Freeform 143"/>
              <p:cNvSpPr>
                <a:spLocks/>
              </p:cNvSpPr>
              <p:nvPr/>
            </p:nvSpPr>
            <p:spPr bwMode="auto">
              <a:xfrm>
                <a:off x="4849" y="1552"/>
                <a:ext cx="23" cy="114"/>
              </a:xfrm>
              <a:custGeom>
                <a:avLst/>
                <a:gdLst/>
                <a:ahLst/>
                <a:cxnLst>
                  <a:cxn ang="0">
                    <a:pos x="52" y="16"/>
                  </a:cxn>
                  <a:cxn ang="0">
                    <a:pos x="47" y="32"/>
                  </a:cxn>
                  <a:cxn ang="0">
                    <a:pos x="36" y="77"/>
                  </a:cxn>
                  <a:cxn ang="0">
                    <a:pos x="21" y="148"/>
                  </a:cxn>
                  <a:cxn ang="0">
                    <a:pos x="8" y="244"/>
                  </a:cxn>
                  <a:cxn ang="0">
                    <a:pos x="0" y="359"/>
                  </a:cxn>
                  <a:cxn ang="0">
                    <a:pos x="2" y="492"/>
                  </a:cxn>
                  <a:cxn ang="0">
                    <a:pos x="15" y="640"/>
                  </a:cxn>
                  <a:cxn ang="0">
                    <a:pos x="46" y="800"/>
                  </a:cxn>
                  <a:cxn ang="0">
                    <a:pos x="161" y="794"/>
                  </a:cxn>
                  <a:cxn ang="0">
                    <a:pos x="156" y="770"/>
                  </a:cxn>
                  <a:cxn ang="0">
                    <a:pos x="145" y="706"/>
                  </a:cxn>
                  <a:cxn ang="0">
                    <a:pos x="131" y="610"/>
                  </a:cxn>
                  <a:cxn ang="0">
                    <a:pos x="118" y="493"/>
                  </a:cxn>
                  <a:cxn ang="0">
                    <a:pos x="111" y="364"/>
                  </a:cxn>
                  <a:cxn ang="0">
                    <a:pos x="115" y="235"/>
                  </a:cxn>
                  <a:cxn ang="0">
                    <a:pos x="132" y="113"/>
                  </a:cxn>
                  <a:cxn ang="0">
                    <a:pos x="166" y="9"/>
                  </a:cxn>
                  <a:cxn ang="0">
                    <a:pos x="166" y="8"/>
                  </a:cxn>
                  <a:cxn ang="0">
                    <a:pos x="166" y="6"/>
                  </a:cxn>
                  <a:cxn ang="0">
                    <a:pos x="164" y="4"/>
                  </a:cxn>
                  <a:cxn ang="0">
                    <a:pos x="157" y="0"/>
                  </a:cxn>
                  <a:cxn ang="0">
                    <a:pos x="143" y="0"/>
                  </a:cxn>
                  <a:cxn ang="0">
                    <a:pos x="123" y="1"/>
                  </a:cxn>
                  <a:cxn ang="0">
                    <a:pos x="93" y="7"/>
                  </a:cxn>
                  <a:cxn ang="0">
                    <a:pos x="52" y="16"/>
                  </a:cxn>
                </a:cxnLst>
                <a:rect l="0" t="0" r="r" b="b"/>
                <a:pathLst>
                  <a:path w="166" h="800">
                    <a:moveTo>
                      <a:pt x="52" y="16"/>
                    </a:moveTo>
                    <a:lnTo>
                      <a:pt x="47" y="32"/>
                    </a:lnTo>
                    <a:lnTo>
                      <a:pt x="36" y="77"/>
                    </a:lnTo>
                    <a:lnTo>
                      <a:pt x="21" y="148"/>
                    </a:lnTo>
                    <a:lnTo>
                      <a:pt x="8" y="244"/>
                    </a:lnTo>
                    <a:lnTo>
                      <a:pt x="0" y="359"/>
                    </a:lnTo>
                    <a:lnTo>
                      <a:pt x="2" y="492"/>
                    </a:lnTo>
                    <a:lnTo>
                      <a:pt x="15" y="640"/>
                    </a:lnTo>
                    <a:lnTo>
                      <a:pt x="46" y="800"/>
                    </a:lnTo>
                    <a:lnTo>
                      <a:pt x="161" y="794"/>
                    </a:lnTo>
                    <a:lnTo>
                      <a:pt x="156" y="770"/>
                    </a:lnTo>
                    <a:lnTo>
                      <a:pt x="145" y="706"/>
                    </a:lnTo>
                    <a:lnTo>
                      <a:pt x="131" y="610"/>
                    </a:lnTo>
                    <a:lnTo>
                      <a:pt x="118" y="493"/>
                    </a:lnTo>
                    <a:lnTo>
                      <a:pt x="111" y="364"/>
                    </a:lnTo>
                    <a:lnTo>
                      <a:pt x="115" y="235"/>
                    </a:lnTo>
                    <a:lnTo>
                      <a:pt x="132" y="113"/>
                    </a:lnTo>
                    <a:lnTo>
                      <a:pt x="166" y="9"/>
                    </a:lnTo>
                    <a:lnTo>
                      <a:pt x="166" y="8"/>
                    </a:lnTo>
                    <a:lnTo>
                      <a:pt x="166" y="6"/>
                    </a:lnTo>
                    <a:lnTo>
                      <a:pt x="164" y="4"/>
                    </a:lnTo>
                    <a:lnTo>
                      <a:pt x="157" y="0"/>
                    </a:lnTo>
                    <a:lnTo>
                      <a:pt x="143" y="0"/>
                    </a:lnTo>
                    <a:lnTo>
                      <a:pt x="123" y="1"/>
                    </a:lnTo>
                    <a:lnTo>
                      <a:pt x="93" y="7"/>
                    </a:lnTo>
                    <a:lnTo>
                      <a:pt x="52" y="16"/>
                    </a:lnTo>
                    <a:close/>
                  </a:path>
                </a:pathLst>
              </a:custGeom>
              <a:solidFill>
                <a:schemeClr val="bg2"/>
              </a:solidFill>
              <a:ln w="9525">
                <a:noFill/>
                <a:round/>
                <a:headEnd/>
                <a:tailEnd/>
              </a:ln>
            </p:spPr>
            <p:txBody>
              <a:bodyPr/>
              <a:lstStyle/>
              <a:p>
                <a:endParaRPr lang="en-US"/>
              </a:p>
            </p:txBody>
          </p:sp>
          <p:sp>
            <p:nvSpPr>
              <p:cNvPr id="540816" name="Freeform 144"/>
              <p:cNvSpPr>
                <a:spLocks/>
              </p:cNvSpPr>
              <p:nvPr/>
            </p:nvSpPr>
            <p:spPr bwMode="auto">
              <a:xfrm>
                <a:off x="4971" y="1538"/>
                <a:ext cx="32" cy="128"/>
              </a:xfrm>
              <a:custGeom>
                <a:avLst/>
                <a:gdLst/>
                <a:ahLst/>
                <a:cxnLst>
                  <a:cxn ang="0">
                    <a:pos x="225" y="6"/>
                  </a:cxn>
                  <a:cxn ang="0">
                    <a:pos x="219" y="12"/>
                  </a:cxn>
                  <a:cxn ang="0">
                    <a:pos x="204" y="35"/>
                  </a:cxn>
                  <a:cxn ang="0">
                    <a:pos x="185" y="82"/>
                  </a:cxn>
                  <a:cxn ang="0">
                    <a:pos x="165" y="158"/>
                  </a:cxn>
                  <a:cxn ang="0">
                    <a:pos x="149" y="270"/>
                  </a:cxn>
                  <a:cxn ang="0">
                    <a:pos x="141" y="427"/>
                  </a:cxn>
                  <a:cxn ang="0">
                    <a:pos x="146" y="631"/>
                  </a:cxn>
                  <a:cxn ang="0">
                    <a:pos x="168" y="893"/>
                  </a:cxn>
                  <a:cxn ang="0">
                    <a:pos x="41" y="893"/>
                  </a:cxn>
                  <a:cxn ang="0">
                    <a:pos x="36" y="867"/>
                  </a:cxn>
                  <a:cxn ang="0">
                    <a:pos x="26" y="794"/>
                  </a:cxn>
                  <a:cxn ang="0">
                    <a:pos x="13" y="686"/>
                  </a:cxn>
                  <a:cxn ang="0">
                    <a:pos x="3" y="554"/>
                  </a:cxn>
                  <a:cxn ang="0">
                    <a:pos x="0" y="408"/>
                  </a:cxn>
                  <a:cxn ang="0">
                    <a:pos x="6" y="260"/>
                  </a:cxn>
                  <a:cxn ang="0">
                    <a:pos x="30" y="121"/>
                  </a:cxn>
                  <a:cxn ang="0">
                    <a:pos x="73" y="0"/>
                  </a:cxn>
                  <a:cxn ang="0">
                    <a:pos x="225" y="6"/>
                  </a:cxn>
                </a:cxnLst>
                <a:rect l="0" t="0" r="r" b="b"/>
                <a:pathLst>
                  <a:path w="225" h="893">
                    <a:moveTo>
                      <a:pt x="225" y="6"/>
                    </a:moveTo>
                    <a:lnTo>
                      <a:pt x="219" y="12"/>
                    </a:lnTo>
                    <a:lnTo>
                      <a:pt x="204" y="35"/>
                    </a:lnTo>
                    <a:lnTo>
                      <a:pt x="185" y="82"/>
                    </a:lnTo>
                    <a:lnTo>
                      <a:pt x="165" y="158"/>
                    </a:lnTo>
                    <a:lnTo>
                      <a:pt x="149" y="270"/>
                    </a:lnTo>
                    <a:lnTo>
                      <a:pt x="141" y="427"/>
                    </a:lnTo>
                    <a:lnTo>
                      <a:pt x="146" y="631"/>
                    </a:lnTo>
                    <a:lnTo>
                      <a:pt x="168" y="893"/>
                    </a:lnTo>
                    <a:lnTo>
                      <a:pt x="41" y="893"/>
                    </a:lnTo>
                    <a:lnTo>
                      <a:pt x="36" y="867"/>
                    </a:lnTo>
                    <a:lnTo>
                      <a:pt x="26" y="794"/>
                    </a:lnTo>
                    <a:lnTo>
                      <a:pt x="13" y="686"/>
                    </a:lnTo>
                    <a:lnTo>
                      <a:pt x="3" y="554"/>
                    </a:lnTo>
                    <a:lnTo>
                      <a:pt x="0" y="408"/>
                    </a:lnTo>
                    <a:lnTo>
                      <a:pt x="6" y="260"/>
                    </a:lnTo>
                    <a:lnTo>
                      <a:pt x="30" y="121"/>
                    </a:lnTo>
                    <a:lnTo>
                      <a:pt x="73" y="0"/>
                    </a:lnTo>
                    <a:lnTo>
                      <a:pt x="225" y="6"/>
                    </a:lnTo>
                    <a:close/>
                  </a:path>
                </a:pathLst>
              </a:custGeom>
              <a:solidFill>
                <a:schemeClr val="bg2"/>
              </a:solidFill>
              <a:ln w="9525">
                <a:noFill/>
                <a:round/>
                <a:headEnd/>
                <a:tailEnd/>
              </a:ln>
            </p:spPr>
            <p:txBody>
              <a:bodyPr/>
              <a:lstStyle/>
              <a:p>
                <a:endParaRPr lang="en-US"/>
              </a:p>
            </p:txBody>
          </p:sp>
          <p:sp>
            <p:nvSpPr>
              <p:cNvPr id="540817" name="Freeform 145"/>
              <p:cNvSpPr>
                <a:spLocks/>
              </p:cNvSpPr>
              <p:nvPr/>
            </p:nvSpPr>
            <p:spPr bwMode="auto">
              <a:xfrm>
                <a:off x="4849" y="1559"/>
                <a:ext cx="21" cy="100"/>
              </a:xfrm>
              <a:custGeom>
                <a:avLst/>
                <a:gdLst/>
                <a:ahLst/>
                <a:cxnLst>
                  <a:cxn ang="0">
                    <a:pos x="46" y="14"/>
                  </a:cxn>
                  <a:cxn ang="0">
                    <a:pos x="41" y="28"/>
                  </a:cxn>
                  <a:cxn ang="0">
                    <a:pos x="32" y="67"/>
                  </a:cxn>
                  <a:cxn ang="0">
                    <a:pos x="20" y="130"/>
                  </a:cxn>
                  <a:cxn ang="0">
                    <a:pos x="7" y="213"/>
                  </a:cxn>
                  <a:cxn ang="0">
                    <a:pos x="0" y="314"/>
                  </a:cxn>
                  <a:cxn ang="0">
                    <a:pos x="1" y="430"/>
                  </a:cxn>
                  <a:cxn ang="0">
                    <a:pos x="13" y="559"/>
                  </a:cxn>
                  <a:cxn ang="0">
                    <a:pos x="40" y="699"/>
                  </a:cxn>
                  <a:cxn ang="0">
                    <a:pos x="140" y="693"/>
                  </a:cxn>
                  <a:cxn ang="0">
                    <a:pos x="135" y="672"/>
                  </a:cxn>
                  <a:cxn ang="0">
                    <a:pos x="126" y="616"/>
                  </a:cxn>
                  <a:cxn ang="0">
                    <a:pos x="113" y="532"/>
                  </a:cxn>
                  <a:cxn ang="0">
                    <a:pos x="103" y="430"/>
                  </a:cxn>
                  <a:cxn ang="0">
                    <a:pos x="97" y="317"/>
                  </a:cxn>
                  <a:cxn ang="0">
                    <a:pos x="100" y="205"/>
                  </a:cxn>
                  <a:cxn ang="0">
                    <a:pos x="115" y="98"/>
                  </a:cxn>
                  <a:cxn ang="0">
                    <a:pos x="145" y="8"/>
                  </a:cxn>
                  <a:cxn ang="0">
                    <a:pos x="145" y="7"/>
                  </a:cxn>
                  <a:cxn ang="0">
                    <a:pos x="145" y="5"/>
                  </a:cxn>
                  <a:cxn ang="0">
                    <a:pos x="143" y="3"/>
                  </a:cxn>
                  <a:cxn ang="0">
                    <a:pos x="137" y="0"/>
                  </a:cxn>
                  <a:cxn ang="0">
                    <a:pos x="126" y="0"/>
                  </a:cxn>
                  <a:cxn ang="0">
                    <a:pos x="108" y="1"/>
                  </a:cxn>
                  <a:cxn ang="0">
                    <a:pos x="81" y="6"/>
                  </a:cxn>
                  <a:cxn ang="0">
                    <a:pos x="46" y="14"/>
                  </a:cxn>
                </a:cxnLst>
                <a:rect l="0" t="0" r="r" b="b"/>
                <a:pathLst>
                  <a:path w="145" h="699">
                    <a:moveTo>
                      <a:pt x="46" y="14"/>
                    </a:moveTo>
                    <a:lnTo>
                      <a:pt x="41" y="28"/>
                    </a:lnTo>
                    <a:lnTo>
                      <a:pt x="32" y="67"/>
                    </a:lnTo>
                    <a:lnTo>
                      <a:pt x="20" y="130"/>
                    </a:lnTo>
                    <a:lnTo>
                      <a:pt x="7" y="213"/>
                    </a:lnTo>
                    <a:lnTo>
                      <a:pt x="0" y="314"/>
                    </a:lnTo>
                    <a:lnTo>
                      <a:pt x="1" y="430"/>
                    </a:lnTo>
                    <a:lnTo>
                      <a:pt x="13" y="559"/>
                    </a:lnTo>
                    <a:lnTo>
                      <a:pt x="40" y="699"/>
                    </a:lnTo>
                    <a:lnTo>
                      <a:pt x="140" y="693"/>
                    </a:lnTo>
                    <a:lnTo>
                      <a:pt x="135" y="672"/>
                    </a:lnTo>
                    <a:lnTo>
                      <a:pt x="126" y="616"/>
                    </a:lnTo>
                    <a:lnTo>
                      <a:pt x="113" y="532"/>
                    </a:lnTo>
                    <a:lnTo>
                      <a:pt x="103" y="430"/>
                    </a:lnTo>
                    <a:lnTo>
                      <a:pt x="97" y="317"/>
                    </a:lnTo>
                    <a:lnTo>
                      <a:pt x="100" y="205"/>
                    </a:lnTo>
                    <a:lnTo>
                      <a:pt x="115" y="98"/>
                    </a:lnTo>
                    <a:lnTo>
                      <a:pt x="145" y="8"/>
                    </a:lnTo>
                    <a:lnTo>
                      <a:pt x="145" y="7"/>
                    </a:lnTo>
                    <a:lnTo>
                      <a:pt x="145" y="5"/>
                    </a:lnTo>
                    <a:lnTo>
                      <a:pt x="143" y="3"/>
                    </a:lnTo>
                    <a:lnTo>
                      <a:pt x="137" y="0"/>
                    </a:lnTo>
                    <a:lnTo>
                      <a:pt x="126" y="0"/>
                    </a:lnTo>
                    <a:lnTo>
                      <a:pt x="108" y="1"/>
                    </a:lnTo>
                    <a:lnTo>
                      <a:pt x="81" y="6"/>
                    </a:lnTo>
                    <a:lnTo>
                      <a:pt x="46" y="14"/>
                    </a:lnTo>
                    <a:close/>
                  </a:path>
                </a:pathLst>
              </a:custGeom>
              <a:solidFill>
                <a:schemeClr val="bg2"/>
              </a:solidFill>
              <a:ln w="9525">
                <a:noFill/>
                <a:round/>
                <a:headEnd/>
                <a:tailEnd/>
              </a:ln>
            </p:spPr>
            <p:txBody>
              <a:bodyPr/>
              <a:lstStyle/>
              <a:p>
                <a:endParaRPr lang="en-US"/>
              </a:p>
            </p:txBody>
          </p:sp>
          <p:sp>
            <p:nvSpPr>
              <p:cNvPr id="540818" name="Freeform 146"/>
              <p:cNvSpPr>
                <a:spLocks/>
              </p:cNvSpPr>
              <p:nvPr/>
            </p:nvSpPr>
            <p:spPr bwMode="auto">
              <a:xfrm>
                <a:off x="4850" y="1566"/>
                <a:ext cx="18" cy="85"/>
              </a:xfrm>
              <a:custGeom>
                <a:avLst/>
                <a:gdLst/>
                <a:ahLst/>
                <a:cxnLst>
                  <a:cxn ang="0">
                    <a:pos x="39" y="12"/>
                  </a:cxn>
                  <a:cxn ang="0">
                    <a:pos x="35" y="23"/>
                  </a:cxn>
                  <a:cxn ang="0">
                    <a:pos x="26" y="57"/>
                  </a:cxn>
                  <a:cxn ang="0">
                    <a:pos x="16" y="111"/>
                  </a:cxn>
                  <a:cxn ang="0">
                    <a:pos x="6" y="181"/>
                  </a:cxn>
                  <a:cxn ang="0">
                    <a:pos x="0" y="267"/>
                  </a:cxn>
                  <a:cxn ang="0">
                    <a:pos x="1" y="367"/>
                  </a:cxn>
                  <a:cxn ang="0">
                    <a:pos x="11" y="477"/>
                  </a:cxn>
                  <a:cxn ang="0">
                    <a:pos x="34" y="597"/>
                  </a:cxn>
                  <a:cxn ang="0">
                    <a:pos x="119" y="591"/>
                  </a:cxn>
                  <a:cxn ang="0">
                    <a:pos x="115" y="574"/>
                  </a:cxn>
                  <a:cxn ang="0">
                    <a:pos x="107" y="526"/>
                  </a:cxn>
                  <a:cxn ang="0">
                    <a:pos x="97" y="454"/>
                  </a:cxn>
                  <a:cxn ang="0">
                    <a:pos x="88" y="367"/>
                  </a:cxn>
                  <a:cxn ang="0">
                    <a:pos x="82" y="272"/>
                  </a:cxn>
                  <a:cxn ang="0">
                    <a:pos x="84" y="175"/>
                  </a:cxn>
                  <a:cxn ang="0">
                    <a:pos x="97" y="84"/>
                  </a:cxn>
                  <a:cxn ang="0">
                    <a:pos x="123" y="7"/>
                  </a:cxn>
                  <a:cxn ang="0">
                    <a:pos x="123" y="6"/>
                  </a:cxn>
                  <a:cxn ang="0">
                    <a:pos x="123" y="5"/>
                  </a:cxn>
                  <a:cxn ang="0">
                    <a:pos x="121" y="3"/>
                  </a:cxn>
                  <a:cxn ang="0">
                    <a:pos x="117" y="0"/>
                  </a:cxn>
                  <a:cxn ang="0">
                    <a:pos x="106" y="0"/>
                  </a:cxn>
                  <a:cxn ang="0">
                    <a:pos x="91" y="2"/>
                  </a:cxn>
                  <a:cxn ang="0">
                    <a:pos x="70" y="5"/>
                  </a:cxn>
                  <a:cxn ang="0">
                    <a:pos x="39" y="12"/>
                  </a:cxn>
                </a:cxnLst>
                <a:rect l="0" t="0" r="r" b="b"/>
                <a:pathLst>
                  <a:path w="123" h="597">
                    <a:moveTo>
                      <a:pt x="39" y="12"/>
                    </a:moveTo>
                    <a:lnTo>
                      <a:pt x="35" y="23"/>
                    </a:lnTo>
                    <a:lnTo>
                      <a:pt x="26" y="57"/>
                    </a:lnTo>
                    <a:lnTo>
                      <a:pt x="16" y="111"/>
                    </a:lnTo>
                    <a:lnTo>
                      <a:pt x="6" y="181"/>
                    </a:lnTo>
                    <a:lnTo>
                      <a:pt x="0" y="267"/>
                    </a:lnTo>
                    <a:lnTo>
                      <a:pt x="1" y="367"/>
                    </a:lnTo>
                    <a:lnTo>
                      <a:pt x="11" y="477"/>
                    </a:lnTo>
                    <a:lnTo>
                      <a:pt x="34" y="597"/>
                    </a:lnTo>
                    <a:lnTo>
                      <a:pt x="119" y="591"/>
                    </a:lnTo>
                    <a:lnTo>
                      <a:pt x="115" y="574"/>
                    </a:lnTo>
                    <a:lnTo>
                      <a:pt x="107" y="526"/>
                    </a:lnTo>
                    <a:lnTo>
                      <a:pt x="97" y="454"/>
                    </a:lnTo>
                    <a:lnTo>
                      <a:pt x="88" y="367"/>
                    </a:lnTo>
                    <a:lnTo>
                      <a:pt x="82" y="272"/>
                    </a:lnTo>
                    <a:lnTo>
                      <a:pt x="84" y="175"/>
                    </a:lnTo>
                    <a:lnTo>
                      <a:pt x="97" y="84"/>
                    </a:lnTo>
                    <a:lnTo>
                      <a:pt x="123" y="7"/>
                    </a:lnTo>
                    <a:lnTo>
                      <a:pt x="123" y="6"/>
                    </a:lnTo>
                    <a:lnTo>
                      <a:pt x="123" y="5"/>
                    </a:lnTo>
                    <a:lnTo>
                      <a:pt x="121" y="3"/>
                    </a:lnTo>
                    <a:lnTo>
                      <a:pt x="117" y="0"/>
                    </a:lnTo>
                    <a:lnTo>
                      <a:pt x="106" y="0"/>
                    </a:lnTo>
                    <a:lnTo>
                      <a:pt x="91" y="2"/>
                    </a:lnTo>
                    <a:lnTo>
                      <a:pt x="70" y="5"/>
                    </a:lnTo>
                    <a:lnTo>
                      <a:pt x="39" y="12"/>
                    </a:lnTo>
                    <a:close/>
                  </a:path>
                </a:pathLst>
              </a:custGeom>
              <a:solidFill>
                <a:schemeClr val="bg2"/>
              </a:solidFill>
              <a:ln w="9525">
                <a:noFill/>
                <a:round/>
                <a:headEnd/>
                <a:tailEnd/>
              </a:ln>
            </p:spPr>
            <p:txBody>
              <a:bodyPr/>
              <a:lstStyle/>
              <a:p>
                <a:endParaRPr lang="en-US"/>
              </a:p>
            </p:txBody>
          </p:sp>
          <p:sp>
            <p:nvSpPr>
              <p:cNvPr id="540819" name="Freeform 147"/>
              <p:cNvSpPr>
                <a:spLocks/>
              </p:cNvSpPr>
              <p:nvPr/>
            </p:nvSpPr>
            <p:spPr bwMode="auto">
              <a:xfrm>
                <a:off x="4851" y="1572"/>
                <a:ext cx="15" cy="71"/>
              </a:xfrm>
              <a:custGeom>
                <a:avLst/>
                <a:gdLst/>
                <a:ahLst/>
                <a:cxnLst>
                  <a:cxn ang="0">
                    <a:pos x="32" y="9"/>
                  </a:cxn>
                  <a:cxn ang="0">
                    <a:pos x="28" y="18"/>
                  </a:cxn>
                  <a:cxn ang="0">
                    <a:pos x="21" y="47"/>
                  </a:cxn>
                  <a:cxn ang="0">
                    <a:pos x="12" y="90"/>
                  </a:cxn>
                  <a:cxn ang="0">
                    <a:pos x="4" y="149"/>
                  </a:cxn>
                  <a:cxn ang="0">
                    <a:pos x="0" y="220"/>
                  </a:cxn>
                  <a:cxn ang="0">
                    <a:pos x="0" y="303"/>
                  </a:cxn>
                  <a:cxn ang="0">
                    <a:pos x="9" y="394"/>
                  </a:cxn>
                  <a:cxn ang="0">
                    <a:pos x="27" y="492"/>
                  </a:cxn>
                  <a:cxn ang="0">
                    <a:pos x="98" y="489"/>
                  </a:cxn>
                  <a:cxn ang="0">
                    <a:pos x="95" y="474"/>
                  </a:cxn>
                  <a:cxn ang="0">
                    <a:pos x="88" y="434"/>
                  </a:cxn>
                  <a:cxn ang="0">
                    <a:pos x="80" y="375"/>
                  </a:cxn>
                  <a:cxn ang="0">
                    <a:pos x="72" y="303"/>
                  </a:cxn>
                  <a:cxn ang="0">
                    <a:pos x="68" y="224"/>
                  </a:cxn>
                  <a:cxn ang="0">
                    <a:pos x="70" y="144"/>
                  </a:cxn>
                  <a:cxn ang="0">
                    <a:pos x="81" y="68"/>
                  </a:cxn>
                  <a:cxn ang="0">
                    <a:pos x="103" y="5"/>
                  </a:cxn>
                  <a:cxn ang="0">
                    <a:pos x="103" y="4"/>
                  </a:cxn>
                  <a:cxn ang="0">
                    <a:pos x="103" y="3"/>
                  </a:cxn>
                  <a:cxn ang="0">
                    <a:pos x="100" y="1"/>
                  </a:cxn>
                  <a:cxn ang="0">
                    <a:pos x="97" y="0"/>
                  </a:cxn>
                  <a:cxn ang="0">
                    <a:pos x="89" y="0"/>
                  </a:cxn>
                  <a:cxn ang="0">
                    <a:pos x="75" y="0"/>
                  </a:cxn>
                  <a:cxn ang="0">
                    <a:pos x="57" y="3"/>
                  </a:cxn>
                  <a:cxn ang="0">
                    <a:pos x="32" y="9"/>
                  </a:cxn>
                </a:cxnLst>
                <a:rect l="0" t="0" r="r" b="b"/>
                <a:pathLst>
                  <a:path w="103" h="492">
                    <a:moveTo>
                      <a:pt x="32" y="9"/>
                    </a:moveTo>
                    <a:lnTo>
                      <a:pt x="28" y="18"/>
                    </a:lnTo>
                    <a:lnTo>
                      <a:pt x="21" y="47"/>
                    </a:lnTo>
                    <a:lnTo>
                      <a:pt x="12" y="90"/>
                    </a:lnTo>
                    <a:lnTo>
                      <a:pt x="4" y="149"/>
                    </a:lnTo>
                    <a:lnTo>
                      <a:pt x="0" y="220"/>
                    </a:lnTo>
                    <a:lnTo>
                      <a:pt x="0" y="303"/>
                    </a:lnTo>
                    <a:lnTo>
                      <a:pt x="9" y="394"/>
                    </a:lnTo>
                    <a:lnTo>
                      <a:pt x="27" y="492"/>
                    </a:lnTo>
                    <a:lnTo>
                      <a:pt x="98" y="489"/>
                    </a:lnTo>
                    <a:lnTo>
                      <a:pt x="95" y="474"/>
                    </a:lnTo>
                    <a:lnTo>
                      <a:pt x="88" y="434"/>
                    </a:lnTo>
                    <a:lnTo>
                      <a:pt x="80" y="375"/>
                    </a:lnTo>
                    <a:lnTo>
                      <a:pt x="72" y="303"/>
                    </a:lnTo>
                    <a:lnTo>
                      <a:pt x="68" y="224"/>
                    </a:lnTo>
                    <a:lnTo>
                      <a:pt x="70" y="144"/>
                    </a:lnTo>
                    <a:lnTo>
                      <a:pt x="81" y="68"/>
                    </a:lnTo>
                    <a:lnTo>
                      <a:pt x="103" y="5"/>
                    </a:lnTo>
                    <a:lnTo>
                      <a:pt x="103" y="4"/>
                    </a:lnTo>
                    <a:lnTo>
                      <a:pt x="103" y="3"/>
                    </a:lnTo>
                    <a:lnTo>
                      <a:pt x="100" y="1"/>
                    </a:lnTo>
                    <a:lnTo>
                      <a:pt x="97" y="0"/>
                    </a:lnTo>
                    <a:lnTo>
                      <a:pt x="89" y="0"/>
                    </a:lnTo>
                    <a:lnTo>
                      <a:pt x="75" y="0"/>
                    </a:lnTo>
                    <a:lnTo>
                      <a:pt x="57" y="3"/>
                    </a:lnTo>
                    <a:lnTo>
                      <a:pt x="32" y="9"/>
                    </a:lnTo>
                    <a:close/>
                  </a:path>
                </a:pathLst>
              </a:custGeom>
              <a:solidFill>
                <a:schemeClr val="bg2"/>
              </a:solidFill>
              <a:ln w="9525">
                <a:noFill/>
                <a:round/>
                <a:headEnd/>
                <a:tailEnd/>
              </a:ln>
            </p:spPr>
            <p:txBody>
              <a:bodyPr/>
              <a:lstStyle/>
              <a:p>
                <a:endParaRPr lang="en-US"/>
              </a:p>
            </p:txBody>
          </p:sp>
          <p:sp>
            <p:nvSpPr>
              <p:cNvPr id="540820" name="Freeform 148"/>
              <p:cNvSpPr>
                <a:spLocks/>
              </p:cNvSpPr>
              <p:nvPr/>
            </p:nvSpPr>
            <p:spPr bwMode="auto">
              <a:xfrm>
                <a:off x="4852" y="1579"/>
                <a:ext cx="12" cy="56"/>
              </a:xfrm>
              <a:custGeom>
                <a:avLst/>
                <a:gdLst/>
                <a:ahLst/>
                <a:cxnLst>
                  <a:cxn ang="0">
                    <a:pos x="25" y="8"/>
                  </a:cxn>
                  <a:cxn ang="0">
                    <a:pos x="23" y="16"/>
                  </a:cxn>
                  <a:cxn ang="0">
                    <a:pos x="17" y="38"/>
                  </a:cxn>
                  <a:cxn ang="0">
                    <a:pos x="11" y="72"/>
                  </a:cxn>
                  <a:cxn ang="0">
                    <a:pos x="4" y="118"/>
                  </a:cxn>
                  <a:cxn ang="0">
                    <a:pos x="0" y="174"/>
                  </a:cxn>
                  <a:cxn ang="0">
                    <a:pos x="0" y="240"/>
                  </a:cxn>
                  <a:cxn ang="0">
                    <a:pos x="7" y="312"/>
                  </a:cxn>
                  <a:cxn ang="0">
                    <a:pos x="22" y="390"/>
                  </a:cxn>
                  <a:cxn ang="0">
                    <a:pos x="78" y="387"/>
                  </a:cxn>
                  <a:cxn ang="0">
                    <a:pos x="76" y="375"/>
                  </a:cxn>
                  <a:cxn ang="0">
                    <a:pos x="70" y="343"/>
                  </a:cxn>
                  <a:cxn ang="0">
                    <a:pos x="63" y="297"/>
                  </a:cxn>
                  <a:cxn ang="0">
                    <a:pos x="57" y="240"/>
                  </a:cxn>
                  <a:cxn ang="0">
                    <a:pos x="54" y="178"/>
                  </a:cxn>
                  <a:cxn ang="0">
                    <a:pos x="56" y="113"/>
                  </a:cxn>
                  <a:cxn ang="0">
                    <a:pos x="64" y="55"/>
                  </a:cxn>
                  <a:cxn ang="0">
                    <a:pos x="82" y="4"/>
                  </a:cxn>
                  <a:cxn ang="0">
                    <a:pos x="82" y="4"/>
                  </a:cxn>
                  <a:cxn ang="0">
                    <a:pos x="82" y="2"/>
                  </a:cxn>
                  <a:cxn ang="0">
                    <a:pos x="80" y="1"/>
                  </a:cxn>
                  <a:cxn ang="0">
                    <a:pos x="77" y="0"/>
                  </a:cxn>
                  <a:cxn ang="0">
                    <a:pos x="70" y="0"/>
                  </a:cxn>
                  <a:cxn ang="0">
                    <a:pos x="60" y="1"/>
                  </a:cxn>
                  <a:cxn ang="0">
                    <a:pos x="46" y="3"/>
                  </a:cxn>
                  <a:cxn ang="0">
                    <a:pos x="25" y="8"/>
                  </a:cxn>
                </a:cxnLst>
                <a:rect l="0" t="0" r="r" b="b"/>
                <a:pathLst>
                  <a:path w="82" h="390">
                    <a:moveTo>
                      <a:pt x="25" y="8"/>
                    </a:moveTo>
                    <a:lnTo>
                      <a:pt x="23" y="16"/>
                    </a:lnTo>
                    <a:lnTo>
                      <a:pt x="17" y="38"/>
                    </a:lnTo>
                    <a:lnTo>
                      <a:pt x="11" y="72"/>
                    </a:lnTo>
                    <a:lnTo>
                      <a:pt x="4" y="118"/>
                    </a:lnTo>
                    <a:lnTo>
                      <a:pt x="0" y="174"/>
                    </a:lnTo>
                    <a:lnTo>
                      <a:pt x="0" y="240"/>
                    </a:lnTo>
                    <a:lnTo>
                      <a:pt x="7" y="312"/>
                    </a:lnTo>
                    <a:lnTo>
                      <a:pt x="22" y="390"/>
                    </a:lnTo>
                    <a:lnTo>
                      <a:pt x="78" y="387"/>
                    </a:lnTo>
                    <a:lnTo>
                      <a:pt x="76" y="375"/>
                    </a:lnTo>
                    <a:lnTo>
                      <a:pt x="70" y="343"/>
                    </a:lnTo>
                    <a:lnTo>
                      <a:pt x="63" y="297"/>
                    </a:lnTo>
                    <a:lnTo>
                      <a:pt x="57" y="240"/>
                    </a:lnTo>
                    <a:lnTo>
                      <a:pt x="54" y="178"/>
                    </a:lnTo>
                    <a:lnTo>
                      <a:pt x="56" y="113"/>
                    </a:lnTo>
                    <a:lnTo>
                      <a:pt x="64" y="55"/>
                    </a:lnTo>
                    <a:lnTo>
                      <a:pt x="82" y="4"/>
                    </a:lnTo>
                    <a:lnTo>
                      <a:pt x="82" y="4"/>
                    </a:lnTo>
                    <a:lnTo>
                      <a:pt x="82" y="2"/>
                    </a:lnTo>
                    <a:lnTo>
                      <a:pt x="80" y="1"/>
                    </a:lnTo>
                    <a:lnTo>
                      <a:pt x="77" y="0"/>
                    </a:lnTo>
                    <a:lnTo>
                      <a:pt x="70" y="0"/>
                    </a:lnTo>
                    <a:lnTo>
                      <a:pt x="60" y="1"/>
                    </a:lnTo>
                    <a:lnTo>
                      <a:pt x="46" y="3"/>
                    </a:lnTo>
                    <a:lnTo>
                      <a:pt x="25" y="8"/>
                    </a:lnTo>
                    <a:close/>
                  </a:path>
                </a:pathLst>
              </a:custGeom>
              <a:solidFill>
                <a:schemeClr val="bg2"/>
              </a:solidFill>
              <a:ln w="9525">
                <a:noFill/>
                <a:round/>
                <a:headEnd/>
                <a:tailEnd/>
              </a:ln>
            </p:spPr>
            <p:txBody>
              <a:bodyPr/>
              <a:lstStyle/>
              <a:p>
                <a:endParaRPr lang="en-US"/>
              </a:p>
            </p:txBody>
          </p:sp>
          <p:sp>
            <p:nvSpPr>
              <p:cNvPr id="540821" name="Freeform 149"/>
              <p:cNvSpPr>
                <a:spLocks/>
              </p:cNvSpPr>
              <p:nvPr/>
            </p:nvSpPr>
            <p:spPr bwMode="auto">
              <a:xfrm>
                <a:off x="4853" y="1586"/>
                <a:ext cx="8" cy="41"/>
              </a:xfrm>
              <a:custGeom>
                <a:avLst/>
                <a:gdLst/>
                <a:ahLst/>
                <a:cxnLst>
                  <a:cxn ang="0">
                    <a:pos x="18" y="6"/>
                  </a:cxn>
                  <a:cxn ang="0">
                    <a:pos x="17" y="11"/>
                  </a:cxn>
                  <a:cxn ang="0">
                    <a:pos x="13" y="27"/>
                  </a:cxn>
                  <a:cxn ang="0">
                    <a:pos x="7" y="53"/>
                  </a:cxn>
                  <a:cxn ang="0">
                    <a:pos x="2" y="87"/>
                  </a:cxn>
                  <a:cxn ang="0">
                    <a:pos x="0" y="130"/>
                  </a:cxn>
                  <a:cxn ang="0">
                    <a:pos x="0" y="177"/>
                  </a:cxn>
                  <a:cxn ang="0">
                    <a:pos x="5" y="231"/>
                  </a:cxn>
                  <a:cxn ang="0">
                    <a:pos x="16" y="288"/>
                  </a:cxn>
                  <a:cxn ang="0">
                    <a:pos x="57" y="286"/>
                  </a:cxn>
                  <a:cxn ang="0">
                    <a:pos x="56" y="278"/>
                  </a:cxn>
                  <a:cxn ang="0">
                    <a:pos x="51" y="254"/>
                  </a:cxn>
                  <a:cxn ang="0">
                    <a:pos x="47" y="219"/>
                  </a:cxn>
                  <a:cxn ang="0">
                    <a:pos x="42" y="177"/>
                  </a:cxn>
                  <a:cxn ang="0">
                    <a:pos x="40" y="131"/>
                  </a:cxn>
                  <a:cxn ang="0">
                    <a:pos x="41" y="84"/>
                  </a:cxn>
                  <a:cxn ang="0">
                    <a:pos x="47" y="40"/>
                  </a:cxn>
                  <a:cxn ang="0">
                    <a:pos x="59" y="3"/>
                  </a:cxn>
                  <a:cxn ang="0">
                    <a:pos x="59" y="3"/>
                  </a:cxn>
                  <a:cxn ang="0">
                    <a:pos x="59" y="2"/>
                  </a:cxn>
                  <a:cxn ang="0">
                    <a:pos x="58" y="1"/>
                  </a:cxn>
                  <a:cxn ang="0">
                    <a:pos x="56" y="0"/>
                  </a:cxn>
                  <a:cxn ang="0">
                    <a:pos x="51" y="0"/>
                  </a:cxn>
                  <a:cxn ang="0">
                    <a:pos x="45" y="0"/>
                  </a:cxn>
                  <a:cxn ang="0">
                    <a:pos x="33" y="2"/>
                  </a:cxn>
                  <a:cxn ang="0">
                    <a:pos x="18" y="6"/>
                  </a:cxn>
                </a:cxnLst>
                <a:rect l="0" t="0" r="r" b="b"/>
                <a:pathLst>
                  <a:path w="59" h="288">
                    <a:moveTo>
                      <a:pt x="18" y="6"/>
                    </a:moveTo>
                    <a:lnTo>
                      <a:pt x="17" y="11"/>
                    </a:lnTo>
                    <a:lnTo>
                      <a:pt x="13" y="27"/>
                    </a:lnTo>
                    <a:lnTo>
                      <a:pt x="7" y="53"/>
                    </a:lnTo>
                    <a:lnTo>
                      <a:pt x="2" y="87"/>
                    </a:lnTo>
                    <a:lnTo>
                      <a:pt x="0" y="130"/>
                    </a:lnTo>
                    <a:lnTo>
                      <a:pt x="0" y="177"/>
                    </a:lnTo>
                    <a:lnTo>
                      <a:pt x="5" y="231"/>
                    </a:lnTo>
                    <a:lnTo>
                      <a:pt x="16" y="288"/>
                    </a:lnTo>
                    <a:lnTo>
                      <a:pt x="57" y="286"/>
                    </a:lnTo>
                    <a:lnTo>
                      <a:pt x="56" y="278"/>
                    </a:lnTo>
                    <a:lnTo>
                      <a:pt x="51" y="254"/>
                    </a:lnTo>
                    <a:lnTo>
                      <a:pt x="47" y="219"/>
                    </a:lnTo>
                    <a:lnTo>
                      <a:pt x="42" y="177"/>
                    </a:lnTo>
                    <a:lnTo>
                      <a:pt x="40" y="131"/>
                    </a:lnTo>
                    <a:lnTo>
                      <a:pt x="41" y="84"/>
                    </a:lnTo>
                    <a:lnTo>
                      <a:pt x="47" y="40"/>
                    </a:lnTo>
                    <a:lnTo>
                      <a:pt x="59" y="3"/>
                    </a:lnTo>
                    <a:lnTo>
                      <a:pt x="59" y="3"/>
                    </a:lnTo>
                    <a:lnTo>
                      <a:pt x="59" y="2"/>
                    </a:lnTo>
                    <a:lnTo>
                      <a:pt x="58" y="1"/>
                    </a:lnTo>
                    <a:lnTo>
                      <a:pt x="56" y="0"/>
                    </a:lnTo>
                    <a:lnTo>
                      <a:pt x="51" y="0"/>
                    </a:lnTo>
                    <a:lnTo>
                      <a:pt x="45" y="0"/>
                    </a:lnTo>
                    <a:lnTo>
                      <a:pt x="33" y="2"/>
                    </a:lnTo>
                    <a:lnTo>
                      <a:pt x="18" y="6"/>
                    </a:lnTo>
                    <a:close/>
                  </a:path>
                </a:pathLst>
              </a:custGeom>
              <a:solidFill>
                <a:schemeClr val="bg2"/>
              </a:solidFill>
              <a:ln w="9525">
                <a:noFill/>
                <a:round/>
                <a:headEnd/>
                <a:tailEnd/>
              </a:ln>
            </p:spPr>
            <p:txBody>
              <a:bodyPr/>
              <a:lstStyle/>
              <a:p>
                <a:endParaRPr lang="en-US"/>
              </a:p>
            </p:txBody>
          </p:sp>
          <p:sp>
            <p:nvSpPr>
              <p:cNvPr id="540822" name="Freeform 150"/>
              <p:cNvSpPr>
                <a:spLocks/>
              </p:cNvSpPr>
              <p:nvPr/>
            </p:nvSpPr>
            <p:spPr bwMode="auto">
              <a:xfrm>
                <a:off x="4972" y="1546"/>
                <a:ext cx="28" cy="111"/>
              </a:xfrm>
              <a:custGeom>
                <a:avLst/>
                <a:gdLst/>
                <a:ahLst/>
                <a:cxnLst>
                  <a:cxn ang="0">
                    <a:pos x="198" y="6"/>
                  </a:cxn>
                  <a:cxn ang="0">
                    <a:pos x="194" y="12"/>
                  </a:cxn>
                  <a:cxn ang="0">
                    <a:pos x="180" y="31"/>
                  </a:cxn>
                  <a:cxn ang="0">
                    <a:pos x="163" y="72"/>
                  </a:cxn>
                  <a:cxn ang="0">
                    <a:pos x="146" y="138"/>
                  </a:cxn>
                  <a:cxn ang="0">
                    <a:pos x="132" y="236"/>
                  </a:cxn>
                  <a:cxn ang="0">
                    <a:pos x="125" y="373"/>
                  </a:cxn>
                  <a:cxn ang="0">
                    <a:pos x="130" y="551"/>
                  </a:cxn>
                  <a:cxn ang="0">
                    <a:pos x="148" y="779"/>
                  </a:cxn>
                  <a:cxn ang="0">
                    <a:pos x="37" y="779"/>
                  </a:cxn>
                  <a:cxn ang="0">
                    <a:pos x="34" y="756"/>
                  </a:cxn>
                  <a:cxn ang="0">
                    <a:pos x="23" y="693"/>
                  </a:cxn>
                  <a:cxn ang="0">
                    <a:pos x="13" y="599"/>
                  </a:cxn>
                  <a:cxn ang="0">
                    <a:pos x="4" y="483"/>
                  </a:cxn>
                  <a:cxn ang="0">
                    <a:pos x="0" y="357"/>
                  </a:cxn>
                  <a:cxn ang="0">
                    <a:pos x="7" y="227"/>
                  </a:cxn>
                  <a:cxn ang="0">
                    <a:pos x="27" y="105"/>
                  </a:cxn>
                  <a:cxn ang="0">
                    <a:pos x="65" y="0"/>
                  </a:cxn>
                  <a:cxn ang="0">
                    <a:pos x="198" y="6"/>
                  </a:cxn>
                </a:cxnLst>
                <a:rect l="0" t="0" r="r" b="b"/>
                <a:pathLst>
                  <a:path w="198" h="779">
                    <a:moveTo>
                      <a:pt x="198" y="6"/>
                    </a:moveTo>
                    <a:lnTo>
                      <a:pt x="194" y="12"/>
                    </a:lnTo>
                    <a:lnTo>
                      <a:pt x="180" y="31"/>
                    </a:lnTo>
                    <a:lnTo>
                      <a:pt x="163" y="72"/>
                    </a:lnTo>
                    <a:lnTo>
                      <a:pt x="146" y="138"/>
                    </a:lnTo>
                    <a:lnTo>
                      <a:pt x="132" y="236"/>
                    </a:lnTo>
                    <a:lnTo>
                      <a:pt x="125" y="373"/>
                    </a:lnTo>
                    <a:lnTo>
                      <a:pt x="130" y="551"/>
                    </a:lnTo>
                    <a:lnTo>
                      <a:pt x="148" y="779"/>
                    </a:lnTo>
                    <a:lnTo>
                      <a:pt x="37" y="779"/>
                    </a:lnTo>
                    <a:lnTo>
                      <a:pt x="34" y="756"/>
                    </a:lnTo>
                    <a:lnTo>
                      <a:pt x="23" y="693"/>
                    </a:lnTo>
                    <a:lnTo>
                      <a:pt x="13" y="599"/>
                    </a:lnTo>
                    <a:lnTo>
                      <a:pt x="4" y="483"/>
                    </a:lnTo>
                    <a:lnTo>
                      <a:pt x="0" y="357"/>
                    </a:lnTo>
                    <a:lnTo>
                      <a:pt x="7" y="227"/>
                    </a:lnTo>
                    <a:lnTo>
                      <a:pt x="27" y="105"/>
                    </a:lnTo>
                    <a:lnTo>
                      <a:pt x="65" y="0"/>
                    </a:lnTo>
                    <a:lnTo>
                      <a:pt x="198" y="6"/>
                    </a:lnTo>
                    <a:close/>
                  </a:path>
                </a:pathLst>
              </a:custGeom>
              <a:solidFill>
                <a:schemeClr val="bg2"/>
              </a:solidFill>
              <a:ln w="9525">
                <a:noFill/>
                <a:round/>
                <a:headEnd/>
                <a:tailEnd/>
              </a:ln>
            </p:spPr>
            <p:txBody>
              <a:bodyPr/>
              <a:lstStyle/>
              <a:p>
                <a:endParaRPr lang="en-US"/>
              </a:p>
            </p:txBody>
          </p:sp>
          <p:sp>
            <p:nvSpPr>
              <p:cNvPr id="540823" name="Freeform 151"/>
              <p:cNvSpPr>
                <a:spLocks/>
              </p:cNvSpPr>
              <p:nvPr/>
            </p:nvSpPr>
            <p:spPr bwMode="auto">
              <a:xfrm>
                <a:off x="4973" y="1553"/>
                <a:ext cx="24" cy="96"/>
              </a:xfrm>
              <a:custGeom>
                <a:avLst/>
                <a:gdLst/>
                <a:ahLst/>
                <a:cxnLst>
                  <a:cxn ang="0">
                    <a:pos x="169" y="5"/>
                  </a:cxn>
                  <a:cxn ang="0">
                    <a:pos x="164" y="10"/>
                  </a:cxn>
                  <a:cxn ang="0">
                    <a:pos x="154" y="27"/>
                  </a:cxn>
                  <a:cxn ang="0">
                    <a:pos x="139" y="61"/>
                  </a:cxn>
                  <a:cxn ang="0">
                    <a:pos x="124" y="118"/>
                  </a:cxn>
                  <a:cxn ang="0">
                    <a:pos x="113" y="201"/>
                  </a:cxn>
                  <a:cxn ang="0">
                    <a:pos x="107" y="318"/>
                  </a:cxn>
                  <a:cxn ang="0">
                    <a:pos x="110" y="470"/>
                  </a:cxn>
                  <a:cxn ang="0">
                    <a:pos x="126" y="666"/>
                  </a:cxn>
                  <a:cxn ang="0">
                    <a:pos x="31" y="666"/>
                  </a:cxn>
                  <a:cxn ang="0">
                    <a:pos x="28" y="646"/>
                  </a:cxn>
                  <a:cxn ang="0">
                    <a:pos x="20" y="592"/>
                  </a:cxn>
                  <a:cxn ang="0">
                    <a:pos x="11" y="512"/>
                  </a:cxn>
                  <a:cxn ang="0">
                    <a:pos x="3" y="413"/>
                  </a:cxn>
                  <a:cxn ang="0">
                    <a:pos x="0" y="305"/>
                  </a:cxn>
                  <a:cxn ang="0">
                    <a:pos x="6" y="195"/>
                  </a:cxn>
                  <a:cxn ang="0">
                    <a:pos x="23" y="90"/>
                  </a:cxn>
                  <a:cxn ang="0">
                    <a:pos x="55" y="0"/>
                  </a:cxn>
                  <a:cxn ang="0">
                    <a:pos x="169" y="5"/>
                  </a:cxn>
                </a:cxnLst>
                <a:rect l="0" t="0" r="r" b="b"/>
                <a:pathLst>
                  <a:path w="169" h="666">
                    <a:moveTo>
                      <a:pt x="169" y="5"/>
                    </a:moveTo>
                    <a:lnTo>
                      <a:pt x="164" y="10"/>
                    </a:lnTo>
                    <a:lnTo>
                      <a:pt x="154" y="27"/>
                    </a:lnTo>
                    <a:lnTo>
                      <a:pt x="139" y="61"/>
                    </a:lnTo>
                    <a:lnTo>
                      <a:pt x="124" y="118"/>
                    </a:lnTo>
                    <a:lnTo>
                      <a:pt x="113" y="201"/>
                    </a:lnTo>
                    <a:lnTo>
                      <a:pt x="107" y="318"/>
                    </a:lnTo>
                    <a:lnTo>
                      <a:pt x="110" y="470"/>
                    </a:lnTo>
                    <a:lnTo>
                      <a:pt x="126" y="666"/>
                    </a:lnTo>
                    <a:lnTo>
                      <a:pt x="31" y="666"/>
                    </a:lnTo>
                    <a:lnTo>
                      <a:pt x="28" y="646"/>
                    </a:lnTo>
                    <a:lnTo>
                      <a:pt x="20" y="592"/>
                    </a:lnTo>
                    <a:lnTo>
                      <a:pt x="11" y="512"/>
                    </a:lnTo>
                    <a:lnTo>
                      <a:pt x="3" y="413"/>
                    </a:lnTo>
                    <a:lnTo>
                      <a:pt x="0" y="305"/>
                    </a:lnTo>
                    <a:lnTo>
                      <a:pt x="6" y="195"/>
                    </a:lnTo>
                    <a:lnTo>
                      <a:pt x="23" y="90"/>
                    </a:lnTo>
                    <a:lnTo>
                      <a:pt x="55" y="0"/>
                    </a:lnTo>
                    <a:lnTo>
                      <a:pt x="169" y="5"/>
                    </a:lnTo>
                    <a:close/>
                  </a:path>
                </a:pathLst>
              </a:custGeom>
              <a:solidFill>
                <a:schemeClr val="bg2"/>
              </a:solidFill>
              <a:ln w="9525">
                <a:noFill/>
                <a:round/>
                <a:headEnd/>
                <a:tailEnd/>
              </a:ln>
            </p:spPr>
            <p:txBody>
              <a:bodyPr/>
              <a:lstStyle/>
              <a:p>
                <a:endParaRPr lang="en-US"/>
              </a:p>
            </p:txBody>
          </p:sp>
          <p:sp>
            <p:nvSpPr>
              <p:cNvPr id="540824" name="Freeform 152"/>
              <p:cNvSpPr>
                <a:spLocks/>
              </p:cNvSpPr>
              <p:nvPr/>
            </p:nvSpPr>
            <p:spPr bwMode="auto">
              <a:xfrm>
                <a:off x="4974" y="1561"/>
                <a:ext cx="20" cy="79"/>
              </a:xfrm>
              <a:custGeom>
                <a:avLst/>
                <a:gdLst/>
                <a:ahLst/>
                <a:cxnLst>
                  <a:cxn ang="0">
                    <a:pos x="140" y="5"/>
                  </a:cxn>
                  <a:cxn ang="0">
                    <a:pos x="136" y="8"/>
                  </a:cxn>
                  <a:cxn ang="0">
                    <a:pos x="127" y="23"/>
                  </a:cxn>
                  <a:cxn ang="0">
                    <a:pos x="116" y="51"/>
                  </a:cxn>
                  <a:cxn ang="0">
                    <a:pos x="103" y="98"/>
                  </a:cxn>
                  <a:cxn ang="0">
                    <a:pos x="94" y="167"/>
                  </a:cxn>
                  <a:cxn ang="0">
                    <a:pos x="90" y="264"/>
                  </a:cxn>
                  <a:cxn ang="0">
                    <a:pos x="92" y="390"/>
                  </a:cxn>
                  <a:cxn ang="0">
                    <a:pos x="106" y="551"/>
                  </a:cxn>
                  <a:cxn ang="0">
                    <a:pos x="27" y="551"/>
                  </a:cxn>
                  <a:cxn ang="0">
                    <a:pos x="24" y="535"/>
                  </a:cxn>
                  <a:cxn ang="0">
                    <a:pos x="17" y="490"/>
                  </a:cxn>
                  <a:cxn ang="0">
                    <a:pos x="9" y="423"/>
                  </a:cxn>
                  <a:cxn ang="0">
                    <a:pos x="3" y="342"/>
                  </a:cxn>
                  <a:cxn ang="0">
                    <a:pos x="0" y="252"/>
                  </a:cxn>
                  <a:cxn ang="0">
                    <a:pos x="5" y="161"/>
                  </a:cxn>
                  <a:cxn ang="0">
                    <a:pos x="20" y="75"/>
                  </a:cxn>
                  <a:cxn ang="0">
                    <a:pos x="46" y="0"/>
                  </a:cxn>
                  <a:cxn ang="0">
                    <a:pos x="140" y="5"/>
                  </a:cxn>
                </a:cxnLst>
                <a:rect l="0" t="0" r="r" b="b"/>
                <a:pathLst>
                  <a:path w="140" h="551">
                    <a:moveTo>
                      <a:pt x="140" y="5"/>
                    </a:moveTo>
                    <a:lnTo>
                      <a:pt x="136" y="8"/>
                    </a:lnTo>
                    <a:lnTo>
                      <a:pt x="127" y="23"/>
                    </a:lnTo>
                    <a:lnTo>
                      <a:pt x="116" y="51"/>
                    </a:lnTo>
                    <a:lnTo>
                      <a:pt x="103" y="98"/>
                    </a:lnTo>
                    <a:lnTo>
                      <a:pt x="94" y="167"/>
                    </a:lnTo>
                    <a:lnTo>
                      <a:pt x="90" y="264"/>
                    </a:lnTo>
                    <a:lnTo>
                      <a:pt x="92" y="390"/>
                    </a:lnTo>
                    <a:lnTo>
                      <a:pt x="106" y="551"/>
                    </a:lnTo>
                    <a:lnTo>
                      <a:pt x="27" y="551"/>
                    </a:lnTo>
                    <a:lnTo>
                      <a:pt x="24" y="535"/>
                    </a:lnTo>
                    <a:lnTo>
                      <a:pt x="17" y="490"/>
                    </a:lnTo>
                    <a:lnTo>
                      <a:pt x="9" y="423"/>
                    </a:lnTo>
                    <a:lnTo>
                      <a:pt x="3" y="342"/>
                    </a:lnTo>
                    <a:lnTo>
                      <a:pt x="0" y="252"/>
                    </a:lnTo>
                    <a:lnTo>
                      <a:pt x="5" y="161"/>
                    </a:lnTo>
                    <a:lnTo>
                      <a:pt x="20" y="75"/>
                    </a:lnTo>
                    <a:lnTo>
                      <a:pt x="46" y="0"/>
                    </a:lnTo>
                    <a:lnTo>
                      <a:pt x="140" y="5"/>
                    </a:lnTo>
                    <a:close/>
                  </a:path>
                </a:pathLst>
              </a:custGeom>
              <a:solidFill>
                <a:schemeClr val="bg2"/>
              </a:solidFill>
              <a:ln w="9525">
                <a:noFill/>
                <a:round/>
                <a:headEnd/>
                <a:tailEnd/>
              </a:ln>
            </p:spPr>
            <p:txBody>
              <a:bodyPr/>
              <a:lstStyle/>
              <a:p>
                <a:endParaRPr lang="en-US"/>
              </a:p>
            </p:txBody>
          </p:sp>
          <p:sp>
            <p:nvSpPr>
              <p:cNvPr id="540825" name="Freeform 153"/>
              <p:cNvSpPr>
                <a:spLocks/>
              </p:cNvSpPr>
              <p:nvPr/>
            </p:nvSpPr>
            <p:spPr bwMode="auto">
              <a:xfrm>
                <a:off x="4975" y="1569"/>
                <a:ext cx="16" cy="62"/>
              </a:xfrm>
              <a:custGeom>
                <a:avLst/>
                <a:gdLst/>
                <a:ahLst/>
                <a:cxnLst>
                  <a:cxn ang="0">
                    <a:pos x="111" y="4"/>
                  </a:cxn>
                  <a:cxn ang="0">
                    <a:pos x="108" y="7"/>
                  </a:cxn>
                  <a:cxn ang="0">
                    <a:pos x="101" y="18"/>
                  </a:cxn>
                  <a:cxn ang="0">
                    <a:pos x="92" y="41"/>
                  </a:cxn>
                  <a:cxn ang="0">
                    <a:pos x="82" y="77"/>
                  </a:cxn>
                  <a:cxn ang="0">
                    <a:pos x="75" y="133"/>
                  </a:cxn>
                  <a:cxn ang="0">
                    <a:pos x="70" y="208"/>
                  </a:cxn>
                  <a:cxn ang="0">
                    <a:pos x="72" y="309"/>
                  </a:cxn>
                  <a:cxn ang="0">
                    <a:pos x="83" y="437"/>
                  </a:cxn>
                  <a:cxn ang="0">
                    <a:pos x="21" y="437"/>
                  </a:cxn>
                  <a:cxn ang="0">
                    <a:pos x="19" y="424"/>
                  </a:cxn>
                  <a:cxn ang="0">
                    <a:pos x="13" y="389"/>
                  </a:cxn>
                  <a:cxn ang="0">
                    <a:pos x="7" y="336"/>
                  </a:cxn>
                  <a:cxn ang="0">
                    <a:pos x="3" y="272"/>
                  </a:cxn>
                  <a:cxn ang="0">
                    <a:pos x="0" y="200"/>
                  </a:cxn>
                  <a:cxn ang="0">
                    <a:pos x="5" y="128"/>
                  </a:cxn>
                  <a:cxn ang="0">
                    <a:pos x="16" y="59"/>
                  </a:cxn>
                  <a:cxn ang="0">
                    <a:pos x="37" y="0"/>
                  </a:cxn>
                  <a:cxn ang="0">
                    <a:pos x="111" y="4"/>
                  </a:cxn>
                </a:cxnLst>
                <a:rect l="0" t="0" r="r" b="b"/>
                <a:pathLst>
                  <a:path w="111" h="437">
                    <a:moveTo>
                      <a:pt x="111" y="4"/>
                    </a:moveTo>
                    <a:lnTo>
                      <a:pt x="108" y="7"/>
                    </a:lnTo>
                    <a:lnTo>
                      <a:pt x="101" y="18"/>
                    </a:lnTo>
                    <a:lnTo>
                      <a:pt x="92" y="41"/>
                    </a:lnTo>
                    <a:lnTo>
                      <a:pt x="82" y="77"/>
                    </a:lnTo>
                    <a:lnTo>
                      <a:pt x="75" y="133"/>
                    </a:lnTo>
                    <a:lnTo>
                      <a:pt x="70" y="208"/>
                    </a:lnTo>
                    <a:lnTo>
                      <a:pt x="72" y="309"/>
                    </a:lnTo>
                    <a:lnTo>
                      <a:pt x="83" y="437"/>
                    </a:lnTo>
                    <a:lnTo>
                      <a:pt x="21" y="437"/>
                    </a:lnTo>
                    <a:lnTo>
                      <a:pt x="19" y="424"/>
                    </a:lnTo>
                    <a:lnTo>
                      <a:pt x="13" y="389"/>
                    </a:lnTo>
                    <a:lnTo>
                      <a:pt x="7" y="336"/>
                    </a:lnTo>
                    <a:lnTo>
                      <a:pt x="3" y="272"/>
                    </a:lnTo>
                    <a:lnTo>
                      <a:pt x="0" y="200"/>
                    </a:lnTo>
                    <a:lnTo>
                      <a:pt x="5" y="128"/>
                    </a:lnTo>
                    <a:lnTo>
                      <a:pt x="16" y="59"/>
                    </a:lnTo>
                    <a:lnTo>
                      <a:pt x="37" y="0"/>
                    </a:lnTo>
                    <a:lnTo>
                      <a:pt x="111" y="4"/>
                    </a:lnTo>
                    <a:close/>
                  </a:path>
                </a:pathLst>
              </a:custGeom>
              <a:solidFill>
                <a:schemeClr val="bg2"/>
              </a:solidFill>
              <a:ln w="9525">
                <a:noFill/>
                <a:round/>
                <a:headEnd/>
                <a:tailEnd/>
              </a:ln>
            </p:spPr>
            <p:txBody>
              <a:bodyPr/>
              <a:lstStyle/>
              <a:p>
                <a:endParaRPr lang="en-US"/>
              </a:p>
            </p:txBody>
          </p:sp>
          <p:sp>
            <p:nvSpPr>
              <p:cNvPr id="540826" name="Freeform 154"/>
              <p:cNvSpPr>
                <a:spLocks/>
              </p:cNvSpPr>
              <p:nvPr/>
            </p:nvSpPr>
            <p:spPr bwMode="auto">
              <a:xfrm>
                <a:off x="4976" y="1577"/>
                <a:ext cx="12" cy="46"/>
              </a:xfrm>
              <a:custGeom>
                <a:avLst/>
                <a:gdLst/>
                <a:ahLst/>
                <a:cxnLst>
                  <a:cxn ang="0">
                    <a:pos x="82" y="3"/>
                  </a:cxn>
                  <a:cxn ang="0">
                    <a:pos x="79" y="5"/>
                  </a:cxn>
                  <a:cxn ang="0">
                    <a:pos x="75" y="13"/>
                  </a:cxn>
                  <a:cxn ang="0">
                    <a:pos x="67" y="30"/>
                  </a:cxn>
                  <a:cxn ang="0">
                    <a:pos x="60" y="57"/>
                  </a:cxn>
                  <a:cxn ang="0">
                    <a:pos x="54" y="98"/>
                  </a:cxn>
                  <a:cxn ang="0">
                    <a:pos x="52" y="154"/>
                  </a:cxn>
                  <a:cxn ang="0">
                    <a:pos x="53" y="228"/>
                  </a:cxn>
                  <a:cxn ang="0">
                    <a:pos x="61" y="322"/>
                  </a:cxn>
                  <a:cxn ang="0">
                    <a:pos x="15" y="322"/>
                  </a:cxn>
                  <a:cxn ang="0">
                    <a:pos x="14" y="313"/>
                  </a:cxn>
                  <a:cxn ang="0">
                    <a:pos x="9" y="287"/>
                  </a:cxn>
                  <a:cxn ang="0">
                    <a:pos x="5" y="247"/>
                  </a:cxn>
                  <a:cxn ang="0">
                    <a:pos x="1" y="200"/>
                  </a:cxn>
                  <a:cxn ang="0">
                    <a:pos x="0" y="147"/>
                  </a:cxn>
                  <a:cxn ang="0">
                    <a:pos x="3" y="95"/>
                  </a:cxn>
                  <a:cxn ang="0">
                    <a:pos x="11" y="44"/>
                  </a:cxn>
                  <a:cxn ang="0">
                    <a:pos x="27" y="0"/>
                  </a:cxn>
                  <a:cxn ang="0">
                    <a:pos x="82" y="3"/>
                  </a:cxn>
                </a:cxnLst>
                <a:rect l="0" t="0" r="r" b="b"/>
                <a:pathLst>
                  <a:path w="82" h="322">
                    <a:moveTo>
                      <a:pt x="82" y="3"/>
                    </a:moveTo>
                    <a:lnTo>
                      <a:pt x="79" y="5"/>
                    </a:lnTo>
                    <a:lnTo>
                      <a:pt x="75" y="13"/>
                    </a:lnTo>
                    <a:lnTo>
                      <a:pt x="67" y="30"/>
                    </a:lnTo>
                    <a:lnTo>
                      <a:pt x="60" y="57"/>
                    </a:lnTo>
                    <a:lnTo>
                      <a:pt x="54" y="98"/>
                    </a:lnTo>
                    <a:lnTo>
                      <a:pt x="52" y="154"/>
                    </a:lnTo>
                    <a:lnTo>
                      <a:pt x="53" y="228"/>
                    </a:lnTo>
                    <a:lnTo>
                      <a:pt x="61" y="322"/>
                    </a:lnTo>
                    <a:lnTo>
                      <a:pt x="15" y="322"/>
                    </a:lnTo>
                    <a:lnTo>
                      <a:pt x="14" y="313"/>
                    </a:lnTo>
                    <a:lnTo>
                      <a:pt x="9" y="287"/>
                    </a:lnTo>
                    <a:lnTo>
                      <a:pt x="5" y="247"/>
                    </a:lnTo>
                    <a:lnTo>
                      <a:pt x="1" y="200"/>
                    </a:lnTo>
                    <a:lnTo>
                      <a:pt x="0" y="147"/>
                    </a:lnTo>
                    <a:lnTo>
                      <a:pt x="3" y="95"/>
                    </a:lnTo>
                    <a:lnTo>
                      <a:pt x="11" y="44"/>
                    </a:lnTo>
                    <a:lnTo>
                      <a:pt x="27" y="0"/>
                    </a:lnTo>
                    <a:lnTo>
                      <a:pt x="82" y="3"/>
                    </a:lnTo>
                    <a:close/>
                  </a:path>
                </a:pathLst>
              </a:custGeom>
              <a:solidFill>
                <a:schemeClr val="bg2"/>
              </a:solidFill>
              <a:ln w="9525">
                <a:noFill/>
                <a:round/>
                <a:headEnd/>
                <a:tailEnd/>
              </a:ln>
            </p:spPr>
            <p:txBody>
              <a:bodyPr/>
              <a:lstStyle/>
              <a:p>
                <a:endParaRPr lang="en-US"/>
              </a:p>
            </p:txBody>
          </p:sp>
          <p:sp>
            <p:nvSpPr>
              <p:cNvPr id="540827" name="Rectangle 155"/>
              <p:cNvSpPr>
                <a:spLocks noChangeArrowheads="1"/>
              </p:cNvSpPr>
              <p:nvPr/>
            </p:nvSpPr>
            <p:spPr bwMode="auto">
              <a:xfrm>
                <a:off x="4824" y="1565"/>
                <a:ext cx="4" cy="146"/>
              </a:xfrm>
              <a:prstGeom prst="rect">
                <a:avLst/>
              </a:prstGeom>
              <a:solidFill>
                <a:srgbClr val="DDDDDD"/>
              </a:solidFill>
              <a:ln w="9525">
                <a:noFill/>
                <a:miter lim="800000"/>
                <a:headEnd/>
                <a:tailEnd/>
              </a:ln>
            </p:spPr>
            <p:txBody>
              <a:bodyPr/>
              <a:lstStyle/>
              <a:p>
                <a:endParaRPr lang="en-US"/>
              </a:p>
            </p:txBody>
          </p:sp>
          <p:sp>
            <p:nvSpPr>
              <p:cNvPr id="540828" name="Freeform 156"/>
              <p:cNvSpPr>
                <a:spLocks/>
              </p:cNvSpPr>
              <p:nvPr/>
            </p:nvSpPr>
            <p:spPr bwMode="auto">
              <a:xfrm>
                <a:off x="4876" y="1563"/>
                <a:ext cx="57" cy="67"/>
              </a:xfrm>
              <a:custGeom>
                <a:avLst/>
                <a:gdLst/>
                <a:ahLst/>
                <a:cxnLst>
                  <a:cxn ang="0">
                    <a:pos x="37" y="44"/>
                  </a:cxn>
                  <a:cxn ang="0">
                    <a:pos x="33" y="53"/>
                  </a:cxn>
                  <a:cxn ang="0">
                    <a:pos x="27" y="79"/>
                  </a:cxn>
                  <a:cxn ang="0">
                    <a:pos x="17" y="120"/>
                  </a:cxn>
                  <a:cxn ang="0">
                    <a:pos x="8" y="174"/>
                  </a:cxn>
                  <a:cxn ang="0">
                    <a:pos x="1" y="238"/>
                  </a:cxn>
                  <a:cxn ang="0">
                    <a:pos x="0" y="309"/>
                  </a:cxn>
                  <a:cxn ang="0">
                    <a:pos x="7" y="387"/>
                  </a:cxn>
                  <a:cxn ang="0">
                    <a:pos x="24" y="469"/>
                  </a:cxn>
                  <a:cxn ang="0">
                    <a:pos x="24" y="466"/>
                  </a:cxn>
                  <a:cxn ang="0">
                    <a:pos x="24" y="455"/>
                  </a:cxn>
                  <a:cxn ang="0">
                    <a:pos x="24" y="438"/>
                  </a:cxn>
                  <a:cxn ang="0">
                    <a:pos x="24" y="417"/>
                  </a:cxn>
                  <a:cxn ang="0">
                    <a:pos x="27" y="391"/>
                  </a:cxn>
                  <a:cxn ang="0">
                    <a:pos x="30" y="363"/>
                  </a:cxn>
                  <a:cxn ang="0">
                    <a:pos x="35" y="332"/>
                  </a:cxn>
                  <a:cxn ang="0">
                    <a:pos x="41" y="300"/>
                  </a:cxn>
                  <a:cxn ang="0">
                    <a:pos x="52" y="268"/>
                  </a:cxn>
                  <a:cxn ang="0">
                    <a:pos x="64" y="237"/>
                  </a:cxn>
                  <a:cxn ang="0">
                    <a:pos x="79" y="207"/>
                  </a:cxn>
                  <a:cxn ang="0">
                    <a:pos x="99" y="179"/>
                  </a:cxn>
                  <a:cxn ang="0">
                    <a:pos x="123" y="155"/>
                  </a:cxn>
                  <a:cxn ang="0">
                    <a:pos x="150" y="136"/>
                  </a:cxn>
                  <a:cxn ang="0">
                    <a:pos x="183" y="122"/>
                  </a:cxn>
                  <a:cxn ang="0">
                    <a:pos x="221" y="114"/>
                  </a:cxn>
                  <a:cxn ang="0">
                    <a:pos x="223" y="112"/>
                  </a:cxn>
                  <a:cxn ang="0">
                    <a:pos x="230" y="107"/>
                  </a:cxn>
                  <a:cxn ang="0">
                    <a:pos x="242" y="99"/>
                  </a:cxn>
                  <a:cxn ang="0">
                    <a:pos x="260" y="88"/>
                  </a:cxn>
                  <a:cxn ang="0">
                    <a:pos x="284" y="74"/>
                  </a:cxn>
                  <a:cxn ang="0">
                    <a:pos x="315" y="58"/>
                  </a:cxn>
                  <a:cxn ang="0">
                    <a:pos x="352" y="39"/>
                  </a:cxn>
                  <a:cxn ang="0">
                    <a:pos x="398" y="19"/>
                  </a:cxn>
                  <a:cxn ang="0">
                    <a:pos x="396" y="17"/>
                  </a:cxn>
                  <a:cxn ang="0">
                    <a:pos x="389" y="16"/>
                  </a:cxn>
                  <a:cxn ang="0">
                    <a:pos x="379" y="14"/>
                  </a:cxn>
                  <a:cxn ang="0">
                    <a:pos x="364" y="12"/>
                  </a:cxn>
                  <a:cxn ang="0">
                    <a:pos x="347" y="8"/>
                  </a:cxn>
                  <a:cxn ang="0">
                    <a:pos x="326" y="6"/>
                  </a:cxn>
                  <a:cxn ang="0">
                    <a:pos x="302" y="4"/>
                  </a:cxn>
                  <a:cxn ang="0">
                    <a:pos x="277" y="1"/>
                  </a:cxn>
                  <a:cxn ang="0">
                    <a:pos x="250" y="0"/>
                  </a:cxn>
                  <a:cxn ang="0">
                    <a:pos x="221" y="1"/>
                  </a:cxn>
                  <a:cxn ang="0">
                    <a:pos x="191" y="3"/>
                  </a:cxn>
                  <a:cxn ang="0">
                    <a:pos x="160" y="6"/>
                  </a:cxn>
                  <a:cxn ang="0">
                    <a:pos x="129" y="12"/>
                  </a:cxn>
                  <a:cxn ang="0">
                    <a:pos x="97" y="20"/>
                  </a:cxn>
                  <a:cxn ang="0">
                    <a:pos x="67" y="30"/>
                  </a:cxn>
                  <a:cxn ang="0">
                    <a:pos x="37" y="44"/>
                  </a:cxn>
                </a:cxnLst>
                <a:rect l="0" t="0" r="r" b="b"/>
                <a:pathLst>
                  <a:path w="398" h="469">
                    <a:moveTo>
                      <a:pt x="37" y="44"/>
                    </a:moveTo>
                    <a:lnTo>
                      <a:pt x="33" y="53"/>
                    </a:lnTo>
                    <a:lnTo>
                      <a:pt x="27" y="79"/>
                    </a:lnTo>
                    <a:lnTo>
                      <a:pt x="17" y="120"/>
                    </a:lnTo>
                    <a:lnTo>
                      <a:pt x="8" y="174"/>
                    </a:lnTo>
                    <a:lnTo>
                      <a:pt x="1" y="238"/>
                    </a:lnTo>
                    <a:lnTo>
                      <a:pt x="0" y="309"/>
                    </a:lnTo>
                    <a:lnTo>
                      <a:pt x="7" y="387"/>
                    </a:lnTo>
                    <a:lnTo>
                      <a:pt x="24" y="469"/>
                    </a:lnTo>
                    <a:lnTo>
                      <a:pt x="24" y="466"/>
                    </a:lnTo>
                    <a:lnTo>
                      <a:pt x="24" y="455"/>
                    </a:lnTo>
                    <a:lnTo>
                      <a:pt x="24" y="438"/>
                    </a:lnTo>
                    <a:lnTo>
                      <a:pt x="24" y="417"/>
                    </a:lnTo>
                    <a:lnTo>
                      <a:pt x="27" y="391"/>
                    </a:lnTo>
                    <a:lnTo>
                      <a:pt x="30" y="363"/>
                    </a:lnTo>
                    <a:lnTo>
                      <a:pt x="35" y="332"/>
                    </a:lnTo>
                    <a:lnTo>
                      <a:pt x="41" y="300"/>
                    </a:lnTo>
                    <a:lnTo>
                      <a:pt x="52" y="268"/>
                    </a:lnTo>
                    <a:lnTo>
                      <a:pt x="64" y="237"/>
                    </a:lnTo>
                    <a:lnTo>
                      <a:pt x="79" y="207"/>
                    </a:lnTo>
                    <a:lnTo>
                      <a:pt x="99" y="179"/>
                    </a:lnTo>
                    <a:lnTo>
                      <a:pt x="123" y="155"/>
                    </a:lnTo>
                    <a:lnTo>
                      <a:pt x="150" y="136"/>
                    </a:lnTo>
                    <a:lnTo>
                      <a:pt x="183" y="122"/>
                    </a:lnTo>
                    <a:lnTo>
                      <a:pt x="221" y="114"/>
                    </a:lnTo>
                    <a:lnTo>
                      <a:pt x="223" y="112"/>
                    </a:lnTo>
                    <a:lnTo>
                      <a:pt x="230" y="107"/>
                    </a:lnTo>
                    <a:lnTo>
                      <a:pt x="242" y="99"/>
                    </a:lnTo>
                    <a:lnTo>
                      <a:pt x="260" y="88"/>
                    </a:lnTo>
                    <a:lnTo>
                      <a:pt x="284" y="74"/>
                    </a:lnTo>
                    <a:lnTo>
                      <a:pt x="315" y="58"/>
                    </a:lnTo>
                    <a:lnTo>
                      <a:pt x="352" y="39"/>
                    </a:lnTo>
                    <a:lnTo>
                      <a:pt x="398" y="19"/>
                    </a:lnTo>
                    <a:lnTo>
                      <a:pt x="396" y="17"/>
                    </a:lnTo>
                    <a:lnTo>
                      <a:pt x="389" y="16"/>
                    </a:lnTo>
                    <a:lnTo>
                      <a:pt x="379" y="14"/>
                    </a:lnTo>
                    <a:lnTo>
                      <a:pt x="364" y="12"/>
                    </a:lnTo>
                    <a:lnTo>
                      <a:pt x="347" y="8"/>
                    </a:lnTo>
                    <a:lnTo>
                      <a:pt x="326" y="6"/>
                    </a:lnTo>
                    <a:lnTo>
                      <a:pt x="302" y="4"/>
                    </a:lnTo>
                    <a:lnTo>
                      <a:pt x="277" y="1"/>
                    </a:lnTo>
                    <a:lnTo>
                      <a:pt x="250" y="0"/>
                    </a:lnTo>
                    <a:lnTo>
                      <a:pt x="221" y="1"/>
                    </a:lnTo>
                    <a:lnTo>
                      <a:pt x="191" y="3"/>
                    </a:lnTo>
                    <a:lnTo>
                      <a:pt x="160" y="6"/>
                    </a:lnTo>
                    <a:lnTo>
                      <a:pt x="129" y="12"/>
                    </a:lnTo>
                    <a:lnTo>
                      <a:pt x="97" y="20"/>
                    </a:lnTo>
                    <a:lnTo>
                      <a:pt x="67" y="30"/>
                    </a:lnTo>
                    <a:lnTo>
                      <a:pt x="37" y="44"/>
                    </a:lnTo>
                    <a:close/>
                  </a:path>
                </a:pathLst>
              </a:custGeom>
              <a:solidFill>
                <a:srgbClr val="999999"/>
              </a:solidFill>
              <a:ln w="9525">
                <a:noFill/>
                <a:round/>
                <a:headEnd/>
                <a:tailEnd/>
              </a:ln>
            </p:spPr>
            <p:txBody>
              <a:bodyPr/>
              <a:lstStyle/>
              <a:p>
                <a:endParaRPr lang="en-US"/>
              </a:p>
            </p:txBody>
          </p:sp>
          <p:sp>
            <p:nvSpPr>
              <p:cNvPr id="540829" name="Freeform 157"/>
              <p:cNvSpPr>
                <a:spLocks/>
              </p:cNvSpPr>
              <p:nvPr/>
            </p:nvSpPr>
            <p:spPr bwMode="auto">
              <a:xfrm>
                <a:off x="4797" y="1613"/>
                <a:ext cx="46" cy="13"/>
              </a:xfrm>
              <a:custGeom>
                <a:avLst/>
                <a:gdLst/>
                <a:ahLst/>
                <a:cxnLst>
                  <a:cxn ang="0">
                    <a:pos x="0" y="57"/>
                  </a:cxn>
                  <a:cxn ang="0">
                    <a:pos x="0" y="55"/>
                  </a:cxn>
                  <a:cxn ang="0">
                    <a:pos x="2" y="52"/>
                  </a:cxn>
                  <a:cxn ang="0">
                    <a:pos x="6" y="47"/>
                  </a:cxn>
                  <a:cxn ang="0">
                    <a:pos x="12" y="41"/>
                  </a:cxn>
                  <a:cxn ang="0">
                    <a:pos x="20" y="34"/>
                  </a:cxn>
                  <a:cxn ang="0">
                    <a:pos x="29" y="27"/>
                  </a:cxn>
                  <a:cxn ang="0">
                    <a:pos x="41" y="20"/>
                  </a:cxn>
                  <a:cxn ang="0">
                    <a:pos x="57" y="13"/>
                  </a:cxn>
                  <a:cxn ang="0">
                    <a:pos x="77" y="7"/>
                  </a:cxn>
                  <a:cxn ang="0">
                    <a:pos x="98" y="3"/>
                  </a:cxn>
                  <a:cxn ang="0">
                    <a:pos x="126" y="0"/>
                  </a:cxn>
                  <a:cxn ang="0">
                    <a:pos x="156" y="0"/>
                  </a:cxn>
                  <a:cxn ang="0">
                    <a:pos x="191" y="3"/>
                  </a:cxn>
                  <a:cxn ang="0">
                    <a:pos x="230" y="8"/>
                  </a:cxn>
                  <a:cxn ang="0">
                    <a:pos x="275" y="18"/>
                  </a:cxn>
                  <a:cxn ang="0">
                    <a:pos x="325" y="31"/>
                  </a:cxn>
                  <a:cxn ang="0">
                    <a:pos x="318" y="51"/>
                  </a:cxn>
                  <a:cxn ang="0">
                    <a:pos x="316" y="50"/>
                  </a:cxn>
                  <a:cxn ang="0">
                    <a:pos x="308" y="47"/>
                  </a:cxn>
                  <a:cxn ang="0">
                    <a:pos x="295" y="44"/>
                  </a:cxn>
                  <a:cxn ang="0">
                    <a:pos x="279" y="39"/>
                  </a:cxn>
                  <a:cxn ang="0">
                    <a:pos x="260" y="35"/>
                  </a:cxn>
                  <a:cxn ang="0">
                    <a:pos x="238" y="30"/>
                  </a:cxn>
                  <a:cxn ang="0">
                    <a:pos x="214" y="27"/>
                  </a:cxn>
                  <a:cxn ang="0">
                    <a:pos x="188" y="24"/>
                  </a:cxn>
                  <a:cxn ang="0">
                    <a:pos x="161" y="23"/>
                  </a:cxn>
                  <a:cxn ang="0">
                    <a:pos x="134" y="23"/>
                  </a:cxn>
                  <a:cxn ang="0">
                    <a:pos x="108" y="26"/>
                  </a:cxn>
                  <a:cxn ang="0">
                    <a:pos x="82" y="31"/>
                  </a:cxn>
                  <a:cxn ang="0">
                    <a:pos x="58" y="41"/>
                  </a:cxn>
                  <a:cxn ang="0">
                    <a:pos x="36" y="52"/>
                  </a:cxn>
                  <a:cxn ang="0">
                    <a:pos x="16" y="68"/>
                  </a:cxn>
                  <a:cxn ang="0">
                    <a:pos x="0" y="89"/>
                  </a:cxn>
                  <a:cxn ang="0">
                    <a:pos x="0" y="57"/>
                  </a:cxn>
                </a:cxnLst>
                <a:rect l="0" t="0" r="r" b="b"/>
                <a:pathLst>
                  <a:path w="325" h="89">
                    <a:moveTo>
                      <a:pt x="0" y="57"/>
                    </a:moveTo>
                    <a:lnTo>
                      <a:pt x="0" y="55"/>
                    </a:lnTo>
                    <a:lnTo>
                      <a:pt x="2" y="52"/>
                    </a:lnTo>
                    <a:lnTo>
                      <a:pt x="6" y="47"/>
                    </a:lnTo>
                    <a:lnTo>
                      <a:pt x="12" y="41"/>
                    </a:lnTo>
                    <a:lnTo>
                      <a:pt x="20" y="34"/>
                    </a:lnTo>
                    <a:lnTo>
                      <a:pt x="29" y="27"/>
                    </a:lnTo>
                    <a:lnTo>
                      <a:pt x="41" y="20"/>
                    </a:lnTo>
                    <a:lnTo>
                      <a:pt x="57" y="13"/>
                    </a:lnTo>
                    <a:lnTo>
                      <a:pt x="77" y="7"/>
                    </a:lnTo>
                    <a:lnTo>
                      <a:pt x="98" y="3"/>
                    </a:lnTo>
                    <a:lnTo>
                      <a:pt x="126" y="0"/>
                    </a:lnTo>
                    <a:lnTo>
                      <a:pt x="156" y="0"/>
                    </a:lnTo>
                    <a:lnTo>
                      <a:pt x="191" y="3"/>
                    </a:lnTo>
                    <a:lnTo>
                      <a:pt x="230" y="8"/>
                    </a:lnTo>
                    <a:lnTo>
                      <a:pt x="275" y="18"/>
                    </a:lnTo>
                    <a:lnTo>
                      <a:pt x="325" y="31"/>
                    </a:lnTo>
                    <a:lnTo>
                      <a:pt x="318" y="51"/>
                    </a:lnTo>
                    <a:lnTo>
                      <a:pt x="316" y="50"/>
                    </a:lnTo>
                    <a:lnTo>
                      <a:pt x="308" y="47"/>
                    </a:lnTo>
                    <a:lnTo>
                      <a:pt x="295" y="44"/>
                    </a:lnTo>
                    <a:lnTo>
                      <a:pt x="279" y="39"/>
                    </a:lnTo>
                    <a:lnTo>
                      <a:pt x="260" y="35"/>
                    </a:lnTo>
                    <a:lnTo>
                      <a:pt x="238" y="30"/>
                    </a:lnTo>
                    <a:lnTo>
                      <a:pt x="214" y="27"/>
                    </a:lnTo>
                    <a:lnTo>
                      <a:pt x="188" y="24"/>
                    </a:lnTo>
                    <a:lnTo>
                      <a:pt x="161" y="23"/>
                    </a:lnTo>
                    <a:lnTo>
                      <a:pt x="134" y="23"/>
                    </a:lnTo>
                    <a:lnTo>
                      <a:pt x="108" y="26"/>
                    </a:lnTo>
                    <a:lnTo>
                      <a:pt x="82" y="31"/>
                    </a:lnTo>
                    <a:lnTo>
                      <a:pt x="58" y="41"/>
                    </a:lnTo>
                    <a:lnTo>
                      <a:pt x="36" y="52"/>
                    </a:lnTo>
                    <a:lnTo>
                      <a:pt x="16" y="68"/>
                    </a:lnTo>
                    <a:lnTo>
                      <a:pt x="0" y="89"/>
                    </a:lnTo>
                    <a:lnTo>
                      <a:pt x="0" y="57"/>
                    </a:lnTo>
                    <a:close/>
                  </a:path>
                </a:pathLst>
              </a:custGeom>
              <a:solidFill>
                <a:srgbClr val="000000"/>
              </a:solidFill>
              <a:ln w="9525">
                <a:noFill/>
                <a:round/>
                <a:headEnd/>
                <a:tailEnd/>
              </a:ln>
            </p:spPr>
            <p:txBody>
              <a:bodyPr/>
              <a:lstStyle/>
              <a:p>
                <a:endParaRPr lang="en-US"/>
              </a:p>
            </p:txBody>
          </p:sp>
          <p:sp>
            <p:nvSpPr>
              <p:cNvPr id="540830" name="Freeform 158"/>
              <p:cNvSpPr>
                <a:spLocks/>
              </p:cNvSpPr>
              <p:nvPr/>
            </p:nvSpPr>
            <p:spPr bwMode="auto">
              <a:xfrm>
                <a:off x="4797" y="1583"/>
                <a:ext cx="46" cy="13"/>
              </a:xfrm>
              <a:custGeom>
                <a:avLst/>
                <a:gdLst/>
                <a:ahLst/>
                <a:cxnLst>
                  <a:cxn ang="0">
                    <a:pos x="0" y="56"/>
                  </a:cxn>
                  <a:cxn ang="0">
                    <a:pos x="0" y="55"/>
                  </a:cxn>
                  <a:cxn ang="0">
                    <a:pos x="2" y="52"/>
                  </a:cxn>
                  <a:cxn ang="0">
                    <a:pos x="6" y="47"/>
                  </a:cxn>
                  <a:cxn ang="0">
                    <a:pos x="12" y="40"/>
                  </a:cxn>
                  <a:cxn ang="0">
                    <a:pos x="20" y="33"/>
                  </a:cxn>
                  <a:cxn ang="0">
                    <a:pos x="29" y="27"/>
                  </a:cxn>
                  <a:cxn ang="0">
                    <a:pos x="41" y="18"/>
                  </a:cxn>
                  <a:cxn ang="0">
                    <a:pos x="57" y="13"/>
                  </a:cxn>
                  <a:cxn ang="0">
                    <a:pos x="77" y="7"/>
                  </a:cxn>
                  <a:cxn ang="0">
                    <a:pos x="98" y="2"/>
                  </a:cxn>
                  <a:cxn ang="0">
                    <a:pos x="126" y="0"/>
                  </a:cxn>
                  <a:cxn ang="0">
                    <a:pos x="156" y="0"/>
                  </a:cxn>
                  <a:cxn ang="0">
                    <a:pos x="191" y="2"/>
                  </a:cxn>
                  <a:cxn ang="0">
                    <a:pos x="230" y="8"/>
                  </a:cxn>
                  <a:cxn ang="0">
                    <a:pos x="275" y="17"/>
                  </a:cxn>
                  <a:cxn ang="0">
                    <a:pos x="325" y="31"/>
                  </a:cxn>
                  <a:cxn ang="0">
                    <a:pos x="318" y="49"/>
                  </a:cxn>
                  <a:cxn ang="0">
                    <a:pos x="316" y="48"/>
                  </a:cxn>
                  <a:cxn ang="0">
                    <a:pos x="308" y="46"/>
                  </a:cxn>
                  <a:cxn ang="0">
                    <a:pos x="295" y="43"/>
                  </a:cxn>
                  <a:cxn ang="0">
                    <a:pos x="279" y="38"/>
                  </a:cxn>
                  <a:cxn ang="0">
                    <a:pos x="260" y="35"/>
                  </a:cxn>
                  <a:cxn ang="0">
                    <a:pos x="238" y="30"/>
                  </a:cxn>
                  <a:cxn ang="0">
                    <a:pos x="214" y="27"/>
                  </a:cxn>
                  <a:cxn ang="0">
                    <a:pos x="188" y="23"/>
                  </a:cxn>
                  <a:cxn ang="0">
                    <a:pos x="161" y="22"/>
                  </a:cxn>
                  <a:cxn ang="0">
                    <a:pos x="134" y="23"/>
                  </a:cxn>
                  <a:cxn ang="0">
                    <a:pos x="108" y="25"/>
                  </a:cxn>
                  <a:cxn ang="0">
                    <a:pos x="82" y="31"/>
                  </a:cxn>
                  <a:cxn ang="0">
                    <a:pos x="58" y="40"/>
                  </a:cxn>
                  <a:cxn ang="0">
                    <a:pos x="36" y="52"/>
                  </a:cxn>
                  <a:cxn ang="0">
                    <a:pos x="16" y="68"/>
                  </a:cxn>
                  <a:cxn ang="0">
                    <a:pos x="0" y="89"/>
                  </a:cxn>
                  <a:cxn ang="0">
                    <a:pos x="0" y="56"/>
                  </a:cxn>
                </a:cxnLst>
                <a:rect l="0" t="0" r="r" b="b"/>
                <a:pathLst>
                  <a:path w="325" h="89">
                    <a:moveTo>
                      <a:pt x="0" y="56"/>
                    </a:moveTo>
                    <a:lnTo>
                      <a:pt x="0" y="55"/>
                    </a:lnTo>
                    <a:lnTo>
                      <a:pt x="2" y="52"/>
                    </a:lnTo>
                    <a:lnTo>
                      <a:pt x="6" y="47"/>
                    </a:lnTo>
                    <a:lnTo>
                      <a:pt x="12" y="40"/>
                    </a:lnTo>
                    <a:lnTo>
                      <a:pt x="20" y="33"/>
                    </a:lnTo>
                    <a:lnTo>
                      <a:pt x="29" y="27"/>
                    </a:lnTo>
                    <a:lnTo>
                      <a:pt x="41" y="18"/>
                    </a:lnTo>
                    <a:lnTo>
                      <a:pt x="57" y="13"/>
                    </a:lnTo>
                    <a:lnTo>
                      <a:pt x="77" y="7"/>
                    </a:lnTo>
                    <a:lnTo>
                      <a:pt x="98" y="2"/>
                    </a:lnTo>
                    <a:lnTo>
                      <a:pt x="126" y="0"/>
                    </a:lnTo>
                    <a:lnTo>
                      <a:pt x="156" y="0"/>
                    </a:lnTo>
                    <a:lnTo>
                      <a:pt x="191" y="2"/>
                    </a:lnTo>
                    <a:lnTo>
                      <a:pt x="230" y="8"/>
                    </a:lnTo>
                    <a:lnTo>
                      <a:pt x="275" y="17"/>
                    </a:lnTo>
                    <a:lnTo>
                      <a:pt x="325" y="31"/>
                    </a:lnTo>
                    <a:lnTo>
                      <a:pt x="318" y="49"/>
                    </a:lnTo>
                    <a:lnTo>
                      <a:pt x="316" y="48"/>
                    </a:lnTo>
                    <a:lnTo>
                      <a:pt x="308" y="46"/>
                    </a:lnTo>
                    <a:lnTo>
                      <a:pt x="295" y="43"/>
                    </a:lnTo>
                    <a:lnTo>
                      <a:pt x="279" y="38"/>
                    </a:lnTo>
                    <a:lnTo>
                      <a:pt x="260" y="35"/>
                    </a:lnTo>
                    <a:lnTo>
                      <a:pt x="238" y="30"/>
                    </a:lnTo>
                    <a:lnTo>
                      <a:pt x="214" y="27"/>
                    </a:lnTo>
                    <a:lnTo>
                      <a:pt x="188" y="23"/>
                    </a:lnTo>
                    <a:lnTo>
                      <a:pt x="161" y="22"/>
                    </a:lnTo>
                    <a:lnTo>
                      <a:pt x="134" y="23"/>
                    </a:lnTo>
                    <a:lnTo>
                      <a:pt x="108" y="25"/>
                    </a:lnTo>
                    <a:lnTo>
                      <a:pt x="82" y="31"/>
                    </a:lnTo>
                    <a:lnTo>
                      <a:pt x="58" y="40"/>
                    </a:lnTo>
                    <a:lnTo>
                      <a:pt x="36" y="52"/>
                    </a:lnTo>
                    <a:lnTo>
                      <a:pt x="16" y="68"/>
                    </a:lnTo>
                    <a:lnTo>
                      <a:pt x="0" y="89"/>
                    </a:lnTo>
                    <a:lnTo>
                      <a:pt x="0" y="56"/>
                    </a:lnTo>
                    <a:close/>
                  </a:path>
                </a:pathLst>
              </a:custGeom>
              <a:solidFill>
                <a:srgbClr val="000000"/>
              </a:solidFill>
              <a:ln w="9525">
                <a:noFill/>
                <a:round/>
                <a:headEnd/>
                <a:tailEnd/>
              </a:ln>
            </p:spPr>
            <p:txBody>
              <a:bodyPr/>
              <a:lstStyle/>
              <a:p>
                <a:endParaRPr lang="en-US"/>
              </a:p>
            </p:txBody>
          </p:sp>
          <p:sp>
            <p:nvSpPr>
              <p:cNvPr id="540831" name="Freeform 159"/>
              <p:cNvSpPr>
                <a:spLocks/>
              </p:cNvSpPr>
              <p:nvPr/>
            </p:nvSpPr>
            <p:spPr bwMode="auto">
              <a:xfrm>
                <a:off x="4841" y="1568"/>
                <a:ext cx="75" cy="139"/>
              </a:xfrm>
              <a:custGeom>
                <a:avLst/>
                <a:gdLst/>
                <a:ahLst/>
                <a:cxnLst>
                  <a:cxn ang="0">
                    <a:pos x="0" y="0"/>
                  </a:cxn>
                  <a:cxn ang="0">
                    <a:pos x="0" y="943"/>
                  </a:cxn>
                  <a:cxn ang="0">
                    <a:pos x="159" y="975"/>
                  </a:cxn>
                  <a:cxn ang="0">
                    <a:pos x="152" y="848"/>
                  </a:cxn>
                  <a:cxn ang="0">
                    <a:pos x="528" y="905"/>
                  </a:cxn>
                  <a:cxn ang="0">
                    <a:pos x="521" y="855"/>
                  </a:cxn>
                  <a:cxn ang="0">
                    <a:pos x="261" y="822"/>
                  </a:cxn>
                  <a:cxn ang="0">
                    <a:pos x="254" y="713"/>
                  </a:cxn>
                  <a:cxn ang="0">
                    <a:pos x="77" y="713"/>
                  </a:cxn>
                  <a:cxn ang="0">
                    <a:pos x="72" y="699"/>
                  </a:cxn>
                  <a:cxn ang="0">
                    <a:pos x="60" y="659"/>
                  </a:cxn>
                  <a:cxn ang="0">
                    <a:pos x="44" y="595"/>
                  </a:cxn>
                  <a:cxn ang="0">
                    <a:pos x="28" y="511"/>
                  </a:cxn>
                  <a:cxn ang="0">
                    <a:pos x="16" y="410"/>
                  </a:cxn>
                  <a:cxn ang="0">
                    <a:pos x="12" y="294"/>
                  </a:cxn>
                  <a:cxn ang="0">
                    <a:pos x="21" y="167"/>
                  </a:cxn>
                  <a:cxn ang="0">
                    <a:pos x="45" y="32"/>
                  </a:cxn>
                  <a:cxn ang="0">
                    <a:pos x="0" y="0"/>
                  </a:cxn>
                </a:cxnLst>
                <a:rect l="0" t="0" r="r" b="b"/>
                <a:pathLst>
                  <a:path w="528" h="975">
                    <a:moveTo>
                      <a:pt x="0" y="0"/>
                    </a:moveTo>
                    <a:lnTo>
                      <a:pt x="0" y="943"/>
                    </a:lnTo>
                    <a:lnTo>
                      <a:pt x="159" y="975"/>
                    </a:lnTo>
                    <a:lnTo>
                      <a:pt x="152" y="848"/>
                    </a:lnTo>
                    <a:lnTo>
                      <a:pt x="528" y="905"/>
                    </a:lnTo>
                    <a:lnTo>
                      <a:pt x="521" y="855"/>
                    </a:lnTo>
                    <a:lnTo>
                      <a:pt x="261" y="822"/>
                    </a:lnTo>
                    <a:lnTo>
                      <a:pt x="254" y="713"/>
                    </a:lnTo>
                    <a:lnTo>
                      <a:pt x="77" y="713"/>
                    </a:lnTo>
                    <a:lnTo>
                      <a:pt x="72" y="699"/>
                    </a:lnTo>
                    <a:lnTo>
                      <a:pt x="60" y="659"/>
                    </a:lnTo>
                    <a:lnTo>
                      <a:pt x="44" y="595"/>
                    </a:lnTo>
                    <a:lnTo>
                      <a:pt x="28" y="511"/>
                    </a:lnTo>
                    <a:lnTo>
                      <a:pt x="16" y="410"/>
                    </a:lnTo>
                    <a:lnTo>
                      <a:pt x="12" y="294"/>
                    </a:lnTo>
                    <a:lnTo>
                      <a:pt x="21" y="167"/>
                    </a:lnTo>
                    <a:lnTo>
                      <a:pt x="45" y="32"/>
                    </a:lnTo>
                    <a:lnTo>
                      <a:pt x="0" y="0"/>
                    </a:lnTo>
                    <a:close/>
                  </a:path>
                </a:pathLst>
              </a:custGeom>
              <a:solidFill>
                <a:schemeClr val="bg2"/>
              </a:solidFill>
              <a:ln w="9525">
                <a:noFill/>
                <a:round/>
                <a:headEnd/>
                <a:tailEnd/>
              </a:ln>
            </p:spPr>
            <p:txBody>
              <a:bodyPr/>
              <a:lstStyle/>
              <a:p>
                <a:endParaRPr lang="en-US"/>
              </a:p>
            </p:txBody>
          </p:sp>
          <p:sp>
            <p:nvSpPr>
              <p:cNvPr id="540832" name="Freeform 160"/>
              <p:cNvSpPr>
                <a:spLocks/>
              </p:cNvSpPr>
              <p:nvPr/>
            </p:nvSpPr>
            <p:spPr bwMode="auto">
              <a:xfrm>
                <a:off x="4878" y="1536"/>
                <a:ext cx="97" cy="19"/>
              </a:xfrm>
              <a:custGeom>
                <a:avLst/>
                <a:gdLst/>
                <a:ahLst/>
                <a:cxnLst>
                  <a:cxn ang="0">
                    <a:pos x="0" y="133"/>
                  </a:cxn>
                  <a:cxn ang="0">
                    <a:pos x="4" y="132"/>
                  </a:cxn>
                  <a:cxn ang="0">
                    <a:pos x="15" y="127"/>
                  </a:cxn>
                  <a:cxn ang="0">
                    <a:pos x="32" y="122"/>
                  </a:cxn>
                  <a:cxn ang="0">
                    <a:pos x="56" y="114"/>
                  </a:cxn>
                  <a:cxn ang="0">
                    <a:pos x="86" y="104"/>
                  </a:cxn>
                  <a:cxn ang="0">
                    <a:pos x="120" y="95"/>
                  </a:cxn>
                  <a:cxn ang="0">
                    <a:pos x="160" y="86"/>
                  </a:cxn>
                  <a:cxn ang="0">
                    <a:pos x="204" y="78"/>
                  </a:cxn>
                  <a:cxn ang="0">
                    <a:pos x="252" y="70"/>
                  </a:cxn>
                  <a:cxn ang="0">
                    <a:pos x="303" y="64"/>
                  </a:cxn>
                  <a:cxn ang="0">
                    <a:pos x="358" y="60"/>
                  </a:cxn>
                  <a:cxn ang="0">
                    <a:pos x="414" y="58"/>
                  </a:cxn>
                  <a:cxn ang="0">
                    <a:pos x="474" y="60"/>
                  </a:cxn>
                  <a:cxn ang="0">
                    <a:pos x="534" y="65"/>
                  </a:cxn>
                  <a:cxn ang="0">
                    <a:pos x="596" y="74"/>
                  </a:cxn>
                  <a:cxn ang="0">
                    <a:pos x="659" y="88"/>
                  </a:cxn>
                  <a:cxn ang="0">
                    <a:pos x="678" y="0"/>
                  </a:cxn>
                  <a:cxn ang="0">
                    <a:pos x="674" y="0"/>
                  </a:cxn>
                  <a:cxn ang="0">
                    <a:pos x="659" y="0"/>
                  </a:cxn>
                  <a:cxn ang="0">
                    <a:pos x="636" y="0"/>
                  </a:cxn>
                  <a:cxn ang="0">
                    <a:pos x="606" y="1"/>
                  </a:cxn>
                  <a:cxn ang="0">
                    <a:pos x="570" y="2"/>
                  </a:cxn>
                  <a:cxn ang="0">
                    <a:pos x="527" y="3"/>
                  </a:cxn>
                  <a:cxn ang="0">
                    <a:pos x="480" y="7"/>
                  </a:cxn>
                  <a:cxn ang="0">
                    <a:pos x="430" y="9"/>
                  </a:cxn>
                  <a:cxn ang="0">
                    <a:pos x="376" y="14"/>
                  </a:cxn>
                  <a:cxn ang="0">
                    <a:pos x="320" y="18"/>
                  </a:cxn>
                  <a:cxn ang="0">
                    <a:pos x="264" y="24"/>
                  </a:cxn>
                  <a:cxn ang="0">
                    <a:pos x="208" y="32"/>
                  </a:cxn>
                  <a:cxn ang="0">
                    <a:pos x="152" y="40"/>
                  </a:cxn>
                  <a:cxn ang="0">
                    <a:pos x="98" y="50"/>
                  </a:cxn>
                  <a:cxn ang="0">
                    <a:pos x="47" y="62"/>
                  </a:cxn>
                  <a:cxn ang="0">
                    <a:pos x="0" y="76"/>
                  </a:cxn>
                  <a:cxn ang="0">
                    <a:pos x="0" y="133"/>
                  </a:cxn>
                </a:cxnLst>
                <a:rect l="0" t="0" r="r" b="b"/>
                <a:pathLst>
                  <a:path w="678" h="133">
                    <a:moveTo>
                      <a:pt x="0" y="133"/>
                    </a:moveTo>
                    <a:lnTo>
                      <a:pt x="4" y="132"/>
                    </a:lnTo>
                    <a:lnTo>
                      <a:pt x="15" y="127"/>
                    </a:lnTo>
                    <a:lnTo>
                      <a:pt x="32" y="122"/>
                    </a:lnTo>
                    <a:lnTo>
                      <a:pt x="56" y="114"/>
                    </a:lnTo>
                    <a:lnTo>
                      <a:pt x="86" y="104"/>
                    </a:lnTo>
                    <a:lnTo>
                      <a:pt x="120" y="95"/>
                    </a:lnTo>
                    <a:lnTo>
                      <a:pt x="160" y="86"/>
                    </a:lnTo>
                    <a:lnTo>
                      <a:pt x="204" y="78"/>
                    </a:lnTo>
                    <a:lnTo>
                      <a:pt x="252" y="70"/>
                    </a:lnTo>
                    <a:lnTo>
                      <a:pt x="303" y="64"/>
                    </a:lnTo>
                    <a:lnTo>
                      <a:pt x="358" y="60"/>
                    </a:lnTo>
                    <a:lnTo>
                      <a:pt x="414" y="58"/>
                    </a:lnTo>
                    <a:lnTo>
                      <a:pt x="474" y="60"/>
                    </a:lnTo>
                    <a:lnTo>
                      <a:pt x="534" y="65"/>
                    </a:lnTo>
                    <a:lnTo>
                      <a:pt x="596" y="74"/>
                    </a:lnTo>
                    <a:lnTo>
                      <a:pt x="659" y="88"/>
                    </a:lnTo>
                    <a:lnTo>
                      <a:pt x="678" y="0"/>
                    </a:lnTo>
                    <a:lnTo>
                      <a:pt x="674" y="0"/>
                    </a:lnTo>
                    <a:lnTo>
                      <a:pt x="659" y="0"/>
                    </a:lnTo>
                    <a:lnTo>
                      <a:pt x="636" y="0"/>
                    </a:lnTo>
                    <a:lnTo>
                      <a:pt x="606" y="1"/>
                    </a:lnTo>
                    <a:lnTo>
                      <a:pt x="570" y="2"/>
                    </a:lnTo>
                    <a:lnTo>
                      <a:pt x="527" y="3"/>
                    </a:lnTo>
                    <a:lnTo>
                      <a:pt x="480" y="7"/>
                    </a:lnTo>
                    <a:lnTo>
                      <a:pt x="430" y="9"/>
                    </a:lnTo>
                    <a:lnTo>
                      <a:pt x="376" y="14"/>
                    </a:lnTo>
                    <a:lnTo>
                      <a:pt x="320" y="18"/>
                    </a:lnTo>
                    <a:lnTo>
                      <a:pt x="264" y="24"/>
                    </a:lnTo>
                    <a:lnTo>
                      <a:pt x="208" y="32"/>
                    </a:lnTo>
                    <a:lnTo>
                      <a:pt x="152" y="40"/>
                    </a:lnTo>
                    <a:lnTo>
                      <a:pt x="98" y="50"/>
                    </a:lnTo>
                    <a:lnTo>
                      <a:pt x="47" y="62"/>
                    </a:lnTo>
                    <a:lnTo>
                      <a:pt x="0" y="76"/>
                    </a:lnTo>
                    <a:lnTo>
                      <a:pt x="0" y="133"/>
                    </a:lnTo>
                    <a:close/>
                  </a:path>
                </a:pathLst>
              </a:custGeom>
              <a:solidFill>
                <a:schemeClr val="bg2"/>
              </a:solidFill>
              <a:ln w="9525">
                <a:noFill/>
                <a:round/>
                <a:headEnd/>
                <a:tailEnd/>
              </a:ln>
            </p:spPr>
            <p:txBody>
              <a:bodyPr/>
              <a:lstStyle/>
              <a:p>
                <a:endParaRPr lang="en-US"/>
              </a:p>
            </p:txBody>
          </p:sp>
          <p:sp>
            <p:nvSpPr>
              <p:cNvPr id="540833" name="Freeform 161"/>
              <p:cNvSpPr>
                <a:spLocks/>
              </p:cNvSpPr>
              <p:nvPr/>
            </p:nvSpPr>
            <p:spPr bwMode="auto">
              <a:xfrm>
                <a:off x="4821" y="1711"/>
                <a:ext cx="163" cy="54"/>
              </a:xfrm>
              <a:custGeom>
                <a:avLst/>
                <a:gdLst/>
                <a:ahLst/>
                <a:cxnLst>
                  <a:cxn ang="0">
                    <a:pos x="482" y="367"/>
                  </a:cxn>
                  <a:cxn ang="0">
                    <a:pos x="485" y="366"/>
                  </a:cxn>
                  <a:cxn ang="0">
                    <a:pos x="492" y="363"/>
                  </a:cxn>
                  <a:cxn ang="0">
                    <a:pos x="502" y="359"/>
                  </a:cxn>
                  <a:cxn ang="0">
                    <a:pos x="516" y="353"/>
                  </a:cxn>
                  <a:cxn ang="0">
                    <a:pos x="533" y="346"/>
                  </a:cxn>
                  <a:cxn ang="0">
                    <a:pos x="551" y="338"/>
                  </a:cxn>
                  <a:cxn ang="0">
                    <a:pos x="572" y="328"/>
                  </a:cxn>
                  <a:cxn ang="0">
                    <a:pos x="593" y="317"/>
                  </a:cxn>
                  <a:cxn ang="0">
                    <a:pos x="616" y="306"/>
                  </a:cxn>
                  <a:cxn ang="0">
                    <a:pos x="638" y="292"/>
                  </a:cxn>
                  <a:cxn ang="0">
                    <a:pos x="660" y="279"/>
                  </a:cxn>
                  <a:cxn ang="0">
                    <a:pos x="680" y="264"/>
                  </a:cxn>
                  <a:cxn ang="0">
                    <a:pos x="700" y="249"/>
                  </a:cxn>
                  <a:cxn ang="0">
                    <a:pos x="717" y="233"/>
                  </a:cxn>
                  <a:cxn ang="0">
                    <a:pos x="732" y="217"/>
                  </a:cxn>
                  <a:cxn ang="0">
                    <a:pos x="743" y="201"/>
                  </a:cxn>
                  <a:cxn ang="0">
                    <a:pos x="0" y="20"/>
                  </a:cxn>
                  <a:cxn ang="0">
                    <a:pos x="57" y="0"/>
                  </a:cxn>
                  <a:cxn ang="0">
                    <a:pos x="1142" y="267"/>
                  </a:cxn>
                  <a:cxn ang="0">
                    <a:pos x="1098" y="292"/>
                  </a:cxn>
                  <a:cxn ang="0">
                    <a:pos x="784" y="212"/>
                  </a:cxn>
                  <a:cxn ang="0">
                    <a:pos x="783" y="213"/>
                  </a:cxn>
                  <a:cxn ang="0">
                    <a:pos x="781" y="216"/>
                  </a:cxn>
                  <a:cxn ang="0">
                    <a:pos x="776" y="221"/>
                  </a:cxn>
                  <a:cxn ang="0">
                    <a:pos x="769" y="228"/>
                  </a:cxn>
                  <a:cxn ang="0">
                    <a:pos x="761" y="237"/>
                  </a:cxn>
                  <a:cxn ang="0">
                    <a:pos x="750" y="246"/>
                  </a:cxn>
                  <a:cxn ang="0">
                    <a:pos x="737" y="258"/>
                  </a:cxn>
                  <a:cxn ang="0">
                    <a:pos x="721" y="269"/>
                  </a:cxn>
                  <a:cxn ang="0">
                    <a:pos x="703" y="282"/>
                  </a:cxn>
                  <a:cxn ang="0">
                    <a:pos x="684" y="295"/>
                  </a:cxn>
                  <a:cxn ang="0">
                    <a:pos x="660" y="309"/>
                  </a:cxn>
                  <a:cxn ang="0">
                    <a:pos x="635" y="323"/>
                  </a:cxn>
                  <a:cxn ang="0">
                    <a:pos x="606" y="338"/>
                  </a:cxn>
                  <a:cxn ang="0">
                    <a:pos x="574" y="352"/>
                  </a:cxn>
                  <a:cxn ang="0">
                    <a:pos x="540" y="366"/>
                  </a:cxn>
                  <a:cxn ang="0">
                    <a:pos x="502" y="379"/>
                  </a:cxn>
                  <a:cxn ang="0">
                    <a:pos x="482" y="367"/>
                  </a:cxn>
                </a:cxnLst>
                <a:rect l="0" t="0" r="r" b="b"/>
                <a:pathLst>
                  <a:path w="1142" h="379">
                    <a:moveTo>
                      <a:pt x="482" y="367"/>
                    </a:moveTo>
                    <a:lnTo>
                      <a:pt x="485" y="366"/>
                    </a:lnTo>
                    <a:lnTo>
                      <a:pt x="492" y="363"/>
                    </a:lnTo>
                    <a:lnTo>
                      <a:pt x="502" y="359"/>
                    </a:lnTo>
                    <a:lnTo>
                      <a:pt x="516" y="353"/>
                    </a:lnTo>
                    <a:lnTo>
                      <a:pt x="533" y="346"/>
                    </a:lnTo>
                    <a:lnTo>
                      <a:pt x="551" y="338"/>
                    </a:lnTo>
                    <a:lnTo>
                      <a:pt x="572" y="328"/>
                    </a:lnTo>
                    <a:lnTo>
                      <a:pt x="593" y="317"/>
                    </a:lnTo>
                    <a:lnTo>
                      <a:pt x="616" y="306"/>
                    </a:lnTo>
                    <a:lnTo>
                      <a:pt x="638" y="292"/>
                    </a:lnTo>
                    <a:lnTo>
                      <a:pt x="660" y="279"/>
                    </a:lnTo>
                    <a:lnTo>
                      <a:pt x="680" y="264"/>
                    </a:lnTo>
                    <a:lnTo>
                      <a:pt x="700" y="249"/>
                    </a:lnTo>
                    <a:lnTo>
                      <a:pt x="717" y="233"/>
                    </a:lnTo>
                    <a:lnTo>
                      <a:pt x="732" y="217"/>
                    </a:lnTo>
                    <a:lnTo>
                      <a:pt x="743" y="201"/>
                    </a:lnTo>
                    <a:lnTo>
                      <a:pt x="0" y="20"/>
                    </a:lnTo>
                    <a:lnTo>
                      <a:pt x="57" y="0"/>
                    </a:lnTo>
                    <a:lnTo>
                      <a:pt x="1142" y="267"/>
                    </a:lnTo>
                    <a:lnTo>
                      <a:pt x="1098" y="292"/>
                    </a:lnTo>
                    <a:lnTo>
                      <a:pt x="784" y="212"/>
                    </a:lnTo>
                    <a:lnTo>
                      <a:pt x="783" y="213"/>
                    </a:lnTo>
                    <a:lnTo>
                      <a:pt x="781" y="216"/>
                    </a:lnTo>
                    <a:lnTo>
                      <a:pt x="776" y="221"/>
                    </a:lnTo>
                    <a:lnTo>
                      <a:pt x="769" y="228"/>
                    </a:lnTo>
                    <a:lnTo>
                      <a:pt x="761" y="237"/>
                    </a:lnTo>
                    <a:lnTo>
                      <a:pt x="750" y="246"/>
                    </a:lnTo>
                    <a:lnTo>
                      <a:pt x="737" y="258"/>
                    </a:lnTo>
                    <a:lnTo>
                      <a:pt x="721" y="269"/>
                    </a:lnTo>
                    <a:lnTo>
                      <a:pt x="703" y="282"/>
                    </a:lnTo>
                    <a:lnTo>
                      <a:pt x="684" y="295"/>
                    </a:lnTo>
                    <a:lnTo>
                      <a:pt x="660" y="309"/>
                    </a:lnTo>
                    <a:lnTo>
                      <a:pt x="635" y="323"/>
                    </a:lnTo>
                    <a:lnTo>
                      <a:pt x="606" y="338"/>
                    </a:lnTo>
                    <a:lnTo>
                      <a:pt x="574" y="352"/>
                    </a:lnTo>
                    <a:lnTo>
                      <a:pt x="540" y="366"/>
                    </a:lnTo>
                    <a:lnTo>
                      <a:pt x="502" y="379"/>
                    </a:lnTo>
                    <a:lnTo>
                      <a:pt x="482" y="367"/>
                    </a:lnTo>
                    <a:close/>
                  </a:path>
                </a:pathLst>
              </a:custGeom>
              <a:solidFill>
                <a:srgbClr val="000000"/>
              </a:solidFill>
              <a:ln w="9525">
                <a:noFill/>
                <a:round/>
                <a:headEnd/>
                <a:tailEnd/>
              </a:ln>
            </p:spPr>
            <p:txBody>
              <a:bodyPr/>
              <a:lstStyle/>
              <a:p>
                <a:endParaRPr lang="en-US"/>
              </a:p>
            </p:txBody>
          </p:sp>
          <p:sp>
            <p:nvSpPr>
              <p:cNvPr id="540834" name="Freeform 162"/>
              <p:cNvSpPr>
                <a:spLocks/>
              </p:cNvSpPr>
              <p:nvPr/>
            </p:nvSpPr>
            <p:spPr bwMode="auto">
              <a:xfrm>
                <a:off x="4787" y="1725"/>
                <a:ext cx="167" cy="48"/>
              </a:xfrm>
              <a:custGeom>
                <a:avLst/>
                <a:gdLst/>
                <a:ahLst/>
                <a:cxnLst>
                  <a:cxn ang="0">
                    <a:pos x="0" y="0"/>
                  </a:cxn>
                  <a:cxn ang="0">
                    <a:pos x="1137" y="340"/>
                  </a:cxn>
                  <a:cxn ang="0">
                    <a:pos x="1163" y="340"/>
                  </a:cxn>
                  <a:cxn ang="0">
                    <a:pos x="34" y="0"/>
                  </a:cxn>
                  <a:cxn ang="0">
                    <a:pos x="0" y="0"/>
                  </a:cxn>
                </a:cxnLst>
                <a:rect l="0" t="0" r="r" b="b"/>
                <a:pathLst>
                  <a:path w="1163" h="340">
                    <a:moveTo>
                      <a:pt x="0" y="0"/>
                    </a:moveTo>
                    <a:lnTo>
                      <a:pt x="1137" y="340"/>
                    </a:lnTo>
                    <a:lnTo>
                      <a:pt x="1163" y="340"/>
                    </a:lnTo>
                    <a:lnTo>
                      <a:pt x="34" y="0"/>
                    </a:lnTo>
                    <a:lnTo>
                      <a:pt x="0" y="0"/>
                    </a:lnTo>
                    <a:close/>
                  </a:path>
                </a:pathLst>
              </a:custGeom>
              <a:solidFill>
                <a:srgbClr val="000000"/>
              </a:solidFill>
              <a:ln w="9525">
                <a:noFill/>
                <a:round/>
                <a:headEnd/>
                <a:tailEnd/>
              </a:ln>
            </p:spPr>
            <p:txBody>
              <a:bodyPr/>
              <a:lstStyle/>
              <a:p>
                <a:endParaRPr lang="en-US"/>
              </a:p>
            </p:txBody>
          </p:sp>
          <p:sp>
            <p:nvSpPr>
              <p:cNvPr id="540835" name="Freeform 163"/>
              <p:cNvSpPr>
                <a:spLocks/>
              </p:cNvSpPr>
              <p:nvPr/>
            </p:nvSpPr>
            <p:spPr bwMode="auto">
              <a:xfrm>
                <a:off x="4815" y="1718"/>
                <a:ext cx="164" cy="44"/>
              </a:xfrm>
              <a:custGeom>
                <a:avLst/>
                <a:gdLst/>
                <a:ahLst/>
                <a:cxnLst>
                  <a:cxn ang="0">
                    <a:pos x="0" y="1"/>
                  </a:cxn>
                  <a:cxn ang="0">
                    <a:pos x="1124" y="303"/>
                  </a:cxn>
                  <a:cxn ang="0">
                    <a:pos x="1149" y="302"/>
                  </a:cxn>
                  <a:cxn ang="0">
                    <a:pos x="34" y="0"/>
                  </a:cxn>
                  <a:cxn ang="0">
                    <a:pos x="0" y="1"/>
                  </a:cxn>
                </a:cxnLst>
                <a:rect l="0" t="0" r="r" b="b"/>
                <a:pathLst>
                  <a:path w="1149" h="303">
                    <a:moveTo>
                      <a:pt x="0" y="1"/>
                    </a:moveTo>
                    <a:lnTo>
                      <a:pt x="1124" y="303"/>
                    </a:lnTo>
                    <a:lnTo>
                      <a:pt x="1149" y="302"/>
                    </a:lnTo>
                    <a:lnTo>
                      <a:pt x="34" y="0"/>
                    </a:lnTo>
                    <a:lnTo>
                      <a:pt x="0" y="1"/>
                    </a:lnTo>
                    <a:close/>
                  </a:path>
                </a:pathLst>
              </a:custGeom>
              <a:solidFill>
                <a:srgbClr val="000000"/>
              </a:solidFill>
              <a:ln w="9525">
                <a:noFill/>
                <a:round/>
                <a:headEnd/>
                <a:tailEnd/>
              </a:ln>
            </p:spPr>
            <p:txBody>
              <a:bodyPr/>
              <a:lstStyle/>
              <a:p>
                <a:endParaRPr lang="en-US"/>
              </a:p>
            </p:txBody>
          </p:sp>
          <p:sp>
            <p:nvSpPr>
              <p:cNvPr id="540836" name="Freeform 164"/>
              <p:cNvSpPr>
                <a:spLocks/>
              </p:cNvSpPr>
              <p:nvPr/>
            </p:nvSpPr>
            <p:spPr bwMode="auto">
              <a:xfrm>
                <a:off x="4802" y="1721"/>
                <a:ext cx="165" cy="48"/>
              </a:xfrm>
              <a:custGeom>
                <a:avLst/>
                <a:gdLst/>
                <a:ahLst/>
                <a:cxnLst>
                  <a:cxn ang="0">
                    <a:pos x="0" y="0"/>
                  </a:cxn>
                  <a:cxn ang="0">
                    <a:pos x="1134" y="336"/>
                  </a:cxn>
                  <a:cxn ang="0">
                    <a:pos x="1155" y="328"/>
                  </a:cxn>
                  <a:cxn ang="0">
                    <a:pos x="34" y="0"/>
                  </a:cxn>
                  <a:cxn ang="0">
                    <a:pos x="0" y="0"/>
                  </a:cxn>
                </a:cxnLst>
                <a:rect l="0" t="0" r="r" b="b"/>
                <a:pathLst>
                  <a:path w="1155" h="336">
                    <a:moveTo>
                      <a:pt x="0" y="0"/>
                    </a:moveTo>
                    <a:lnTo>
                      <a:pt x="1134" y="336"/>
                    </a:lnTo>
                    <a:lnTo>
                      <a:pt x="1155" y="328"/>
                    </a:lnTo>
                    <a:lnTo>
                      <a:pt x="34" y="0"/>
                    </a:lnTo>
                    <a:lnTo>
                      <a:pt x="0" y="0"/>
                    </a:lnTo>
                    <a:close/>
                  </a:path>
                </a:pathLst>
              </a:custGeom>
              <a:solidFill>
                <a:srgbClr val="000000"/>
              </a:solidFill>
              <a:ln w="9525">
                <a:noFill/>
                <a:round/>
                <a:headEnd/>
                <a:tailEnd/>
              </a:ln>
            </p:spPr>
            <p:txBody>
              <a:bodyPr/>
              <a:lstStyle/>
              <a:p>
                <a:endParaRPr lang="en-US"/>
              </a:p>
            </p:txBody>
          </p:sp>
        </p:grpSp>
        <p:grpSp>
          <p:nvGrpSpPr>
            <p:cNvPr id="540837" name="Group 165"/>
            <p:cNvGrpSpPr>
              <a:grpSpLocks/>
            </p:cNvGrpSpPr>
            <p:nvPr/>
          </p:nvGrpSpPr>
          <p:grpSpPr bwMode="auto">
            <a:xfrm rot="10800000">
              <a:off x="1234" y="3229"/>
              <a:ext cx="391" cy="88"/>
              <a:chOff x="1450" y="3513"/>
              <a:chExt cx="391" cy="88"/>
            </a:xfrm>
          </p:grpSpPr>
          <p:sp>
            <p:nvSpPr>
              <p:cNvPr id="540838" name="Freeform 166"/>
              <p:cNvSpPr>
                <a:spLocks/>
              </p:cNvSpPr>
              <p:nvPr/>
            </p:nvSpPr>
            <p:spPr bwMode="auto">
              <a:xfrm flipV="1">
                <a:off x="1450" y="3574"/>
                <a:ext cx="391" cy="27"/>
              </a:xfrm>
              <a:custGeom>
                <a:avLst/>
                <a:gdLst/>
                <a:ahLst/>
                <a:cxnLst>
                  <a:cxn ang="0">
                    <a:pos x="0" y="0"/>
                  </a:cxn>
                  <a:cxn ang="0">
                    <a:pos x="0" y="56"/>
                  </a:cxn>
                  <a:cxn ang="0">
                    <a:pos x="720" y="56"/>
                  </a:cxn>
                  <a:cxn ang="0">
                    <a:pos x="720" y="8"/>
                  </a:cxn>
                </a:cxnLst>
                <a:rect l="0" t="0" r="r" b="b"/>
                <a:pathLst>
                  <a:path w="720" h="56">
                    <a:moveTo>
                      <a:pt x="0" y="0"/>
                    </a:moveTo>
                    <a:lnTo>
                      <a:pt x="0" y="56"/>
                    </a:lnTo>
                    <a:lnTo>
                      <a:pt x="720" y="56"/>
                    </a:lnTo>
                    <a:lnTo>
                      <a:pt x="720" y="8"/>
                    </a:lnTo>
                  </a:path>
                </a:pathLst>
              </a:custGeom>
              <a:noFill/>
              <a:ln w="12700" cap="flat" cmpd="sng">
                <a:solidFill>
                  <a:schemeClr val="tx1"/>
                </a:solidFill>
                <a:prstDash val="solid"/>
                <a:round/>
                <a:headEnd/>
                <a:tailEnd/>
              </a:ln>
              <a:effectLst/>
            </p:spPr>
            <p:txBody>
              <a:bodyPr wrap="none"/>
              <a:lstStyle/>
              <a:p>
                <a:endParaRPr lang="en-US"/>
              </a:p>
            </p:txBody>
          </p:sp>
          <p:sp>
            <p:nvSpPr>
              <p:cNvPr id="540839" name="Line 167"/>
              <p:cNvSpPr>
                <a:spLocks noChangeShapeType="1"/>
              </p:cNvSpPr>
              <p:nvPr/>
            </p:nvSpPr>
            <p:spPr bwMode="auto">
              <a:xfrm>
                <a:off x="1642" y="3513"/>
                <a:ext cx="0" cy="60"/>
              </a:xfrm>
              <a:prstGeom prst="line">
                <a:avLst/>
              </a:prstGeom>
              <a:noFill/>
              <a:ln w="19050">
                <a:solidFill>
                  <a:schemeClr val="tx1"/>
                </a:solidFill>
                <a:round/>
                <a:headEnd/>
                <a:tailEnd/>
              </a:ln>
              <a:effectLst/>
            </p:spPr>
            <p:txBody>
              <a:bodyPr wrap="none"/>
              <a:lstStyle/>
              <a:p>
                <a:endParaRPr lang="en-US"/>
              </a:p>
            </p:txBody>
          </p:sp>
        </p:grpSp>
        <p:grpSp>
          <p:nvGrpSpPr>
            <p:cNvPr id="540840" name="Group 168"/>
            <p:cNvGrpSpPr>
              <a:grpSpLocks/>
            </p:cNvGrpSpPr>
            <p:nvPr/>
          </p:nvGrpSpPr>
          <p:grpSpPr bwMode="auto">
            <a:xfrm>
              <a:off x="1305" y="3286"/>
              <a:ext cx="275" cy="118"/>
              <a:chOff x="3600" y="219"/>
              <a:chExt cx="360" cy="175"/>
            </a:xfrm>
          </p:grpSpPr>
          <p:sp>
            <p:nvSpPr>
              <p:cNvPr id="540841" name="Oval 16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0842" name="Line 1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843" name="Line 1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844" name="Rectangle 17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845" name="Oval 17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0846" name="Group 174"/>
              <p:cNvGrpSpPr>
                <a:grpSpLocks/>
              </p:cNvGrpSpPr>
              <p:nvPr/>
            </p:nvGrpSpPr>
            <p:grpSpPr bwMode="auto">
              <a:xfrm>
                <a:off x="3686" y="244"/>
                <a:ext cx="177" cy="66"/>
                <a:chOff x="2848" y="848"/>
                <a:chExt cx="140" cy="98"/>
              </a:xfrm>
            </p:grpSpPr>
            <p:sp>
              <p:nvSpPr>
                <p:cNvPr id="540847" name="Line 1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48" name="Line 1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49" name="Line 1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850" name="Group 178"/>
              <p:cNvGrpSpPr>
                <a:grpSpLocks/>
              </p:cNvGrpSpPr>
              <p:nvPr/>
            </p:nvGrpSpPr>
            <p:grpSpPr bwMode="auto">
              <a:xfrm flipV="1">
                <a:off x="3686" y="243"/>
                <a:ext cx="177" cy="66"/>
                <a:chOff x="2848" y="848"/>
                <a:chExt cx="140" cy="98"/>
              </a:xfrm>
            </p:grpSpPr>
            <p:sp>
              <p:nvSpPr>
                <p:cNvPr id="540851" name="Line 1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52" name="Line 1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53" name="Line 1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
        <p:nvSpPr>
          <p:cNvPr id="540854" name="Text Box 182"/>
          <p:cNvSpPr txBox="1">
            <a:spLocks noChangeArrowheads="1"/>
          </p:cNvSpPr>
          <p:nvPr/>
        </p:nvSpPr>
        <p:spPr bwMode="auto">
          <a:xfrm>
            <a:off x="1579563" y="3830638"/>
            <a:ext cx="430212" cy="366712"/>
          </a:xfrm>
          <a:prstGeom prst="rect">
            <a:avLst/>
          </a:prstGeom>
          <a:noFill/>
          <a:ln w="9525">
            <a:noFill/>
            <a:miter lim="800000"/>
            <a:headEnd/>
            <a:tailEnd/>
          </a:ln>
          <a:effectLst/>
        </p:spPr>
        <p:txBody>
          <a:bodyPr wrap="none">
            <a:spAutoFit/>
          </a:bodyPr>
          <a:lstStyle/>
          <a:p>
            <a:r>
              <a:rPr lang="en-US"/>
              <a:t>R1</a:t>
            </a:r>
          </a:p>
        </p:txBody>
      </p:sp>
      <p:grpSp>
        <p:nvGrpSpPr>
          <p:cNvPr id="540855" name="Group 183"/>
          <p:cNvGrpSpPr>
            <a:grpSpLocks/>
          </p:cNvGrpSpPr>
          <p:nvPr/>
        </p:nvGrpSpPr>
        <p:grpSpPr bwMode="auto">
          <a:xfrm>
            <a:off x="3700463" y="5921375"/>
            <a:ext cx="547687" cy="233363"/>
            <a:chOff x="3600" y="219"/>
            <a:chExt cx="360" cy="175"/>
          </a:xfrm>
        </p:grpSpPr>
        <p:sp>
          <p:nvSpPr>
            <p:cNvPr id="540856"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0857" name="Line 1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858" name="Line 1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859" name="Rectangle 18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860"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0861" name="Group 189"/>
            <p:cNvGrpSpPr>
              <a:grpSpLocks/>
            </p:cNvGrpSpPr>
            <p:nvPr/>
          </p:nvGrpSpPr>
          <p:grpSpPr bwMode="auto">
            <a:xfrm>
              <a:off x="3686" y="244"/>
              <a:ext cx="177" cy="66"/>
              <a:chOff x="2848" y="848"/>
              <a:chExt cx="140" cy="98"/>
            </a:xfrm>
          </p:grpSpPr>
          <p:sp>
            <p:nvSpPr>
              <p:cNvPr id="540862" name="Line 1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63" name="Line 1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64" name="Line 1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865" name="Group 193"/>
            <p:cNvGrpSpPr>
              <a:grpSpLocks/>
            </p:cNvGrpSpPr>
            <p:nvPr/>
          </p:nvGrpSpPr>
          <p:grpSpPr bwMode="auto">
            <a:xfrm flipV="1">
              <a:off x="3686" y="243"/>
              <a:ext cx="177" cy="66"/>
              <a:chOff x="2848" y="848"/>
              <a:chExt cx="140" cy="98"/>
            </a:xfrm>
          </p:grpSpPr>
          <p:sp>
            <p:nvSpPr>
              <p:cNvPr id="540866"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67"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68"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40869" name="Text Box 197"/>
          <p:cNvSpPr txBox="1">
            <a:spLocks noChangeArrowheads="1"/>
          </p:cNvSpPr>
          <p:nvPr/>
        </p:nvSpPr>
        <p:spPr bwMode="auto">
          <a:xfrm>
            <a:off x="1190625" y="4619625"/>
            <a:ext cx="466725" cy="366713"/>
          </a:xfrm>
          <a:prstGeom prst="rect">
            <a:avLst/>
          </a:prstGeom>
          <a:noFill/>
          <a:ln w="9525">
            <a:noFill/>
            <a:miter lim="800000"/>
            <a:headEnd/>
            <a:tailEnd/>
          </a:ln>
          <a:effectLst/>
        </p:spPr>
        <p:txBody>
          <a:bodyPr wrap="none">
            <a:spAutoFit/>
          </a:bodyPr>
          <a:lstStyle/>
          <a:p>
            <a:r>
              <a:rPr lang="en-US"/>
              <a:t>R2</a:t>
            </a:r>
          </a:p>
        </p:txBody>
      </p:sp>
      <p:sp>
        <p:nvSpPr>
          <p:cNvPr id="540870" name="Text Box 198"/>
          <p:cNvSpPr txBox="1">
            <a:spLocks noChangeArrowheads="1"/>
          </p:cNvSpPr>
          <p:nvPr/>
        </p:nvSpPr>
        <p:spPr bwMode="auto">
          <a:xfrm>
            <a:off x="677863" y="5616575"/>
            <a:ext cx="466725" cy="366713"/>
          </a:xfrm>
          <a:prstGeom prst="rect">
            <a:avLst/>
          </a:prstGeom>
          <a:noFill/>
          <a:ln w="9525">
            <a:noFill/>
            <a:miter lim="800000"/>
            <a:headEnd/>
            <a:tailEnd/>
          </a:ln>
          <a:effectLst/>
        </p:spPr>
        <p:txBody>
          <a:bodyPr wrap="none">
            <a:spAutoFit/>
          </a:bodyPr>
          <a:lstStyle/>
          <a:p>
            <a:r>
              <a:rPr lang="en-US"/>
              <a:t>R3</a:t>
            </a:r>
          </a:p>
        </p:txBody>
      </p:sp>
      <p:sp>
        <p:nvSpPr>
          <p:cNvPr id="540871" name="Text Box 199"/>
          <p:cNvSpPr txBox="1">
            <a:spLocks noChangeArrowheads="1"/>
          </p:cNvSpPr>
          <p:nvPr/>
        </p:nvSpPr>
        <p:spPr bwMode="auto">
          <a:xfrm>
            <a:off x="3324225" y="4037013"/>
            <a:ext cx="466725" cy="366712"/>
          </a:xfrm>
          <a:prstGeom prst="rect">
            <a:avLst/>
          </a:prstGeom>
          <a:noFill/>
          <a:ln w="9525">
            <a:noFill/>
            <a:miter lim="800000"/>
            <a:headEnd/>
            <a:tailEnd/>
          </a:ln>
          <a:effectLst/>
        </p:spPr>
        <p:txBody>
          <a:bodyPr wrap="none">
            <a:spAutoFit/>
          </a:bodyPr>
          <a:lstStyle/>
          <a:p>
            <a:r>
              <a:rPr lang="en-US"/>
              <a:t>R4</a:t>
            </a:r>
          </a:p>
        </p:txBody>
      </p:sp>
      <p:sp>
        <p:nvSpPr>
          <p:cNvPr id="540872" name="Text Box 200"/>
          <p:cNvSpPr txBox="1">
            <a:spLocks noChangeArrowheads="1"/>
          </p:cNvSpPr>
          <p:nvPr/>
        </p:nvSpPr>
        <p:spPr bwMode="auto">
          <a:xfrm>
            <a:off x="3767138" y="5175250"/>
            <a:ext cx="466725" cy="366713"/>
          </a:xfrm>
          <a:prstGeom prst="rect">
            <a:avLst/>
          </a:prstGeom>
          <a:noFill/>
          <a:ln w="9525">
            <a:noFill/>
            <a:miter lim="800000"/>
            <a:headEnd/>
            <a:tailEnd/>
          </a:ln>
          <a:effectLst/>
        </p:spPr>
        <p:txBody>
          <a:bodyPr wrap="none">
            <a:spAutoFit/>
          </a:bodyPr>
          <a:lstStyle/>
          <a:p>
            <a:r>
              <a:rPr lang="en-US"/>
              <a:t>R5</a:t>
            </a:r>
          </a:p>
        </p:txBody>
      </p:sp>
      <p:sp>
        <p:nvSpPr>
          <p:cNvPr id="540873" name="Text Box 201"/>
          <p:cNvSpPr txBox="1">
            <a:spLocks noChangeArrowheads="1"/>
          </p:cNvSpPr>
          <p:nvPr/>
        </p:nvSpPr>
        <p:spPr bwMode="auto">
          <a:xfrm>
            <a:off x="2532063" y="5908675"/>
            <a:ext cx="466725" cy="366713"/>
          </a:xfrm>
          <a:prstGeom prst="rect">
            <a:avLst/>
          </a:prstGeom>
          <a:noFill/>
          <a:ln w="9525">
            <a:noFill/>
            <a:miter lim="800000"/>
            <a:headEnd/>
            <a:tailEnd/>
          </a:ln>
          <a:effectLst/>
        </p:spPr>
        <p:txBody>
          <a:bodyPr wrap="none">
            <a:spAutoFit/>
          </a:bodyPr>
          <a:lstStyle/>
          <a:p>
            <a:r>
              <a:rPr lang="en-US"/>
              <a:t>R6</a:t>
            </a:r>
          </a:p>
        </p:txBody>
      </p:sp>
      <p:sp>
        <p:nvSpPr>
          <p:cNvPr id="540874" name="Text Box 202"/>
          <p:cNvSpPr txBox="1">
            <a:spLocks noChangeArrowheads="1"/>
          </p:cNvSpPr>
          <p:nvPr/>
        </p:nvSpPr>
        <p:spPr bwMode="auto">
          <a:xfrm>
            <a:off x="3252788" y="5865813"/>
            <a:ext cx="466725" cy="366712"/>
          </a:xfrm>
          <a:prstGeom prst="rect">
            <a:avLst/>
          </a:prstGeom>
          <a:noFill/>
          <a:ln w="9525">
            <a:noFill/>
            <a:miter lim="800000"/>
            <a:headEnd/>
            <a:tailEnd/>
          </a:ln>
          <a:effectLst/>
        </p:spPr>
        <p:txBody>
          <a:bodyPr wrap="none">
            <a:spAutoFit/>
          </a:bodyPr>
          <a:lstStyle/>
          <a:p>
            <a:r>
              <a:rPr lang="en-US"/>
              <a:t>R7</a:t>
            </a:r>
          </a:p>
        </p:txBody>
      </p:sp>
      <p:grpSp>
        <p:nvGrpSpPr>
          <p:cNvPr id="540875" name="Group 203"/>
          <p:cNvGrpSpPr>
            <a:grpSpLocks/>
          </p:cNvGrpSpPr>
          <p:nvPr/>
        </p:nvGrpSpPr>
        <p:grpSpPr bwMode="auto">
          <a:xfrm>
            <a:off x="4767263" y="4114800"/>
            <a:ext cx="569912" cy="222250"/>
            <a:chOff x="3600" y="219"/>
            <a:chExt cx="360" cy="175"/>
          </a:xfrm>
        </p:grpSpPr>
        <p:sp>
          <p:nvSpPr>
            <p:cNvPr id="540876" name="Oval 20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0877" name="Line 20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878" name="Line 20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879" name="Rectangle 20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880" name="Oval 20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0881" name="Group 209"/>
            <p:cNvGrpSpPr>
              <a:grpSpLocks/>
            </p:cNvGrpSpPr>
            <p:nvPr/>
          </p:nvGrpSpPr>
          <p:grpSpPr bwMode="auto">
            <a:xfrm>
              <a:off x="3686" y="244"/>
              <a:ext cx="177" cy="66"/>
              <a:chOff x="2848" y="848"/>
              <a:chExt cx="140" cy="98"/>
            </a:xfrm>
          </p:grpSpPr>
          <p:sp>
            <p:nvSpPr>
              <p:cNvPr id="540882"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83"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84"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885" name="Group 213"/>
            <p:cNvGrpSpPr>
              <a:grpSpLocks/>
            </p:cNvGrpSpPr>
            <p:nvPr/>
          </p:nvGrpSpPr>
          <p:grpSpPr bwMode="auto">
            <a:xfrm flipV="1">
              <a:off x="3686" y="243"/>
              <a:ext cx="177" cy="66"/>
              <a:chOff x="2848" y="848"/>
              <a:chExt cx="140" cy="98"/>
            </a:xfrm>
          </p:grpSpPr>
          <p:sp>
            <p:nvSpPr>
              <p:cNvPr id="540886" name="Line 2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87" name="Line 2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88" name="Line 2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0889" name="Group 217"/>
          <p:cNvGrpSpPr>
            <a:grpSpLocks/>
          </p:cNvGrpSpPr>
          <p:nvPr/>
        </p:nvGrpSpPr>
        <p:grpSpPr bwMode="auto">
          <a:xfrm>
            <a:off x="4789488" y="4679950"/>
            <a:ext cx="547687" cy="233363"/>
            <a:chOff x="3600" y="219"/>
            <a:chExt cx="360" cy="175"/>
          </a:xfrm>
        </p:grpSpPr>
        <p:sp>
          <p:nvSpPr>
            <p:cNvPr id="540890" name="Oval 21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0891" name="Line 21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0892" name="Line 22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0893" name="Rectangle 22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0894" name="Oval 22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0895" name="Group 223"/>
            <p:cNvGrpSpPr>
              <a:grpSpLocks/>
            </p:cNvGrpSpPr>
            <p:nvPr/>
          </p:nvGrpSpPr>
          <p:grpSpPr bwMode="auto">
            <a:xfrm>
              <a:off x="3686" y="244"/>
              <a:ext cx="177" cy="66"/>
              <a:chOff x="2848" y="848"/>
              <a:chExt cx="140" cy="98"/>
            </a:xfrm>
          </p:grpSpPr>
          <p:sp>
            <p:nvSpPr>
              <p:cNvPr id="540896"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897"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898"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0899" name="Group 227"/>
            <p:cNvGrpSpPr>
              <a:grpSpLocks/>
            </p:cNvGrpSpPr>
            <p:nvPr/>
          </p:nvGrpSpPr>
          <p:grpSpPr bwMode="auto">
            <a:xfrm flipV="1">
              <a:off x="3686" y="243"/>
              <a:ext cx="177" cy="66"/>
              <a:chOff x="2848" y="848"/>
              <a:chExt cx="140" cy="98"/>
            </a:xfrm>
          </p:grpSpPr>
          <p:sp>
            <p:nvSpPr>
              <p:cNvPr id="540900" name="Line 2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0901" name="Line 2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0902" name="Line 2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40903" name="Line 231"/>
          <p:cNvSpPr>
            <a:spLocks noChangeShapeType="1"/>
          </p:cNvSpPr>
          <p:nvPr/>
        </p:nvSpPr>
        <p:spPr bwMode="auto">
          <a:xfrm>
            <a:off x="4756150" y="5356225"/>
            <a:ext cx="596900" cy="0"/>
          </a:xfrm>
          <a:prstGeom prst="line">
            <a:avLst/>
          </a:prstGeom>
          <a:noFill/>
          <a:ln w="28575">
            <a:solidFill>
              <a:srgbClr val="FF0000"/>
            </a:solidFill>
            <a:round/>
            <a:headEnd/>
            <a:tailEnd type="triangle" w="med" len="med"/>
          </a:ln>
          <a:effectLst/>
        </p:spPr>
        <p:txBody>
          <a:bodyPr wrap="none"/>
          <a:lstStyle/>
          <a:p>
            <a:endParaRPr lang="en-US"/>
          </a:p>
        </p:txBody>
      </p:sp>
      <p:sp>
        <p:nvSpPr>
          <p:cNvPr id="540904" name="Text Box 232"/>
          <p:cNvSpPr txBox="1">
            <a:spLocks noChangeArrowheads="1"/>
          </p:cNvSpPr>
          <p:nvPr/>
        </p:nvSpPr>
        <p:spPr bwMode="auto">
          <a:xfrm>
            <a:off x="5368925" y="3883025"/>
            <a:ext cx="2433638" cy="641350"/>
          </a:xfrm>
          <a:prstGeom prst="rect">
            <a:avLst/>
          </a:prstGeom>
          <a:noFill/>
          <a:ln w="9525">
            <a:noFill/>
            <a:miter lim="800000"/>
            <a:headEnd/>
            <a:tailEnd/>
          </a:ln>
          <a:effectLst/>
        </p:spPr>
        <p:txBody>
          <a:bodyPr wrap="none">
            <a:spAutoFit/>
          </a:bodyPr>
          <a:lstStyle/>
          <a:p>
            <a:r>
              <a:rPr lang="en-US"/>
              <a:t>router with attached</a:t>
            </a:r>
          </a:p>
          <a:p>
            <a:r>
              <a:rPr lang="en-US"/>
              <a:t>group member</a:t>
            </a:r>
          </a:p>
        </p:txBody>
      </p:sp>
      <p:sp>
        <p:nvSpPr>
          <p:cNvPr id="540905" name="Text Box 233"/>
          <p:cNvSpPr txBox="1">
            <a:spLocks noChangeArrowheads="1"/>
          </p:cNvSpPr>
          <p:nvPr/>
        </p:nvSpPr>
        <p:spPr bwMode="auto">
          <a:xfrm>
            <a:off x="5470525" y="4549775"/>
            <a:ext cx="2741613" cy="641350"/>
          </a:xfrm>
          <a:prstGeom prst="rect">
            <a:avLst/>
          </a:prstGeom>
          <a:noFill/>
          <a:ln w="9525">
            <a:noFill/>
            <a:miter lim="800000"/>
            <a:headEnd/>
            <a:tailEnd/>
          </a:ln>
          <a:effectLst/>
        </p:spPr>
        <p:txBody>
          <a:bodyPr wrap="none">
            <a:spAutoFit/>
          </a:bodyPr>
          <a:lstStyle/>
          <a:p>
            <a:r>
              <a:rPr lang="en-US"/>
              <a:t>router with no attached</a:t>
            </a:r>
          </a:p>
          <a:p>
            <a:r>
              <a:rPr lang="en-US"/>
              <a:t>group member</a:t>
            </a:r>
          </a:p>
        </p:txBody>
      </p:sp>
      <p:sp>
        <p:nvSpPr>
          <p:cNvPr id="540906" name="Text Box 234"/>
          <p:cNvSpPr txBox="1">
            <a:spLocks noChangeArrowheads="1"/>
          </p:cNvSpPr>
          <p:nvPr/>
        </p:nvSpPr>
        <p:spPr bwMode="auto">
          <a:xfrm>
            <a:off x="5445125" y="5213350"/>
            <a:ext cx="3028950" cy="366713"/>
          </a:xfrm>
          <a:prstGeom prst="rect">
            <a:avLst/>
          </a:prstGeom>
          <a:noFill/>
          <a:ln w="9525">
            <a:noFill/>
            <a:miter lim="800000"/>
            <a:headEnd/>
            <a:tailEnd/>
          </a:ln>
          <a:effectLst/>
        </p:spPr>
        <p:txBody>
          <a:bodyPr>
            <a:spAutoFit/>
          </a:bodyPr>
          <a:lstStyle/>
          <a:p>
            <a:r>
              <a:rPr lang="en-US"/>
              <a:t>prune message</a:t>
            </a:r>
          </a:p>
        </p:txBody>
      </p:sp>
      <p:sp>
        <p:nvSpPr>
          <p:cNvPr id="540907" name="Text Box 235"/>
          <p:cNvSpPr txBox="1">
            <a:spLocks noChangeArrowheads="1"/>
          </p:cNvSpPr>
          <p:nvPr/>
        </p:nvSpPr>
        <p:spPr bwMode="auto">
          <a:xfrm>
            <a:off x="4664075" y="3368675"/>
            <a:ext cx="1098550" cy="366713"/>
          </a:xfrm>
          <a:prstGeom prst="rect">
            <a:avLst/>
          </a:prstGeom>
          <a:noFill/>
          <a:ln w="9525">
            <a:noFill/>
            <a:miter lim="800000"/>
            <a:headEnd/>
            <a:tailEnd/>
          </a:ln>
          <a:effectLst/>
        </p:spPr>
        <p:txBody>
          <a:bodyPr wrap="none">
            <a:spAutoFit/>
          </a:bodyPr>
          <a:lstStyle/>
          <a:p>
            <a:r>
              <a:rPr lang="en-US"/>
              <a:t>LEGEND</a:t>
            </a:r>
          </a:p>
        </p:txBody>
      </p:sp>
      <p:sp>
        <p:nvSpPr>
          <p:cNvPr id="540908" name="Text Box 236"/>
          <p:cNvSpPr txBox="1">
            <a:spLocks noChangeArrowheads="1"/>
          </p:cNvSpPr>
          <p:nvPr/>
        </p:nvSpPr>
        <p:spPr bwMode="auto">
          <a:xfrm>
            <a:off x="479425" y="3468688"/>
            <a:ext cx="1182688" cy="366712"/>
          </a:xfrm>
          <a:prstGeom prst="rect">
            <a:avLst/>
          </a:prstGeom>
          <a:noFill/>
          <a:ln w="9525">
            <a:noFill/>
            <a:miter lim="800000"/>
            <a:headEnd/>
            <a:tailEnd/>
          </a:ln>
          <a:effectLst/>
        </p:spPr>
        <p:txBody>
          <a:bodyPr wrap="none">
            <a:spAutoFit/>
          </a:bodyPr>
          <a:lstStyle/>
          <a:p>
            <a:r>
              <a:rPr lang="en-US">
                <a:solidFill>
                  <a:srgbClr val="FF0000"/>
                </a:solidFill>
              </a:rPr>
              <a:t>S: source</a:t>
            </a:r>
          </a:p>
        </p:txBody>
      </p:sp>
      <p:sp>
        <p:nvSpPr>
          <p:cNvPr id="540909" name="Line 237"/>
          <p:cNvSpPr>
            <a:spLocks noChangeShapeType="1"/>
          </p:cNvSpPr>
          <p:nvPr/>
        </p:nvSpPr>
        <p:spPr bwMode="auto">
          <a:xfrm>
            <a:off x="3422650" y="4637088"/>
            <a:ext cx="0" cy="511175"/>
          </a:xfrm>
          <a:prstGeom prst="line">
            <a:avLst/>
          </a:prstGeom>
          <a:noFill/>
          <a:ln w="19050">
            <a:solidFill>
              <a:srgbClr val="FF0000"/>
            </a:solidFill>
            <a:round/>
            <a:headEnd type="triangle" w="med" len="med"/>
            <a:tailEnd/>
          </a:ln>
          <a:effectLst/>
        </p:spPr>
        <p:txBody>
          <a:bodyPr wrap="none"/>
          <a:lstStyle/>
          <a:p>
            <a:endParaRPr lang="en-US"/>
          </a:p>
        </p:txBody>
      </p:sp>
      <p:sp>
        <p:nvSpPr>
          <p:cNvPr id="540910" name="Line 238"/>
          <p:cNvSpPr>
            <a:spLocks noChangeShapeType="1"/>
          </p:cNvSpPr>
          <p:nvPr/>
        </p:nvSpPr>
        <p:spPr bwMode="auto">
          <a:xfrm>
            <a:off x="3536950" y="5475288"/>
            <a:ext cx="241300" cy="419100"/>
          </a:xfrm>
          <a:prstGeom prst="line">
            <a:avLst/>
          </a:prstGeom>
          <a:noFill/>
          <a:ln w="19050">
            <a:solidFill>
              <a:srgbClr val="FF0000"/>
            </a:solidFill>
            <a:round/>
            <a:headEnd type="triangle" w="med" len="med"/>
            <a:tailEnd/>
          </a:ln>
          <a:effectLst/>
        </p:spPr>
        <p:txBody>
          <a:bodyPr wrap="none"/>
          <a:lstStyle/>
          <a:p>
            <a:endParaRPr lang="en-US"/>
          </a:p>
        </p:txBody>
      </p:sp>
      <p:sp>
        <p:nvSpPr>
          <p:cNvPr id="540911" name="Text Box 239"/>
          <p:cNvSpPr txBox="1">
            <a:spLocks noChangeArrowheads="1"/>
          </p:cNvSpPr>
          <p:nvPr/>
        </p:nvSpPr>
        <p:spPr bwMode="auto">
          <a:xfrm>
            <a:off x="5368925" y="5530850"/>
            <a:ext cx="2244725" cy="641350"/>
          </a:xfrm>
          <a:prstGeom prst="rect">
            <a:avLst/>
          </a:prstGeom>
          <a:noFill/>
          <a:ln w="9525">
            <a:noFill/>
            <a:miter lim="800000"/>
            <a:headEnd/>
            <a:tailEnd/>
          </a:ln>
          <a:effectLst/>
        </p:spPr>
        <p:txBody>
          <a:bodyPr wrap="none">
            <a:spAutoFit/>
          </a:bodyPr>
          <a:lstStyle/>
          <a:p>
            <a:r>
              <a:rPr lang="en-US"/>
              <a:t>links with multicast</a:t>
            </a:r>
          </a:p>
          <a:p>
            <a:r>
              <a:rPr lang="en-US"/>
              <a:t>forwarding</a:t>
            </a:r>
          </a:p>
        </p:txBody>
      </p:sp>
      <p:sp>
        <p:nvSpPr>
          <p:cNvPr id="540912" name="Line 240"/>
          <p:cNvSpPr>
            <a:spLocks noChangeShapeType="1"/>
          </p:cNvSpPr>
          <p:nvPr/>
        </p:nvSpPr>
        <p:spPr bwMode="auto">
          <a:xfrm rot="16936177">
            <a:off x="4964112" y="5427663"/>
            <a:ext cx="144463" cy="630238"/>
          </a:xfrm>
          <a:prstGeom prst="line">
            <a:avLst/>
          </a:prstGeom>
          <a:noFill/>
          <a:ln w="57150">
            <a:solidFill>
              <a:srgbClr val="FF0000"/>
            </a:solidFill>
            <a:round/>
            <a:headEnd/>
            <a:tailEnd/>
          </a:ln>
          <a:effectLst/>
        </p:spPr>
        <p:txBody>
          <a:bodyPr wrap="none"/>
          <a:lstStyle/>
          <a:p>
            <a:endParaRPr lang="en-US"/>
          </a:p>
        </p:txBody>
      </p:sp>
      <p:sp>
        <p:nvSpPr>
          <p:cNvPr id="540913" name="Text Box 241"/>
          <p:cNvSpPr txBox="1">
            <a:spLocks noChangeArrowheads="1"/>
          </p:cNvSpPr>
          <p:nvPr/>
        </p:nvSpPr>
        <p:spPr bwMode="auto">
          <a:xfrm>
            <a:off x="3170238" y="4718050"/>
            <a:ext cx="303212" cy="366713"/>
          </a:xfrm>
          <a:prstGeom prst="rect">
            <a:avLst/>
          </a:prstGeom>
          <a:noFill/>
          <a:ln w="9525">
            <a:noFill/>
            <a:miter lim="800000"/>
            <a:headEnd/>
            <a:tailEnd/>
          </a:ln>
          <a:effectLst/>
        </p:spPr>
        <p:txBody>
          <a:bodyPr wrap="none">
            <a:spAutoFit/>
          </a:bodyPr>
          <a:lstStyle/>
          <a:p>
            <a:r>
              <a:rPr lang="en-US">
                <a:solidFill>
                  <a:srgbClr val="FF0000"/>
                </a:solidFill>
              </a:rPr>
              <a:t>P</a:t>
            </a:r>
          </a:p>
        </p:txBody>
      </p:sp>
      <p:sp>
        <p:nvSpPr>
          <p:cNvPr id="540914" name="Text Box 242"/>
          <p:cNvSpPr txBox="1">
            <a:spLocks noChangeArrowheads="1"/>
          </p:cNvSpPr>
          <p:nvPr/>
        </p:nvSpPr>
        <p:spPr bwMode="auto">
          <a:xfrm>
            <a:off x="3398838" y="5543550"/>
            <a:ext cx="303212" cy="366713"/>
          </a:xfrm>
          <a:prstGeom prst="rect">
            <a:avLst/>
          </a:prstGeom>
          <a:noFill/>
          <a:ln w="9525">
            <a:noFill/>
            <a:miter lim="800000"/>
            <a:headEnd/>
            <a:tailEnd/>
          </a:ln>
          <a:effectLst/>
        </p:spPr>
        <p:txBody>
          <a:bodyPr wrap="none">
            <a:spAutoFit/>
          </a:bodyPr>
          <a:lstStyle/>
          <a:p>
            <a:r>
              <a:rPr lang="en-US">
                <a:solidFill>
                  <a:srgbClr val="FF0000"/>
                </a:solidFill>
              </a:rPr>
              <a:t>P</a:t>
            </a:r>
          </a:p>
        </p:txBody>
      </p:sp>
      <p:sp>
        <p:nvSpPr>
          <p:cNvPr id="540915" name="Text Box 243"/>
          <p:cNvSpPr txBox="1">
            <a:spLocks noChangeArrowheads="1"/>
          </p:cNvSpPr>
          <p:nvPr/>
        </p:nvSpPr>
        <p:spPr bwMode="auto">
          <a:xfrm>
            <a:off x="4872038" y="5048250"/>
            <a:ext cx="303212" cy="366713"/>
          </a:xfrm>
          <a:prstGeom prst="rect">
            <a:avLst/>
          </a:prstGeom>
          <a:noFill/>
          <a:ln w="9525">
            <a:noFill/>
            <a:miter lim="800000"/>
            <a:headEnd/>
            <a:tailEnd/>
          </a:ln>
          <a:effectLst/>
        </p:spPr>
        <p:txBody>
          <a:bodyPr wrap="none">
            <a:spAutoFit/>
          </a:bodyPr>
          <a:lstStyle/>
          <a:p>
            <a:r>
              <a:rPr lang="en-US">
                <a:solidFill>
                  <a:srgbClr val="FF0000"/>
                </a:solidFill>
              </a:rPr>
              <a:t>P</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noFill/>
          <a:ln/>
        </p:spPr>
        <p:txBody>
          <a:bodyPr lIns="92075" tIns="46038" rIns="92075" bIns="46038"/>
          <a:lstStyle/>
          <a:p>
            <a:r>
              <a:rPr lang="en-US" sz="3200"/>
              <a:t>Shared-Tree: Steiner Tree</a:t>
            </a:r>
          </a:p>
        </p:txBody>
      </p:sp>
      <p:sp>
        <p:nvSpPr>
          <p:cNvPr id="542723" name="Rectangle 3"/>
          <p:cNvSpPr>
            <a:spLocks noGrp="1" noChangeArrowheads="1"/>
          </p:cNvSpPr>
          <p:nvPr>
            <p:ph type="body" idx="1"/>
          </p:nvPr>
        </p:nvSpPr>
        <p:spPr>
          <a:noFill/>
          <a:ln/>
        </p:spPr>
        <p:txBody>
          <a:bodyPr lIns="92075" tIns="46038" rIns="92075" bIns="46038"/>
          <a:lstStyle/>
          <a:p>
            <a:r>
              <a:rPr lang="en-US">
                <a:solidFill>
                  <a:srgbClr val="FF0000"/>
                </a:solidFill>
              </a:rPr>
              <a:t>Steiner Tree:</a:t>
            </a:r>
            <a:r>
              <a:rPr lang="en-US"/>
              <a:t> minimum cost tree connecting all routers with attached group members</a:t>
            </a:r>
          </a:p>
          <a:p>
            <a:r>
              <a:rPr lang="en-US"/>
              <a:t>problem is NP-complete</a:t>
            </a:r>
          </a:p>
          <a:p>
            <a:r>
              <a:rPr lang="en-US"/>
              <a:t>excellent heuristics exists</a:t>
            </a:r>
          </a:p>
          <a:p>
            <a:r>
              <a:rPr lang="en-US"/>
              <a:t>not used in practice:</a:t>
            </a:r>
          </a:p>
          <a:p>
            <a:pPr lvl="1"/>
            <a:r>
              <a:rPr lang="en-US"/>
              <a:t>computational complexity</a:t>
            </a:r>
          </a:p>
          <a:p>
            <a:pPr lvl="1"/>
            <a:r>
              <a:rPr lang="en-US"/>
              <a:t>information about entire network needed</a:t>
            </a:r>
          </a:p>
          <a:p>
            <a:pPr lvl="1"/>
            <a:r>
              <a:rPr lang="en-US"/>
              <a:t>monolithic: rerun whenever a router needs to join/leave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noFill/>
          <a:ln/>
        </p:spPr>
        <p:txBody>
          <a:bodyPr lIns="92075" tIns="46038" rIns="92075" bIns="46038"/>
          <a:lstStyle/>
          <a:p>
            <a:r>
              <a:rPr lang="en-US"/>
              <a:t>Center-based trees</a:t>
            </a:r>
          </a:p>
        </p:txBody>
      </p:sp>
      <p:sp>
        <p:nvSpPr>
          <p:cNvPr id="544771" name="Rectangle 3"/>
          <p:cNvSpPr>
            <a:spLocks noGrp="1" noChangeArrowheads="1"/>
          </p:cNvSpPr>
          <p:nvPr>
            <p:ph type="body" idx="1"/>
          </p:nvPr>
        </p:nvSpPr>
        <p:spPr>
          <a:noFill/>
          <a:ln/>
        </p:spPr>
        <p:txBody>
          <a:bodyPr lIns="92075" tIns="46038" rIns="92075" bIns="46038"/>
          <a:lstStyle/>
          <a:p>
            <a:r>
              <a:rPr lang="en-US"/>
              <a:t>single delivery tree shared by all</a:t>
            </a:r>
          </a:p>
          <a:p>
            <a:r>
              <a:rPr lang="en-US"/>
              <a:t>one router identified as </a:t>
            </a:r>
            <a:r>
              <a:rPr lang="en-US" i="1">
                <a:solidFill>
                  <a:srgbClr val="FF0000"/>
                </a:solidFill>
              </a:rPr>
              <a:t>“center”</a:t>
            </a:r>
            <a:r>
              <a:rPr lang="en-US"/>
              <a:t> of tree</a:t>
            </a:r>
          </a:p>
          <a:p>
            <a:r>
              <a:rPr lang="en-US"/>
              <a:t>to join:</a:t>
            </a:r>
          </a:p>
          <a:p>
            <a:pPr lvl="1"/>
            <a:r>
              <a:rPr lang="en-US"/>
              <a:t>edge router sends </a:t>
            </a:r>
            <a:r>
              <a:rPr lang="en-US" i="1"/>
              <a:t>join-msg</a:t>
            </a:r>
            <a:r>
              <a:rPr lang="en-US"/>
              <a:t> addressed to center router</a:t>
            </a:r>
          </a:p>
          <a:p>
            <a:pPr lvl="1"/>
            <a:r>
              <a:rPr lang="en-US" i="1"/>
              <a:t>join-msg </a:t>
            </a:r>
            <a:r>
              <a:rPr lang="en-US"/>
              <a:t>“processed” by intermediate routers and forwarded towards center</a:t>
            </a:r>
          </a:p>
          <a:p>
            <a:pPr lvl="1"/>
            <a:r>
              <a:rPr lang="en-US" i="1"/>
              <a:t>join-msg</a:t>
            </a:r>
            <a:r>
              <a:rPr lang="en-US"/>
              <a:t> either hits existing tree branch for this center, or arrives at center</a:t>
            </a:r>
          </a:p>
          <a:p>
            <a:pPr lvl="1"/>
            <a:r>
              <a:rPr lang="en-US"/>
              <a:t>path taken by </a:t>
            </a:r>
            <a:r>
              <a:rPr lang="en-US" i="1"/>
              <a:t>join-msg</a:t>
            </a:r>
            <a:r>
              <a:rPr lang="en-US"/>
              <a:t> becomes new branch of tree for this router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noFill/>
          <a:ln/>
        </p:spPr>
        <p:txBody>
          <a:bodyPr lIns="92075" tIns="46038" rIns="92075" bIns="46038"/>
          <a:lstStyle/>
          <a:p>
            <a:r>
              <a:rPr lang="en-US"/>
              <a:t>Center-based trees: an example</a:t>
            </a:r>
          </a:p>
        </p:txBody>
      </p:sp>
      <p:sp>
        <p:nvSpPr>
          <p:cNvPr id="546819" name="Rectangle 3"/>
          <p:cNvSpPr>
            <a:spLocks noChangeArrowheads="1"/>
          </p:cNvSpPr>
          <p:nvPr/>
        </p:nvSpPr>
        <p:spPr bwMode="auto">
          <a:xfrm>
            <a:off x="609600" y="1676400"/>
            <a:ext cx="8001000" cy="46482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a:t>Suppose R6 chosen as center:</a:t>
            </a:r>
          </a:p>
        </p:txBody>
      </p:sp>
      <p:sp>
        <p:nvSpPr>
          <p:cNvPr id="546820" name="Line 4"/>
          <p:cNvSpPr>
            <a:spLocks noChangeShapeType="1"/>
          </p:cNvSpPr>
          <p:nvPr/>
        </p:nvSpPr>
        <p:spPr bwMode="auto">
          <a:xfrm>
            <a:off x="3727450" y="4533900"/>
            <a:ext cx="401638" cy="690563"/>
          </a:xfrm>
          <a:prstGeom prst="line">
            <a:avLst/>
          </a:prstGeom>
          <a:noFill/>
          <a:ln w="19050">
            <a:solidFill>
              <a:schemeClr val="tx1"/>
            </a:solidFill>
            <a:round/>
            <a:headEnd/>
            <a:tailEnd/>
          </a:ln>
          <a:effectLst/>
        </p:spPr>
        <p:txBody>
          <a:bodyPr wrap="none"/>
          <a:lstStyle/>
          <a:p>
            <a:endParaRPr lang="en-US"/>
          </a:p>
        </p:txBody>
      </p:sp>
      <p:sp>
        <p:nvSpPr>
          <p:cNvPr id="546821" name="Line 5"/>
          <p:cNvSpPr>
            <a:spLocks noChangeShapeType="1"/>
          </p:cNvSpPr>
          <p:nvPr/>
        </p:nvSpPr>
        <p:spPr bwMode="auto">
          <a:xfrm flipV="1">
            <a:off x="2325688" y="3678238"/>
            <a:ext cx="1365250" cy="347662"/>
          </a:xfrm>
          <a:prstGeom prst="line">
            <a:avLst/>
          </a:prstGeom>
          <a:noFill/>
          <a:ln w="19050">
            <a:solidFill>
              <a:schemeClr val="tx1"/>
            </a:solidFill>
            <a:round/>
            <a:headEnd/>
            <a:tailEnd/>
          </a:ln>
          <a:effectLst/>
        </p:spPr>
        <p:txBody>
          <a:bodyPr wrap="none"/>
          <a:lstStyle/>
          <a:p>
            <a:endParaRPr lang="en-US"/>
          </a:p>
        </p:txBody>
      </p:sp>
      <p:sp>
        <p:nvSpPr>
          <p:cNvPr id="546822" name="Line 6"/>
          <p:cNvSpPr>
            <a:spLocks noChangeShapeType="1"/>
          </p:cNvSpPr>
          <p:nvPr/>
        </p:nvSpPr>
        <p:spPr bwMode="auto">
          <a:xfrm>
            <a:off x="2060575" y="3995738"/>
            <a:ext cx="852488" cy="974725"/>
          </a:xfrm>
          <a:prstGeom prst="line">
            <a:avLst/>
          </a:prstGeom>
          <a:noFill/>
          <a:ln w="19050">
            <a:solidFill>
              <a:schemeClr val="tx1"/>
            </a:solidFill>
            <a:round/>
            <a:headEnd/>
            <a:tailEnd/>
          </a:ln>
          <a:effectLst/>
        </p:spPr>
        <p:txBody>
          <a:bodyPr wrap="none"/>
          <a:lstStyle/>
          <a:p>
            <a:endParaRPr lang="en-US"/>
          </a:p>
        </p:txBody>
      </p:sp>
      <p:sp>
        <p:nvSpPr>
          <p:cNvPr id="546823" name="Line 7"/>
          <p:cNvSpPr>
            <a:spLocks noChangeShapeType="1"/>
          </p:cNvSpPr>
          <p:nvPr/>
        </p:nvSpPr>
        <p:spPr bwMode="auto">
          <a:xfrm>
            <a:off x="2647950" y="3240088"/>
            <a:ext cx="993775" cy="446087"/>
          </a:xfrm>
          <a:prstGeom prst="line">
            <a:avLst/>
          </a:prstGeom>
          <a:noFill/>
          <a:ln w="19050">
            <a:solidFill>
              <a:schemeClr val="tx1"/>
            </a:solidFill>
            <a:round/>
            <a:headEnd/>
            <a:tailEnd/>
          </a:ln>
          <a:effectLst/>
        </p:spPr>
        <p:txBody>
          <a:bodyPr wrap="none"/>
          <a:lstStyle/>
          <a:p>
            <a:endParaRPr lang="en-US"/>
          </a:p>
        </p:txBody>
      </p:sp>
      <p:sp>
        <p:nvSpPr>
          <p:cNvPr id="546824" name="Line 8"/>
          <p:cNvSpPr>
            <a:spLocks noChangeShapeType="1"/>
          </p:cNvSpPr>
          <p:nvPr/>
        </p:nvSpPr>
        <p:spPr bwMode="auto">
          <a:xfrm flipV="1">
            <a:off x="3178175" y="4562475"/>
            <a:ext cx="538163" cy="468313"/>
          </a:xfrm>
          <a:prstGeom prst="line">
            <a:avLst/>
          </a:prstGeom>
          <a:noFill/>
          <a:ln w="19050">
            <a:solidFill>
              <a:schemeClr val="tx1"/>
            </a:solidFill>
            <a:round/>
            <a:headEnd/>
            <a:tailEnd/>
          </a:ln>
          <a:effectLst/>
        </p:spPr>
        <p:txBody>
          <a:bodyPr wrap="none"/>
          <a:lstStyle/>
          <a:p>
            <a:endParaRPr lang="en-US"/>
          </a:p>
        </p:txBody>
      </p:sp>
      <p:sp>
        <p:nvSpPr>
          <p:cNvPr id="546825" name="Line 9"/>
          <p:cNvSpPr>
            <a:spLocks noChangeShapeType="1"/>
          </p:cNvSpPr>
          <p:nvPr/>
        </p:nvSpPr>
        <p:spPr bwMode="auto">
          <a:xfrm>
            <a:off x="3700463" y="3784600"/>
            <a:ext cx="0" cy="717550"/>
          </a:xfrm>
          <a:prstGeom prst="line">
            <a:avLst/>
          </a:prstGeom>
          <a:noFill/>
          <a:ln w="19050">
            <a:solidFill>
              <a:schemeClr val="tx1"/>
            </a:solidFill>
            <a:round/>
            <a:headEnd/>
            <a:tailEnd/>
          </a:ln>
          <a:effectLst/>
        </p:spPr>
        <p:txBody>
          <a:bodyPr wrap="none"/>
          <a:lstStyle/>
          <a:p>
            <a:endParaRPr lang="en-US"/>
          </a:p>
        </p:txBody>
      </p:sp>
      <p:sp>
        <p:nvSpPr>
          <p:cNvPr id="546826" name="Line 10"/>
          <p:cNvSpPr>
            <a:spLocks noChangeShapeType="1"/>
          </p:cNvSpPr>
          <p:nvPr/>
        </p:nvSpPr>
        <p:spPr bwMode="auto">
          <a:xfrm>
            <a:off x="1725613" y="4999038"/>
            <a:ext cx="1025525" cy="0"/>
          </a:xfrm>
          <a:prstGeom prst="line">
            <a:avLst/>
          </a:prstGeom>
          <a:noFill/>
          <a:ln w="19050">
            <a:solidFill>
              <a:schemeClr val="tx1"/>
            </a:solidFill>
            <a:round/>
            <a:headEnd/>
            <a:tailEnd/>
          </a:ln>
          <a:effectLst/>
        </p:spPr>
        <p:txBody>
          <a:bodyPr wrap="none"/>
          <a:lstStyle/>
          <a:p>
            <a:endParaRPr lang="en-US"/>
          </a:p>
        </p:txBody>
      </p:sp>
      <p:sp>
        <p:nvSpPr>
          <p:cNvPr id="546827" name="Line 11"/>
          <p:cNvSpPr>
            <a:spLocks noChangeShapeType="1"/>
          </p:cNvSpPr>
          <p:nvPr/>
        </p:nvSpPr>
        <p:spPr bwMode="auto">
          <a:xfrm flipH="1">
            <a:off x="1604963" y="4102100"/>
            <a:ext cx="373062" cy="846138"/>
          </a:xfrm>
          <a:prstGeom prst="line">
            <a:avLst/>
          </a:prstGeom>
          <a:noFill/>
          <a:ln w="19050">
            <a:solidFill>
              <a:srgbClr val="FF0000"/>
            </a:solidFill>
            <a:round/>
            <a:headEnd/>
            <a:tailEnd/>
          </a:ln>
          <a:effectLst/>
        </p:spPr>
        <p:txBody>
          <a:bodyPr wrap="none"/>
          <a:lstStyle/>
          <a:p>
            <a:endParaRPr lang="en-US"/>
          </a:p>
        </p:txBody>
      </p:sp>
      <p:sp>
        <p:nvSpPr>
          <p:cNvPr id="546828" name="Line 12"/>
          <p:cNvSpPr>
            <a:spLocks noChangeShapeType="1"/>
          </p:cNvSpPr>
          <p:nvPr/>
        </p:nvSpPr>
        <p:spPr bwMode="auto">
          <a:xfrm flipH="1">
            <a:off x="2052638" y="3254375"/>
            <a:ext cx="347662" cy="749300"/>
          </a:xfrm>
          <a:prstGeom prst="line">
            <a:avLst/>
          </a:prstGeom>
          <a:noFill/>
          <a:ln w="19050">
            <a:solidFill>
              <a:schemeClr val="tx1"/>
            </a:solidFill>
            <a:round/>
            <a:headEnd/>
            <a:tailEnd/>
          </a:ln>
          <a:effectLst/>
        </p:spPr>
        <p:txBody>
          <a:bodyPr wrap="none"/>
          <a:lstStyle/>
          <a:p>
            <a:endParaRPr lang="en-US"/>
          </a:p>
        </p:txBody>
      </p:sp>
      <p:grpSp>
        <p:nvGrpSpPr>
          <p:cNvPr id="546829" name="Group 13"/>
          <p:cNvGrpSpPr>
            <a:grpSpLocks/>
          </p:cNvGrpSpPr>
          <p:nvPr/>
        </p:nvGrpSpPr>
        <p:grpSpPr bwMode="auto">
          <a:xfrm>
            <a:off x="2625725" y="4911725"/>
            <a:ext cx="568325" cy="222250"/>
            <a:chOff x="3600" y="219"/>
            <a:chExt cx="360" cy="175"/>
          </a:xfrm>
        </p:grpSpPr>
        <p:sp>
          <p:nvSpPr>
            <p:cNvPr id="546830"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6831"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832"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833"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834"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6835" name="Group 19"/>
            <p:cNvGrpSpPr>
              <a:grpSpLocks/>
            </p:cNvGrpSpPr>
            <p:nvPr/>
          </p:nvGrpSpPr>
          <p:grpSpPr bwMode="auto">
            <a:xfrm>
              <a:off x="3686" y="244"/>
              <a:ext cx="177" cy="66"/>
              <a:chOff x="2848" y="848"/>
              <a:chExt cx="140" cy="98"/>
            </a:xfrm>
          </p:grpSpPr>
          <p:sp>
            <p:nvSpPr>
              <p:cNvPr id="546836"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37"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38"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839" name="Group 23"/>
            <p:cNvGrpSpPr>
              <a:grpSpLocks/>
            </p:cNvGrpSpPr>
            <p:nvPr/>
          </p:nvGrpSpPr>
          <p:grpSpPr bwMode="auto">
            <a:xfrm flipV="1">
              <a:off x="3686" y="243"/>
              <a:ext cx="177" cy="66"/>
              <a:chOff x="2848" y="848"/>
              <a:chExt cx="140" cy="98"/>
            </a:xfrm>
          </p:grpSpPr>
          <p:sp>
            <p:nvSpPr>
              <p:cNvPr id="546840"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41"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42"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843" name="Group 27"/>
          <p:cNvGrpSpPr>
            <a:grpSpLocks/>
          </p:cNvGrpSpPr>
          <p:nvPr/>
        </p:nvGrpSpPr>
        <p:grpSpPr bwMode="auto">
          <a:xfrm>
            <a:off x="3411538" y="3592513"/>
            <a:ext cx="569912" cy="222250"/>
            <a:chOff x="3600" y="219"/>
            <a:chExt cx="360" cy="175"/>
          </a:xfrm>
        </p:grpSpPr>
        <p:sp>
          <p:nvSpPr>
            <p:cNvPr id="546844"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6845"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846"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847"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848"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6849" name="Group 33"/>
            <p:cNvGrpSpPr>
              <a:grpSpLocks/>
            </p:cNvGrpSpPr>
            <p:nvPr/>
          </p:nvGrpSpPr>
          <p:grpSpPr bwMode="auto">
            <a:xfrm>
              <a:off x="3686" y="244"/>
              <a:ext cx="177" cy="66"/>
              <a:chOff x="2848" y="848"/>
              <a:chExt cx="140" cy="98"/>
            </a:xfrm>
          </p:grpSpPr>
          <p:sp>
            <p:nvSpPr>
              <p:cNvPr id="546850"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51"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52"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853" name="Group 37"/>
            <p:cNvGrpSpPr>
              <a:grpSpLocks/>
            </p:cNvGrpSpPr>
            <p:nvPr/>
          </p:nvGrpSpPr>
          <p:grpSpPr bwMode="auto">
            <a:xfrm flipV="1">
              <a:off x="3686" y="243"/>
              <a:ext cx="177" cy="66"/>
              <a:chOff x="2848" y="848"/>
              <a:chExt cx="140" cy="98"/>
            </a:xfrm>
          </p:grpSpPr>
          <p:sp>
            <p:nvSpPr>
              <p:cNvPr id="546854"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55"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56"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857" name="Group 41"/>
          <p:cNvGrpSpPr>
            <a:grpSpLocks/>
          </p:cNvGrpSpPr>
          <p:nvPr/>
        </p:nvGrpSpPr>
        <p:grpSpPr bwMode="auto">
          <a:xfrm>
            <a:off x="1276350" y="4891088"/>
            <a:ext cx="568325" cy="222250"/>
            <a:chOff x="3600" y="219"/>
            <a:chExt cx="360" cy="175"/>
          </a:xfrm>
        </p:grpSpPr>
        <p:sp>
          <p:nvSpPr>
            <p:cNvPr id="546858"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6859"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860"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861"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862"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6863" name="Group 47"/>
            <p:cNvGrpSpPr>
              <a:grpSpLocks/>
            </p:cNvGrpSpPr>
            <p:nvPr/>
          </p:nvGrpSpPr>
          <p:grpSpPr bwMode="auto">
            <a:xfrm>
              <a:off x="3686" y="244"/>
              <a:ext cx="177" cy="66"/>
              <a:chOff x="2848" y="848"/>
              <a:chExt cx="140" cy="98"/>
            </a:xfrm>
          </p:grpSpPr>
          <p:sp>
            <p:nvSpPr>
              <p:cNvPr id="546864"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65"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66"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867" name="Group 51"/>
            <p:cNvGrpSpPr>
              <a:grpSpLocks/>
            </p:cNvGrpSpPr>
            <p:nvPr/>
          </p:nvGrpSpPr>
          <p:grpSpPr bwMode="auto">
            <a:xfrm flipV="1">
              <a:off x="3686" y="243"/>
              <a:ext cx="177" cy="66"/>
              <a:chOff x="2848" y="848"/>
              <a:chExt cx="140" cy="98"/>
            </a:xfrm>
          </p:grpSpPr>
          <p:sp>
            <p:nvSpPr>
              <p:cNvPr id="546868"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69"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70"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871" name="Group 55"/>
          <p:cNvGrpSpPr>
            <a:grpSpLocks/>
          </p:cNvGrpSpPr>
          <p:nvPr/>
        </p:nvGrpSpPr>
        <p:grpSpPr bwMode="auto">
          <a:xfrm>
            <a:off x="3435350" y="4427538"/>
            <a:ext cx="547688" cy="233362"/>
            <a:chOff x="3600" y="219"/>
            <a:chExt cx="360" cy="175"/>
          </a:xfrm>
        </p:grpSpPr>
        <p:sp>
          <p:nvSpPr>
            <p:cNvPr id="546872"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6873"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874"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875"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876"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6877" name="Group 61"/>
            <p:cNvGrpSpPr>
              <a:grpSpLocks/>
            </p:cNvGrpSpPr>
            <p:nvPr/>
          </p:nvGrpSpPr>
          <p:grpSpPr bwMode="auto">
            <a:xfrm>
              <a:off x="3686" y="244"/>
              <a:ext cx="177" cy="66"/>
              <a:chOff x="2848" y="848"/>
              <a:chExt cx="140" cy="98"/>
            </a:xfrm>
          </p:grpSpPr>
          <p:sp>
            <p:nvSpPr>
              <p:cNvPr id="546878"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79"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80"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881" name="Group 65"/>
            <p:cNvGrpSpPr>
              <a:grpSpLocks/>
            </p:cNvGrpSpPr>
            <p:nvPr/>
          </p:nvGrpSpPr>
          <p:grpSpPr bwMode="auto">
            <a:xfrm flipV="1">
              <a:off x="3686" y="243"/>
              <a:ext cx="177" cy="66"/>
              <a:chOff x="2848" y="848"/>
              <a:chExt cx="140" cy="98"/>
            </a:xfrm>
          </p:grpSpPr>
          <p:sp>
            <p:nvSpPr>
              <p:cNvPr id="546882"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83"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84"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885" name="Group 69"/>
          <p:cNvGrpSpPr>
            <a:grpSpLocks/>
          </p:cNvGrpSpPr>
          <p:nvPr/>
        </p:nvGrpSpPr>
        <p:grpSpPr bwMode="auto">
          <a:xfrm>
            <a:off x="1779588" y="3913188"/>
            <a:ext cx="547687" cy="233362"/>
            <a:chOff x="3600" y="219"/>
            <a:chExt cx="360" cy="175"/>
          </a:xfrm>
        </p:grpSpPr>
        <p:sp>
          <p:nvSpPr>
            <p:cNvPr id="546886"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6887"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888"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889"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890"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6891" name="Group 75"/>
            <p:cNvGrpSpPr>
              <a:grpSpLocks/>
            </p:cNvGrpSpPr>
            <p:nvPr/>
          </p:nvGrpSpPr>
          <p:grpSpPr bwMode="auto">
            <a:xfrm>
              <a:off x="3686" y="244"/>
              <a:ext cx="177" cy="66"/>
              <a:chOff x="2848" y="848"/>
              <a:chExt cx="140" cy="98"/>
            </a:xfrm>
          </p:grpSpPr>
          <p:sp>
            <p:nvSpPr>
              <p:cNvPr id="546892"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93"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94"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895" name="Group 79"/>
            <p:cNvGrpSpPr>
              <a:grpSpLocks/>
            </p:cNvGrpSpPr>
            <p:nvPr/>
          </p:nvGrpSpPr>
          <p:grpSpPr bwMode="auto">
            <a:xfrm flipV="1">
              <a:off x="3686" y="243"/>
              <a:ext cx="177" cy="66"/>
              <a:chOff x="2848" y="848"/>
              <a:chExt cx="140" cy="98"/>
            </a:xfrm>
          </p:grpSpPr>
          <p:sp>
            <p:nvSpPr>
              <p:cNvPr id="546896"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897"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898"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899" name="Group 83"/>
          <p:cNvGrpSpPr>
            <a:grpSpLocks/>
          </p:cNvGrpSpPr>
          <p:nvPr/>
        </p:nvGrpSpPr>
        <p:grpSpPr bwMode="auto">
          <a:xfrm>
            <a:off x="2136775" y="3084513"/>
            <a:ext cx="569913" cy="223837"/>
            <a:chOff x="3600" y="219"/>
            <a:chExt cx="360" cy="175"/>
          </a:xfrm>
        </p:grpSpPr>
        <p:sp>
          <p:nvSpPr>
            <p:cNvPr id="546900" name="Oval 8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6901" name="Line 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902" name="Line 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903" name="Rectangle 8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904" name="Oval 8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6905" name="Group 89"/>
            <p:cNvGrpSpPr>
              <a:grpSpLocks/>
            </p:cNvGrpSpPr>
            <p:nvPr/>
          </p:nvGrpSpPr>
          <p:grpSpPr bwMode="auto">
            <a:xfrm>
              <a:off x="3686" y="244"/>
              <a:ext cx="177" cy="66"/>
              <a:chOff x="2848" y="848"/>
              <a:chExt cx="140" cy="98"/>
            </a:xfrm>
          </p:grpSpPr>
          <p:sp>
            <p:nvSpPr>
              <p:cNvPr id="546906" name="Line 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07" name="Line 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08" name="Line 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909" name="Group 93"/>
            <p:cNvGrpSpPr>
              <a:grpSpLocks/>
            </p:cNvGrpSpPr>
            <p:nvPr/>
          </p:nvGrpSpPr>
          <p:grpSpPr bwMode="auto">
            <a:xfrm flipV="1">
              <a:off x="3686" y="243"/>
              <a:ext cx="177" cy="66"/>
              <a:chOff x="2848" y="848"/>
              <a:chExt cx="140" cy="98"/>
            </a:xfrm>
          </p:grpSpPr>
          <p:sp>
            <p:nvSpPr>
              <p:cNvPr id="546910" name="Line 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11" name="Line 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12" name="Line 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46913" name="Text Box 97"/>
          <p:cNvSpPr txBox="1">
            <a:spLocks noChangeArrowheads="1"/>
          </p:cNvSpPr>
          <p:nvPr/>
        </p:nvSpPr>
        <p:spPr bwMode="auto">
          <a:xfrm>
            <a:off x="1757363" y="3043238"/>
            <a:ext cx="430212" cy="366712"/>
          </a:xfrm>
          <a:prstGeom prst="rect">
            <a:avLst/>
          </a:prstGeom>
          <a:noFill/>
          <a:ln w="9525">
            <a:noFill/>
            <a:miter lim="800000"/>
            <a:headEnd/>
            <a:tailEnd/>
          </a:ln>
          <a:effectLst/>
        </p:spPr>
        <p:txBody>
          <a:bodyPr wrap="none">
            <a:spAutoFit/>
          </a:bodyPr>
          <a:lstStyle/>
          <a:p>
            <a:r>
              <a:rPr lang="en-US"/>
              <a:t>R1</a:t>
            </a:r>
          </a:p>
        </p:txBody>
      </p:sp>
      <p:grpSp>
        <p:nvGrpSpPr>
          <p:cNvPr id="546914" name="Group 98"/>
          <p:cNvGrpSpPr>
            <a:grpSpLocks/>
          </p:cNvGrpSpPr>
          <p:nvPr/>
        </p:nvGrpSpPr>
        <p:grpSpPr bwMode="auto">
          <a:xfrm>
            <a:off x="3878263" y="5133975"/>
            <a:ext cx="547687" cy="233363"/>
            <a:chOff x="3600" y="219"/>
            <a:chExt cx="360" cy="175"/>
          </a:xfrm>
        </p:grpSpPr>
        <p:sp>
          <p:nvSpPr>
            <p:cNvPr id="546915" name="Oval 9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6916" name="Line 10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917" name="Line 10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918" name="Rectangle 10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919" name="Oval 10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6920" name="Group 104"/>
            <p:cNvGrpSpPr>
              <a:grpSpLocks/>
            </p:cNvGrpSpPr>
            <p:nvPr/>
          </p:nvGrpSpPr>
          <p:grpSpPr bwMode="auto">
            <a:xfrm>
              <a:off x="3686" y="244"/>
              <a:ext cx="177" cy="66"/>
              <a:chOff x="2848" y="848"/>
              <a:chExt cx="140" cy="98"/>
            </a:xfrm>
          </p:grpSpPr>
          <p:sp>
            <p:nvSpPr>
              <p:cNvPr id="546921"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22"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23"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924" name="Group 108"/>
            <p:cNvGrpSpPr>
              <a:grpSpLocks/>
            </p:cNvGrpSpPr>
            <p:nvPr/>
          </p:nvGrpSpPr>
          <p:grpSpPr bwMode="auto">
            <a:xfrm flipV="1">
              <a:off x="3686" y="243"/>
              <a:ext cx="177" cy="66"/>
              <a:chOff x="2848" y="848"/>
              <a:chExt cx="140" cy="98"/>
            </a:xfrm>
          </p:grpSpPr>
          <p:sp>
            <p:nvSpPr>
              <p:cNvPr id="546925" name="Line 1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26" name="Line 1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27" name="Line 1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46928" name="Text Box 112"/>
          <p:cNvSpPr txBox="1">
            <a:spLocks noChangeArrowheads="1"/>
          </p:cNvSpPr>
          <p:nvPr/>
        </p:nvSpPr>
        <p:spPr bwMode="auto">
          <a:xfrm>
            <a:off x="1368425" y="3832225"/>
            <a:ext cx="466725" cy="366713"/>
          </a:xfrm>
          <a:prstGeom prst="rect">
            <a:avLst/>
          </a:prstGeom>
          <a:noFill/>
          <a:ln w="9525">
            <a:noFill/>
            <a:miter lim="800000"/>
            <a:headEnd/>
            <a:tailEnd/>
          </a:ln>
          <a:effectLst/>
        </p:spPr>
        <p:txBody>
          <a:bodyPr wrap="none">
            <a:spAutoFit/>
          </a:bodyPr>
          <a:lstStyle/>
          <a:p>
            <a:r>
              <a:rPr lang="en-US"/>
              <a:t>R2</a:t>
            </a:r>
          </a:p>
        </p:txBody>
      </p:sp>
      <p:sp>
        <p:nvSpPr>
          <p:cNvPr id="546929" name="Text Box 113"/>
          <p:cNvSpPr txBox="1">
            <a:spLocks noChangeArrowheads="1"/>
          </p:cNvSpPr>
          <p:nvPr/>
        </p:nvSpPr>
        <p:spPr bwMode="auto">
          <a:xfrm>
            <a:off x="855663" y="4829175"/>
            <a:ext cx="466725" cy="366713"/>
          </a:xfrm>
          <a:prstGeom prst="rect">
            <a:avLst/>
          </a:prstGeom>
          <a:noFill/>
          <a:ln w="9525">
            <a:noFill/>
            <a:miter lim="800000"/>
            <a:headEnd/>
            <a:tailEnd/>
          </a:ln>
          <a:effectLst/>
        </p:spPr>
        <p:txBody>
          <a:bodyPr wrap="none">
            <a:spAutoFit/>
          </a:bodyPr>
          <a:lstStyle/>
          <a:p>
            <a:r>
              <a:rPr lang="en-US"/>
              <a:t>R3</a:t>
            </a:r>
          </a:p>
        </p:txBody>
      </p:sp>
      <p:sp>
        <p:nvSpPr>
          <p:cNvPr id="546930" name="Text Box 114"/>
          <p:cNvSpPr txBox="1">
            <a:spLocks noChangeArrowheads="1"/>
          </p:cNvSpPr>
          <p:nvPr/>
        </p:nvSpPr>
        <p:spPr bwMode="auto">
          <a:xfrm>
            <a:off x="3502025" y="3249613"/>
            <a:ext cx="466725" cy="366712"/>
          </a:xfrm>
          <a:prstGeom prst="rect">
            <a:avLst/>
          </a:prstGeom>
          <a:noFill/>
          <a:ln w="9525">
            <a:noFill/>
            <a:miter lim="800000"/>
            <a:headEnd/>
            <a:tailEnd/>
          </a:ln>
          <a:effectLst/>
        </p:spPr>
        <p:txBody>
          <a:bodyPr wrap="none">
            <a:spAutoFit/>
          </a:bodyPr>
          <a:lstStyle/>
          <a:p>
            <a:r>
              <a:rPr lang="en-US"/>
              <a:t>R4</a:t>
            </a:r>
          </a:p>
        </p:txBody>
      </p:sp>
      <p:sp>
        <p:nvSpPr>
          <p:cNvPr id="546931" name="Text Box 115"/>
          <p:cNvSpPr txBox="1">
            <a:spLocks noChangeArrowheads="1"/>
          </p:cNvSpPr>
          <p:nvPr/>
        </p:nvSpPr>
        <p:spPr bwMode="auto">
          <a:xfrm>
            <a:off x="3944938" y="4387850"/>
            <a:ext cx="466725" cy="366713"/>
          </a:xfrm>
          <a:prstGeom prst="rect">
            <a:avLst/>
          </a:prstGeom>
          <a:noFill/>
          <a:ln w="9525">
            <a:noFill/>
            <a:miter lim="800000"/>
            <a:headEnd/>
            <a:tailEnd/>
          </a:ln>
          <a:effectLst/>
        </p:spPr>
        <p:txBody>
          <a:bodyPr wrap="none">
            <a:spAutoFit/>
          </a:bodyPr>
          <a:lstStyle/>
          <a:p>
            <a:r>
              <a:rPr lang="en-US"/>
              <a:t>R5</a:t>
            </a:r>
          </a:p>
        </p:txBody>
      </p:sp>
      <p:sp>
        <p:nvSpPr>
          <p:cNvPr id="546932" name="Text Box 116"/>
          <p:cNvSpPr txBox="1">
            <a:spLocks noChangeArrowheads="1"/>
          </p:cNvSpPr>
          <p:nvPr/>
        </p:nvSpPr>
        <p:spPr bwMode="auto">
          <a:xfrm>
            <a:off x="2709863" y="5121275"/>
            <a:ext cx="466725" cy="366713"/>
          </a:xfrm>
          <a:prstGeom prst="rect">
            <a:avLst/>
          </a:prstGeom>
          <a:noFill/>
          <a:ln w="9525">
            <a:noFill/>
            <a:miter lim="800000"/>
            <a:headEnd/>
            <a:tailEnd/>
          </a:ln>
          <a:effectLst/>
        </p:spPr>
        <p:txBody>
          <a:bodyPr wrap="none">
            <a:spAutoFit/>
          </a:bodyPr>
          <a:lstStyle/>
          <a:p>
            <a:r>
              <a:rPr lang="en-US"/>
              <a:t>R6</a:t>
            </a:r>
          </a:p>
        </p:txBody>
      </p:sp>
      <p:sp>
        <p:nvSpPr>
          <p:cNvPr id="546933" name="Text Box 117"/>
          <p:cNvSpPr txBox="1">
            <a:spLocks noChangeArrowheads="1"/>
          </p:cNvSpPr>
          <p:nvPr/>
        </p:nvSpPr>
        <p:spPr bwMode="auto">
          <a:xfrm>
            <a:off x="3430588" y="5078413"/>
            <a:ext cx="466725" cy="366712"/>
          </a:xfrm>
          <a:prstGeom prst="rect">
            <a:avLst/>
          </a:prstGeom>
          <a:noFill/>
          <a:ln w="9525">
            <a:noFill/>
            <a:miter lim="800000"/>
            <a:headEnd/>
            <a:tailEnd/>
          </a:ln>
          <a:effectLst/>
        </p:spPr>
        <p:txBody>
          <a:bodyPr wrap="none">
            <a:spAutoFit/>
          </a:bodyPr>
          <a:lstStyle/>
          <a:p>
            <a:r>
              <a:rPr lang="en-US"/>
              <a:t>R7</a:t>
            </a:r>
          </a:p>
        </p:txBody>
      </p:sp>
      <p:grpSp>
        <p:nvGrpSpPr>
          <p:cNvPr id="546934" name="Group 118"/>
          <p:cNvGrpSpPr>
            <a:grpSpLocks/>
          </p:cNvGrpSpPr>
          <p:nvPr/>
        </p:nvGrpSpPr>
        <p:grpSpPr bwMode="auto">
          <a:xfrm>
            <a:off x="4945063" y="3327400"/>
            <a:ext cx="569912" cy="222250"/>
            <a:chOff x="3600" y="219"/>
            <a:chExt cx="360" cy="175"/>
          </a:xfrm>
        </p:grpSpPr>
        <p:sp>
          <p:nvSpPr>
            <p:cNvPr id="546935" name="Oval 119"/>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46936" name="Line 12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937" name="Line 12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938" name="Rectangle 122"/>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939" name="Oval 123"/>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46940" name="Group 124"/>
            <p:cNvGrpSpPr>
              <a:grpSpLocks/>
            </p:cNvGrpSpPr>
            <p:nvPr/>
          </p:nvGrpSpPr>
          <p:grpSpPr bwMode="auto">
            <a:xfrm>
              <a:off x="3686" y="244"/>
              <a:ext cx="177" cy="66"/>
              <a:chOff x="2848" y="848"/>
              <a:chExt cx="140" cy="98"/>
            </a:xfrm>
          </p:grpSpPr>
          <p:sp>
            <p:nvSpPr>
              <p:cNvPr id="546941" name="Line 1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42" name="Line 1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43" name="Line 1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944" name="Group 128"/>
            <p:cNvGrpSpPr>
              <a:grpSpLocks/>
            </p:cNvGrpSpPr>
            <p:nvPr/>
          </p:nvGrpSpPr>
          <p:grpSpPr bwMode="auto">
            <a:xfrm flipV="1">
              <a:off x="3686" y="243"/>
              <a:ext cx="177" cy="66"/>
              <a:chOff x="2848" y="848"/>
              <a:chExt cx="140" cy="98"/>
            </a:xfrm>
          </p:grpSpPr>
          <p:sp>
            <p:nvSpPr>
              <p:cNvPr id="546945" name="Line 1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46" name="Line 1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47" name="Line 1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46948" name="Group 132"/>
          <p:cNvGrpSpPr>
            <a:grpSpLocks/>
          </p:cNvGrpSpPr>
          <p:nvPr/>
        </p:nvGrpSpPr>
        <p:grpSpPr bwMode="auto">
          <a:xfrm>
            <a:off x="4967288" y="3892550"/>
            <a:ext cx="547687" cy="233363"/>
            <a:chOff x="3600" y="219"/>
            <a:chExt cx="360" cy="175"/>
          </a:xfrm>
        </p:grpSpPr>
        <p:sp>
          <p:nvSpPr>
            <p:cNvPr id="546949" name="Oval 13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46950" name="Line 13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46951" name="Line 13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46952" name="Rectangle 13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46953" name="Oval 13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46954" name="Group 138"/>
            <p:cNvGrpSpPr>
              <a:grpSpLocks/>
            </p:cNvGrpSpPr>
            <p:nvPr/>
          </p:nvGrpSpPr>
          <p:grpSpPr bwMode="auto">
            <a:xfrm>
              <a:off x="3686" y="244"/>
              <a:ext cx="177" cy="66"/>
              <a:chOff x="2848" y="848"/>
              <a:chExt cx="140" cy="98"/>
            </a:xfrm>
          </p:grpSpPr>
          <p:sp>
            <p:nvSpPr>
              <p:cNvPr id="546955" name="Line 1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56" name="Line 1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57" name="Line 1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46958" name="Group 142"/>
            <p:cNvGrpSpPr>
              <a:grpSpLocks/>
            </p:cNvGrpSpPr>
            <p:nvPr/>
          </p:nvGrpSpPr>
          <p:grpSpPr bwMode="auto">
            <a:xfrm flipV="1">
              <a:off x="3686" y="243"/>
              <a:ext cx="177" cy="66"/>
              <a:chOff x="2848" y="848"/>
              <a:chExt cx="140" cy="98"/>
            </a:xfrm>
          </p:grpSpPr>
          <p:sp>
            <p:nvSpPr>
              <p:cNvPr id="546959" name="Line 1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46960" name="Line 1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46961" name="Line 1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46962" name="Line 146"/>
          <p:cNvSpPr>
            <a:spLocks noChangeShapeType="1"/>
          </p:cNvSpPr>
          <p:nvPr/>
        </p:nvSpPr>
        <p:spPr bwMode="auto">
          <a:xfrm>
            <a:off x="4933950" y="4568825"/>
            <a:ext cx="596900" cy="0"/>
          </a:xfrm>
          <a:prstGeom prst="line">
            <a:avLst/>
          </a:prstGeom>
          <a:noFill/>
          <a:ln w="28575">
            <a:solidFill>
              <a:srgbClr val="FF0000"/>
            </a:solidFill>
            <a:round/>
            <a:headEnd/>
            <a:tailEnd type="triangle" w="med" len="med"/>
          </a:ln>
          <a:effectLst/>
        </p:spPr>
        <p:txBody>
          <a:bodyPr wrap="none"/>
          <a:lstStyle/>
          <a:p>
            <a:endParaRPr lang="en-US"/>
          </a:p>
        </p:txBody>
      </p:sp>
      <p:sp>
        <p:nvSpPr>
          <p:cNvPr id="546963" name="Text Box 147"/>
          <p:cNvSpPr txBox="1">
            <a:spLocks noChangeArrowheads="1"/>
          </p:cNvSpPr>
          <p:nvPr/>
        </p:nvSpPr>
        <p:spPr bwMode="auto">
          <a:xfrm>
            <a:off x="5546725" y="3095625"/>
            <a:ext cx="2433638" cy="641350"/>
          </a:xfrm>
          <a:prstGeom prst="rect">
            <a:avLst/>
          </a:prstGeom>
          <a:noFill/>
          <a:ln w="9525">
            <a:noFill/>
            <a:miter lim="800000"/>
            <a:headEnd/>
            <a:tailEnd/>
          </a:ln>
          <a:effectLst/>
        </p:spPr>
        <p:txBody>
          <a:bodyPr wrap="none">
            <a:spAutoFit/>
          </a:bodyPr>
          <a:lstStyle/>
          <a:p>
            <a:r>
              <a:rPr lang="en-US"/>
              <a:t>router with attached</a:t>
            </a:r>
          </a:p>
          <a:p>
            <a:r>
              <a:rPr lang="en-US"/>
              <a:t>group member</a:t>
            </a:r>
          </a:p>
        </p:txBody>
      </p:sp>
      <p:sp>
        <p:nvSpPr>
          <p:cNvPr id="546964" name="Text Box 148"/>
          <p:cNvSpPr txBox="1">
            <a:spLocks noChangeArrowheads="1"/>
          </p:cNvSpPr>
          <p:nvPr/>
        </p:nvSpPr>
        <p:spPr bwMode="auto">
          <a:xfrm>
            <a:off x="5648325" y="3762375"/>
            <a:ext cx="2741613" cy="641350"/>
          </a:xfrm>
          <a:prstGeom prst="rect">
            <a:avLst/>
          </a:prstGeom>
          <a:noFill/>
          <a:ln w="9525">
            <a:noFill/>
            <a:miter lim="800000"/>
            <a:headEnd/>
            <a:tailEnd/>
          </a:ln>
          <a:effectLst/>
        </p:spPr>
        <p:txBody>
          <a:bodyPr wrap="none">
            <a:spAutoFit/>
          </a:bodyPr>
          <a:lstStyle/>
          <a:p>
            <a:r>
              <a:rPr lang="en-US"/>
              <a:t>router with no attached</a:t>
            </a:r>
          </a:p>
          <a:p>
            <a:r>
              <a:rPr lang="en-US"/>
              <a:t>group member</a:t>
            </a:r>
          </a:p>
        </p:txBody>
      </p:sp>
      <p:sp>
        <p:nvSpPr>
          <p:cNvPr id="546965" name="Text Box 149"/>
          <p:cNvSpPr txBox="1">
            <a:spLocks noChangeArrowheads="1"/>
          </p:cNvSpPr>
          <p:nvPr/>
        </p:nvSpPr>
        <p:spPr bwMode="auto">
          <a:xfrm>
            <a:off x="5622925" y="4425950"/>
            <a:ext cx="3028950" cy="641350"/>
          </a:xfrm>
          <a:prstGeom prst="rect">
            <a:avLst/>
          </a:prstGeom>
          <a:noFill/>
          <a:ln w="9525">
            <a:noFill/>
            <a:miter lim="800000"/>
            <a:headEnd/>
            <a:tailEnd/>
          </a:ln>
          <a:effectLst/>
        </p:spPr>
        <p:txBody>
          <a:bodyPr>
            <a:spAutoFit/>
          </a:bodyPr>
          <a:lstStyle/>
          <a:p>
            <a:r>
              <a:rPr lang="en-US"/>
              <a:t>path order in which join messages generated</a:t>
            </a:r>
          </a:p>
        </p:txBody>
      </p:sp>
      <p:sp>
        <p:nvSpPr>
          <p:cNvPr id="546966" name="Text Box 150"/>
          <p:cNvSpPr txBox="1">
            <a:spLocks noChangeArrowheads="1"/>
          </p:cNvSpPr>
          <p:nvPr/>
        </p:nvSpPr>
        <p:spPr bwMode="auto">
          <a:xfrm>
            <a:off x="4841875" y="2581275"/>
            <a:ext cx="1098550" cy="366713"/>
          </a:xfrm>
          <a:prstGeom prst="rect">
            <a:avLst/>
          </a:prstGeom>
          <a:noFill/>
          <a:ln w="9525">
            <a:noFill/>
            <a:miter lim="800000"/>
            <a:headEnd/>
            <a:tailEnd/>
          </a:ln>
          <a:effectLst/>
        </p:spPr>
        <p:txBody>
          <a:bodyPr wrap="none">
            <a:spAutoFit/>
          </a:bodyPr>
          <a:lstStyle/>
          <a:p>
            <a:r>
              <a:rPr lang="en-US"/>
              <a:t>LEGEND</a:t>
            </a:r>
          </a:p>
        </p:txBody>
      </p:sp>
      <p:sp>
        <p:nvSpPr>
          <p:cNvPr id="546967" name="Freeform 151"/>
          <p:cNvSpPr>
            <a:spLocks/>
          </p:cNvSpPr>
          <p:nvPr/>
        </p:nvSpPr>
        <p:spPr bwMode="auto">
          <a:xfrm>
            <a:off x="3225800" y="38369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546968" name="Text Box 152"/>
          <p:cNvSpPr txBox="1">
            <a:spLocks noChangeArrowheads="1"/>
          </p:cNvSpPr>
          <p:nvPr/>
        </p:nvSpPr>
        <p:spPr bwMode="auto">
          <a:xfrm>
            <a:off x="3335338" y="3994150"/>
            <a:ext cx="323850" cy="366713"/>
          </a:xfrm>
          <a:prstGeom prst="rect">
            <a:avLst/>
          </a:prstGeom>
          <a:noFill/>
          <a:ln w="9525">
            <a:noFill/>
            <a:miter lim="800000"/>
            <a:headEnd/>
            <a:tailEnd/>
          </a:ln>
          <a:effectLst/>
        </p:spPr>
        <p:txBody>
          <a:bodyPr wrap="none">
            <a:spAutoFit/>
          </a:bodyPr>
          <a:lstStyle/>
          <a:p>
            <a:r>
              <a:rPr lang="en-US">
                <a:solidFill>
                  <a:srgbClr val="FF0000"/>
                </a:solidFill>
              </a:rPr>
              <a:t>2</a:t>
            </a:r>
          </a:p>
        </p:txBody>
      </p:sp>
      <p:sp>
        <p:nvSpPr>
          <p:cNvPr id="546969" name="Text Box 153"/>
          <p:cNvSpPr txBox="1">
            <a:spLocks noChangeArrowheads="1"/>
          </p:cNvSpPr>
          <p:nvPr/>
        </p:nvSpPr>
        <p:spPr bwMode="auto">
          <a:xfrm>
            <a:off x="5049838" y="4260850"/>
            <a:ext cx="287337" cy="366713"/>
          </a:xfrm>
          <a:prstGeom prst="rect">
            <a:avLst/>
          </a:prstGeom>
          <a:noFill/>
          <a:ln w="9525">
            <a:noFill/>
            <a:miter lim="800000"/>
            <a:headEnd/>
            <a:tailEnd/>
          </a:ln>
          <a:effectLst/>
        </p:spPr>
        <p:txBody>
          <a:bodyPr wrap="none">
            <a:spAutoFit/>
          </a:bodyPr>
          <a:lstStyle/>
          <a:p>
            <a:r>
              <a:rPr lang="en-US">
                <a:solidFill>
                  <a:srgbClr val="FF0000"/>
                </a:solidFill>
              </a:rPr>
              <a:t>1</a:t>
            </a:r>
          </a:p>
        </p:txBody>
      </p:sp>
      <p:sp>
        <p:nvSpPr>
          <p:cNvPr id="546970" name="Line 154"/>
          <p:cNvSpPr>
            <a:spLocks noChangeShapeType="1"/>
          </p:cNvSpPr>
          <p:nvPr/>
        </p:nvSpPr>
        <p:spPr bwMode="auto">
          <a:xfrm>
            <a:off x="1924050" y="5076825"/>
            <a:ext cx="685800" cy="0"/>
          </a:xfrm>
          <a:prstGeom prst="line">
            <a:avLst/>
          </a:prstGeom>
          <a:noFill/>
          <a:ln w="28575">
            <a:solidFill>
              <a:srgbClr val="FF0000"/>
            </a:solidFill>
            <a:round/>
            <a:headEnd/>
            <a:tailEnd type="triangle" w="med" len="med"/>
          </a:ln>
          <a:effectLst/>
        </p:spPr>
        <p:txBody>
          <a:bodyPr wrap="none"/>
          <a:lstStyle/>
          <a:p>
            <a:endParaRPr lang="en-US"/>
          </a:p>
        </p:txBody>
      </p:sp>
      <p:sp>
        <p:nvSpPr>
          <p:cNvPr id="546971" name="Line 155"/>
          <p:cNvSpPr>
            <a:spLocks noChangeShapeType="1"/>
          </p:cNvSpPr>
          <p:nvPr/>
        </p:nvSpPr>
        <p:spPr bwMode="auto">
          <a:xfrm>
            <a:off x="2622550" y="3324225"/>
            <a:ext cx="736600" cy="330200"/>
          </a:xfrm>
          <a:prstGeom prst="line">
            <a:avLst/>
          </a:prstGeom>
          <a:noFill/>
          <a:ln w="28575">
            <a:solidFill>
              <a:srgbClr val="FF0000"/>
            </a:solidFill>
            <a:round/>
            <a:headEnd/>
            <a:tailEnd type="triangle" w="med" len="med"/>
          </a:ln>
          <a:effectLst/>
        </p:spPr>
        <p:txBody>
          <a:bodyPr wrap="none"/>
          <a:lstStyle/>
          <a:p>
            <a:endParaRPr lang="en-US"/>
          </a:p>
        </p:txBody>
      </p:sp>
      <p:sp>
        <p:nvSpPr>
          <p:cNvPr id="546972" name="Text Box 156"/>
          <p:cNvSpPr txBox="1">
            <a:spLocks noChangeArrowheads="1"/>
          </p:cNvSpPr>
          <p:nvPr/>
        </p:nvSpPr>
        <p:spPr bwMode="auto">
          <a:xfrm>
            <a:off x="2674938" y="3397250"/>
            <a:ext cx="323850" cy="366713"/>
          </a:xfrm>
          <a:prstGeom prst="rect">
            <a:avLst/>
          </a:prstGeom>
          <a:noFill/>
          <a:ln w="9525">
            <a:noFill/>
            <a:miter lim="800000"/>
            <a:headEnd/>
            <a:tailEnd/>
          </a:ln>
          <a:effectLst/>
        </p:spPr>
        <p:txBody>
          <a:bodyPr wrap="none">
            <a:spAutoFit/>
          </a:bodyPr>
          <a:lstStyle/>
          <a:p>
            <a:r>
              <a:rPr lang="en-US">
                <a:solidFill>
                  <a:srgbClr val="FF0000"/>
                </a:solidFill>
              </a:rPr>
              <a:t>3</a:t>
            </a:r>
          </a:p>
        </p:txBody>
      </p:sp>
      <p:sp>
        <p:nvSpPr>
          <p:cNvPr id="546973" name="Text Box 157"/>
          <p:cNvSpPr txBox="1">
            <a:spLocks noChangeArrowheads="1"/>
          </p:cNvSpPr>
          <p:nvPr/>
        </p:nvSpPr>
        <p:spPr bwMode="auto">
          <a:xfrm>
            <a:off x="2090738" y="5048250"/>
            <a:ext cx="287337" cy="366713"/>
          </a:xfrm>
          <a:prstGeom prst="rect">
            <a:avLst/>
          </a:prstGeom>
          <a:noFill/>
          <a:ln w="9525">
            <a:noFill/>
            <a:miter lim="800000"/>
            <a:headEnd/>
            <a:tailEnd/>
          </a:ln>
          <a:effectLst/>
        </p:spPr>
        <p:txBody>
          <a:bodyPr wrap="none">
            <a:spAutoFit/>
          </a:bodyPr>
          <a:lstStyle/>
          <a:p>
            <a:r>
              <a:rPr lang="en-US">
                <a:solidFill>
                  <a:srgbClr val="FF0000"/>
                </a:solidFill>
              </a:rPr>
              <a:t>1</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533400" y="609600"/>
            <a:ext cx="8229600" cy="685800"/>
          </a:xfrm>
          <a:noFill/>
          <a:ln/>
        </p:spPr>
        <p:txBody>
          <a:bodyPr lIns="92075" tIns="46038" rIns="92075" bIns="46038"/>
          <a:lstStyle/>
          <a:p>
            <a:r>
              <a:rPr lang="en-US" sz="3200"/>
              <a:t>Internet Multicasting Routing: DVMRP</a:t>
            </a:r>
          </a:p>
        </p:txBody>
      </p:sp>
      <p:sp>
        <p:nvSpPr>
          <p:cNvPr id="548867" name="Rectangle 3"/>
          <p:cNvSpPr>
            <a:spLocks noGrp="1" noChangeArrowheads="1"/>
          </p:cNvSpPr>
          <p:nvPr>
            <p:ph type="body" idx="1"/>
          </p:nvPr>
        </p:nvSpPr>
        <p:spPr>
          <a:xfrm>
            <a:off x="461963" y="1265238"/>
            <a:ext cx="7772400" cy="5461000"/>
          </a:xfrm>
          <a:noFill/>
          <a:ln/>
        </p:spPr>
        <p:txBody>
          <a:bodyPr lIns="92075" tIns="46038" rIns="92075" bIns="46038"/>
          <a:lstStyle/>
          <a:p>
            <a:r>
              <a:rPr lang="en-US">
                <a:solidFill>
                  <a:srgbClr val="FF0000"/>
                </a:solidFill>
              </a:rPr>
              <a:t>DVMRP:</a:t>
            </a:r>
            <a:r>
              <a:rPr lang="en-US"/>
              <a:t> distance vector multicast routing protocol, RFC1075</a:t>
            </a:r>
          </a:p>
          <a:p>
            <a:r>
              <a:rPr lang="en-US" i="1">
                <a:solidFill>
                  <a:srgbClr val="FF0000"/>
                </a:solidFill>
              </a:rPr>
              <a:t>flood and prune:</a:t>
            </a:r>
            <a:r>
              <a:rPr lang="en-US"/>
              <a:t>  RPF, source-based tree</a:t>
            </a:r>
          </a:p>
          <a:p>
            <a:pPr lvl="1"/>
            <a:r>
              <a:rPr lang="en-US"/>
              <a:t>RPF tree based on DVMRP’s own routing tables constructed by communicating DVMRP routers </a:t>
            </a:r>
          </a:p>
          <a:p>
            <a:pPr lvl="1"/>
            <a:r>
              <a:rPr lang="en-US"/>
              <a:t>no assumptions about underlying unicast</a:t>
            </a:r>
          </a:p>
          <a:p>
            <a:pPr lvl="1"/>
            <a:r>
              <a:rPr lang="en-US"/>
              <a:t>initial datagram to mcast group flooded via RPF</a:t>
            </a:r>
          </a:p>
          <a:p>
            <a:pPr lvl="1"/>
            <a:r>
              <a:rPr lang="en-US"/>
              <a:t>routers not wanting group: send upstream prune</a:t>
            </a:r>
          </a:p>
          <a:p>
            <a:r>
              <a:rPr lang="en-US" i="1" u="sng">
                <a:solidFill>
                  <a:srgbClr val="FF0000"/>
                </a:solidFill>
              </a:rPr>
              <a:t>soft state:</a:t>
            </a:r>
            <a:r>
              <a:rPr lang="en-US"/>
              <a:t> DVMRP router periodically (1 min.) times out  prune state [robust]: </a:t>
            </a:r>
          </a:p>
          <a:p>
            <a:pPr lvl="1"/>
            <a:r>
              <a:rPr lang="en-US"/>
              <a:t>mcast data again flows down unpruned branch</a:t>
            </a:r>
          </a:p>
          <a:p>
            <a:pPr lvl="1"/>
            <a:r>
              <a:rPr lang="en-US"/>
              <a:t>downstream router: reprune or continue to rcv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ooter Placeholder 3"/>
          <p:cNvSpPr>
            <a:spLocks noGrp="1"/>
          </p:cNvSpPr>
          <p:nvPr>
            <p:ph type="ftr" sz="quarter" idx="11"/>
          </p:nvPr>
        </p:nvSpPr>
        <p:spPr/>
        <p:txBody>
          <a:bodyPr/>
          <a:lstStyle/>
          <a:p>
            <a:r>
              <a:rPr lang="en-US"/>
              <a:t>Network Layer</a:t>
            </a:r>
            <a:endParaRPr lang="en-US">
              <a:latin typeface="Times New Roman" pitchFamily="18" charset="0"/>
            </a:endParaRPr>
          </a:p>
        </p:txBody>
      </p:sp>
      <p:sp>
        <p:nvSpPr>
          <p:cNvPr id="95" name="Slide Number Placeholder 4"/>
          <p:cNvSpPr>
            <a:spLocks noGrp="1"/>
          </p:cNvSpPr>
          <p:nvPr>
            <p:ph type="sldNum" sz="quarter" idx="12"/>
          </p:nvPr>
        </p:nvSpPr>
        <p:spPr/>
        <p:txBody>
          <a:bodyPr/>
          <a:lstStyle/>
          <a:p>
            <a:r>
              <a:rPr lang="en-US"/>
              <a:t>4-</a:t>
            </a:r>
            <a:fld id="{AAECFB82-579C-4726-8E90-93EA20AE72BD}" type="slidenum">
              <a:rPr lang="en-US"/>
              <a:pPr/>
              <a:t>7</a:t>
            </a:fld>
            <a:endParaRPr lang="en-US"/>
          </a:p>
        </p:txBody>
      </p:sp>
      <p:sp>
        <p:nvSpPr>
          <p:cNvPr id="446468" name="Rectangle 4"/>
          <p:cNvSpPr>
            <a:spLocks noGrp="1" noChangeArrowheads="1"/>
          </p:cNvSpPr>
          <p:nvPr>
            <p:ph type="title"/>
          </p:nvPr>
        </p:nvSpPr>
        <p:spPr>
          <a:xfrm>
            <a:off x="481013" y="0"/>
            <a:ext cx="7772400" cy="1143000"/>
          </a:xfrm>
        </p:spPr>
        <p:txBody>
          <a:bodyPr/>
          <a:lstStyle/>
          <a:p>
            <a:r>
              <a:rPr lang="en-US"/>
              <a:t>Forwarding table</a:t>
            </a:r>
          </a:p>
        </p:txBody>
      </p:sp>
      <p:grpSp>
        <p:nvGrpSpPr>
          <p:cNvPr id="446604" name="Group 140"/>
          <p:cNvGrpSpPr>
            <a:grpSpLocks/>
          </p:cNvGrpSpPr>
          <p:nvPr/>
        </p:nvGrpSpPr>
        <p:grpSpPr bwMode="auto">
          <a:xfrm>
            <a:off x="4470400" y="623888"/>
            <a:ext cx="4457700" cy="2420937"/>
            <a:chOff x="235" y="1147"/>
            <a:chExt cx="2808" cy="1525"/>
          </a:xfrm>
        </p:grpSpPr>
        <p:sp>
          <p:nvSpPr>
            <p:cNvPr id="446471" name="Freeform 7"/>
            <p:cNvSpPr>
              <a:spLocks/>
            </p:cNvSpPr>
            <p:nvPr/>
          </p:nvSpPr>
          <p:spPr bwMode="auto">
            <a:xfrm>
              <a:off x="879" y="1529"/>
              <a:ext cx="1794" cy="933"/>
            </a:xfrm>
            <a:custGeom>
              <a:avLst/>
              <a:gdLst/>
              <a:ahLst/>
              <a:cxnLst>
                <a:cxn ang="0">
                  <a:pos x="6" y="483"/>
                </a:cxn>
                <a:cxn ang="0">
                  <a:pos x="108" y="125"/>
                </a:cxn>
                <a:cxn ang="0">
                  <a:pos x="559" y="100"/>
                </a:cxn>
                <a:cxn ang="0">
                  <a:pos x="1128" y="29"/>
                </a:cxn>
                <a:cxn ang="0">
                  <a:pos x="1716" y="275"/>
                </a:cxn>
                <a:cxn ang="0">
                  <a:pos x="1596" y="827"/>
                </a:cxn>
                <a:cxn ang="0">
                  <a:pos x="1380" y="911"/>
                </a:cxn>
                <a:cxn ang="0">
                  <a:pos x="840" y="929"/>
                </a:cxn>
                <a:cxn ang="0">
                  <a:pos x="414" y="911"/>
                </a:cxn>
                <a:cxn ang="0">
                  <a:pos x="143" y="832"/>
                </a:cxn>
                <a:cxn ang="0">
                  <a:pos x="6" y="483"/>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w="9525">
              <a:noFill/>
              <a:round/>
              <a:headEnd/>
              <a:tailEnd/>
            </a:ln>
            <a:effectLst/>
          </p:spPr>
          <p:txBody>
            <a:bodyPr wrap="none" anchor="ctr"/>
            <a:lstStyle/>
            <a:p>
              <a:endParaRPr lang="en-US"/>
            </a:p>
          </p:txBody>
        </p:sp>
        <p:grpSp>
          <p:nvGrpSpPr>
            <p:cNvPr id="446473" name="Group 9"/>
            <p:cNvGrpSpPr>
              <a:grpSpLocks/>
            </p:cNvGrpSpPr>
            <p:nvPr/>
          </p:nvGrpSpPr>
          <p:grpSpPr bwMode="auto">
            <a:xfrm>
              <a:off x="1141" y="1750"/>
              <a:ext cx="316" cy="147"/>
              <a:chOff x="3600" y="219"/>
              <a:chExt cx="360" cy="175"/>
            </a:xfrm>
          </p:grpSpPr>
          <p:sp>
            <p:nvSpPr>
              <p:cNvPr id="446474" name="Oval 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46475" name="Line 1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46476" name="Line 1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46477" name="Rectangle 1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46478" name="Oval 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46479" name="Group 15"/>
              <p:cNvGrpSpPr>
                <a:grpSpLocks/>
              </p:cNvGrpSpPr>
              <p:nvPr/>
            </p:nvGrpSpPr>
            <p:grpSpPr bwMode="auto">
              <a:xfrm>
                <a:off x="3686" y="244"/>
                <a:ext cx="177" cy="66"/>
                <a:chOff x="2848" y="848"/>
                <a:chExt cx="140" cy="98"/>
              </a:xfrm>
            </p:grpSpPr>
            <p:sp>
              <p:nvSpPr>
                <p:cNvPr id="446480" name="Line 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481" name="Line 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482" name="Line 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46483" name="Group 19"/>
              <p:cNvGrpSpPr>
                <a:grpSpLocks/>
              </p:cNvGrpSpPr>
              <p:nvPr/>
            </p:nvGrpSpPr>
            <p:grpSpPr bwMode="auto">
              <a:xfrm flipV="1">
                <a:off x="3686" y="243"/>
                <a:ext cx="177" cy="66"/>
                <a:chOff x="2848" y="848"/>
                <a:chExt cx="140" cy="98"/>
              </a:xfrm>
            </p:grpSpPr>
            <p:sp>
              <p:nvSpPr>
                <p:cNvPr id="446484"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485"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486"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46487" name="Group 23"/>
            <p:cNvGrpSpPr>
              <a:grpSpLocks/>
            </p:cNvGrpSpPr>
            <p:nvPr/>
          </p:nvGrpSpPr>
          <p:grpSpPr bwMode="auto">
            <a:xfrm>
              <a:off x="1128" y="2135"/>
              <a:ext cx="316" cy="147"/>
              <a:chOff x="3600" y="219"/>
              <a:chExt cx="360" cy="175"/>
            </a:xfrm>
          </p:grpSpPr>
          <p:sp>
            <p:nvSpPr>
              <p:cNvPr id="446488" name="Oval 2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46489" name="Line 2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46490" name="Line 2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46491" name="Rectangle 2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46492" name="Oval 2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46493" name="Group 29"/>
              <p:cNvGrpSpPr>
                <a:grpSpLocks/>
              </p:cNvGrpSpPr>
              <p:nvPr/>
            </p:nvGrpSpPr>
            <p:grpSpPr bwMode="auto">
              <a:xfrm>
                <a:off x="3686" y="244"/>
                <a:ext cx="177" cy="66"/>
                <a:chOff x="2848" y="848"/>
                <a:chExt cx="140" cy="98"/>
              </a:xfrm>
            </p:grpSpPr>
            <p:sp>
              <p:nvSpPr>
                <p:cNvPr id="446494" name="Line 3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495" name="Line 3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496" name="Line 3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46497" name="Group 33"/>
              <p:cNvGrpSpPr>
                <a:grpSpLocks/>
              </p:cNvGrpSpPr>
              <p:nvPr/>
            </p:nvGrpSpPr>
            <p:grpSpPr bwMode="auto">
              <a:xfrm flipV="1">
                <a:off x="3686" y="243"/>
                <a:ext cx="177" cy="66"/>
                <a:chOff x="2848" y="848"/>
                <a:chExt cx="140" cy="98"/>
              </a:xfrm>
            </p:grpSpPr>
            <p:sp>
              <p:nvSpPr>
                <p:cNvPr id="446498"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499"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500"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46501" name="Group 37"/>
            <p:cNvGrpSpPr>
              <a:grpSpLocks/>
            </p:cNvGrpSpPr>
            <p:nvPr/>
          </p:nvGrpSpPr>
          <p:grpSpPr bwMode="auto">
            <a:xfrm>
              <a:off x="1966" y="1761"/>
              <a:ext cx="316" cy="147"/>
              <a:chOff x="3600" y="219"/>
              <a:chExt cx="360" cy="175"/>
            </a:xfrm>
          </p:grpSpPr>
          <p:sp>
            <p:nvSpPr>
              <p:cNvPr id="446502"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46503" name="Line 3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46504" name="Line 4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46505" name="Rectangle 4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46506"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46507" name="Group 43"/>
              <p:cNvGrpSpPr>
                <a:grpSpLocks/>
              </p:cNvGrpSpPr>
              <p:nvPr/>
            </p:nvGrpSpPr>
            <p:grpSpPr bwMode="auto">
              <a:xfrm>
                <a:off x="3686" y="244"/>
                <a:ext cx="177" cy="66"/>
                <a:chOff x="2848" y="848"/>
                <a:chExt cx="140" cy="98"/>
              </a:xfrm>
            </p:grpSpPr>
            <p:sp>
              <p:nvSpPr>
                <p:cNvPr id="446508" name="Line 4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509" name="Line 4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510" name="Line 4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46511" name="Group 47"/>
              <p:cNvGrpSpPr>
                <a:grpSpLocks/>
              </p:cNvGrpSpPr>
              <p:nvPr/>
            </p:nvGrpSpPr>
            <p:grpSpPr bwMode="auto">
              <a:xfrm flipV="1">
                <a:off x="3686" y="243"/>
                <a:ext cx="177" cy="66"/>
                <a:chOff x="2848" y="848"/>
                <a:chExt cx="140" cy="98"/>
              </a:xfrm>
            </p:grpSpPr>
            <p:sp>
              <p:nvSpPr>
                <p:cNvPr id="446512"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513"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514"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446529" name="Group 65"/>
            <p:cNvGrpSpPr>
              <a:grpSpLocks/>
            </p:cNvGrpSpPr>
            <p:nvPr/>
          </p:nvGrpSpPr>
          <p:grpSpPr bwMode="auto">
            <a:xfrm>
              <a:off x="1920" y="2115"/>
              <a:ext cx="316" cy="147"/>
              <a:chOff x="3600" y="219"/>
              <a:chExt cx="360" cy="175"/>
            </a:xfrm>
          </p:grpSpPr>
          <p:sp>
            <p:nvSpPr>
              <p:cNvPr id="446530" name="Oval 6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46531" name="Line 6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46532" name="Line 6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46533" name="Rectangle 6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46534" name="Oval 7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446535" name="Group 71"/>
              <p:cNvGrpSpPr>
                <a:grpSpLocks/>
              </p:cNvGrpSpPr>
              <p:nvPr/>
            </p:nvGrpSpPr>
            <p:grpSpPr bwMode="auto">
              <a:xfrm>
                <a:off x="3686" y="244"/>
                <a:ext cx="177" cy="66"/>
                <a:chOff x="2848" y="848"/>
                <a:chExt cx="140" cy="98"/>
              </a:xfrm>
            </p:grpSpPr>
            <p:sp>
              <p:nvSpPr>
                <p:cNvPr id="446536" name="Line 7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537" name="Line 7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538" name="Line 7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46539" name="Group 75"/>
              <p:cNvGrpSpPr>
                <a:grpSpLocks/>
              </p:cNvGrpSpPr>
              <p:nvPr/>
            </p:nvGrpSpPr>
            <p:grpSpPr bwMode="auto">
              <a:xfrm flipV="1">
                <a:off x="3686" y="243"/>
                <a:ext cx="177" cy="66"/>
                <a:chOff x="2848" y="848"/>
                <a:chExt cx="140" cy="98"/>
              </a:xfrm>
            </p:grpSpPr>
            <p:sp>
              <p:nvSpPr>
                <p:cNvPr id="446540"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46541"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46542"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46579" name="Line 115"/>
            <p:cNvSpPr>
              <a:spLocks noChangeShapeType="1"/>
            </p:cNvSpPr>
            <p:nvPr/>
          </p:nvSpPr>
          <p:spPr bwMode="auto">
            <a:xfrm>
              <a:off x="1282" y="1906"/>
              <a:ext cx="0" cy="228"/>
            </a:xfrm>
            <a:prstGeom prst="line">
              <a:avLst/>
            </a:prstGeom>
            <a:noFill/>
            <a:ln w="9525">
              <a:solidFill>
                <a:schemeClr val="tx1"/>
              </a:solidFill>
              <a:round/>
              <a:headEnd/>
              <a:tailEnd/>
            </a:ln>
            <a:effectLst/>
          </p:spPr>
          <p:txBody>
            <a:bodyPr wrap="none"/>
            <a:lstStyle/>
            <a:p>
              <a:endParaRPr lang="en-US"/>
            </a:p>
          </p:txBody>
        </p:sp>
        <p:sp>
          <p:nvSpPr>
            <p:cNvPr id="446581" name="Line 117"/>
            <p:cNvSpPr>
              <a:spLocks noChangeShapeType="1"/>
            </p:cNvSpPr>
            <p:nvPr/>
          </p:nvSpPr>
          <p:spPr bwMode="auto">
            <a:xfrm>
              <a:off x="1468" y="1825"/>
              <a:ext cx="503" cy="0"/>
            </a:xfrm>
            <a:prstGeom prst="line">
              <a:avLst/>
            </a:prstGeom>
            <a:noFill/>
            <a:ln w="9525">
              <a:solidFill>
                <a:schemeClr val="tx1"/>
              </a:solidFill>
              <a:round/>
              <a:headEnd/>
              <a:tailEnd/>
            </a:ln>
            <a:effectLst/>
          </p:spPr>
          <p:txBody>
            <a:bodyPr wrap="none"/>
            <a:lstStyle/>
            <a:p>
              <a:endParaRPr lang="en-US"/>
            </a:p>
          </p:txBody>
        </p:sp>
        <p:sp>
          <p:nvSpPr>
            <p:cNvPr id="446582" name="Line 118"/>
            <p:cNvSpPr>
              <a:spLocks noChangeShapeType="1"/>
            </p:cNvSpPr>
            <p:nvPr/>
          </p:nvSpPr>
          <p:spPr bwMode="auto">
            <a:xfrm>
              <a:off x="1428" y="2223"/>
              <a:ext cx="519" cy="0"/>
            </a:xfrm>
            <a:prstGeom prst="line">
              <a:avLst/>
            </a:prstGeom>
            <a:noFill/>
            <a:ln w="9525">
              <a:solidFill>
                <a:schemeClr val="tx1"/>
              </a:solidFill>
              <a:round/>
              <a:headEnd/>
              <a:tailEnd/>
            </a:ln>
            <a:effectLst/>
          </p:spPr>
          <p:txBody>
            <a:bodyPr wrap="none"/>
            <a:lstStyle/>
            <a:p>
              <a:endParaRPr lang="en-US"/>
            </a:p>
          </p:txBody>
        </p:sp>
        <p:sp>
          <p:nvSpPr>
            <p:cNvPr id="446583" name="Line 119"/>
            <p:cNvSpPr>
              <a:spLocks noChangeShapeType="1"/>
            </p:cNvSpPr>
            <p:nvPr/>
          </p:nvSpPr>
          <p:spPr bwMode="auto">
            <a:xfrm>
              <a:off x="2109" y="1898"/>
              <a:ext cx="0" cy="236"/>
            </a:xfrm>
            <a:prstGeom prst="line">
              <a:avLst/>
            </a:prstGeom>
            <a:noFill/>
            <a:ln w="9525">
              <a:solidFill>
                <a:schemeClr val="tx1"/>
              </a:solidFill>
              <a:round/>
              <a:headEnd/>
              <a:tailEnd/>
            </a:ln>
            <a:effectLst/>
          </p:spPr>
          <p:txBody>
            <a:bodyPr wrap="none"/>
            <a:lstStyle/>
            <a:p>
              <a:endParaRPr lang="en-US"/>
            </a:p>
          </p:txBody>
        </p:sp>
        <p:sp>
          <p:nvSpPr>
            <p:cNvPr id="446584" name="Line 120"/>
            <p:cNvSpPr>
              <a:spLocks noChangeShapeType="1"/>
            </p:cNvSpPr>
            <p:nvPr/>
          </p:nvSpPr>
          <p:spPr bwMode="auto">
            <a:xfrm>
              <a:off x="779" y="1833"/>
              <a:ext cx="349" cy="0"/>
            </a:xfrm>
            <a:prstGeom prst="line">
              <a:avLst/>
            </a:prstGeom>
            <a:noFill/>
            <a:ln w="9525">
              <a:solidFill>
                <a:schemeClr val="tx1"/>
              </a:solidFill>
              <a:round/>
              <a:headEnd/>
              <a:tailEnd/>
            </a:ln>
            <a:effectLst/>
          </p:spPr>
          <p:txBody>
            <a:bodyPr wrap="none"/>
            <a:lstStyle/>
            <a:p>
              <a:endParaRPr lang="en-US"/>
            </a:p>
          </p:txBody>
        </p:sp>
        <p:sp>
          <p:nvSpPr>
            <p:cNvPr id="446585" name="Line 121"/>
            <p:cNvSpPr>
              <a:spLocks noChangeShapeType="1"/>
            </p:cNvSpPr>
            <p:nvPr/>
          </p:nvSpPr>
          <p:spPr bwMode="auto">
            <a:xfrm>
              <a:off x="2272" y="1833"/>
              <a:ext cx="470" cy="0"/>
            </a:xfrm>
            <a:prstGeom prst="line">
              <a:avLst/>
            </a:prstGeom>
            <a:noFill/>
            <a:ln w="9525">
              <a:solidFill>
                <a:schemeClr val="tx1"/>
              </a:solidFill>
              <a:round/>
              <a:headEnd/>
              <a:tailEnd/>
            </a:ln>
            <a:effectLst/>
          </p:spPr>
          <p:txBody>
            <a:bodyPr wrap="none"/>
            <a:lstStyle/>
            <a:p>
              <a:endParaRPr lang="en-US"/>
            </a:p>
          </p:txBody>
        </p:sp>
        <p:sp>
          <p:nvSpPr>
            <p:cNvPr id="446586" name="Line 122"/>
            <p:cNvSpPr>
              <a:spLocks noChangeShapeType="1"/>
            </p:cNvSpPr>
            <p:nvPr/>
          </p:nvSpPr>
          <p:spPr bwMode="auto">
            <a:xfrm>
              <a:off x="2239" y="2223"/>
              <a:ext cx="236" cy="8"/>
            </a:xfrm>
            <a:prstGeom prst="line">
              <a:avLst/>
            </a:prstGeom>
            <a:noFill/>
            <a:ln w="9525">
              <a:solidFill>
                <a:schemeClr val="tx1"/>
              </a:solidFill>
              <a:round/>
              <a:headEnd/>
              <a:tailEnd/>
            </a:ln>
            <a:effectLst/>
          </p:spPr>
          <p:txBody>
            <a:bodyPr wrap="none"/>
            <a:lstStyle/>
            <a:p>
              <a:endParaRPr lang="en-US"/>
            </a:p>
          </p:txBody>
        </p:sp>
        <p:sp>
          <p:nvSpPr>
            <p:cNvPr id="446587" name="Line 123"/>
            <p:cNvSpPr>
              <a:spLocks noChangeShapeType="1"/>
            </p:cNvSpPr>
            <p:nvPr/>
          </p:nvSpPr>
          <p:spPr bwMode="auto">
            <a:xfrm>
              <a:off x="998" y="2231"/>
              <a:ext cx="138" cy="0"/>
            </a:xfrm>
            <a:prstGeom prst="line">
              <a:avLst/>
            </a:prstGeom>
            <a:noFill/>
            <a:ln w="9525">
              <a:solidFill>
                <a:schemeClr val="tx1"/>
              </a:solidFill>
              <a:round/>
              <a:headEnd/>
              <a:tailEnd/>
            </a:ln>
            <a:effectLst/>
          </p:spPr>
          <p:txBody>
            <a:bodyPr wrap="none"/>
            <a:lstStyle/>
            <a:p>
              <a:endParaRPr lang="en-US"/>
            </a:p>
          </p:txBody>
        </p:sp>
        <p:graphicFrame>
          <p:nvGraphicFramePr>
            <p:cNvPr id="446588" name="Object 124"/>
            <p:cNvGraphicFramePr>
              <a:graphicFrameLocks noChangeAspect="1"/>
            </p:cNvGraphicFramePr>
            <p:nvPr/>
          </p:nvGraphicFramePr>
          <p:xfrm>
            <a:off x="487" y="1694"/>
            <a:ext cx="333" cy="264"/>
          </p:xfrm>
          <a:graphic>
            <a:graphicData uri="http://schemas.openxmlformats.org/presentationml/2006/ole">
              <p:oleObj spid="_x0000_s446588" name="Clip" r:id="rId4" imgW="1305000" imgH="1085760" progId="MS_ClipArt_Gallery.2">
                <p:embed/>
              </p:oleObj>
            </a:graphicData>
          </a:graphic>
        </p:graphicFrame>
        <p:graphicFrame>
          <p:nvGraphicFramePr>
            <p:cNvPr id="446589" name="Object 125"/>
            <p:cNvGraphicFramePr>
              <a:graphicFrameLocks noChangeAspect="1"/>
            </p:cNvGraphicFramePr>
            <p:nvPr/>
          </p:nvGraphicFramePr>
          <p:xfrm>
            <a:off x="2710" y="1694"/>
            <a:ext cx="333" cy="264"/>
          </p:xfrm>
          <a:graphic>
            <a:graphicData uri="http://schemas.openxmlformats.org/presentationml/2006/ole">
              <p:oleObj spid="_x0000_s446589" name="Clip" r:id="rId5" imgW="1305000" imgH="1085760" progId="MS_ClipArt_Gallery.2">
                <p:embed/>
              </p:oleObj>
            </a:graphicData>
          </a:graphic>
        </p:graphicFrame>
        <p:sp>
          <p:nvSpPr>
            <p:cNvPr id="446590" name="Line 126"/>
            <p:cNvSpPr>
              <a:spLocks noChangeShapeType="1"/>
            </p:cNvSpPr>
            <p:nvPr/>
          </p:nvSpPr>
          <p:spPr bwMode="auto">
            <a:xfrm>
              <a:off x="836" y="1777"/>
              <a:ext cx="259" cy="0"/>
            </a:xfrm>
            <a:prstGeom prst="line">
              <a:avLst/>
            </a:prstGeom>
            <a:noFill/>
            <a:ln w="28575">
              <a:solidFill>
                <a:srgbClr val="FF6600"/>
              </a:solidFill>
              <a:round/>
              <a:headEnd/>
              <a:tailEnd/>
            </a:ln>
            <a:effectLst/>
          </p:spPr>
          <p:txBody>
            <a:bodyPr wrap="none"/>
            <a:lstStyle/>
            <a:p>
              <a:endParaRPr lang="en-US"/>
            </a:p>
          </p:txBody>
        </p:sp>
        <p:sp>
          <p:nvSpPr>
            <p:cNvPr id="446591" name="Line 127"/>
            <p:cNvSpPr>
              <a:spLocks noChangeShapeType="1"/>
            </p:cNvSpPr>
            <p:nvPr/>
          </p:nvSpPr>
          <p:spPr bwMode="auto">
            <a:xfrm>
              <a:off x="2288" y="1784"/>
              <a:ext cx="421" cy="0"/>
            </a:xfrm>
            <a:prstGeom prst="line">
              <a:avLst/>
            </a:prstGeom>
            <a:noFill/>
            <a:ln w="28575">
              <a:solidFill>
                <a:srgbClr val="FF6600"/>
              </a:solidFill>
              <a:round/>
              <a:headEnd/>
              <a:tailEnd/>
            </a:ln>
            <a:effectLst/>
          </p:spPr>
          <p:txBody>
            <a:bodyPr wrap="none"/>
            <a:lstStyle/>
            <a:p>
              <a:endParaRPr lang="en-US"/>
            </a:p>
          </p:txBody>
        </p:sp>
        <p:sp>
          <p:nvSpPr>
            <p:cNvPr id="446592" name="Line 128"/>
            <p:cNvSpPr>
              <a:spLocks noChangeShapeType="1"/>
            </p:cNvSpPr>
            <p:nvPr/>
          </p:nvSpPr>
          <p:spPr bwMode="auto">
            <a:xfrm>
              <a:off x="1508" y="1776"/>
              <a:ext cx="429" cy="0"/>
            </a:xfrm>
            <a:prstGeom prst="line">
              <a:avLst/>
            </a:prstGeom>
            <a:noFill/>
            <a:ln w="28575">
              <a:solidFill>
                <a:srgbClr val="FF6600"/>
              </a:solidFill>
              <a:round/>
              <a:headEnd/>
              <a:tailEnd/>
            </a:ln>
            <a:effectLst/>
          </p:spPr>
          <p:txBody>
            <a:bodyPr wrap="none"/>
            <a:lstStyle/>
            <a:p>
              <a:endParaRPr lang="en-US"/>
            </a:p>
          </p:txBody>
        </p:sp>
        <p:sp>
          <p:nvSpPr>
            <p:cNvPr id="446593" name="Text Box 129"/>
            <p:cNvSpPr txBox="1">
              <a:spLocks noChangeArrowheads="1"/>
            </p:cNvSpPr>
            <p:nvPr/>
          </p:nvSpPr>
          <p:spPr bwMode="auto">
            <a:xfrm>
              <a:off x="890" y="1609"/>
              <a:ext cx="234" cy="192"/>
            </a:xfrm>
            <a:prstGeom prst="rect">
              <a:avLst/>
            </a:prstGeom>
            <a:noFill/>
            <a:ln w="9525">
              <a:noFill/>
              <a:miter lim="800000"/>
              <a:headEnd/>
              <a:tailEnd/>
            </a:ln>
            <a:effectLst/>
          </p:spPr>
          <p:txBody>
            <a:bodyPr wrap="none">
              <a:spAutoFit/>
            </a:bodyPr>
            <a:lstStyle/>
            <a:p>
              <a:r>
                <a:rPr lang="en-US" sz="1400">
                  <a:solidFill>
                    <a:srgbClr val="FF0000"/>
                  </a:solidFill>
                </a:rPr>
                <a:t>12</a:t>
              </a:r>
            </a:p>
          </p:txBody>
        </p:sp>
        <p:sp>
          <p:nvSpPr>
            <p:cNvPr id="446594" name="Text Box 130"/>
            <p:cNvSpPr txBox="1">
              <a:spLocks noChangeArrowheads="1"/>
            </p:cNvSpPr>
            <p:nvPr/>
          </p:nvSpPr>
          <p:spPr bwMode="auto">
            <a:xfrm>
              <a:off x="1621" y="1561"/>
              <a:ext cx="252" cy="192"/>
            </a:xfrm>
            <a:prstGeom prst="rect">
              <a:avLst/>
            </a:prstGeom>
            <a:noFill/>
            <a:ln w="9525">
              <a:noFill/>
              <a:miter lim="800000"/>
              <a:headEnd/>
              <a:tailEnd/>
            </a:ln>
            <a:effectLst/>
          </p:spPr>
          <p:txBody>
            <a:bodyPr wrap="none">
              <a:spAutoFit/>
            </a:bodyPr>
            <a:lstStyle/>
            <a:p>
              <a:r>
                <a:rPr lang="en-US" sz="1400">
                  <a:solidFill>
                    <a:srgbClr val="FF0000"/>
                  </a:solidFill>
                </a:rPr>
                <a:t>22</a:t>
              </a:r>
            </a:p>
          </p:txBody>
        </p:sp>
        <p:sp>
          <p:nvSpPr>
            <p:cNvPr id="446595" name="Text Box 131"/>
            <p:cNvSpPr txBox="1">
              <a:spLocks noChangeArrowheads="1"/>
            </p:cNvSpPr>
            <p:nvPr/>
          </p:nvSpPr>
          <p:spPr bwMode="auto">
            <a:xfrm>
              <a:off x="2351" y="1585"/>
              <a:ext cx="252" cy="192"/>
            </a:xfrm>
            <a:prstGeom prst="rect">
              <a:avLst/>
            </a:prstGeom>
            <a:noFill/>
            <a:ln w="9525">
              <a:noFill/>
              <a:miter lim="800000"/>
              <a:headEnd/>
              <a:tailEnd/>
            </a:ln>
            <a:effectLst/>
          </p:spPr>
          <p:txBody>
            <a:bodyPr wrap="none">
              <a:spAutoFit/>
            </a:bodyPr>
            <a:lstStyle/>
            <a:p>
              <a:r>
                <a:rPr lang="en-US" sz="1400">
                  <a:solidFill>
                    <a:srgbClr val="FF0000"/>
                  </a:solidFill>
                </a:rPr>
                <a:t>32</a:t>
              </a:r>
            </a:p>
          </p:txBody>
        </p:sp>
        <p:sp>
          <p:nvSpPr>
            <p:cNvPr id="446596" name="Text Box 132"/>
            <p:cNvSpPr txBox="1">
              <a:spLocks noChangeArrowheads="1"/>
            </p:cNvSpPr>
            <p:nvPr/>
          </p:nvSpPr>
          <p:spPr bwMode="auto">
            <a:xfrm>
              <a:off x="996" y="1805"/>
              <a:ext cx="174" cy="212"/>
            </a:xfrm>
            <a:prstGeom prst="rect">
              <a:avLst/>
            </a:prstGeom>
            <a:noFill/>
            <a:ln w="9525">
              <a:noFill/>
              <a:miter lim="800000"/>
              <a:headEnd/>
              <a:tailEnd/>
            </a:ln>
            <a:effectLst/>
          </p:spPr>
          <p:txBody>
            <a:bodyPr wrap="none">
              <a:spAutoFit/>
            </a:bodyPr>
            <a:lstStyle/>
            <a:p>
              <a:r>
                <a:rPr lang="en-US" sz="1600"/>
                <a:t>1</a:t>
              </a:r>
            </a:p>
          </p:txBody>
        </p:sp>
        <p:sp>
          <p:nvSpPr>
            <p:cNvPr id="446597" name="Text Box 133"/>
            <p:cNvSpPr txBox="1">
              <a:spLocks noChangeArrowheads="1"/>
            </p:cNvSpPr>
            <p:nvPr/>
          </p:nvSpPr>
          <p:spPr bwMode="auto">
            <a:xfrm>
              <a:off x="1240" y="1877"/>
              <a:ext cx="194" cy="212"/>
            </a:xfrm>
            <a:prstGeom prst="rect">
              <a:avLst/>
            </a:prstGeom>
            <a:noFill/>
            <a:ln w="9525">
              <a:noFill/>
              <a:miter lim="800000"/>
              <a:headEnd/>
              <a:tailEnd/>
            </a:ln>
            <a:effectLst/>
          </p:spPr>
          <p:txBody>
            <a:bodyPr wrap="none">
              <a:spAutoFit/>
            </a:bodyPr>
            <a:lstStyle/>
            <a:p>
              <a:r>
                <a:rPr lang="en-US" sz="1600"/>
                <a:t>2</a:t>
              </a:r>
            </a:p>
          </p:txBody>
        </p:sp>
        <p:sp>
          <p:nvSpPr>
            <p:cNvPr id="446598" name="Text Box 134"/>
            <p:cNvSpPr txBox="1">
              <a:spLocks noChangeArrowheads="1"/>
            </p:cNvSpPr>
            <p:nvPr/>
          </p:nvSpPr>
          <p:spPr bwMode="auto">
            <a:xfrm>
              <a:off x="1435" y="1780"/>
              <a:ext cx="194" cy="212"/>
            </a:xfrm>
            <a:prstGeom prst="rect">
              <a:avLst/>
            </a:prstGeom>
            <a:noFill/>
            <a:ln w="9525">
              <a:noFill/>
              <a:miter lim="800000"/>
              <a:headEnd/>
              <a:tailEnd/>
            </a:ln>
            <a:effectLst/>
          </p:spPr>
          <p:txBody>
            <a:bodyPr wrap="none">
              <a:spAutoFit/>
            </a:bodyPr>
            <a:lstStyle/>
            <a:p>
              <a:r>
                <a:rPr lang="en-US" sz="1600"/>
                <a:t>3</a:t>
              </a:r>
            </a:p>
          </p:txBody>
        </p:sp>
        <p:sp>
          <p:nvSpPr>
            <p:cNvPr id="446599" name="Text Box 135"/>
            <p:cNvSpPr txBox="1">
              <a:spLocks noChangeArrowheads="1"/>
            </p:cNvSpPr>
            <p:nvPr/>
          </p:nvSpPr>
          <p:spPr bwMode="auto">
            <a:xfrm>
              <a:off x="478" y="1147"/>
              <a:ext cx="835" cy="231"/>
            </a:xfrm>
            <a:prstGeom prst="rect">
              <a:avLst/>
            </a:prstGeom>
            <a:noFill/>
            <a:ln w="9525">
              <a:noFill/>
              <a:miter lim="800000"/>
              <a:headEnd/>
              <a:tailEnd/>
            </a:ln>
            <a:effectLst/>
          </p:spPr>
          <p:txBody>
            <a:bodyPr wrap="none">
              <a:spAutoFit/>
            </a:bodyPr>
            <a:lstStyle/>
            <a:p>
              <a:r>
                <a:rPr lang="en-US">
                  <a:solidFill>
                    <a:srgbClr val="FF0000"/>
                  </a:solidFill>
                </a:rPr>
                <a:t>VC number</a:t>
              </a:r>
            </a:p>
          </p:txBody>
        </p:sp>
        <p:sp>
          <p:nvSpPr>
            <p:cNvPr id="446601" name="Line 137"/>
            <p:cNvSpPr>
              <a:spLocks noChangeShapeType="1"/>
            </p:cNvSpPr>
            <p:nvPr/>
          </p:nvSpPr>
          <p:spPr bwMode="auto">
            <a:xfrm>
              <a:off x="794" y="1356"/>
              <a:ext cx="147" cy="259"/>
            </a:xfrm>
            <a:prstGeom prst="line">
              <a:avLst/>
            </a:prstGeom>
            <a:noFill/>
            <a:ln w="9525">
              <a:solidFill>
                <a:srgbClr val="FF6600"/>
              </a:solidFill>
              <a:round/>
              <a:headEnd/>
              <a:tailEnd type="triangle" w="med" len="med"/>
            </a:ln>
            <a:effectLst/>
          </p:spPr>
          <p:txBody>
            <a:bodyPr wrap="none"/>
            <a:lstStyle/>
            <a:p>
              <a:endParaRPr lang="en-US"/>
            </a:p>
          </p:txBody>
        </p:sp>
        <p:sp>
          <p:nvSpPr>
            <p:cNvPr id="446602" name="Text Box 138"/>
            <p:cNvSpPr txBox="1">
              <a:spLocks noChangeArrowheads="1"/>
            </p:cNvSpPr>
            <p:nvPr/>
          </p:nvSpPr>
          <p:spPr bwMode="auto">
            <a:xfrm>
              <a:off x="235" y="2268"/>
              <a:ext cx="747" cy="404"/>
            </a:xfrm>
            <a:prstGeom prst="rect">
              <a:avLst/>
            </a:prstGeom>
            <a:noFill/>
            <a:ln w="9525">
              <a:noFill/>
              <a:miter lim="800000"/>
              <a:headEnd/>
              <a:tailEnd/>
            </a:ln>
            <a:effectLst/>
          </p:spPr>
          <p:txBody>
            <a:bodyPr wrap="none">
              <a:spAutoFit/>
            </a:bodyPr>
            <a:lstStyle/>
            <a:p>
              <a:r>
                <a:rPr lang="en-US"/>
                <a:t>interface</a:t>
              </a:r>
            </a:p>
            <a:p>
              <a:r>
                <a:rPr lang="en-US"/>
                <a:t>number</a:t>
              </a:r>
            </a:p>
          </p:txBody>
        </p:sp>
        <p:sp>
          <p:nvSpPr>
            <p:cNvPr id="446603" name="Line 139"/>
            <p:cNvSpPr>
              <a:spLocks noChangeShapeType="1"/>
            </p:cNvSpPr>
            <p:nvPr/>
          </p:nvSpPr>
          <p:spPr bwMode="auto">
            <a:xfrm flipV="1">
              <a:off x="738" y="1996"/>
              <a:ext cx="292" cy="284"/>
            </a:xfrm>
            <a:prstGeom prst="line">
              <a:avLst/>
            </a:prstGeom>
            <a:noFill/>
            <a:ln w="9525">
              <a:solidFill>
                <a:schemeClr val="tx1"/>
              </a:solidFill>
              <a:round/>
              <a:headEnd/>
              <a:tailEnd type="triangle" w="med" len="med"/>
            </a:ln>
            <a:effectLst/>
          </p:spPr>
          <p:txBody>
            <a:bodyPr wrap="none"/>
            <a:lstStyle/>
            <a:p>
              <a:endParaRPr lang="en-US"/>
            </a:p>
          </p:txBody>
        </p:sp>
      </p:grpSp>
      <p:grpSp>
        <p:nvGrpSpPr>
          <p:cNvPr id="446614" name="Group 150"/>
          <p:cNvGrpSpPr>
            <a:grpSpLocks/>
          </p:cNvGrpSpPr>
          <p:nvPr/>
        </p:nvGrpSpPr>
        <p:grpSpPr bwMode="auto">
          <a:xfrm>
            <a:off x="336550" y="3302000"/>
            <a:ext cx="8445500" cy="2233613"/>
            <a:chOff x="269" y="2422"/>
            <a:chExt cx="5320" cy="1407"/>
          </a:xfrm>
        </p:grpSpPr>
        <p:sp>
          <p:nvSpPr>
            <p:cNvPr id="446606" name="Line 142"/>
            <p:cNvSpPr>
              <a:spLocks noChangeShapeType="1"/>
            </p:cNvSpPr>
            <p:nvPr/>
          </p:nvSpPr>
          <p:spPr bwMode="auto">
            <a:xfrm>
              <a:off x="269" y="2653"/>
              <a:ext cx="5297" cy="16"/>
            </a:xfrm>
            <a:prstGeom prst="line">
              <a:avLst/>
            </a:prstGeom>
            <a:noFill/>
            <a:ln w="25400">
              <a:solidFill>
                <a:schemeClr val="accent2"/>
              </a:solidFill>
              <a:round/>
              <a:headEnd/>
              <a:tailEnd/>
            </a:ln>
            <a:effectLst/>
          </p:spPr>
          <p:txBody>
            <a:bodyPr wrap="none"/>
            <a:lstStyle/>
            <a:p>
              <a:endParaRPr lang="en-US"/>
            </a:p>
          </p:txBody>
        </p:sp>
        <p:sp>
          <p:nvSpPr>
            <p:cNvPr id="446607" name="Text Box 143"/>
            <p:cNvSpPr txBox="1">
              <a:spLocks noChangeArrowheads="1"/>
            </p:cNvSpPr>
            <p:nvPr/>
          </p:nvSpPr>
          <p:spPr bwMode="auto">
            <a:xfrm>
              <a:off x="374" y="2422"/>
              <a:ext cx="5215" cy="231"/>
            </a:xfrm>
            <a:prstGeom prst="rect">
              <a:avLst/>
            </a:prstGeom>
            <a:noFill/>
            <a:ln w="9525">
              <a:noFill/>
              <a:miter lim="800000"/>
              <a:headEnd/>
              <a:tailEnd/>
            </a:ln>
            <a:effectLst/>
          </p:spPr>
          <p:txBody>
            <a:bodyPr wrap="none">
              <a:spAutoFit/>
            </a:bodyPr>
            <a:lstStyle/>
            <a:p>
              <a:r>
                <a:rPr lang="en-US"/>
                <a:t>Incoming interface    Incoming VC #     Outgoing interface    Outgoing VC #</a:t>
              </a:r>
            </a:p>
          </p:txBody>
        </p:sp>
        <p:sp>
          <p:nvSpPr>
            <p:cNvPr id="446609" name="Line 145"/>
            <p:cNvSpPr>
              <a:spLocks noChangeShapeType="1"/>
            </p:cNvSpPr>
            <p:nvPr/>
          </p:nvSpPr>
          <p:spPr bwMode="auto">
            <a:xfrm>
              <a:off x="1785" y="2450"/>
              <a:ext cx="0" cy="1339"/>
            </a:xfrm>
            <a:prstGeom prst="line">
              <a:avLst/>
            </a:prstGeom>
            <a:noFill/>
            <a:ln w="9525">
              <a:solidFill>
                <a:schemeClr val="accent2"/>
              </a:solidFill>
              <a:round/>
              <a:headEnd/>
              <a:tailEnd/>
            </a:ln>
            <a:effectLst/>
          </p:spPr>
          <p:txBody>
            <a:bodyPr wrap="none"/>
            <a:lstStyle/>
            <a:p>
              <a:endParaRPr lang="en-US"/>
            </a:p>
          </p:txBody>
        </p:sp>
        <p:sp>
          <p:nvSpPr>
            <p:cNvPr id="446610" name="Line 146"/>
            <p:cNvSpPr>
              <a:spLocks noChangeShapeType="1"/>
            </p:cNvSpPr>
            <p:nvPr/>
          </p:nvSpPr>
          <p:spPr bwMode="auto">
            <a:xfrm>
              <a:off x="2985" y="2474"/>
              <a:ext cx="0" cy="1331"/>
            </a:xfrm>
            <a:prstGeom prst="line">
              <a:avLst/>
            </a:prstGeom>
            <a:noFill/>
            <a:ln w="9525">
              <a:solidFill>
                <a:schemeClr val="accent2"/>
              </a:solidFill>
              <a:round/>
              <a:headEnd/>
              <a:tailEnd/>
            </a:ln>
            <a:effectLst/>
          </p:spPr>
          <p:txBody>
            <a:bodyPr wrap="none"/>
            <a:lstStyle/>
            <a:p>
              <a:endParaRPr lang="en-US"/>
            </a:p>
          </p:txBody>
        </p:sp>
        <p:sp>
          <p:nvSpPr>
            <p:cNvPr id="446611" name="Line 147"/>
            <p:cNvSpPr>
              <a:spLocks noChangeShapeType="1"/>
            </p:cNvSpPr>
            <p:nvPr/>
          </p:nvSpPr>
          <p:spPr bwMode="auto">
            <a:xfrm>
              <a:off x="4438" y="2450"/>
              <a:ext cx="0" cy="1379"/>
            </a:xfrm>
            <a:prstGeom prst="line">
              <a:avLst/>
            </a:prstGeom>
            <a:noFill/>
            <a:ln w="9525">
              <a:solidFill>
                <a:schemeClr val="accent2"/>
              </a:solidFill>
              <a:round/>
              <a:headEnd/>
              <a:tailEnd/>
            </a:ln>
            <a:effectLst/>
          </p:spPr>
          <p:txBody>
            <a:bodyPr wrap="none"/>
            <a:lstStyle/>
            <a:p>
              <a:endParaRPr lang="en-US"/>
            </a:p>
          </p:txBody>
        </p:sp>
        <p:sp>
          <p:nvSpPr>
            <p:cNvPr id="446612" name="Text Box 148"/>
            <p:cNvSpPr txBox="1">
              <a:spLocks noChangeArrowheads="1"/>
            </p:cNvSpPr>
            <p:nvPr/>
          </p:nvSpPr>
          <p:spPr bwMode="auto">
            <a:xfrm>
              <a:off x="891" y="2755"/>
              <a:ext cx="4253" cy="923"/>
            </a:xfrm>
            <a:prstGeom prst="rect">
              <a:avLst/>
            </a:prstGeom>
            <a:noFill/>
            <a:ln w="9525">
              <a:noFill/>
              <a:miter lim="800000"/>
              <a:headEnd/>
              <a:tailEnd/>
            </a:ln>
            <a:effectLst/>
          </p:spPr>
          <p:txBody>
            <a:bodyPr wrap="none">
              <a:spAutoFit/>
            </a:bodyPr>
            <a:lstStyle/>
            <a:p>
              <a:pPr marL="457200" indent="-457200"/>
              <a:r>
                <a:rPr lang="en-US"/>
                <a:t>1                           12                               3                          22</a:t>
              </a:r>
            </a:p>
            <a:p>
              <a:pPr marL="457200" indent="-457200"/>
              <a:r>
                <a:rPr lang="en-US"/>
                <a:t>2                          63                               1                           18 </a:t>
              </a:r>
            </a:p>
            <a:p>
              <a:pPr marL="457200" indent="-457200"/>
              <a:r>
                <a:rPr lang="en-US"/>
                <a:t>3                           7                                2                           17</a:t>
              </a:r>
            </a:p>
            <a:p>
              <a:pPr marL="457200" indent="-457200"/>
              <a:r>
                <a:rPr lang="en-US"/>
                <a:t>1                          97                               3                           87</a:t>
              </a:r>
            </a:p>
            <a:p>
              <a:pPr marL="457200" indent="-457200"/>
              <a:r>
                <a:rPr lang="en-US"/>
                <a:t>…                          …                                …                            …</a:t>
              </a:r>
            </a:p>
          </p:txBody>
        </p:sp>
        <p:sp>
          <p:nvSpPr>
            <p:cNvPr id="446613" name="Text Box 149"/>
            <p:cNvSpPr txBox="1">
              <a:spLocks noChangeArrowheads="1"/>
            </p:cNvSpPr>
            <p:nvPr/>
          </p:nvSpPr>
          <p:spPr bwMode="auto">
            <a:xfrm>
              <a:off x="876" y="3014"/>
              <a:ext cx="116" cy="231"/>
            </a:xfrm>
            <a:prstGeom prst="rect">
              <a:avLst/>
            </a:prstGeom>
            <a:noFill/>
            <a:ln w="9525">
              <a:noFill/>
              <a:miter lim="800000"/>
              <a:headEnd/>
              <a:tailEnd/>
            </a:ln>
            <a:effectLst/>
          </p:spPr>
          <p:txBody>
            <a:bodyPr wrap="none">
              <a:spAutoFit/>
            </a:bodyPr>
            <a:lstStyle/>
            <a:p>
              <a:endParaRPr lang="en-US"/>
            </a:p>
          </p:txBody>
        </p:sp>
      </p:grpSp>
      <p:sp>
        <p:nvSpPr>
          <p:cNvPr id="446615" name="Text Box 151"/>
          <p:cNvSpPr txBox="1">
            <a:spLocks noChangeArrowheads="1"/>
          </p:cNvSpPr>
          <p:nvPr/>
        </p:nvSpPr>
        <p:spPr bwMode="auto">
          <a:xfrm>
            <a:off x="255588" y="2395538"/>
            <a:ext cx="2930525" cy="822325"/>
          </a:xfrm>
          <a:prstGeom prst="rect">
            <a:avLst/>
          </a:prstGeom>
          <a:noFill/>
          <a:ln w="9525">
            <a:noFill/>
            <a:miter lim="800000"/>
            <a:headEnd/>
            <a:tailEnd/>
          </a:ln>
          <a:effectLst/>
        </p:spPr>
        <p:txBody>
          <a:bodyPr wrap="none">
            <a:spAutoFit/>
          </a:bodyPr>
          <a:lstStyle/>
          <a:p>
            <a:r>
              <a:rPr lang="en-US" sz="2400" u="sng">
                <a:solidFill>
                  <a:srgbClr val="FF0000"/>
                </a:solidFill>
              </a:rPr>
              <a:t>Forwarding table in</a:t>
            </a:r>
          </a:p>
          <a:p>
            <a:r>
              <a:rPr lang="en-US" sz="2400" u="sng">
                <a:solidFill>
                  <a:srgbClr val="FF0000"/>
                </a:solidFill>
              </a:rPr>
              <a:t>northwest router:</a:t>
            </a:r>
          </a:p>
        </p:txBody>
      </p:sp>
      <p:sp>
        <p:nvSpPr>
          <p:cNvPr id="446616" name="Text Box 152"/>
          <p:cNvSpPr txBox="1">
            <a:spLocks noChangeArrowheads="1"/>
          </p:cNvSpPr>
          <p:nvPr/>
        </p:nvSpPr>
        <p:spPr bwMode="auto">
          <a:xfrm>
            <a:off x="1119188" y="5756275"/>
            <a:ext cx="6858000" cy="482600"/>
          </a:xfrm>
          <a:prstGeom prst="rect">
            <a:avLst/>
          </a:prstGeom>
          <a:noFill/>
          <a:ln w="25400">
            <a:solidFill>
              <a:srgbClr val="FF0000"/>
            </a:solidFill>
            <a:miter lim="800000"/>
            <a:headEnd/>
            <a:tailEnd/>
          </a:ln>
          <a:effectLst/>
        </p:spPr>
        <p:txBody>
          <a:bodyPr wrap="none">
            <a:spAutoFit/>
          </a:bodyPr>
          <a:lstStyle/>
          <a:p>
            <a:r>
              <a:rPr lang="en-US" sz="2400">
                <a:solidFill>
                  <a:srgbClr val="FF0000"/>
                </a:solidFill>
              </a:rPr>
              <a:t>Routers maintain connection state information!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533400" y="609600"/>
            <a:ext cx="8001000" cy="685800"/>
          </a:xfrm>
          <a:noFill/>
          <a:ln/>
        </p:spPr>
        <p:txBody>
          <a:bodyPr lIns="92075" tIns="46038" rIns="92075" bIns="46038"/>
          <a:lstStyle/>
          <a:p>
            <a:r>
              <a:rPr lang="en-US" sz="3200"/>
              <a:t>PIM: Protocol Independent Multicast</a:t>
            </a:r>
          </a:p>
        </p:txBody>
      </p:sp>
      <p:sp>
        <p:nvSpPr>
          <p:cNvPr id="555011" name="Rectangle 3"/>
          <p:cNvSpPr>
            <a:spLocks noGrp="1" noChangeArrowheads="1"/>
          </p:cNvSpPr>
          <p:nvPr>
            <p:ph type="body" sz="half" idx="1"/>
          </p:nvPr>
        </p:nvSpPr>
        <p:spPr>
          <a:xfrm>
            <a:off x="381000" y="1524000"/>
            <a:ext cx="7772400" cy="1600200"/>
          </a:xfrm>
          <a:noFill/>
          <a:ln/>
        </p:spPr>
        <p:txBody>
          <a:bodyPr lIns="92075" tIns="46038" rIns="92075" bIns="46038"/>
          <a:lstStyle/>
          <a:p>
            <a:pPr>
              <a:spcAft>
                <a:spcPct val="45000"/>
              </a:spcAft>
            </a:pPr>
            <a:r>
              <a:rPr lang="en-US" sz="2400"/>
              <a:t>not dependent on any specific underlying unicast routing algorithm (works with all)</a:t>
            </a:r>
          </a:p>
          <a:p>
            <a:r>
              <a:rPr lang="en-US" sz="2400"/>
              <a:t>two different multicast distribution scenarios :</a:t>
            </a:r>
          </a:p>
        </p:txBody>
      </p:sp>
      <p:sp>
        <p:nvSpPr>
          <p:cNvPr id="555012" name="Rectangle 4"/>
          <p:cNvSpPr>
            <a:spLocks noChangeArrowheads="1"/>
          </p:cNvSpPr>
          <p:nvPr/>
        </p:nvSpPr>
        <p:spPr bwMode="auto">
          <a:xfrm>
            <a:off x="609600" y="2286000"/>
            <a:ext cx="3886200" cy="3886200"/>
          </a:xfrm>
          <a:prstGeom prst="rect">
            <a:avLst/>
          </a:prstGeom>
          <a:noFill/>
          <a:ln w="9525">
            <a:noFill/>
            <a:miter lim="800000"/>
            <a:headEnd/>
            <a:tailEnd/>
          </a:ln>
          <a:effectLst/>
        </p:spPr>
        <p:txBody>
          <a:bodyPr wrap="none" anchor="ctr"/>
          <a:lstStyle/>
          <a:p>
            <a:endParaRPr lang="en-US"/>
          </a:p>
        </p:txBody>
      </p:sp>
      <p:sp>
        <p:nvSpPr>
          <p:cNvPr id="555013" name="Rectangle 5"/>
          <p:cNvSpPr>
            <a:spLocks noChangeArrowheads="1"/>
          </p:cNvSpPr>
          <p:nvPr/>
        </p:nvSpPr>
        <p:spPr bwMode="auto">
          <a:xfrm>
            <a:off x="571500" y="3111500"/>
            <a:ext cx="3708400" cy="25908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i="1" u="sng">
                <a:solidFill>
                  <a:srgbClr val="FF0000"/>
                </a:solidFill>
              </a:rPr>
              <a:t>Dense (PIM-DM)</a:t>
            </a:r>
            <a:r>
              <a:rPr lang="en-US" sz="2800" u="sng">
                <a:solidFill>
                  <a:srgbClr val="FF0000"/>
                </a:solidFill>
              </a:rPr>
              <a:t>:</a:t>
            </a:r>
            <a:endParaRPr lang="en-US" sz="2400">
              <a:solidFill>
                <a:srgbClr val="FF0000"/>
              </a:solidFill>
            </a:endParaRPr>
          </a:p>
          <a:p>
            <a:pPr marL="342900" indent="-342900">
              <a:spcBef>
                <a:spcPct val="20000"/>
              </a:spcBef>
              <a:buClr>
                <a:schemeClr val="accent2"/>
              </a:buClr>
              <a:buSzPct val="85000"/>
              <a:buFont typeface="Wingdings" pitchFamily="2" charset="2"/>
              <a:buChar char="q"/>
            </a:pPr>
            <a:r>
              <a:rPr lang="en-US" sz="2400"/>
              <a:t>group members densely packed, in “close” proximity.</a:t>
            </a:r>
          </a:p>
          <a:p>
            <a:pPr marL="342900" indent="-342900">
              <a:spcBef>
                <a:spcPct val="20000"/>
              </a:spcBef>
              <a:buClr>
                <a:schemeClr val="accent2"/>
              </a:buClr>
              <a:buSzPct val="85000"/>
              <a:buFont typeface="Wingdings" pitchFamily="2" charset="2"/>
              <a:buChar char="q"/>
            </a:pPr>
            <a:r>
              <a:rPr lang="en-US" sz="2400"/>
              <a:t>bandwidth more plentiful</a:t>
            </a:r>
          </a:p>
          <a:p>
            <a:pPr marL="342900" indent="-342900">
              <a:spcBef>
                <a:spcPct val="20000"/>
              </a:spcBef>
              <a:buClr>
                <a:schemeClr val="accent2"/>
              </a:buClr>
              <a:buSzPct val="85000"/>
              <a:buFont typeface="Wingdings" pitchFamily="2" charset="2"/>
              <a:buChar char="q"/>
            </a:pPr>
            <a:r>
              <a:rPr lang="en-US" sz="2400"/>
              <a:t>Similar to DVMRP: uses broadcast/prune</a:t>
            </a:r>
          </a:p>
        </p:txBody>
      </p:sp>
      <p:sp>
        <p:nvSpPr>
          <p:cNvPr id="555014" name="Rectangle 6"/>
          <p:cNvSpPr>
            <a:spLocks noChangeArrowheads="1"/>
          </p:cNvSpPr>
          <p:nvPr/>
        </p:nvSpPr>
        <p:spPr bwMode="auto">
          <a:xfrm>
            <a:off x="4178300" y="3111500"/>
            <a:ext cx="4508500" cy="3276600"/>
          </a:xfrm>
          <a:prstGeom prst="rect">
            <a:avLst/>
          </a:prstGeom>
          <a:noFill/>
          <a:ln w="9525">
            <a:noFill/>
            <a:miter lim="800000"/>
            <a:headEnd/>
            <a:tailEnd/>
          </a:ln>
          <a:effectLst/>
        </p:spPr>
        <p:txBody>
          <a:bodyPr lIns="92075" tIns="46038" rIns="92075" bIns="46038"/>
          <a:lstStyle/>
          <a:p>
            <a:pPr marL="342900" indent="-342900">
              <a:spcBef>
                <a:spcPct val="20000"/>
              </a:spcBef>
            </a:pPr>
            <a:r>
              <a:rPr lang="en-US" sz="2800" i="1" u="sng">
                <a:solidFill>
                  <a:srgbClr val="FF0000"/>
                </a:solidFill>
              </a:rPr>
              <a:t>Sparse (PIM-SM):</a:t>
            </a:r>
          </a:p>
          <a:p>
            <a:pPr marL="342900" indent="-342900">
              <a:spcBef>
                <a:spcPct val="20000"/>
              </a:spcBef>
              <a:buClr>
                <a:schemeClr val="accent2"/>
              </a:buClr>
              <a:buSzPct val="85000"/>
              <a:buFont typeface="Wingdings" pitchFamily="2" charset="2"/>
              <a:buChar char="q"/>
            </a:pPr>
            <a:r>
              <a:rPr lang="en-US" sz="2400"/>
              <a:t># networks with group members small wrt # interconnected networks</a:t>
            </a:r>
          </a:p>
          <a:p>
            <a:pPr marL="342900" indent="-342900">
              <a:spcBef>
                <a:spcPct val="20000"/>
              </a:spcBef>
              <a:buClr>
                <a:schemeClr val="accent2"/>
              </a:buClr>
              <a:buSzPct val="85000"/>
              <a:buFont typeface="Wingdings" pitchFamily="2" charset="2"/>
              <a:buChar char="q"/>
            </a:pPr>
            <a:r>
              <a:rPr lang="en-US" sz="2400"/>
              <a:t>group members “widely dispersed”</a:t>
            </a:r>
          </a:p>
          <a:p>
            <a:pPr marL="342900" indent="-342900">
              <a:spcBef>
                <a:spcPct val="20000"/>
              </a:spcBef>
              <a:buClr>
                <a:schemeClr val="accent2"/>
              </a:buClr>
              <a:buSzPct val="85000"/>
              <a:buFont typeface="Wingdings" pitchFamily="2" charset="2"/>
              <a:buChar char="q"/>
            </a:pPr>
            <a:r>
              <a:rPr lang="en-US" sz="2400"/>
              <a:t>bandwidth not plentiful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noFill/>
          <a:ln/>
        </p:spPr>
        <p:txBody>
          <a:bodyPr lIns="92075" tIns="46038" rIns="92075" bIns="46038"/>
          <a:lstStyle/>
          <a:p>
            <a:r>
              <a:rPr lang="en-US"/>
              <a:t>PIM - Sparse Mode</a:t>
            </a:r>
          </a:p>
        </p:txBody>
      </p:sp>
      <p:sp>
        <p:nvSpPr>
          <p:cNvPr id="561155" name="Rectangle 3"/>
          <p:cNvSpPr>
            <a:spLocks noGrp="1" noChangeArrowheads="1"/>
          </p:cNvSpPr>
          <p:nvPr>
            <p:ph type="body" sz="half" idx="1"/>
          </p:nvPr>
        </p:nvSpPr>
        <p:spPr>
          <a:xfrm>
            <a:off x="533400" y="1600200"/>
            <a:ext cx="3811588" cy="4648200"/>
          </a:xfrm>
          <a:noFill/>
          <a:ln/>
        </p:spPr>
        <p:txBody>
          <a:bodyPr lIns="92075" tIns="46038" rIns="92075" bIns="46038"/>
          <a:lstStyle/>
          <a:p>
            <a:r>
              <a:rPr lang="en-US" sz="2400"/>
              <a:t>center-based approach</a:t>
            </a:r>
          </a:p>
          <a:p>
            <a:r>
              <a:rPr lang="en-US" sz="2400"/>
              <a:t>router sends </a:t>
            </a:r>
            <a:r>
              <a:rPr lang="en-US" sz="2400" i="1"/>
              <a:t>join</a:t>
            </a:r>
            <a:r>
              <a:rPr lang="en-US" sz="2400"/>
              <a:t> msg to rendezvous point (RP)</a:t>
            </a:r>
          </a:p>
          <a:p>
            <a:pPr lvl="1"/>
            <a:r>
              <a:rPr lang="en-US" sz="2000"/>
              <a:t>intermediate routers update state and forward </a:t>
            </a:r>
            <a:r>
              <a:rPr lang="en-US" sz="2000" i="1"/>
              <a:t>join</a:t>
            </a:r>
            <a:endParaRPr lang="en-US" sz="2000"/>
          </a:p>
          <a:p>
            <a:r>
              <a:rPr lang="en-US" sz="2400"/>
              <a:t>after joining via RP, router can switch to source-specific tree</a:t>
            </a:r>
          </a:p>
          <a:p>
            <a:pPr lvl="1"/>
            <a:r>
              <a:rPr lang="en-US" sz="2000"/>
              <a:t>increased performance: less concentration, shorter paths</a:t>
            </a:r>
          </a:p>
        </p:txBody>
      </p:sp>
      <p:sp>
        <p:nvSpPr>
          <p:cNvPr id="561156" name="Line 4"/>
          <p:cNvSpPr>
            <a:spLocks noChangeShapeType="1"/>
          </p:cNvSpPr>
          <p:nvPr/>
        </p:nvSpPr>
        <p:spPr bwMode="auto">
          <a:xfrm>
            <a:off x="7689850" y="3924300"/>
            <a:ext cx="401638" cy="690563"/>
          </a:xfrm>
          <a:prstGeom prst="line">
            <a:avLst/>
          </a:prstGeom>
          <a:noFill/>
          <a:ln w="19050">
            <a:solidFill>
              <a:schemeClr val="tx1"/>
            </a:solidFill>
            <a:round/>
            <a:headEnd/>
            <a:tailEnd/>
          </a:ln>
          <a:effectLst/>
        </p:spPr>
        <p:txBody>
          <a:bodyPr wrap="none"/>
          <a:lstStyle/>
          <a:p>
            <a:endParaRPr lang="en-US"/>
          </a:p>
        </p:txBody>
      </p:sp>
      <p:sp>
        <p:nvSpPr>
          <p:cNvPr id="561157" name="Line 5"/>
          <p:cNvSpPr>
            <a:spLocks noChangeShapeType="1"/>
          </p:cNvSpPr>
          <p:nvPr/>
        </p:nvSpPr>
        <p:spPr bwMode="auto">
          <a:xfrm flipV="1">
            <a:off x="6288088" y="3068638"/>
            <a:ext cx="1365250" cy="347662"/>
          </a:xfrm>
          <a:prstGeom prst="line">
            <a:avLst/>
          </a:prstGeom>
          <a:noFill/>
          <a:ln w="19050">
            <a:solidFill>
              <a:schemeClr val="tx1"/>
            </a:solidFill>
            <a:round/>
            <a:headEnd/>
            <a:tailEnd/>
          </a:ln>
          <a:effectLst/>
        </p:spPr>
        <p:txBody>
          <a:bodyPr wrap="none"/>
          <a:lstStyle/>
          <a:p>
            <a:endParaRPr lang="en-US"/>
          </a:p>
        </p:txBody>
      </p:sp>
      <p:sp>
        <p:nvSpPr>
          <p:cNvPr id="561158" name="Line 6"/>
          <p:cNvSpPr>
            <a:spLocks noChangeShapeType="1"/>
          </p:cNvSpPr>
          <p:nvPr/>
        </p:nvSpPr>
        <p:spPr bwMode="auto">
          <a:xfrm>
            <a:off x="6022975" y="3386138"/>
            <a:ext cx="852488" cy="974725"/>
          </a:xfrm>
          <a:prstGeom prst="line">
            <a:avLst/>
          </a:prstGeom>
          <a:noFill/>
          <a:ln w="19050">
            <a:solidFill>
              <a:schemeClr val="tx1"/>
            </a:solidFill>
            <a:round/>
            <a:headEnd/>
            <a:tailEnd/>
          </a:ln>
          <a:effectLst/>
        </p:spPr>
        <p:txBody>
          <a:bodyPr wrap="none"/>
          <a:lstStyle/>
          <a:p>
            <a:endParaRPr lang="en-US"/>
          </a:p>
        </p:txBody>
      </p:sp>
      <p:sp>
        <p:nvSpPr>
          <p:cNvPr id="561159" name="Line 7"/>
          <p:cNvSpPr>
            <a:spLocks noChangeShapeType="1"/>
          </p:cNvSpPr>
          <p:nvPr/>
        </p:nvSpPr>
        <p:spPr bwMode="auto">
          <a:xfrm>
            <a:off x="6610350" y="2630488"/>
            <a:ext cx="993775" cy="446087"/>
          </a:xfrm>
          <a:prstGeom prst="line">
            <a:avLst/>
          </a:prstGeom>
          <a:noFill/>
          <a:ln w="38100">
            <a:solidFill>
              <a:srgbClr val="FF0000"/>
            </a:solidFill>
            <a:round/>
            <a:headEnd/>
            <a:tailEnd/>
          </a:ln>
          <a:effectLst/>
        </p:spPr>
        <p:txBody>
          <a:bodyPr wrap="none"/>
          <a:lstStyle/>
          <a:p>
            <a:endParaRPr lang="en-US"/>
          </a:p>
        </p:txBody>
      </p:sp>
      <p:sp>
        <p:nvSpPr>
          <p:cNvPr id="561160" name="Line 8"/>
          <p:cNvSpPr>
            <a:spLocks noChangeShapeType="1"/>
          </p:cNvSpPr>
          <p:nvPr/>
        </p:nvSpPr>
        <p:spPr bwMode="auto">
          <a:xfrm flipV="1">
            <a:off x="7140575" y="3952875"/>
            <a:ext cx="538163" cy="468313"/>
          </a:xfrm>
          <a:prstGeom prst="line">
            <a:avLst/>
          </a:prstGeom>
          <a:noFill/>
          <a:ln w="38100">
            <a:solidFill>
              <a:srgbClr val="FF0000"/>
            </a:solidFill>
            <a:round/>
            <a:headEnd/>
            <a:tailEnd/>
          </a:ln>
          <a:effectLst/>
        </p:spPr>
        <p:txBody>
          <a:bodyPr wrap="none"/>
          <a:lstStyle/>
          <a:p>
            <a:endParaRPr lang="en-US"/>
          </a:p>
        </p:txBody>
      </p:sp>
      <p:sp>
        <p:nvSpPr>
          <p:cNvPr id="561161" name="Line 9"/>
          <p:cNvSpPr>
            <a:spLocks noChangeShapeType="1"/>
          </p:cNvSpPr>
          <p:nvPr/>
        </p:nvSpPr>
        <p:spPr bwMode="auto">
          <a:xfrm>
            <a:off x="7662863" y="3175000"/>
            <a:ext cx="0" cy="717550"/>
          </a:xfrm>
          <a:prstGeom prst="line">
            <a:avLst/>
          </a:prstGeom>
          <a:noFill/>
          <a:ln w="38100">
            <a:solidFill>
              <a:srgbClr val="FF0000"/>
            </a:solidFill>
            <a:round/>
            <a:headEnd/>
            <a:tailEnd/>
          </a:ln>
          <a:effectLst/>
        </p:spPr>
        <p:txBody>
          <a:bodyPr wrap="none"/>
          <a:lstStyle/>
          <a:p>
            <a:endParaRPr lang="en-US"/>
          </a:p>
        </p:txBody>
      </p:sp>
      <p:sp>
        <p:nvSpPr>
          <p:cNvPr id="561162" name="Line 10"/>
          <p:cNvSpPr>
            <a:spLocks noChangeShapeType="1"/>
          </p:cNvSpPr>
          <p:nvPr/>
        </p:nvSpPr>
        <p:spPr bwMode="auto">
          <a:xfrm>
            <a:off x="5700713" y="4402138"/>
            <a:ext cx="1025525" cy="0"/>
          </a:xfrm>
          <a:prstGeom prst="line">
            <a:avLst/>
          </a:prstGeom>
          <a:noFill/>
          <a:ln w="38100">
            <a:solidFill>
              <a:srgbClr val="FF0000"/>
            </a:solidFill>
            <a:round/>
            <a:headEnd/>
            <a:tailEnd/>
          </a:ln>
          <a:effectLst/>
        </p:spPr>
        <p:txBody>
          <a:bodyPr wrap="none"/>
          <a:lstStyle/>
          <a:p>
            <a:endParaRPr lang="en-US"/>
          </a:p>
        </p:txBody>
      </p:sp>
      <p:sp>
        <p:nvSpPr>
          <p:cNvPr id="561163" name="Line 11"/>
          <p:cNvSpPr>
            <a:spLocks noChangeShapeType="1"/>
          </p:cNvSpPr>
          <p:nvPr/>
        </p:nvSpPr>
        <p:spPr bwMode="auto">
          <a:xfrm flipH="1">
            <a:off x="5567363" y="3492500"/>
            <a:ext cx="373062" cy="846138"/>
          </a:xfrm>
          <a:prstGeom prst="line">
            <a:avLst/>
          </a:prstGeom>
          <a:noFill/>
          <a:ln w="19050">
            <a:solidFill>
              <a:schemeClr val="tx1"/>
            </a:solidFill>
            <a:round/>
            <a:headEnd/>
            <a:tailEnd/>
          </a:ln>
          <a:effectLst/>
        </p:spPr>
        <p:txBody>
          <a:bodyPr wrap="none"/>
          <a:lstStyle/>
          <a:p>
            <a:endParaRPr lang="en-US"/>
          </a:p>
        </p:txBody>
      </p:sp>
      <p:sp>
        <p:nvSpPr>
          <p:cNvPr id="561164" name="Line 12"/>
          <p:cNvSpPr>
            <a:spLocks noChangeShapeType="1"/>
          </p:cNvSpPr>
          <p:nvPr/>
        </p:nvSpPr>
        <p:spPr bwMode="auto">
          <a:xfrm flipH="1">
            <a:off x="6015038" y="2644775"/>
            <a:ext cx="347662" cy="749300"/>
          </a:xfrm>
          <a:prstGeom prst="line">
            <a:avLst/>
          </a:prstGeom>
          <a:noFill/>
          <a:ln w="19050">
            <a:solidFill>
              <a:schemeClr val="tx1"/>
            </a:solidFill>
            <a:round/>
            <a:headEnd/>
            <a:tailEnd/>
          </a:ln>
          <a:effectLst/>
        </p:spPr>
        <p:txBody>
          <a:bodyPr wrap="none"/>
          <a:lstStyle/>
          <a:p>
            <a:endParaRPr lang="en-US"/>
          </a:p>
        </p:txBody>
      </p:sp>
      <p:grpSp>
        <p:nvGrpSpPr>
          <p:cNvPr id="561165" name="Group 13"/>
          <p:cNvGrpSpPr>
            <a:grpSpLocks/>
          </p:cNvGrpSpPr>
          <p:nvPr/>
        </p:nvGrpSpPr>
        <p:grpSpPr bwMode="auto">
          <a:xfrm>
            <a:off x="6588125" y="4302125"/>
            <a:ext cx="568325" cy="222250"/>
            <a:chOff x="3600" y="219"/>
            <a:chExt cx="360" cy="175"/>
          </a:xfrm>
        </p:grpSpPr>
        <p:sp>
          <p:nvSpPr>
            <p:cNvPr id="561166"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1167"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168"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169"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170"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1171" name="Group 19"/>
            <p:cNvGrpSpPr>
              <a:grpSpLocks/>
            </p:cNvGrpSpPr>
            <p:nvPr/>
          </p:nvGrpSpPr>
          <p:grpSpPr bwMode="auto">
            <a:xfrm>
              <a:off x="3686" y="244"/>
              <a:ext cx="177" cy="66"/>
              <a:chOff x="2848" y="848"/>
              <a:chExt cx="140" cy="98"/>
            </a:xfrm>
          </p:grpSpPr>
          <p:sp>
            <p:nvSpPr>
              <p:cNvPr id="561172"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173"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174"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175" name="Group 23"/>
            <p:cNvGrpSpPr>
              <a:grpSpLocks/>
            </p:cNvGrpSpPr>
            <p:nvPr/>
          </p:nvGrpSpPr>
          <p:grpSpPr bwMode="auto">
            <a:xfrm flipV="1">
              <a:off x="3686" y="243"/>
              <a:ext cx="177" cy="66"/>
              <a:chOff x="2848" y="848"/>
              <a:chExt cx="140" cy="98"/>
            </a:xfrm>
          </p:grpSpPr>
          <p:sp>
            <p:nvSpPr>
              <p:cNvPr id="561176"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177"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178"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1179" name="Group 27"/>
          <p:cNvGrpSpPr>
            <a:grpSpLocks/>
          </p:cNvGrpSpPr>
          <p:nvPr/>
        </p:nvGrpSpPr>
        <p:grpSpPr bwMode="auto">
          <a:xfrm>
            <a:off x="7373938" y="2982913"/>
            <a:ext cx="569912" cy="222250"/>
            <a:chOff x="3600" y="219"/>
            <a:chExt cx="360" cy="175"/>
          </a:xfrm>
        </p:grpSpPr>
        <p:sp>
          <p:nvSpPr>
            <p:cNvPr id="561180"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1181"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182"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183"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184"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1185" name="Group 33"/>
            <p:cNvGrpSpPr>
              <a:grpSpLocks/>
            </p:cNvGrpSpPr>
            <p:nvPr/>
          </p:nvGrpSpPr>
          <p:grpSpPr bwMode="auto">
            <a:xfrm>
              <a:off x="3686" y="244"/>
              <a:ext cx="177" cy="66"/>
              <a:chOff x="2848" y="848"/>
              <a:chExt cx="140" cy="98"/>
            </a:xfrm>
          </p:grpSpPr>
          <p:sp>
            <p:nvSpPr>
              <p:cNvPr id="561186"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187"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188"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189" name="Group 37"/>
            <p:cNvGrpSpPr>
              <a:grpSpLocks/>
            </p:cNvGrpSpPr>
            <p:nvPr/>
          </p:nvGrpSpPr>
          <p:grpSpPr bwMode="auto">
            <a:xfrm flipV="1">
              <a:off x="3686" y="243"/>
              <a:ext cx="177" cy="66"/>
              <a:chOff x="2848" y="848"/>
              <a:chExt cx="140" cy="98"/>
            </a:xfrm>
          </p:grpSpPr>
          <p:sp>
            <p:nvSpPr>
              <p:cNvPr id="561190"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191"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192"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1193" name="Group 41"/>
          <p:cNvGrpSpPr>
            <a:grpSpLocks/>
          </p:cNvGrpSpPr>
          <p:nvPr/>
        </p:nvGrpSpPr>
        <p:grpSpPr bwMode="auto">
          <a:xfrm>
            <a:off x="5238750" y="4281488"/>
            <a:ext cx="568325" cy="222250"/>
            <a:chOff x="3600" y="219"/>
            <a:chExt cx="360" cy="175"/>
          </a:xfrm>
        </p:grpSpPr>
        <p:sp>
          <p:nvSpPr>
            <p:cNvPr id="561194"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1195"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196"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197"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198"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1199" name="Group 47"/>
            <p:cNvGrpSpPr>
              <a:grpSpLocks/>
            </p:cNvGrpSpPr>
            <p:nvPr/>
          </p:nvGrpSpPr>
          <p:grpSpPr bwMode="auto">
            <a:xfrm>
              <a:off x="3686" y="244"/>
              <a:ext cx="177" cy="66"/>
              <a:chOff x="2848" y="848"/>
              <a:chExt cx="140" cy="98"/>
            </a:xfrm>
          </p:grpSpPr>
          <p:sp>
            <p:nvSpPr>
              <p:cNvPr id="561200"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01"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02"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203" name="Group 51"/>
            <p:cNvGrpSpPr>
              <a:grpSpLocks/>
            </p:cNvGrpSpPr>
            <p:nvPr/>
          </p:nvGrpSpPr>
          <p:grpSpPr bwMode="auto">
            <a:xfrm flipV="1">
              <a:off x="3686" y="243"/>
              <a:ext cx="177" cy="66"/>
              <a:chOff x="2848" y="848"/>
              <a:chExt cx="140" cy="98"/>
            </a:xfrm>
          </p:grpSpPr>
          <p:sp>
            <p:nvSpPr>
              <p:cNvPr id="561204"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05"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06"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1207" name="Group 55"/>
          <p:cNvGrpSpPr>
            <a:grpSpLocks/>
          </p:cNvGrpSpPr>
          <p:nvPr/>
        </p:nvGrpSpPr>
        <p:grpSpPr bwMode="auto">
          <a:xfrm>
            <a:off x="7397750" y="3817938"/>
            <a:ext cx="547688" cy="233362"/>
            <a:chOff x="3600" y="219"/>
            <a:chExt cx="360" cy="175"/>
          </a:xfrm>
        </p:grpSpPr>
        <p:sp>
          <p:nvSpPr>
            <p:cNvPr id="561208"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1209"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210"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211"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212"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1213" name="Group 61"/>
            <p:cNvGrpSpPr>
              <a:grpSpLocks/>
            </p:cNvGrpSpPr>
            <p:nvPr/>
          </p:nvGrpSpPr>
          <p:grpSpPr bwMode="auto">
            <a:xfrm>
              <a:off x="3686" y="244"/>
              <a:ext cx="177" cy="66"/>
              <a:chOff x="2848" y="848"/>
              <a:chExt cx="140" cy="98"/>
            </a:xfrm>
          </p:grpSpPr>
          <p:sp>
            <p:nvSpPr>
              <p:cNvPr id="561214"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15"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16"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217" name="Group 65"/>
            <p:cNvGrpSpPr>
              <a:grpSpLocks/>
            </p:cNvGrpSpPr>
            <p:nvPr/>
          </p:nvGrpSpPr>
          <p:grpSpPr bwMode="auto">
            <a:xfrm flipV="1">
              <a:off x="3686" y="243"/>
              <a:ext cx="177" cy="66"/>
              <a:chOff x="2848" y="848"/>
              <a:chExt cx="140" cy="98"/>
            </a:xfrm>
          </p:grpSpPr>
          <p:sp>
            <p:nvSpPr>
              <p:cNvPr id="561218"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19"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20"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1221" name="Group 69"/>
          <p:cNvGrpSpPr>
            <a:grpSpLocks/>
          </p:cNvGrpSpPr>
          <p:nvPr/>
        </p:nvGrpSpPr>
        <p:grpSpPr bwMode="auto">
          <a:xfrm>
            <a:off x="5741988" y="3303588"/>
            <a:ext cx="547687" cy="233362"/>
            <a:chOff x="3600" y="219"/>
            <a:chExt cx="360" cy="175"/>
          </a:xfrm>
        </p:grpSpPr>
        <p:sp>
          <p:nvSpPr>
            <p:cNvPr id="561222"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1223"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224"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225"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226"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1227" name="Group 75"/>
            <p:cNvGrpSpPr>
              <a:grpSpLocks/>
            </p:cNvGrpSpPr>
            <p:nvPr/>
          </p:nvGrpSpPr>
          <p:grpSpPr bwMode="auto">
            <a:xfrm>
              <a:off x="3686" y="244"/>
              <a:ext cx="177" cy="66"/>
              <a:chOff x="2848" y="848"/>
              <a:chExt cx="140" cy="98"/>
            </a:xfrm>
          </p:grpSpPr>
          <p:sp>
            <p:nvSpPr>
              <p:cNvPr id="561228"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29"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30"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231" name="Group 79"/>
            <p:cNvGrpSpPr>
              <a:grpSpLocks/>
            </p:cNvGrpSpPr>
            <p:nvPr/>
          </p:nvGrpSpPr>
          <p:grpSpPr bwMode="auto">
            <a:xfrm flipV="1">
              <a:off x="3686" y="243"/>
              <a:ext cx="177" cy="66"/>
              <a:chOff x="2848" y="848"/>
              <a:chExt cx="140" cy="98"/>
            </a:xfrm>
          </p:grpSpPr>
          <p:sp>
            <p:nvSpPr>
              <p:cNvPr id="561232"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33"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34"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1235" name="Group 83"/>
          <p:cNvGrpSpPr>
            <a:grpSpLocks/>
          </p:cNvGrpSpPr>
          <p:nvPr/>
        </p:nvGrpSpPr>
        <p:grpSpPr bwMode="auto">
          <a:xfrm>
            <a:off x="6099175" y="2474913"/>
            <a:ext cx="569913" cy="223837"/>
            <a:chOff x="3600" y="219"/>
            <a:chExt cx="360" cy="175"/>
          </a:xfrm>
        </p:grpSpPr>
        <p:sp>
          <p:nvSpPr>
            <p:cNvPr id="561236" name="Oval 8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1237" name="Line 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238" name="Line 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239" name="Rectangle 8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240" name="Oval 8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1241" name="Group 89"/>
            <p:cNvGrpSpPr>
              <a:grpSpLocks/>
            </p:cNvGrpSpPr>
            <p:nvPr/>
          </p:nvGrpSpPr>
          <p:grpSpPr bwMode="auto">
            <a:xfrm>
              <a:off x="3686" y="244"/>
              <a:ext cx="177" cy="66"/>
              <a:chOff x="2848" y="848"/>
              <a:chExt cx="140" cy="98"/>
            </a:xfrm>
          </p:grpSpPr>
          <p:sp>
            <p:nvSpPr>
              <p:cNvPr id="561242" name="Line 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43" name="Line 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44" name="Line 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245" name="Group 93"/>
            <p:cNvGrpSpPr>
              <a:grpSpLocks/>
            </p:cNvGrpSpPr>
            <p:nvPr/>
          </p:nvGrpSpPr>
          <p:grpSpPr bwMode="auto">
            <a:xfrm flipV="1">
              <a:off x="3686" y="243"/>
              <a:ext cx="177" cy="66"/>
              <a:chOff x="2848" y="848"/>
              <a:chExt cx="140" cy="98"/>
            </a:xfrm>
          </p:grpSpPr>
          <p:sp>
            <p:nvSpPr>
              <p:cNvPr id="561246" name="Line 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47" name="Line 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48" name="Line 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61249" name="Text Box 97"/>
          <p:cNvSpPr txBox="1">
            <a:spLocks noChangeArrowheads="1"/>
          </p:cNvSpPr>
          <p:nvPr/>
        </p:nvSpPr>
        <p:spPr bwMode="auto">
          <a:xfrm>
            <a:off x="5719763" y="2433638"/>
            <a:ext cx="430212" cy="366712"/>
          </a:xfrm>
          <a:prstGeom prst="rect">
            <a:avLst/>
          </a:prstGeom>
          <a:noFill/>
          <a:ln w="9525">
            <a:noFill/>
            <a:miter lim="800000"/>
            <a:headEnd/>
            <a:tailEnd/>
          </a:ln>
          <a:effectLst/>
        </p:spPr>
        <p:txBody>
          <a:bodyPr wrap="none">
            <a:spAutoFit/>
          </a:bodyPr>
          <a:lstStyle/>
          <a:p>
            <a:r>
              <a:rPr lang="en-US"/>
              <a:t>R1</a:t>
            </a:r>
          </a:p>
        </p:txBody>
      </p:sp>
      <p:grpSp>
        <p:nvGrpSpPr>
          <p:cNvPr id="561250" name="Group 98"/>
          <p:cNvGrpSpPr>
            <a:grpSpLocks/>
          </p:cNvGrpSpPr>
          <p:nvPr/>
        </p:nvGrpSpPr>
        <p:grpSpPr bwMode="auto">
          <a:xfrm>
            <a:off x="7840663" y="4524375"/>
            <a:ext cx="547687" cy="233363"/>
            <a:chOff x="3600" y="219"/>
            <a:chExt cx="360" cy="175"/>
          </a:xfrm>
        </p:grpSpPr>
        <p:sp>
          <p:nvSpPr>
            <p:cNvPr id="561251" name="Oval 9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1252" name="Line 10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1253" name="Line 10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1254" name="Rectangle 10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1255" name="Oval 10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1256" name="Group 104"/>
            <p:cNvGrpSpPr>
              <a:grpSpLocks/>
            </p:cNvGrpSpPr>
            <p:nvPr/>
          </p:nvGrpSpPr>
          <p:grpSpPr bwMode="auto">
            <a:xfrm>
              <a:off x="3686" y="244"/>
              <a:ext cx="177" cy="66"/>
              <a:chOff x="2848" y="848"/>
              <a:chExt cx="140" cy="98"/>
            </a:xfrm>
          </p:grpSpPr>
          <p:sp>
            <p:nvSpPr>
              <p:cNvPr id="561257"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58"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59"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1260" name="Group 108"/>
            <p:cNvGrpSpPr>
              <a:grpSpLocks/>
            </p:cNvGrpSpPr>
            <p:nvPr/>
          </p:nvGrpSpPr>
          <p:grpSpPr bwMode="auto">
            <a:xfrm flipV="1">
              <a:off x="3686" y="243"/>
              <a:ext cx="177" cy="66"/>
              <a:chOff x="2848" y="848"/>
              <a:chExt cx="140" cy="98"/>
            </a:xfrm>
          </p:grpSpPr>
          <p:sp>
            <p:nvSpPr>
              <p:cNvPr id="561261" name="Line 1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1262" name="Line 1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1263" name="Line 1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61264" name="Text Box 112"/>
          <p:cNvSpPr txBox="1">
            <a:spLocks noChangeArrowheads="1"/>
          </p:cNvSpPr>
          <p:nvPr/>
        </p:nvSpPr>
        <p:spPr bwMode="auto">
          <a:xfrm>
            <a:off x="5330825" y="3222625"/>
            <a:ext cx="466725" cy="366713"/>
          </a:xfrm>
          <a:prstGeom prst="rect">
            <a:avLst/>
          </a:prstGeom>
          <a:noFill/>
          <a:ln w="9525">
            <a:noFill/>
            <a:miter lim="800000"/>
            <a:headEnd/>
            <a:tailEnd/>
          </a:ln>
          <a:effectLst/>
        </p:spPr>
        <p:txBody>
          <a:bodyPr wrap="none">
            <a:spAutoFit/>
          </a:bodyPr>
          <a:lstStyle/>
          <a:p>
            <a:r>
              <a:rPr lang="en-US"/>
              <a:t>R2</a:t>
            </a:r>
          </a:p>
        </p:txBody>
      </p:sp>
      <p:sp>
        <p:nvSpPr>
          <p:cNvPr id="561265" name="Text Box 113"/>
          <p:cNvSpPr txBox="1">
            <a:spLocks noChangeArrowheads="1"/>
          </p:cNvSpPr>
          <p:nvPr/>
        </p:nvSpPr>
        <p:spPr bwMode="auto">
          <a:xfrm>
            <a:off x="4818063" y="4219575"/>
            <a:ext cx="466725" cy="366713"/>
          </a:xfrm>
          <a:prstGeom prst="rect">
            <a:avLst/>
          </a:prstGeom>
          <a:noFill/>
          <a:ln w="9525">
            <a:noFill/>
            <a:miter lim="800000"/>
            <a:headEnd/>
            <a:tailEnd/>
          </a:ln>
          <a:effectLst/>
        </p:spPr>
        <p:txBody>
          <a:bodyPr wrap="none">
            <a:spAutoFit/>
          </a:bodyPr>
          <a:lstStyle/>
          <a:p>
            <a:r>
              <a:rPr lang="en-US"/>
              <a:t>R3</a:t>
            </a:r>
          </a:p>
        </p:txBody>
      </p:sp>
      <p:sp>
        <p:nvSpPr>
          <p:cNvPr id="561266" name="Text Box 114"/>
          <p:cNvSpPr txBox="1">
            <a:spLocks noChangeArrowheads="1"/>
          </p:cNvSpPr>
          <p:nvPr/>
        </p:nvSpPr>
        <p:spPr bwMode="auto">
          <a:xfrm>
            <a:off x="7464425" y="2640013"/>
            <a:ext cx="466725" cy="366712"/>
          </a:xfrm>
          <a:prstGeom prst="rect">
            <a:avLst/>
          </a:prstGeom>
          <a:noFill/>
          <a:ln w="9525">
            <a:noFill/>
            <a:miter lim="800000"/>
            <a:headEnd/>
            <a:tailEnd/>
          </a:ln>
          <a:effectLst/>
        </p:spPr>
        <p:txBody>
          <a:bodyPr wrap="none">
            <a:spAutoFit/>
          </a:bodyPr>
          <a:lstStyle/>
          <a:p>
            <a:r>
              <a:rPr lang="en-US"/>
              <a:t>R4</a:t>
            </a:r>
          </a:p>
        </p:txBody>
      </p:sp>
      <p:sp>
        <p:nvSpPr>
          <p:cNvPr id="561267" name="Text Box 115"/>
          <p:cNvSpPr txBox="1">
            <a:spLocks noChangeArrowheads="1"/>
          </p:cNvSpPr>
          <p:nvPr/>
        </p:nvSpPr>
        <p:spPr bwMode="auto">
          <a:xfrm>
            <a:off x="7907338" y="3778250"/>
            <a:ext cx="466725" cy="366713"/>
          </a:xfrm>
          <a:prstGeom prst="rect">
            <a:avLst/>
          </a:prstGeom>
          <a:noFill/>
          <a:ln w="9525">
            <a:noFill/>
            <a:miter lim="800000"/>
            <a:headEnd/>
            <a:tailEnd/>
          </a:ln>
          <a:effectLst/>
        </p:spPr>
        <p:txBody>
          <a:bodyPr wrap="none">
            <a:spAutoFit/>
          </a:bodyPr>
          <a:lstStyle/>
          <a:p>
            <a:r>
              <a:rPr lang="en-US"/>
              <a:t>R5</a:t>
            </a:r>
          </a:p>
        </p:txBody>
      </p:sp>
      <p:sp>
        <p:nvSpPr>
          <p:cNvPr id="561268" name="Text Box 116"/>
          <p:cNvSpPr txBox="1">
            <a:spLocks noChangeArrowheads="1"/>
          </p:cNvSpPr>
          <p:nvPr/>
        </p:nvSpPr>
        <p:spPr bwMode="auto">
          <a:xfrm>
            <a:off x="6672263" y="4511675"/>
            <a:ext cx="466725" cy="366713"/>
          </a:xfrm>
          <a:prstGeom prst="rect">
            <a:avLst/>
          </a:prstGeom>
          <a:noFill/>
          <a:ln w="9525">
            <a:noFill/>
            <a:miter lim="800000"/>
            <a:headEnd/>
            <a:tailEnd/>
          </a:ln>
          <a:effectLst/>
        </p:spPr>
        <p:txBody>
          <a:bodyPr wrap="none">
            <a:spAutoFit/>
          </a:bodyPr>
          <a:lstStyle/>
          <a:p>
            <a:r>
              <a:rPr lang="en-US"/>
              <a:t>R6</a:t>
            </a:r>
          </a:p>
        </p:txBody>
      </p:sp>
      <p:sp>
        <p:nvSpPr>
          <p:cNvPr id="561269" name="Text Box 117"/>
          <p:cNvSpPr txBox="1">
            <a:spLocks noChangeArrowheads="1"/>
          </p:cNvSpPr>
          <p:nvPr/>
        </p:nvSpPr>
        <p:spPr bwMode="auto">
          <a:xfrm>
            <a:off x="8078788" y="4227513"/>
            <a:ext cx="466725" cy="366712"/>
          </a:xfrm>
          <a:prstGeom prst="rect">
            <a:avLst/>
          </a:prstGeom>
          <a:noFill/>
          <a:ln w="9525">
            <a:noFill/>
            <a:miter lim="800000"/>
            <a:headEnd/>
            <a:tailEnd/>
          </a:ln>
          <a:effectLst/>
        </p:spPr>
        <p:txBody>
          <a:bodyPr wrap="none">
            <a:spAutoFit/>
          </a:bodyPr>
          <a:lstStyle/>
          <a:p>
            <a:r>
              <a:rPr lang="en-US"/>
              <a:t>R7</a:t>
            </a:r>
          </a:p>
        </p:txBody>
      </p:sp>
      <p:sp>
        <p:nvSpPr>
          <p:cNvPr id="561270" name="Freeform 118"/>
          <p:cNvSpPr>
            <a:spLocks/>
          </p:cNvSpPr>
          <p:nvPr/>
        </p:nvSpPr>
        <p:spPr bwMode="auto">
          <a:xfrm>
            <a:off x="7188200" y="32273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561271" name="Text Box 119"/>
          <p:cNvSpPr txBox="1">
            <a:spLocks noChangeArrowheads="1"/>
          </p:cNvSpPr>
          <p:nvPr/>
        </p:nvSpPr>
        <p:spPr bwMode="auto">
          <a:xfrm>
            <a:off x="7056438" y="33718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1272" name="Line 120"/>
          <p:cNvSpPr>
            <a:spLocks noChangeShapeType="1"/>
          </p:cNvSpPr>
          <p:nvPr/>
        </p:nvSpPr>
        <p:spPr bwMode="auto">
          <a:xfrm>
            <a:off x="5886450" y="4327525"/>
            <a:ext cx="685800" cy="0"/>
          </a:xfrm>
          <a:prstGeom prst="line">
            <a:avLst/>
          </a:prstGeom>
          <a:noFill/>
          <a:ln w="28575">
            <a:solidFill>
              <a:srgbClr val="FF0000"/>
            </a:solidFill>
            <a:round/>
            <a:headEnd/>
            <a:tailEnd type="triangle" w="med" len="med"/>
          </a:ln>
          <a:effectLst/>
        </p:spPr>
        <p:txBody>
          <a:bodyPr wrap="none"/>
          <a:lstStyle/>
          <a:p>
            <a:endParaRPr lang="en-US"/>
          </a:p>
        </p:txBody>
      </p:sp>
      <p:sp>
        <p:nvSpPr>
          <p:cNvPr id="561273" name="Line 121"/>
          <p:cNvSpPr>
            <a:spLocks noChangeShapeType="1"/>
          </p:cNvSpPr>
          <p:nvPr/>
        </p:nvSpPr>
        <p:spPr bwMode="auto">
          <a:xfrm>
            <a:off x="6584950" y="2714625"/>
            <a:ext cx="736600" cy="330200"/>
          </a:xfrm>
          <a:prstGeom prst="line">
            <a:avLst/>
          </a:prstGeom>
          <a:noFill/>
          <a:ln w="28575">
            <a:solidFill>
              <a:srgbClr val="FF0000"/>
            </a:solidFill>
            <a:round/>
            <a:headEnd/>
            <a:tailEnd type="triangle" w="med" len="med"/>
          </a:ln>
          <a:effectLst/>
        </p:spPr>
        <p:txBody>
          <a:bodyPr wrap="none"/>
          <a:lstStyle/>
          <a:p>
            <a:endParaRPr lang="en-US"/>
          </a:p>
        </p:txBody>
      </p:sp>
      <p:sp>
        <p:nvSpPr>
          <p:cNvPr id="561274" name="Text Box 122"/>
          <p:cNvSpPr txBox="1">
            <a:spLocks noChangeArrowheads="1"/>
          </p:cNvSpPr>
          <p:nvPr/>
        </p:nvSpPr>
        <p:spPr bwMode="auto">
          <a:xfrm>
            <a:off x="6484938" y="28003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1275" name="Text Box 123"/>
          <p:cNvSpPr txBox="1">
            <a:spLocks noChangeArrowheads="1"/>
          </p:cNvSpPr>
          <p:nvPr/>
        </p:nvSpPr>
        <p:spPr bwMode="auto">
          <a:xfrm>
            <a:off x="5913438" y="39941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1276" name="Line 124"/>
          <p:cNvSpPr>
            <a:spLocks noChangeShapeType="1"/>
          </p:cNvSpPr>
          <p:nvPr/>
        </p:nvSpPr>
        <p:spPr bwMode="auto">
          <a:xfrm flipH="1">
            <a:off x="5689600" y="4584700"/>
            <a:ext cx="1231900" cy="0"/>
          </a:xfrm>
          <a:prstGeom prst="line">
            <a:avLst/>
          </a:prstGeom>
          <a:noFill/>
          <a:ln w="38100">
            <a:solidFill>
              <a:schemeClr val="accent2"/>
            </a:solidFill>
            <a:round/>
            <a:headEnd/>
            <a:tailEnd type="triangle" w="med" len="med"/>
          </a:ln>
          <a:effectLst/>
        </p:spPr>
        <p:txBody>
          <a:bodyPr wrap="none"/>
          <a:lstStyle/>
          <a:p>
            <a:endParaRPr lang="en-US"/>
          </a:p>
        </p:txBody>
      </p:sp>
      <p:sp>
        <p:nvSpPr>
          <p:cNvPr id="561277" name="Line 125"/>
          <p:cNvSpPr>
            <a:spLocks noChangeShapeType="1"/>
          </p:cNvSpPr>
          <p:nvPr/>
        </p:nvSpPr>
        <p:spPr bwMode="auto">
          <a:xfrm flipV="1">
            <a:off x="7035800" y="4013200"/>
            <a:ext cx="711200" cy="584200"/>
          </a:xfrm>
          <a:prstGeom prst="line">
            <a:avLst/>
          </a:prstGeom>
          <a:noFill/>
          <a:ln w="38100">
            <a:solidFill>
              <a:schemeClr val="accent2"/>
            </a:solidFill>
            <a:round/>
            <a:headEnd/>
            <a:tailEnd type="triangle" w="med" len="med"/>
          </a:ln>
          <a:effectLst/>
        </p:spPr>
        <p:txBody>
          <a:bodyPr wrap="none"/>
          <a:lstStyle/>
          <a:p>
            <a:endParaRPr lang="en-US"/>
          </a:p>
        </p:txBody>
      </p:sp>
      <p:sp>
        <p:nvSpPr>
          <p:cNvPr id="561278" name="Line 126"/>
          <p:cNvSpPr>
            <a:spLocks noChangeShapeType="1"/>
          </p:cNvSpPr>
          <p:nvPr/>
        </p:nvSpPr>
        <p:spPr bwMode="auto">
          <a:xfrm flipV="1">
            <a:off x="7759700" y="3225800"/>
            <a:ext cx="0" cy="571500"/>
          </a:xfrm>
          <a:prstGeom prst="line">
            <a:avLst/>
          </a:prstGeom>
          <a:noFill/>
          <a:ln w="38100">
            <a:solidFill>
              <a:schemeClr val="accent2"/>
            </a:solidFill>
            <a:round/>
            <a:headEnd/>
            <a:tailEnd type="triangle" w="med" len="med"/>
          </a:ln>
          <a:effectLst/>
        </p:spPr>
        <p:txBody>
          <a:bodyPr wrap="none"/>
          <a:lstStyle/>
          <a:p>
            <a:endParaRPr lang="en-US"/>
          </a:p>
        </p:txBody>
      </p:sp>
      <p:sp>
        <p:nvSpPr>
          <p:cNvPr id="561279" name="Line 127"/>
          <p:cNvSpPr>
            <a:spLocks noChangeShapeType="1"/>
          </p:cNvSpPr>
          <p:nvPr/>
        </p:nvSpPr>
        <p:spPr bwMode="auto">
          <a:xfrm flipH="1" flipV="1">
            <a:off x="6769100" y="2603500"/>
            <a:ext cx="762000" cy="317500"/>
          </a:xfrm>
          <a:prstGeom prst="line">
            <a:avLst/>
          </a:prstGeom>
          <a:noFill/>
          <a:ln w="38100">
            <a:solidFill>
              <a:schemeClr val="accent2"/>
            </a:solidFill>
            <a:round/>
            <a:headEnd/>
            <a:tailEnd type="triangle" w="med" len="med"/>
          </a:ln>
          <a:effectLst/>
        </p:spPr>
        <p:txBody>
          <a:bodyPr wrap="none"/>
          <a:lstStyle/>
          <a:p>
            <a:endParaRPr lang="en-US"/>
          </a:p>
        </p:txBody>
      </p:sp>
      <p:sp>
        <p:nvSpPr>
          <p:cNvPr id="561280" name="Text Box 128"/>
          <p:cNvSpPr txBox="1">
            <a:spLocks noChangeArrowheads="1"/>
          </p:cNvSpPr>
          <p:nvPr/>
        </p:nvSpPr>
        <p:spPr bwMode="auto">
          <a:xfrm>
            <a:off x="4937125" y="5019675"/>
            <a:ext cx="2024063" cy="915988"/>
          </a:xfrm>
          <a:prstGeom prst="rect">
            <a:avLst/>
          </a:prstGeom>
          <a:noFill/>
          <a:ln w="9525">
            <a:noFill/>
            <a:miter lim="800000"/>
            <a:headEnd/>
            <a:tailEnd/>
          </a:ln>
          <a:effectLst/>
        </p:spPr>
        <p:txBody>
          <a:bodyPr wrap="none">
            <a:spAutoFit/>
          </a:bodyPr>
          <a:lstStyle/>
          <a:p>
            <a:r>
              <a:rPr lang="en-US">
                <a:solidFill>
                  <a:schemeClr val="accent2"/>
                </a:solidFill>
              </a:rPr>
              <a:t>all data multicast</a:t>
            </a:r>
          </a:p>
          <a:p>
            <a:r>
              <a:rPr lang="en-US">
                <a:solidFill>
                  <a:schemeClr val="accent2"/>
                </a:solidFill>
              </a:rPr>
              <a:t>from rendezvous</a:t>
            </a:r>
          </a:p>
          <a:p>
            <a:r>
              <a:rPr lang="en-US">
                <a:solidFill>
                  <a:schemeClr val="accent2"/>
                </a:solidFill>
              </a:rPr>
              <a:t>point</a:t>
            </a:r>
          </a:p>
        </p:txBody>
      </p:sp>
      <p:sp>
        <p:nvSpPr>
          <p:cNvPr id="561281" name="Line 129"/>
          <p:cNvSpPr>
            <a:spLocks noChangeShapeType="1"/>
          </p:cNvSpPr>
          <p:nvPr/>
        </p:nvSpPr>
        <p:spPr bwMode="auto">
          <a:xfrm flipV="1">
            <a:off x="5854700" y="4686300"/>
            <a:ext cx="342900" cy="419100"/>
          </a:xfrm>
          <a:prstGeom prst="line">
            <a:avLst/>
          </a:prstGeom>
          <a:noFill/>
          <a:ln w="9525">
            <a:solidFill>
              <a:schemeClr val="accent2"/>
            </a:solidFill>
            <a:round/>
            <a:headEnd/>
            <a:tailEnd/>
          </a:ln>
          <a:effectLst/>
        </p:spPr>
        <p:txBody>
          <a:bodyPr wrap="none"/>
          <a:lstStyle/>
          <a:p>
            <a:endParaRPr lang="en-US"/>
          </a:p>
        </p:txBody>
      </p:sp>
      <p:sp>
        <p:nvSpPr>
          <p:cNvPr id="561282" name="Text Box 130"/>
          <p:cNvSpPr txBox="1">
            <a:spLocks noChangeArrowheads="1"/>
          </p:cNvSpPr>
          <p:nvPr/>
        </p:nvSpPr>
        <p:spPr bwMode="auto">
          <a:xfrm>
            <a:off x="7197725" y="5108575"/>
            <a:ext cx="1382713" cy="641350"/>
          </a:xfrm>
          <a:prstGeom prst="rect">
            <a:avLst/>
          </a:prstGeom>
          <a:noFill/>
          <a:ln w="9525">
            <a:noFill/>
            <a:miter lim="800000"/>
            <a:headEnd/>
            <a:tailEnd/>
          </a:ln>
          <a:effectLst/>
        </p:spPr>
        <p:txBody>
          <a:bodyPr wrap="none">
            <a:spAutoFit/>
          </a:bodyPr>
          <a:lstStyle/>
          <a:p>
            <a:r>
              <a:rPr lang="en-US">
                <a:solidFill>
                  <a:srgbClr val="FF0000"/>
                </a:solidFill>
              </a:rPr>
              <a:t>rendezvous</a:t>
            </a:r>
          </a:p>
          <a:p>
            <a:r>
              <a:rPr lang="en-US">
                <a:solidFill>
                  <a:srgbClr val="FF0000"/>
                </a:solidFill>
              </a:rPr>
              <a:t>point</a:t>
            </a:r>
          </a:p>
        </p:txBody>
      </p:sp>
      <p:sp>
        <p:nvSpPr>
          <p:cNvPr id="561283" name="Line 131"/>
          <p:cNvSpPr>
            <a:spLocks noChangeShapeType="1"/>
          </p:cNvSpPr>
          <p:nvPr/>
        </p:nvSpPr>
        <p:spPr bwMode="auto">
          <a:xfrm>
            <a:off x="7048500" y="4838700"/>
            <a:ext cx="241300" cy="355600"/>
          </a:xfrm>
          <a:prstGeom prst="line">
            <a:avLst/>
          </a:prstGeom>
          <a:noFill/>
          <a:ln w="9525">
            <a:solidFill>
              <a:srgbClr val="FF0000"/>
            </a:solidFill>
            <a:round/>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noFill/>
          <a:ln/>
        </p:spPr>
        <p:txBody>
          <a:bodyPr lIns="92075" tIns="46038" rIns="92075" bIns="46038"/>
          <a:lstStyle/>
          <a:p>
            <a:r>
              <a:rPr lang="en-US"/>
              <a:t>PIM - Sparse Mode</a:t>
            </a:r>
          </a:p>
        </p:txBody>
      </p:sp>
      <p:sp>
        <p:nvSpPr>
          <p:cNvPr id="563203" name="Rectangle 3"/>
          <p:cNvSpPr>
            <a:spLocks noGrp="1" noChangeArrowheads="1"/>
          </p:cNvSpPr>
          <p:nvPr>
            <p:ph type="body" sz="half" idx="1"/>
          </p:nvPr>
        </p:nvSpPr>
        <p:spPr>
          <a:xfrm>
            <a:off x="533400" y="1600200"/>
            <a:ext cx="4391025" cy="4648200"/>
          </a:xfrm>
          <a:noFill/>
          <a:ln/>
        </p:spPr>
        <p:txBody>
          <a:bodyPr lIns="92075" tIns="46038" rIns="92075" bIns="46038"/>
          <a:lstStyle/>
          <a:p>
            <a:pPr>
              <a:buFont typeface="ZapfDingbats" pitchFamily="82" charset="2"/>
              <a:buNone/>
            </a:pPr>
            <a:r>
              <a:rPr lang="en-US" sz="2400" u="sng"/>
              <a:t>sender(s):</a:t>
            </a:r>
          </a:p>
          <a:p>
            <a:r>
              <a:rPr lang="en-US" sz="2400"/>
              <a:t>unicast data to RP, which distributes down RP-rooted tree</a:t>
            </a:r>
          </a:p>
          <a:p>
            <a:r>
              <a:rPr lang="en-US" sz="2400"/>
              <a:t>RP can extend mcast tree upstream to source</a:t>
            </a:r>
          </a:p>
          <a:p>
            <a:r>
              <a:rPr lang="en-US" sz="2400"/>
              <a:t>RP can send </a:t>
            </a:r>
            <a:r>
              <a:rPr lang="en-US" sz="2400" i="1"/>
              <a:t>stop</a:t>
            </a:r>
            <a:r>
              <a:rPr lang="en-US" sz="2400"/>
              <a:t> msg if no attached receivers</a:t>
            </a:r>
          </a:p>
          <a:p>
            <a:pPr lvl="1"/>
            <a:r>
              <a:rPr lang="en-US" sz="2000"/>
              <a:t>“no one is listening!”</a:t>
            </a:r>
          </a:p>
          <a:p>
            <a:r>
              <a:rPr lang="en-US" sz="2400"/>
              <a:t>Issues of choosing the RP!!</a:t>
            </a:r>
          </a:p>
          <a:p>
            <a:pPr lvl="1"/>
            <a:r>
              <a:rPr lang="en-US" sz="2000"/>
              <a:t>Use a bootstrap mechanism</a:t>
            </a:r>
          </a:p>
          <a:p>
            <a:pPr lvl="2">
              <a:buFontTx/>
              <a:buNone/>
            </a:pPr>
            <a:r>
              <a:rPr lang="en-US" sz="1800"/>
              <a:t>(advanced topic)</a:t>
            </a:r>
          </a:p>
        </p:txBody>
      </p:sp>
      <p:sp>
        <p:nvSpPr>
          <p:cNvPr id="563204" name="Line 4"/>
          <p:cNvSpPr>
            <a:spLocks noChangeShapeType="1"/>
          </p:cNvSpPr>
          <p:nvPr/>
        </p:nvSpPr>
        <p:spPr bwMode="auto">
          <a:xfrm>
            <a:off x="7689850" y="3924300"/>
            <a:ext cx="401638" cy="690563"/>
          </a:xfrm>
          <a:prstGeom prst="line">
            <a:avLst/>
          </a:prstGeom>
          <a:noFill/>
          <a:ln w="19050">
            <a:solidFill>
              <a:schemeClr val="tx1"/>
            </a:solidFill>
            <a:round/>
            <a:headEnd/>
            <a:tailEnd/>
          </a:ln>
          <a:effectLst/>
        </p:spPr>
        <p:txBody>
          <a:bodyPr wrap="none"/>
          <a:lstStyle/>
          <a:p>
            <a:endParaRPr lang="en-US"/>
          </a:p>
        </p:txBody>
      </p:sp>
      <p:sp>
        <p:nvSpPr>
          <p:cNvPr id="563205" name="Line 5"/>
          <p:cNvSpPr>
            <a:spLocks noChangeShapeType="1"/>
          </p:cNvSpPr>
          <p:nvPr/>
        </p:nvSpPr>
        <p:spPr bwMode="auto">
          <a:xfrm flipV="1">
            <a:off x="6288088" y="3068638"/>
            <a:ext cx="1365250" cy="347662"/>
          </a:xfrm>
          <a:prstGeom prst="line">
            <a:avLst/>
          </a:prstGeom>
          <a:noFill/>
          <a:ln w="19050">
            <a:solidFill>
              <a:schemeClr val="tx1"/>
            </a:solidFill>
            <a:round/>
            <a:headEnd/>
            <a:tailEnd/>
          </a:ln>
          <a:effectLst/>
        </p:spPr>
        <p:txBody>
          <a:bodyPr wrap="none"/>
          <a:lstStyle/>
          <a:p>
            <a:endParaRPr lang="en-US"/>
          </a:p>
        </p:txBody>
      </p:sp>
      <p:sp>
        <p:nvSpPr>
          <p:cNvPr id="563206" name="Line 6"/>
          <p:cNvSpPr>
            <a:spLocks noChangeShapeType="1"/>
          </p:cNvSpPr>
          <p:nvPr/>
        </p:nvSpPr>
        <p:spPr bwMode="auto">
          <a:xfrm>
            <a:off x="6022975" y="3386138"/>
            <a:ext cx="852488" cy="974725"/>
          </a:xfrm>
          <a:prstGeom prst="line">
            <a:avLst/>
          </a:prstGeom>
          <a:noFill/>
          <a:ln w="19050">
            <a:solidFill>
              <a:schemeClr val="tx1"/>
            </a:solidFill>
            <a:round/>
            <a:headEnd/>
            <a:tailEnd/>
          </a:ln>
          <a:effectLst/>
        </p:spPr>
        <p:txBody>
          <a:bodyPr wrap="none"/>
          <a:lstStyle/>
          <a:p>
            <a:endParaRPr lang="en-US"/>
          </a:p>
        </p:txBody>
      </p:sp>
      <p:sp>
        <p:nvSpPr>
          <p:cNvPr id="563207" name="Line 7"/>
          <p:cNvSpPr>
            <a:spLocks noChangeShapeType="1"/>
          </p:cNvSpPr>
          <p:nvPr/>
        </p:nvSpPr>
        <p:spPr bwMode="auto">
          <a:xfrm>
            <a:off x="6610350" y="2630488"/>
            <a:ext cx="993775" cy="446087"/>
          </a:xfrm>
          <a:prstGeom prst="line">
            <a:avLst/>
          </a:prstGeom>
          <a:noFill/>
          <a:ln w="38100">
            <a:solidFill>
              <a:srgbClr val="FF0000"/>
            </a:solidFill>
            <a:round/>
            <a:headEnd/>
            <a:tailEnd/>
          </a:ln>
          <a:effectLst/>
        </p:spPr>
        <p:txBody>
          <a:bodyPr wrap="none"/>
          <a:lstStyle/>
          <a:p>
            <a:endParaRPr lang="en-US"/>
          </a:p>
        </p:txBody>
      </p:sp>
      <p:sp>
        <p:nvSpPr>
          <p:cNvPr id="563208" name="Line 8"/>
          <p:cNvSpPr>
            <a:spLocks noChangeShapeType="1"/>
          </p:cNvSpPr>
          <p:nvPr/>
        </p:nvSpPr>
        <p:spPr bwMode="auto">
          <a:xfrm flipV="1">
            <a:off x="7140575" y="3952875"/>
            <a:ext cx="538163" cy="468313"/>
          </a:xfrm>
          <a:prstGeom prst="line">
            <a:avLst/>
          </a:prstGeom>
          <a:noFill/>
          <a:ln w="38100">
            <a:solidFill>
              <a:srgbClr val="FF0000"/>
            </a:solidFill>
            <a:round/>
            <a:headEnd/>
            <a:tailEnd/>
          </a:ln>
          <a:effectLst/>
        </p:spPr>
        <p:txBody>
          <a:bodyPr wrap="none"/>
          <a:lstStyle/>
          <a:p>
            <a:endParaRPr lang="en-US"/>
          </a:p>
        </p:txBody>
      </p:sp>
      <p:sp>
        <p:nvSpPr>
          <p:cNvPr id="563209" name="Line 9"/>
          <p:cNvSpPr>
            <a:spLocks noChangeShapeType="1"/>
          </p:cNvSpPr>
          <p:nvPr/>
        </p:nvSpPr>
        <p:spPr bwMode="auto">
          <a:xfrm>
            <a:off x="7662863" y="3175000"/>
            <a:ext cx="0" cy="717550"/>
          </a:xfrm>
          <a:prstGeom prst="line">
            <a:avLst/>
          </a:prstGeom>
          <a:noFill/>
          <a:ln w="38100">
            <a:solidFill>
              <a:srgbClr val="FF0000"/>
            </a:solidFill>
            <a:round/>
            <a:headEnd/>
            <a:tailEnd/>
          </a:ln>
          <a:effectLst/>
        </p:spPr>
        <p:txBody>
          <a:bodyPr wrap="none"/>
          <a:lstStyle/>
          <a:p>
            <a:endParaRPr lang="en-US"/>
          </a:p>
        </p:txBody>
      </p:sp>
      <p:sp>
        <p:nvSpPr>
          <p:cNvPr id="563210" name="Line 10"/>
          <p:cNvSpPr>
            <a:spLocks noChangeShapeType="1"/>
          </p:cNvSpPr>
          <p:nvPr/>
        </p:nvSpPr>
        <p:spPr bwMode="auto">
          <a:xfrm>
            <a:off x="5700713" y="4402138"/>
            <a:ext cx="1025525" cy="0"/>
          </a:xfrm>
          <a:prstGeom prst="line">
            <a:avLst/>
          </a:prstGeom>
          <a:noFill/>
          <a:ln w="38100">
            <a:solidFill>
              <a:srgbClr val="FF0000"/>
            </a:solidFill>
            <a:round/>
            <a:headEnd/>
            <a:tailEnd/>
          </a:ln>
          <a:effectLst/>
        </p:spPr>
        <p:txBody>
          <a:bodyPr wrap="none"/>
          <a:lstStyle/>
          <a:p>
            <a:endParaRPr lang="en-US"/>
          </a:p>
        </p:txBody>
      </p:sp>
      <p:sp>
        <p:nvSpPr>
          <p:cNvPr id="563211" name="Line 11"/>
          <p:cNvSpPr>
            <a:spLocks noChangeShapeType="1"/>
          </p:cNvSpPr>
          <p:nvPr/>
        </p:nvSpPr>
        <p:spPr bwMode="auto">
          <a:xfrm flipH="1">
            <a:off x="5567363" y="3492500"/>
            <a:ext cx="373062" cy="846138"/>
          </a:xfrm>
          <a:prstGeom prst="line">
            <a:avLst/>
          </a:prstGeom>
          <a:noFill/>
          <a:ln w="19050">
            <a:solidFill>
              <a:schemeClr val="tx1"/>
            </a:solidFill>
            <a:round/>
            <a:headEnd/>
            <a:tailEnd/>
          </a:ln>
          <a:effectLst/>
        </p:spPr>
        <p:txBody>
          <a:bodyPr wrap="none"/>
          <a:lstStyle/>
          <a:p>
            <a:endParaRPr lang="en-US"/>
          </a:p>
        </p:txBody>
      </p:sp>
      <p:sp>
        <p:nvSpPr>
          <p:cNvPr id="563212" name="Line 12"/>
          <p:cNvSpPr>
            <a:spLocks noChangeShapeType="1"/>
          </p:cNvSpPr>
          <p:nvPr/>
        </p:nvSpPr>
        <p:spPr bwMode="auto">
          <a:xfrm flipH="1">
            <a:off x="6015038" y="2644775"/>
            <a:ext cx="347662" cy="749300"/>
          </a:xfrm>
          <a:prstGeom prst="line">
            <a:avLst/>
          </a:prstGeom>
          <a:noFill/>
          <a:ln w="19050">
            <a:solidFill>
              <a:schemeClr val="tx1"/>
            </a:solidFill>
            <a:round/>
            <a:headEnd/>
            <a:tailEnd/>
          </a:ln>
          <a:effectLst/>
        </p:spPr>
        <p:txBody>
          <a:bodyPr wrap="none"/>
          <a:lstStyle/>
          <a:p>
            <a:endParaRPr lang="en-US"/>
          </a:p>
        </p:txBody>
      </p:sp>
      <p:grpSp>
        <p:nvGrpSpPr>
          <p:cNvPr id="563213" name="Group 13"/>
          <p:cNvGrpSpPr>
            <a:grpSpLocks/>
          </p:cNvGrpSpPr>
          <p:nvPr/>
        </p:nvGrpSpPr>
        <p:grpSpPr bwMode="auto">
          <a:xfrm>
            <a:off x="6588125" y="4302125"/>
            <a:ext cx="568325" cy="222250"/>
            <a:chOff x="3600" y="219"/>
            <a:chExt cx="360" cy="175"/>
          </a:xfrm>
        </p:grpSpPr>
        <p:sp>
          <p:nvSpPr>
            <p:cNvPr id="563214" name="Oval 1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3215" name="Line 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16" name="Line 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17" name="Rectangle 1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18" name="Oval 1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3219" name="Group 19"/>
            <p:cNvGrpSpPr>
              <a:grpSpLocks/>
            </p:cNvGrpSpPr>
            <p:nvPr/>
          </p:nvGrpSpPr>
          <p:grpSpPr bwMode="auto">
            <a:xfrm>
              <a:off x="3686" y="244"/>
              <a:ext cx="177" cy="66"/>
              <a:chOff x="2848" y="848"/>
              <a:chExt cx="140" cy="98"/>
            </a:xfrm>
          </p:grpSpPr>
          <p:sp>
            <p:nvSpPr>
              <p:cNvPr id="563220" name="Line 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21" name="Line 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22" name="Line 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23" name="Group 23"/>
            <p:cNvGrpSpPr>
              <a:grpSpLocks/>
            </p:cNvGrpSpPr>
            <p:nvPr/>
          </p:nvGrpSpPr>
          <p:grpSpPr bwMode="auto">
            <a:xfrm flipV="1">
              <a:off x="3686" y="243"/>
              <a:ext cx="177" cy="66"/>
              <a:chOff x="2848" y="848"/>
              <a:chExt cx="140" cy="98"/>
            </a:xfrm>
          </p:grpSpPr>
          <p:sp>
            <p:nvSpPr>
              <p:cNvPr id="563224" name="Line 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25" name="Line 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26" name="Line 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3227" name="Group 27"/>
          <p:cNvGrpSpPr>
            <a:grpSpLocks/>
          </p:cNvGrpSpPr>
          <p:nvPr/>
        </p:nvGrpSpPr>
        <p:grpSpPr bwMode="auto">
          <a:xfrm>
            <a:off x="7373938" y="2982913"/>
            <a:ext cx="569912" cy="222250"/>
            <a:chOff x="3600" y="219"/>
            <a:chExt cx="360" cy="175"/>
          </a:xfrm>
        </p:grpSpPr>
        <p:sp>
          <p:nvSpPr>
            <p:cNvPr id="563228" name="Oval 28"/>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3229" name="Line 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30" name="Line 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31" name="Rectangle 31"/>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32" name="Oval 32"/>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3233" name="Group 33"/>
            <p:cNvGrpSpPr>
              <a:grpSpLocks/>
            </p:cNvGrpSpPr>
            <p:nvPr/>
          </p:nvGrpSpPr>
          <p:grpSpPr bwMode="auto">
            <a:xfrm>
              <a:off x="3686" y="244"/>
              <a:ext cx="177" cy="66"/>
              <a:chOff x="2848" y="848"/>
              <a:chExt cx="140" cy="98"/>
            </a:xfrm>
          </p:grpSpPr>
          <p:sp>
            <p:nvSpPr>
              <p:cNvPr id="563234" name="Line 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35" name="Line 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36" name="Line 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37" name="Group 37"/>
            <p:cNvGrpSpPr>
              <a:grpSpLocks/>
            </p:cNvGrpSpPr>
            <p:nvPr/>
          </p:nvGrpSpPr>
          <p:grpSpPr bwMode="auto">
            <a:xfrm flipV="1">
              <a:off x="3686" y="243"/>
              <a:ext cx="177" cy="66"/>
              <a:chOff x="2848" y="848"/>
              <a:chExt cx="140" cy="98"/>
            </a:xfrm>
          </p:grpSpPr>
          <p:sp>
            <p:nvSpPr>
              <p:cNvPr id="563238" name="Line 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39" name="Line 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40" name="Line 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3241" name="Group 41"/>
          <p:cNvGrpSpPr>
            <a:grpSpLocks/>
          </p:cNvGrpSpPr>
          <p:nvPr/>
        </p:nvGrpSpPr>
        <p:grpSpPr bwMode="auto">
          <a:xfrm>
            <a:off x="5238750" y="4281488"/>
            <a:ext cx="568325" cy="222250"/>
            <a:chOff x="3600" y="219"/>
            <a:chExt cx="360" cy="175"/>
          </a:xfrm>
        </p:grpSpPr>
        <p:sp>
          <p:nvSpPr>
            <p:cNvPr id="563242" name="Oval 42"/>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3243" name="Line 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44" name="Line 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45" name="Rectangle 45"/>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46" name="Oval 46"/>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3247" name="Group 47"/>
            <p:cNvGrpSpPr>
              <a:grpSpLocks/>
            </p:cNvGrpSpPr>
            <p:nvPr/>
          </p:nvGrpSpPr>
          <p:grpSpPr bwMode="auto">
            <a:xfrm>
              <a:off x="3686" y="244"/>
              <a:ext cx="177" cy="66"/>
              <a:chOff x="2848" y="848"/>
              <a:chExt cx="140" cy="98"/>
            </a:xfrm>
          </p:grpSpPr>
          <p:sp>
            <p:nvSpPr>
              <p:cNvPr id="563248" name="Line 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49" name="Line 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50" name="Line 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51" name="Group 51"/>
            <p:cNvGrpSpPr>
              <a:grpSpLocks/>
            </p:cNvGrpSpPr>
            <p:nvPr/>
          </p:nvGrpSpPr>
          <p:grpSpPr bwMode="auto">
            <a:xfrm flipV="1">
              <a:off x="3686" y="243"/>
              <a:ext cx="177" cy="66"/>
              <a:chOff x="2848" y="848"/>
              <a:chExt cx="140" cy="98"/>
            </a:xfrm>
          </p:grpSpPr>
          <p:sp>
            <p:nvSpPr>
              <p:cNvPr id="563252"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53"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54"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3255" name="Group 55"/>
          <p:cNvGrpSpPr>
            <a:grpSpLocks/>
          </p:cNvGrpSpPr>
          <p:nvPr/>
        </p:nvGrpSpPr>
        <p:grpSpPr bwMode="auto">
          <a:xfrm>
            <a:off x="7397750" y="3817938"/>
            <a:ext cx="547688" cy="233362"/>
            <a:chOff x="3600" y="219"/>
            <a:chExt cx="360" cy="175"/>
          </a:xfrm>
        </p:grpSpPr>
        <p:sp>
          <p:nvSpPr>
            <p:cNvPr id="563256" name="Oval 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3257" name="Line 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58" name="Line 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59" name="Rectangle 59"/>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60" name="Oval 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3261" name="Group 61"/>
            <p:cNvGrpSpPr>
              <a:grpSpLocks/>
            </p:cNvGrpSpPr>
            <p:nvPr/>
          </p:nvGrpSpPr>
          <p:grpSpPr bwMode="auto">
            <a:xfrm>
              <a:off x="3686" y="244"/>
              <a:ext cx="177" cy="66"/>
              <a:chOff x="2848" y="848"/>
              <a:chExt cx="140" cy="98"/>
            </a:xfrm>
          </p:grpSpPr>
          <p:sp>
            <p:nvSpPr>
              <p:cNvPr id="563262" name="Line 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63" name="Line 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64" name="Line 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65" name="Group 65"/>
            <p:cNvGrpSpPr>
              <a:grpSpLocks/>
            </p:cNvGrpSpPr>
            <p:nvPr/>
          </p:nvGrpSpPr>
          <p:grpSpPr bwMode="auto">
            <a:xfrm flipV="1">
              <a:off x="3686" y="243"/>
              <a:ext cx="177" cy="66"/>
              <a:chOff x="2848" y="848"/>
              <a:chExt cx="140" cy="98"/>
            </a:xfrm>
          </p:grpSpPr>
          <p:sp>
            <p:nvSpPr>
              <p:cNvPr id="563266" name="Line 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67" name="Line 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68" name="Line 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3269" name="Group 69"/>
          <p:cNvGrpSpPr>
            <a:grpSpLocks/>
          </p:cNvGrpSpPr>
          <p:nvPr/>
        </p:nvGrpSpPr>
        <p:grpSpPr bwMode="auto">
          <a:xfrm>
            <a:off x="5741988" y="3303588"/>
            <a:ext cx="547687" cy="233362"/>
            <a:chOff x="3600" y="219"/>
            <a:chExt cx="360" cy="175"/>
          </a:xfrm>
        </p:grpSpPr>
        <p:sp>
          <p:nvSpPr>
            <p:cNvPr id="563270" name="Oval 70"/>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3271" name="Line 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72" name="Line 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73" name="Rectangle 73"/>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74" name="Oval 74"/>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3275" name="Group 75"/>
            <p:cNvGrpSpPr>
              <a:grpSpLocks/>
            </p:cNvGrpSpPr>
            <p:nvPr/>
          </p:nvGrpSpPr>
          <p:grpSpPr bwMode="auto">
            <a:xfrm>
              <a:off x="3686" y="244"/>
              <a:ext cx="177" cy="66"/>
              <a:chOff x="2848" y="848"/>
              <a:chExt cx="140" cy="98"/>
            </a:xfrm>
          </p:grpSpPr>
          <p:sp>
            <p:nvSpPr>
              <p:cNvPr id="563276"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77"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78"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79" name="Group 79"/>
            <p:cNvGrpSpPr>
              <a:grpSpLocks/>
            </p:cNvGrpSpPr>
            <p:nvPr/>
          </p:nvGrpSpPr>
          <p:grpSpPr bwMode="auto">
            <a:xfrm flipV="1">
              <a:off x="3686" y="243"/>
              <a:ext cx="177" cy="66"/>
              <a:chOff x="2848" y="848"/>
              <a:chExt cx="140" cy="98"/>
            </a:xfrm>
          </p:grpSpPr>
          <p:sp>
            <p:nvSpPr>
              <p:cNvPr id="563280"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81"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82"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63283" name="Group 83"/>
          <p:cNvGrpSpPr>
            <a:grpSpLocks/>
          </p:cNvGrpSpPr>
          <p:nvPr/>
        </p:nvGrpSpPr>
        <p:grpSpPr bwMode="auto">
          <a:xfrm>
            <a:off x="6099175" y="2474913"/>
            <a:ext cx="569913" cy="223837"/>
            <a:chOff x="3600" y="219"/>
            <a:chExt cx="360" cy="175"/>
          </a:xfrm>
        </p:grpSpPr>
        <p:sp>
          <p:nvSpPr>
            <p:cNvPr id="563284" name="Oval 84"/>
            <p:cNvSpPr>
              <a:spLocks noChangeArrowheads="1"/>
            </p:cNvSpPr>
            <p:nvPr/>
          </p:nvSpPr>
          <p:spPr bwMode="auto">
            <a:xfrm>
              <a:off x="3603" y="297"/>
              <a:ext cx="357" cy="97"/>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563285" name="Line 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286" name="Line 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287" name="Rectangle 87"/>
            <p:cNvSpPr>
              <a:spLocks noChangeArrowheads="1"/>
            </p:cNvSpPr>
            <p:nvPr/>
          </p:nvSpPr>
          <p:spPr bwMode="auto">
            <a:xfrm>
              <a:off x="3603" y="289"/>
              <a:ext cx="354" cy="5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288" name="Oval 88"/>
            <p:cNvSpPr>
              <a:spLocks noChangeArrowheads="1"/>
            </p:cNvSpPr>
            <p:nvPr/>
          </p:nvSpPr>
          <p:spPr bwMode="auto">
            <a:xfrm>
              <a:off x="3600" y="219"/>
              <a:ext cx="357" cy="113"/>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563289" name="Group 89"/>
            <p:cNvGrpSpPr>
              <a:grpSpLocks/>
            </p:cNvGrpSpPr>
            <p:nvPr/>
          </p:nvGrpSpPr>
          <p:grpSpPr bwMode="auto">
            <a:xfrm>
              <a:off x="3686" y="244"/>
              <a:ext cx="177" cy="66"/>
              <a:chOff x="2848" y="848"/>
              <a:chExt cx="140" cy="98"/>
            </a:xfrm>
          </p:grpSpPr>
          <p:sp>
            <p:nvSpPr>
              <p:cNvPr id="563290" name="Line 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91" name="Line 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92" name="Line 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293" name="Group 93"/>
            <p:cNvGrpSpPr>
              <a:grpSpLocks/>
            </p:cNvGrpSpPr>
            <p:nvPr/>
          </p:nvGrpSpPr>
          <p:grpSpPr bwMode="auto">
            <a:xfrm flipV="1">
              <a:off x="3686" y="243"/>
              <a:ext cx="177" cy="66"/>
              <a:chOff x="2848" y="848"/>
              <a:chExt cx="140" cy="98"/>
            </a:xfrm>
          </p:grpSpPr>
          <p:sp>
            <p:nvSpPr>
              <p:cNvPr id="563294" name="Line 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295" name="Line 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296" name="Line 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63297" name="Text Box 97"/>
          <p:cNvSpPr txBox="1">
            <a:spLocks noChangeArrowheads="1"/>
          </p:cNvSpPr>
          <p:nvPr/>
        </p:nvSpPr>
        <p:spPr bwMode="auto">
          <a:xfrm>
            <a:off x="5719763" y="2433638"/>
            <a:ext cx="430212" cy="366712"/>
          </a:xfrm>
          <a:prstGeom prst="rect">
            <a:avLst/>
          </a:prstGeom>
          <a:noFill/>
          <a:ln w="9525">
            <a:noFill/>
            <a:miter lim="800000"/>
            <a:headEnd/>
            <a:tailEnd/>
          </a:ln>
          <a:effectLst/>
        </p:spPr>
        <p:txBody>
          <a:bodyPr wrap="none">
            <a:spAutoFit/>
          </a:bodyPr>
          <a:lstStyle/>
          <a:p>
            <a:r>
              <a:rPr lang="en-US"/>
              <a:t>R1</a:t>
            </a:r>
          </a:p>
        </p:txBody>
      </p:sp>
      <p:grpSp>
        <p:nvGrpSpPr>
          <p:cNvPr id="563298" name="Group 98"/>
          <p:cNvGrpSpPr>
            <a:grpSpLocks/>
          </p:cNvGrpSpPr>
          <p:nvPr/>
        </p:nvGrpSpPr>
        <p:grpSpPr bwMode="auto">
          <a:xfrm>
            <a:off x="7840663" y="4524375"/>
            <a:ext cx="547687" cy="233363"/>
            <a:chOff x="3600" y="219"/>
            <a:chExt cx="360" cy="175"/>
          </a:xfrm>
        </p:grpSpPr>
        <p:sp>
          <p:nvSpPr>
            <p:cNvPr id="563299" name="Oval 9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563300" name="Line 10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563301" name="Line 10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563302" name="Rectangle 10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563303" name="Oval 10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563304" name="Group 104"/>
            <p:cNvGrpSpPr>
              <a:grpSpLocks/>
            </p:cNvGrpSpPr>
            <p:nvPr/>
          </p:nvGrpSpPr>
          <p:grpSpPr bwMode="auto">
            <a:xfrm>
              <a:off x="3686" y="244"/>
              <a:ext cx="177" cy="66"/>
              <a:chOff x="2848" y="848"/>
              <a:chExt cx="140" cy="98"/>
            </a:xfrm>
          </p:grpSpPr>
          <p:sp>
            <p:nvSpPr>
              <p:cNvPr id="563305"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306"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307"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563308" name="Group 108"/>
            <p:cNvGrpSpPr>
              <a:grpSpLocks/>
            </p:cNvGrpSpPr>
            <p:nvPr/>
          </p:nvGrpSpPr>
          <p:grpSpPr bwMode="auto">
            <a:xfrm flipV="1">
              <a:off x="3686" y="243"/>
              <a:ext cx="177" cy="66"/>
              <a:chOff x="2848" y="848"/>
              <a:chExt cx="140" cy="98"/>
            </a:xfrm>
          </p:grpSpPr>
          <p:sp>
            <p:nvSpPr>
              <p:cNvPr id="563309" name="Line 1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563310" name="Line 1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563311" name="Line 1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563312" name="Text Box 112"/>
          <p:cNvSpPr txBox="1">
            <a:spLocks noChangeArrowheads="1"/>
          </p:cNvSpPr>
          <p:nvPr/>
        </p:nvSpPr>
        <p:spPr bwMode="auto">
          <a:xfrm>
            <a:off x="5330825" y="3222625"/>
            <a:ext cx="466725" cy="366713"/>
          </a:xfrm>
          <a:prstGeom prst="rect">
            <a:avLst/>
          </a:prstGeom>
          <a:noFill/>
          <a:ln w="9525">
            <a:noFill/>
            <a:miter lim="800000"/>
            <a:headEnd/>
            <a:tailEnd/>
          </a:ln>
          <a:effectLst/>
        </p:spPr>
        <p:txBody>
          <a:bodyPr wrap="none">
            <a:spAutoFit/>
          </a:bodyPr>
          <a:lstStyle/>
          <a:p>
            <a:r>
              <a:rPr lang="en-US"/>
              <a:t>R2</a:t>
            </a:r>
          </a:p>
        </p:txBody>
      </p:sp>
      <p:sp>
        <p:nvSpPr>
          <p:cNvPr id="563313" name="Text Box 113"/>
          <p:cNvSpPr txBox="1">
            <a:spLocks noChangeArrowheads="1"/>
          </p:cNvSpPr>
          <p:nvPr/>
        </p:nvSpPr>
        <p:spPr bwMode="auto">
          <a:xfrm>
            <a:off x="4818063" y="4219575"/>
            <a:ext cx="466725" cy="366713"/>
          </a:xfrm>
          <a:prstGeom prst="rect">
            <a:avLst/>
          </a:prstGeom>
          <a:noFill/>
          <a:ln w="9525">
            <a:noFill/>
            <a:miter lim="800000"/>
            <a:headEnd/>
            <a:tailEnd/>
          </a:ln>
          <a:effectLst/>
        </p:spPr>
        <p:txBody>
          <a:bodyPr wrap="none">
            <a:spAutoFit/>
          </a:bodyPr>
          <a:lstStyle/>
          <a:p>
            <a:r>
              <a:rPr lang="en-US"/>
              <a:t>R3</a:t>
            </a:r>
          </a:p>
        </p:txBody>
      </p:sp>
      <p:sp>
        <p:nvSpPr>
          <p:cNvPr id="563314" name="Text Box 114"/>
          <p:cNvSpPr txBox="1">
            <a:spLocks noChangeArrowheads="1"/>
          </p:cNvSpPr>
          <p:nvPr/>
        </p:nvSpPr>
        <p:spPr bwMode="auto">
          <a:xfrm>
            <a:off x="7464425" y="2640013"/>
            <a:ext cx="466725" cy="366712"/>
          </a:xfrm>
          <a:prstGeom prst="rect">
            <a:avLst/>
          </a:prstGeom>
          <a:noFill/>
          <a:ln w="9525">
            <a:noFill/>
            <a:miter lim="800000"/>
            <a:headEnd/>
            <a:tailEnd/>
          </a:ln>
          <a:effectLst/>
        </p:spPr>
        <p:txBody>
          <a:bodyPr wrap="none">
            <a:spAutoFit/>
          </a:bodyPr>
          <a:lstStyle/>
          <a:p>
            <a:r>
              <a:rPr lang="en-US"/>
              <a:t>R4</a:t>
            </a:r>
          </a:p>
        </p:txBody>
      </p:sp>
      <p:sp>
        <p:nvSpPr>
          <p:cNvPr id="563315" name="Text Box 115"/>
          <p:cNvSpPr txBox="1">
            <a:spLocks noChangeArrowheads="1"/>
          </p:cNvSpPr>
          <p:nvPr/>
        </p:nvSpPr>
        <p:spPr bwMode="auto">
          <a:xfrm>
            <a:off x="7907338" y="3778250"/>
            <a:ext cx="466725" cy="366713"/>
          </a:xfrm>
          <a:prstGeom prst="rect">
            <a:avLst/>
          </a:prstGeom>
          <a:noFill/>
          <a:ln w="9525">
            <a:noFill/>
            <a:miter lim="800000"/>
            <a:headEnd/>
            <a:tailEnd/>
          </a:ln>
          <a:effectLst/>
        </p:spPr>
        <p:txBody>
          <a:bodyPr wrap="none">
            <a:spAutoFit/>
          </a:bodyPr>
          <a:lstStyle/>
          <a:p>
            <a:r>
              <a:rPr lang="en-US"/>
              <a:t>R5</a:t>
            </a:r>
          </a:p>
        </p:txBody>
      </p:sp>
      <p:sp>
        <p:nvSpPr>
          <p:cNvPr id="563316" name="Text Box 116"/>
          <p:cNvSpPr txBox="1">
            <a:spLocks noChangeArrowheads="1"/>
          </p:cNvSpPr>
          <p:nvPr/>
        </p:nvSpPr>
        <p:spPr bwMode="auto">
          <a:xfrm>
            <a:off x="6672263" y="4511675"/>
            <a:ext cx="466725" cy="366713"/>
          </a:xfrm>
          <a:prstGeom prst="rect">
            <a:avLst/>
          </a:prstGeom>
          <a:noFill/>
          <a:ln w="9525">
            <a:noFill/>
            <a:miter lim="800000"/>
            <a:headEnd/>
            <a:tailEnd/>
          </a:ln>
          <a:effectLst/>
        </p:spPr>
        <p:txBody>
          <a:bodyPr wrap="none">
            <a:spAutoFit/>
          </a:bodyPr>
          <a:lstStyle/>
          <a:p>
            <a:r>
              <a:rPr lang="en-US"/>
              <a:t>R6</a:t>
            </a:r>
          </a:p>
        </p:txBody>
      </p:sp>
      <p:sp>
        <p:nvSpPr>
          <p:cNvPr id="563317" name="Text Box 117"/>
          <p:cNvSpPr txBox="1">
            <a:spLocks noChangeArrowheads="1"/>
          </p:cNvSpPr>
          <p:nvPr/>
        </p:nvSpPr>
        <p:spPr bwMode="auto">
          <a:xfrm>
            <a:off x="8078788" y="4227513"/>
            <a:ext cx="466725" cy="366712"/>
          </a:xfrm>
          <a:prstGeom prst="rect">
            <a:avLst/>
          </a:prstGeom>
          <a:noFill/>
          <a:ln w="9525">
            <a:noFill/>
            <a:miter lim="800000"/>
            <a:headEnd/>
            <a:tailEnd/>
          </a:ln>
          <a:effectLst/>
        </p:spPr>
        <p:txBody>
          <a:bodyPr wrap="none">
            <a:spAutoFit/>
          </a:bodyPr>
          <a:lstStyle/>
          <a:p>
            <a:r>
              <a:rPr lang="en-US"/>
              <a:t>R7</a:t>
            </a:r>
          </a:p>
        </p:txBody>
      </p:sp>
      <p:sp>
        <p:nvSpPr>
          <p:cNvPr id="563318" name="Freeform 118"/>
          <p:cNvSpPr>
            <a:spLocks/>
          </p:cNvSpPr>
          <p:nvPr/>
        </p:nvSpPr>
        <p:spPr bwMode="auto">
          <a:xfrm>
            <a:off x="7188200" y="3227388"/>
            <a:ext cx="419100" cy="1052512"/>
          </a:xfrm>
          <a:custGeom>
            <a:avLst/>
            <a:gdLst/>
            <a:ahLst/>
            <a:cxnLst>
              <a:cxn ang="0">
                <a:pos x="260" y="0"/>
              </a:cxn>
              <a:cxn ang="0">
                <a:pos x="264" y="431"/>
              </a:cxn>
              <a:cxn ang="0">
                <a:pos x="0" y="663"/>
              </a:cxn>
            </a:cxnLst>
            <a:rect l="0" t="0" r="r" b="b"/>
            <a:pathLst>
              <a:path w="264" h="663">
                <a:moveTo>
                  <a:pt x="260" y="0"/>
                </a:moveTo>
                <a:lnTo>
                  <a:pt x="264" y="431"/>
                </a:lnTo>
                <a:lnTo>
                  <a:pt x="0" y="663"/>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563319" name="Text Box 119"/>
          <p:cNvSpPr txBox="1">
            <a:spLocks noChangeArrowheads="1"/>
          </p:cNvSpPr>
          <p:nvPr/>
        </p:nvSpPr>
        <p:spPr bwMode="auto">
          <a:xfrm>
            <a:off x="7056438" y="33718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3320" name="Line 120"/>
          <p:cNvSpPr>
            <a:spLocks noChangeShapeType="1"/>
          </p:cNvSpPr>
          <p:nvPr/>
        </p:nvSpPr>
        <p:spPr bwMode="auto">
          <a:xfrm>
            <a:off x="5886450" y="4327525"/>
            <a:ext cx="685800" cy="0"/>
          </a:xfrm>
          <a:prstGeom prst="line">
            <a:avLst/>
          </a:prstGeom>
          <a:noFill/>
          <a:ln w="28575">
            <a:solidFill>
              <a:srgbClr val="FF0000"/>
            </a:solidFill>
            <a:round/>
            <a:headEnd/>
            <a:tailEnd type="triangle" w="med" len="med"/>
          </a:ln>
          <a:effectLst/>
        </p:spPr>
        <p:txBody>
          <a:bodyPr wrap="none"/>
          <a:lstStyle/>
          <a:p>
            <a:endParaRPr lang="en-US"/>
          </a:p>
        </p:txBody>
      </p:sp>
      <p:sp>
        <p:nvSpPr>
          <p:cNvPr id="563321" name="Line 121"/>
          <p:cNvSpPr>
            <a:spLocks noChangeShapeType="1"/>
          </p:cNvSpPr>
          <p:nvPr/>
        </p:nvSpPr>
        <p:spPr bwMode="auto">
          <a:xfrm>
            <a:off x="6584950" y="2714625"/>
            <a:ext cx="736600" cy="330200"/>
          </a:xfrm>
          <a:prstGeom prst="line">
            <a:avLst/>
          </a:prstGeom>
          <a:noFill/>
          <a:ln w="28575">
            <a:solidFill>
              <a:srgbClr val="FF0000"/>
            </a:solidFill>
            <a:round/>
            <a:headEnd/>
            <a:tailEnd type="triangle" w="med" len="med"/>
          </a:ln>
          <a:effectLst/>
        </p:spPr>
        <p:txBody>
          <a:bodyPr wrap="none"/>
          <a:lstStyle/>
          <a:p>
            <a:endParaRPr lang="en-US"/>
          </a:p>
        </p:txBody>
      </p:sp>
      <p:sp>
        <p:nvSpPr>
          <p:cNvPr id="563322" name="Text Box 122"/>
          <p:cNvSpPr txBox="1">
            <a:spLocks noChangeArrowheads="1"/>
          </p:cNvSpPr>
          <p:nvPr/>
        </p:nvSpPr>
        <p:spPr bwMode="auto">
          <a:xfrm>
            <a:off x="6484938" y="28003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3323" name="Text Box 123"/>
          <p:cNvSpPr txBox="1">
            <a:spLocks noChangeArrowheads="1"/>
          </p:cNvSpPr>
          <p:nvPr/>
        </p:nvSpPr>
        <p:spPr bwMode="auto">
          <a:xfrm>
            <a:off x="5913438" y="3994150"/>
            <a:ext cx="579437" cy="366713"/>
          </a:xfrm>
          <a:prstGeom prst="rect">
            <a:avLst/>
          </a:prstGeom>
          <a:noFill/>
          <a:ln w="9525">
            <a:noFill/>
            <a:miter lim="800000"/>
            <a:headEnd/>
            <a:tailEnd/>
          </a:ln>
          <a:effectLst/>
        </p:spPr>
        <p:txBody>
          <a:bodyPr wrap="none">
            <a:spAutoFit/>
          </a:bodyPr>
          <a:lstStyle/>
          <a:p>
            <a:r>
              <a:rPr lang="en-US">
                <a:solidFill>
                  <a:srgbClr val="FF0000"/>
                </a:solidFill>
              </a:rPr>
              <a:t>join</a:t>
            </a:r>
          </a:p>
        </p:txBody>
      </p:sp>
      <p:sp>
        <p:nvSpPr>
          <p:cNvPr id="563324" name="Line 124"/>
          <p:cNvSpPr>
            <a:spLocks noChangeShapeType="1"/>
          </p:cNvSpPr>
          <p:nvPr/>
        </p:nvSpPr>
        <p:spPr bwMode="auto">
          <a:xfrm flipH="1">
            <a:off x="5689600" y="4584700"/>
            <a:ext cx="1231900" cy="0"/>
          </a:xfrm>
          <a:prstGeom prst="line">
            <a:avLst/>
          </a:prstGeom>
          <a:noFill/>
          <a:ln w="38100">
            <a:solidFill>
              <a:schemeClr val="accent2"/>
            </a:solidFill>
            <a:round/>
            <a:headEnd/>
            <a:tailEnd type="triangle" w="med" len="med"/>
          </a:ln>
          <a:effectLst/>
        </p:spPr>
        <p:txBody>
          <a:bodyPr wrap="none"/>
          <a:lstStyle/>
          <a:p>
            <a:endParaRPr lang="en-US"/>
          </a:p>
        </p:txBody>
      </p:sp>
      <p:sp>
        <p:nvSpPr>
          <p:cNvPr id="563325" name="Line 125"/>
          <p:cNvSpPr>
            <a:spLocks noChangeShapeType="1"/>
          </p:cNvSpPr>
          <p:nvPr/>
        </p:nvSpPr>
        <p:spPr bwMode="auto">
          <a:xfrm flipV="1">
            <a:off x="7035800" y="4013200"/>
            <a:ext cx="711200" cy="584200"/>
          </a:xfrm>
          <a:prstGeom prst="line">
            <a:avLst/>
          </a:prstGeom>
          <a:noFill/>
          <a:ln w="38100">
            <a:solidFill>
              <a:schemeClr val="accent2"/>
            </a:solidFill>
            <a:round/>
            <a:headEnd/>
            <a:tailEnd type="triangle" w="med" len="med"/>
          </a:ln>
          <a:effectLst/>
        </p:spPr>
        <p:txBody>
          <a:bodyPr wrap="none"/>
          <a:lstStyle/>
          <a:p>
            <a:endParaRPr lang="en-US"/>
          </a:p>
        </p:txBody>
      </p:sp>
      <p:sp>
        <p:nvSpPr>
          <p:cNvPr id="563326" name="Line 126"/>
          <p:cNvSpPr>
            <a:spLocks noChangeShapeType="1"/>
          </p:cNvSpPr>
          <p:nvPr/>
        </p:nvSpPr>
        <p:spPr bwMode="auto">
          <a:xfrm flipV="1">
            <a:off x="7759700" y="3225800"/>
            <a:ext cx="0" cy="571500"/>
          </a:xfrm>
          <a:prstGeom prst="line">
            <a:avLst/>
          </a:prstGeom>
          <a:noFill/>
          <a:ln w="38100">
            <a:solidFill>
              <a:schemeClr val="accent2"/>
            </a:solidFill>
            <a:round/>
            <a:headEnd/>
            <a:tailEnd type="triangle" w="med" len="med"/>
          </a:ln>
          <a:effectLst/>
        </p:spPr>
        <p:txBody>
          <a:bodyPr wrap="none"/>
          <a:lstStyle/>
          <a:p>
            <a:endParaRPr lang="en-US"/>
          </a:p>
        </p:txBody>
      </p:sp>
      <p:sp>
        <p:nvSpPr>
          <p:cNvPr id="563327" name="Line 127"/>
          <p:cNvSpPr>
            <a:spLocks noChangeShapeType="1"/>
          </p:cNvSpPr>
          <p:nvPr/>
        </p:nvSpPr>
        <p:spPr bwMode="auto">
          <a:xfrm flipH="1" flipV="1">
            <a:off x="6769100" y="2603500"/>
            <a:ext cx="762000" cy="317500"/>
          </a:xfrm>
          <a:prstGeom prst="line">
            <a:avLst/>
          </a:prstGeom>
          <a:noFill/>
          <a:ln w="38100">
            <a:solidFill>
              <a:schemeClr val="accent2"/>
            </a:solidFill>
            <a:round/>
            <a:headEnd/>
            <a:tailEnd type="triangle" w="med" len="med"/>
          </a:ln>
          <a:effectLst/>
        </p:spPr>
        <p:txBody>
          <a:bodyPr wrap="none"/>
          <a:lstStyle/>
          <a:p>
            <a:endParaRPr lang="en-US"/>
          </a:p>
        </p:txBody>
      </p:sp>
      <p:sp>
        <p:nvSpPr>
          <p:cNvPr id="563328" name="Text Box 128"/>
          <p:cNvSpPr txBox="1">
            <a:spLocks noChangeArrowheads="1"/>
          </p:cNvSpPr>
          <p:nvPr/>
        </p:nvSpPr>
        <p:spPr bwMode="auto">
          <a:xfrm>
            <a:off x="4937125" y="5019675"/>
            <a:ext cx="2024063" cy="915988"/>
          </a:xfrm>
          <a:prstGeom prst="rect">
            <a:avLst/>
          </a:prstGeom>
          <a:noFill/>
          <a:ln w="9525">
            <a:noFill/>
            <a:miter lim="800000"/>
            <a:headEnd/>
            <a:tailEnd/>
          </a:ln>
          <a:effectLst/>
        </p:spPr>
        <p:txBody>
          <a:bodyPr wrap="none">
            <a:spAutoFit/>
          </a:bodyPr>
          <a:lstStyle/>
          <a:p>
            <a:r>
              <a:rPr lang="en-US">
                <a:solidFill>
                  <a:schemeClr val="accent2"/>
                </a:solidFill>
              </a:rPr>
              <a:t>all data multicast</a:t>
            </a:r>
          </a:p>
          <a:p>
            <a:r>
              <a:rPr lang="en-US">
                <a:solidFill>
                  <a:schemeClr val="accent2"/>
                </a:solidFill>
              </a:rPr>
              <a:t>from rendezvous</a:t>
            </a:r>
          </a:p>
          <a:p>
            <a:r>
              <a:rPr lang="en-US">
                <a:solidFill>
                  <a:schemeClr val="accent2"/>
                </a:solidFill>
              </a:rPr>
              <a:t>point</a:t>
            </a:r>
          </a:p>
        </p:txBody>
      </p:sp>
      <p:sp>
        <p:nvSpPr>
          <p:cNvPr id="563329" name="Line 129"/>
          <p:cNvSpPr>
            <a:spLocks noChangeShapeType="1"/>
          </p:cNvSpPr>
          <p:nvPr/>
        </p:nvSpPr>
        <p:spPr bwMode="auto">
          <a:xfrm flipV="1">
            <a:off x="5854700" y="4686300"/>
            <a:ext cx="342900" cy="419100"/>
          </a:xfrm>
          <a:prstGeom prst="line">
            <a:avLst/>
          </a:prstGeom>
          <a:noFill/>
          <a:ln w="9525">
            <a:solidFill>
              <a:schemeClr val="accent2"/>
            </a:solidFill>
            <a:round/>
            <a:headEnd/>
            <a:tailEnd/>
          </a:ln>
          <a:effectLst/>
        </p:spPr>
        <p:txBody>
          <a:bodyPr wrap="none"/>
          <a:lstStyle/>
          <a:p>
            <a:endParaRPr lang="en-US"/>
          </a:p>
        </p:txBody>
      </p:sp>
      <p:sp>
        <p:nvSpPr>
          <p:cNvPr id="563330" name="Text Box 130"/>
          <p:cNvSpPr txBox="1">
            <a:spLocks noChangeArrowheads="1"/>
          </p:cNvSpPr>
          <p:nvPr/>
        </p:nvSpPr>
        <p:spPr bwMode="auto">
          <a:xfrm>
            <a:off x="7197725" y="5108575"/>
            <a:ext cx="1382713" cy="641350"/>
          </a:xfrm>
          <a:prstGeom prst="rect">
            <a:avLst/>
          </a:prstGeom>
          <a:noFill/>
          <a:ln w="9525">
            <a:noFill/>
            <a:miter lim="800000"/>
            <a:headEnd/>
            <a:tailEnd/>
          </a:ln>
          <a:effectLst/>
        </p:spPr>
        <p:txBody>
          <a:bodyPr wrap="none">
            <a:spAutoFit/>
          </a:bodyPr>
          <a:lstStyle/>
          <a:p>
            <a:r>
              <a:rPr lang="en-US">
                <a:solidFill>
                  <a:srgbClr val="FF0000"/>
                </a:solidFill>
              </a:rPr>
              <a:t>rendezvous</a:t>
            </a:r>
          </a:p>
          <a:p>
            <a:r>
              <a:rPr lang="en-US">
                <a:solidFill>
                  <a:srgbClr val="FF0000"/>
                </a:solidFill>
              </a:rPr>
              <a:t>Point (RP)</a:t>
            </a:r>
          </a:p>
        </p:txBody>
      </p:sp>
      <p:sp>
        <p:nvSpPr>
          <p:cNvPr id="563331" name="Line 131"/>
          <p:cNvSpPr>
            <a:spLocks noChangeShapeType="1"/>
          </p:cNvSpPr>
          <p:nvPr/>
        </p:nvSpPr>
        <p:spPr bwMode="auto">
          <a:xfrm>
            <a:off x="7048500" y="4838700"/>
            <a:ext cx="241300" cy="355600"/>
          </a:xfrm>
          <a:prstGeom prst="line">
            <a:avLst/>
          </a:prstGeom>
          <a:noFill/>
          <a:ln w="9525">
            <a:solidFill>
              <a:srgbClr val="FF0000"/>
            </a:solidFill>
            <a:round/>
            <a:headEnd/>
            <a:tailEnd/>
          </a:ln>
          <a:effectLst/>
        </p:spPr>
        <p:txBody>
          <a:bodyPr wrap="none"/>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73" name="Slide Number Placeholder 6"/>
          <p:cNvSpPr>
            <a:spLocks noGrp="1"/>
          </p:cNvSpPr>
          <p:nvPr>
            <p:ph type="sldNum" sz="quarter" idx="12"/>
          </p:nvPr>
        </p:nvSpPr>
        <p:spPr/>
        <p:txBody>
          <a:bodyPr/>
          <a:lstStyle/>
          <a:p>
            <a:r>
              <a:rPr lang="en-US"/>
              <a:t>4-</a:t>
            </a:r>
            <a:fld id="{3535620E-5C94-4BB4-9325-5A6C035987C7}" type="slidenum">
              <a:rPr lang="en-US"/>
              <a:pPr/>
              <a:t>8</a:t>
            </a:fld>
            <a:endParaRPr lang="en-US"/>
          </a:p>
        </p:txBody>
      </p:sp>
      <p:sp>
        <p:nvSpPr>
          <p:cNvPr id="110594" name="Rectangle 2"/>
          <p:cNvSpPr>
            <a:spLocks noGrp="1" noChangeArrowheads="1"/>
          </p:cNvSpPr>
          <p:nvPr>
            <p:ph type="title"/>
          </p:nvPr>
        </p:nvSpPr>
        <p:spPr/>
        <p:txBody>
          <a:bodyPr/>
          <a:lstStyle/>
          <a:p>
            <a:r>
              <a:rPr lang="en-US" sz="3600"/>
              <a:t>Virtual circuits: signaling protocols</a:t>
            </a:r>
            <a:endParaRPr lang="en-US"/>
          </a:p>
        </p:txBody>
      </p:sp>
      <p:sp>
        <p:nvSpPr>
          <p:cNvPr id="110595" name="Rectangle 3"/>
          <p:cNvSpPr>
            <a:spLocks noGrp="1" noChangeArrowheads="1"/>
          </p:cNvSpPr>
          <p:nvPr>
            <p:ph type="body" sz="half" idx="1"/>
          </p:nvPr>
        </p:nvSpPr>
        <p:spPr>
          <a:xfrm>
            <a:off x="590550" y="1685925"/>
            <a:ext cx="6534150" cy="1390650"/>
          </a:xfrm>
        </p:spPr>
        <p:txBody>
          <a:bodyPr/>
          <a:lstStyle/>
          <a:p>
            <a:r>
              <a:rPr lang="en-US" sz="2400"/>
              <a:t>used to setup, maintain  teardown VC</a:t>
            </a:r>
          </a:p>
          <a:p>
            <a:r>
              <a:rPr lang="en-US" sz="2400"/>
              <a:t>used in ATM, frame-relay, X.25</a:t>
            </a:r>
          </a:p>
          <a:p>
            <a:r>
              <a:rPr lang="en-US" sz="2400"/>
              <a:t>not used in today’s Internet</a:t>
            </a:r>
          </a:p>
        </p:txBody>
      </p:sp>
      <p:sp>
        <p:nvSpPr>
          <p:cNvPr id="110599" name="Freeform 7"/>
          <p:cNvSpPr>
            <a:spLocks/>
          </p:cNvSpPr>
          <p:nvPr/>
        </p:nvSpPr>
        <p:spPr bwMode="auto">
          <a:xfrm>
            <a:off x="3371850" y="4783138"/>
            <a:ext cx="2847975" cy="1481137"/>
          </a:xfrm>
          <a:custGeom>
            <a:avLst/>
            <a:gdLst/>
            <a:ahLst/>
            <a:cxnLst>
              <a:cxn ang="0">
                <a:pos x="6" y="483"/>
              </a:cxn>
              <a:cxn ang="0">
                <a:pos x="108" y="125"/>
              </a:cxn>
              <a:cxn ang="0">
                <a:pos x="559" y="100"/>
              </a:cxn>
              <a:cxn ang="0">
                <a:pos x="1128" y="29"/>
              </a:cxn>
              <a:cxn ang="0">
                <a:pos x="1716" y="275"/>
              </a:cxn>
              <a:cxn ang="0">
                <a:pos x="1596" y="827"/>
              </a:cxn>
              <a:cxn ang="0">
                <a:pos x="1380" y="911"/>
              </a:cxn>
              <a:cxn ang="0">
                <a:pos x="840" y="929"/>
              </a:cxn>
              <a:cxn ang="0">
                <a:pos x="414" y="911"/>
              </a:cxn>
              <a:cxn ang="0">
                <a:pos x="143" y="832"/>
              </a:cxn>
              <a:cxn ang="0">
                <a:pos x="6" y="483"/>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w="9525">
            <a:noFill/>
            <a:round/>
            <a:headEnd/>
            <a:tailEnd/>
          </a:ln>
          <a:effectLst/>
        </p:spPr>
        <p:txBody>
          <a:bodyPr wrap="none" anchor="ctr"/>
          <a:lstStyle/>
          <a:p>
            <a:endParaRPr lang="en-US"/>
          </a:p>
        </p:txBody>
      </p:sp>
      <p:sp>
        <p:nvSpPr>
          <p:cNvPr id="110693" name="Line 101"/>
          <p:cNvSpPr>
            <a:spLocks noChangeShapeType="1"/>
          </p:cNvSpPr>
          <p:nvPr/>
        </p:nvSpPr>
        <p:spPr bwMode="auto">
          <a:xfrm rot="5400000" flipV="1">
            <a:off x="2725738" y="4525962"/>
            <a:ext cx="6350" cy="1577975"/>
          </a:xfrm>
          <a:prstGeom prst="line">
            <a:avLst/>
          </a:prstGeom>
          <a:noFill/>
          <a:ln w="12700">
            <a:solidFill>
              <a:schemeClr val="tx1"/>
            </a:solidFill>
            <a:round/>
            <a:headEnd/>
            <a:tailEnd/>
          </a:ln>
          <a:effectLst/>
        </p:spPr>
        <p:txBody>
          <a:bodyPr wrap="none" anchor="ctr"/>
          <a:lstStyle/>
          <a:p>
            <a:endParaRPr lang="en-US"/>
          </a:p>
        </p:txBody>
      </p:sp>
      <p:sp>
        <p:nvSpPr>
          <p:cNvPr id="110699" name="Freeform 107"/>
          <p:cNvSpPr>
            <a:spLocks/>
          </p:cNvSpPr>
          <p:nvPr/>
        </p:nvSpPr>
        <p:spPr bwMode="auto">
          <a:xfrm>
            <a:off x="4010025" y="5076825"/>
            <a:ext cx="542925" cy="295275"/>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grpSp>
        <p:nvGrpSpPr>
          <p:cNvPr id="110703" name="Group 111"/>
          <p:cNvGrpSpPr>
            <a:grpSpLocks/>
          </p:cNvGrpSpPr>
          <p:nvPr/>
        </p:nvGrpSpPr>
        <p:grpSpPr bwMode="auto">
          <a:xfrm>
            <a:off x="3516313" y="5251450"/>
            <a:ext cx="501650" cy="233363"/>
            <a:chOff x="3600" y="219"/>
            <a:chExt cx="360" cy="175"/>
          </a:xfrm>
        </p:grpSpPr>
        <p:sp>
          <p:nvSpPr>
            <p:cNvPr id="110704"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705" name="Line 11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706" name="Line 11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707" name="Rectangle 11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708"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709" name="Group 117"/>
            <p:cNvGrpSpPr>
              <a:grpSpLocks/>
            </p:cNvGrpSpPr>
            <p:nvPr/>
          </p:nvGrpSpPr>
          <p:grpSpPr bwMode="auto">
            <a:xfrm>
              <a:off x="3686" y="244"/>
              <a:ext cx="177" cy="66"/>
              <a:chOff x="2848" y="848"/>
              <a:chExt cx="140" cy="98"/>
            </a:xfrm>
          </p:grpSpPr>
          <p:sp>
            <p:nvSpPr>
              <p:cNvPr id="110710" name="Line 1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11" name="Line 1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12" name="Line 1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713" name="Group 121"/>
            <p:cNvGrpSpPr>
              <a:grpSpLocks/>
            </p:cNvGrpSpPr>
            <p:nvPr/>
          </p:nvGrpSpPr>
          <p:grpSpPr bwMode="auto">
            <a:xfrm flipV="1">
              <a:off x="3686" y="243"/>
              <a:ext cx="177" cy="66"/>
              <a:chOff x="2848" y="848"/>
              <a:chExt cx="140" cy="98"/>
            </a:xfrm>
          </p:grpSpPr>
          <p:sp>
            <p:nvSpPr>
              <p:cNvPr id="110714" name="Line 1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15" name="Line 1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16" name="Line 1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0717" name="Group 125"/>
          <p:cNvGrpSpPr>
            <a:grpSpLocks/>
          </p:cNvGrpSpPr>
          <p:nvPr/>
        </p:nvGrpSpPr>
        <p:grpSpPr bwMode="auto">
          <a:xfrm>
            <a:off x="3868738" y="5889625"/>
            <a:ext cx="501650" cy="233363"/>
            <a:chOff x="3600" y="219"/>
            <a:chExt cx="360" cy="175"/>
          </a:xfrm>
        </p:grpSpPr>
        <p:sp>
          <p:nvSpPr>
            <p:cNvPr id="110718"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719" name="Line 12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720" name="Line 12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721" name="Rectangle 12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722"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723" name="Group 131"/>
            <p:cNvGrpSpPr>
              <a:grpSpLocks/>
            </p:cNvGrpSpPr>
            <p:nvPr/>
          </p:nvGrpSpPr>
          <p:grpSpPr bwMode="auto">
            <a:xfrm>
              <a:off x="3686" y="244"/>
              <a:ext cx="177" cy="66"/>
              <a:chOff x="2848" y="848"/>
              <a:chExt cx="140" cy="98"/>
            </a:xfrm>
          </p:grpSpPr>
          <p:sp>
            <p:nvSpPr>
              <p:cNvPr id="110724" name="Line 1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25" name="Line 1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26" name="Line 1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727" name="Group 135"/>
            <p:cNvGrpSpPr>
              <a:grpSpLocks/>
            </p:cNvGrpSpPr>
            <p:nvPr/>
          </p:nvGrpSpPr>
          <p:grpSpPr bwMode="auto">
            <a:xfrm flipV="1">
              <a:off x="3686" y="243"/>
              <a:ext cx="177" cy="66"/>
              <a:chOff x="2848" y="848"/>
              <a:chExt cx="140" cy="98"/>
            </a:xfrm>
          </p:grpSpPr>
          <p:sp>
            <p:nvSpPr>
              <p:cNvPr id="110728" name="Line 1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29" name="Line 1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30" name="Line 1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0731" name="Group 139"/>
          <p:cNvGrpSpPr>
            <a:grpSpLocks/>
          </p:cNvGrpSpPr>
          <p:nvPr/>
        </p:nvGrpSpPr>
        <p:grpSpPr bwMode="auto">
          <a:xfrm>
            <a:off x="4543425" y="4946650"/>
            <a:ext cx="501650" cy="233363"/>
            <a:chOff x="3600" y="219"/>
            <a:chExt cx="360" cy="175"/>
          </a:xfrm>
        </p:grpSpPr>
        <p:sp>
          <p:nvSpPr>
            <p:cNvPr id="110732"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733" name="Line 14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734" name="Line 14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735" name="Rectangle 14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736"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737" name="Group 145"/>
            <p:cNvGrpSpPr>
              <a:grpSpLocks/>
            </p:cNvGrpSpPr>
            <p:nvPr/>
          </p:nvGrpSpPr>
          <p:grpSpPr bwMode="auto">
            <a:xfrm>
              <a:off x="3686" y="244"/>
              <a:ext cx="177" cy="66"/>
              <a:chOff x="2848" y="848"/>
              <a:chExt cx="140" cy="98"/>
            </a:xfrm>
          </p:grpSpPr>
          <p:sp>
            <p:nvSpPr>
              <p:cNvPr id="110738" name="Line 1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39" name="Line 1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40" name="Line 1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741" name="Group 149"/>
            <p:cNvGrpSpPr>
              <a:grpSpLocks/>
            </p:cNvGrpSpPr>
            <p:nvPr/>
          </p:nvGrpSpPr>
          <p:grpSpPr bwMode="auto">
            <a:xfrm flipV="1">
              <a:off x="3686" y="243"/>
              <a:ext cx="177" cy="66"/>
              <a:chOff x="2848" y="848"/>
              <a:chExt cx="140" cy="98"/>
            </a:xfrm>
          </p:grpSpPr>
          <p:sp>
            <p:nvSpPr>
              <p:cNvPr id="110742"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43"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44"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0745" name="Group 153"/>
          <p:cNvGrpSpPr>
            <a:grpSpLocks/>
          </p:cNvGrpSpPr>
          <p:nvPr/>
        </p:nvGrpSpPr>
        <p:grpSpPr bwMode="auto">
          <a:xfrm>
            <a:off x="4465638" y="5611813"/>
            <a:ext cx="500062" cy="233362"/>
            <a:chOff x="3600" y="219"/>
            <a:chExt cx="360" cy="175"/>
          </a:xfrm>
        </p:grpSpPr>
        <p:sp>
          <p:nvSpPr>
            <p:cNvPr id="110746"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747" name="Line 15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748" name="Line 15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749" name="Rectangle 15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750"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751" name="Group 159"/>
            <p:cNvGrpSpPr>
              <a:grpSpLocks/>
            </p:cNvGrpSpPr>
            <p:nvPr/>
          </p:nvGrpSpPr>
          <p:grpSpPr bwMode="auto">
            <a:xfrm>
              <a:off x="3686" y="244"/>
              <a:ext cx="177" cy="66"/>
              <a:chOff x="2848" y="848"/>
              <a:chExt cx="140" cy="98"/>
            </a:xfrm>
          </p:grpSpPr>
          <p:sp>
            <p:nvSpPr>
              <p:cNvPr id="110752" name="Line 1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53" name="Line 1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54" name="Line 1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755" name="Group 163"/>
            <p:cNvGrpSpPr>
              <a:grpSpLocks/>
            </p:cNvGrpSpPr>
            <p:nvPr/>
          </p:nvGrpSpPr>
          <p:grpSpPr bwMode="auto">
            <a:xfrm flipV="1">
              <a:off x="3686" y="243"/>
              <a:ext cx="177" cy="66"/>
              <a:chOff x="2848" y="848"/>
              <a:chExt cx="140" cy="98"/>
            </a:xfrm>
          </p:grpSpPr>
          <p:sp>
            <p:nvSpPr>
              <p:cNvPr id="110756"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57"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58"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0759" name="Group 167"/>
          <p:cNvGrpSpPr>
            <a:grpSpLocks/>
          </p:cNvGrpSpPr>
          <p:nvPr/>
        </p:nvGrpSpPr>
        <p:grpSpPr bwMode="auto">
          <a:xfrm>
            <a:off x="5100638" y="5908675"/>
            <a:ext cx="501650" cy="233363"/>
            <a:chOff x="3600" y="219"/>
            <a:chExt cx="360" cy="175"/>
          </a:xfrm>
        </p:grpSpPr>
        <p:sp>
          <p:nvSpPr>
            <p:cNvPr id="110760"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761" name="Line 16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762" name="Line 17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763" name="Rectangle 17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764"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765" name="Group 173"/>
            <p:cNvGrpSpPr>
              <a:grpSpLocks/>
            </p:cNvGrpSpPr>
            <p:nvPr/>
          </p:nvGrpSpPr>
          <p:grpSpPr bwMode="auto">
            <a:xfrm>
              <a:off x="3686" y="244"/>
              <a:ext cx="177" cy="66"/>
              <a:chOff x="2848" y="848"/>
              <a:chExt cx="140" cy="98"/>
            </a:xfrm>
          </p:grpSpPr>
          <p:sp>
            <p:nvSpPr>
              <p:cNvPr id="110766" name="Line 1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67" name="Line 1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68" name="Line 1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769" name="Group 177"/>
            <p:cNvGrpSpPr>
              <a:grpSpLocks/>
            </p:cNvGrpSpPr>
            <p:nvPr/>
          </p:nvGrpSpPr>
          <p:grpSpPr bwMode="auto">
            <a:xfrm flipV="1">
              <a:off x="3686" y="243"/>
              <a:ext cx="177" cy="66"/>
              <a:chOff x="2848" y="848"/>
              <a:chExt cx="140" cy="98"/>
            </a:xfrm>
          </p:grpSpPr>
          <p:sp>
            <p:nvSpPr>
              <p:cNvPr id="110770"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771"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772"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0801" name="Group 209"/>
          <p:cNvGrpSpPr>
            <a:grpSpLocks/>
          </p:cNvGrpSpPr>
          <p:nvPr/>
        </p:nvGrpSpPr>
        <p:grpSpPr bwMode="auto">
          <a:xfrm>
            <a:off x="5545138" y="5253038"/>
            <a:ext cx="501650" cy="233362"/>
            <a:chOff x="3600" y="219"/>
            <a:chExt cx="360" cy="175"/>
          </a:xfrm>
        </p:grpSpPr>
        <p:sp>
          <p:nvSpPr>
            <p:cNvPr id="110802"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0803" name="Line 21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0804" name="Line 21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0805" name="Rectangle 21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0806"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0807" name="Group 215"/>
            <p:cNvGrpSpPr>
              <a:grpSpLocks/>
            </p:cNvGrpSpPr>
            <p:nvPr/>
          </p:nvGrpSpPr>
          <p:grpSpPr bwMode="auto">
            <a:xfrm>
              <a:off x="3686" y="244"/>
              <a:ext cx="177" cy="66"/>
              <a:chOff x="2848" y="848"/>
              <a:chExt cx="140" cy="98"/>
            </a:xfrm>
          </p:grpSpPr>
          <p:sp>
            <p:nvSpPr>
              <p:cNvPr id="110808" name="Line 2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809" name="Line 2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810" name="Line 2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0811" name="Group 219"/>
            <p:cNvGrpSpPr>
              <a:grpSpLocks/>
            </p:cNvGrpSpPr>
            <p:nvPr/>
          </p:nvGrpSpPr>
          <p:grpSpPr bwMode="auto">
            <a:xfrm flipV="1">
              <a:off x="3686" y="243"/>
              <a:ext cx="177" cy="66"/>
              <a:chOff x="2848" y="848"/>
              <a:chExt cx="140" cy="98"/>
            </a:xfrm>
          </p:grpSpPr>
          <p:sp>
            <p:nvSpPr>
              <p:cNvPr id="110812"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0813"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0814"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019" name="Group 427"/>
          <p:cNvGrpSpPr>
            <a:grpSpLocks/>
          </p:cNvGrpSpPr>
          <p:nvPr/>
        </p:nvGrpSpPr>
        <p:grpSpPr bwMode="auto">
          <a:xfrm>
            <a:off x="498475" y="3446463"/>
            <a:ext cx="1566863" cy="1987550"/>
            <a:chOff x="2366" y="929"/>
            <a:chExt cx="987" cy="1252"/>
          </a:xfrm>
        </p:grpSpPr>
        <p:graphicFrame>
          <p:nvGraphicFramePr>
            <p:cNvPr id="110641" name="Object 49"/>
            <p:cNvGraphicFramePr>
              <a:graphicFrameLocks noChangeAspect="1"/>
            </p:cNvGraphicFramePr>
            <p:nvPr/>
          </p:nvGraphicFramePr>
          <p:xfrm>
            <a:off x="2741" y="929"/>
            <a:ext cx="333" cy="264"/>
          </p:xfrm>
          <a:graphic>
            <a:graphicData uri="http://schemas.openxmlformats.org/presentationml/2006/ole">
              <p:oleObj spid="_x0000_s110641" name="Clip" r:id="rId4" imgW="1305000" imgH="1085760" progId="MS_ClipArt_Gallery.2">
                <p:embed/>
              </p:oleObj>
            </a:graphicData>
          </a:graphic>
        </p:graphicFrame>
        <p:grpSp>
          <p:nvGrpSpPr>
            <p:cNvPr id="110994" name="Group 402"/>
            <p:cNvGrpSpPr>
              <a:grpSpLocks/>
            </p:cNvGrpSpPr>
            <p:nvPr/>
          </p:nvGrpSpPr>
          <p:grpSpPr bwMode="auto">
            <a:xfrm>
              <a:off x="2366" y="1145"/>
              <a:ext cx="987" cy="1036"/>
              <a:chOff x="2956" y="969"/>
              <a:chExt cx="513" cy="529"/>
            </a:xfrm>
          </p:grpSpPr>
          <p:sp>
            <p:nvSpPr>
              <p:cNvPr id="110995" name="Rectangle 403"/>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110996" name="Rectangle 404"/>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10997" name="Rectangle 405"/>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110998" name="Text Box 406"/>
              <p:cNvSpPr txBox="1">
                <a:spLocks noChangeArrowheads="1"/>
              </p:cNvSpPr>
              <p:nvPr/>
            </p:nvSpPr>
            <p:spPr bwMode="auto">
              <a:xfrm>
                <a:off x="2956" y="978"/>
                <a:ext cx="513" cy="520"/>
              </a:xfrm>
              <a:prstGeom prst="rect">
                <a:avLst/>
              </a:prstGeom>
              <a:noFill/>
              <a:ln w="9525">
                <a:noFill/>
                <a:miter lim="800000"/>
                <a:headEnd/>
                <a:tailEnd/>
              </a:ln>
              <a:effectLst/>
            </p:spPr>
            <p:txBody>
              <a:bodyPr>
                <a:spAutoFit/>
              </a:body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endParaRPr lang="en-US" sz="2000">
                  <a:latin typeface="Times New Roman" pitchFamily="18" charset="0"/>
                </a:endParaRPr>
              </a:p>
            </p:txBody>
          </p:sp>
          <p:sp>
            <p:nvSpPr>
              <p:cNvPr id="110999" name="Line 407"/>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111000" name="Line 408"/>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111001" name="Line 409"/>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111002" name="Line 410"/>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sp>
        <p:nvSpPr>
          <p:cNvPr id="111012" name="Freeform 420"/>
          <p:cNvSpPr>
            <a:spLocks/>
          </p:cNvSpPr>
          <p:nvPr/>
        </p:nvSpPr>
        <p:spPr bwMode="auto">
          <a:xfrm>
            <a:off x="5051425" y="5070475"/>
            <a:ext cx="504825" cy="307975"/>
          </a:xfrm>
          <a:custGeom>
            <a:avLst/>
            <a:gdLst/>
            <a:ahLst/>
            <a:cxnLst>
              <a:cxn ang="0">
                <a:pos x="0" y="0"/>
              </a:cxn>
              <a:cxn ang="0">
                <a:pos x="318" y="194"/>
              </a:cxn>
            </a:cxnLst>
            <a:rect l="0" t="0" r="r" b="b"/>
            <a:pathLst>
              <a:path w="318" h="194">
                <a:moveTo>
                  <a:pt x="0" y="0"/>
                </a:moveTo>
                <a:lnTo>
                  <a:pt x="318" y="194"/>
                </a:lnTo>
              </a:path>
            </a:pathLst>
          </a:custGeom>
          <a:noFill/>
          <a:ln w="12700">
            <a:solidFill>
              <a:schemeClr val="tx1"/>
            </a:solidFill>
            <a:round/>
            <a:headEnd/>
            <a:tailEnd/>
          </a:ln>
          <a:effectLst/>
        </p:spPr>
        <p:txBody>
          <a:bodyPr wrap="none" anchor="ctr"/>
          <a:lstStyle/>
          <a:p>
            <a:endParaRPr lang="en-US"/>
          </a:p>
        </p:txBody>
      </p:sp>
      <p:sp>
        <p:nvSpPr>
          <p:cNvPr id="111013" name="Freeform 421"/>
          <p:cNvSpPr>
            <a:spLocks/>
          </p:cNvSpPr>
          <p:nvPr/>
        </p:nvSpPr>
        <p:spPr bwMode="auto">
          <a:xfrm>
            <a:off x="3986213" y="5462588"/>
            <a:ext cx="481012" cy="238125"/>
          </a:xfrm>
          <a:custGeom>
            <a:avLst/>
            <a:gdLst/>
            <a:ahLst/>
            <a:cxnLst>
              <a:cxn ang="0">
                <a:pos x="0" y="0"/>
              </a:cxn>
              <a:cxn ang="0">
                <a:pos x="294" y="174"/>
              </a:cxn>
            </a:cxnLst>
            <a:rect l="0" t="0" r="r" b="b"/>
            <a:pathLst>
              <a:path w="294" h="174">
                <a:moveTo>
                  <a:pt x="0" y="0"/>
                </a:moveTo>
                <a:lnTo>
                  <a:pt x="294" y="174"/>
                </a:lnTo>
              </a:path>
            </a:pathLst>
          </a:custGeom>
          <a:noFill/>
          <a:ln w="12700">
            <a:solidFill>
              <a:schemeClr val="tx1"/>
            </a:solidFill>
            <a:round/>
            <a:headEnd/>
            <a:tailEnd/>
          </a:ln>
          <a:effectLst/>
        </p:spPr>
        <p:txBody>
          <a:bodyPr wrap="none" anchor="ctr"/>
          <a:lstStyle/>
          <a:p>
            <a:endParaRPr lang="en-US"/>
          </a:p>
        </p:txBody>
      </p:sp>
      <p:sp>
        <p:nvSpPr>
          <p:cNvPr id="111014" name="Freeform 422"/>
          <p:cNvSpPr>
            <a:spLocks/>
          </p:cNvSpPr>
          <p:nvPr/>
        </p:nvSpPr>
        <p:spPr bwMode="auto">
          <a:xfrm>
            <a:off x="4933950" y="5438775"/>
            <a:ext cx="628650" cy="24765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111015" name="Freeform 423"/>
          <p:cNvSpPr>
            <a:spLocks/>
          </p:cNvSpPr>
          <p:nvPr/>
        </p:nvSpPr>
        <p:spPr bwMode="auto">
          <a:xfrm>
            <a:off x="5600700" y="5492750"/>
            <a:ext cx="206375" cy="508000"/>
          </a:xfrm>
          <a:custGeom>
            <a:avLst/>
            <a:gdLst/>
            <a:ahLst/>
            <a:cxnLst>
              <a:cxn ang="0">
                <a:pos x="0" y="500"/>
              </a:cxn>
              <a:cxn ang="0">
                <a:pos x="118" y="0"/>
              </a:cxn>
            </a:cxnLst>
            <a:rect l="0" t="0" r="r" b="b"/>
            <a:pathLst>
              <a:path w="118" h="500">
                <a:moveTo>
                  <a:pt x="0" y="500"/>
                </a:moveTo>
                <a:lnTo>
                  <a:pt x="118" y="0"/>
                </a:lnTo>
              </a:path>
            </a:pathLst>
          </a:custGeom>
          <a:noFill/>
          <a:ln w="12700">
            <a:solidFill>
              <a:schemeClr val="tx1"/>
            </a:solidFill>
            <a:round/>
            <a:headEnd/>
            <a:tailEnd/>
          </a:ln>
          <a:effectLst/>
        </p:spPr>
        <p:txBody>
          <a:bodyPr wrap="none" anchor="ctr"/>
          <a:lstStyle/>
          <a:p>
            <a:endParaRPr lang="en-US"/>
          </a:p>
        </p:txBody>
      </p:sp>
      <p:sp>
        <p:nvSpPr>
          <p:cNvPr id="111016" name="Freeform 424"/>
          <p:cNvSpPr>
            <a:spLocks/>
          </p:cNvSpPr>
          <p:nvPr/>
        </p:nvSpPr>
        <p:spPr bwMode="auto">
          <a:xfrm>
            <a:off x="4365625" y="6026150"/>
            <a:ext cx="736600" cy="74613"/>
          </a:xfrm>
          <a:custGeom>
            <a:avLst/>
            <a:gdLst/>
            <a:ahLst/>
            <a:cxnLst>
              <a:cxn ang="0">
                <a:pos x="370" y="32"/>
              </a:cxn>
              <a:cxn ang="0">
                <a:pos x="0" y="0"/>
              </a:cxn>
            </a:cxnLst>
            <a:rect l="0" t="0" r="r" b="b"/>
            <a:pathLst>
              <a:path w="370" h="32">
                <a:moveTo>
                  <a:pt x="370" y="32"/>
                </a:moveTo>
                <a:lnTo>
                  <a:pt x="0" y="0"/>
                </a:lnTo>
              </a:path>
            </a:pathLst>
          </a:custGeom>
          <a:noFill/>
          <a:ln w="12700">
            <a:solidFill>
              <a:schemeClr val="tx1"/>
            </a:solidFill>
            <a:round/>
            <a:headEnd/>
            <a:tailEnd/>
          </a:ln>
          <a:effectLst/>
        </p:spPr>
        <p:txBody>
          <a:bodyPr wrap="none" anchor="ctr"/>
          <a:lstStyle/>
          <a:p>
            <a:endParaRPr lang="en-US"/>
          </a:p>
        </p:txBody>
      </p:sp>
      <p:sp>
        <p:nvSpPr>
          <p:cNvPr id="111017" name="Freeform 425"/>
          <p:cNvSpPr>
            <a:spLocks/>
          </p:cNvSpPr>
          <p:nvPr/>
        </p:nvSpPr>
        <p:spPr bwMode="auto">
          <a:xfrm>
            <a:off x="3829050" y="5486400"/>
            <a:ext cx="193675" cy="425450"/>
          </a:xfrm>
          <a:custGeom>
            <a:avLst/>
            <a:gdLst/>
            <a:ahLst/>
            <a:cxnLst>
              <a:cxn ang="0">
                <a:pos x="162" y="408"/>
              </a:cxn>
              <a:cxn ang="0">
                <a:pos x="176" y="412"/>
              </a:cxn>
              <a:cxn ang="0">
                <a:pos x="0" y="0"/>
              </a:cxn>
            </a:cxnLst>
            <a:rect l="0" t="0" r="r" b="b"/>
            <a:pathLst>
              <a:path w="176" h="412">
                <a:moveTo>
                  <a:pt x="162" y="408"/>
                </a:moveTo>
                <a:lnTo>
                  <a:pt x="176" y="412"/>
                </a:lnTo>
                <a:lnTo>
                  <a:pt x="0" y="0"/>
                </a:lnTo>
              </a:path>
            </a:pathLst>
          </a:custGeom>
          <a:noFill/>
          <a:ln w="12700">
            <a:solidFill>
              <a:schemeClr val="tx1"/>
            </a:solidFill>
            <a:round/>
            <a:headEnd/>
            <a:tailEnd/>
          </a:ln>
          <a:effectLst/>
        </p:spPr>
        <p:txBody>
          <a:bodyPr wrap="none" anchor="ctr"/>
          <a:lstStyle/>
          <a:p>
            <a:endParaRPr lang="en-US"/>
          </a:p>
        </p:txBody>
      </p:sp>
      <p:grpSp>
        <p:nvGrpSpPr>
          <p:cNvPr id="111020" name="Group 428"/>
          <p:cNvGrpSpPr>
            <a:grpSpLocks/>
          </p:cNvGrpSpPr>
          <p:nvPr/>
        </p:nvGrpSpPr>
        <p:grpSpPr bwMode="auto">
          <a:xfrm>
            <a:off x="7280275" y="3617913"/>
            <a:ext cx="1566863" cy="1987550"/>
            <a:chOff x="2366" y="929"/>
            <a:chExt cx="987" cy="1252"/>
          </a:xfrm>
        </p:grpSpPr>
        <p:graphicFrame>
          <p:nvGraphicFramePr>
            <p:cNvPr id="111021" name="Object 429"/>
            <p:cNvGraphicFramePr>
              <a:graphicFrameLocks noChangeAspect="1"/>
            </p:cNvGraphicFramePr>
            <p:nvPr/>
          </p:nvGraphicFramePr>
          <p:xfrm>
            <a:off x="2741" y="929"/>
            <a:ext cx="333" cy="264"/>
          </p:xfrm>
          <a:graphic>
            <a:graphicData uri="http://schemas.openxmlformats.org/presentationml/2006/ole">
              <p:oleObj spid="_x0000_s111021" name="Clip" r:id="rId5" imgW="1305000" imgH="1085760" progId="MS_ClipArt_Gallery.2">
                <p:embed/>
              </p:oleObj>
            </a:graphicData>
          </a:graphic>
        </p:graphicFrame>
        <p:grpSp>
          <p:nvGrpSpPr>
            <p:cNvPr id="111022" name="Group 430"/>
            <p:cNvGrpSpPr>
              <a:grpSpLocks/>
            </p:cNvGrpSpPr>
            <p:nvPr/>
          </p:nvGrpSpPr>
          <p:grpSpPr bwMode="auto">
            <a:xfrm>
              <a:off x="2366" y="1145"/>
              <a:ext cx="987" cy="1036"/>
              <a:chOff x="2956" y="969"/>
              <a:chExt cx="513" cy="529"/>
            </a:xfrm>
          </p:grpSpPr>
          <p:sp>
            <p:nvSpPr>
              <p:cNvPr id="111023" name="Rectangle 43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111024" name="Rectangle 43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11025" name="Rectangle 43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111026" name="Text Box 434"/>
              <p:cNvSpPr txBox="1">
                <a:spLocks noChangeArrowheads="1"/>
              </p:cNvSpPr>
              <p:nvPr/>
            </p:nvSpPr>
            <p:spPr bwMode="auto">
              <a:xfrm>
                <a:off x="2956" y="978"/>
                <a:ext cx="513" cy="520"/>
              </a:xfrm>
              <a:prstGeom prst="rect">
                <a:avLst/>
              </a:prstGeom>
              <a:noFill/>
              <a:ln w="9525">
                <a:noFill/>
                <a:miter lim="800000"/>
                <a:headEnd/>
                <a:tailEnd/>
              </a:ln>
              <a:effectLst/>
            </p:spPr>
            <p:txBody>
              <a:bodyPr>
                <a:spAutoFit/>
              </a:body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endParaRPr lang="en-US" sz="2000">
                  <a:latin typeface="Times New Roman" pitchFamily="18" charset="0"/>
                </a:endParaRPr>
              </a:p>
            </p:txBody>
          </p:sp>
          <p:sp>
            <p:nvSpPr>
              <p:cNvPr id="111027" name="Line 43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111028" name="Line 43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111029" name="Line 43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111030" name="Line 43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sp>
        <p:nvSpPr>
          <p:cNvPr id="111031" name="Line 439"/>
          <p:cNvSpPr>
            <a:spLocks noChangeShapeType="1"/>
          </p:cNvSpPr>
          <p:nvPr/>
        </p:nvSpPr>
        <p:spPr bwMode="auto">
          <a:xfrm rot="-5400000" flipH="1" flipV="1">
            <a:off x="6721475" y="4708525"/>
            <a:ext cx="6350" cy="1403350"/>
          </a:xfrm>
          <a:prstGeom prst="line">
            <a:avLst/>
          </a:prstGeom>
          <a:noFill/>
          <a:ln w="12700">
            <a:solidFill>
              <a:schemeClr val="tx1"/>
            </a:solidFill>
            <a:round/>
            <a:headEnd/>
            <a:tailEnd/>
          </a:ln>
          <a:effectLst/>
        </p:spPr>
        <p:txBody>
          <a:bodyPr wrap="none" anchor="ctr"/>
          <a:lstStyle/>
          <a:p>
            <a:endParaRPr lang="en-US"/>
          </a:p>
        </p:txBody>
      </p:sp>
      <p:sp>
        <p:nvSpPr>
          <p:cNvPr id="111041" name="Text Box 449"/>
          <p:cNvSpPr txBox="1">
            <a:spLocks noChangeArrowheads="1"/>
          </p:cNvSpPr>
          <p:nvPr/>
        </p:nvSpPr>
        <p:spPr bwMode="auto">
          <a:xfrm>
            <a:off x="1927225" y="4651375"/>
            <a:ext cx="1670050" cy="366713"/>
          </a:xfrm>
          <a:prstGeom prst="rect">
            <a:avLst/>
          </a:prstGeom>
          <a:noFill/>
          <a:ln w="9525">
            <a:noFill/>
            <a:miter lim="800000"/>
            <a:headEnd/>
            <a:tailEnd/>
          </a:ln>
          <a:effectLst/>
        </p:spPr>
        <p:txBody>
          <a:bodyPr wrap="none">
            <a:spAutoFit/>
          </a:bodyPr>
          <a:lstStyle/>
          <a:p>
            <a:pPr algn="ctr"/>
            <a:r>
              <a:rPr lang="en-US">
                <a:solidFill>
                  <a:srgbClr val="FF0000"/>
                </a:solidFill>
              </a:rPr>
              <a:t>1. Initiate call</a:t>
            </a:r>
            <a:endParaRPr lang="en-US" sz="2400">
              <a:latin typeface="Times New Roman" pitchFamily="18" charset="0"/>
            </a:endParaRPr>
          </a:p>
        </p:txBody>
      </p:sp>
      <p:sp>
        <p:nvSpPr>
          <p:cNvPr id="111043" name="Freeform 451"/>
          <p:cNvSpPr>
            <a:spLocks/>
          </p:cNvSpPr>
          <p:nvPr/>
        </p:nvSpPr>
        <p:spPr bwMode="auto">
          <a:xfrm>
            <a:off x="2057400" y="5000625"/>
            <a:ext cx="5305425" cy="862013"/>
          </a:xfrm>
          <a:custGeom>
            <a:avLst/>
            <a:gdLst/>
            <a:ahLst/>
            <a:cxnLst>
              <a:cxn ang="0">
                <a:pos x="0" y="0"/>
              </a:cxn>
              <a:cxn ang="0">
                <a:pos x="3" y="234"/>
              </a:cxn>
              <a:cxn ang="0">
                <a:pos x="939" y="234"/>
              </a:cxn>
              <a:cxn ang="0">
                <a:pos x="1617" y="543"/>
              </a:cxn>
              <a:cxn ang="0">
                <a:pos x="1818" y="543"/>
              </a:cxn>
              <a:cxn ang="0">
                <a:pos x="2364" y="300"/>
              </a:cxn>
              <a:cxn ang="0">
                <a:pos x="3342" y="306"/>
              </a:cxn>
              <a:cxn ang="0">
                <a:pos x="3336" y="12"/>
              </a:cxn>
            </a:cxnLst>
            <a:rect l="0" t="0" r="r" b="b"/>
            <a:pathLst>
              <a:path w="3342" h="543">
                <a:moveTo>
                  <a:pt x="0" y="0"/>
                </a:moveTo>
                <a:lnTo>
                  <a:pt x="3" y="234"/>
                </a:lnTo>
                <a:lnTo>
                  <a:pt x="939" y="234"/>
                </a:lnTo>
                <a:lnTo>
                  <a:pt x="1617" y="543"/>
                </a:lnTo>
                <a:lnTo>
                  <a:pt x="1818" y="543"/>
                </a:lnTo>
                <a:lnTo>
                  <a:pt x="2364" y="300"/>
                </a:lnTo>
                <a:lnTo>
                  <a:pt x="3342" y="306"/>
                </a:lnTo>
                <a:lnTo>
                  <a:pt x="3336" y="12"/>
                </a:lnTo>
              </a:path>
            </a:pathLst>
          </a:custGeom>
          <a:noFill/>
          <a:ln w="28575" cap="flat" cmpd="sng">
            <a:solidFill>
              <a:srgbClr val="FF0000"/>
            </a:solidFill>
            <a:prstDash val="solid"/>
            <a:round/>
            <a:headEnd type="none" w="med" len="med"/>
            <a:tailEnd type="triangle" w="med" len="med"/>
          </a:ln>
          <a:effectLst/>
        </p:spPr>
        <p:txBody>
          <a:bodyPr wrap="none" anchor="ctr"/>
          <a:lstStyle/>
          <a:p>
            <a:endParaRPr lang="en-US"/>
          </a:p>
        </p:txBody>
      </p:sp>
      <p:sp>
        <p:nvSpPr>
          <p:cNvPr id="111044" name="Text Box 452"/>
          <p:cNvSpPr txBox="1">
            <a:spLocks noChangeArrowheads="1"/>
          </p:cNvSpPr>
          <p:nvPr/>
        </p:nvSpPr>
        <p:spPr bwMode="auto">
          <a:xfrm>
            <a:off x="5646738" y="4718050"/>
            <a:ext cx="1778000" cy="366713"/>
          </a:xfrm>
          <a:prstGeom prst="rect">
            <a:avLst/>
          </a:prstGeom>
          <a:noFill/>
          <a:ln w="9525">
            <a:noFill/>
            <a:miter lim="800000"/>
            <a:headEnd/>
            <a:tailEnd/>
          </a:ln>
          <a:effectLst/>
        </p:spPr>
        <p:txBody>
          <a:bodyPr wrap="none">
            <a:spAutoFit/>
          </a:bodyPr>
          <a:lstStyle/>
          <a:p>
            <a:pPr algn="ctr"/>
            <a:r>
              <a:rPr lang="en-US">
                <a:solidFill>
                  <a:srgbClr val="FF0000"/>
                </a:solidFill>
              </a:rPr>
              <a:t>2. incoming call</a:t>
            </a:r>
            <a:endParaRPr lang="en-US" sz="2400">
              <a:latin typeface="Times New Roman" pitchFamily="18" charset="0"/>
            </a:endParaRPr>
          </a:p>
        </p:txBody>
      </p:sp>
      <p:sp>
        <p:nvSpPr>
          <p:cNvPr id="111045" name="Text Box 453"/>
          <p:cNvSpPr txBox="1">
            <a:spLocks noChangeArrowheads="1"/>
          </p:cNvSpPr>
          <p:nvPr/>
        </p:nvSpPr>
        <p:spPr bwMode="auto">
          <a:xfrm>
            <a:off x="5768975" y="4384675"/>
            <a:ext cx="1633538" cy="366713"/>
          </a:xfrm>
          <a:prstGeom prst="rect">
            <a:avLst/>
          </a:prstGeom>
          <a:noFill/>
          <a:ln w="9525">
            <a:noFill/>
            <a:miter lim="800000"/>
            <a:headEnd/>
            <a:tailEnd/>
          </a:ln>
          <a:effectLst/>
        </p:spPr>
        <p:txBody>
          <a:bodyPr wrap="none">
            <a:spAutoFit/>
          </a:bodyPr>
          <a:lstStyle/>
          <a:p>
            <a:pPr algn="ctr"/>
            <a:r>
              <a:rPr lang="en-US">
                <a:solidFill>
                  <a:srgbClr val="FF0000"/>
                </a:solidFill>
              </a:rPr>
              <a:t>3. Accept call</a:t>
            </a:r>
            <a:endParaRPr lang="en-US" sz="2400">
              <a:latin typeface="Times New Roman" pitchFamily="18" charset="0"/>
            </a:endParaRPr>
          </a:p>
        </p:txBody>
      </p:sp>
      <p:sp>
        <p:nvSpPr>
          <p:cNvPr id="111046" name="Freeform 454"/>
          <p:cNvSpPr>
            <a:spLocks/>
          </p:cNvSpPr>
          <p:nvPr/>
        </p:nvSpPr>
        <p:spPr bwMode="auto">
          <a:xfrm>
            <a:off x="2162175" y="4648200"/>
            <a:ext cx="5057775" cy="1123950"/>
          </a:xfrm>
          <a:custGeom>
            <a:avLst/>
            <a:gdLst/>
            <a:ahLst/>
            <a:cxnLst>
              <a:cxn ang="0">
                <a:pos x="0" y="12"/>
              </a:cxn>
              <a:cxn ang="0">
                <a:pos x="0" y="381"/>
              </a:cxn>
              <a:cxn ang="0">
                <a:pos x="882" y="384"/>
              </a:cxn>
              <a:cxn ang="0">
                <a:pos x="1551" y="708"/>
              </a:cxn>
              <a:cxn ang="0">
                <a:pos x="1742" y="708"/>
              </a:cxn>
              <a:cxn ang="0">
                <a:pos x="2273" y="476"/>
              </a:cxn>
              <a:cxn ang="0">
                <a:pos x="3186" y="470"/>
              </a:cxn>
              <a:cxn ang="0">
                <a:pos x="3180" y="0"/>
              </a:cxn>
            </a:cxnLst>
            <a:rect l="0" t="0" r="r" b="b"/>
            <a:pathLst>
              <a:path w="3186" h="708">
                <a:moveTo>
                  <a:pt x="0" y="12"/>
                </a:moveTo>
                <a:lnTo>
                  <a:pt x="0" y="381"/>
                </a:lnTo>
                <a:lnTo>
                  <a:pt x="882" y="384"/>
                </a:lnTo>
                <a:lnTo>
                  <a:pt x="1551" y="708"/>
                </a:lnTo>
                <a:lnTo>
                  <a:pt x="1742" y="708"/>
                </a:lnTo>
                <a:lnTo>
                  <a:pt x="2273" y="476"/>
                </a:lnTo>
                <a:lnTo>
                  <a:pt x="3186" y="470"/>
                </a:lnTo>
                <a:lnTo>
                  <a:pt x="3180" y="0"/>
                </a:lnTo>
              </a:path>
            </a:pathLst>
          </a:custGeom>
          <a:noFill/>
          <a:ln w="28575" cap="flat" cmpd="sng">
            <a:solidFill>
              <a:srgbClr val="FF0000"/>
            </a:solidFill>
            <a:prstDash val="solid"/>
            <a:round/>
            <a:headEnd type="triangle" w="med" len="med"/>
            <a:tailEnd type="none" w="med" len="med"/>
          </a:ln>
          <a:effectLst/>
        </p:spPr>
        <p:txBody>
          <a:bodyPr wrap="none" anchor="ctr"/>
          <a:lstStyle/>
          <a:p>
            <a:endParaRPr lang="en-US"/>
          </a:p>
        </p:txBody>
      </p:sp>
      <p:sp>
        <p:nvSpPr>
          <p:cNvPr id="111047" name="Text Box 455"/>
          <p:cNvSpPr txBox="1">
            <a:spLocks noChangeArrowheads="1"/>
          </p:cNvSpPr>
          <p:nvPr/>
        </p:nvSpPr>
        <p:spPr bwMode="auto">
          <a:xfrm>
            <a:off x="1892300" y="4365625"/>
            <a:ext cx="1984375" cy="366713"/>
          </a:xfrm>
          <a:prstGeom prst="rect">
            <a:avLst/>
          </a:prstGeom>
          <a:noFill/>
          <a:ln w="9525">
            <a:noFill/>
            <a:miter lim="800000"/>
            <a:headEnd/>
            <a:tailEnd/>
          </a:ln>
          <a:effectLst/>
        </p:spPr>
        <p:txBody>
          <a:bodyPr wrap="none">
            <a:spAutoFit/>
          </a:bodyPr>
          <a:lstStyle/>
          <a:p>
            <a:pPr algn="ctr"/>
            <a:r>
              <a:rPr lang="en-US">
                <a:solidFill>
                  <a:srgbClr val="FF0000"/>
                </a:solidFill>
              </a:rPr>
              <a:t>4. Call connected</a:t>
            </a:r>
            <a:endParaRPr lang="en-US" sz="2400">
              <a:latin typeface="Times New Roman" pitchFamily="18" charset="0"/>
            </a:endParaRPr>
          </a:p>
        </p:txBody>
      </p:sp>
      <p:sp>
        <p:nvSpPr>
          <p:cNvPr id="111048" name="Text Box 456"/>
          <p:cNvSpPr txBox="1">
            <a:spLocks noChangeArrowheads="1"/>
          </p:cNvSpPr>
          <p:nvPr/>
        </p:nvSpPr>
        <p:spPr bwMode="auto">
          <a:xfrm>
            <a:off x="1922463" y="4060825"/>
            <a:ext cx="2224087" cy="366713"/>
          </a:xfrm>
          <a:prstGeom prst="rect">
            <a:avLst/>
          </a:prstGeom>
          <a:noFill/>
          <a:ln w="9525">
            <a:noFill/>
            <a:miter lim="800000"/>
            <a:headEnd/>
            <a:tailEnd/>
          </a:ln>
          <a:effectLst/>
        </p:spPr>
        <p:txBody>
          <a:bodyPr wrap="none">
            <a:spAutoFit/>
          </a:bodyPr>
          <a:lstStyle/>
          <a:p>
            <a:pPr algn="ctr"/>
            <a:r>
              <a:rPr lang="en-US">
                <a:solidFill>
                  <a:schemeClr val="accent2"/>
                </a:solidFill>
              </a:rPr>
              <a:t>5. Data flow begins</a:t>
            </a:r>
            <a:endParaRPr lang="en-US" sz="2400">
              <a:latin typeface="Times New Roman" pitchFamily="18" charset="0"/>
            </a:endParaRPr>
          </a:p>
        </p:txBody>
      </p:sp>
      <p:sp>
        <p:nvSpPr>
          <p:cNvPr id="111049" name="Text Box 457"/>
          <p:cNvSpPr txBox="1">
            <a:spLocks noChangeArrowheads="1"/>
          </p:cNvSpPr>
          <p:nvPr/>
        </p:nvSpPr>
        <p:spPr bwMode="auto">
          <a:xfrm>
            <a:off x="5603875" y="4013200"/>
            <a:ext cx="1806575" cy="366713"/>
          </a:xfrm>
          <a:prstGeom prst="rect">
            <a:avLst/>
          </a:prstGeom>
          <a:noFill/>
          <a:ln w="9525">
            <a:noFill/>
            <a:miter lim="800000"/>
            <a:headEnd/>
            <a:tailEnd/>
          </a:ln>
          <a:effectLst/>
        </p:spPr>
        <p:txBody>
          <a:bodyPr wrap="none">
            <a:spAutoFit/>
          </a:bodyPr>
          <a:lstStyle/>
          <a:p>
            <a:pPr algn="ctr"/>
            <a:r>
              <a:rPr lang="en-US">
                <a:solidFill>
                  <a:schemeClr val="accent2"/>
                </a:solidFill>
              </a:rPr>
              <a:t>6. Receive data</a:t>
            </a:r>
            <a:endParaRPr lang="en-US" sz="2400">
              <a:latin typeface="Times New Roman" pitchFamily="18" charset="0"/>
            </a:endParaRPr>
          </a:p>
        </p:txBody>
      </p:sp>
      <p:sp>
        <p:nvSpPr>
          <p:cNvPr id="111050" name="Freeform 458"/>
          <p:cNvSpPr>
            <a:spLocks/>
          </p:cNvSpPr>
          <p:nvPr/>
        </p:nvSpPr>
        <p:spPr bwMode="auto">
          <a:xfrm>
            <a:off x="2228850" y="4324350"/>
            <a:ext cx="4895850" cy="1343025"/>
          </a:xfrm>
          <a:custGeom>
            <a:avLst/>
            <a:gdLst/>
            <a:ahLst/>
            <a:cxnLst>
              <a:cxn ang="0">
                <a:pos x="0" y="18"/>
              </a:cxn>
              <a:cxn ang="0">
                <a:pos x="0" y="531"/>
              </a:cxn>
              <a:cxn ang="0">
                <a:pos x="846" y="534"/>
              </a:cxn>
              <a:cxn ang="0">
                <a:pos x="1485" y="846"/>
              </a:cxn>
              <a:cxn ang="0">
                <a:pos x="1698" y="843"/>
              </a:cxn>
              <a:cxn ang="0">
                <a:pos x="2238" y="633"/>
              </a:cxn>
              <a:cxn ang="0">
                <a:pos x="3084" y="633"/>
              </a:cxn>
              <a:cxn ang="0">
                <a:pos x="3081" y="0"/>
              </a:cxn>
            </a:cxnLst>
            <a:rect l="0" t="0" r="r" b="b"/>
            <a:pathLst>
              <a:path w="3084" h="846">
                <a:moveTo>
                  <a:pt x="0" y="18"/>
                </a:moveTo>
                <a:lnTo>
                  <a:pt x="0" y="531"/>
                </a:lnTo>
                <a:lnTo>
                  <a:pt x="846" y="534"/>
                </a:lnTo>
                <a:lnTo>
                  <a:pt x="1485" y="846"/>
                </a:lnTo>
                <a:lnTo>
                  <a:pt x="1698" y="843"/>
                </a:lnTo>
                <a:lnTo>
                  <a:pt x="2238" y="633"/>
                </a:lnTo>
                <a:lnTo>
                  <a:pt x="3084" y="633"/>
                </a:lnTo>
                <a:lnTo>
                  <a:pt x="3081" y="0"/>
                </a:lnTo>
              </a:path>
            </a:pathLst>
          </a:custGeom>
          <a:noFill/>
          <a:ln w="57150" cap="flat" cmpd="sng">
            <a:solidFill>
              <a:schemeClr val="accent2"/>
            </a:solidFill>
            <a:prstDash val="solid"/>
            <a:round/>
            <a:headEnd type="none" w="med" len="med"/>
            <a:tailEnd type="triangle" w="med" len="med"/>
          </a:ln>
          <a:effectLst/>
        </p:spPr>
        <p:txBody>
          <a:bodyPr wrap="none" anchor="ctr"/>
          <a:lstStyle/>
          <a:p>
            <a:endParaRPr lang="en-US"/>
          </a:p>
        </p:txBody>
      </p:sp>
      <p:grpSp>
        <p:nvGrpSpPr>
          <p:cNvPr id="111122" name="Group 530"/>
          <p:cNvGrpSpPr>
            <a:grpSpLocks/>
          </p:cNvGrpSpPr>
          <p:nvPr/>
        </p:nvGrpSpPr>
        <p:grpSpPr bwMode="auto">
          <a:xfrm>
            <a:off x="3514725" y="5241925"/>
            <a:ext cx="2530475" cy="600075"/>
            <a:chOff x="2214" y="3302"/>
            <a:chExt cx="1594" cy="378"/>
          </a:xfrm>
        </p:grpSpPr>
        <p:grpSp>
          <p:nvGrpSpPr>
            <p:cNvPr id="111093" name="Group 501"/>
            <p:cNvGrpSpPr>
              <a:grpSpLocks/>
            </p:cNvGrpSpPr>
            <p:nvPr/>
          </p:nvGrpSpPr>
          <p:grpSpPr bwMode="auto">
            <a:xfrm>
              <a:off x="2214" y="3302"/>
              <a:ext cx="316" cy="147"/>
              <a:chOff x="3120" y="2318"/>
              <a:chExt cx="316" cy="147"/>
            </a:xfrm>
          </p:grpSpPr>
          <p:sp>
            <p:nvSpPr>
              <p:cNvPr id="111080" name="Oval 488"/>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11081" name="Line 489"/>
              <p:cNvSpPr>
                <a:spLocks noChangeShapeType="1"/>
              </p:cNvSpPr>
              <p:nvPr/>
            </p:nvSpPr>
            <p:spPr bwMode="auto">
              <a:xfrm>
                <a:off x="3123" y="2377"/>
                <a:ext cx="0" cy="50"/>
              </a:xfrm>
              <a:prstGeom prst="line">
                <a:avLst/>
              </a:prstGeom>
              <a:noFill/>
              <a:ln w="12700">
                <a:solidFill>
                  <a:schemeClr val="tx1"/>
                </a:solidFill>
                <a:round/>
                <a:headEnd/>
                <a:tailEnd/>
              </a:ln>
              <a:effectLst/>
            </p:spPr>
            <p:txBody>
              <a:bodyPr wrap="none" anchor="ctr"/>
              <a:lstStyle/>
              <a:p>
                <a:endParaRPr lang="en-US"/>
              </a:p>
            </p:txBody>
          </p:sp>
          <p:sp>
            <p:nvSpPr>
              <p:cNvPr id="111082" name="Line 490"/>
              <p:cNvSpPr>
                <a:spLocks noChangeShapeType="1"/>
              </p:cNvSpPr>
              <p:nvPr/>
            </p:nvSpPr>
            <p:spPr bwMode="auto">
              <a:xfrm>
                <a:off x="3436" y="2377"/>
                <a:ext cx="0" cy="50"/>
              </a:xfrm>
              <a:prstGeom prst="line">
                <a:avLst/>
              </a:prstGeom>
              <a:noFill/>
              <a:ln w="12700">
                <a:solidFill>
                  <a:schemeClr val="tx1"/>
                </a:solidFill>
                <a:round/>
                <a:headEnd/>
                <a:tailEnd/>
              </a:ln>
              <a:effectLst/>
            </p:spPr>
            <p:txBody>
              <a:bodyPr wrap="none" anchor="ctr"/>
              <a:lstStyle/>
              <a:p>
                <a:endParaRPr lang="en-US"/>
              </a:p>
            </p:txBody>
          </p:sp>
          <p:sp>
            <p:nvSpPr>
              <p:cNvPr id="111083" name="Rectangle 491"/>
              <p:cNvSpPr>
                <a:spLocks noChangeArrowheads="1"/>
              </p:cNvSpPr>
              <p:nvPr/>
            </p:nvSpPr>
            <p:spPr bwMode="auto">
              <a:xfrm>
                <a:off x="3123" y="2377"/>
                <a:ext cx="310" cy="4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084" name="Oval 492"/>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111085" name="Group 493"/>
              <p:cNvGrpSpPr>
                <a:grpSpLocks/>
              </p:cNvGrpSpPr>
              <p:nvPr/>
            </p:nvGrpSpPr>
            <p:grpSpPr bwMode="auto">
              <a:xfrm>
                <a:off x="3195" y="2339"/>
                <a:ext cx="156" cy="55"/>
                <a:chOff x="2848" y="848"/>
                <a:chExt cx="140" cy="98"/>
              </a:xfrm>
            </p:grpSpPr>
            <p:sp>
              <p:nvSpPr>
                <p:cNvPr id="111086" name="Line 4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087" name="Line 4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088" name="Line 4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089" name="Group 497"/>
              <p:cNvGrpSpPr>
                <a:grpSpLocks/>
              </p:cNvGrpSpPr>
              <p:nvPr/>
            </p:nvGrpSpPr>
            <p:grpSpPr bwMode="auto">
              <a:xfrm flipV="1">
                <a:off x="3195" y="2338"/>
                <a:ext cx="156" cy="56"/>
                <a:chOff x="2848" y="848"/>
                <a:chExt cx="140" cy="98"/>
              </a:xfrm>
            </p:grpSpPr>
            <p:sp>
              <p:nvSpPr>
                <p:cNvPr id="111090" name="Line 49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091" name="Line 49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092" name="Line 50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094" name="Group 502"/>
            <p:cNvGrpSpPr>
              <a:grpSpLocks/>
            </p:cNvGrpSpPr>
            <p:nvPr/>
          </p:nvGrpSpPr>
          <p:grpSpPr bwMode="auto">
            <a:xfrm>
              <a:off x="2808" y="3533"/>
              <a:ext cx="316" cy="147"/>
              <a:chOff x="3120" y="2318"/>
              <a:chExt cx="316" cy="147"/>
            </a:xfrm>
          </p:grpSpPr>
          <p:sp>
            <p:nvSpPr>
              <p:cNvPr id="111095" name="Oval 503"/>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11096" name="Line 504"/>
              <p:cNvSpPr>
                <a:spLocks noChangeShapeType="1"/>
              </p:cNvSpPr>
              <p:nvPr/>
            </p:nvSpPr>
            <p:spPr bwMode="auto">
              <a:xfrm>
                <a:off x="3123" y="2377"/>
                <a:ext cx="0" cy="50"/>
              </a:xfrm>
              <a:prstGeom prst="line">
                <a:avLst/>
              </a:prstGeom>
              <a:noFill/>
              <a:ln w="12700">
                <a:solidFill>
                  <a:schemeClr val="tx1"/>
                </a:solidFill>
                <a:round/>
                <a:headEnd/>
                <a:tailEnd/>
              </a:ln>
              <a:effectLst/>
            </p:spPr>
            <p:txBody>
              <a:bodyPr wrap="none" anchor="ctr"/>
              <a:lstStyle/>
              <a:p>
                <a:endParaRPr lang="en-US"/>
              </a:p>
            </p:txBody>
          </p:sp>
          <p:sp>
            <p:nvSpPr>
              <p:cNvPr id="111097" name="Line 505"/>
              <p:cNvSpPr>
                <a:spLocks noChangeShapeType="1"/>
              </p:cNvSpPr>
              <p:nvPr/>
            </p:nvSpPr>
            <p:spPr bwMode="auto">
              <a:xfrm>
                <a:off x="3436" y="2377"/>
                <a:ext cx="0" cy="50"/>
              </a:xfrm>
              <a:prstGeom prst="line">
                <a:avLst/>
              </a:prstGeom>
              <a:noFill/>
              <a:ln w="12700">
                <a:solidFill>
                  <a:schemeClr val="tx1"/>
                </a:solidFill>
                <a:round/>
                <a:headEnd/>
                <a:tailEnd/>
              </a:ln>
              <a:effectLst/>
            </p:spPr>
            <p:txBody>
              <a:bodyPr wrap="none" anchor="ctr"/>
              <a:lstStyle/>
              <a:p>
                <a:endParaRPr lang="en-US"/>
              </a:p>
            </p:txBody>
          </p:sp>
          <p:sp>
            <p:nvSpPr>
              <p:cNvPr id="111098" name="Rectangle 506"/>
              <p:cNvSpPr>
                <a:spLocks noChangeArrowheads="1"/>
              </p:cNvSpPr>
              <p:nvPr/>
            </p:nvSpPr>
            <p:spPr bwMode="auto">
              <a:xfrm>
                <a:off x="3123" y="2377"/>
                <a:ext cx="310" cy="4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099" name="Oval 507"/>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111100" name="Group 508"/>
              <p:cNvGrpSpPr>
                <a:grpSpLocks/>
              </p:cNvGrpSpPr>
              <p:nvPr/>
            </p:nvGrpSpPr>
            <p:grpSpPr bwMode="auto">
              <a:xfrm>
                <a:off x="3195" y="2339"/>
                <a:ext cx="156" cy="55"/>
                <a:chOff x="2848" y="848"/>
                <a:chExt cx="140" cy="98"/>
              </a:xfrm>
            </p:grpSpPr>
            <p:sp>
              <p:nvSpPr>
                <p:cNvPr id="111101" name="Line 5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102" name="Line 5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103" name="Line 5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104" name="Group 512"/>
              <p:cNvGrpSpPr>
                <a:grpSpLocks/>
              </p:cNvGrpSpPr>
              <p:nvPr/>
            </p:nvGrpSpPr>
            <p:grpSpPr bwMode="auto">
              <a:xfrm flipV="1">
                <a:off x="3195" y="2338"/>
                <a:ext cx="156" cy="56"/>
                <a:chOff x="2848" y="848"/>
                <a:chExt cx="140" cy="98"/>
              </a:xfrm>
            </p:grpSpPr>
            <p:sp>
              <p:nvSpPr>
                <p:cNvPr id="111105" name="Line 51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106" name="Line 51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107" name="Line 51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108" name="Group 516"/>
            <p:cNvGrpSpPr>
              <a:grpSpLocks/>
            </p:cNvGrpSpPr>
            <p:nvPr/>
          </p:nvGrpSpPr>
          <p:grpSpPr bwMode="auto">
            <a:xfrm>
              <a:off x="3492" y="3302"/>
              <a:ext cx="316" cy="147"/>
              <a:chOff x="3120" y="2318"/>
              <a:chExt cx="316" cy="147"/>
            </a:xfrm>
          </p:grpSpPr>
          <p:sp>
            <p:nvSpPr>
              <p:cNvPr id="111109" name="Oval 517"/>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11110" name="Line 518"/>
              <p:cNvSpPr>
                <a:spLocks noChangeShapeType="1"/>
              </p:cNvSpPr>
              <p:nvPr/>
            </p:nvSpPr>
            <p:spPr bwMode="auto">
              <a:xfrm>
                <a:off x="3123" y="2377"/>
                <a:ext cx="0" cy="50"/>
              </a:xfrm>
              <a:prstGeom prst="line">
                <a:avLst/>
              </a:prstGeom>
              <a:noFill/>
              <a:ln w="12700">
                <a:solidFill>
                  <a:schemeClr val="tx1"/>
                </a:solidFill>
                <a:round/>
                <a:headEnd/>
                <a:tailEnd/>
              </a:ln>
              <a:effectLst/>
            </p:spPr>
            <p:txBody>
              <a:bodyPr wrap="none" anchor="ctr"/>
              <a:lstStyle/>
              <a:p>
                <a:endParaRPr lang="en-US"/>
              </a:p>
            </p:txBody>
          </p:sp>
          <p:sp>
            <p:nvSpPr>
              <p:cNvPr id="111111" name="Line 519"/>
              <p:cNvSpPr>
                <a:spLocks noChangeShapeType="1"/>
              </p:cNvSpPr>
              <p:nvPr/>
            </p:nvSpPr>
            <p:spPr bwMode="auto">
              <a:xfrm>
                <a:off x="3436" y="2377"/>
                <a:ext cx="0" cy="50"/>
              </a:xfrm>
              <a:prstGeom prst="line">
                <a:avLst/>
              </a:prstGeom>
              <a:noFill/>
              <a:ln w="12700">
                <a:solidFill>
                  <a:schemeClr val="tx1"/>
                </a:solidFill>
                <a:round/>
                <a:headEnd/>
                <a:tailEnd/>
              </a:ln>
              <a:effectLst/>
            </p:spPr>
            <p:txBody>
              <a:bodyPr wrap="none" anchor="ctr"/>
              <a:lstStyle/>
              <a:p>
                <a:endParaRPr lang="en-US"/>
              </a:p>
            </p:txBody>
          </p:sp>
          <p:sp>
            <p:nvSpPr>
              <p:cNvPr id="111112" name="Rectangle 520"/>
              <p:cNvSpPr>
                <a:spLocks noChangeArrowheads="1"/>
              </p:cNvSpPr>
              <p:nvPr/>
            </p:nvSpPr>
            <p:spPr bwMode="auto">
              <a:xfrm>
                <a:off x="3123" y="2377"/>
                <a:ext cx="310" cy="49"/>
              </a:xfrm>
              <a:prstGeom prst="rect">
                <a:avLst/>
              </a:prstGeom>
              <a:solidFill>
                <a:srgbClr val="FF0000"/>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113" name="Oval 521"/>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a:effectLst/>
            </p:spPr>
            <p:txBody>
              <a:bodyPr wrap="none" anchor="ctr"/>
              <a:lstStyle/>
              <a:p>
                <a:endParaRPr lang="en-US"/>
              </a:p>
            </p:txBody>
          </p:sp>
          <p:grpSp>
            <p:nvGrpSpPr>
              <p:cNvPr id="111114" name="Group 522"/>
              <p:cNvGrpSpPr>
                <a:grpSpLocks/>
              </p:cNvGrpSpPr>
              <p:nvPr/>
            </p:nvGrpSpPr>
            <p:grpSpPr bwMode="auto">
              <a:xfrm>
                <a:off x="3195" y="2339"/>
                <a:ext cx="156" cy="55"/>
                <a:chOff x="2848" y="848"/>
                <a:chExt cx="140" cy="98"/>
              </a:xfrm>
            </p:grpSpPr>
            <p:sp>
              <p:nvSpPr>
                <p:cNvPr id="111115" name="Line 52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116" name="Line 52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117" name="Line 52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118" name="Group 526"/>
              <p:cNvGrpSpPr>
                <a:grpSpLocks/>
              </p:cNvGrpSpPr>
              <p:nvPr/>
            </p:nvGrpSpPr>
            <p:grpSpPr bwMode="auto">
              <a:xfrm flipV="1">
                <a:off x="3195" y="2338"/>
                <a:ext cx="156" cy="56"/>
                <a:chOff x="2848" y="848"/>
                <a:chExt cx="140" cy="98"/>
              </a:xfrm>
            </p:grpSpPr>
            <p:sp>
              <p:nvSpPr>
                <p:cNvPr id="111119" name="Line 52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120" name="Line 52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121" name="Line 52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041"/>
                                        </p:tgtEl>
                                        <p:attrNameLst>
                                          <p:attrName>style.visibility</p:attrName>
                                        </p:attrNameLst>
                                      </p:cBhvr>
                                      <p:to>
                                        <p:strVal val="visible"/>
                                      </p:to>
                                    </p:set>
                                    <p:animEffect transition="in" filter="dissolve">
                                      <p:cBhvr>
                                        <p:cTn id="7" dur="500"/>
                                        <p:tgtEl>
                                          <p:spTgt spid="1110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1043"/>
                                        </p:tgtEl>
                                        <p:attrNameLst>
                                          <p:attrName>style.visibility</p:attrName>
                                        </p:attrNameLst>
                                      </p:cBhvr>
                                      <p:to>
                                        <p:strVal val="visible"/>
                                      </p:to>
                                    </p:set>
                                    <p:animEffect transition="in" filter="wipe(left)">
                                      <p:cBhvr>
                                        <p:cTn id="11" dur="500"/>
                                        <p:tgtEl>
                                          <p:spTgt spid="11104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1122"/>
                                        </p:tgtEl>
                                        <p:attrNameLst>
                                          <p:attrName>style.visibility</p:attrName>
                                        </p:attrNameLst>
                                      </p:cBhvr>
                                      <p:to>
                                        <p:strVal val="visible"/>
                                      </p:to>
                                    </p:set>
                                    <p:animEffect transition="in" filter="dissolve">
                                      <p:cBhvr>
                                        <p:cTn id="15" dur="500"/>
                                        <p:tgtEl>
                                          <p:spTgt spid="11112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1044"/>
                                        </p:tgtEl>
                                        <p:attrNameLst>
                                          <p:attrName>style.visibility</p:attrName>
                                        </p:attrNameLst>
                                      </p:cBhvr>
                                      <p:to>
                                        <p:strVal val="visible"/>
                                      </p:to>
                                    </p:set>
                                    <p:animEffect transition="in" filter="dissolve">
                                      <p:cBhvr>
                                        <p:cTn id="19" dur="500"/>
                                        <p:tgtEl>
                                          <p:spTgt spid="11104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1045"/>
                                        </p:tgtEl>
                                        <p:attrNameLst>
                                          <p:attrName>style.visibility</p:attrName>
                                        </p:attrNameLst>
                                      </p:cBhvr>
                                      <p:to>
                                        <p:strVal val="visible"/>
                                      </p:to>
                                    </p:set>
                                    <p:animEffect transition="in" filter="dissolve">
                                      <p:cBhvr>
                                        <p:cTn id="24" dur="500"/>
                                        <p:tgtEl>
                                          <p:spTgt spid="111045"/>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11046"/>
                                        </p:tgtEl>
                                        <p:attrNameLst>
                                          <p:attrName>style.visibility</p:attrName>
                                        </p:attrNameLst>
                                      </p:cBhvr>
                                      <p:to>
                                        <p:strVal val="visible"/>
                                      </p:to>
                                    </p:set>
                                    <p:animEffect transition="in" filter="wipe(right)">
                                      <p:cBhvr>
                                        <p:cTn id="28" dur="500"/>
                                        <p:tgtEl>
                                          <p:spTgt spid="111046"/>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11047"/>
                                        </p:tgtEl>
                                        <p:attrNameLst>
                                          <p:attrName>style.visibility</p:attrName>
                                        </p:attrNameLst>
                                      </p:cBhvr>
                                      <p:to>
                                        <p:strVal val="visible"/>
                                      </p:to>
                                    </p:set>
                                    <p:animEffect transition="in" filter="dissolve">
                                      <p:cBhvr>
                                        <p:cTn id="32" dur="500"/>
                                        <p:tgtEl>
                                          <p:spTgt spid="11104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1048"/>
                                        </p:tgtEl>
                                        <p:attrNameLst>
                                          <p:attrName>style.visibility</p:attrName>
                                        </p:attrNameLst>
                                      </p:cBhvr>
                                      <p:to>
                                        <p:strVal val="visible"/>
                                      </p:to>
                                    </p:set>
                                    <p:animEffect transition="in" filter="dissolve">
                                      <p:cBhvr>
                                        <p:cTn id="37" dur="500"/>
                                        <p:tgtEl>
                                          <p:spTgt spid="11104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11050"/>
                                        </p:tgtEl>
                                        <p:attrNameLst>
                                          <p:attrName>style.visibility</p:attrName>
                                        </p:attrNameLst>
                                      </p:cBhvr>
                                      <p:to>
                                        <p:strVal val="visible"/>
                                      </p:to>
                                    </p:set>
                                    <p:animEffect transition="in" filter="wipe(left)">
                                      <p:cBhvr>
                                        <p:cTn id="41" dur="500"/>
                                        <p:tgtEl>
                                          <p:spTgt spid="111050"/>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111049"/>
                                        </p:tgtEl>
                                        <p:attrNameLst>
                                          <p:attrName>style.visibility</p:attrName>
                                        </p:attrNameLst>
                                      </p:cBhvr>
                                      <p:to>
                                        <p:strVal val="visible"/>
                                      </p:to>
                                    </p:set>
                                    <p:animEffect transition="in" filter="dissolve">
                                      <p:cBhvr>
                                        <p:cTn id="45" dur="500"/>
                                        <p:tgtEl>
                                          <p:spTgt spid="11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41" grpId="0" autoUpdateAnimBg="0"/>
      <p:bldP spid="111043" grpId="0" animBg="1"/>
      <p:bldP spid="111044" grpId="0" autoUpdateAnimBg="0"/>
      <p:bldP spid="111045" grpId="0" autoUpdateAnimBg="0"/>
      <p:bldP spid="111046" grpId="0" animBg="1"/>
      <p:bldP spid="111047" grpId="0" autoUpdateAnimBg="0"/>
      <p:bldP spid="111048" grpId="0" autoUpdateAnimBg="0"/>
      <p:bldP spid="111049" grpId="0" autoUpdateAnimBg="0"/>
      <p:bldP spid="1110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149" name="Slide Number Placeholder 6"/>
          <p:cNvSpPr>
            <a:spLocks noGrp="1"/>
          </p:cNvSpPr>
          <p:nvPr>
            <p:ph type="sldNum" sz="quarter" idx="12"/>
          </p:nvPr>
        </p:nvSpPr>
        <p:spPr/>
        <p:txBody>
          <a:bodyPr/>
          <a:lstStyle/>
          <a:p>
            <a:r>
              <a:rPr lang="en-US"/>
              <a:t>4-</a:t>
            </a:r>
            <a:fld id="{BA6E66FB-9C52-4F5C-AB03-0AD587C8E1A0}" type="slidenum">
              <a:rPr lang="en-US"/>
              <a:pPr/>
              <a:t>9</a:t>
            </a:fld>
            <a:endParaRPr lang="en-US"/>
          </a:p>
        </p:txBody>
      </p:sp>
      <p:sp>
        <p:nvSpPr>
          <p:cNvPr id="111618" name="Rectangle 2"/>
          <p:cNvSpPr>
            <a:spLocks noGrp="1" noChangeArrowheads="1"/>
          </p:cNvSpPr>
          <p:nvPr>
            <p:ph type="title"/>
          </p:nvPr>
        </p:nvSpPr>
        <p:spPr>
          <a:xfrm>
            <a:off x="519113" y="0"/>
            <a:ext cx="7772400" cy="1143000"/>
          </a:xfrm>
        </p:spPr>
        <p:txBody>
          <a:bodyPr/>
          <a:lstStyle/>
          <a:p>
            <a:r>
              <a:rPr lang="en-US" sz="3600"/>
              <a:t>Datagram networks</a:t>
            </a:r>
            <a:endParaRPr lang="en-US"/>
          </a:p>
        </p:txBody>
      </p:sp>
      <p:sp>
        <p:nvSpPr>
          <p:cNvPr id="111619" name="Rectangle 3"/>
          <p:cNvSpPr>
            <a:spLocks noGrp="1" noChangeArrowheads="1"/>
          </p:cNvSpPr>
          <p:nvPr>
            <p:ph type="body" sz="half" idx="1"/>
          </p:nvPr>
        </p:nvSpPr>
        <p:spPr>
          <a:xfrm>
            <a:off x="568325" y="1038225"/>
            <a:ext cx="7781925" cy="2276475"/>
          </a:xfrm>
        </p:spPr>
        <p:txBody>
          <a:bodyPr/>
          <a:lstStyle/>
          <a:p>
            <a:r>
              <a:rPr lang="en-US" sz="2400"/>
              <a:t>no call setup at network layer</a:t>
            </a:r>
          </a:p>
          <a:p>
            <a:r>
              <a:rPr lang="en-US" sz="2400"/>
              <a:t>routers: no state about end-to-end connections</a:t>
            </a:r>
          </a:p>
          <a:p>
            <a:pPr lvl="1"/>
            <a:r>
              <a:rPr lang="en-US" sz="2000"/>
              <a:t>no network-level concept of “connection”</a:t>
            </a:r>
          </a:p>
          <a:p>
            <a:r>
              <a:rPr lang="en-US" sz="2400"/>
              <a:t>packets forwarded using destination host address</a:t>
            </a:r>
          </a:p>
          <a:p>
            <a:pPr lvl="1"/>
            <a:r>
              <a:rPr lang="en-US" sz="2000"/>
              <a:t>packets between same source-dest pair may take different paths</a:t>
            </a:r>
          </a:p>
        </p:txBody>
      </p:sp>
      <p:sp>
        <p:nvSpPr>
          <p:cNvPr id="111621" name="Line 5"/>
          <p:cNvSpPr>
            <a:spLocks noChangeShapeType="1"/>
          </p:cNvSpPr>
          <p:nvPr/>
        </p:nvSpPr>
        <p:spPr bwMode="auto">
          <a:xfrm rot="5400000" flipV="1">
            <a:off x="2706688" y="4821237"/>
            <a:ext cx="6350" cy="1577975"/>
          </a:xfrm>
          <a:prstGeom prst="line">
            <a:avLst/>
          </a:prstGeom>
          <a:noFill/>
          <a:ln w="12700">
            <a:solidFill>
              <a:schemeClr val="tx1"/>
            </a:solidFill>
            <a:round/>
            <a:headEnd/>
            <a:tailEnd/>
          </a:ln>
          <a:effectLst/>
        </p:spPr>
        <p:txBody>
          <a:bodyPr wrap="none" anchor="ctr"/>
          <a:lstStyle/>
          <a:p>
            <a:endParaRPr lang="en-US"/>
          </a:p>
        </p:txBody>
      </p:sp>
      <p:grpSp>
        <p:nvGrpSpPr>
          <p:cNvPr id="111707" name="Group 91"/>
          <p:cNvGrpSpPr>
            <a:grpSpLocks/>
          </p:cNvGrpSpPr>
          <p:nvPr/>
        </p:nvGrpSpPr>
        <p:grpSpPr bwMode="auto">
          <a:xfrm>
            <a:off x="479425" y="3741738"/>
            <a:ext cx="1566863" cy="1987550"/>
            <a:chOff x="2366" y="929"/>
            <a:chExt cx="987" cy="1252"/>
          </a:xfrm>
        </p:grpSpPr>
        <p:graphicFrame>
          <p:nvGraphicFramePr>
            <p:cNvPr id="111708" name="Object 92"/>
            <p:cNvGraphicFramePr>
              <a:graphicFrameLocks noChangeAspect="1"/>
            </p:cNvGraphicFramePr>
            <p:nvPr/>
          </p:nvGraphicFramePr>
          <p:xfrm>
            <a:off x="2741" y="929"/>
            <a:ext cx="333" cy="264"/>
          </p:xfrm>
          <a:graphic>
            <a:graphicData uri="http://schemas.openxmlformats.org/presentationml/2006/ole">
              <p:oleObj spid="_x0000_s111708" name="Clip" r:id="rId4" imgW="1305000" imgH="1085760" progId="MS_ClipArt_Gallery.2">
                <p:embed/>
              </p:oleObj>
            </a:graphicData>
          </a:graphic>
        </p:graphicFrame>
        <p:grpSp>
          <p:nvGrpSpPr>
            <p:cNvPr id="111709" name="Group 93"/>
            <p:cNvGrpSpPr>
              <a:grpSpLocks/>
            </p:cNvGrpSpPr>
            <p:nvPr/>
          </p:nvGrpSpPr>
          <p:grpSpPr bwMode="auto">
            <a:xfrm>
              <a:off x="2366" y="1145"/>
              <a:ext cx="987" cy="1036"/>
              <a:chOff x="2956" y="969"/>
              <a:chExt cx="513" cy="529"/>
            </a:xfrm>
          </p:grpSpPr>
          <p:sp>
            <p:nvSpPr>
              <p:cNvPr id="111710" name="Rectangle 94"/>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111711" name="Rectangle 95"/>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11712" name="Rectangle 96"/>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111713" name="Text Box 97"/>
              <p:cNvSpPr txBox="1">
                <a:spLocks noChangeArrowheads="1"/>
              </p:cNvSpPr>
              <p:nvPr/>
            </p:nvSpPr>
            <p:spPr bwMode="auto">
              <a:xfrm>
                <a:off x="2956" y="978"/>
                <a:ext cx="513" cy="520"/>
              </a:xfrm>
              <a:prstGeom prst="rect">
                <a:avLst/>
              </a:prstGeom>
              <a:noFill/>
              <a:ln w="9525">
                <a:noFill/>
                <a:miter lim="800000"/>
                <a:headEnd/>
                <a:tailEnd/>
              </a:ln>
              <a:effectLst/>
            </p:spPr>
            <p:txBody>
              <a:bodyPr>
                <a:spAutoFit/>
              </a:body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endParaRPr lang="en-US" sz="2000">
                  <a:latin typeface="Times New Roman" pitchFamily="18" charset="0"/>
                </a:endParaRPr>
              </a:p>
            </p:txBody>
          </p:sp>
          <p:sp>
            <p:nvSpPr>
              <p:cNvPr id="111714" name="Line 98"/>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111715" name="Line 99"/>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111716" name="Line 100"/>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111717" name="Line 101"/>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aphicFrame>
        <p:nvGraphicFramePr>
          <p:cNvPr id="111725" name="Object 109"/>
          <p:cNvGraphicFramePr>
            <a:graphicFrameLocks noChangeAspect="1"/>
          </p:cNvGraphicFramePr>
          <p:nvPr/>
        </p:nvGraphicFramePr>
        <p:xfrm>
          <a:off x="7856538" y="3913188"/>
          <a:ext cx="528637" cy="419100"/>
        </p:xfrm>
        <a:graphic>
          <a:graphicData uri="http://schemas.openxmlformats.org/presentationml/2006/ole">
            <p:oleObj spid="_x0000_s111725" name="Clip" r:id="rId5" imgW="1305000" imgH="1085760" progId="MS_ClipArt_Gallery.2">
              <p:embed/>
            </p:oleObj>
          </a:graphicData>
        </a:graphic>
      </p:graphicFrame>
      <p:grpSp>
        <p:nvGrpSpPr>
          <p:cNvPr id="111726" name="Group 110"/>
          <p:cNvGrpSpPr>
            <a:grpSpLocks/>
          </p:cNvGrpSpPr>
          <p:nvPr/>
        </p:nvGrpSpPr>
        <p:grpSpPr bwMode="auto">
          <a:xfrm>
            <a:off x="7261225" y="4256088"/>
            <a:ext cx="1566863" cy="1644650"/>
            <a:chOff x="2956" y="969"/>
            <a:chExt cx="513" cy="529"/>
          </a:xfrm>
        </p:grpSpPr>
        <p:sp>
          <p:nvSpPr>
            <p:cNvPr id="111727" name="Rectangle 11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111728" name="Rectangle 1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111729" name="Rectangle 11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111730" name="Text Box 114"/>
            <p:cNvSpPr txBox="1">
              <a:spLocks noChangeArrowheads="1"/>
            </p:cNvSpPr>
            <p:nvPr/>
          </p:nvSpPr>
          <p:spPr bwMode="auto">
            <a:xfrm>
              <a:off x="2956" y="978"/>
              <a:ext cx="513" cy="520"/>
            </a:xfrm>
            <a:prstGeom prst="rect">
              <a:avLst/>
            </a:prstGeom>
            <a:noFill/>
            <a:ln w="9525">
              <a:noFill/>
              <a:miter lim="800000"/>
              <a:headEnd/>
              <a:tailEnd/>
            </a:ln>
            <a:effectLst/>
          </p:spPr>
          <p:txBody>
            <a:bodyPr>
              <a:spAutoFit/>
            </a:bodyPr>
            <a:lstStyle/>
            <a:p>
              <a:pPr algn="ctr"/>
              <a:r>
                <a:rPr lang="en-US" sz="2000"/>
                <a:t>application</a:t>
              </a:r>
            </a:p>
            <a:p>
              <a:pPr algn="ctr"/>
              <a:r>
                <a:rPr lang="en-US" sz="2000"/>
                <a:t>transport</a:t>
              </a:r>
            </a:p>
            <a:p>
              <a:pPr algn="ctr"/>
              <a:r>
                <a:rPr lang="en-US" sz="2000">
                  <a:solidFill>
                    <a:schemeClr val="bg1"/>
                  </a:solidFill>
                </a:rPr>
                <a:t>network</a:t>
              </a:r>
              <a:endParaRPr lang="en-US" sz="2000"/>
            </a:p>
            <a:p>
              <a:pPr algn="ctr"/>
              <a:r>
                <a:rPr lang="en-US" sz="2000"/>
                <a:t>data link</a:t>
              </a:r>
            </a:p>
            <a:p>
              <a:pPr algn="ctr"/>
              <a:r>
                <a:rPr lang="en-US" sz="2000"/>
                <a:t>physical</a:t>
              </a:r>
              <a:endParaRPr lang="en-US" sz="2000">
                <a:latin typeface="Times New Roman" pitchFamily="18" charset="0"/>
              </a:endParaRPr>
            </a:p>
          </p:txBody>
        </p:sp>
        <p:sp>
          <p:nvSpPr>
            <p:cNvPr id="111731" name="Line 11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111732" name="Line 11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111733" name="Line 11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111734" name="Line 11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sp>
        <p:nvSpPr>
          <p:cNvPr id="111735" name="Line 119"/>
          <p:cNvSpPr>
            <a:spLocks noChangeShapeType="1"/>
          </p:cNvSpPr>
          <p:nvPr/>
        </p:nvSpPr>
        <p:spPr bwMode="auto">
          <a:xfrm rot="-5400000" flipH="1" flipV="1">
            <a:off x="6702425" y="5003800"/>
            <a:ext cx="6350" cy="1403350"/>
          </a:xfrm>
          <a:prstGeom prst="line">
            <a:avLst/>
          </a:prstGeom>
          <a:noFill/>
          <a:ln w="12700">
            <a:solidFill>
              <a:schemeClr val="tx1"/>
            </a:solidFill>
            <a:round/>
            <a:headEnd/>
            <a:tailEnd/>
          </a:ln>
          <a:effectLst/>
        </p:spPr>
        <p:txBody>
          <a:bodyPr wrap="none" anchor="ctr"/>
          <a:lstStyle/>
          <a:p>
            <a:endParaRPr lang="en-US"/>
          </a:p>
        </p:txBody>
      </p:sp>
      <p:sp>
        <p:nvSpPr>
          <p:cNvPr id="111736" name="Text Box 120"/>
          <p:cNvSpPr txBox="1">
            <a:spLocks noChangeArrowheads="1"/>
          </p:cNvSpPr>
          <p:nvPr/>
        </p:nvSpPr>
        <p:spPr bwMode="auto">
          <a:xfrm>
            <a:off x="1998663" y="4946650"/>
            <a:ext cx="1497012" cy="366713"/>
          </a:xfrm>
          <a:prstGeom prst="rect">
            <a:avLst/>
          </a:prstGeom>
          <a:noFill/>
          <a:ln w="9525">
            <a:noFill/>
            <a:miter lim="800000"/>
            <a:headEnd/>
            <a:tailEnd/>
          </a:ln>
          <a:effectLst/>
        </p:spPr>
        <p:txBody>
          <a:bodyPr wrap="none">
            <a:spAutoFit/>
          </a:bodyPr>
          <a:lstStyle/>
          <a:p>
            <a:pPr algn="ctr"/>
            <a:r>
              <a:rPr lang="en-US">
                <a:solidFill>
                  <a:srgbClr val="FF0000"/>
                </a:solidFill>
              </a:rPr>
              <a:t>1. Send data</a:t>
            </a:r>
            <a:endParaRPr lang="en-US" sz="2400">
              <a:latin typeface="Times New Roman" pitchFamily="18" charset="0"/>
            </a:endParaRPr>
          </a:p>
        </p:txBody>
      </p:sp>
      <p:sp>
        <p:nvSpPr>
          <p:cNvPr id="111738" name="Text Box 122"/>
          <p:cNvSpPr txBox="1">
            <a:spLocks noChangeArrowheads="1"/>
          </p:cNvSpPr>
          <p:nvPr/>
        </p:nvSpPr>
        <p:spPr bwMode="auto">
          <a:xfrm>
            <a:off x="5618163" y="5013325"/>
            <a:ext cx="1806575" cy="366713"/>
          </a:xfrm>
          <a:prstGeom prst="rect">
            <a:avLst/>
          </a:prstGeom>
          <a:noFill/>
          <a:ln w="9525">
            <a:noFill/>
            <a:miter lim="800000"/>
            <a:headEnd/>
            <a:tailEnd/>
          </a:ln>
          <a:effectLst/>
        </p:spPr>
        <p:txBody>
          <a:bodyPr wrap="none">
            <a:spAutoFit/>
          </a:bodyPr>
          <a:lstStyle/>
          <a:p>
            <a:pPr algn="ctr"/>
            <a:r>
              <a:rPr lang="en-US">
                <a:solidFill>
                  <a:srgbClr val="FF0000"/>
                </a:solidFill>
              </a:rPr>
              <a:t>2. Receive data</a:t>
            </a:r>
            <a:endParaRPr lang="en-US" sz="2400">
              <a:latin typeface="Times New Roman" pitchFamily="18" charset="0"/>
            </a:endParaRPr>
          </a:p>
        </p:txBody>
      </p:sp>
      <p:sp>
        <p:nvSpPr>
          <p:cNvPr id="111788" name="Freeform 172"/>
          <p:cNvSpPr>
            <a:spLocks/>
          </p:cNvSpPr>
          <p:nvPr/>
        </p:nvSpPr>
        <p:spPr bwMode="auto">
          <a:xfrm>
            <a:off x="2028825" y="4914900"/>
            <a:ext cx="304800" cy="657225"/>
          </a:xfrm>
          <a:custGeom>
            <a:avLst/>
            <a:gdLst/>
            <a:ahLst/>
            <a:cxnLst>
              <a:cxn ang="0">
                <a:pos x="0" y="0"/>
              </a:cxn>
              <a:cxn ang="0">
                <a:pos x="0" y="414"/>
              </a:cxn>
              <a:cxn ang="0">
                <a:pos x="192" y="408"/>
              </a:cxn>
            </a:cxnLst>
            <a:rect l="0" t="0" r="r" b="b"/>
            <a:pathLst>
              <a:path w="192" h="414">
                <a:moveTo>
                  <a:pt x="0" y="0"/>
                </a:moveTo>
                <a:lnTo>
                  <a:pt x="0" y="414"/>
                </a:lnTo>
                <a:lnTo>
                  <a:pt x="192" y="408"/>
                </a:lnTo>
              </a:path>
            </a:pathLst>
          </a:custGeom>
          <a:noFill/>
          <a:ln w="19050" cap="flat" cmpd="sng">
            <a:solidFill>
              <a:srgbClr val="FF0000"/>
            </a:solidFill>
            <a:prstDash val="solid"/>
            <a:round/>
            <a:headEnd type="none" w="med" len="med"/>
            <a:tailEnd type="triangle" w="med" len="med"/>
          </a:ln>
          <a:effectLst/>
        </p:spPr>
        <p:txBody>
          <a:bodyPr wrap="none" anchor="ctr"/>
          <a:lstStyle/>
          <a:p>
            <a:endParaRPr lang="en-US"/>
          </a:p>
        </p:txBody>
      </p:sp>
      <p:sp>
        <p:nvSpPr>
          <p:cNvPr id="111789" name="Freeform 173"/>
          <p:cNvSpPr>
            <a:spLocks/>
          </p:cNvSpPr>
          <p:nvPr/>
        </p:nvSpPr>
        <p:spPr bwMode="auto">
          <a:xfrm>
            <a:off x="6662738" y="5357813"/>
            <a:ext cx="609600" cy="295275"/>
          </a:xfrm>
          <a:custGeom>
            <a:avLst/>
            <a:gdLst/>
            <a:ahLst/>
            <a:cxnLst>
              <a:cxn ang="0">
                <a:pos x="0" y="186"/>
              </a:cxn>
              <a:cxn ang="0">
                <a:pos x="384" y="186"/>
              </a:cxn>
              <a:cxn ang="0">
                <a:pos x="384" y="0"/>
              </a:cxn>
            </a:cxnLst>
            <a:rect l="0" t="0" r="r" b="b"/>
            <a:pathLst>
              <a:path w="384" h="186">
                <a:moveTo>
                  <a:pt x="0" y="186"/>
                </a:moveTo>
                <a:lnTo>
                  <a:pt x="384" y="186"/>
                </a:lnTo>
                <a:lnTo>
                  <a:pt x="384" y="0"/>
                </a:lnTo>
              </a:path>
            </a:pathLst>
          </a:custGeom>
          <a:noFill/>
          <a:ln w="19050" cap="flat" cmpd="sng">
            <a:solidFill>
              <a:srgbClr val="FF0000"/>
            </a:solidFill>
            <a:prstDash val="solid"/>
            <a:round/>
            <a:headEnd type="none" w="med" len="med"/>
            <a:tailEnd type="triangle" w="med" len="med"/>
          </a:ln>
          <a:effectLst/>
        </p:spPr>
        <p:txBody>
          <a:bodyPr wrap="none" anchor="ctr"/>
          <a:lstStyle/>
          <a:p>
            <a:endParaRPr lang="en-US"/>
          </a:p>
        </p:txBody>
      </p:sp>
      <p:grpSp>
        <p:nvGrpSpPr>
          <p:cNvPr id="111793" name="Group 177"/>
          <p:cNvGrpSpPr>
            <a:grpSpLocks/>
          </p:cNvGrpSpPr>
          <p:nvPr/>
        </p:nvGrpSpPr>
        <p:grpSpPr bwMode="auto">
          <a:xfrm>
            <a:off x="2386013" y="5353050"/>
            <a:ext cx="361950" cy="261938"/>
            <a:chOff x="1548" y="3723"/>
            <a:chExt cx="228" cy="165"/>
          </a:xfrm>
        </p:grpSpPr>
        <p:sp>
          <p:nvSpPr>
            <p:cNvPr id="111791" name="Rectangle 175"/>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790" name="Rectangle 174"/>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792" name="Line 176"/>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grpSp>
        <p:nvGrpSpPr>
          <p:cNvPr id="111814" name="Group 198"/>
          <p:cNvGrpSpPr>
            <a:grpSpLocks/>
          </p:cNvGrpSpPr>
          <p:nvPr/>
        </p:nvGrpSpPr>
        <p:grpSpPr bwMode="auto">
          <a:xfrm>
            <a:off x="3176588" y="5078413"/>
            <a:ext cx="3024187" cy="1481137"/>
            <a:chOff x="2001" y="3199"/>
            <a:chExt cx="1905" cy="933"/>
          </a:xfrm>
        </p:grpSpPr>
        <p:sp>
          <p:nvSpPr>
            <p:cNvPr id="111620" name="Freeform 4"/>
            <p:cNvSpPr>
              <a:spLocks/>
            </p:cNvSpPr>
            <p:nvPr/>
          </p:nvSpPr>
          <p:spPr bwMode="auto">
            <a:xfrm>
              <a:off x="2112" y="3199"/>
              <a:ext cx="1794" cy="933"/>
            </a:xfrm>
            <a:custGeom>
              <a:avLst/>
              <a:gdLst/>
              <a:ahLst/>
              <a:cxnLst>
                <a:cxn ang="0">
                  <a:pos x="6" y="483"/>
                </a:cxn>
                <a:cxn ang="0">
                  <a:pos x="108" y="125"/>
                </a:cxn>
                <a:cxn ang="0">
                  <a:pos x="559" y="100"/>
                </a:cxn>
                <a:cxn ang="0">
                  <a:pos x="1128" y="29"/>
                </a:cxn>
                <a:cxn ang="0">
                  <a:pos x="1716" y="275"/>
                </a:cxn>
                <a:cxn ang="0">
                  <a:pos x="1596" y="827"/>
                </a:cxn>
                <a:cxn ang="0">
                  <a:pos x="1380" y="911"/>
                </a:cxn>
                <a:cxn ang="0">
                  <a:pos x="840" y="929"/>
                </a:cxn>
                <a:cxn ang="0">
                  <a:pos x="414" y="911"/>
                </a:cxn>
                <a:cxn ang="0">
                  <a:pos x="143" y="832"/>
                </a:cxn>
                <a:cxn ang="0">
                  <a:pos x="6" y="483"/>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w="9525">
              <a:noFill/>
              <a:round/>
              <a:headEnd/>
              <a:tailEnd/>
            </a:ln>
            <a:effectLst/>
          </p:spPr>
          <p:txBody>
            <a:bodyPr wrap="none" anchor="ctr"/>
            <a:lstStyle/>
            <a:p>
              <a:endParaRPr lang="en-US"/>
            </a:p>
          </p:txBody>
        </p:sp>
        <p:sp>
          <p:nvSpPr>
            <p:cNvPr id="111622" name="Freeform 6"/>
            <p:cNvSpPr>
              <a:spLocks/>
            </p:cNvSpPr>
            <p:nvPr/>
          </p:nvSpPr>
          <p:spPr bwMode="auto">
            <a:xfrm>
              <a:off x="2514" y="3384"/>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lstStyle/>
            <a:p>
              <a:endParaRPr lang="en-US"/>
            </a:p>
          </p:txBody>
        </p:sp>
        <p:grpSp>
          <p:nvGrpSpPr>
            <p:cNvPr id="111623" name="Group 7"/>
            <p:cNvGrpSpPr>
              <a:grpSpLocks/>
            </p:cNvGrpSpPr>
            <p:nvPr/>
          </p:nvGrpSpPr>
          <p:grpSpPr bwMode="auto">
            <a:xfrm>
              <a:off x="2203" y="3494"/>
              <a:ext cx="316" cy="147"/>
              <a:chOff x="3600" y="219"/>
              <a:chExt cx="360" cy="175"/>
            </a:xfrm>
          </p:grpSpPr>
          <p:sp>
            <p:nvSpPr>
              <p:cNvPr id="111624"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25"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26"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27"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28"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29" name="Group 13"/>
              <p:cNvGrpSpPr>
                <a:grpSpLocks/>
              </p:cNvGrpSpPr>
              <p:nvPr/>
            </p:nvGrpSpPr>
            <p:grpSpPr bwMode="auto">
              <a:xfrm>
                <a:off x="3686" y="244"/>
                <a:ext cx="177" cy="66"/>
                <a:chOff x="2848" y="848"/>
                <a:chExt cx="140" cy="98"/>
              </a:xfrm>
            </p:grpSpPr>
            <p:sp>
              <p:nvSpPr>
                <p:cNvPr id="111630"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31"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32"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633" name="Group 17"/>
              <p:cNvGrpSpPr>
                <a:grpSpLocks/>
              </p:cNvGrpSpPr>
              <p:nvPr/>
            </p:nvGrpSpPr>
            <p:grpSpPr bwMode="auto">
              <a:xfrm flipV="1">
                <a:off x="3686" y="243"/>
                <a:ext cx="177" cy="66"/>
                <a:chOff x="2848" y="848"/>
                <a:chExt cx="140" cy="98"/>
              </a:xfrm>
            </p:grpSpPr>
            <p:sp>
              <p:nvSpPr>
                <p:cNvPr id="111634"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35"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36"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637" name="Group 21"/>
            <p:cNvGrpSpPr>
              <a:grpSpLocks/>
            </p:cNvGrpSpPr>
            <p:nvPr/>
          </p:nvGrpSpPr>
          <p:grpSpPr bwMode="auto">
            <a:xfrm>
              <a:off x="2425" y="3896"/>
              <a:ext cx="316" cy="147"/>
              <a:chOff x="3600" y="219"/>
              <a:chExt cx="360" cy="175"/>
            </a:xfrm>
          </p:grpSpPr>
          <p:sp>
            <p:nvSpPr>
              <p:cNvPr id="111638"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39" name="Line 2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40" name="Line 2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41" name="Rectangle 2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42"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43" name="Group 27"/>
              <p:cNvGrpSpPr>
                <a:grpSpLocks/>
              </p:cNvGrpSpPr>
              <p:nvPr/>
            </p:nvGrpSpPr>
            <p:grpSpPr bwMode="auto">
              <a:xfrm>
                <a:off x="3686" y="244"/>
                <a:ext cx="177" cy="66"/>
                <a:chOff x="2848" y="848"/>
                <a:chExt cx="140" cy="98"/>
              </a:xfrm>
            </p:grpSpPr>
            <p:sp>
              <p:nvSpPr>
                <p:cNvPr id="111644" name="Line 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45" name="Line 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46" name="Line 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647" name="Group 31"/>
              <p:cNvGrpSpPr>
                <a:grpSpLocks/>
              </p:cNvGrpSpPr>
              <p:nvPr/>
            </p:nvGrpSpPr>
            <p:grpSpPr bwMode="auto">
              <a:xfrm flipV="1">
                <a:off x="3686" y="243"/>
                <a:ext cx="177" cy="66"/>
                <a:chOff x="2848" y="848"/>
                <a:chExt cx="140" cy="98"/>
              </a:xfrm>
            </p:grpSpPr>
            <p:sp>
              <p:nvSpPr>
                <p:cNvPr id="111648" name="Line 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49" name="Line 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50" name="Line 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651" name="Group 35"/>
            <p:cNvGrpSpPr>
              <a:grpSpLocks/>
            </p:cNvGrpSpPr>
            <p:nvPr/>
          </p:nvGrpSpPr>
          <p:grpSpPr bwMode="auto">
            <a:xfrm>
              <a:off x="2850" y="3302"/>
              <a:ext cx="316" cy="147"/>
              <a:chOff x="3600" y="219"/>
              <a:chExt cx="360" cy="175"/>
            </a:xfrm>
          </p:grpSpPr>
          <p:sp>
            <p:nvSpPr>
              <p:cNvPr id="111652"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53" name="Line 3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54" name="Line 3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55" name="Rectangle 3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56"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57" name="Group 41"/>
              <p:cNvGrpSpPr>
                <a:grpSpLocks/>
              </p:cNvGrpSpPr>
              <p:nvPr/>
            </p:nvGrpSpPr>
            <p:grpSpPr bwMode="auto">
              <a:xfrm>
                <a:off x="3686" y="244"/>
                <a:ext cx="177" cy="66"/>
                <a:chOff x="2848" y="848"/>
                <a:chExt cx="140" cy="98"/>
              </a:xfrm>
            </p:grpSpPr>
            <p:sp>
              <p:nvSpPr>
                <p:cNvPr id="111658" name="Line 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59" name="Line 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60" name="Line 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661" name="Group 45"/>
              <p:cNvGrpSpPr>
                <a:grpSpLocks/>
              </p:cNvGrpSpPr>
              <p:nvPr/>
            </p:nvGrpSpPr>
            <p:grpSpPr bwMode="auto">
              <a:xfrm flipV="1">
                <a:off x="3686" y="243"/>
                <a:ext cx="177" cy="66"/>
                <a:chOff x="2848" y="848"/>
                <a:chExt cx="140" cy="98"/>
              </a:xfrm>
            </p:grpSpPr>
            <p:sp>
              <p:nvSpPr>
                <p:cNvPr id="111662" name="Line 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63" name="Line 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64" name="Line 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665" name="Group 49"/>
            <p:cNvGrpSpPr>
              <a:grpSpLocks/>
            </p:cNvGrpSpPr>
            <p:nvPr/>
          </p:nvGrpSpPr>
          <p:grpSpPr bwMode="auto">
            <a:xfrm>
              <a:off x="2801" y="3721"/>
              <a:ext cx="315" cy="147"/>
              <a:chOff x="3600" y="219"/>
              <a:chExt cx="360" cy="175"/>
            </a:xfrm>
          </p:grpSpPr>
          <p:sp>
            <p:nvSpPr>
              <p:cNvPr id="111666" name="Oval 5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67" name="Line 5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68" name="Line 5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69" name="Rectangle 5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70" name="Oval 5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71" name="Group 55"/>
              <p:cNvGrpSpPr>
                <a:grpSpLocks/>
              </p:cNvGrpSpPr>
              <p:nvPr/>
            </p:nvGrpSpPr>
            <p:grpSpPr bwMode="auto">
              <a:xfrm>
                <a:off x="3686" y="244"/>
                <a:ext cx="177" cy="66"/>
                <a:chOff x="2848" y="848"/>
                <a:chExt cx="140" cy="98"/>
              </a:xfrm>
            </p:grpSpPr>
            <p:sp>
              <p:nvSpPr>
                <p:cNvPr id="111672" name="Line 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73" name="Line 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74" name="Line 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675" name="Group 59"/>
              <p:cNvGrpSpPr>
                <a:grpSpLocks/>
              </p:cNvGrpSpPr>
              <p:nvPr/>
            </p:nvGrpSpPr>
            <p:grpSpPr bwMode="auto">
              <a:xfrm flipV="1">
                <a:off x="3686" y="243"/>
                <a:ext cx="177" cy="66"/>
                <a:chOff x="2848" y="848"/>
                <a:chExt cx="140" cy="98"/>
              </a:xfrm>
            </p:grpSpPr>
            <p:sp>
              <p:nvSpPr>
                <p:cNvPr id="111676" name="Line 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77" name="Line 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78" name="Line 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679" name="Group 63"/>
            <p:cNvGrpSpPr>
              <a:grpSpLocks/>
            </p:cNvGrpSpPr>
            <p:nvPr/>
          </p:nvGrpSpPr>
          <p:grpSpPr bwMode="auto">
            <a:xfrm>
              <a:off x="3201" y="3908"/>
              <a:ext cx="316" cy="147"/>
              <a:chOff x="3600" y="219"/>
              <a:chExt cx="360" cy="175"/>
            </a:xfrm>
          </p:grpSpPr>
          <p:sp>
            <p:nvSpPr>
              <p:cNvPr id="111680" name="Oval 6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81" name="Line 6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82" name="Line 6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83" name="Rectangle 6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84" name="Oval 6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85" name="Group 69"/>
              <p:cNvGrpSpPr>
                <a:grpSpLocks/>
              </p:cNvGrpSpPr>
              <p:nvPr/>
            </p:nvGrpSpPr>
            <p:grpSpPr bwMode="auto">
              <a:xfrm>
                <a:off x="3686" y="244"/>
                <a:ext cx="177" cy="66"/>
                <a:chOff x="2848" y="848"/>
                <a:chExt cx="140" cy="98"/>
              </a:xfrm>
            </p:grpSpPr>
            <p:sp>
              <p:nvSpPr>
                <p:cNvPr id="111686" name="Line 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87" name="Line 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88" name="Line 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689" name="Group 73"/>
              <p:cNvGrpSpPr>
                <a:grpSpLocks/>
              </p:cNvGrpSpPr>
              <p:nvPr/>
            </p:nvGrpSpPr>
            <p:grpSpPr bwMode="auto">
              <a:xfrm flipV="1">
                <a:off x="3686" y="243"/>
                <a:ext cx="177" cy="66"/>
                <a:chOff x="2848" y="848"/>
                <a:chExt cx="140" cy="98"/>
              </a:xfrm>
            </p:grpSpPr>
            <p:sp>
              <p:nvSpPr>
                <p:cNvPr id="111690" name="Line 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691" name="Line 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692" name="Line 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111693" name="Group 77"/>
            <p:cNvGrpSpPr>
              <a:grpSpLocks/>
            </p:cNvGrpSpPr>
            <p:nvPr/>
          </p:nvGrpSpPr>
          <p:grpSpPr bwMode="auto">
            <a:xfrm>
              <a:off x="3481" y="3495"/>
              <a:ext cx="316" cy="147"/>
              <a:chOff x="3600" y="219"/>
              <a:chExt cx="360" cy="175"/>
            </a:xfrm>
          </p:grpSpPr>
          <p:sp>
            <p:nvSpPr>
              <p:cNvPr id="111694" name="Oval 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11695" name="Line 7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111696" name="Line 8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111697" name="Rectangle 8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111698" name="Oval 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11699" name="Group 83"/>
              <p:cNvGrpSpPr>
                <a:grpSpLocks/>
              </p:cNvGrpSpPr>
              <p:nvPr/>
            </p:nvGrpSpPr>
            <p:grpSpPr bwMode="auto">
              <a:xfrm>
                <a:off x="3686" y="244"/>
                <a:ext cx="177" cy="66"/>
                <a:chOff x="2848" y="848"/>
                <a:chExt cx="140" cy="98"/>
              </a:xfrm>
            </p:grpSpPr>
            <p:sp>
              <p:nvSpPr>
                <p:cNvPr id="111700" name="Line 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701" name="Line 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702" name="Line 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11703" name="Group 87"/>
              <p:cNvGrpSpPr>
                <a:grpSpLocks/>
              </p:cNvGrpSpPr>
              <p:nvPr/>
            </p:nvGrpSpPr>
            <p:grpSpPr bwMode="auto">
              <a:xfrm flipV="1">
                <a:off x="3686" y="243"/>
                <a:ext cx="177" cy="66"/>
                <a:chOff x="2848" y="848"/>
                <a:chExt cx="140" cy="98"/>
              </a:xfrm>
            </p:grpSpPr>
            <p:sp>
              <p:nvSpPr>
                <p:cNvPr id="111704" name="Line 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111705" name="Line 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111706" name="Line 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111718" name="Freeform 102"/>
            <p:cNvSpPr>
              <a:spLocks/>
            </p:cNvSpPr>
            <p:nvPr/>
          </p:nvSpPr>
          <p:spPr bwMode="auto">
            <a:xfrm>
              <a:off x="3170" y="3380"/>
              <a:ext cx="318" cy="194"/>
            </a:xfrm>
            <a:custGeom>
              <a:avLst/>
              <a:gdLst/>
              <a:ahLst/>
              <a:cxnLst>
                <a:cxn ang="0">
                  <a:pos x="0" y="0"/>
                </a:cxn>
                <a:cxn ang="0">
                  <a:pos x="318" y="194"/>
                </a:cxn>
              </a:cxnLst>
              <a:rect l="0" t="0" r="r" b="b"/>
              <a:pathLst>
                <a:path w="318" h="194">
                  <a:moveTo>
                    <a:pt x="0" y="0"/>
                  </a:moveTo>
                  <a:lnTo>
                    <a:pt x="318" y="194"/>
                  </a:lnTo>
                </a:path>
              </a:pathLst>
            </a:custGeom>
            <a:noFill/>
            <a:ln w="12700">
              <a:solidFill>
                <a:schemeClr val="tx1"/>
              </a:solidFill>
              <a:round/>
              <a:headEnd/>
              <a:tailEnd/>
            </a:ln>
            <a:effectLst/>
          </p:spPr>
          <p:txBody>
            <a:bodyPr wrap="none" anchor="ctr"/>
            <a:lstStyle/>
            <a:p>
              <a:endParaRPr lang="en-US"/>
            </a:p>
          </p:txBody>
        </p:sp>
        <p:sp>
          <p:nvSpPr>
            <p:cNvPr id="111719" name="Freeform 103"/>
            <p:cNvSpPr>
              <a:spLocks/>
            </p:cNvSpPr>
            <p:nvPr/>
          </p:nvSpPr>
          <p:spPr bwMode="auto">
            <a:xfrm>
              <a:off x="2499" y="3627"/>
              <a:ext cx="303" cy="150"/>
            </a:xfrm>
            <a:custGeom>
              <a:avLst/>
              <a:gdLst/>
              <a:ahLst/>
              <a:cxnLst>
                <a:cxn ang="0">
                  <a:pos x="0" y="0"/>
                </a:cxn>
                <a:cxn ang="0">
                  <a:pos x="294" y="174"/>
                </a:cxn>
              </a:cxnLst>
              <a:rect l="0" t="0" r="r" b="b"/>
              <a:pathLst>
                <a:path w="294" h="174">
                  <a:moveTo>
                    <a:pt x="0" y="0"/>
                  </a:moveTo>
                  <a:lnTo>
                    <a:pt x="294" y="174"/>
                  </a:lnTo>
                </a:path>
              </a:pathLst>
            </a:custGeom>
            <a:noFill/>
            <a:ln w="12700">
              <a:solidFill>
                <a:schemeClr val="tx1"/>
              </a:solidFill>
              <a:round/>
              <a:headEnd/>
              <a:tailEnd/>
            </a:ln>
            <a:effectLst/>
          </p:spPr>
          <p:txBody>
            <a:bodyPr wrap="none" anchor="ctr"/>
            <a:lstStyle/>
            <a:p>
              <a:endParaRPr lang="en-US"/>
            </a:p>
          </p:txBody>
        </p:sp>
        <p:sp>
          <p:nvSpPr>
            <p:cNvPr id="111720" name="Freeform 104"/>
            <p:cNvSpPr>
              <a:spLocks/>
            </p:cNvSpPr>
            <p:nvPr/>
          </p:nvSpPr>
          <p:spPr bwMode="auto">
            <a:xfrm>
              <a:off x="3096" y="3612"/>
              <a:ext cx="396" cy="156"/>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lstStyle/>
            <a:p>
              <a:endParaRPr lang="en-US"/>
            </a:p>
          </p:txBody>
        </p:sp>
        <p:sp>
          <p:nvSpPr>
            <p:cNvPr id="111721" name="Freeform 105"/>
            <p:cNvSpPr>
              <a:spLocks/>
            </p:cNvSpPr>
            <p:nvPr/>
          </p:nvSpPr>
          <p:spPr bwMode="auto">
            <a:xfrm>
              <a:off x="3516" y="3646"/>
              <a:ext cx="130" cy="320"/>
            </a:xfrm>
            <a:custGeom>
              <a:avLst/>
              <a:gdLst/>
              <a:ahLst/>
              <a:cxnLst>
                <a:cxn ang="0">
                  <a:pos x="0" y="500"/>
                </a:cxn>
                <a:cxn ang="0">
                  <a:pos x="118" y="0"/>
                </a:cxn>
              </a:cxnLst>
              <a:rect l="0" t="0" r="r" b="b"/>
              <a:pathLst>
                <a:path w="118" h="500">
                  <a:moveTo>
                    <a:pt x="0" y="500"/>
                  </a:moveTo>
                  <a:lnTo>
                    <a:pt x="118" y="0"/>
                  </a:lnTo>
                </a:path>
              </a:pathLst>
            </a:custGeom>
            <a:noFill/>
            <a:ln w="12700">
              <a:solidFill>
                <a:schemeClr val="tx1"/>
              </a:solidFill>
              <a:round/>
              <a:headEnd/>
              <a:tailEnd/>
            </a:ln>
            <a:effectLst/>
          </p:spPr>
          <p:txBody>
            <a:bodyPr wrap="none" anchor="ctr"/>
            <a:lstStyle/>
            <a:p>
              <a:endParaRPr lang="en-US"/>
            </a:p>
          </p:txBody>
        </p:sp>
        <p:sp>
          <p:nvSpPr>
            <p:cNvPr id="111722" name="Freeform 106"/>
            <p:cNvSpPr>
              <a:spLocks/>
            </p:cNvSpPr>
            <p:nvPr/>
          </p:nvSpPr>
          <p:spPr bwMode="auto">
            <a:xfrm>
              <a:off x="2738" y="3982"/>
              <a:ext cx="464" cy="47"/>
            </a:xfrm>
            <a:custGeom>
              <a:avLst/>
              <a:gdLst/>
              <a:ahLst/>
              <a:cxnLst>
                <a:cxn ang="0">
                  <a:pos x="370" y="32"/>
                </a:cxn>
                <a:cxn ang="0">
                  <a:pos x="0" y="0"/>
                </a:cxn>
              </a:cxnLst>
              <a:rect l="0" t="0" r="r" b="b"/>
              <a:pathLst>
                <a:path w="370" h="32">
                  <a:moveTo>
                    <a:pt x="370" y="32"/>
                  </a:moveTo>
                  <a:lnTo>
                    <a:pt x="0" y="0"/>
                  </a:lnTo>
                </a:path>
              </a:pathLst>
            </a:custGeom>
            <a:noFill/>
            <a:ln w="12700">
              <a:solidFill>
                <a:schemeClr val="tx1"/>
              </a:solidFill>
              <a:round/>
              <a:headEnd/>
              <a:tailEnd/>
            </a:ln>
            <a:effectLst/>
          </p:spPr>
          <p:txBody>
            <a:bodyPr wrap="none" anchor="ctr"/>
            <a:lstStyle/>
            <a:p>
              <a:endParaRPr lang="en-US"/>
            </a:p>
          </p:txBody>
        </p:sp>
        <p:sp>
          <p:nvSpPr>
            <p:cNvPr id="111723" name="Freeform 107"/>
            <p:cNvSpPr>
              <a:spLocks/>
            </p:cNvSpPr>
            <p:nvPr/>
          </p:nvSpPr>
          <p:spPr bwMode="auto">
            <a:xfrm>
              <a:off x="2400" y="3642"/>
              <a:ext cx="122" cy="268"/>
            </a:xfrm>
            <a:custGeom>
              <a:avLst/>
              <a:gdLst/>
              <a:ahLst/>
              <a:cxnLst>
                <a:cxn ang="0">
                  <a:pos x="162" y="408"/>
                </a:cxn>
                <a:cxn ang="0">
                  <a:pos x="176" y="412"/>
                </a:cxn>
                <a:cxn ang="0">
                  <a:pos x="0" y="0"/>
                </a:cxn>
              </a:cxnLst>
              <a:rect l="0" t="0" r="r" b="b"/>
              <a:pathLst>
                <a:path w="176" h="412">
                  <a:moveTo>
                    <a:pt x="162" y="408"/>
                  </a:moveTo>
                  <a:lnTo>
                    <a:pt x="176" y="412"/>
                  </a:lnTo>
                  <a:lnTo>
                    <a:pt x="0" y="0"/>
                  </a:lnTo>
                </a:path>
              </a:pathLst>
            </a:custGeom>
            <a:noFill/>
            <a:ln w="12700">
              <a:solidFill>
                <a:schemeClr val="tx1"/>
              </a:solidFill>
              <a:round/>
              <a:headEnd/>
              <a:tailEnd/>
            </a:ln>
            <a:effectLst/>
          </p:spPr>
          <p:txBody>
            <a:bodyPr wrap="none" anchor="ctr"/>
            <a:lstStyle/>
            <a:p>
              <a:endParaRPr lang="en-US"/>
            </a:p>
          </p:txBody>
        </p:sp>
        <p:grpSp>
          <p:nvGrpSpPr>
            <p:cNvPr id="111794" name="Group 178"/>
            <p:cNvGrpSpPr>
              <a:grpSpLocks/>
            </p:cNvGrpSpPr>
            <p:nvPr/>
          </p:nvGrpSpPr>
          <p:grpSpPr bwMode="auto">
            <a:xfrm>
              <a:off x="2001" y="3375"/>
              <a:ext cx="228" cy="165"/>
              <a:chOff x="1548" y="3723"/>
              <a:chExt cx="228" cy="165"/>
            </a:xfrm>
          </p:grpSpPr>
          <p:sp>
            <p:nvSpPr>
              <p:cNvPr id="111795" name="Rectangle 179"/>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796" name="Rectangle 180"/>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797" name="Line 181"/>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grpSp>
          <p:nvGrpSpPr>
            <p:cNvPr id="111798" name="Group 182"/>
            <p:cNvGrpSpPr>
              <a:grpSpLocks/>
            </p:cNvGrpSpPr>
            <p:nvPr/>
          </p:nvGrpSpPr>
          <p:grpSpPr bwMode="auto">
            <a:xfrm>
              <a:off x="3180" y="3306"/>
              <a:ext cx="228" cy="165"/>
              <a:chOff x="1548" y="3723"/>
              <a:chExt cx="228" cy="165"/>
            </a:xfrm>
          </p:grpSpPr>
          <p:sp>
            <p:nvSpPr>
              <p:cNvPr id="111799" name="Rectangle 183"/>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800" name="Rectangle 184"/>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801" name="Line 185"/>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grpSp>
          <p:nvGrpSpPr>
            <p:cNvPr id="111802" name="Group 186"/>
            <p:cNvGrpSpPr>
              <a:grpSpLocks/>
            </p:cNvGrpSpPr>
            <p:nvPr/>
          </p:nvGrpSpPr>
          <p:grpSpPr bwMode="auto">
            <a:xfrm>
              <a:off x="2850" y="3897"/>
              <a:ext cx="228" cy="165"/>
              <a:chOff x="1548" y="3723"/>
              <a:chExt cx="228" cy="165"/>
            </a:xfrm>
          </p:grpSpPr>
          <p:sp>
            <p:nvSpPr>
              <p:cNvPr id="111803" name="Rectangle 187"/>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804" name="Rectangle 188"/>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805" name="Line 189"/>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grpSp>
          <p:nvGrpSpPr>
            <p:cNvPr id="111806" name="Group 190"/>
            <p:cNvGrpSpPr>
              <a:grpSpLocks/>
            </p:cNvGrpSpPr>
            <p:nvPr/>
          </p:nvGrpSpPr>
          <p:grpSpPr bwMode="auto">
            <a:xfrm>
              <a:off x="2586" y="3597"/>
              <a:ext cx="228" cy="165"/>
              <a:chOff x="1548" y="3723"/>
              <a:chExt cx="228" cy="165"/>
            </a:xfrm>
          </p:grpSpPr>
          <p:sp>
            <p:nvSpPr>
              <p:cNvPr id="111807" name="Rectangle 191"/>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808" name="Rectangle 192"/>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809" name="Line 193"/>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grpSp>
      <p:grpSp>
        <p:nvGrpSpPr>
          <p:cNvPr id="111810" name="Group 194"/>
          <p:cNvGrpSpPr>
            <a:grpSpLocks/>
          </p:cNvGrpSpPr>
          <p:nvPr/>
        </p:nvGrpSpPr>
        <p:grpSpPr bwMode="auto">
          <a:xfrm>
            <a:off x="6457950" y="5434013"/>
            <a:ext cx="361950" cy="261937"/>
            <a:chOff x="1548" y="3723"/>
            <a:chExt cx="228" cy="165"/>
          </a:xfrm>
        </p:grpSpPr>
        <p:sp>
          <p:nvSpPr>
            <p:cNvPr id="111811" name="Rectangle 195"/>
            <p:cNvSpPr>
              <a:spLocks noChangeArrowheads="1"/>
            </p:cNvSpPr>
            <p:nvPr/>
          </p:nvSpPr>
          <p:spPr bwMode="auto">
            <a:xfrm>
              <a:off x="1563" y="3723"/>
              <a:ext cx="102" cy="150"/>
            </a:xfrm>
            <a:prstGeom prst="rect">
              <a:avLst/>
            </a:prstGeom>
            <a:solidFill>
              <a:schemeClr val="bg2"/>
            </a:solidFill>
            <a:ln w="9525">
              <a:noFill/>
              <a:miter lim="800000"/>
              <a:headEnd/>
              <a:tailEnd/>
            </a:ln>
            <a:effectLst/>
          </p:spPr>
          <p:txBody>
            <a:bodyPr wrap="none" anchor="ctr"/>
            <a:lstStyle/>
            <a:p>
              <a:endParaRPr lang="en-US"/>
            </a:p>
          </p:txBody>
        </p:sp>
        <p:sp>
          <p:nvSpPr>
            <p:cNvPr id="111812" name="Rectangle 196"/>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111813" name="Line 197"/>
            <p:cNvSpPr>
              <a:spLocks noChangeShapeType="1"/>
            </p:cNvSpPr>
            <p:nvPr/>
          </p:nvSpPr>
          <p:spPr bwMode="auto">
            <a:xfrm>
              <a:off x="1650" y="3816"/>
              <a:ext cx="126" cy="0"/>
            </a:xfrm>
            <a:prstGeom prst="line">
              <a:avLst/>
            </a:prstGeom>
            <a:noFill/>
            <a:ln w="9525">
              <a:solidFill>
                <a:schemeClr val="accent2"/>
              </a:solidFill>
              <a:round/>
              <a:headEnd/>
              <a:tailEnd type="triangle" w="med" len="me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736"/>
                                        </p:tgtEl>
                                        <p:attrNameLst>
                                          <p:attrName>style.visibility</p:attrName>
                                        </p:attrNameLst>
                                      </p:cBhvr>
                                      <p:to>
                                        <p:strVal val="visible"/>
                                      </p:to>
                                    </p:set>
                                    <p:animEffect transition="in" filter="dissolve">
                                      <p:cBhvr>
                                        <p:cTn id="7" dur="500"/>
                                        <p:tgtEl>
                                          <p:spTgt spid="11173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1738"/>
                                        </p:tgtEl>
                                        <p:attrNameLst>
                                          <p:attrName>style.visibility</p:attrName>
                                        </p:attrNameLst>
                                      </p:cBhvr>
                                      <p:to>
                                        <p:strVal val="visible"/>
                                      </p:to>
                                    </p:set>
                                    <p:animEffect transition="in" filter="dissolve">
                                      <p:cBhvr>
                                        <p:cTn id="11" dur="500"/>
                                        <p:tgtEl>
                                          <p:spTgt spid="11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36" grpId="0" autoUpdateAnimBg="0"/>
      <p:bldP spid="111738"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8740</TotalTime>
  <Words>5513</Words>
  <Application>Microsoft Office PowerPoint</Application>
  <PresentationFormat>On-screen Show (4:3)</PresentationFormat>
  <Paragraphs>1792</Paragraphs>
  <Slides>72</Slides>
  <Notes>72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2" baseType="lpstr">
      <vt:lpstr>Times New Roman</vt:lpstr>
      <vt:lpstr>Comic Sans MS</vt:lpstr>
      <vt:lpstr>ZapfDingbats</vt:lpstr>
      <vt:lpstr>Arial</vt:lpstr>
      <vt:lpstr>Times</vt:lpstr>
      <vt:lpstr>MS Mincho</vt:lpstr>
      <vt:lpstr>Wingdings</vt:lpstr>
      <vt:lpstr>Default Design</vt:lpstr>
      <vt:lpstr>Microsoft Clip Gallery</vt:lpstr>
      <vt:lpstr>Microsoft ClipArt Gallery</vt:lpstr>
      <vt:lpstr>Slide 1</vt:lpstr>
      <vt:lpstr>Network layer</vt:lpstr>
      <vt:lpstr>Two Key Network-Layer Functions</vt:lpstr>
      <vt:lpstr>Network service model</vt:lpstr>
      <vt:lpstr>Network layer service models:</vt:lpstr>
      <vt:lpstr>Virtual circuits</vt:lpstr>
      <vt:lpstr>Forwarding table</vt:lpstr>
      <vt:lpstr>Virtual circuits: signaling protocols</vt:lpstr>
      <vt:lpstr>Datagram networks</vt:lpstr>
      <vt:lpstr>Datagram or VC network: why?</vt:lpstr>
      <vt:lpstr>Router Architecture Overview</vt:lpstr>
      <vt:lpstr>Three types of switching fabrics</vt:lpstr>
      <vt:lpstr>Input Port Queuing</vt:lpstr>
      <vt:lpstr>The Internet Network layer</vt:lpstr>
      <vt:lpstr>IP datagram format</vt:lpstr>
      <vt:lpstr>IP Fragmentation &amp; Reassembly</vt:lpstr>
      <vt:lpstr>IP Fragmentation and Reassembly</vt:lpstr>
      <vt:lpstr>IP Addressing: introduction</vt:lpstr>
      <vt:lpstr>Subnets</vt:lpstr>
      <vt:lpstr>IP addressing: CIDR</vt:lpstr>
      <vt:lpstr>IP addresses: how to get one?</vt:lpstr>
      <vt:lpstr>Hierarchical addressing: route aggregation</vt:lpstr>
      <vt:lpstr>NAT: Network Address Translation</vt:lpstr>
      <vt:lpstr>NAT: Network Address Translation</vt:lpstr>
      <vt:lpstr>NAT traversal problem</vt:lpstr>
      <vt:lpstr>NAT traversal problem</vt:lpstr>
      <vt:lpstr>IPv6</vt:lpstr>
      <vt:lpstr>IPv6 Header (Cont)</vt:lpstr>
      <vt:lpstr>Transition From IPv4 To IPv6</vt:lpstr>
      <vt:lpstr>Tunneling</vt:lpstr>
      <vt:lpstr>Interplay between routing, forwarding</vt:lpstr>
      <vt:lpstr>Graph abstraction</vt:lpstr>
      <vt:lpstr>Graph abstraction: costs</vt:lpstr>
      <vt:lpstr>Routing Algorithm classification</vt:lpstr>
      <vt:lpstr>A Link-State Routing Algorithm</vt:lpstr>
      <vt:lpstr>Dijsktra’s Algorithm</vt:lpstr>
      <vt:lpstr>Dijkstra’s algorithm: example</vt:lpstr>
      <vt:lpstr>Distance Vector Algorithm </vt:lpstr>
      <vt:lpstr>Distance vector algorithm (4)</vt:lpstr>
      <vt:lpstr>Distance Vector Algorithm (5)</vt:lpstr>
      <vt:lpstr>Slide 41</vt:lpstr>
      <vt:lpstr>Slide 42</vt:lpstr>
      <vt:lpstr>Comparison of LS and DV algorithms</vt:lpstr>
      <vt:lpstr>Hierarchical Routing</vt:lpstr>
      <vt:lpstr>Hierarchical Routing</vt:lpstr>
      <vt:lpstr>Interconnected ASes</vt:lpstr>
      <vt:lpstr>Example: Setting forwarding table in router 1d</vt:lpstr>
      <vt:lpstr>Intra-AS Routing</vt:lpstr>
      <vt:lpstr>RIP ( Routing Information Protocol)</vt:lpstr>
      <vt:lpstr>RIP advertisements</vt:lpstr>
      <vt:lpstr>OSPF (Open Shortest Path First)</vt:lpstr>
      <vt:lpstr>OSPF “advanced” features (not in RIP)</vt:lpstr>
      <vt:lpstr>Internet inter-AS routing: BGP</vt:lpstr>
      <vt:lpstr>BGP basics</vt:lpstr>
      <vt:lpstr>Path attributes &amp; BGP routes</vt:lpstr>
      <vt:lpstr>Why different Intra- and Inter-AS routing ? </vt:lpstr>
      <vt:lpstr>Broadcast &amp; Multicast Routing</vt:lpstr>
      <vt:lpstr>In-network duplication</vt:lpstr>
      <vt:lpstr>Spanning Tree</vt:lpstr>
      <vt:lpstr>Multicast Routing: Problem Statement</vt:lpstr>
      <vt:lpstr>Approaches for building mcast trees</vt:lpstr>
      <vt:lpstr>Shortest Path Tree</vt:lpstr>
      <vt:lpstr>Reverse Path Forwarding</vt:lpstr>
      <vt:lpstr>Reverse Path Forwarding: example</vt:lpstr>
      <vt:lpstr>Reverse Path Forwarding: pruning</vt:lpstr>
      <vt:lpstr>Shared-Tree: Steiner Tree</vt:lpstr>
      <vt:lpstr>Center-based trees</vt:lpstr>
      <vt:lpstr>Center-based trees: an example</vt:lpstr>
      <vt:lpstr>Internet Multicasting Routing: DVMRP</vt:lpstr>
      <vt:lpstr>PIM: Protocol Independent Multicast</vt:lpstr>
      <vt:lpstr>PIM - Sparse Mode</vt:lpstr>
      <vt:lpstr>PIM - Sparse Mode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4</dc:title>
  <dc:creator>Jim Kurose and Keith Ross</dc:creator>
  <cp:lastModifiedBy>helmy</cp:lastModifiedBy>
  <cp:revision>285</cp:revision>
  <dcterms:created xsi:type="dcterms:W3CDTF">1999-10-08T19:08:27Z</dcterms:created>
  <dcterms:modified xsi:type="dcterms:W3CDTF">2011-11-22T06:19:31Z</dcterms:modified>
</cp:coreProperties>
</file>