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448" r:id="rId2"/>
    <p:sldId id="256" r:id="rId3"/>
    <p:sldId id="365" r:id="rId4"/>
    <p:sldId id="258" r:id="rId5"/>
    <p:sldId id="259" r:id="rId6"/>
    <p:sldId id="369" r:id="rId7"/>
    <p:sldId id="370" r:id="rId8"/>
    <p:sldId id="261" r:id="rId9"/>
    <p:sldId id="371" r:id="rId10"/>
    <p:sldId id="372" r:id="rId11"/>
    <p:sldId id="373" r:id="rId12"/>
    <p:sldId id="374" r:id="rId13"/>
    <p:sldId id="376" r:id="rId14"/>
    <p:sldId id="263" r:id="rId15"/>
    <p:sldId id="264" r:id="rId16"/>
    <p:sldId id="375" r:id="rId17"/>
    <p:sldId id="408" r:id="rId18"/>
    <p:sldId id="446" r:id="rId19"/>
    <p:sldId id="447" r:id="rId20"/>
    <p:sldId id="409" r:id="rId21"/>
    <p:sldId id="449" r:id="rId22"/>
    <p:sldId id="450" r:id="rId23"/>
    <p:sldId id="464" r:id="rId24"/>
    <p:sldId id="465" r:id="rId25"/>
    <p:sldId id="466" r:id="rId26"/>
    <p:sldId id="467" r:id="rId27"/>
    <p:sldId id="469" r:id="rId28"/>
    <p:sldId id="474" r:id="rId29"/>
    <p:sldId id="470" r:id="rId30"/>
    <p:sldId id="471" r:id="rId31"/>
    <p:sldId id="476" r:id="rId32"/>
    <p:sldId id="475" r:id="rId33"/>
    <p:sldId id="472" r:id="rId34"/>
    <p:sldId id="473" r:id="rId35"/>
    <p:sldId id="455" r:id="rId36"/>
    <p:sldId id="482" r:id="rId37"/>
    <p:sldId id="477" r:id="rId38"/>
    <p:sldId id="478" r:id="rId39"/>
    <p:sldId id="479" r:id="rId40"/>
    <p:sldId id="480" r:id="rId41"/>
    <p:sldId id="481" r:id="rId42"/>
    <p:sldId id="434" r:id="rId43"/>
    <p:sldId id="435" r:id="rId44"/>
    <p:sldId id="436" r:id="rId45"/>
    <p:sldId id="437" r:id="rId46"/>
    <p:sldId id="438" r:id="rId47"/>
    <p:sldId id="484" r:id="rId48"/>
    <p:sldId id="377" r:id="rId49"/>
    <p:sldId id="320" r:id="rId50"/>
    <p:sldId id="321" r:id="rId51"/>
    <p:sldId id="485" r:id="rId52"/>
    <p:sldId id="322" r:id="rId53"/>
    <p:sldId id="48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26" r:id="rId62"/>
    <p:sldId id="385" r:id="rId63"/>
    <p:sldId id="386" r:id="rId64"/>
    <p:sldId id="388" r:id="rId65"/>
    <p:sldId id="508" r:id="rId66"/>
    <p:sldId id="389" r:id="rId67"/>
    <p:sldId id="390" r:id="rId68"/>
    <p:sldId id="486" r:id="rId69"/>
    <p:sldId id="391" r:id="rId70"/>
    <p:sldId id="330" r:id="rId71"/>
    <p:sldId id="331" r:id="rId72"/>
    <p:sldId id="332" r:id="rId73"/>
    <p:sldId id="333" r:id="rId74"/>
    <p:sldId id="392" r:id="rId75"/>
    <p:sldId id="499" r:id="rId76"/>
    <p:sldId id="488" r:id="rId77"/>
    <p:sldId id="489" r:id="rId78"/>
    <p:sldId id="490" r:id="rId79"/>
    <p:sldId id="491" r:id="rId80"/>
    <p:sldId id="492" r:id="rId81"/>
    <p:sldId id="493" r:id="rId82"/>
    <p:sldId id="494" r:id="rId83"/>
    <p:sldId id="496" r:id="rId84"/>
    <p:sldId id="497" r:id="rId85"/>
    <p:sldId id="498" r:id="rId86"/>
    <p:sldId id="393" r:id="rId87"/>
    <p:sldId id="395" r:id="rId88"/>
    <p:sldId id="394" r:id="rId89"/>
    <p:sldId id="509" r:id="rId90"/>
    <p:sldId id="522" r:id="rId91"/>
    <p:sldId id="523" r:id="rId92"/>
    <p:sldId id="510" r:id="rId93"/>
    <p:sldId id="512" r:id="rId94"/>
    <p:sldId id="513" r:id="rId95"/>
    <p:sldId id="511" r:id="rId96"/>
    <p:sldId id="524" r:id="rId97"/>
    <p:sldId id="514" r:id="rId98"/>
    <p:sldId id="515" r:id="rId99"/>
    <p:sldId id="534" r:id="rId100"/>
    <p:sldId id="533" r:id="rId101"/>
    <p:sldId id="400" r:id="rId102"/>
    <p:sldId id="347" r:id="rId103"/>
    <p:sldId id="401" r:id="rId104"/>
    <p:sldId id="525" r:id="rId105"/>
    <p:sldId id="536" r:id="rId106"/>
    <p:sldId id="526" r:id="rId107"/>
    <p:sldId id="527" r:id="rId108"/>
    <p:sldId id="528" r:id="rId109"/>
    <p:sldId id="529" r:id="rId110"/>
    <p:sldId id="530" r:id="rId111"/>
    <p:sldId id="531" r:id="rId112"/>
    <p:sldId id="532" r:id="rId113"/>
    <p:sldId id="535" r:id="rId114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0" autoAdjust="0"/>
  </p:normalViewPr>
  <p:slideViewPr>
    <p:cSldViewPr snapToGrid="0">
      <p:cViewPr varScale="1">
        <p:scale>
          <a:sx n="52" d="100"/>
          <a:sy n="52" d="100"/>
        </p:scale>
        <p:origin x="-114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DF0A8B2-81F4-4ACD-933F-A4E4AA0F4F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471A7749-CF16-4475-94B8-6CAD21713C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4A0DC-AB90-4A5E-A5BC-8728883B3F4E}" type="slidenum">
              <a:rPr lang="en-US"/>
              <a:pPr/>
              <a:t>1</a:t>
            </a:fld>
            <a:endParaRPr lang="en-US"/>
          </a:p>
        </p:txBody>
      </p:sp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8D52-FC0A-4EA5-9E1A-D89FE1872BD7}" type="slidenum">
              <a:rPr lang="en-US"/>
              <a:pPr/>
              <a:t>10</a:t>
            </a:fld>
            <a:endParaRPr 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790E9-FACE-4DC7-9689-787DB190D081}" type="slidenum">
              <a:rPr lang="en-US"/>
              <a:pPr/>
              <a:t>101</a:t>
            </a:fld>
            <a:endParaRPr lang="en-US"/>
          </a:p>
        </p:txBody>
      </p:sp>
      <p:sp>
        <p:nvSpPr>
          <p:cNvPr id="433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7B32F-6656-4075-8CE3-B373BEC2A05D}" type="slidenum">
              <a:rPr lang="en-US"/>
              <a:pPr/>
              <a:t>102</a:t>
            </a:fld>
            <a:endParaRPr lang="en-US"/>
          </a:p>
        </p:txBody>
      </p:sp>
      <p:sp>
        <p:nvSpPr>
          <p:cNvPr id="437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946D0-14F2-497B-A3EB-F08A900E4C29}" type="slidenum">
              <a:rPr lang="en-US"/>
              <a:pPr/>
              <a:t>103</a:t>
            </a:fld>
            <a:endParaRPr lang="en-US"/>
          </a:p>
        </p:txBody>
      </p:sp>
      <p:sp>
        <p:nvSpPr>
          <p:cNvPr id="439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702D3-0731-4BC2-84E7-C07E951CA031}" type="slidenum">
              <a:rPr lang="en-US"/>
              <a:pPr/>
              <a:t>104</a:t>
            </a:fld>
            <a:endParaRPr lang="en-US"/>
          </a:p>
        </p:txBody>
      </p:sp>
      <p:sp>
        <p:nvSpPr>
          <p:cNvPr id="588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AA93A-D07E-4006-BE68-267471926BD1}" type="slidenum">
              <a:rPr lang="en-US"/>
              <a:pPr/>
              <a:t>105</a:t>
            </a:fld>
            <a:endParaRPr lang="en-US"/>
          </a:p>
        </p:txBody>
      </p:sp>
      <p:sp>
        <p:nvSpPr>
          <p:cNvPr id="610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378D8-B1C2-40C3-882C-95B8B222F46D}" type="slidenum">
              <a:rPr lang="en-US"/>
              <a:pPr/>
              <a:t>106</a:t>
            </a:fld>
            <a:endParaRPr lang="en-US"/>
          </a:p>
        </p:txBody>
      </p:sp>
      <p:sp>
        <p:nvSpPr>
          <p:cNvPr id="590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90A57-16F5-4A00-88D9-34A86F3DD87F}" type="slidenum">
              <a:rPr lang="en-US"/>
              <a:pPr/>
              <a:t>107</a:t>
            </a:fld>
            <a:endParaRPr lang="en-US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B8B88-085B-4CEE-BE86-4E45A21357D3}" type="slidenum">
              <a:rPr lang="en-US"/>
              <a:pPr/>
              <a:t>108</a:t>
            </a:fld>
            <a:endParaRPr lang="en-US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B7718-724F-4A6D-AB6F-A51DDFEB0F8B}" type="slidenum">
              <a:rPr lang="en-US"/>
              <a:pPr/>
              <a:t>109</a:t>
            </a:fld>
            <a:endParaRPr lang="en-US"/>
          </a:p>
        </p:txBody>
      </p:sp>
      <p:sp>
        <p:nvSpPr>
          <p:cNvPr id="596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DFEC3-72ED-44C8-9410-4FC7DFB63D92}" type="slidenum">
              <a:rPr lang="en-US"/>
              <a:pPr/>
              <a:t>110</a:t>
            </a:fld>
            <a:endParaRPr lang="en-US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B400B-3F17-4C7D-B172-CBADF87F03CF}" type="slidenum">
              <a:rPr lang="en-US"/>
              <a:pPr/>
              <a:t>11</a:t>
            </a:fld>
            <a:endParaRPr lang="en-US"/>
          </a:p>
        </p:txBody>
      </p:sp>
      <p:sp>
        <p:nvSpPr>
          <p:cNvPr id="349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02FED-24B9-47DF-8D74-DAAC1F16C8E3}" type="slidenum">
              <a:rPr lang="en-US"/>
              <a:pPr/>
              <a:t>111</a:t>
            </a:fld>
            <a:endParaRPr lang="en-US"/>
          </a:p>
        </p:txBody>
      </p:sp>
      <p:sp>
        <p:nvSpPr>
          <p:cNvPr id="601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18D62-874F-479A-A921-8BAB62233F6C}" type="slidenum">
              <a:rPr lang="en-US"/>
              <a:pPr/>
              <a:t>112</a:t>
            </a:fld>
            <a:endParaRPr lang="en-US"/>
          </a:p>
        </p:txBody>
      </p:sp>
      <p:sp>
        <p:nvSpPr>
          <p:cNvPr id="603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3F6C5-BA4E-4BF1-BB6A-9EDC2E3850C1}" type="slidenum">
              <a:rPr lang="en-US"/>
              <a:pPr/>
              <a:t>113</a:t>
            </a:fld>
            <a:endParaRPr lang="en-US"/>
          </a:p>
        </p:txBody>
      </p:sp>
      <p:sp>
        <p:nvSpPr>
          <p:cNvPr id="608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B0B70-A8F9-4384-9692-9A131492AE23}" type="slidenum">
              <a:rPr lang="en-US"/>
              <a:pPr/>
              <a:t>12</a:t>
            </a:fld>
            <a:endParaRPr lang="en-US"/>
          </a:p>
        </p:txBody>
      </p:sp>
      <p:sp>
        <p:nvSpPr>
          <p:cNvPr id="350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6C31D-7654-4EA7-B991-D9919CDAF58B}" type="slidenum">
              <a:rPr lang="en-US"/>
              <a:pPr/>
              <a:t>13</a:t>
            </a:fld>
            <a:endParaRPr lang="en-US"/>
          </a:p>
        </p:txBody>
      </p:sp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02554-3488-4A75-A79A-7348ABEAE0F5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AD026-9877-4FB8-95F2-C829B515BCDA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D229D-4B7C-4CD2-AB2E-0EA5DDE5F1CA}" type="slidenum">
              <a:rPr lang="en-US"/>
              <a:pPr/>
              <a:t>16</a:t>
            </a:fld>
            <a:endParaRPr lang="en-US"/>
          </a:p>
        </p:txBody>
      </p:sp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7D237-F209-493C-8508-E5E7A0DD3113}" type="slidenum">
              <a:rPr lang="en-US"/>
              <a:pPr/>
              <a:t>17</a:t>
            </a:fld>
            <a:endParaRPr lang="en-US"/>
          </a:p>
        </p:txBody>
      </p:sp>
      <p:sp>
        <p:nvSpPr>
          <p:cNvPr id="357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D39A-1972-4DB1-B906-2D437D53886E}" type="slidenum">
              <a:rPr lang="en-US"/>
              <a:pPr/>
              <a:t>18</a:t>
            </a:fld>
            <a:endParaRPr lang="en-US"/>
          </a:p>
        </p:txBody>
      </p:sp>
      <p:sp>
        <p:nvSpPr>
          <p:cNvPr id="358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7A181-569B-4ED8-A23E-6A832242903F}" type="slidenum">
              <a:rPr lang="en-US"/>
              <a:pPr/>
              <a:t>19</a:t>
            </a:fld>
            <a:endParaRPr lang="en-US"/>
          </a:p>
        </p:txBody>
      </p:sp>
      <p:sp>
        <p:nvSpPr>
          <p:cNvPr id="359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FDAB4-7864-4E5B-9847-CDF9A5315B2E}" type="slidenum">
              <a:rPr lang="en-US"/>
              <a:pPr/>
              <a:t>2</a:t>
            </a:fld>
            <a:endParaRPr lang="en-US"/>
          </a:p>
        </p:txBody>
      </p:sp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15154-FE34-46DE-83EB-A6AFE5D6A81C}" type="slidenum">
              <a:rPr lang="en-US"/>
              <a:pPr/>
              <a:t>20</a:t>
            </a:fld>
            <a:endParaRPr lang="en-US"/>
          </a:p>
        </p:txBody>
      </p:sp>
      <p:sp>
        <p:nvSpPr>
          <p:cNvPr id="36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001E3-CBCD-4FA7-A35B-C5DA3851328C}" type="slidenum">
              <a:rPr lang="en-US"/>
              <a:pPr/>
              <a:t>21</a:t>
            </a:fld>
            <a:endParaRPr lang="en-US"/>
          </a:p>
        </p:txBody>
      </p:sp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CF9DA-B406-4630-887E-2FA5C2BA4E6B}" type="slidenum">
              <a:rPr lang="en-US"/>
              <a:pPr/>
              <a:t>22</a:t>
            </a:fld>
            <a:endParaRPr lang="en-US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37AB-229C-4953-80E0-327E0C706424}" type="slidenum">
              <a:rPr lang="en-US"/>
              <a:pPr/>
              <a:t>23</a:t>
            </a:fld>
            <a:endParaRPr lang="en-US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B7C8B-E361-4DBE-BDB0-07D2936E42FE}" type="slidenum">
              <a:rPr lang="en-US"/>
              <a:pPr/>
              <a:t>24</a:t>
            </a:fld>
            <a:endParaRPr lang="en-US"/>
          </a:p>
        </p:txBody>
      </p:sp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812A5-08BC-42C3-8EAC-06CE11C1031D}" type="slidenum">
              <a:rPr lang="en-US"/>
              <a:pPr/>
              <a:t>25</a:t>
            </a:fld>
            <a:endParaRPr lang="en-US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EAFB7-905B-473E-AAC4-BDCD412EF90D}" type="slidenum">
              <a:rPr lang="en-US"/>
              <a:pPr/>
              <a:t>26</a:t>
            </a:fld>
            <a:endParaRPr lang="en-US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4246D-E0FD-4107-8803-174DC951FF4F}" type="slidenum">
              <a:rPr lang="en-US"/>
              <a:pPr/>
              <a:t>27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940E0-AD01-4A3D-9C2A-9240F5115C33}" type="slidenum">
              <a:rPr lang="en-US"/>
              <a:pPr/>
              <a:t>28</a:t>
            </a:fld>
            <a:endParaRPr lang="en-US"/>
          </a:p>
        </p:txBody>
      </p:sp>
      <p:sp>
        <p:nvSpPr>
          <p:cNvPr id="495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2919-67F2-4874-A3E2-9C29CA736154}" type="slidenum">
              <a:rPr lang="en-US"/>
              <a:pPr/>
              <a:t>29</a:t>
            </a:fld>
            <a:endParaRPr lang="en-US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813EF-9836-4BB9-9D4B-6D5B102449B6}" type="slidenum">
              <a:rPr lang="en-US"/>
              <a:pPr/>
              <a:t>3</a:t>
            </a:fld>
            <a:endParaRPr lang="en-US"/>
          </a:p>
        </p:txBody>
      </p:sp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1907-ABCE-4B9F-8228-9C430E4236BA}" type="slidenum">
              <a:rPr lang="en-US"/>
              <a:pPr/>
              <a:t>30</a:t>
            </a:fld>
            <a:endParaRPr lang="en-US"/>
          </a:p>
        </p:txBody>
      </p:sp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CB193-330C-42DD-A372-EF9C9D9A3570}" type="slidenum">
              <a:rPr lang="en-US"/>
              <a:pPr/>
              <a:t>31</a:t>
            </a:fld>
            <a:endParaRPr lang="en-US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A5A97-8BE9-4BB8-A9B1-16A699828A3A}" type="slidenum">
              <a:rPr lang="en-US"/>
              <a:pPr/>
              <a:t>32</a:t>
            </a:fld>
            <a:endParaRPr lang="en-US"/>
          </a:p>
        </p:txBody>
      </p:sp>
      <p:sp>
        <p:nvSpPr>
          <p:cNvPr id="497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92A01-38B0-478A-92E1-2E58FC245588}" type="slidenum">
              <a:rPr lang="en-US"/>
              <a:pPr/>
              <a:t>33</a:t>
            </a:fld>
            <a:endParaRPr 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6E51C-FEC3-4E3E-8AAB-81CE1060B9AA}" type="slidenum">
              <a:rPr lang="en-US"/>
              <a:pPr/>
              <a:t>34</a:t>
            </a:fld>
            <a:endParaRPr lang="en-US"/>
          </a:p>
        </p:txBody>
      </p:sp>
      <p:sp>
        <p:nvSpPr>
          <p:cNvPr id="476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4AEDF-634B-4AF1-84C9-27B8C86C2584}" type="slidenum">
              <a:rPr lang="en-US"/>
              <a:pPr/>
              <a:t>35</a:t>
            </a:fld>
            <a:endParaRPr lang="en-US"/>
          </a:p>
        </p:txBody>
      </p:sp>
      <p:sp>
        <p:nvSpPr>
          <p:cNvPr id="498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043E1-14BE-4A0F-91EF-3C6EA60701D5}" type="slidenum">
              <a:rPr lang="en-US"/>
              <a:pPr/>
              <a:t>36</a:t>
            </a:fld>
            <a:endParaRPr lang="en-US"/>
          </a:p>
        </p:txBody>
      </p:sp>
      <p:sp>
        <p:nvSpPr>
          <p:cNvPr id="499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4EA6C-5AEA-4877-AB62-982510FA6BAA}" type="slidenum">
              <a:rPr lang="en-US"/>
              <a:pPr/>
              <a:t>37</a:t>
            </a:fld>
            <a:endParaRPr lang="en-US"/>
          </a:p>
        </p:txBody>
      </p:sp>
      <p:sp>
        <p:nvSpPr>
          <p:cNvPr id="481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475A5-6D9A-4C12-A7DB-BF106CB5C6DB}" type="slidenum">
              <a:rPr lang="en-US"/>
              <a:pPr/>
              <a:t>38</a:t>
            </a:fld>
            <a:endParaRPr lang="en-US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60845-DF74-42B4-8096-9929AF7D236E}" type="slidenum">
              <a:rPr lang="en-US"/>
              <a:pPr/>
              <a:t>39</a:t>
            </a:fld>
            <a:endParaRPr lang="en-US"/>
          </a:p>
        </p:txBody>
      </p:sp>
      <p:sp>
        <p:nvSpPr>
          <p:cNvPr id="485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EC930-801B-4780-BEBF-CDA0465EF6FF}" type="slidenum">
              <a:rPr lang="en-US"/>
              <a:pPr/>
              <a:t>4</a:t>
            </a:fld>
            <a:endParaRPr lang="en-US"/>
          </a:p>
        </p:txBody>
      </p:sp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45DC-2131-4F38-A0C1-A581CF3455A5}" type="slidenum">
              <a:rPr lang="en-US"/>
              <a:pPr/>
              <a:t>40</a:t>
            </a:fld>
            <a:endParaRPr lang="en-US"/>
          </a:p>
        </p:txBody>
      </p:sp>
      <p:sp>
        <p:nvSpPr>
          <p:cNvPr id="487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33870-48FB-44C8-ACAB-FE3EF00999D8}" type="slidenum">
              <a:rPr lang="en-US"/>
              <a:pPr/>
              <a:t>41</a:t>
            </a:fld>
            <a:endParaRPr lang="en-US"/>
          </a:p>
        </p:txBody>
      </p:sp>
      <p:sp>
        <p:nvSpPr>
          <p:cNvPr id="489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A6E5D-6B78-45C0-AC28-BE78E97980DA}" type="slidenum">
              <a:rPr lang="en-US"/>
              <a:pPr/>
              <a:t>42</a:t>
            </a:fld>
            <a:endParaRPr lang="en-US"/>
          </a:p>
        </p:txBody>
      </p:sp>
      <p:sp>
        <p:nvSpPr>
          <p:cNvPr id="38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1D359-BC70-4C80-8946-C395DA266AA4}" type="slidenum">
              <a:rPr lang="en-US"/>
              <a:pPr/>
              <a:t>43</a:t>
            </a:fld>
            <a:endParaRPr lang="en-US"/>
          </a:p>
        </p:txBody>
      </p:sp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3B91C-43BB-4EA3-A900-FDE4A06294E1}" type="slidenum">
              <a:rPr lang="en-US"/>
              <a:pPr/>
              <a:t>44</a:t>
            </a:fld>
            <a:endParaRPr lang="en-US"/>
          </a:p>
        </p:txBody>
      </p:sp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CA415-C7A3-41DE-8C58-5A5AAED9691D}" type="slidenum">
              <a:rPr lang="en-US"/>
              <a:pPr/>
              <a:t>45</a:t>
            </a:fld>
            <a:endParaRPr lang="en-US"/>
          </a:p>
        </p:txBody>
      </p:sp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83D64-2B3B-41A6-B297-1466691B2CD8}" type="slidenum">
              <a:rPr lang="en-US"/>
              <a:pPr/>
              <a:t>46</a:t>
            </a:fld>
            <a:endParaRPr lang="en-US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87025-023A-40A6-806B-E5C7CB256486}" type="slidenum">
              <a:rPr lang="en-US"/>
              <a:pPr/>
              <a:t>47</a:t>
            </a:fld>
            <a:endParaRPr lang="en-US"/>
          </a:p>
        </p:txBody>
      </p:sp>
      <p:sp>
        <p:nvSpPr>
          <p:cNvPr id="500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73C75-8107-4409-8950-694416611C81}" type="slidenum">
              <a:rPr lang="en-US"/>
              <a:pPr/>
              <a:t>48</a:t>
            </a:fld>
            <a:endParaRPr lang="en-US"/>
          </a:p>
        </p:txBody>
      </p:sp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F765D-8E50-4A63-AE0C-ABCB34D6BF03}" type="slidenum">
              <a:rPr lang="en-US"/>
              <a:pPr/>
              <a:t>49</a:t>
            </a:fld>
            <a:endParaRPr lang="en-US"/>
          </a:p>
        </p:txBody>
      </p:sp>
      <p:sp>
        <p:nvSpPr>
          <p:cNvPr id="392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60D6C-4AC2-4021-9D36-29763689011E}" type="slidenum">
              <a:rPr lang="en-US"/>
              <a:pPr/>
              <a:t>5</a:t>
            </a:fld>
            <a:endParaRPr lang="en-US"/>
          </a:p>
        </p:txBody>
      </p:sp>
      <p:sp>
        <p:nvSpPr>
          <p:cNvPr id="343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F3CB1-6D52-49F1-B1C3-F39533433DBE}" type="slidenum">
              <a:rPr lang="en-US"/>
              <a:pPr/>
              <a:t>50</a:t>
            </a:fld>
            <a:endParaRPr lang="en-US"/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2D4A8-C997-4C42-8CCC-25713F72EA37}" type="slidenum">
              <a:rPr lang="en-US"/>
              <a:pPr/>
              <a:t>51</a:t>
            </a:fld>
            <a:endParaRPr 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9D98E-AC44-4164-B949-65CB6E080E20}" type="slidenum">
              <a:rPr lang="en-US"/>
              <a:pPr/>
              <a:t>52</a:t>
            </a:fld>
            <a:endParaRPr lang="en-US"/>
          </a:p>
        </p:txBody>
      </p:sp>
      <p:sp>
        <p:nvSpPr>
          <p:cNvPr id="394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8FD02-F6E7-4E53-BAA0-154CD56F832A}" type="slidenum">
              <a:rPr lang="en-US"/>
              <a:pPr/>
              <a:t>53</a:t>
            </a:fld>
            <a:endParaRPr 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A5183-983D-4C3B-A2F6-6F46B35E8C47}" type="slidenum">
              <a:rPr lang="en-US"/>
              <a:pPr/>
              <a:t>54</a:t>
            </a:fld>
            <a:endParaRPr lang="en-US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3FFBD-8BE5-47D9-B70D-9C58DC362A62}" type="slidenum">
              <a:rPr lang="en-US"/>
              <a:pPr/>
              <a:t>55</a:t>
            </a:fld>
            <a:endParaRPr lang="en-US"/>
          </a:p>
        </p:txBody>
      </p:sp>
      <p:sp>
        <p:nvSpPr>
          <p:cNvPr id="396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06FA7-8AFD-451A-847F-3C1F6C724674}" type="slidenum">
              <a:rPr lang="en-US"/>
              <a:pPr/>
              <a:t>56</a:t>
            </a:fld>
            <a:endParaRPr lang="en-US"/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BFD61-3B2C-4E4F-A91D-719B705E7EEC}" type="slidenum">
              <a:rPr lang="en-US"/>
              <a:pPr/>
              <a:t>57</a:t>
            </a:fld>
            <a:endParaRPr lang="en-US"/>
          </a:p>
        </p:txBody>
      </p:sp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70BDE-E365-4280-AE0A-CBDA0BE7F65E}" type="slidenum">
              <a:rPr lang="en-US"/>
              <a:pPr/>
              <a:t>58</a:t>
            </a:fld>
            <a:endParaRPr lang="en-US"/>
          </a:p>
        </p:txBody>
      </p:sp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D5D43-5731-4E07-B201-1D1B4C808128}" type="slidenum">
              <a:rPr lang="en-US"/>
              <a:pPr/>
              <a:t>59</a:t>
            </a:fld>
            <a:endParaRPr lang="en-US"/>
          </a:p>
        </p:txBody>
      </p:sp>
      <p:sp>
        <p:nvSpPr>
          <p:cNvPr id="400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6F503-4440-4515-9EB7-D4B0676BB895}" type="slidenum">
              <a:rPr lang="en-US"/>
              <a:pPr/>
              <a:t>6</a:t>
            </a:fld>
            <a:endParaRPr lang="en-US"/>
          </a:p>
        </p:txBody>
      </p:sp>
      <p:sp>
        <p:nvSpPr>
          <p:cNvPr id="344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B9A2E-CFE2-4BA4-A7F1-FC09C4DA9AE7}" type="slidenum">
              <a:rPr lang="en-US"/>
              <a:pPr/>
              <a:t>60</a:t>
            </a:fld>
            <a:endParaRPr lang="en-US"/>
          </a:p>
        </p:txBody>
      </p:sp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3A0BF-032E-4251-82F6-6CD612D5013A}" type="slidenum">
              <a:rPr lang="en-US"/>
              <a:pPr/>
              <a:t>61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B5410-0A72-4FA8-A576-F407A2DF4D56}" type="slidenum">
              <a:rPr lang="en-US"/>
              <a:pPr/>
              <a:t>62</a:t>
            </a:fld>
            <a:endParaRPr lang="en-US"/>
          </a:p>
        </p:txBody>
      </p:sp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D8442-1ED2-453B-80BD-FD538597B9E7}" type="slidenum">
              <a:rPr lang="en-US"/>
              <a:pPr/>
              <a:t>63</a:t>
            </a:fld>
            <a:endParaRPr lang="en-US"/>
          </a:p>
        </p:txBody>
      </p:sp>
      <p:sp>
        <p:nvSpPr>
          <p:cNvPr id="405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29D2E-5852-464C-BEF1-1AB368EDA7C8}" type="slidenum">
              <a:rPr lang="en-US"/>
              <a:pPr/>
              <a:t>64</a:t>
            </a:fld>
            <a:endParaRPr lang="en-US"/>
          </a:p>
        </p:txBody>
      </p:sp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43E73-0779-40BF-BC1A-BA3E1260D554}" type="slidenum">
              <a:rPr lang="en-US"/>
              <a:pPr/>
              <a:t>65</a:t>
            </a:fld>
            <a:endParaRPr lang="en-US"/>
          </a:p>
        </p:txBody>
      </p:sp>
      <p:sp>
        <p:nvSpPr>
          <p:cNvPr id="549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D32D0-129E-4BFA-80D3-B0948247263B}" type="slidenum">
              <a:rPr lang="en-US"/>
              <a:pPr/>
              <a:t>66</a:t>
            </a:fld>
            <a:endParaRPr lang="en-US"/>
          </a:p>
        </p:txBody>
      </p:sp>
      <p:sp>
        <p:nvSpPr>
          <p:cNvPr id="408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63551-BE08-4BE0-A374-AC762673207E}" type="slidenum">
              <a:rPr lang="en-US"/>
              <a:pPr/>
              <a:t>67</a:t>
            </a:fld>
            <a:endParaRPr lang="en-US"/>
          </a:p>
        </p:txBody>
      </p:sp>
      <p:sp>
        <p:nvSpPr>
          <p:cNvPr id="409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80B7D-BCD3-4A5F-A2C3-664CE960A064}" type="slidenum">
              <a:rPr lang="en-US"/>
              <a:pPr/>
              <a:t>68</a:t>
            </a:fld>
            <a:endParaRPr 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133CD-C6B4-4084-ACFA-BFA15F22103C}" type="slidenum">
              <a:rPr lang="en-US"/>
              <a:pPr/>
              <a:t>69</a:t>
            </a:fld>
            <a:endParaRPr lang="en-US"/>
          </a:p>
        </p:txBody>
      </p:sp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350E7-7874-4981-8083-4CF8F649D5D2}" type="slidenum">
              <a:rPr lang="en-US"/>
              <a:pPr/>
              <a:t>7</a:t>
            </a:fld>
            <a:endParaRPr lang="en-US"/>
          </a:p>
        </p:txBody>
      </p:sp>
      <p:sp>
        <p:nvSpPr>
          <p:cNvPr id="345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2C508-B0DD-45E7-9068-0F29139E4E98}" type="slidenum">
              <a:rPr lang="en-US"/>
              <a:pPr/>
              <a:t>70</a:t>
            </a:fld>
            <a:endParaRPr lang="en-US"/>
          </a:p>
        </p:txBody>
      </p:sp>
      <p:sp>
        <p:nvSpPr>
          <p:cNvPr id="41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C8BA6-0D0A-4107-9921-2A68002D4F6B}" type="slidenum">
              <a:rPr lang="en-US"/>
              <a:pPr/>
              <a:t>71</a:t>
            </a:fld>
            <a:endParaRPr lang="en-US"/>
          </a:p>
        </p:txBody>
      </p:sp>
      <p:sp>
        <p:nvSpPr>
          <p:cNvPr id="412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2DDCB-4AD6-42F9-8FAF-BE0730D16AEB}" type="slidenum">
              <a:rPr lang="en-US"/>
              <a:pPr/>
              <a:t>72</a:t>
            </a:fld>
            <a:endParaRPr lang="en-US"/>
          </a:p>
        </p:txBody>
      </p:sp>
      <p:sp>
        <p:nvSpPr>
          <p:cNvPr id="413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797CB-69EF-4BA5-BA5E-6EA6F6836EF0}" type="slidenum">
              <a:rPr lang="en-US"/>
              <a:pPr/>
              <a:t>73</a:t>
            </a:fld>
            <a:endParaRPr lang="en-US"/>
          </a:p>
        </p:txBody>
      </p:sp>
      <p:sp>
        <p:nvSpPr>
          <p:cNvPr id="41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D1F8A-739D-418A-AEC5-21742C0491AD}" type="slidenum">
              <a:rPr lang="en-US"/>
              <a:pPr/>
              <a:t>74</a:t>
            </a:fld>
            <a:endParaRPr lang="en-US"/>
          </a:p>
        </p:txBody>
      </p:sp>
      <p:sp>
        <p:nvSpPr>
          <p:cNvPr id="415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F3A08-C5CF-4FA1-9212-794F62A8C348}" type="slidenum">
              <a:rPr lang="en-US"/>
              <a:pPr/>
              <a:t>75</a:t>
            </a:fld>
            <a:endParaRPr lang="en-US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D8D91-B7FB-49A2-A07A-4DE2903FBED2}" type="slidenum">
              <a:rPr lang="en-US"/>
              <a:pPr/>
              <a:t>76</a:t>
            </a:fld>
            <a:endParaRPr lang="en-US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7EBE3-DC43-406C-95ED-32696B0B2605}" type="slidenum">
              <a:rPr lang="en-US"/>
              <a:pPr/>
              <a:t>77</a:t>
            </a:fld>
            <a:endParaRPr 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FF7D4-9760-4BEB-849A-690133CD2BEB}" type="slidenum">
              <a:rPr lang="en-US"/>
              <a:pPr/>
              <a:t>78</a:t>
            </a:fld>
            <a:endParaRPr 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82C7-3224-44E3-AE2A-EAFE592AC0CE}" type="slidenum">
              <a:rPr lang="en-US"/>
              <a:pPr/>
              <a:t>79</a:t>
            </a:fld>
            <a:endParaRPr lang="en-US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4DBD1-51ED-424D-800A-E37FF816432D}" type="slidenum">
              <a:rPr lang="en-US"/>
              <a:pPr/>
              <a:t>8</a:t>
            </a:fld>
            <a:endParaRPr lang="en-US"/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15898-2AF3-422D-B8EA-F542BB47F18C}" type="slidenum">
              <a:rPr lang="en-US"/>
              <a:pPr/>
              <a:t>80</a:t>
            </a:fld>
            <a:endParaRPr 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62918-E9B2-449D-B4A5-1B8EA0ADDD44}" type="slidenum">
              <a:rPr lang="en-US"/>
              <a:pPr/>
              <a:t>81</a:t>
            </a:fld>
            <a:endParaRPr 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4CA1-740A-4A83-A401-DFF570BF7C9A}" type="slidenum">
              <a:rPr lang="en-US"/>
              <a:pPr/>
              <a:t>82</a:t>
            </a:fld>
            <a:endParaRPr 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E41B6-E41A-4061-B89D-231665211A52}" type="slidenum">
              <a:rPr lang="en-US"/>
              <a:pPr/>
              <a:t>83</a:t>
            </a:fld>
            <a:endParaRPr lang="en-US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FEE09-0447-4AC1-9826-A4094D1ACFE0}" type="slidenum">
              <a:rPr lang="en-US"/>
              <a:pPr/>
              <a:t>84</a:t>
            </a:fld>
            <a:endParaRPr 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D8984-E4A8-43D2-ACFC-4AAA987C3157}" type="slidenum">
              <a:rPr lang="en-US"/>
              <a:pPr/>
              <a:t>85</a:t>
            </a:fld>
            <a:endParaRPr lang="en-US"/>
          </a:p>
        </p:txBody>
      </p:sp>
      <p:sp>
        <p:nvSpPr>
          <p:cNvPr id="529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9DDCB-4315-412C-98B3-A277C2C0B5E3}" type="slidenum">
              <a:rPr lang="en-US"/>
              <a:pPr/>
              <a:t>86</a:t>
            </a:fld>
            <a:endParaRPr lang="en-US"/>
          </a:p>
        </p:txBody>
      </p:sp>
      <p:sp>
        <p:nvSpPr>
          <p:cNvPr id="425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501-50AF-4D2D-BD54-A0033908782C}" type="slidenum">
              <a:rPr lang="en-US"/>
              <a:pPr/>
              <a:t>87</a:t>
            </a:fld>
            <a:endParaRPr lang="en-US"/>
          </a:p>
        </p:txBody>
      </p:sp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93BBB-B85B-4BE4-99DD-B5844EB18550}" type="slidenum">
              <a:rPr lang="en-US"/>
              <a:pPr/>
              <a:t>88</a:t>
            </a:fld>
            <a:endParaRPr lang="en-US"/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1FEAA-707D-42BD-ACC6-7097A898226C}" type="slidenum">
              <a:rPr lang="en-US"/>
              <a:pPr/>
              <a:t>89</a:t>
            </a:fld>
            <a:endParaRPr lang="en-US"/>
          </a:p>
        </p:txBody>
      </p:sp>
      <p:sp>
        <p:nvSpPr>
          <p:cNvPr id="551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E6AB2-8EFF-4E77-82AB-E2FC1B5498C4}" type="slidenum">
              <a:rPr lang="en-US"/>
              <a:pPr/>
              <a:t>9</a:t>
            </a:fld>
            <a:endParaRPr lang="en-US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8EED9-E353-429E-A32D-FFD589006424}" type="slidenum">
              <a:rPr lang="en-US"/>
              <a:pPr/>
              <a:t>90</a:t>
            </a:fld>
            <a:endParaRPr lang="en-US"/>
          </a:p>
        </p:txBody>
      </p:sp>
      <p:sp>
        <p:nvSpPr>
          <p:cNvPr id="578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1A126-851A-4E87-A9D8-92A92C6FF472}" type="slidenum">
              <a:rPr lang="en-US"/>
              <a:pPr/>
              <a:t>91</a:t>
            </a:fld>
            <a:endParaRPr lang="en-US"/>
          </a:p>
        </p:txBody>
      </p:sp>
      <p:sp>
        <p:nvSpPr>
          <p:cNvPr id="580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580A2-7D56-491D-BD40-48029114E975}" type="slidenum">
              <a:rPr lang="en-US"/>
              <a:pPr/>
              <a:t>92</a:t>
            </a:fld>
            <a:endParaRPr lang="en-US"/>
          </a:p>
        </p:txBody>
      </p:sp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B5CED-B97A-477D-ADC5-B9C70724C71B}" type="slidenum">
              <a:rPr lang="en-US"/>
              <a:pPr/>
              <a:t>93</a:t>
            </a:fld>
            <a:endParaRPr lang="en-US"/>
          </a:p>
        </p:txBody>
      </p:sp>
      <p:sp>
        <p:nvSpPr>
          <p:cNvPr id="558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A0314-0CD3-44FA-80EE-1E90BFC56ECD}" type="slidenum">
              <a:rPr lang="en-US"/>
              <a:pPr/>
              <a:t>94</a:t>
            </a:fld>
            <a:endParaRPr lang="en-US"/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FD047-4D87-4E20-9E29-A9E3F7664A35}" type="slidenum">
              <a:rPr lang="en-US"/>
              <a:pPr/>
              <a:t>95</a:t>
            </a:fld>
            <a:endParaRPr lang="en-US"/>
          </a:p>
        </p:txBody>
      </p:sp>
      <p:sp>
        <p:nvSpPr>
          <p:cNvPr id="556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DB835-4DF1-4DEC-8BD2-954ABDCB2899}" type="slidenum">
              <a:rPr lang="en-US"/>
              <a:pPr/>
              <a:t>96</a:t>
            </a:fld>
            <a:endParaRPr lang="en-US"/>
          </a:p>
        </p:txBody>
      </p:sp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8C646-BB0F-49D1-9158-E2EB07898EF3}" type="slidenum">
              <a:rPr lang="en-US"/>
              <a:pPr/>
              <a:t>97</a:t>
            </a:fld>
            <a:endParaRPr lang="en-US"/>
          </a:p>
        </p:txBody>
      </p:sp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0AC5D-CD63-464A-9FC5-B0D1DBD03ED7}" type="slidenum">
              <a:rPr lang="en-US"/>
              <a:pPr/>
              <a:t>98</a:t>
            </a:fld>
            <a:endParaRPr lang="en-US"/>
          </a:p>
        </p:txBody>
      </p:sp>
      <p:sp>
        <p:nvSpPr>
          <p:cNvPr id="564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ABEA9-0966-48F7-B29B-BF8DFF261628}" type="slidenum">
              <a:rPr lang="en-US"/>
              <a:pPr/>
              <a:t>100</a:t>
            </a:fld>
            <a:endParaRPr lang="en-US"/>
          </a:p>
        </p:txBody>
      </p:sp>
      <p:sp>
        <p:nvSpPr>
          <p:cNvPr id="605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BA97DB6D-D5B5-4EC9-81AC-853BA247D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36651C1-410A-4FA8-ADF9-FC8A38445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52203E3C-C6D6-4D26-9044-D5E7D8D00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0B8C53BE-27B3-4C97-9D20-5BBA10D1C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EFD9966-6D66-4FF2-844C-C3CD872D7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B6CF2B62-64F5-4839-BD43-E0D353F8E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597E899-16DE-43EC-BD6F-86D873A64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A02978E-2217-47FD-A852-A12F4F193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3F28715-6D08-4F55-A66C-72EB129F6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3909D6FB-D458-4CFF-B3C4-DBC8710D6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3050D89-ABEF-40B5-BEB9-E79C98E17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r>
              <a:rPr lang="en-US"/>
              <a:t>3-</a:t>
            </a:r>
            <a:fld id="{8F8BB3B5-9D6E-4DD0-8D39-9C6E3E4BD6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2.xls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8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9.bin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Worksheet1.xls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3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29B4666-5BDC-4D65-B084-6EAE6493816E}" type="slidenum">
              <a:rPr lang="en-US"/>
              <a:pPr/>
              <a:t>1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82588" y="493713"/>
            <a:ext cx="309803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accent2"/>
                </a:solidFill>
              </a:rPr>
              <a:t>Chapter 3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Transport Layer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800" i="1">
                <a:solidFill>
                  <a:schemeClr val="accent2"/>
                </a:solidFill>
              </a:rPr>
              <a:t>Computer Networking: A Top Down Approach </a:t>
            </a:r>
            <a:r>
              <a:rPr lang="en-US" sz="1800">
                <a:solidFill>
                  <a:schemeClr val="accent2"/>
                </a:solidFill>
              </a:rPr>
              <a:t/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en-US" sz="1800" baseline="30000">
                <a:solidFill>
                  <a:schemeClr val="accent2"/>
                </a:solidFill>
              </a:rPr>
              <a:t>th</a:t>
            </a:r>
            <a:r>
              <a:rPr lang="en-US" sz="1800">
                <a:solidFill>
                  <a:schemeClr val="accent2"/>
                </a:solidFill>
              </a:rPr>
              <a:t> edition.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Jim Kurose, Keith Ross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Addison-Wesley, July 2007. </a:t>
            </a:r>
            <a:br>
              <a:rPr lang="en-US" sz="1800">
                <a:solidFill>
                  <a:schemeClr val="accent2"/>
                </a:solidFill>
              </a:rPr>
            </a:br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33750" y="3567793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000099"/>
                </a:solidFill>
              </a:rPr>
              <a:t>Computer Networking: A Top Down Approach</a:t>
            </a:r>
            <a:r>
              <a:rPr lang="en-US" sz="1800">
                <a:solidFill>
                  <a:srgbClr val="000099"/>
                </a:solidFill>
              </a:rPr>
              <a:t>,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5</a:t>
            </a:r>
            <a:r>
              <a:rPr lang="en-US" sz="1800" baseline="30000">
                <a:solidFill>
                  <a:srgbClr val="000099"/>
                </a:solidFill>
              </a:rPr>
              <a:t>th</a:t>
            </a:r>
            <a:r>
              <a:rPr lang="en-US" sz="1800">
                <a:solidFill>
                  <a:srgbClr val="000099"/>
                </a:solidFill>
              </a:rPr>
              <a:t> edition.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Jim Kurose, Keith Ross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Addison-Wesley, April 2009. </a:t>
            </a:r>
            <a:br>
              <a:rPr lang="en-US" sz="1800">
                <a:solidFill>
                  <a:srgbClr val="000099"/>
                </a:solidFill>
              </a:rPr>
            </a:b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472168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BECAA89-D5C5-4F14-B6BB-AFF860D2885C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Connectionless demux (cont)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latin typeface="Courier New" pitchFamily="49" charset="0"/>
              </a:rPr>
              <a:t>DatagramSocket serverSocket = new DatagramSocket(6428);</a:t>
            </a:r>
          </a:p>
          <a:p>
            <a:endParaRPr lang="en-US"/>
          </a:p>
        </p:txBody>
      </p:sp>
      <p:grpSp>
        <p:nvGrpSpPr>
          <p:cNvPr id="241750" name="Group 86"/>
          <p:cNvGrpSpPr>
            <a:grpSpLocks/>
          </p:cNvGrpSpPr>
          <p:nvPr/>
        </p:nvGrpSpPr>
        <p:grpSpPr bwMode="auto">
          <a:xfrm>
            <a:off x="381000" y="2286000"/>
            <a:ext cx="8151813" cy="3213100"/>
            <a:chOff x="432" y="1920"/>
            <a:chExt cx="5135" cy="2024"/>
          </a:xfrm>
        </p:grpSpPr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5019" y="3456"/>
              <a:ext cx="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IP:B</a:t>
              </a:r>
            </a:p>
          </p:txBody>
        </p:sp>
        <p:grpSp>
          <p:nvGrpSpPr>
            <p:cNvPr id="241710" name="Group 46"/>
            <p:cNvGrpSpPr>
              <a:grpSpLocks/>
            </p:cNvGrpSpPr>
            <p:nvPr/>
          </p:nvGrpSpPr>
          <p:grpSpPr bwMode="auto">
            <a:xfrm>
              <a:off x="432" y="1920"/>
              <a:ext cx="637" cy="1976"/>
              <a:chOff x="1008" y="1922"/>
              <a:chExt cx="637" cy="1976"/>
            </a:xfrm>
          </p:grpSpPr>
          <p:grpSp>
            <p:nvGrpSpPr>
              <p:cNvPr id="241668" name="Group 4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241669" name="Rectangle 5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0" name="Rectangle 6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1" name="Rectangle 7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2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3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241674" name="Group 10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241675" name="Rectangle 11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676" name="Oval 12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/>
                    <a:t>P2</a:t>
                  </a:r>
                </a:p>
              </p:txBody>
            </p:sp>
          </p:grpSp>
          <p:sp>
            <p:nvSpPr>
              <p:cNvPr id="241677" name="Text Box 13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54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</a:rPr>
                  <a:t>client</a:t>
                </a:r>
              </a:p>
              <a:p>
                <a:r>
                  <a:rPr lang="en-US" sz="2000">
                    <a:solidFill>
                      <a:schemeClr val="accent2"/>
                    </a:solidFill>
                  </a:rPr>
                  <a:t> IP: A</a:t>
                </a:r>
              </a:p>
            </p:txBody>
          </p:sp>
          <p:sp>
            <p:nvSpPr>
              <p:cNvPr id="241679" name="Line 1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7" name="Line 33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680" name="Group 16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241681" name="Rectangle 17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2" name="Oval 18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grpSp>
          <p:nvGrpSpPr>
            <p:cNvPr id="241683" name="Group 19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241684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5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6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7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8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692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241693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4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41695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3" name="Rectangle 49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4" name="Rectangle 50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5" name="Rectangle 51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6" name="Rectangle 52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7" name="Rectangle 53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241718" name="Group 54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241719" name="Rectangle 5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0" name="Oval 5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P3</a:t>
                </a:r>
              </a:p>
            </p:txBody>
          </p:sp>
        </p:grpSp>
        <p:sp>
          <p:nvSpPr>
            <p:cNvPr id="241721" name="Text Box 57"/>
            <p:cNvSpPr txBox="1">
              <a:spLocks noChangeArrowheads="1"/>
            </p:cNvSpPr>
            <p:nvPr/>
          </p:nvSpPr>
          <p:spPr bwMode="auto">
            <a:xfrm>
              <a:off x="2661" y="3502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server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IP: C</a:t>
              </a:r>
            </a:p>
          </p:txBody>
        </p:sp>
        <p:sp>
          <p:nvSpPr>
            <p:cNvPr id="241722" name="Line 58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23" name="Line 59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1" name="Line 67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2" name="Line 68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704" name="Group 40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241705" name="Rectangle 41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41706" name="Rectangle 42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9157</a:t>
                </a:r>
              </a:p>
            </p:txBody>
          </p:sp>
          <p:sp>
            <p:nvSpPr>
              <p:cNvPr id="241707" name="Rectangle 43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34" name="Line 7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5" name="Line 7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6" name="Line 7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7" name="Line 7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8" name="Line 7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9" name="Line 7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01" name="Rectangle 37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41702" name="Rectangle 38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6428</a:t>
              </a:r>
            </a:p>
          </p:txBody>
        </p:sp>
        <p:sp>
          <p:nvSpPr>
            <p:cNvPr id="241703" name="Rectangle 39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5775</a:t>
                </a:r>
              </a:p>
            </p:txBody>
          </p:sp>
          <p:sp>
            <p:nvSpPr>
              <p:cNvPr id="241745" name="Rectangle 81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6" name="Group 82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241747" name="Rectangle 83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5775</a:t>
                </a:r>
              </a:p>
            </p:txBody>
          </p:sp>
          <p:sp>
            <p:nvSpPr>
              <p:cNvPr id="241748" name="Rectangle 84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6428</a:t>
                </a:r>
              </a:p>
            </p:txBody>
          </p:sp>
          <p:sp>
            <p:nvSpPr>
              <p:cNvPr id="241749" name="Rectangle 85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51" name="Text Box 87"/>
          <p:cNvSpPr txBox="1">
            <a:spLocks noChangeArrowheads="1"/>
          </p:cNvSpPr>
          <p:nvPr/>
        </p:nvSpPr>
        <p:spPr bwMode="auto">
          <a:xfrm>
            <a:off x="381000" y="5715000"/>
            <a:ext cx="363696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SP provides “return address”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F751EBA-DA2A-4643-A614-C6150DA092C3}" type="slidenum">
              <a:rPr lang="en-US"/>
              <a:pPr/>
              <a:t>100</a:t>
            </a:fld>
            <a:endParaRPr lang="en-US"/>
          </a:p>
        </p:txBody>
      </p:sp>
      <p:grpSp>
        <p:nvGrpSpPr>
          <p:cNvPr id="604162" name="Group 2"/>
          <p:cNvGrpSpPr>
            <a:grpSpLocks/>
          </p:cNvGrpSpPr>
          <p:nvPr/>
        </p:nvGrpSpPr>
        <p:grpSpPr bwMode="auto">
          <a:xfrm>
            <a:off x="368300" y="0"/>
            <a:ext cx="8229600" cy="4808538"/>
            <a:chOff x="288" y="1056"/>
            <a:chExt cx="5184" cy="3029"/>
          </a:xfrm>
        </p:grpSpPr>
        <p:graphicFrame>
          <p:nvGraphicFramePr>
            <p:cNvPr id="604163" name="Object 3"/>
            <p:cNvGraphicFramePr>
              <a:graphicFrameLocks noChangeAspect="1"/>
            </p:cNvGraphicFramePr>
            <p:nvPr/>
          </p:nvGraphicFramePr>
          <p:xfrm>
            <a:off x="288" y="1056"/>
            <a:ext cx="5184" cy="3029"/>
          </p:xfrm>
          <a:graphic>
            <a:graphicData uri="http://schemas.openxmlformats.org/presentationml/2006/ole">
              <p:oleObj spid="_x0000_s604163" name="Worksheet" r:id="rId4" imgW="4676892" imgH="2657563" progId="Excel.Sheet.8">
                <p:embed/>
              </p:oleObj>
            </a:graphicData>
          </a:graphic>
        </p:graphicFrame>
        <p:sp>
          <p:nvSpPr>
            <p:cNvPr id="604164" name="Line 4"/>
            <p:cNvSpPr>
              <a:spLocks noChangeShapeType="1"/>
            </p:cNvSpPr>
            <p:nvPr/>
          </p:nvSpPr>
          <p:spPr bwMode="auto">
            <a:xfrm>
              <a:off x="2112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165" name="Line 5"/>
            <p:cNvSpPr>
              <a:spLocks noChangeShapeType="1"/>
            </p:cNvSpPr>
            <p:nvPr/>
          </p:nvSpPr>
          <p:spPr bwMode="auto">
            <a:xfrm>
              <a:off x="2736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166" name="Oval 6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167" name="Oval 7"/>
            <p:cNvSpPr>
              <a:spLocks noChangeArrowheads="1"/>
            </p:cNvSpPr>
            <p:nvPr/>
          </p:nvSpPr>
          <p:spPr bwMode="auto">
            <a:xfrm>
              <a:off x="2688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1812925" y="24034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(I)</a:t>
            </a:r>
          </a:p>
        </p:txBody>
      </p:sp>
      <p:sp>
        <p:nvSpPr>
          <p:cNvPr id="604169" name="Text Box 9"/>
          <p:cNvSpPr txBox="1">
            <a:spLocks noChangeArrowheads="1"/>
          </p:cNvSpPr>
          <p:nvPr/>
        </p:nvSpPr>
        <p:spPr bwMode="auto">
          <a:xfrm>
            <a:off x="3489325" y="2327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(II)</a:t>
            </a: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5241925" y="2327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(III)</a:t>
            </a:r>
          </a:p>
        </p:txBody>
      </p:sp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479425" y="4791075"/>
            <a:ext cx="440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(I) No Congestion</a:t>
            </a:r>
          </a:p>
          <a:p>
            <a:pPr algn="l"/>
            <a:r>
              <a:rPr lang="en-US" sz="2400">
                <a:latin typeface="Times New Roman" pitchFamily="18" charset="0"/>
              </a:rPr>
              <a:t>(II) Moderate Congestion</a:t>
            </a:r>
          </a:p>
          <a:p>
            <a:pPr algn="l"/>
            <a:r>
              <a:rPr lang="en-US" sz="2400">
                <a:latin typeface="Times New Roman" pitchFamily="18" charset="0"/>
              </a:rPr>
              <a:t>(III) Severe Congestion (Collapse)</a:t>
            </a:r>
          </a:p>
        </p:txBody>
      </p:sp>
      <p:sp>
        <p:nvSpPr>
          <p:cNvPr id="604172" name="Oval 12"/>
          <p:cNvSpPr>
            <a:spLocks noChangeArrowheads="1"/>
          </p:cNvSpPr>
          <p:nvPr/>
        </p:nvSpPr>
        <p:spPr bwMode="auto">
          <a:xfrm>
            <a:off x="3073400" y="1155700"/>
            <a:ext cx="1447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1976438" y="6059488"/>
            <a:ext cx="3938587" cy="3365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Where does TCP operate on this curve?</a:t>
            </a:r>
          </a:p>
        </p:txBody>
      </p:sp>
      <p:sp>
        <p:nvSpPr>
          <p:cNvPr id="604174" name="Line 14"/>
          <p:cNvSpPr>
            <a:spLocks noChangeShapeType="1"/>
          </p:cNvSpPr>
          <p:nvPr/>
        </p:nvSpPr>
        <p:spPr bwMode="auto">
          <a:xfrm flipV="1">
            <a:off x="3263900" y="914400"/>
            <a:ext cx="635000" cy="6985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2" grpId="0" animBg="1"/>
      <p:bldP spid="60417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45CADBB-1183-401F-A125-D7D92205EF9F}" type="slidenum">
              <a:rPr lang="en-US"/>
              <a:pPr/>
              <a:t>101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98475"/>
            <a:ext cx="7772400" cy="1143000"/>
          </a:xfrm>
        </p:spPr>
        <p:txBody>
          <a:bodyPr/>
          <a:lstStyle/>
          <a:p>
            <a:r>
              <a:rPr lang="en-US" sz="3200"/>
              <a:t>Summary: TCP Congestion Control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51013"/>
            <a:ext cx="7772400" cy="4648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is below </a:t>
            </a:r>
            <a:r>
              <a:rPr lang="en-US" sz="2400" b="1">
                <a:latin typeface="Courier New" pitchFamily="49" charset="0"/>
              </a:rPr>
              <a:t>Threshold</a:t>
            </a:r>
            <a:r>
              <a:rPr lang="en-US" sz="2400"/>
              <a:t>, sender in </a:t>
            </a:r>
            <a:r>
              <a:rPr lang="en-US" sz="2400">
                <a:solidFill>
                  <a:srgbClr val="FF0000"/>
                </a:solidFill>
              </a:rPr>
              <a:t>slow-start</a:t>
            </a:r>
            <a:r>
              <a:rPr lang="en-US" sz="2400"/>
              <a:t> phase, window grows exponentially.</a:t>
            </a:r>
          </a:p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is above </a:t>
            </a:r>
            <a:r>
              <a:rPr lang="en-US" sz="2400" b="1">
                <a:latin typeface="Courier New" pitchFamily="49" charset="0"/>
              </a:rPr>
              <a:t>Threshold</a:t>
            </a:r>
            <a:r>
              <a:rPr lang="en-US" sz="2400"/>
              <a:t>, sender is in </a:t>
            </a:r>
            <a:r>
              <a:rPr lang="en-US" sz="2400">
                <a:solidFill>
                  <a:srgbClr val="FF0000"/>
                </a:solidFill>
              </a:rPr>
              <a:t>congestion-avoidance</a:t>
            </a:r>
            <a:r>
              <a:rPr lang="en-US" sz="2400"/>
              <a:t> phase, window grows linearly.</a:t>
            </a:r>
          </a:p>
          <a:p>
            <a:pPr>
              <a:spcBef>
                <a:spcPct val="70000"/>
              </a:spcBef>
            </a:pPr>
            <a:r>
              <a:rPr lang="en-US" sz="2400"/>
              <a:t>When a </a:t>
            </a:r>
            <a:r>
              <a:rPr lang="en-US" sz="2400">
                <a:solidFill>
                  <a:srgbClr val="FF0000"/>
                </a:solidFill>
              </a:rPr>
              <a:t>triple duplicate ACK</a:t>
            </a:r>
            <a:r>
              <a:rPr lang="en-US" sz="2400"/>
              <a:t> occurs, </a:t>
            </a:r>
            <a:r>
              <a:rPr lang="en-US" sz="2400" b="1">
                <a:latin typeface="Courier New" pitchFamily="49" charset="0"/>
              </a:rPr>
              <a:t>Threshold</a:t>
            </a:r>
            <a:r>
              <a:rPr lang="en-US" sz="2400"/>
              <a:t> set to </a:t>
            </a:r>
            <a:r>
              <a:rPr lang="en-US" sz="2400" b="1">
                <a:latin typeface="Courier New" pitchFamily="49" charset="0"/>
              </a:rPr>
              <a:t>CongWin/2</a:t>
            </a:r>
            <a:r>
              <a:rPr lang="en-US" sz="2400"/>
              <a:t> and 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set to </a:t>
            </a:r>
            <a:r>
              <a:rPr lang="en-US" sz="2400" b="1">
                <a:latin typeface="Courier New" pitchFamily="49" charset="0"/>
              </a:rPr>
              <a:t>Threshold</a:t>
            </a:r>
            <a:r>
              <a:rPr lang="en-US" sz="2400"/>
              <a:t>.</a:t>
            </a:r>
          </a:p>
          <a:p>
            <a:pPr>
              <a:spcBef>
                <a:spcPct val="70000"/>
              </a:spcBef>
            </a:pPr>
            <a:r>
              <a:rPr lang="en-US" sz="2400"/>
              <a:t>When </a:t>
            </a:r>
            <a:r>
              <a:rPr lang="en-US" sz="2400">
                <a:solidFill>
                  <a:srgbClr val="FF0000"/>
                </a:solidFill>
              </a:rPr>
              <a:t>timeout</a:t>
            </a:r>
            <a:r>
              <a:rPr lang="en-US" sz="2400"/>
              <a:t> occurs, </a:t>
            </a:r>
            <a:r>
              <a:rPr lang="en-US" sz="2400" b="1">
                <a:latin typeface="Courier New" pitchFamily="49" charset="0"/>
              </a:rPr>
              <a:t>Threshold</a:t>
            </a:r>
            <a:r>
              <a:rPr lang="en-US" sz="2400"/>
              <a:t> set to </a:t>
            </a:r>
            <a:r>
              <a:rPr lang="en-US" sz="2400" b="1">
                <a:latin typeface="Courier New" pitchFamily="49" charset="0"/>
              </a:rPr>
              <a:t>CongWin/2</a:t>
            </a:r>
            <a:r>
              <a:rPr lang="en-US" sz="2400"/>
              <a:t> and 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is set to 1 MSS.</a:t>
            </a:r>
            <a:r>
              <a:rPr lang="en-US" sz="200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F3FE8CC-A783-4168-8EEC-2EE265BF2965}" type="slidenum">
              <a:rPr lang="en-US"/>
              <a:pPr/>
              <a:t>102</a:t>
            </a:fld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Fairness goal:</a:t>
            </a:r>
            <a:r>
              <a:rPr lang="en-US" sz="2400"/>
              <a:t> if K TCP sessions share same bottleneck link of bandwidth R, each should have average rate of R/K</a:t>
            </a:r>
          </a:p>
        </p:txBody>
      </p:sp>
      <p:grpSp>
        <p:nvGrpSpPr>
          <p:cNvPr id="214060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214018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4023" name="Object 7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214023" name="Clip" r:id="rId4" imgW="1305000" imgH="1085760" progId="MS_ClipArt_Gallery.2">
                <p:embed/>
              </p:oleObj>
            </a:graphicData>
          </a:graphic>
        </p:graphicFrame>
        <p:sp>
          <p:nvSpPr>
            <p:cNvPr id="214024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5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6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027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214028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1402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0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1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4032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140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4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35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4036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7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8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39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4040" name="Object 24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214040" name="Clip" r:id="rId5" imgW="1305000" imgH="1085760" progId="MS_ClipArt_Gallery.2">
                <p:embed/>
              </p:oleObj>
            </a:graphicData>
          </a:graphic>
        </p:graphicFrame>
        <p:sp>
          <p:nvSpPr>
            <p:cNvPr id="214041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2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3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4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14045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214046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214047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1404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49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50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4051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1405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53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054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4055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14056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8" y="390"/>
                </a:cxn>
                <a:cxn ang="0">
                  <a:pos x="2412" y="432"/>
                </a:cxn>
              </a:cxnLst>
              <a:rect l="0" t="0" r="r" b="b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7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8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558" y="63"/>
                </a:cxn>
                <a:cxn ang="0">
                  <a:pos x="2412" y="29"/>
                </a:cxn>
              </a:cxnLst>
              <a:rect l="0" t="0" r="r" b="b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59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ACEB623-EB97-4550-89D0-B2165BA265BB}" type="slidenum">
              <a:rPr lang="en-US"/>
              <a:pPr/>
              <a:t>103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Fairness (more)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Fairness and UDP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Multimedia 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 not want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/>
              <a:t>Instead use UDP: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r>
              <a:rPr lang="en-US" sz="2400"/>
              <a:t>Research area: TCP friendly protocols!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Fairness and parallel TCP connections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nothing 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 sz="2400"/>
              <a:t>Example: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new app asks for 11 TCPs, gets R/2 !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417A4A2-7ABB-4297-923A-B9E811A91FFF}" type="slidenum">
              <a:rPr lang="en-US"/>
              <a:pPr/>
              <a:t>104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28600"/>
            <a:ext cx="8832850" cy="1143000"/>
          </a:xfrm>
        </p:spPr>
        <p:txBody>
          <a:bodyPr/>
          <a:lstStyle/>
          <a:p>
            <a:r>
              <a:rPr lang="en-US" sz="3200"/>
              <a:t>Congestion Control with Explicit Notification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5938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TCP uses implicit signaling</a:t>
            </a:r>
          </a:p>
          <a:p>
            <a:pPr>
              <a:buFontTx/>
              <a:buChar char="-"/>
            </a:pPr>
            <a:r>
              <a:rPr lang="en-US"/>
              <a:t>ATM (ABR) uses explicit signaling using RM (resource management) cells</a:t>
            </a:r>
          </a:p>
          <a:p>
            <a:pPr>
              <a:buFontTx/>
              <a:buChar char="-"/>
            </a:pPr>
            <a:r>
              <a:rPr lang="en-US" sz="2000"/>
              <a:t>ATM: Asynchronous Transfer Mode, ABR: Available Bit Rate</a:t>
            </a:r>
          </a:p>
          <a:p>
            <a:r>
              <a:rPr lang="en-US"/>
              <a:t>ABR Congestion notification and congestion avoidance</a:t>
            </a:r>
          </a:p>
          <a:p>
            <a:pPr>
              <a:buFontTx/>
              <a:buChar char="-"/>
            </a:pPr>
            <a:r>
              <a:rPr lang="en-US"/>
              <a:t>parameters: </a:t>
            </a:r>
          </a:p>
          <a:p>
            <a:pPr lvl="1">
              <a:buFontTx/>
              <a:buChar char="-"/>
            </a:pPr>
            <a:r>
              <a:rPr lang="en-US"/>
              <a:t>peak cell rate (PCR)</a:t>
            </a:r>
          </a:p>
          <a:p>
            <a:pPr lvl="1">
              <a:buFontTx/>
              <a:buChar char="-"/>
            </a:pPr>
            <a:r>
              <a:rPr lang="en-US"/>
              <a:t>minimum cell rate (MCR)</a:t>
            </a:r>
          </a:p>
          <a:p>
            <a:pPr lvl="1">
              <a:buFontTx/>
              <a:buChar char="-"/>
            </a:pPr>
            <a:r>
              <a:rPr lang="en-US"/>
              <a:t>initial cell rate(ICR)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467C2AF-D3A7-4415-8BB1-0DE5CBFDD1DA}" type="slidenum">
              <a:rPr lang="en-US"/>
              <a:pPr/>
              <a:t>105</a:t>
            </a:fld>
            <a:endParaRPr lang="en-US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1500" cy="1143000"/>
          </a:xfrm>
        </p:spPr>
        <p:txBody>
          <a:bodyPr/>
          <a:lstStyle/>
          <a:p>
            <a:r>
              <a:rPr lang="en-US" sz="3200"/>
              <a:t>Case study: ATM ABR congestion control</a:t>
            </a:r>
            <a:endParaRPr 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195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ABR: available bit rate:</a:t>
            </a:r>
            <a:endParaRPr lang="en-US" sz="2400"/>
          </a:p>
          <a:p>
            <a:r>
              <a:rPr lang="en-US" sz="2000"/>
              <a:t>“elastic service” </a:t>
            </a:r>
          </a:p>
          <a:p>
            <a:r>
              <a:rPr lang="en-US" sz="2000"/>
              <a:t>if sender’s path “underloaded”: </a:t>
            </a:r>
          </a:p>
          <a:p>
            <a:pPr lvl="1"/>
            <a:r>
              <a:rPr lang="en-US" sz="2000"/>
              <a:t>sender should use available bandwidth</a:t>
            </a:r>
          </a:p>
          <a:p>
            <a:r>
              <a:rPr lang="en-US" sz="2000"/>
              <a:t>if sender’s path congested: </a:t>
            </a:r>
          </a:p>
          <a:p>
            <a:pPr lvl="1"/>
            <a:r>
              <a:rPr lang="en-US" sz="2000"/>
              <a:t>sender throttled to minimum guaranteed rate</a:t>
            </a:r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386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RM (resource management) cells:</a:t>
            </a:r>
            <a:endParaRPr lang="en-US" sz="2400"/>
          </a:p>
          <a:p>
            <a:r>
              <a:rPr lang="en-US" sz="2000"/>
              <a:t>sent by sender, interspersed with data cells</a:t>
            </a:r>
          </a:p>
          <a:p>
            <a:r>
              <a:rPr lang="en-US" sz="2000"/>
              <a:t>bits in RM cell set by switches (“</a:t>
            </a:r>
            <a:r>
              <a:rPr lang="en-US" sz="2000" i="1"/>
              <a:t>network-assisted”</a:t>
            </a:r>
            <a:r>
              <a:rPr lang="en-US" sz="2000"/>
              <a:t>) 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NI bit:</a:t>
            </a:r>
            <a:r>
              <a:rPr lang="en-US" sz="2000"/>
              <a:t> no increase in rate (mild congestion)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CI bit:</a:t>
            </a:r>
            <a:r>
              <a:rPr lang="en-US" sz="2000"/>
              <a:t> congestion indication</a:t>
            </a:r>
          </a:p>
          <a:p>
            <a:r>
              <a:rPr lang="en-US" sz="2000"/>
              <a:t>RM cells returned to sender by receiver, with bits intact</a:t>
            </a:r>
            <a:endParaRPr lang="en-US" sz="2400"/>
          </a:p>
          <a:p>
            <a:pPr lvl="1"/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1F68D02-78CE-48A9-BF4C-73AEB8D9D52F}" type="slidenum">
              <a:rPr lang="en-US"/>
              <a:pPr/>
              <a:t>106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ABR uses </a:t>
            </a:r>
            <a:r>
              <a:rPr lang="en-US" i="1"/>
              <a:t>resource management</a:t>
            </a:r>
            <a:r>
              <a:rPr lang="en-US"/>
              <a:t> cell (RM cell) with fields:</a:t>
            </a:r>
          </a:p>
          <a:p>
            <a:pPr lvl="1">
              <a:buFontTx/>
              <a:buChar char="-"/>
            </a:pPr>
            <a:r>
              <a:rPr lang="en-US"/>
              <a:t>CI (congestion indication)</a:t>
            </a:r>
          </a:p>
          <a:p>
            <a:pPr lvl="1">
              <a:buFontTx/>
              <a:buChar char="-"/>
            </a:pPr>
            <a:r>
              <a:rPr lang="en-US"/>
              <a:t>NI (no increase)</a:t>
            </a:r>
          </a:p>
          <a:p>
            <a:pPr lvl="1">
              <a:buFontTx/>
              <a:buChar char="-"/>
            </a:pPr>
            <a:r>
              <a:rPr lang="en-US"/>
              <a:t>ER (explicit rate)</a:t>
            </a:r>
          </a:p>
          <a:p>
            <a:r>
              <a:rPr lang="en-US"/>
              <a:t>Types of RM cells: 	</a:t>
            </a:r>
          </a:p>
          <a:p>
            <a:pPr lvl="1">
              <a:buFontTx/>
              <a:buChar char="-"/>
            </a:pPr>
            <a:r>
              <a:rPr lang="en-US"/>
              <a:t>Forward RM (FRM)</a:t>
            </a:r>
          </a:p>
          <a:p>
            <a:pPr lvl="1">
              <a:buFontTx/>
              <a:buChar char="-"/>
            </a:pPr>
            <a:r>
              <a:rPr lang="en-US"/>
              <a:t>Backward RM (BRM)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680DD62-C038-4551-843F-E8632C8216F8}" type="slidenum">
              <a:rPr lang="en-US"/>
              <a:pPr/>
              <a:t>107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40725" cy="1143000"/>
          </a:xfrm>
        </p:spPr>
        <p:txBody>
          <a:bodyPr/>
          <a:lstStyle/>
          <a:p>
            <a:r>
              <a:rPr lang="en-US" sz="3600"/>
              <a:t>Congestion notification using RM cells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RM cell every Nrm-1 data cells</a:t>
            </a:r>
          </a:p>
          <a:p>
            <a:pPr>
              <a:buFontTx/>
              <a:buChar char="-"/>
            </a:pPr>
            <a:r>
              <a:rPr lang="en-US"/>
              <a:t>If congestion:</a:t>
            </a:r>
          </a:p>
          <a:p>
            <a:pPr lvl="1"/>
            <a:r>
              <a:rPr lang="en-US"/>
              <a:t>The switch may set EFCI (explicit forward congestion indication) in ATM cell header. Then the destination sets the CI=1 in RM cell going back to the source (ER) is modified.</a:t>
            </a:r>
          </a:p>
          <a:p>
            <a:pPr lvl="1"/>
            <a:r>
              <a:rPr lang="en-US"/>
              <a:t>The switch may set CI &amp; NI bits in the RM cell and either send RM cell to destination (FRM) or send BRM back to the source (with decreased latency)</a:t>
            </a:r>
          </a:p>
          <a:p>
            <a:pPr lvl="1"/>
            <a:r>
              <a:rPr lang="en-US"/>
              <a:t>The switch sets ER field in BRM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4A4AC4F-9096-4B8B-84DC-B9E3DB8FFABB}" type="slidenum">
              <a:rPr lang="en-US"/>
              <a:pPr/>
              <a:t>108</a:t>
            </a:fld>
            <a:endParaRPr lang="en-US"/>
          </a:p>
        </p:txBody>
      </p:sp>
      <p:graphicFrame>
        <p:nvGraphicFramePr>
          <p:cNvPr id="593922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593922" name="Acrobat Document" r:id="rId4" imgW="7543868" imgH="5829458" progId="AcroExch.Document.7">
              <p:embed/>
            </p:oleObj>
          </a:graphicData>
        </a:graphic>
      </p:graphicFrame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1419225" y="5053013"/>
            <a:ext cx="1335088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842E29B-ACBA-4A61-A8A2-98A1539065E0}" type="slidenum">
              <a:rPr lang="en-US"/>
              <a:pPr/>
              <a:t>109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Congestion Control in ABR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The source reacts to congestion notification by decreasing its rate (rate-based vs. window-based for TCP)</a:t>
            </a:r>
          </a:p>
          <a:p>
            <a:pPr>
              <a:buFontTx/>
              <a:buChar char="-"/>
            </a:pPr>
            <a:r>
              <a:rPr lang="en-US"/>
              <a:t>Rate adaptation algorithm:</a:t>
            </a:r>
          </a:p>
          <a:p>
            <a:pPr lvl="1">
              <a:buFontTx/>
              <a:buChar char="-"/>
            </a:pPr>
            <a:r>
              <a:rPr lang="en-US"/>
              <a:t>If CI=0,NI=0</a:t>
            </a:r>
          </a:p>
          <a:p>
            <a:pPr lvl="2">
              <a:buFontTx/>
              <a:buChar char="-"/>
            </a:pPr>
            <a:r>
              <a:rPr lang="en-US"/>
              <a:t>Rate increase by factor ‘RIF’ (e.g., 1/16)</a:t>
            </a:r>
          </a:p>
          <a:p>
            <a:pPr lvl="2">
              <a:buFontTx/>
              <a:buChar char="-"/>
            </a:pPr>
            <a:r>
              <a:rPr lang="en-US"/>
              <a:t>Rate = Rate + PCR/16</a:t>
            </a:r>
          </a:p>
          <a:p>
            <a:pPr lvl="1">
              <a:buFontTx/>
              <a:buChar char="-"/>
            </a:pPr>
            <a:r>
              <a:rPr lang="en-US"/>
              <a:t>Else If CI=1	</a:t>
            </a:r>
          </a:p>
          <a:p>
            <a:pPr lvl="2">
              <a:buFontTx/>
              <a:buChar char="-"/>
            </a:pPr>
            <a:r>
              <a:rPr lang="en-US"/>
              <a:t>Rate decrease by factor ‘RDF’ (e.g., 1/4)</a:t>
            </a:r>
          </a:p>
          <a:p>
            <a:pPr lvl="2">
              <a:buFontTx/>
              <a:buChar char="-"/>
            </a:pPr>
            <a:r>
              <a:rPr lang="en-US"/>
              <a:t>Rate=Rate-Rate*1/4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CBCC3BA-33B4-4281-B5F4-B8616B0370F4}" type="slidenum">
              <a:rPr lang="en-US"/>
              <a:pPr/>
              <a:t>11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r>
              <a:rPr lang="en-US" sz="2400"/>
              <a:t>TCP socket identified by 4-tuple: 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source IP address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source port number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dest IP address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dest port number</a:t>
            </a:r>
          </a:p>
          <a:p>
            <a:r>
              <a:rPr lang="en-US" sz="2400"/>
              <a:t>recv host uses all four values to direct segment to appropriate socket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en-US" sz="2400"/>
              <a:t>Server host may support many simultaneous TCP sockets:</a:t>
            </a:r>
          </a:p>
          <a:p>
            <a:pPr lvl="1"/>
            <a:r>
              <a:rPr lang="en-US" sz="2000"/>
              <a:t>each socket identified by its own 4-tuple</a:t>
            </a:r>
          </a:p>
          <a:p>
            <a:r>
              <a:rPr lang="en-US" sz="2400"/>
              <a:t>Web servers have different sockets for each connecting client</a:t>
            </a:r>
          </a:p>
          <a:p>
            <a:pPr lvl="1"/>
            <a:r>
              <a:rPr lang="en-US" sz="2000"/>
              <a:t>non-persistent HTTP will have different socket for each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377C346-A285-4209-BA64-1388D44E4EE8}" type="slidenum">
              <a:rPr lang="en-US"/>
              <a:pPr/>
              <a:t>110</a:t>
            </a:fld>
            <a:endParaRPr lang="en-US"/>
          </a:p>
        </p:txBody>
      </p:sp>
      <p:graphicFrame>
        <p:nvGraphicFramePr>
          <p:cNvPr id="598018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598018" name="Acrobat Document" r:id="rId4" imgW="7543868" imgH="5829458" progId="AcroExch.Document.7">
              <p:embed/>
            </p:oleObj>
          </a:graphicData>
        </a:graphic>
      </p:graphicFrame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1558925" y="6143625"/>
            <a:ext cx="1289050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9DF9348-AEB4-49E8-8BDE-9579C7B013DC}" type="slidenum">
              <a:rPr lang="en-US"/>
              <a:pPr/>
              <a:t>111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/>
              <a:t>Which VC to notify when congestion occurs?</a:t>
            </a:r>
          </a:p>
          <a:p>
            <a:pPr lvl="1">
              <a:buFontTx/>
              <a:buChar char="-"/>
            </a:pPr>
            <a:r>
              <a:rPr lang="en-US"/>
              <a:t>FIFO, if Qlength &gt; 80%, then keep notifying arriving cells until Qlength &lt; lower threshold (this is unfair)</a:t>
            </a:r>
          </a:p>
          <a:p>
            <a:pPr lvl="1">
              <a:buFontTx/>
              <a:buChar char="-"/>
            </a:pPr>
            <a:r>
              <a:rPr lang="en-US"/>
              <a:t>Use several queues: called </a:t>
            </a:r>
            <a:r>
              <a:rPr lang="en-US" i="1"/>
              <a:t>Fair Queuing</a:t>
            </a:r>
          </a:p>
          <a:p>
            <a:pPr lvl="1">
              <a:buFontTx/>
              <a:buChar char="-"/>
            </a:pPr>
            <a:r>
              <a:rPr lang="en-US"/>
              <a:t>Use fair allocation = target rate/# of VCs = R/N</a:t>
            </a:r>
          </a:p>
          <a:p>
            <a:pPr lvl="2">
              <a:buFontTx/>
              <a:buChar char="-"/>
            </a:pPr>
            <a:r>
              <a:rPr lang="en-US"/>
              <a:t>If current cell rate (CCR) &gt; fair share, then notify the corresponding 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F19B90B-6322-4B77-AAC1-E569779EF42C}" type="slidenum">
              <a:rPr lang="en-US"/>
              <a:pPr/>
              <a:t>112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to notify? </a:t>
            </a:r>
          </a:p>
          <a:p>
            <a:pPr lvl="1"/>
            <a:r>
              <a:rPr lang="en-US"/>
              <a:t>CI</a:t>
            </a:r>
          </a:p>
          <a:p>
            <a:pPr lvl="1"/>
            <a:r>
              <a:rPr lang="en-US"/>
              <a:t>NI</a:t>
            </a:r>
          </a:p>
          <a:p>
            <a:pPr lvl="1"/>
            <a:r>
              <a:rPr lang="en-US"/>
              <a:t>ER (explicit rate) schemes perform the steps:</a:t>
            </a:r>
          </a:p>
          <a:p>
            <a:pPr lvl="3"/>
            <a:r>
              <a:rPr lang="en-US"/>
              <a:t>Compute the fair share</a:t>
            </a:r>
          </a:p>
          <a:p>
            <a:pPr lvl="3"/>
            <a:r>
              <a:rPr lang="en-US"/>
              <a:t>Determine load &amp; congestion</a:t>
            </a:r>
          </a:p>
          <a:p>
            <a:pPr lvl="3"/>
            <a:r>
              <a:rPr lang="en-US"/>
              <a:t>Compute the explicit rate &amp; send it back to the source</a:t>
            </a:r>
          </a:p>
          <a:p>
            <a:pPr lvl="1"/>
            <a:r>
              <a:rPr lang="en-US"/>
              <a:t>Should we put this functionality in the network?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DA959CE-D8DA-4AB2-A2FE-8A4471F2D310}" type="slidenum">
              <a:rPr lang="en-US"/>
              <a:pPr/>
              <a:t>113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3: Summary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r>
              <a:rPr lang="en-US" sz="2400"/>
              <a:t>principles behind transport layer services:</a:t>
            </a:r>
          </a:p>
          <a:p>
            <a:pPr lvl="1"/>
            <a:r>
              <a:rPr lang="en-US"/>
              <a:t>multiplexing, demultiplexing</a:t>
            </a:r>
          </a:p>
          <a:p>
            <a:pPr lvl="1"/>
            <a:r>
              <a:rPr lang="en-US"/>
              <a:t>reliable data transfer</a:t>
            </a:r>
          </a:p>
          <a:p>
            <a:pPr lvl="1"/>
            <a:r>
              <a:rPr lang="en-US"/>
              <a:t>flow control</a:t>
            </a:r>
          </a:p>
          <a:p>
            <a:pPr lvl="1"/>
            <a:r>
              <a:rPr lang="en-US"/>
              <a:t>congestion control</a:t>
            </a:r>
          </a:p>
          <a:p>
            <a:pPr lvl="1"/>
            <a:r>
              <a:rPr lang="en-US"/>
              <a:t>TCP, ATM ABR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9713" y="3465513"/>
            <a:ext cx="3333750" cy="2457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Next:</a:t>
            </a:r>
            <a:endParaRPr lang="en-US" sz="2400"/>
          </a:p>
          <a:p>
            <a:r>
              <a:rPr lang="en-US" sz="2400"/>
              <a:t>leaving the network “edge” (application, transport layers)</a:t>
            </a:r>
          </a:p>
          <a:p>
            <a:r>
              <a:rPr lang="en-US" sz="2400"/>
              <a:t>into the network “core”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F77BE39-8DA6-4D82-BD80-AD968DF4AA6C}" type="slidenum">
              <a:rPr lang="en-US"/>
              <a:pPr/>
              <a:t>12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 (cont)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46871" name="Group 87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46791" name="Rectangle 7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2" name="Rectangle 8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3" name="Rectangle 9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4" name="Rectangle 10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5" name="Rectangle 11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246796" name="Group 12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46797" name="Rectangle 13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8" name="Oval 14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46799" name="Text Box 15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802" name="Group 18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46803" name="Rectangle 19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4" name="Oval 20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</p:grpSp>
      <p:grpSp>
        <p:nvGrpSpPr>
          <p:cNvPr id="246805" name="Group 21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46806" name="Rectangle 22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7" name="Rectangle 23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8" name="Rectangle 24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9" name="Rectangle 25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0" name="Rectangle 26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811" name="Group 27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46812" name="Rectangle 2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Oval 2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P2</a:t>
              </a:r>
            </a:p>
          </p:txBody>
        </p:sp>
      </p:grpSp>
      <p:sp>
        <p:nvSpPr>
          <p:cNvPr id="246815" name="Line 31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Rectangle 32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7" name="Rectangle 33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20" name="Rectangle 36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246821" name="Group 37"/>
          <p:cNvGrpSpPr>
            <a:grpSpLocks/>
          </p:cNvGrpSpPr>
          <p:nvPr/>
        </p:nvGrpSpPr>
        <p:grpSpPr bwMode="auto">
          <a:xfrm>
            <a:off x="3810000" y="2362200"/>
            <a:ext cx="571500" cy="500063"/>
            <a:chOff x="2614" y="2862"/>
            <a:chExt cx="377" cy="315"/>
          </a:xfrm>
        </p:grpSpPr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3" name="Oval 3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P4</a:t>
              </a:r>
            </a:p>
          </p:txBody>
        </p:sp>
      </p:grp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46826" name="Line 42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9" name="Rectangle 55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SP: 9157</a:t>
            </a:r>
          </a:p>
        </p:txBody>
      </p:sp>
      <p:sp>
        <p:nvSpPr>
          <p:cNvPr id="246840" name="Rectangle 56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DP: 80</a:t>
            </a: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873" name="Group 89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46847" name="Rectangle 63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46848" name="Rectangle 64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46849" name="Rectangle 65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850" name="Group 66"/>
          <p:cNvGrpSpPr>
            <a:grpSpLocks/>
          </p:cNvGrpSpPr>
          <p:nvPr/>
        </p:nvGrpSpPr>
        <p:grpSpPr bwMode="auto">
          <a:xfrm>
            <a:off x="4419600" y="2362200"/>
            <a:ext cx="571500" cy="500063"/>
            <a:chOff x="2614" y="2862"/>
            <a:chExt cx="377" cy="315"/>
          </a:xfrm>
        </p:grpSpPr>
        <p:sp>
          <p:nvSpPr>
            <p:cNvPr id="246851" name="Rectangle 6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2" name="Oval 6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P5</a:t>
              </a:r>
            </a:p>
          </p:txBody>
        </p:sp>
      </p:grpSp>
      <p:grpSp>
        <p:nvGrpSpPr>
          <p:cNvPr id="246853" name="Group 69"/>
          <p:cNvGrpSpPr>
            <a:grpSpLocks/>
          </p:cNvGrpSpPr>
          <p:nvPr/>
        </p:nvGrpSpPr>
        <p:grpSpPr bwMode="auto">
          <a:xfrm>
            <a:off x="5022850" y="2351088"/>
            <a:ext cx="571500" cy="500062"/>
            <a:chOff x="2614" y="2862"/>
            <a:chExt cx="377" cy="315"/>
          </a:xfrm>
        </p:grpSpPr>
        <p:sp>
          <p:nvSpPr>
            <p:cNvPr id="246854" name="Rectangle 70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5" name="Oval 71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P6</a:t>
              </a:r>
            </a:p>
          </p:txBody>
        </p:sp>
      </p:grpSp>
      <p:grpSp>
        <p:nvGrpSpPr>
          <p:cNvPr id="246856" name="Group 72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46857" name="Rectangle 7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8" name="Oval 7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P3</a:t>
              </a:r>
            </a:p>
          </p:txBody>
        </p:sp>
      </p:grpSp>
      <p:sp>
        <p:nvSpPr>
          <p:cNvPr id="246859" name="Line 75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0" name="Line 76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2" name="Line 78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3" name="Rectangle 79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4" name="Rectangle 80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46865" name="Text Box 81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866" name="Text Box 82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A</a:t>
            </a:r>
          </a:p>
        </p:txBody>
      </p:sp>
      <p:sp>
        <p:nvSpPr>
          <p:cNvPr id="246868" name="Text Box 84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D-IP:C</a:t>
            </a:r>
          </a:p>
        </p:txBody>
      </p:sp>
      <p:sp>
        <p:nvSpPr>
          <p:cNvPr id="246870" name="Text Box 86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grpSp>
        <p:nvGrpSpPr>
          <p:cNvPr id="246874" name="Group 90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46875" name="Rectangle 91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5775</a:t>
              </a:r>
            </a:p>
          </p:txBody>
        </p:sp>
        <p:sp>
          <p:nvSpPr>
            <p:cNvPr id="246876" name="Rectangle 92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46877" name="Rectangle 93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78" name="Rectangle 94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46879" name="Rectangle 95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sp>
        <p:nvSpPr>
          <p:cNvPr id="246881" name="Line 97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ACCDA07-A65F-48B6-A462-EA2FE7CD3F20}" type="slidenum">
              <a:rPr lang="en-US"/>
              <a:pPr/>
              <a:t>13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>
                <a:solidFill>
                  <a:srgbClr val="FF0000"/>
                </a:solidFill>
              </a:rPr>
              <a:t>3.3 Connectionless transport: UDP</a:t>
            </a:r>
            <a:endParaRPr lang="en-US" sz="2400"/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053BBF4-F952-4C0A-A333-0476B110EDAA}" type="slidenum">
              <a:rPr lang="en-US"/>
              <a:pPr/>
              <a:t>14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/>
              <a:t>UDP: User Datagram Protocol </a:t>
            </a:r>
            <a:r>
              <a:rPr lang="en-US" sz="2800"/>
              <a:t>[RFC 768]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/>
              <a:t>“no frills,” “bare bones” transport protocol</a:t>
            </a:r>
          </a:p>
          <a:p>
            <a:r>
              <a:rPr lang="en-US" sz="2000"/>
              <a:t>“best effort” service, UDP segments may be:</a:t>
            </a:r>
          </a:p>
          <a:p>
            <a:pPr lvl="1"/>
            <a:r>
              <a:rPr lang="en-US" sz="2000"/>
              <a:t>lost</a:t>
            </a:r>
          </a:p>
          <a:p>
            <a:pPr lvl="1"/>
            <a:r>
              <a:rPr lang="en-US" sz="2000"/>
              <a:t>delivered out of order to app</a:t>
            </a:r>
          </a:p>
          <a:p>
            <a:r>
              <a:rPr lang="en-US" sz="2000" i="1">
                <a:solidFill>
                  <a:srgbClr val="FF0000"/>
                </a:solidFill>
              </a:rPr>
              <a:t>connectionless:</a:t>
            </a:r>
            <a:endParaRPr lang="en-US" sz="2400"/>
          </a:p>
          <a:p>
            <a:pPr lvl="1"/>
            <a:r>
              <a:rPr lang="en-US" sz="2000"/>
              <a:t>no handshaking between UDP sender, receiver</a:t>
            </a:r>
          </a:p>
          <a:p>
            <a:pPr lvl="1"/>
            <a:r>
              <a:rPr lang="en-US" sz="2000"/>
              <a:t>each UDP segment handled independently</a:t>
            </a:r>
          </a:p>
          <a:p>
            <a:endParaRPr lang="en-US" sz="240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781175"/>
            <a:ext cx="3810000" cy="3819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Why is there a UDP?</a:t>
            </a:r>
            <a:endParaRPr lang="en-US" sz="2400"/>
          </a:p>
          <a:p>
            <a:r>
              <a:rPr lang="en-US" sz="2000"/>
              <a:t>no connection establishment (which can add delay)</a:t>
            </a:r>
          </a:p>
          <a:p>
            <a:r>
              <a:rPr lang="en-US" sz="2000"/>
              <a:t>simple: no connection state at sender, receiver</a:t>
            </a:r>
          </a:p>
          <a:p>
            <a:r>
              <a:rPr lang="en-US" sz="2000"/>
              <a:t>small segment header</a:t>
            </a:r>
          </a:p>
          <a:p>
            <a:r>
              <a:rPr lang="en-US" sz="2000"/>
              <a:t>no congestion control: UDP can blast away as fast as desired </a:t>
            </a:r>
            <a:r>
              <a:rPr lang="en-US" sz="2000">
                <a:solidFill>
                  <a:srgbClr val="0099FF"/>
                </a:solidFill>
              </a:rPr>
              <a:t>(more later on interaction with TCP!)</a:t>
            </a:r>
          </a:p>
          <a:p>
            <a:endParaRPr lang="en-US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91050" y="1638300"/>
            <a:ext cx="4048125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A52B431-E930-4FB0-B3DC-FF2FB4A8BAC7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/>
              <a:t>UDP: more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/>
              <a:t>often used for streaming multimedia apps</a:t>
            </a:r>
          </a:p>
          <a:p>
            <a:pPr lvl="1"/>
            <a:r>
              <a:rPr lang="en-US" sz="2000"/>
              <a:t>loss tolerant</a:t>
            </a:r>
          </a:p>
          <a:p>
            <a:pPr lvl="1"/>
            <a:r>
              <a:rPr lang="en-US" sz="2000"/>
              <a:t>rate sensitive</a:t>
            </a:r>
          </a:p>
          <a:p>
            <a:r>
              <a:rPr lang="en-US" sz="2400"/>
              <a:t>other UDP uses</a:t>
            </a:r>
          </a:p>
          <a:p>
            <a:pPr lvl="1"/>
            <a:r>
              <a:rPr lang="en-US" sz="2000"/>
              <a:t>DNS</a:t>
            </a:r>
          </a:p>
          <a:p>
            <a:pPr lvl="1"/>
            <a:r>
              <a:rPr lang="en-US" sz="2000"/>
              <a:t>SNMP (net mgmt)</a:t>
            </a:r>
            <a:endParaRPr lang="en-US" sz="1800"/>
          </a:p>
          <a:p>
            <a:r>
              <a:rPr lang="en-US" sz="2000"/>
              <a:t>reliable transfer over UDP: add reliability at app layer</a:t>
            </a:r>
          </a:p>
          <a:p>
            <a:pPr lvl="1"/>
            <a:r>
              <a:rPr lang="en-US" sz="2000"/>
              <a:t>application-specific error recovery!</a:t>
            </a:r>
          </a:p>
          <a:p>
            <a:r>
              <a:rPr lang="en-US" sz="2000"/>
              <a:t>used for multicast, broadcast in addition to unicast (point-point)</a:t>
            </a:r>
          </a:p>
          <a:p>
            <a:endParaRPr lang="en-US" sz="2400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dest port #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5248275" y="289560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6407150" y="16652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6124575" y="3951288"/>
            <a:ext cx="150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(message)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695950" y="5518150"/>
            <a:ext cx="2655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UDP segment format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6905625" y="25050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632450" y="25082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length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7180263" y="2498725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checksum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497263" y="2212975"/>
            <a:ext cx="16081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Length, in</a:t>
            </a:r>
          </a:p>
          <a:p>
            <a:pPr algn="r"/>
            <a:r>
              <a:rPr lang="en-US" sz="1800"/>
              <a:t>bytes of UDP</a:t>
            </a:r>
          </a:p>
          <a:p>
            <a:pPr algn="r"/>
            <a:r>
              <a:rPr lang="en-US" sz="1800"/>
              <a:t>segment,</a:t>
            </a:r>
          </a:p>
          <a:p>
            <a:pPr algn="r"/>
            <a:r>
              <a:rPr lang="en-US" sz="1800"/>
              <a:t>including</a:t>
            </a:r>
          </a:p>
          <a:p>
            <a:pPr algn="r"/>
            <a:r>
              <a:rPr lang="en-US" sz="1800"/>
              <a:t>header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4981575" y="2543175"/>
            <a:ext cx="71437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1B40152-633C-49F6-8A3F-0B63B47F2C07}" type="slidenum">
              <a:rPr lang="en-US"/>
              <a:pPr/>
              <a:t>16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>
                <a:solidFill>
                  <a:srgbClr val="FF0000"/>
                </a:solidFill>
              </a:rPr>
              <a:t>3.4 Principles of reliable data transfer</a:t>
            </a:r>
            <a:endParaRPr lang="en-US" sz="240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22FD556-8A4C-475A-8DA9-61BD1F37D14C}" type="slidenum">
              <a:rPr lang="en-US"/>
              <a:pPr/>
              <a:t>17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282629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C206AC8-705D-4B61-AFCB-AC6FC713B4BF}" type="slidenum">
              <a:rPr lang="en-US"/>
              <a:pPr/>
              <a:t>18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331781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2DB96DB-859D-4383-8AFB-E3C3CB19FA9F}" type="slidenum">
              <a:rPr lang="en-US"/>
              <a:pPr/>
              <a:t>19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332805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A9F5985-3824-4744-B192-C237A51E5D44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3: Transport Layer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understand principles behind transport layer services:</a:t>
            </a:r>
          </a:p>
          <a:p>
            <a:pPr lvl="1"/>
            <a:r>
              <a:rPr lang="en-US" sz="2000"/>
              <a:t>Multiplexing, demultiplexing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congestion control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346200"/>
            <a:ext cx="4267200" cy="4648200"/>
          </a:xfrm>
        </p:spPr>
        <p:txBody>
          <a:bodyPr/>
          <a:lstStyle/>
          <a:p>
            <a:endParaRPr lang="en-US" sz="2400"/>
          </a:p>
          <a:p>
            <a:r>
              <a:rPr lang="en-US" sz="2400"/>
              <a:t>learn about transport layer protocols in the Internet:</a:t>
            </a:r>
          </a:p>
          <a:p>
            <a:pPr lvl="1"/>
            <a:r>
              <a:rPr lang="en-US" sz="2000"/>
              <a:t>UDP: connectionless transport</a:t>
            </a:r>
          </a:p>
          <a:p>
            <a:pPr lvl="1"/>
            <a:r>
              <a:rPr lang="en-US" sz="2000"/>
              <a:t>TCP: connection-oriented transport</a:t>
            </a:r>
          </a:p>
          <a:p>
            <a:pPr lvl="1"/>
            <a:r>
              <a:rPr lang="en-US" sz="2000"/>
              <a:t>TCP congestion control</a:t>
            </a:r>
            <a:endParaRPr lang="en-US" sz="18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1C3DC77-04B7-42AE-9499-21E5D9564EA6}" type="slidenum">
              <a:rPr lang="en-US"/>
              <a:pPr/>
              <a:t>20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Reliable data transfer: getting started</a:t>
            </a:r>
            <a:endParaRPr lang="en-US"/>
          </a:p>
        </p:txBody>
      </p:sp>
      <p:pic>
        <p:nvPicPr>
          <p:cNvPr id="283651" name="Picture 3" descr="rdt_p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83655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3656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8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83660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3661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3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83665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3666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83667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8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83670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49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3671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83672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3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9448F8B-CC11-4A31-8BC0-5800BE9745B1}" type="slidenum">
              <a:rPr lang="en-US"/>
              <a:pPr/>
              <a:t>21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Control 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End-to-end flow and Congestion control study is complicated by:</a:t>
            </a:r>
          </a:p>
          <a:p>
            <a:pPr lvl="1">
              <a:buFontTx/>
              <a:buChar char="-"/>
            </a:pPr>
            <a:r>
              <a:rPr lang="en-US"/>
              <a:t>Heterogeneous resources (links, switches, applications)</a:t>
            </a:r>
          </a:p>
          <a:p>
            <a:pPr lvl="1">
              <a:buFontTx/>
              <a:buChar char="-"/>
            </a:pPr>
            <a:r>
              <a:rPr lang="en-US"/>
              <a:t>Different delays due to network dynamics</a:t>
            </a:r>
          </a:p>
          <a:p>
            <a:pPr lvl="1">
              <a:buFontTx/>
              <a:buChar char="-"/>
            </a:pPr>
            <a:r>
              <a:rPr lang="en-US"/>
              <a:t>Effects of background traffic</a:t>
            </a:r>
          </a:p>
          <a:p>
            <a:r>
              <a:rPr lang="en-US"/>
              <a:t>We start with a simple case: hop-by-hop flow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B283C43-C1A3-472F-ACEE-44D82E3EB65B}" type="slidenum">
              <a:rPr lang="en-US"/>
              <a:pPr/>
              <a:t>22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Hop-by-hop flow control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Approaches/techniques for hop-by-hop flow control</a:t>
            </a:r>
          </a:p>
          <a:p>
            <a:pPr lvl="1">
              <a:buFontTx/>
              <a:buChar char="-"/>
            </a:pPr>
            <a:r>
              <a:rPr lang="en-US"/>
              <a:t>Stop-and-wait</a:t>
            </a:r>
          </a:p>
          <a:p>
            <a:pPr lvl="1">
              <a:buFontTx/>
              <a:buChar char="-"/>
            </a:pPr>
            <a:r>
              <a:rPr lang="en-US"/>
              <a:t>sliding window</a:t>
            </a:r>
          </a:p>
          <a:p>
            <a:pPr lvl="2">
              <a:buFontTx/>
              <a:buChar char="-"/>
            </a:pPr>
            <a:r>
              <a:rPr lang="en-US"/>
              <a:t>Go back N</a:t>
            </a:r>
          </a:p>
          <a:p>
            <a:pPr lvl="2">
              <a:buFontTx/>
              <a:buChar char="-"/>
            </a:pPr>
            <a:r>
              <a:rPr lang="en-US"/>
              <a:t>Selective reject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248EC30-D7FA-423A-9D68-879F8EF6AC67}" type="slidenum">
              <a:rPr lang="en-US"/>
              <a:pPr/>
              <a:t>23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28600"/>
            <a:ext cx="8353425" cy="1143000"/>
          </a:xfrm>
        </p:spPr>
        <p:txBody>
          <a:bodyPr/>
          <a:lstStyle/>
          <a:p>
            <a:r>
              <a:rPr lang="en-US" sz="2400"/>
              <a:t>Stop-and-wait: reliable transfer over a reliable channel</a:t>
            </a:r>
            <a:endParaRPr 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1062038"/>
            <a:ext cx="7896225" cy="3019425"/>
          </a:xfrm>
        </p:spPr>
        <p:txBody>
          <a:bodyPr/>
          <a:lstStyle/>
          <a:p>
            <a:r>
              <a:rPr lang="en-US" sz="2400"/>
              <a:t>underlying channel perfectly reliable</a:t>
            </a:r>
          </a:p>
          <a:p>
            <a:pPr lvl="1"/>
            <a:r>
              <a:rPr lang="en-US" sz="2000"/>
              <a:t>no bit errors, no loss of packets</a:t>
            </a:r>
          </a:p>
        </p:txBody>
      </p:sp>
      <p:grpSp>
        <p:nvGrpSpPr>
          <p:cNvPr id="456710" name="Group 6"/>
          <p:cNvGrpSpPr>
            <a:grpSpLocks/>
          </p:cNvGrpSpPr>
          <p:nvPr/>
        </p:nvGrpSpPr>
        <p:grpSpPr bwMode="auto">
          <a:xfrm>
            <a:off x="182563" y="1958975"/>
            <a:ext cx="8669337" cy="4421188"/>
            <a:chOff x="137" y="1374"/>
            <a:chExt cx="5461" cy="2785"/>
          </a:xfrm>
        </p:grpSpPr>
        <p:pic>
          <p:nvPicPr>
            <p:cNvPr id="456708" name="Picture 4" descr="rdt30_example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" y="1394"/>
              <a:ext cx="5309" cy="2765"/>
            </a:xfrm>
            <a:prstGeom prst="rect">
              <a:avLst/>
            </a:prstGeom>
            <a:noFill/>
          </p:spPr>
        </p:pic>
        <p:sp>
          <p:nvSpPr>
            <p:cNvPr id="456709" name="Rectangle 5"/>
            <p:cNvSpPr>
              <a:spLocks noChangeArrowheads="1"/>
            </p:cNvSpPr>
            <p:nvPr/>
          </p:nvSpPr>
          <p:spPr bwMode="auto">
            <a:xfrm>
              <a:off x="2932" y="1374"/>
              <a:ext cx="2666" cy="2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5006975" y="2379663"/>
            <a:ext cx="3287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Sender sends one packet, </a:t>
            </a:r>
          </a:p>
          <a:p>
            <a:pPr algn="l"/>
            <a:r>
              <a:rPr lang="en-US" sz="2000"/>
              <a:t>then waits for receiver </a:t>
            </a:r>
          </a:p>
          <a:p>
            <a:pPr algn="l"/>
            <a:r>
              <a:rPr lang="en-US" sz="2000"/>
              <a:t>response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4919663" y="22479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6713" name="Group 9"/>
          <p:cNvGrpSpPr>
            <a:grpSpLocks/>
          </p:cNvGrpSpPr>
          <p:nvPr/>
        </p:nvGrpSpPr>
        <p:grpSpPr bwMode="auto">
          <a:xfrm>
            <a:off x="5010150" y="2084388"/>
            <a:ext cx="1755775" cy="396875"/>
            <a:chOff x="2943" y="2669"/>
            <a:chExt cx="1106" cy="250"/>
          </a:xfrm>
        </p:grpSpPr>
        <p:sp>
          <p:nvSpPr>
            <p:cNvPr id="456714" name="Rectangle 10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15" name="Text Box 11"/>
            <p:cNvSpPr txBox="1">
              <a:spLocks noChangeArrowheads="1"/>
            </p:cNvSpPr>
            <p:nvPr/>
          </p:nvSpPr>
          <p:spPr bwMode="auto">
            <a:xfrm>
              <a:off x="2943" y="2669"/>
              <a:ext cx="11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stop and wait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817C1FD-FBDE-4B2D-A5ED-352EB9E64863}" type="slidenum">
              <a:rPr lang="en-US"/>
              <a:pPr/>
              <a:t>24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channel with bit errors</a:t>
            </a:r>
            <a:endParaRPr lang="en-US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n-US" sz="2400"/>
              <a:t>underlying channel may flip bits in packet</a:t>
            </a:r>
          </a:p>
          <a:p>
            <a:pPr lvl="1"/>
            <a:r>
              <a:rPr lang="en-US" sz="2000"/>
              <a:t>checksum to detect bit errors</a:t>
            </a:r>
          </a:p>
          <a:p>
            <a:r>
              <a:rPr lang="en-US" sz="2400" i="1"/>
              <a:t>the</a:t>
            </a:r>
            <a:r>
              <a:rPr lang="en-US" sz="2400"/>
              <a:t> question: how to recover from errors: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acknowledgements (ACKs):</a:t>
            </a:r>
            <a:r>
              <a:rPr lang="en-US" sz="2000"/>
              <a:t> receiver explicitly tells sender that pkt received OK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negative acknowledgements (NAKs):</a:t>
            </a:r>
            <a:r>
              <a:rPr lang="en-US" sz="2000"/>
              <a:t> receiver explicitly tells sender that pkt had errors</a:t>
            </a:r>
          </a:p>
          <a:p>
            <a:pPr lvl="1"/>
            <a:r>
              <a:rPr lang="en-US" sz="2000"/>
              <a:t>sender retransmits pkt on receipt of NAK</a:t>
            </a:r>
          </a:p>
          <a:p>
            <a:r>
              <a:rPr lang="en-US" sz="2400"/>
              <a:t>new mechanisms for:</a:t>
            </a:r>
          </a:p>
          <a:p>
            <a:pPr lvl="1"/>
            <a:r>
              <a:rPr lang="en-US" sz="2000"/>
              <a:t>error detection</a:t>
            </a:r>
          </a:p>
          <a:p>
            <a:pPr lvl="1"/>
            <a:r>
              <a:rPr lang="en-US" sz="2000"/>
              <a:t>receiver feedback: control msgs (ACK,NAK) rcvr-&gt;sender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868A996-FA1D-4551-995D-368ED36A519A}" type="slidenum">
              <a:rPr lang="en-US"/>
              <a:pPr/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Stop-and-wait: Corrupt ACK/NACK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What happens if ACK/NAK corrupted?</a:t>
            </a:r>
            <a:endParaRPr lang="en-US" sz="2400"/>
          </a:p>
          <a:p>
            <a:r>
              <a:rPr lang="en-US" sz="2000"/>
              <a:t>sender doesn’t know what happened at receiver!</a:t>
            </a:r>
          </a:p>
          <a:p>
            <a:r>
              <a:rPr lang="en-US" sz="2000"/>
              <a:t>can’t just retransmit: possible duplicate</a:t>
            </a:r>
            <a:endParaRPr lang="en-US" sz="240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/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Handling duplicates: </a:t>
            </a:r>
          </a:p>
          <a:p>
            <a:r>
              <a:rPr lang="en-US" sz="2000"/>
              <a:t>sender retransmits current pkt if ACK/NAK garbled</a:t>
            </a:r>
          </a:p>
          <a:p>
            <a:r>
              <a:rPr lang="en-US" sz="2000"/>
              <a:t>sender adds </a:t>
            </a:r>
            <a:r>
              <a:rPr lang="en-US" sz="2000" i="1">
                <a:solidFill>
                  <a:schemeClr val="accent2"/>
                </a:solidFill>
              </a:rPr>
              <a:t>sequence number</a:t>
            </a:r>
            <a:r>
              <a:rPr lang="en-US" sz="2000"/>
              <a:t> to each pkt</a:t>
            </a:r>
          </a:p>
          <a:p>
            <a:r>
              <a:rPr lang="en-US" sz="2000"/>
              <a:t>receiver discards (doesn’t deliver up) duplicate pkt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0F76074-D86B-487C-B436-FE4B85CE046F}" type="slidenum">
              <a:rPr lang="en-US"/>
              <a:pPr/>
              <a:t>26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Sender:</a:t>
            </a:r>
            <a:endParaRPr lang="en-US" sz="2400"/>
          </a:p>
          <a:p>
            <a:r>
              <a:rPr lang="en-US" sz="2400"/>
              <a:t>seq # added to pkt</a:t>
            </a:r>
          </a:p>
          <a:p>
            <a:r>
              <a:rPr lang="en-US" sz="2400"/>
              <a:t>two seq. #’s (0,1) will suffice.  Why?</a:t>
            </a:r>
          </a:p>
          <a:p>
            <a:r>
              <a:rPr lang="en-US" sz="2400"/>
              <a:t>must check if received ACK/NAK corrupted </a:t>
            </a:r>
          </a:p>
          <a:p>
            <a:endParaRPr lang="en-US" sz="2400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Receiver:</a:t>
            </a:r>
            <a:endParaRPr lang="en-US" sz="2400"/>
          </a:p>
          <a:p>
            <a:r>
              <a:rPr lang="en-US" sz="2400"/>
              <a:t>must check if received packet is duplicate</a:t>
            </a:r>
          </a:p>
          <a:p>
            <a:pPr lvl="1"/>
            <a:r>
              <a:rPr lang="en-US" sz="2000"/>
              <a:t>state indicates whether 0 or 1 is expected pkt seq #</a:t>
            </a:r>
          </a:p>
          <a:p>
            <a:r>
              <a:rPr lang="en-US" sz="2400"/>
              <a:t>note: receiver can </a:t>
            </a:r>
            <a:r>
              <a:rPr lang="en-US" sz="2400" i="1"/>
              <a:t>not</a:t>
            </a:r>
            <a:r>
              <a:rPr lang="en-US" sz="2400"/>
              <a:t> know if its last ACK/NAK received OK at 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ACA882F-2ABD-4D3E-BB5C-2F3E1D07534D}" type="slidenum">
              <a:rPr lang="en-US"/>
              <a:pPr/>
              <a:t>27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channels with errors </a:t>
            </a:r>
            <a:r>
              <a:rPr lang="en-US" sz="3600" i="1"/>
              <a:t>and</a:t>
            </a:r>
            <a:r>
              <a:rPr lang="en-US" sz="3600"/>
              <a:t> loss</a:t>
            </a:r>
            <a:endParaRPr lang="en-US" sz="440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New assumption:</a:t>
            </a:r>
            <a:r>
              <a:rPr lang="en-US" sz="2400"/>
              <a:t> underlying channel can also lose packets (data or ACKs)</a:t>
            </a:r>
          </a:p>
          <a:p>
            <a:pPr lvl="1"/>
            <a:r>
              <a:rPr lang="en-US" sz="2000"/>
              <a:t>checksum, seq. #, ACKs, retransmissions will be of help, but not enough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Approach:</a:t>
            </a:r>
            <a:r>
              <a:rPr lang="en-US" sz="2400"/>
              <a:t> sender waits “reasonable” amount of time for ACK </a:t>
            </a:r>
          </a:p>
          <a:p>
            <a:r>
              <a:rPr lang="en-US" sz="2000"/>
              <a:t>retransmits if no ACK received in this time</a:t>
            </a:r>
          </a:p>
          <a:p>
            <a:r>
              <a:rPr lang="en-US" sz="2000"/>
              <a:t>if pkt (or ACK) just delayed (not lost):</a:t>
            </a:r>
          </a:p>
          <a:p>
            <a:pPr lvl="1"/>
            <a:r>
              <a:rPr lang="en-US" sz="2000"/>
              <a:t>retransmission will be  duplicate, but use of seq. #’s already handles this</a:t>
            </a:r>
            <a:endParaRPr lang="en-US" sz="1800"/>
          </a:p>
          <a:p>
            <a:pPr lvl="1"/>
            <a:r>
              <a:rPr lang="en-US" sz="2000"/>
              <a:t>receiver must specify seq # of pkt being ACKed</a:t>
            </a:r>
            <a:endParaRPr lang="en-US" sz="1800"/>
          </a:p>
          <a:p>
            <a:r>
              <a:rPr lang="en-US" sz="2000"/>
              <a:t>requires countdown timer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B1F9291-3A98-4E6D-BDAC-3A87D2DC03A2}" type="slidenum">
              <a:rPr lang="en-US"/>
              <a:pPr/>
              <a:t>28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7772400" cy="1143000"/>
          </a:xfrm>
        </p:spPr>
        <p:txBody>
          <a:bodyPr/>
          <a:lstStyle/>
          <a:p>
            <a:r>
              <a:rPr lang="en-US" sz="3600"/>
              <a:t>Stop-and-wait operation Summary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839200" cy="4114800"/>
          </a:xfrm>
        </p:spPr>
        <p:txBody>
          <a:bodyPr/>
          <a:lstStyle/>
          <a:p>
            <a:r>
              <a:rPr lang="en-US"/>
              <a:t>Stop and wait:</a:t>
            </a:r>
          </a:p>
          <a:p>
            <a:pPr lvl="1">
              <a:buFontTx/>
              <a:buChar char="-"/>
            </a:pPr>
            <a:r>
              <a:rPr lang="en-US"/>
              <a:t>sender awaits for ACK to send another frame</a:t>
            </a:r>
          </a:p>
          <a:p>
            <a:pPr lvl="1">
              <a:buFontTx/>
              <a:buChar char="-"/>
            </a:pPr>
            <a:r>
              <a:rPr lang="en-US"/>
              <a:t>sender uses a timer to re-transmit if no ACKs</a:t>
            </a:r>
          </a:p>
          <a:p>
            <a:pPr lvl="1">
              <a:buFontTx/>
              <a:buChar char="-"/>
            </a:pPr>
            <a:r>
              <a:rPr lang="en-US"/>
              <a:t>if ACK is lost:</a:t>
            </a:r>
          </a:p>
          <a:p>
            <a:pPr lvl="2">
              <a:buFontTx/>
              <a:buChar char="-"/>
            </a:pPr>
            <a:r>
              <a:rPr lang="en-US"/>
              <a:t>A sends frame, B’s ACK gets lost</a:t>
            </a:r>
          </a:p>
          <a:p>
            <a:pPr lvl="2">
              <a:buFontTx/>
              <a:buChar char="-"/>
            </a:pPr>
            <a:r>
              <a:rPr lang="en-US"/>
              <a:t>A times out &amp; re-transmits the frame, B receives duplicates</a:t>
            </a:r>
          </a:p>
          <a:p>
            <a:pPr lvl="2">
              <a:buFontTx/>
              <a:buChar char="-"/>
            </a:pPr>
            <a:r>
              <a:rPr lang="en-US"/>
              <a:t>Sequence numbers are added (frame0,1 ACK0,1)</a:t>
            </a:r>
          </a:p>
          <a:p>
            <a:pPr lvl="2">
              <a:buFontTx/>
              <a:buChar char="-"/>
            </a:pPr>
            <a:endParaRPr lang="en-US"/>
          </a:p>
          <a:p>
            <a:pPr lvl="1">
              <a:buFontTx/>
              <a:buChar char="-"/>
            </a:pPr>
            <a:r>
              <a:rPr lang="en-US"/>
              <a:t>timeout: should be related to round trip time estimates</a:t>
            </a:r>
          </a:p>
          <a:p>
            <a:pPr lvl="2">
              <a:buFontTx/>
              <a:buChar char="-"/>
            </a:pPr>
            <a:r>
              <a:rPr lang="en-US"/>
              <a:t>if too small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unnecessary re-transmission</a:t>
            </a:r>
          </a:p>
          <a:p>
            <a:pPr lvl="2">
              <a:buFontTx/>
              <a:buChar char="-"/>
            </a:pPr>
            <a:r>
              <a:rPr lang="en-US"/>
              <a:t>if too large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long delays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CF5E97E-2852-4B78-AE2F-2C94DDF007C5}" type="slidenum">
              <a:rPr lang="en-US"/>
              <a:pPr/>
              <a:t>29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Stop-and-wait with lost packet/frame</a:t>
            </a:r>
          </a:p>
        </p:txBody>
      </p:sp>
      <p:pic>
        <p:nvPicPr>
          <p:cNvPr id="468995" name="Picture 3" descr="rdt30_exampl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6214CE3-5A8D-4743-AE1F-F5839B7A10A7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CCBB56C-C9CD-4076-8B51-7D0A3F03FCBC}" type="slidenum">
              <a:rPr lang="en-US"/>
              <a:pPr/>
              <a:t>30</a:t>
            </a:fld>
            <a:endParaRPr lang="en-US"/>
          </a:p>
        </p:txBody>
      </p:sp>
      <p:pic>
        <p:nvPicPr>
          <p:cNvPr id="471043" name="Picture 3" descr="rdt30_exampl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524000"/>
            <a:ext cx="8218488" cy="4254500"/>
          </a:xfrm>
          <a:prstGeom prst="rect">
            <a:avLst/>
          </a:prstGeom>
          <a:noFill/>
        </p:spPr>
      </p:pic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84CCAF3-9BF5-4B27-A5F7-40223E18C2CE}" type="slidenum">
              <a:rPr lang="en-US"/>
              <a:pPr/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7638"/>
            <a:ext cx="79248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0FCDFAD-4CA6-4FC1-AB75-EFDEB52FEFE5}" type="slidenum">
              <a:rPr lang="en-US"/>
              <a:pPr/>
              <a:t>32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and wait performance</a:t>
            </a:r>
          </a:p>
          <a:p>
            <a:r>
              <a:rPr lang="en-US">
                <a:solidFill>
                  <a:srgbClr val="FF0000"/>
                </a:solidFill>
              </a:rPr>
              <a:t>utilization</a:t>
            </a:r>
            <a:r>
              <a:rPr lang="en-US"/>
              <a:t> – fraction of time sender busy sending</a:t>
            </a:r>
          </a:p>
          <a:p>
            <a:pPr>
              <a:buFontTx/>
              <a:buChar char="-"/>
            </a:pPr>
            <a:r>
              <a:rPr lang="en-US"/>
              <a:t>ideal case (error free)</a:t>
            </a:r>
          </a:p>
          <a:p>
            <a:pPr lvl="1">
              <a:buFontTx/>
              <a:buChar char="-"/>
            </a:pPr>
            <a:r>
              <a:rPr lang="en-US"/>
              <a:t>u=Tframe/(Tframe+2Tprop)=1/(1+2a), a=Tprop/Tframe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33B5EF5-FCC9-4D9E-A3EB-89A30B21217E}" type="slidenum">
              <a:rPr lang="en-US"/>
              <a:pPr/>
              <a:t>33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Performance of stop-and-wait</a:t>
            </a:r>
            <a:endParaRPr lang="en-US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72475" cy="990600"/>
          </a:xfrm>
        </p:spPr>
        <p:txBody>
          <a:bodyPr/>
          <a:lstStyle/>
          <a:p>
            <a:r>
              <a:rPr lang="en-US" sz="2400"/>
              <a:t>example: 1 Gbps link, 15 ms e-e prop. delay, 1KB packet:</a:t>
            </a:r>
          </a:p>
          <a:p>
            <a:endParaRPr lang="en-US" sz="2400"/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411163" y="2881313"/>
            <a:ext cx="357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557213" y="30289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transmit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1519238" y="2900363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=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5521325" y="2797175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8kb/pkt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5464175" y="3121025"/>
            <a:ext cx="163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10**9 b/sec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7070725" y="2959100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= 8 microsec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098" name="Line 10"/>
          <p:cNvSpPr>
            <a:spLocks noChangeShapeType="1"/>
          </p:cNvSpPr>
          <p:nvPr/>
        </p:nvSpPr>
        <p:spPr bwMode="auto">
          <a:xfrm>
            <a:off x="5568950" y="3141663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457200" y="3657600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U </a:t>
            </a:r>
            <a:r>
              <a:rPr lang="en-US" sz="2000" baseline="-25000"/>
              <a:t>sender</a:t>
            </a:r>
            <a:r>
              <a:rPr lang="en-US" sz="2000"/>
              <a:t>: </a:t>
            </a:r>
            <a:r>
              <a:rPr lang="en-US" sz="2000">
                <a:solidFill>
                  <a:srgbClr val="FF0000"/>
                </a:solidFill>
              </a:rPr>
              <a:t>utilization</a:t>
            </a:r>
            <a:r>
              <a:rPr lang="en-US" sz="2000"/>
              <a:t> – fraction of time sender busy sending</a:t>
            </a:r>
          </a:p>
        </p:txBody>
      </p:sp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p:oleObj spid="_x0000_s473100" name="Picture" r:id="rId4" imgW="3181320" imgH="495360" progId="Word.Picture.8">
              <p:embed/>
            </p:oleObj>
          </a:graphicData>
        </a:graphic>
      </p:graphicFrame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1936750" y="2774950"/>
            <a:ext cx="302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 (packet length in bits)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1914525" y="3098800"/>
            <a:ext cx="323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 (transmission rate, bps)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103" name="Line 15"/>
          <p:cNvSpPr>
            <a:spLocks noChangeShapeType="1"/>
          </p:cNvSpPr>
          <p:nvPr/>
        </p:nvSpPr>
        <p:spPr bwMode="auto">
          <a:xfrm>
            <a:off x="1987550" y="3141663"/>
            <a:ext cx="2938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5141913" y="292735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=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3105" name="Rectangle 17"/>
          <p:cNvSpPr>
            <a:spLocks noChangeArrowheads="1"/>
          </p:cNvSpPr>
          <p:nvPr/>
        </p:nvSpPr>
        <p:spPr bwMode="auto">
          <a:xfrm>
            <a:off x="533400" y="5105400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1KB pkt every 30 msec -&gt; 33kB/sec thruput over 1 Gbps link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network protocol limits use of physical resources!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4B30186-0C55-4D86-90A1-89C79A6BEE94}" type="slidenum">
              <a:rPr lang="en-US"/>
              <a:pPr/>
              <a:t>34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rdt3.0: stop-and-wait operation</a:t>
            </a:r>
          </a:p>
        </p:txBody>
      </p:sp>
      <p:sp>
        <p:nvSpPr>
          <p:cNvPr id="475139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first packet bit transmitted, t = 0</a:t>
            </a:r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5145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7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8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9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0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1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2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FF0000"/>
                </a:solidFill>
                <a:latin typeface="Arial" pitchFamily="34" charset="0"/>
              </a:rPr>
              <a:t>RTT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5153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54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last packet bit transmitted,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 = L / R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5156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7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5158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9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5160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>
                <a:latin typeface="Arial" pitchFamily="34" charset="0"/>
              </a:rPr>
              <a:t>packet,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 = RTT + L / R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5161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5" y="592"/>
              </a:cxn>
              <a:cxn ang="0">
                <a:pos x="1095" y="592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5162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475163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64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165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6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5167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p:oleObj spid="_x0000_s475167" name="Picture" r:id="rId4" imgW="3181320" imgH="4953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73975AA-6B73-4BC8-87B3-33D07F684F3A}" type="slidenum">
              <a:rPr lang="en-US"/>
              <a:pPr/>
              <a:t>35</a:t>
            </a:fld>
            <a:endParaRPr lang="en-US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consider losses</a:t>
            </a:r>
          </a:p>
          <a:p>
            <a:pPr lvl="1">
              <a:buFontTx/>
              <a:buChar char="-"/>
            </a:pPr>
            <a:r>
              <a:rPr lang="en-US"/>
              <a:t>assume Timeout ~ 2 Tprop</a:t>
            </a:r>
          </a:p>
          <a:p>
            <a:pPr lvl="1">
              <a:buFontTx/>
              <a:buChar char="-"/>
            </a:pPr>
            <a:r>
              <a:rPr lang="en-US"/>
              <a:t>on average need Nx attempts to get the frame through</a:t>
            </a:r>
          </a:p>
          <a:p>
            <a:pPr lvl="1">
              <a:buFontTx/>
              <a:buChar char="-"/>
            </a:pPr>
            <a:r>
              <a:rPr lang="en-US"/>
              <a:t>p is the probability of frame being in error</a:t>
            </a:r>
          </a:p>
          <a:p>
            <a:pPr lvl="1">
              <a:buFontTx/>
              <a:buChar char="-"/>
            </a:pPr>
            <a:r>
              <a:rPr lang="en-US"/>
              <a:t>Pr[k attempts are made before the frame is transmitted correctly]=p</a:t>
            </a:r>
            <a:r>
              <a:rPr lang="en-US" baseline="30000"/>
              <a:t>k-1</a:t>
            </a:r>
            <a:r>
              <a:rPr lang="en-US"/>
              <a:t>.(1-p)</a:t>
            </a:r>
          </a:p>
          <a:p>
            <a:pPr lvl="1">
              <a:buFontTx/>
              <a:buChar char="-"/>
            </a:pPr>
            <a:r>
              <a:rPr lang="en-US"/>
              <a:t>Nx=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kPr[k]=1/(1-p)</a:t>
            </a:r>
          </a:p>
          <a:p>
            <a:pPr lvl="1">
              <a:buFontTx/>
              <a:buChar char="-"/>
            </a:pPr>
            <a:r>
              <a:rPr lang="en-US"/>
              <a:t>For stop-and-wait U=Tframe/[Nx.(Tframe+2.Tprop)]=1/Nx(1+2a)          	</a:t>
            </a:r>
            <a:r>
              <a:rPr lang="en-US">
                <a:solidFill>
                  <a:srgbClr val="FF0000"/>
                </a:solidFill>
              </a:rPr>
              <a:t>U=[1-p]/(1+2a)</a:t>
            </a:r>
          </a:p>
          <a:p>
            <a:pPr lvl="1">
              <a:buFontTx/>
              <a:buChar char="-"/>
            </a:pPr>
            <a:r>
              <a:rPr lang="en-US"/>
              <a:t>stop and wait is a conservative approach to flow control but is wasteful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6AC1CFF-5B28-45FB-A421-7558ADCE53E3}" type="slidenum">
              <a:rPr lang="en-US"/>
              <a:pPr/>
              <a:t>36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Sliding window techniques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TCP is a variant of sliding window</a:t>
            </a:r>
          </a:p>
          <a:p>
            <a:pPr>
              <a:buFontTx/>
              <a:buChar char="-"/>
            </a:pPr>
            <a:r>
              <a:rPr lang="en-US"/>
              <a:t>Includes Go back N (GBN) and selective repeat/reject</a:t>
            </a:r>
          </a:p>
          <a:p>
            <a:pPr>
              <a:buFontTx/>
              <a:buChar char="-"/>
            </a:pPr>
            <a:r>
              <a:rPr lang="en-US"/>
              <a:t>Allows for outstanding packets without Ack</a:t>
            </a:r>
          </a:p>
          <a:p>
            <a:pPr>
              <a:buFontTx/>
              <a:buChar char="-"/>
            </a:pPr>
            <a:r>
              <a:rPr lang="en-US"/>
              <a:t>More complex than stop and wait</a:t>
            </a:r>
          </a:p>
          <a:p>
            <a:pPr>
              <a:buFontTx/>
              <a:buChar char="-"/>
            </a:pPr>
            <a:r>
              <a:rPr lang="en-US"/>
              <a:t>Need to buffer un-Ack’ed packets &amp; more book-keeping than stop-and-wait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CC8E622-A2C5-4CE8-9393-6F2637A2D0FA}" type="slidenum">
              <a:rPr lang="en-US"/>
              <a:pPr/>
              <a:t>37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Pipelined (sliding window) protocols</a:t>
            </a: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Pipelining:</a:t>
            </a:r>
            <a:r>
              <a:rPr lang="en-US" sz="2400"/>
              <a:t> sender allows multiple, “in-flight”, yet-to-be-acknowledged pkts</a:t>
            </a:r>
          </a:p>
          <a:p>
            <a:pPr lvl="1"/>
            <a:r>
              <a:rPr lang="en-US" sz="2000"/>
              <a:t>range of sequence numbers must be increased</a:t>
            </a:r>
          </a:p>
          <a:p>
            <a:pPr lvl="1"/>
            <a:r>
              <a:rPr lang="en-US" sz="2000"/>
              <a:t>buffering at sender and/or receiver</a:t>
            </a: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 sz="2400"/>
              <a:t>Two generic forms of pipelined protocols: </a:t>
            </a:r>
            <a:r>
              <a:rPr lang="en-US" sz="2400" i="1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480261" name="Picture 5" descr="rdt_pipelin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E4E423C-6381-48F4-87AA-04EE64B05C43}" type="slidenum">
              <a:rPr lang="en-US"/>
              <a:pPr/>
              <a:t>38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Pipelining: increased utilization</a:t>
            </a:r>
          </a:p>
        </p:txBody>
      </p:sp>
      <p:sp>
        <p:nvSpPr>
          <p:cNvPr id="482307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first packet bit transmitted, t = 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2310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13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4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5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8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2321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last bit transmitted, t = L /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23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24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25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26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>
                <a:latin typeface="Arial" pitchFamily="34" charset="0"/>
              </a:rPr>
              <a:t>packet, t = RTT + L / 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482327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482328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29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330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48233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3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333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34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335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36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37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38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82339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482340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41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342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482343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44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345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46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2347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482348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49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350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482351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52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35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5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355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56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bit of 2</a:t>
            </a:r>
            <a:r>
              <a:rPr lang="en-US" baseline="30000">
                <a:latin typeface="Arial" pitchFamily="34" charset="0"/>
              </a:rPr>
              <a:t>nd</a:t>
            </a:r>
            <a:r>
              <a:rPr lang="en-US">
                <a:latin typeface="Arial" pitchFamily="34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2357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58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59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bit of 3</a:t>
            </a:r>
            <a:r>
              <a:rPr lang="en-US" baseline="30000">
                <a:latin typeface="Arial" pitchFamily="34" charset="0"/>
              </a:rPr>
              <a:t>rd</a:t>
            </a:r>
            <a:r>
              <a:rPr lang="en-US">
                <a:latin typeface="Arial" pitchFamily="34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482360" name="Object 56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p:oleObj spid="_x0000_s482360" name="Picture" r:id="rId4" imgW="3181320" imgH="495360" progId="Word.Picture.8">
              <p:embed/>
            </p:oleObj>
          </a:graphicData>
        </a:graphic>
      </p:graphicFrame>
      <p:sp>
        <p:nvSpPr>
          <p:cNvPr id="482361" name="Text Box 57"/>
          <p:cNvSpPr txBox="1">
            <a:spLocks noChangeArrowheads="1"/>
          </p:cNvSpPr>
          <p:nvPr/>
        </p:nvSpPr>
        <p:spPr bwMode="auto">
          <a:xfrm>
            <a:off x="6310313" y="4437063"/>
            <a:ext cx="250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sz="200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482362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61" grpId="0"/>
      <p:bldP spid="4823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CCD3AEF-4FE3-4E62-8201-734A61F05696}" type="slidenum">
              <a:rPr lang="en-US"/>
              <a:pPr/>
              <a:t>39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Go-Back-N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Sender:</a:t>
            </a:r>
            <a:endParaRPr lang="en-US" sz="2400"/>
          </a:p>
          <a:p>
            <a:r>
              <a:rPr lang="en-US" sz="2000"/>
              <a:t>k-bit seq # in pkt header</a:t>
            </a:r>
          </a:p>
          <a:p>
            <a:r>
              <a:rPr lang="en-US" sz="2000"/>
              <a:t>“window” of up to N, consecutive unack’ed pkts allowed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484356" name="Picture 4" descr="gbn_seq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noFill/>
        </p:spPr>
      </p:pic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476250" y="4638675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ACK(n): ACKs all pkts up to, including seq # n - “cumulative ACK”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may receive duplicate ACKs (more later…)</a:t>
            </a:r>
            <a:endParaRPr lang="en-US" sz="18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timer for each in-flight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1"/>
              <a:t>timeout(n):</a:t>
            </a:r>
            <a:r>
              <a:rPr lang="en-US" sz="2000"/>
              <a:t> retransmit pkt n and all higher seq # pkts in window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043ACAA-1714-4D17-B55F-C585B89FC798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/>
              <a:t>Transport services and protocols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r>
              <a:rPr lang="en-US" sz="2000"/>
              <a:t>provide</a:t>
            </a:r>
            <a:r>
              <a:rPr lang="en-US" sz="2000" i="1">
                <a:solidFill>
                  <a:srgbClr val="FF0000"/>
                </a:solidFill>
              </a:rPr>
              <a:t> logical communication</a:t>
            </a:r>
            <a:r>
              <a:rPr lang="en-US" sz="2000"/>
              <a:t> between app processes running on different hosts</a:t>
            </a:r>
          </a:p>
          <a:p>
            <a:r>
              <a:rPr lang="en-US" sz="2000"/>
              <a:t>transport protocols run in end systems </a:t>
            </a:r>
          </a:p>
          <a:p>
            <a:pPr lvl="1"/>
            <a:r>
              <a:rPr lang="en-US" sz="2000"/>
              <a:t>send side: breaks app messages into </a:t>
            </a:r>
            <a:r>
              <a:rPr lang="en-US" sz="2000">
                <a:solidFill>
                  <a:srgbClr val="FF0000"/>
                </a:solidFill>
              </a:rPr>
              <a:t>segments</a:t>
            </a:r>
            <a:r>
              <a:rPr lang="en-US" sz="2000"/>
              <a:t>, passes to  network layer</a:t>
            </a:r>
          </a:p>
          <a:p>
            <a:pPr lvl="1"/>
            <a:r>
              <a:rPr lang="en-US" sz="2000"/>
              <a:t>rcv side: reassembles segments into messages, passes to app layer</a:t>
            </a:r>
          </a:p>
          <a:p>
            <a:r>
              <a:rPr lang="en-US" sz="2000"/>
              <a:t>more than one transport protocol available to apps</a:t>
            </a:r>
          </a:p>
          <a:p>
            <a:pPr lvl="1"/>
            <a:r>
              <a:rPr lang="en-US" sz="2000"/>
              <a:t>Internet: TCP and UDP</a:t>
            </a:r>
          </a:p>
        </p:txBody>
      </p:sp>
      <p:sp>
        <p:nvSpPr>
          <p:cNvPr id="35115" name="Freeform 299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16" name="Freeform 300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17" name="Freeform 301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118" name="Group 302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119" name="Rectangle 30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0" name="AutoShape 30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121" name="Group 305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122" name="Line 30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3" name="Line 30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4" name="Line 30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5" name="Line 30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6" name="Line 31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7" name="Line 31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8" name="Line 31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29" name="Line 31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0" name="Line 31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1" name="Line 31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2" name="Line 31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3" name="Line 31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4" name="Line 31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5" name="Line 31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36" name="Line 32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5137" name="Group 3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138" name="Line 32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39" name="Line 32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0" name="Line 32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1" name="Line 32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142" name="Group 3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143" name="Line 3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4" name="Line 3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5" name="Line 3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6" name="Line 3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147" name="Group 3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148" name="Line 3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49" name="Line 3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50" name="Line 3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151" name="Line 3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152" name="Oval 336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3" name="Line 337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4" name="Line 338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5" name="Rectangle 339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56" name="Oval 340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57" name="Group 341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161" name="Group 345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162" name="Line 3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3" name="Line 3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64" name="Line 3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165" name="Oval 349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66" name="Line 350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67" name="Line 351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68" name="Rectangle 352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69" name="Oval 353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70" name="Group 354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17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174" name="Group 358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175" name="Line 3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6" name="Line 3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77" name="Line 3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178" name="Oval 362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79" name="Line 363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80" name="Line 364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81" name="Rectangle 365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82" name="Oval 366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83" name="Group 367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184" name="Line 3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5" name="Line 3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6" name="Line 3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187" name="Group 371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188" name="Line 3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89" name="Line 3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0" name="Line 3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191" name="Oval 375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2" name="Line 376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3" name="Line 377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4" name="Rectangle 378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195" name="Oval 379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196" name="Group 380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197" name="Line 3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8" name="Line 3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99" name="Line 3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00" name="Group 384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201" name="Line 3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2" name="Line 3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03" name="Line 3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04" name="Oval 388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05" name="Line 389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06" name="Line 390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07" name="Rectangle 391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08" name="Oval 392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09" name="Group 393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210" name="Line 3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1" name="Line 3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2" name="Line 3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13" name="Group 397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214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5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16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17" name="Oval 401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8" name="Line 402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9" name="Line 403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20" name="Rectangle 404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221" name="Oval 405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22" name="Group 406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223" name="Line 4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4" name="Line 4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5" name="Line 4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26" name="Group 410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227" name="Line 4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8" name="Line 4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" name="Line 4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30" name="Oval 414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1" name="Line 415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2" name="Line 416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3" name="Rectangle 417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34" name="Oval 418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35" name="Group 419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236" name="Line 4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7" name="Line 4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8" name="Line 4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39" name="Group 423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240" name="Line 4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" name="Line 4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2" name="Line 4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43" name="Oval 427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44" name="Line 428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45" name="Line 429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46" name="Rectangle 430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47" name="Oval 431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48" name="Group 432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249" name="Line 4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0" name="Line 4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1" name="Line 4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52" name="Group 436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253" name="Line 4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4" name="Line 4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55" name="Line 4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56" name="Oval 440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7" name="Line 441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8" name="Line 442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9" name="Rectangle 443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260" name="Oval 444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61" name="Group 445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262" name="Line 4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3" name="Line 4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4" name="Line 4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65" name="Group 449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266" name="Line 45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7" name="Line 45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68" name="Line 45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69" name="Line 45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0" name="Line 454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1" name="Line 455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2" name="Line 456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3" name="Line 457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4" name="Line 458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5" name="Line 459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6" name="Freeform 460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77" name="Line 461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8" name="Line 462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9" name="Line 463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80" name="Group 464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281" name="Oval 46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2" name="Line 46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3" name="Line 46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84" name="Rectangle 46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285" name="Oval 46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286" name="Group 47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287" name="Line 4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8" name="Line 4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9" name="Line 4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90" name="Group 47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291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2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3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294" name="Group 478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295" name="Oval 47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6" name="Line 48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7" name="Line 48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98" name="Rectangle 48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299" name="Oval 48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00" name="Group 48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301" name="Line 4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2" name="Line 4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3" name="Line 4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04" name="Group 48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305" name="Line 4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6" name="Line 4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7" name="Line 4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08" name="Group 492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309" name="Oval 49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0" name="Line 49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1" name="Line 49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12" name="Rectangle 49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313" name="Oval 49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14" name="Group 49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315" name="Line 4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6" name="Line 5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7" name="Line 5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18" name="Group 50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319" name="Line 5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0" name="Line 5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1" name="Line 5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322" name="Line 506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3" name="Line 507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4" name="Line 508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5" name="Line 509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6" name="Line 510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7" name="Line 511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8" name="Line 512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29" name="Line 513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0" name="Line 514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1" name="Line 515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2" name="Line 516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33" name="Line 517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34" name="Group 518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35" name="Group 519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336" name="Picture 520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337" name="Line 52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8" name="Line 522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339" name="Picture 523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40" name="Group 524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341" name="Object 52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341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342" name="Object 52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342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5343" name="Group 527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344" name="Object 5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344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345" name="Object 5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345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35346" name="Object 530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5346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35347" name="Group 5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348" name="AutoShape 5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9" name="Rectangle 5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0" name="Rectangle 5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1" name="AutoShape 5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2" name="Line 5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3" name="Line 5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4" name="Rectangle 5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5" name="Rectangle 5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356" name="Object 540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5356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35357" name="Object 541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5357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35358" name="Object 542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5358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35359" name="Object 543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5359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35360" name="Group 544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361" name="Object 54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361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362" name="Object 54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362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5363" name="Group 547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364" name="Object 5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364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5365" name="Object 5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365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5366" name="Group 550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367" name="AutoShape 5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8" name="Rectangle 5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9" name="Rectangle 5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0" name="AutoShape 5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1" name="Line 5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2" name="Line 5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3" name="Rectangle 5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4" name="Rectangle 5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375" name="Line 559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6" name="Line 560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7" name="Line 561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8" name="Line 562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79" name="Line 563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0" name="Line 564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1" name="Line 565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2" name="Line 566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3" name="Line 567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4" name="Line 568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85" name="Line 569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86" name="Group 570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387" name="Oval 57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8" name="Line 57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89" name="Line 57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0" name="Rectangle 57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391" name="Oval 57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92" name="Group 57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393" name="Line 5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4" name="Line 5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5" name="Line 5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96" name="Group 58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397" name="Line 5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8" name="Line 5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9" name="Line 5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400" name="Group 584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401" name="Oval 58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04" name="Rectangle 58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405" name="Oval 58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06" name="Group 59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407" name="Line 5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8" name="Line 5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9" name="Line 5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10" name="Group 59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411" name="Line 5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414" name="Group 598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415" name="Picture 599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416" name="Freeform 600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7" name="Freeform 601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8" name="Freeform 602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9" name="Freeform 603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0" name="Freeform 604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1" name="Freeform 605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2" name="Freeform 606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3" name="Freeform 607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4" name="Freeform 608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5" name="Freeform 609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6" name="Freeform 610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7" name="Freeform 611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8" name="Freeform 612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9" name="Freeform 613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0" name="Freeform 614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1" name="Freeform 615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2" name="Freeform 616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33" name="Group 617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434" name="Picture 61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435" name="Freeform 61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6" name="Freeform 62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7" name="Freeform 62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8" name="Freeform 62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9" name="Freeform 62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0" name="Freeform 62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1" name="Freeform 62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2" name="Freeform 62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3" name="Freeform 62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4" name="Freeform 62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5" name="Freeform 62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6" name="Freeform 63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7" name="Freeform 63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8" name="Freeform 63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9" name="Freeform 63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0" name="Freeform 63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1" name="Freeform 63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84" name="Group 668"/>
          <p:cNvGrpSpPr>
            <a:grpSpLocks/>
          </p:cNvGrpSpPr>
          <p:nvPr/>
        </p:nvGrpSpPr>
        <p:grpSpPr bwMode="auto">
          <a:xfrm>
            <a:off x="5400675" y="1181100"/>
            <a:ext cx="1057275" cy="957263"/>
            <a:chOff x="-153" y="1680"/>
            <a:chExt cx="666" cy="603"/>
          </a:xfrm>
        </p:grpSpPr>
        <p:grpSp>
          <p:nvGrpSpPr>
            <p:cNvPr id="35070" name="Group 254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63" name="Freeform 647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966075" y="4087813"/>
            <a:ext cx="1057275" cy="957262"/>
            <a:chOff x="-153" y="1680"/>
            <a:chExt cx="666" cy="603"/>
          </a:xfrm>
        </p:grpSpPr>
        <p:grpSp>
          <p:nvGrpSpPr>
            <p:cNvPr id="35486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35487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88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89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0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491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2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3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94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413375" y="2659063"/>
            <a:ext cx="3781425" cy="434975"/>
            <a:chOff x="2937" y="3579"/>
            <a:chExt cx="2382" cy="274"/>
          </a:xfrm>
        </p:grpSpPr>
        <p:sp>
          <p:nvSpPr>
            <p:cNvPr id="35111" name="Rectangle 295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9" name="Text Box 293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35112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3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CFA18EB-EE90-411A-97B2-1EEB8E49FFE0}" type="slidenum">
              <a:rPr lang="en-US"/>
              <a:pPr/>
              <a:t>40</a:t>
            </a:fld>
            <a:endParaRPr 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GBN: receiver side</a:t>
            </a:r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2247900"/>
            <a:ext cx="8148637" cy="28543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ACK-only: always send ACK for correctly-received pkt with highest </a:t>
            </a:r>
            <a:r>
              <a:rPr lang="en-US" sz="2400" i="1">
                <a:solidFill>
                  <a:schemeClr val="accent2"/>
                </a:solidFill>
              </a:rPr>
              <a:t>in-order</a:t>
            </a:r>
            <a:r>
              <a:rPr lang="en-US" sz="2400"/>
              <a:t> seq #</a:t>
            </a:r>
          </a:p>
          <a:p>
            <a:pPr lvl="1"/>
            <a:r>
              <a:rPr lang="en-US" sz="2000"/>
              <a:t>may generate duplicate ACKs</a:t>
            </a:r>
          </a:p>
          <a:p>
            <a:pPr lvl="1"/>
            <a:r>
              <a:rPr lang="en-US" sz="2000"/>
              <a:t>need only remember </a:t>
            </a:r>
            <a:r>
              <a:rPr lang="en-US" sz="2000" b="1">
                <a:latin typeface="Courier New" pitchFamily="49" charset="0"/>
              </a:rPr>
              <a:t>expected seq num</a:t>
            </a:r>
          </a:p>
          <a:p>
            <a:r>
              <a:rPr lang="en-US" sz="2400"/>
              <a:t>out-of-order pkt: </a:t>
            </a:r>
          </a:p>
          <a:p>
            <a:pPr lvl="1"/>
            <a:r>
              <a:rPr lang="en-US" sz="2000"/>
              <a:t>discard (don’t buffer) -&gt; </a:t>
            </a:r>
            <a:r>
              <a:rPr lang="en-US" sz="2000">
                <a:solidFill>
                  <a:srgbClr val="FF0000"/>
                </a:solidFill>
              </a:rPr>
              <a:t>no receiver buffering</a:t>
            </a:r>
            <a:r>
              <a:rPr lang="en-US" sz="2000"/>
              <a:t>!</a:t>
            </a:r>
          </a:p>
          <a:p>
            <a:pPr lvl="1"/>
            <a:r>
              <a:rPr lang="en-US" sz="2000"/>
              <a:t>Re-ACK pkt with highest in-order seq 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40ADE7E-8CFE-4C43-BFD5-6DFD6279DE98}" type="slidenum">
              <a:rPr lang="en-US"/>
              <a:pPr/>
              <a:t>41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7772400" cy="1143000"/>
          </a:xfrm>
        </p:spPr>
        <p:txBody>
          <a:bodyPr/>
          <a:lstStyle/>
          <a:p>
            <a:r>
              <a:rPr lang="en-US" sz="3600"/>
              <a:t>GBN in</a:t>
            </a:r>
            <a:br>
              <a:rPr lang="en-US" sz="3600"/>
            </a:br>
            <a:r>
              <a:rPr lang="en-US" sz="3600"/>
              <a:t>action</a:t>
            </a:r>
            <a:endParaRPr lang="en-US"/>
          </a:p>
        </p:txBody>
      </p:sp>
      <p:pic>
        <p:nvPicPr>
          <p:cNvPr id="488451" name="Picture 3" descr="gbn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482600"/>
            <a:ext cx="5972175" cy="574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9B7C6AC-E035-4F65-BD76-77DC03841766}" type="slidenum">
              <a:rPr lang="en-US"/>
              <a:pPr/>
              <a:t>42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Selective Repeat</a:t>
            </a: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sz="2400"/>
              <a:t>receiver </a:t>
            </a:r>
            <a:r>
              <a:rPr lang="en-US" sz="2400" i="1"/>
              <a:t>individually</a:t>
            </a:r>
            <a:r>
              <a:rPr lang="en-US" sz="2400"/>
              <a:t> acknowledges all correctly received pkts</a:t>
            </a:r>
          </a:p>
          <a:p>
            <a:pPr lvl="1"/>
            <a:r>
              <a:rPr lang="en-US" sz="2000"/>
              <a:t>buffers pkts, as needed, for eventual in-order delivery to upper layer</a:t>
            </a:r>
          </a:p>
          <a:p>
            <a:r>
              <a:rPr lang="en-US" sz="2400"/>
              <a:t>sender only resends pkts for which ACK not received</a:t>
            </a:r>
          </a:p>
          <a:p>
            <a:pPr lvl="1"/>
            <a:r>
              <a:rPr lang="en-US" sz="2000"/>
              <a:t>sender timer for each unACKed pkt</a:t>
            </a:r>
          </a:p>
          <a:p>
            <a:r>
              <a:rPr lang="en-US" sz="2400"/>
              <a:t>sender window</a:t>
            </a:r>
          </a:p>
          <a:p>
            <a:pPr lvl="1"/>
            <a:r>
              <a:rPr lang="en-US" sz="2000"/>
              <a:t>N consecutive seq #’s</a:t>
            </a:r>
          </a:p>
          <a:p>
            <a:pPr lvl="1"/>
            <a:r>
              <a:rPr lang="en-US" sz="2000"/>
              <a:t>limits seq #s of sent, unACKed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03448B8-5A6B-469B-8D09-8D8F58A14DB0}" type="slidenum">
              <a:rPr lang="en-US"/>
              <a:pPr/>
              <a:t>43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6775" cy="1143000"/>
          </a:xfrm>
        </p:spPr>
        <p:txBody>
          <a:bodyPr/>
          <a:lstStyle/>
          <a:p>
            <a:r>
              <a:rPr lang="en-US" sz="3200"/>
              <a:t>Selective repeat: sender, receiver windows</a:t>
            </a:r>
            <a:endParaRPr lang="en-US"/>
          </a:p>
        </p:txBody>
      </p:sp>
      <p:pic>
        <p:nvPicPr>
          <p:cNvPr id="310275" name="Picture 3" descr="sr_seq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FC54987-710D-46BE-8E7B-B98A5BDB9941}" type="slidenum">
              <a:rPr lang="en-US"/>
              <a:pPr/>
              <a:t>44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en-US"/>
              <a:t>Selective repeat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from above :</a:t>
            </a:r>
            <a:endParaRPr lang="en-US" sz="2400"/>
          </a:p>
          <a:p>
            <a:r>
              <a:rPr lang="en-US" sz="2000"/>
              <a:t>if next available seq # in window, send pkt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timeout(n):</a:t>
            </a:r>
            <a:endParaRPr lang="en-US" sz="2400"/>
          </a:p>
          <a:p>
            <a:r>
              <a:rPr lang="en-US" sz="2000"/>
              <a:t>resend pkt n, restart timer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ACK(n) </a:t>
            </a:r>
            <a:r>
              <a:rPr lang="en-US" sz="2000"/>
              <a:t>in </a:t>
            </a:r>
            <a:r>
              <a:rPr lang="en-US" sz="1600"/>
              <a:t>[sendbase,sendbase+N]:</a:t>
            </a:r>
            <a:endParaRPr lang="en-US" sz="2000"/>
          </a:p>
          <a:p>
            <a:r>
              <a:rPr lang="en-US" sz="2000"/>
              <a:t>mark pkt n as received</a:t>
            </a:r>
          </a:p>
          <a:p>
            <a:r>
              <a:rPr lang="en-US" sz="2000"/>
              <a:t>if n smallest unACKed pkt, advance window base to next unACKed seq # </a:t>
            </a:r>
            <a:endParaRPr lang="en-US" sz="2400"/>
          </a:p>
          <a:p>
            <a:endParaRPr lang="en-US" sz="2400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01" name="Group 5"/>
          <p:cNvGrpSpPr>
            <a:grpSpLocks/>
          </p:cNvGrpSpPr>
          <p:nvPr/>
        </p:nvGrpSpPr>
        <p:grpSpPr bwMode="auto">
          <a:xfrm>
            <a:off x="703263" y="1208088"/>
            <a:ext cx="1150937" cy="457200"/>
            <a:chOff x="1103" y="3929"/>
            <a:chExt cx="725" cy="288"/>
          </a:xfrm>
        </p:grpSpPr>
        <p:sp>
          <p:nvSpPr>
            <p:cNvPr id="311302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1103" y="3929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sender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pkt n in </a:t>
            </a:r>
            <a:r>
              <a:rPr lang="en-US">
                <a:solidFill>
                  <a:srgbClr val="FF0000"/>
                </a:solidFill>
              </a:rPr>
              <a:t>[rcvbase, rcvbase+N-1]</a:t>
            </a:r>
            <a:endParaRPr lang="en-US" sz="24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send 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out-of-order: buffer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in-order: deliver (also deliver buffered, in-order pkts), advance window to next not-yet-received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pkt n in </a:t>
            </a:r>
            <a:r>
              <a:rPr lang="en-US">
                <a:solidFill>
                  <a:srgbClr val="FF0000"/>
                </a:solidFill>
              </a:rPr>
              <a:t>[rcvbase-N,rcvbase-1]</a:t>
            </a:r>
            <a:endParaRPr lang="en-US" sz="24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otherwise: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ignore </a:t>
            </a:r>
            <a:endParaRPr lang="en-US" sz="24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06" name="Group 10"/>
          <p:cNvGrpSpPr>
            <a:grpSpLocks/>
          </p:cNvGrpSpPr>
          <p:nvPr/>
        </p:nvGrpSpPr>
        <p:grpSpPr bwMode="auto">
          <a:xfrm>
            <a:off x="5186363" y="1179513"/>
            <a:ext cx="1366837" cy="457200"/>
            <a:chOff x="3339" y="191"/>
            <a:chExt cx="861" cy="288"/>
          </a:xfrm>
        </p:grpSpPr>
        <p:sp>
          <p:nvSpPr>
            <p:cNvPr id="311307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8" name="Text Box 12"/>
            <p:cNvSpPr txBox="1">
              <a:spLocks noChangeArrowheads="1"/>
            </p:cNvSpPr>
            <p:nvPr/>
          </p:nvSpPr>
          <p:spPr bwMode="auto">
            <a:xfrm>
              <a:off x="3339" y="191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receiver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7ABB3FA-0401-4708-94BB-0E1ADF3F520F}" type="slidenum">
              <a:rPr lang="en-US"/>
              <a:pPr/>
              <a:t>45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sz="3200"/>
              <a:t>Selective repeat in action</a:t>
            </a:r>
          </a:p>
        </p:txBody>
      </p:sp>
      <p:pic>
        <p:nvPicPr>
          <p:cNvPr id="312323" name="Picture 3" descr="03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046BF39-2B21-4EF9-9075-808B383C4C38}" type="slidenum">
              <a:rPr lang="en-US"/>
              <a:pPr/>
              <a:t>46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Selective repeat:</a:t>
            </a:r>
            <a:br>
              <a:rPr lang="en-US" sz="3200"/>
            </a:br>
            <a:r>
              <a:rPr lang="en-US" sz="3200"/>
              <a:t> dilemma</a:t>
            </a: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Example: </a:t>
            </a:r>
          </a:p>
          <a:p>
            <a:r>
              <a:rPr lang="en-US" sz="2000"/>
              <a:t>seq #’s: 0, 1, 2, 3</a:t>
            </a:r>
          </a:p>
          <a:p>
            <a:r>
              <a:rPr lang="en-US" sz="2000"/>
              <a:t>window size=3</a:t>
            </a:r>
            <a:endParaRPr lang="en-US" sz="2400"/>
          </a:p>
          <a:p>
            <a:endParaRPr lang="en-US" sz="2400"/>
          </a:p>
          <a:p>
            <a:r>
              <a:rPr lang="en-US" sz="2000"/>
              <a:t>receiver sees no difference in two scenarios!</a:t>
            </a:r>
          </a:p>
          <a:p>
            <a:r>
              <a:rPr lang="en-US" sz="2000"/>
              <a:t>incorrectly passes duplicate data as new in (a)</a:t>
            </a:r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Q:</a:t>
            </a:r>
            <a:r>
              <a:rPr lang="en-US" sz="2000"/>
              <a:t> what relationship between seq # size and window size?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(check hwk), (try applet)</a:t>
            </a:r>
          </a:p>
        </p:txBody>
      </p:sp>
      <p:pic>
        <p:nvPicPr>
          <p:cNvPr id="313348" name="Picture 4" descr="sr_dilem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3" y="323850"/>
            <a:ext cx="4225925" cy="602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C126D69-C79E-43B6-8674-D0E14905B67E}" type="slidenum">
              <a:rPr lang="en-US"/>
              <a:pPr/>
              <a:t>47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performance:</a:t>
            </a:r>
          </a:p>
          <a:p>
            <a:pPr>
              <a:buFontTx/>
              <a:buChar char="-"/>
            </a:pPr>
            <a:r>
              <a:rPr lang="en-US"/>
              <a:t>selective repeat:</a:t>
            </a:r>
          </a:p>
          <a:p>
            <a:pPr lvl="1">
              <a:buFontTx/>
              <a:buChar char="-"/>
            </a:pPr>
            <a:r>
              <a:rPr lang="en-US"/>
              <a:t>error-free case: </a:t>
            </a:r>
          </a:p>
          <a:p>
            <a:pPr lvl="2">
              <a:buFontTx/>
              <a:buChar char="-"/>
            </a:pPr>
            <a:r>
              <a:rPr lang="en-US"/>
              <a:t>if the window is w such that the pipe is full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U=100%</a:t>
            </a:r>
          </a:p>
          <a:p>
            <a:pPr lvl="2">
              <a:buFontTx/>
              <a:buChar char="-"/>
            </a:pPr>
            <a:r>
              <a:rPr lang="en-US"/>
              <a:t>otherwise U=w*Ustop-and-wait=w/(1+2a)</a:t>
            </a:r>
          </a:p>
          <a:p>
            <a:pPr lvl="1">
              <a:buFontTx/>
              <a:buChar char="-"/>
            </a:pPr>
            <a:r>
              <a:rPr lang="en-US"/>
              <a:t>in case of error: </a:t>
            </a:r>
          </a:p>
          <a:p>
            <a:pPr lvl="2">
              <a:buFontTx/>
              <a:buChar char="-"/>
            </a:pPr>
            <a:r>
              <a:rPr lang="en-US"/>
              <a:t>if w fills the pipe U=1-p</a:t>
            </a:r>
          </a:p>
          <a:p>
            <a:pPr lvl="2">
              <a:buFontTx/>
              <a:buChar char="-"/>
            </a:pPr>
            <a:r>
              <a:rPr lang="en-US"/>
              <a:t>otherwise U=w*Ustop-and-wait=w(1-p)/(1+2a)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8483D75-78F8-4306-9701-B15BC16CD186}" type="slidenum">
              <a:rPr lang="en-US"/>
              <a:pPr/>
              <a:t>48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E883753-DBF7-4312-9099-33DBB40CBF69}" type="slidenum">
              <a:rPr lang="en-US"/>
              <a:pPr/>
              <a:t>49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/>
              <a:t>TCP: Overview</a:t>
            </a:r>
            <a:r>
              <a:rPr lang="en-US" u="none"/>
              <a:t>   </a:t>
            </a:r>
            <a:r>
              <a:rPr lang="en-US" sz="2000" u="none"/>
              <a:t>RFCs: 793, 1122, 1323, 2018, 2581</a:t>
            </a: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full duplex data:</a:t>
            </a:r>
            <a:endParaRPr lang="en-US" sz="2400"/>
          </a:p>
          <a:p>
            <a:pPr lvl="1"/>
            <a:r>
              <a:rPr lang="en-US" sz="2000"/>
              <a:t>bi-directional data flow in same connection</a:t>
            </a:r>
          </a:p>
          <a:p>
            <a:pPr lvl="1"/>
            <a:r>
              <a:rPr lang="en-US" sz="2000"/>
              <a:t>MSS: maximum segment size</a:t>
            </a:r>
          </a:p>
          <a:p>
            <a:r>
              <a:rPr lang="en-US" sz="2400">
                <a:solidFill>
                  <a:srgbClr val="FF0000"/>
                </a:solidFill>
              </a:rPr>
              <a:t>connection-oriented: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handshaking (exchange of control msgs) init’s sender, receiver state before data exchange</a:t>
            </a:r>
          </a:p>
          <a:p>
            <a:r>
              <a:rPr lang="en-US" sz="240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/>
              <a:t>sender will not overwhelm receiver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point-to-point:</a:t>
            </a:r>
            <a:endParaRPr lang="en-US" sz="2400"/>
          </a:p>
          <a:p>
            <a:pPr lvl="1"/>
            <a:r>
              <a:rPr lang="en-US" sz="2000"/>
              <a:t>one sender, one receiver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reliable, in-order </a:t>
            </a:r>
            <a:r>
              <a:rPr lang="en-US" sz="2400" i="1">
                <a:solidFill>
                  <a:srgbClr val="FF0000"/>
                </a:solidFill>
              </a:rPr>
              <a:t>byte steam:</a:t>
            </a:r>
            <a:endParaRPr lang="en-US" sz="2400" i="1"/>
          </a:p>
          <a:p>
            <a:pPr lvl="1"/>
            <a:r>
              <a:rPr lang="en-US" sz="2000"/>
              <a:t>no “message boundaries”</a:t>
            </a:r>
          </a:p>
          <a:p>
            <a:r>
              <a:rPr lang="en-US" sz="2400">
                <a:solidFill>
                  <a:srgbClr val="FF0000"/>
                </a:solidFill>
              </a:rPr>
              <a:t>pipelined:</a:t>
            </a:r>
            <a:endParaRPr lang="en-US" sz="2400"/>
          </a:p>
          <a:p>
            <a:pPr lvl="1"/>
            <a:r>
              <a:rPr lang="en-US" sz="2000"/>
              <a:t>TCP congestion and flow control set window size</a:t>
            </a:r>
          </a:p>
          <a:p>
            <a:r>
              <a:rPr lang="en-US" sz="2400" i="1">
                <a:solidFill>
                  <a:srgbClr val="FF0000"/>
                </a:solidFill>
              </a:rPr>
              <a:t>send &amp; receive buffers</a:t>
            </a:r>
            <a:endParaRPr lang="en-US" sz="2400" i="1"/>
          </a:p>
          <a:p>
            <a:endParaRPr lang="en-US" sz="2400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185349" name="VISIO" r:id="rId4" imgW="6602760" imgH="112320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A805824-9EFD-4007-A1C6-FE7E100C077B}" type="slidenum">
              <a:rPr lang="en-US"/>
              <a:pPr/>
              <a:t>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/>
              <a:t>Internet transport-layer protocols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sz="2400"/>
              <a:t>reliable, in-order delivery to app: TCP</a:t>
            </a:r>
          </a:p>
          <a:p>
            <a:pPr lvl="1"/>
            <a:r>
              <a:rPr lang="en-US" sz="2000"/>
              <a:t>congestion control 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setup</a:t>
            </a:r>
            <a:endParaRPr lang="en-US"/>
          </a:p>
          <a:p>
            <a:r>
              <a:rPr lang="en-US" sz="2400"/>
              <a:t>unreliable, unordered delivery to app: UDP</a:t>
            </a:r>
          </a:p>
          <a:p>
            <a:pPr lvl="1"/>
            <a:r>
              <a:rPr lang="en-US" sz="2000"/>
              <a:t>no-frills extension of “best-effort” IP</a:t>
            </a:r>
          </a:p>
          <a:p>
            <a:r>
              <a:rPr lang="en-US" sz="2400"/>
              <a:t>services not available: </a:t>
            </a:r>
          </a:p>
          <a:p>
            <a:pPr lvl="1"/>
            <a:r>
              <a:rPr lang="en-US" sz="2000"/>
              <a:t>delay guarantees</a:t>
            </a:r>
          </a:p>
          <a:p>
            <a:pPr lvl="1"/>
            <a:r>
              <a:rPr lang="en-US" sz="2000"/>
              <a:t>bandwidth guarantees</a:t>
            </a:r>
          </a:p>
        </p:txBody>
      </p:sp>
      <p:sp>
        <p:nvSpPr>
          <p:cNvPr id="69907" name="Freeform 275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8" name="Freeform 276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9" name="Freeform 277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10" name="Group 278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69911" name="Rectangle 27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12" name="AutoShape 28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9913" name="Group 281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69914" name="Line 28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5" name="Line 28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6" name="Line 28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7" name="Line 28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8" name="Line 28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9" name="Line 28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0" name="Line 28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1" name="Line 28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2" name="Line 29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3" name="Line 29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4" name="Line 29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5" name="Line 29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6" name="Line 29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7" name="Line 29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8" name="Line 29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929" name="Group 29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9930" name="Line 2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1" name="Line 2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2" name="Line 3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3" name="Line 3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934" name="Group 30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9935" name="Line 30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6" name="Line 30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7" name="Line 30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8" name="Line 30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939" name="Group 30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9940" name="Line 30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1" name="Line 30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2" name="Line 31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3" name="Line 31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9944" name="Oval 312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5" name="Line 313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6" name="Line 314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7" name="Rectangle 315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48" name="Oval 316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49" name="Group 317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69950" name="Line 3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" name="Line 3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" name="Line 3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953" name="Group 321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69954" name="Line 3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" name="Line 3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6" name="Line 3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57" name="Oval 325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8" name="Line 326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9" name="Line 327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60" name="Rectangle 328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61" name="Oval 329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62" name="Group 330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69963" name="Line 3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4" name="Line 3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" name="Line 3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966" name="Group 334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69967" name="Line 3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" name="Line 3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" name="Line 3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70" name="Oval 338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1" name="Line 339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2" name="Line 340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3" name="Rectangle 341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74" name="Oval 342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75" name="Group 343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69976" name="Line 3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7" name="Line 3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8" name="Line 3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979" name="Group 347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69980" name="Line 3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1" name="Line 3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2" name="Line 3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83" name="Oval 351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4" name="Line 352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5" name="Line 353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6" name="Rectangle 354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87" name="Oval 355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88" name="Group 356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69989" name="Line 3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0" name="Line 3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1" name="Line 3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992" name="Group 360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69993" name="Line 3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4" name="Line 3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5" name="Line 3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96" name="Oval 364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7" name="Line 365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8" name="Line 366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9" name="Rectangle 367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00" name="Oval 368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001" name="Group 369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70002" name="Line 3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3" name="Line 3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4" name="Line 3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05" name="Group 373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70006" name="Line 3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7" name="Line 3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8" name="Line 3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09" name="Oval 377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0" name="Line 378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1" name="Line 379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2" name="Rectangle 380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013" name="Oval 381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014" name="Group 382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70015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6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7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18" name="Group 386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70019" name="Line 3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0" name="Line 3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1" name="Line 3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22" name="Oval 390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3" name="Line 391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4" name="Line 392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5" name="Rectangle 393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26" name="Oval 394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027" name="Group 395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70028" name="Line 3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9" name="Line 3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0" name="Line 3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31" name="Group 399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70032" name="Line 4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3" name="Line 4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4" name="Line 4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35" name="Oval 403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6" name="Line 404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7" name="Line 405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8" name="Rectangle 406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39" name="Oval 407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040" name="Group 408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70041" name="Line 4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2" name="Line 4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3" name="Line 4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44" name="Group 412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70045" name="Line 4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6" name="Line 4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7" name="Line 4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48" name="Oval 416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9" name="Line 417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0" name="Line 418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1" name="Rectangle 419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52" name="Oval 420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053" name="Group 421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70054" name="Line 4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5" name="Line 4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6" name="Line 4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7" name="Group 425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70058" name="Line 42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9" name="Line 42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60" name="Line 42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61" name="Line 429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2" name="Line 430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3" name="Line 431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4" name="Line 432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5" name="Line 433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6" name="Line 434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7" name="Line 435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8" name="Freeform 436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9" name="Line 437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0" name="Line 438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1" name="Line 439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072" name="Group 440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70073" name="Oval 44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4" name="Line 44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5" name="Line 44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6" name="Rectangle 44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77" name="Oval 44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78" name="Group 44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079" name="Line 4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0" name="Line 4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1" name="Line 4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82" name="Group 45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083" name="Line 4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4" name="Line 4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5" name="Line 4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86" name="Group 454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70087" name="Oval 4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8" name="Line 4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9" name="Line 4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90" name="Rectangle 4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91" name="Oval 4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92" name="Group 4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093" name="Line 4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4" name="Line 4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5" name="Line 4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96" name="Group 4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097" name="Line 4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8" name="Line 4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9" name="Line 4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100" name="Group 468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70101" name="Oval 4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2" name="Line 4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3" name="Line 4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4" name="Rectangle 4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05" name="Oval 4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106" name="Group 4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107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8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9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110" name="Group 4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111" name="Line 4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2" name="Line 4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3" name="Line 4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14" name="Line 482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5" name="Line 483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6" name="Line 484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7" name="Line 485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8" name="Line 486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9" name="Line 487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0" name="Line 488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1" name="Line 489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2" name="Line 490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3" name="Line 491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4" name="Line 492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5" name="Line 493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126" name="Group 494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70127" name="Group 495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70128" name="Picture 496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70129" name="Line 497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30" name="Line 498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0131" name="Picture 499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70132" name="Group 500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70133" name="Object 5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0133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0134" name="Object 5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0134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0135" name="Group 503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70136" name="Object 5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0136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0137" name="Object 5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0137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70138" name="Object 50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70138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70139" name="Group 507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70140" name="AutoShape 5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1" name="Rectangle 5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2" name="Rectangle 5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3" name="AutoShape 5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4" name="Line 5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5" name="Line 5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6" name="Rectangle 5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7" name="Rectangle 5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0148" name="Object 51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70148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70149" name="Object 51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70149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70150" name="Object 51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70150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70151" name="Object 51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70151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70152" name="Group 520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70153" name="Object 5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0153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0154" name="Object 5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0154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0155" name="Group 523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70156" name="Object 5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0156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0157" name="Object 5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0157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0158" name="Group 526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70159" name="AutoShape 5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0" name="Rectangle 5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1" name="Rectangle 5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2" name="AutoShape 5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3" name="Line 5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4" name="Line 5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5" name="Rectangle 5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6" name="Rectangle 5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67" name="Line 535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8" name="Line 536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9" name="Line 537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0" name="Line 538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1" name="Line 539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2" name="Line 540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3" name="Line 541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4" name="Line 542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5" name="Line 543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6" name="Line 54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7" name="Line 545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178" name="Group 546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70179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0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1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2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83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184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85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6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7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188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189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0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1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192" name="Group 560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70193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4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5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6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97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198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99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0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1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202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203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4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5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206" name="Group 574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70207" name="Picture 57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08" name="Freeform 57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9" name="Freeform 57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0" name="Freeform 57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1" name="Freeform 57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2" name="Freeform 58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3" name="Freeform 58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4" name="Freeform 58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5" name="Freeform 58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6" name="Freeform 58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7" name="Freeform 58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8" name="Freeform 58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9" name="Freeform 58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0" name="Freeform 58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1" name="Freeform 58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2" name="Freeform 59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3" name="Freeform 59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4" name="Freeform 592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225" name="Group 593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70226" name="Picture 594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27" name="Freeform 59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8" name="Freeform 59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9" name="Freeform 59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0" name="Freeform 59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1" name="Freeform 59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2" name="Freeform 60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3" name="Freeform 60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4" name="Freeform 60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5" name="Freeform 60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6" name="Freeform 60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7" name="Freeform 60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8" name="Freeform 60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9" name="Freeform 60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0" name="Freeform 60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1" name="Freeform 60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2" name="Freeform 61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3" name="Freeform 61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245" name="Group 613"/>
          <p:cNvGrpSpPr>
            <a:grpSpLocks/>
          </p:cNvGrpSpPr>
          <p:nvPr/>
        </p:nvGrpSpPr>
        <p:grpSpPr bwMode="auto">
          <a:xfrm>
            <a:off x="5214938" y="1423988"/>
            <a:ext cx="814387" cy="854075"/>
            <a:chOff x="4180" y="744"/>
            <a:chExt cx="513" cy="538"/>
          </a:xfrm>
        </p:grpSpPr>
        <p:sp>
          <p:nvSpPr>
            <p:cNvPr id="70246" name="Rectangle 61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7" name="Rectangle 61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8" name="Rectangle 61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9" name="Text Box 61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50" name="Line 61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" name="Line 61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2" name="Line 62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877" name="Group 245"/>
          <p:cNvGrpSpPr>
            <a:grpSpLocks/>
          </p:cNvGrpSpPr>
          <p:nvPr/>
        </p:nvGrpSpPr>
        <p:grpSpPr bwMode="auto">
          <a:xfrm>
            <a:off x="5961063" y="1987550"/>
            <a:ext cx="814387" cy="701675"/>
            <a:chOff x="2923" y="3345"/>
            <a:chExt cx="513" cy="442"/>
          </a:xfrm>
        </p:grpSpPr>
        <p:sp>
          <p:nvSpPr>
            <p:cNvPr id="6987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7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88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69" name="Group 637"/>
          <p:cNvGrpSpPr>
            <a:grpSpLocks/>
          </p:cNvGrpSpPr>
          <p:nvPr/>
        </p:nvGrpSpPr>
        <p:grpSpPr bwMode="auto">
          <a:xfrm>
            <a:off x="7132638" y="4359275"/>
            <a:ext cx="814387" cy="701675"/>
            <a:chOff x="2923" y="3345"/>
            <a:chExt cx="513" cy="442"/>
          </a:xfrm>
        </p:grpSpPr>
        <p:sp>
          <p:nvSpPr>
            <p:cNvPr id="70270" name="Rectangle 63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1" name="Rectangle 63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2" name="Text Box 64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3" name="Line 64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4" name="Line 64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75" name="Group 643"/>
          <p:cNvGrpSpPr>
            <a:grpSpLocks/>
          </p:cNvGrpSpPr>
          <p:nvPr/>
        </p:nvGrpSpPr>
        <p:grpSpPr bwMode="auto">
          <a:xfrm>
            <a:off x="6400800" y="4011613"/>
            <a:ext cx="814388" cy="701675"/>
            <a:chOff x="2923" y="3345"/>
            <a:chExt cx="513" cy="442"/>
          </a:xfrm>
        </p:grpSpPr>
        <p:sp>
          <p:nvSpPr>
            <p:cNvPr id="70276" name="Rectangle 64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7" name="Rectangle 64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8" name="Text Box 64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9" name="Line 64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0" name="Line 64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81" name="Group 649"/>
          <p:cNvGrpSpPr>
            <a:grpSpLocks/>
          </p:cNvGrpSpPr>
          <p:nvPr/>
        </p:nvGrpSpPr>
        <p:grpSpPr bwMode="auto">
          <a:xfrm>
            <a:off x="6942138" y="3538538"/>
            <a:ext cx="814387" cy="701675"/>
            <a:chOff x="2923" y="3345"/>
            <a:chExt cx="513" cy="442"/>
          </a:xfrm>
        </p:grpSpPr>
        <p:sp>
          <p:nvSpPr>
            <p:cNvPr id="70282" name="Rectangle 65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3" name="Rectangle 65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4" name="Text Box 65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85" name="Line 65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6" name="Line 65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87" name="Group 655"/>
          <p:cNvGrpSpPr>
            <a:grpSpLocks/>
          </p:cNvGrpSpPr>
          <p:nvPr/>
        </p:nvGrpSpPr>
        <p:grpSpPr bwMode="auto">
          <a:xfrm>
            <a:off x="6494463" y="3176588"/>
            <a:ext cx="814387" cy="701675"/>
            <a:chOff x="2923" y="3345"/>
            <a:chExt cx="513" cy="442"/>
          </a:xfrm>
        </p:grpSpPr>
        <p:sp>
          <p:nvSpPr>
            <p:cNvPr id="70288" name="Rectangle 65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9" name="Rectangle 65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0" name="Text Box 65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1" name="Line 65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2" name="Line 66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93" name="Group 661"/>
          <p:cNvGrpSpPr>
            <a:grpSpLocks/>
          </p:cNvGrpSpPr>
          <p:nvPr/>
        </p:nvGrpSpPr>
        <p:grpSpPr bwMode="auto">
          <a:xfrm>
            <a:off x="6775450" y="2228850"/>
            <a:ext cx="814388" cy="701675"/>
            <a:chOff x="2923" y="3345"/>
            <a:chExt cx="513" cy="442"/>
          </a:xfrm>
        </p:grpSpPr>
        <p:sp>
          <p:nvSpPr>
            <p:cNvPr id="70294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5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6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7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8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55" name="Group 623"/>
          <p:cNvGrpSpPr>
            <a:grpSpLocks/>
          </p:cNvGrpSpPr>
          <p:nvPr/>
        </p:nvGrpSpPr>
        <p:grpSpPr bwMode="auto">
          <a:xfrm>
            <a:off x="7972425" y="4392613"/>
            <a:ext cx="814388" cy="854075"/>
            <a:chOff x="4180" y="744"/>
            <a:chExt cx="513" cy="538"/>
          </a:xfrm>
        </p:grpSpPr>
        <p:sp>
          <p:nvSpPr>
            <p:cNvPr id="70256" name="Rectangle 6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7" name="Rectangle 6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8" name="Rectangle 6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9" name="Text Box 6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60" name="Line 6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1" name="Line 6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2" name="Line 6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64" name="Group 632"/>
          <p:cNvGrpSpPr>
            <a:grpSpLocks/>
          </p:cNvGrpSpPr>
          <p:nvPr/>
        </p:nvGrpSpPr>
        <p:grpSpPr bwMode="auto">
          <a:xfrm rot="2937887">
            <a:off x="5241925" y="2987675"/>
            <a:ext cx="3781425" cy="434975"/>
            <a:chOff x="2937" y="3579"/>
            <a:chExt cx="2382" cy="274"/>
          </a:xfrm>
        </p:grpSpPr>
        <p:sp>
          <p:nvSpPr>
            <p:cNvPr id="70265" name="Rectangle 633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6" name="Text Box 634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70267" name="Freeform 635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8" name="Freeform 636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1C255F2-3FB8-46D2-A28D-CBAE89C3CA7E}" type="slidenum">
              <a:rPr lang="en-US"/>
              <a:pPr/>
              <a:t>50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/>
              <a:t>TCP segment structure</a:t>
            </a:r>
            <a:endParaRPr lang="en-US"/>
          </a:p>
        </p:txBody>
      </p:sp>
      <p:grpSp>
        <p:nvGrpSpPr>
          <p:cNvPr id="186371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186372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74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75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76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7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9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2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83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5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8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9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0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91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92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393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394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5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6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7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8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9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0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1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2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3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4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6405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406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86407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8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86417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186418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186421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2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3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693C3B1-8141-4719-9003-C1AEC51694F8}" type="slidenum">
              <a:rPr lang="en-US"/>
              <a:pPr/>
              <a:t>51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/>
              <a:t>TCP segment structure</a:t>
            </a:r>
            <a:endParaRPr lang="en-US"/>
          </a:p>
        </p:txBody>
      </p:sp>
      <p:grpSp>
        <p:nvGrpSpPr>
          <p:cNvPr id="501763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501764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5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66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67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1768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9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0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1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72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3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4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75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76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7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01778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79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0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1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2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1783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1784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1785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86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7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8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89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0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1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2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93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94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95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96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1797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1798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1799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00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01801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URG: urgent data </a:t>
            </a:r>
          </a:p>
          <a:p>
            <a:pPr algn="r"/>
            <a:r>
              <a:rPr lang="en-US" sz="1800"/>
              <a:t>(generally not used)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01802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ACK: ACK #</a:t>
            </a:r>
          </a:p>
          <a:p>
            <a:pPr algn="r"/>
            <a:r>
              <a:rPr lang="en-US" sz="1800"/>
              <a:t>valid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01803" name="Text Box 43"/>
          <p:cNvSpPr txBox="1">
            <a:spLocks noChangeArrowheads="1"/>
          </p:cNvSpPr>
          <p:nvPr/>
        </p:nvSpPr>
        <p:spPr bwMode="auto">
          <a:xfrm>
            <a:off x="149225" y="2832100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PSH: push data now</a:t>
            </a:r>
          </a:p>
          <a:p>
            <a:pPr algn="r"/>
            <a:r>
              <a:rPr lang="en-US" sz="1800"/>
              <a:t>(generally not used)</a:t>
            </a:r>
          </a:p>
        </p:txBody>
      </p:sp>
      <p:sp>
        <p:nvSpPr>
          <p:cNvPr id="501804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RST, SYN, FIN:</a:t>
            </a:r>
          </a:p>
          <a:p>
            <a:pPr algn="r"/>
            <a:r>
              <a:rPr lang="en-US" sz="1800"/>
              <a:t>connection estab</a:t>
            </a:r>
          </a:p>
          <a:p>
            <a:pPr algn="r"/>
            <a:r>
              <a:rPr lang="en-US" sz="1800"/>
              <a:t>(setup, teardown</a:t>
            </a:r>
          </a:p>
          <a:p>
            <a:pPr algn="r"/>
            <a:r>
              <a:rPr lang="en-US" sz="1800"/>
              <a:t>commands)</a:t>
            </a: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6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8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1248" y="0"/>
              </a:cxn>
              <a:cxn ang="0">
                <a:pos x="1458" y="6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9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501810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501811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3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4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5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1" grpId="0"/>
      <p:bldP spid="501802" grpId="0"/>
      <p:bldP spid="501803" grpId="0"/>
      <p:bldP spid="501804" grpId="0"/>
      <p:bldP spid="501805" grpId="0" animBg="1"/>
      <p:bldP spid="501806" grpId="0" animBg="1"/>
      <p:bldP spid="501807" grpId="0" animBg="1"/>
      <p:bldP spid="501808" grpId="0" animBg="1"/>
      <p:bldP spid="501811" grpId="0"/>
      <p:bldP spid="5018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FFDE501-E8D1-48B4-A769-49B417FE190B}" type="slidenum">
              <a:rPr lang="en-US"/>
              <a:pPr/>
              <a:t>52</a:t>
            </a:fld>
            <a:endParaRPr lang="en-US"/>
          </a:p>
        </p:txBody>
      </p:sp>
      <p:sp>
        <p:nvSpPr>
          <p:cNvPr id="187394" name="Line 2"/>
          <p:cNvSpPr>
            <a:spLocks noChangeShapeType="1"/>
          </p:cNvSpPr>
          <p:nvPr/>
        </p:nvSpPr>
        <p:spPr bwMode="auto">
          <a:xfrm>
            <a:off x="4972050" y="4686300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4895850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seq.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95400"/>
            <a:ext cx="32575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Seq. #’s:</a:t>
            </a:r>
            <a:endParaRPr lang="en-US" sz="2000"/>
          </a:p>
          <a:p>
            <a:pPr lvl="1"/>
            <a:r>
              <a:rPr lang="en-US" sz="2000"/>
              <a:t>byte stream “number” of first byte in segment’s data</a:t>
            </a:r>
            <a:endParaRPr lang="en-US" sz="1800"/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ACKs:</a:t>
            </a:r>
            <a:endParaRPr lang="en-US" sz="2000"/>
          </a:p>
          <a:p>
            <a:pPr lvl="1"/>
            <a:r>
              <a:rPr lang="en-US" sz="2000"/>
              <a:t>seq # of next byte expected from other side</a:t>
            </a:r>
          </a:p>
          <a:p>
            <a:pPr lvl="1"/>
            <a:r>
              <a:rPr lang="en-US" sz="2000"/>
              <a:t>cumulative ACK</a:t>
            </a:r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Q:</a:t>
            </a:r>
            <a:r>
              <a:rPr lang="en-US" sz="2000"/>
              <a:t> how receiver handles out-of-order segments</a:t>
            </a:r>
          </a:p>
          <a:p>
            <a:pPr lvl="1"/>
            <a:r>
              <a:rPr lang="en-US" sz="2000"/>
              <a:t>A: TCP spec doesn’t say, - up to implementor</a:t>
            </a:r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4133850" y="1408113"/>
          <a:ext cx="606425" cy="481012"/>
        </p:xfrm>
        <a:graphic>
          <a:graphicData uri="http://schemas.openxmlformats.org/presentationml/2006/ole">
            <p:oleObj spid="_x0000_s187398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7658100" y="1322388"/>
          <a:ext cx="606425" cy="481012"/>
        </p:xfrm>
        <a:graphic>
          <a:graphicData uri="http://schemas.openxmlformats.org/presentationml/2006/ole">
            <p:oleObj spid="_x0000_s187399" name="Clip" r:id="rId5" imgW="1305000" imgH="1085760" progId="MS_ClipArt_Gallery.2">
              <p:embed/>
            </p:oleObj>
          </a:graphicData>
        </a:graphic>
      </p:graphicFrame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4783138" y="146050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775450" y="14509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 rot="706751">
            <a:off x="4981575" y="2220913"/>
            <a:ext cx="241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Seq=42, ACK=79,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 rot="-844223">
            <a:off x="5037138" y="327818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Seq=79, ACK=43,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 rot="683987">
            <a:off x="5099050" y="451961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pitchFamily="34" charset="0"/>
              </a:rPr>
              <a:t>Seq=43, ACK=80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4022725" y="1931988"/>
            <a:ext cx="703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User</a:t>
            </a:r>
          </a:p>
          <a:p>
            <a:r>
              <a:rPr lang="en-US"/>
              <a:t>types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3800475" y="4046538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</a:t>
            </a:r>
          </a:p>
          <a:p>
            <a:r>
              <a:rPr lang="en-US"/>
              <a:t>of echoed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7496175" y="2589213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of</a:t>
            </a:r>
          </a:p>
          <a:p>
            <a:r>
              <a:rPr lang="en-US"/>
              <a:t>‘C’, echoes</a:t>
            </a:r>
          </a:p>
          <a:p>
            <a:r>
              <a:rPr lang="en-US"/>
              <a:t>back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H="1">
            <a:off x="4886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 flipH="1">
            <a:off x="8620125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410" name="Group 18"/>
          <p:cNvGrpSpPr>
            <a:grpSpLocks/>
          </p:cNvGrpSpPr>
          <p:nvPr/>
        </p:nvGrpSpPr>
        <p:grpSpPr bwMode="auto">
          <a:xfrm>
            <a:off x="8293100" y="5527675"/>
            <a:ext cx="658813" cy="366713"/>
            <a:chOff x="3304" y="3530"/>
            <a:chExt cx="415" cy="231"/>
          </a:xfrm>
        </p:grpSpPr>
        <p:sp>
          <p:nvSpPr>
            <p:cNvPr id="18741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5392738" y="579437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simple telnet scenario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56B8B22-9FFA-480A-A5ED-BA3B792F648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 in TCP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Components of reliability</a:t>
            </a:r>
          </a:p>
          <a:p>
            <a:pPr lvl="1"/>
            <a:r>
              <a:rPr lang="en-US"/>
              <a:t>1. Sequence numbers</a:t>
            </a:r>
          </a:p>
          <a:p>
            <a:pPr lvl="1"/>
            <a:r>
              <a:rPr lang="en-US"/>
              <a:t>2. Retransmissions</a:t>
            </a:r>
          </a:p>
          <a:p>
            <a:pPr lvl="1"/>
            <a:r>
              <a:rPr lang="en-US"/>
              <a:t>3. Timeout Mechanism(s): function of the round trip time (RTT) between the two hosts (is it static?)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88171D7-BCB1-49D0-B295-0D00B0B33C2C}" type="slidenum">
              <a:rPr lang="en-US"/>
              <a:pPr/>
              <a:t>54</a:t>
            </a:fld>
            <a:endParaRPr lang="en-US"/>
          </a:p>
        </p:txBody>
      </p:sp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381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Q:</a:t>
            </a:r>
            <a:r>
              <a:rPr lang="en-US" sz="2400"/>
              <a:t> how to set TCP timeout value?</a:t>
            </a:r>
          </a:p>
          <a:p>
            <a:r>
              <a:rPr lang="en-US" sz="2000"/>
              <a:t>longer than RTT</a:t>
            </a:r>
          </a:p>
          <a:p>
            <a:pPr lvl="1"/>
            <a:r>
              <a:rPr lang="en-US" sz="1800"/>
              <a:t>but RTT varies</a:t>
            </a:r>
          </a:p>
          <a:p>
            <a:r>
              <a:rPr lang="en-US" sz="2000"/>
              <a:t>too short: premature timeout</a:t>
            </a:r>
          </a:p>
          <a:p>
            <a:pPr lvl="1"/>
            <a:r>
              <a:rPr lang="en-US" sz="2000"/>
              <a:t>unnecessary retransmissions</a:t>
            </a:r>
          </a:p>
          <a:p>
            <a:r>
              <a:rPr lang="en-US" sz="2000"/>
              <a:t>too long: slow reaction to segment loss</a:t>
            </a:r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Q:</a:t>
            </a:r>
            <a:r>
              <a:rPr lang="en-US" sz="2400"/>
              <a:t> how to estimate RTT?</a:t>
            </a:r>
          </a:p>
          <a:p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en-US" sz="2000">
                <a:solidFill>
                  <a:schemeClr val="accent2"/>
                </a:solidFill>
              </a:rPr>
              <a:t>:</a:t>
            </a:r>
            <a:r>
              <a:rPr lang="en-US" sz="2000"/>
              <a:t> measured time from segment transmission until ACK receipt</a:t>
            </a:r>
          </a:p>
          <a:p>
            <a:pPr lvl="1"/>
            <a:r>
              <a:rPr lang="en-US" sz="2000"/>
              <a:t>ignore retransmissions</a:t>
            </a:r>
          </a:p>
          <a:p>
            <a:r>
              <a:rPr lang="en-US" sz="2000" b="1">
                <a:latin typeface="Courier New" pitchFamily="49" charset="0"/>
              </a:rPr>
              <a:t>SampleRTT</a:t>
            </a:r>
            <a:r>
              <a:rPr lang="en-US" sz="2000"/>
              <a:t> will vary, want estimated RTT “smoother”</a:t>
            </a:r>
            <a:endParaRPr lang="en-US" sz="2400"/>
          </a:p>
          <a:p>
            <a:pPr lvl="1"/>
            <a:r>
              <a:rPr lang="en-US" sz="2000"/>
              <a:t>average several recent measurements, not just current </a:t>
            </a:r>
            <a:r>
              <a:rPr lang="en-US" sz="2000" b="1">
                <a:latin typeface="Courier New" pitchFamily="49" charset="0"/>
              </a:rPr>
              <a:t>SampleRTT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C2E944B-4955-4999-BA2C-D58A002C0D94}" type="slidenum">
              <a:rPr lang="en-US"/>
              <a:pPr/>
              <a:t>55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-47625" y="1435100"/>
            <a:ext cx="919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EstimatedRTT(k) = (1-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)*EstimatedRTT(k-1) +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*SampleRTT(k)</a:t>
            </a:r>
          </a:p>
          <a:p>
            <a:r>
              <a:rPr lang="en-US" sz="1700" b="1">
                <a:latin typeface="Courier New" pitchFamily="49" charset="0"/>
              </a:rPr>
              <a:t>=(1- </a:t>
            </a:r>
            <a:r>
              <a:rPr lang="en-US" sz="1700" b="1">
                <a:sym typeface="Symbol" pitchFamily="18" charset="2"/>
              </a:rPr>
              <a:t></a:t>
            </a:r>
            <a:r>
              <a:rPr lang="en-US" sz="1700" b="1">
                <a:latin typeface="Courier New" pitchFamily="49" charset="0"/>
              </a:rPr>
              <a:t>)*(</a:t>
            </a:r>
            <a:r>
              <a:rPr lang="en-US" sz="1700" b="1"/>
              <a:t>(1- </a:t>
            </a:r>
            <a:r>
              <a:rPr lang="en-US" sz="1700" b="1">
                <a:sym typeface="Symbol" pitchFamily="18" charset="2"/>
              </a:rPr>
              <a:t></a:t>
            </a:r>
            <a:r>
              <a:rPr lang="en-US" sz="1700" b="1"/>
              <a:t>)</a:t>
            </a:r>
            <a:r>
              <a:rPr lang="en-US" sz="1700" b="1">
                <a:latin typeface="Courier New" pitchFamily="49" charset="0"/>
              </a:rPr>
              <a:t>*EstimatedRTT(k-2)+ </a:t>
            </a:r>
            <a:r>
              <a:rPr lang="en-US" sz="1700" b="1">
                <a:sym typeface="Symbol" pitchFamily="18" charset="2"/>
              </a:rPr>
              <a:t></a:t>
            </a:r>
            <a:r>
              <a:rPr lang="en-US" sz="1700" b="1">
                <a:latin typeface="Courier New" pitchFamily="49" charset="0"/>
              </a:rPr>
              <a:t>*SampleRTT(k-1))+ </a:t>
            </a:r>
            <a:r>
              <a:rPr lang="en-US" sz="1700" b="1">
                <a:sym typeface="Symbol" pitchFamily="18" charset="2"/>
              </a:rPr>
              <a:t></a:t>
            </a:r>
            <a:r>
              <a:rPr lang="en-US" sz="1700"/>
              <a:t> </a:t>
            </a:r>
            <a:r>
              <a:rPr lang="en-US" sz="1700" b="1">
                <a:latin typeface="Courier New" pitchFamily="49" charset="0"/>
              </a:rPr>
              <a:t>*SampleRTT(k)</a:t>
            </a:r>
          </a:p>
          <a:p>
            <a:r>
              <a:rPr lang="en-US" sz="1700" b="1">
                <a:latin typeface="Courier New" pitchFamily="49" charset="0"/>
              </a:rPr>
              <a:t>=(1-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sz="1700" b="1">
                <a:latin typeface="Courier New" pitchFamily="49" charset="0"/>
              </a:rPr>
              <a:t>)</a:t>
            </a:r>
            <a:r>
              <a:rPr lang="en-US" sz="1700" b="1" baseline="30000">
                <a:latin typeface="Courier New" pitchFamily="49" charset="0"/>
              </a:rPr>
              <a:t>k </a:t>
            </a:r>
            <a:r>
              <a:rPr lang="en-US" sz="1700" b="1">
                <a:latin typeface="Courier New" pitchFamily="49" charset="0"/>
              </a:rPr>
              <a:t>*SampleRTT(0)+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sz="1700" b="1">
                <a:latin typeface="Courier New" pitchFamily="49" charset="0"/>
              </a:rPr>
              <a:t>(1-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 sz="1700" b="1">
                <a:latin typeface="Courier New" pitchFamily="49" charset="0"/>
              </a:rPr>
              <a:t>)</a:t>
            </a:r>
            <a:r>
              <a:rPr lang="en-US" sz="1700" b="1" baseline="30000">
                <a:latin typeface="Courier New" pitchFamily="49" charset="0"/>
              </a:rPr>
              <a:t>k-1</a:t>
            </a:r>
            <a:r>
              <a:rPr lang="en-US" sz="1700" b="1">
                <a:latin typeface="Courier New" pitchFamily="49" charset="0"/>
              </a:rPr>
              <a:t> *SampleRTT)(1)+…+ </a:t>
            </a:r>
            <a:r>
              <a:rPr lang="en-US" b="1">
                <a:sym typeface="Symbol" pitchFamily="18" charset="2"/>
              </a:rPr>
              <a:t></a:t>
            </a:r>
            <a:r>
              <a:rPr lang="en-US"/>
              <a:t> </a:t>
            </a:r>
            <a:r>
              <a:rPr lang="en-US" sz="1700" b="1">
                <a:latin typeface="Courier New" pitchFamily="49" charset="0"/>
              </a:rPr>
              <a:t>*SampleRTT(k)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143000" y="25273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 value: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00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E8323D7-C623-4AA8-9C4C-634FA7FF76A5}" type="slidenum">
              <a:rPr lang="en-US"/>
              <a:pPr/>
              <a:t>56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RTT estimation:</a:t>
            </a: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C80AD67-A47A-44C2-9149-D10DD5566E0A}" type="slidenum">
              <a:rPr lang="en-US"/>
              <a:pPr/>
              <a:t>57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>
                <a:solidFill>
                  <a:srgbClr val="FF0000"/>
                </a:solidFill>
              </a:rPr>
              <a:t>Setting the timeout</a:t>
            </a:r>
            <a:endParaRPr lang="en-US" sz="2400"/>
          </a:p>
          <a:p>
            <a:pPr>
              <a:spcBef>
                <a:spcPct val="50000"/>
              </a:spcBef>
            </a:pPr>
            <a:r>
              <a:rPr lang="en-US" sz="2000" b="1">
                <a:latin typeface="Courier New" pitchFamily="49" charset="0"/>
              </a:rPr>
              <a:t>EstimtedRTT</a:t>
            </a:r>
            <a:r>
              <a:rPr lang="en-US" sz="2000"/>
              <a:t> plus “safety margin”</a:t>
            </a:r>
          </a:p>
          <a:p>
            <a:pPr lvl="1"/>
            <a:r>
              <a:rPr lang="en-US" sz="1800"/>
              <a:t>large variation in </a:t>
            </a:r>
            <a:r>
              <a:rPr lang="en-US" sz="1800" b="1">
                <a:latin typeface="Courier New" pitchFamily="49" charset="0"/>
              </a:rPr>
              <a:t>EstimatedRTT -&gt;</a:t>
            </a:r>
            <a:r>
              <a:rPr lang="en-US" sz="1800"/>
              <a:t> larger safety margin</a:t>
            </a:r>
          </a:p>
          <a:p>
            <a:r>
              <a:rPr lang="en-US" sz="2000"/>
              <a:t>1. estimate of how much SampleRTT deviates from EstimatedRTT: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84200" y="5283200"/>
            <a:ext cx="643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TimeoutInterval = EstimatedRTT + 4*DevRTT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49" charset="0"/>
              </a:rPr>
              <a:t>DevRTT = (1-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49" charset="0"/>
            </a:endParaRPr>
          </a:p>
          <a:p>
            <a:pPr algn="l"/>
            <a:r>
              <a:rPr lang="en-US" sz="2000" b="1">
                <a:latin typeface="Courier New" pitchFamily="49" charset="0"/>
              </a:rPr>
              <a:t>(typically,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2. set timeout interval:</a:t>
            </a:r>
            <a:endParaRPr lang="en-US" sz="2000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476250" y="5868988"/>
            <a:ext cx="6246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l"/>
            <a:r>
              <a:rPr lang="en-US"/>
              <a:t>3. For further re-transmissions (if the 1</a:t>
            </a:r>
            <a:r>
              <a:rPr lang="en-US" baseline="30000"/>
              <a:t>st</a:t>
            </a:r>
            <a:r>
              <a:rPr lang="en-US"/>
              <a:t> re-tx was not Ack’ed)</a:t>
            </a:r>
          </a:p>
          <a:p>
            <a:pPr lvl="1" algn="l"/>
            <a:r>
              <a:rPr lang="en-US"/>
              <a:t>	- RTO=q.RTO,  q=2 for exponential backoff</a:t>
            </a:r>
          </a:p>
          <a:p>
            <a:pPr lvl="1" algn="l"/>
            <a:r>
              <a:rPr lang="en-US"/>
              <a:t>	- similar to Ethernet CSMA/CD backoff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0880FDC-61D8-40C6-AFA6-694D0B53FCD8}" type="slidenum">
              <a:rPr lang="en-US"/>
              <a:pPr/>
              <a:t>58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reliable data transfer</a:t>
            </a:r>
            <a:endParaRPr lang="en-US" sz="2000"/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8430A1F-E1C9-4AEF-8F9B-23413A4E2F73}" type="slidenum">
              <a:rPr lang="en-US"/>
              <a:pPr/>
              <a:t>59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TCP creates reliable service on top of IP’s unreliable service</a:t>
            </a:r>
          </a:p>
          <a:p>
            <a:r>
              <a:rPr lang="en-US" sz="2400"/>
              <a:t>Pipelined segments</a:t>
            </a:r>
          </a:p>
          <a:p>
            <a:r>
              <a:rPr lang="en-US" sz="2400"/>
              <a:t>Cumulative acks</a:t>
            </a:r>
          </a:p>
          <a:p>
            <a:r>
              <a:rPr lang="en-US" sz="2400"/>
              <a:t>TCP uses single retransmission timer</a:t>
            </a:r>
          </a:p>
          <a:p>
            <a:endParaRPr lang="en-US" sz="2400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Retransmissions are triggered by:</a:t>
            </a:r>
          </a:p>
          <a:p>
            <a:pPr lvl="1"/>
            <a:r>
              <a:rPr lang="en-US" sz="2000"/>
              <a:t>timeout events</a:t>
            </a:r>
          </a:p>
          <a:p>
            <a:pPr lvl="1"/>
            <a:r>
              <a:rPr lang="en-US" sz="2000"/>
              <a:t>duplicate acks</a:t>
            </a:r>
          </a:p>
          <a:p>
            <a:r>
              <a:rPr lang="en-US" sz="2400"/>
              <a:t>Initially consider simplified TCP sender:</a:t>
            </a:r>
          </a:p>
          <a:p>
            <a:pPr lvl="1"/>
            <a:r>
              <a:rPr lang="en-US" sz="2000"/>
              <a:t> ignore duplicate acks</a:t>
            </a:r>
          </a:p>
          <a:p>
            <a:pPr lvl="1"/>
            <a:r>
              <a:rPr lang="en-US" sz="2000"/>
              <a:t>ignore flow control,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E669BF1-FB2C-4A47-BF73-363228A7EE5F}" type="slidenum">
              <a:rPr lang="en-US"/>
              <a:pPr/>
              <a:t>6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>
                <a:solidFill>
                  <a:srgbClr val="FF0000"/>
                </a:solidFill>
              </a:rPr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4279881-EF27-4A63-B6C4-B40263BBB692}" type="slidenum">
              <a:rPr lang="en-US"/>
              <a:pPr/>
              <a:t>60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/>
              <a:t>TCP sender events: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data rcvd from app:</a:t>
            </a:r>
            <a:endParaRPr lang="en-US" sz="2400"/>
          </a:p>
          <a:p>
            <a:r>
              <a:rPr lang="en-US" sz="2400"/>
              <a:t>Create segment with seq #</a:t>
            </a:r>
          </a:p>
          <a:p>
            <a:r>
              <a:rPr lang="en-US" sz="2400"/>
              <a:t>seq # is byte-stream number of first data byte in  segment</a:t>
            </a:r>
          </a:p>
          <a:p>
            <a:r>
              <a:rPr lang="en-US" sz="2400"/>
              <a:t>start timer if not already running (think of timer as for oldest unacked segment)</a:t>
            </a:r>
          </a:p>
          <a:p>
            <a:r>
              <a:rPr lang="en-US" sz="2400"/>
              <a:t>expiration interval: </a:t>
            </a:r>
            <a:r>
              <a:rPr lang="en-US" sz="2400">
                <a:latin typeface="Courier New" pitchFamily="49" charset="0"/>
              </a:rPr>
              <a:t>TimeOutInterval </a:t>
            </a:r>
            <a:endParaRPr lang="en-US" sz="2400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timeout:</a:t>
            </a:r>
          </a:p>
          <a:p>
            <a:r>
              <a:rPr lang="en-US" sz="2400"/>
              <a:t>retransmit segment that caused timeout</a:t>
            </a:r>
          </a:p>
          <a:p>
            <a:r>
              <a:rPr lang="en-US" sz="2400"/>
              <a:t>restart timer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 </a:t>
            </a:r>
            <a:r>
              <a:rPr lang="en-US" sz="2400" u="sng">
                <a:solidFill>
                  <a:srgbClr val="FF0000"/>
                </a:solidFill>
              </a:rPr>
              <a:t>Ack rcvd:</a:t>
            </a:r>
            <a:endParaRPr lang="en-US" sz="2400"/>
          </a:p>
          <a:p>
            <a:r>
              <a:rPr lang="en-US" sz="2400"/>
              <a:t>If acknowledges previously unacked segments</a:t>
            </a:r>
          </a:p>
          <a:p>
            <a:pPr lvl="1"/>
            <a:r>
              <a:rPr lang="en-US" sz="2000"/>
              <a:t>update what is known to be acked</a:t>
            </a:r>
          </a:p>
          <a:p>
            <a:pPr lvl="1"/>
            <a:r>
              <a:rPr lang="en-US" sz="2000"/>
              <a:t>start timer if there are  outstanding segments</a:t>
            </a:r>
          </a:p>
          <a:p>
            <a:pPr lvl="1">
              <a:buFont typeface="ZapfDingbats" pitchFamily="82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7551768-B9BC-41F4-BD9B-F9C9D7F5AC06}" type="slidenum">
              <a:rPr lang="en-US"/>
              <a:pPr/>
              <a:t>61</a:t>
            </a:fld>
            <a:endParaRPr lang="en-US"/>
          </a:p>
        </p:txBody>
      </p:sp>
      <p:sp>
        <p:nvSpPr>
          <p:cNvPr id="191490" name="Line 2"/>
          <p:cNvSpPr>
            <a:spLocks noChangeShapeType="1"/>
          </p:cNvSpPr>
          <p:nvPr/>
        </p:nvSpPr>
        <p:spPr bwMode="auto">
          <a:xfrm flipH="1">
            <a:off x="5810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/>
              <a:t>TCP: retransmission scenarios</a:t>
            </a:r>
            <a:endParaRPr lang="en-US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22" name="Object 34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191522" name="Clip" r:id="rId4" imgW="1305000" imgH="1085760" progId="MS_ClipArt_Gallery.2">
              <p:embed/>
            </p:oleObj>
          </a:graphicData>
        </a:graphic>
      </p:graphicFrame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 rot="808459">
            <a:off x="5986463" y="2420938"/>
            <a:ext cx="206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Seq=100, 20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191527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91528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9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6432550" y="5715000"/>
            <a:ext cx="218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91531" name="Object 4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191531" name="Clip" r:id="rId5" imgW="1305000" imgH="1085760" progId="MS_ClipArt_Gallery.2">
              <p:embed/>
            </p:oleObj>
          </a:graphicData>
        </a:graphic>
      </p:graphicFrame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3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 rot="706751">
            <a:off x="6069013" y="37925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5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6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40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 rot="706751">
            <a:off x="6097588" y="2011363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191551" name="Group 63"/>
          <p:cNvGrpSpPr>
            <a:grpSpLocks/>
          </p:cNvGrpSpPr>
          <p:nvPr/>
        </p:nvGrpSpPr>
        <p:grpSpPr bwMode="auto">
          <a:xfrm>
            <a:off x="5468938" y="2016125"/>
            <a:ext cx="325437" cy="1860550"/>
            <a:chOff x="3445" y="1270"/>
            <a:chExt cx="205" cy="1172"/>
          </a:xfrm>
        </p:grpSpPr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6" name="Text Box 38"/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38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3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48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191560" name="Group 72"/>
          <p:cNvGrpSpPr>
            <a:grpSpLocks/>
          </p:cNvGrpSpPr>
          <p:nvPr/>
        </p:nvGrpSpPr>
        <p:grpSpPr bwMode="auto">
          <a:xfrm>
            <a:off x="838200" y="1371600"/>
            <a:ext cx="3143250" cy="5226050"/>
            <a:chOff x="316" y="875"/>
            <a:chExt cx="1980" cy="3292"/>
          </a:xfrm>
        </p:grpSpPr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8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191499" name="Clip" r:id="rId6" imgW="1305000" imgH="1085760" progId="MS_ClipArt_Gallery.2">
                <p:embed/>
              </p:oleObj>
            </a:graphicData>
          </a:graphic>
        </p:graphicFrame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 rot="706751">
              <a:off x="817" y="1303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 rot="-5400000">
              <a:off x="162" y="1805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lost ACK scenario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191510" name="Object 22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191510" name="Clip" r:id="rId7" imgW="1305000" imgH="1085760" progId="MS_ClipArt_Gallery.2">
                <p:embed/>
              </p:oleObj>
            </a:graphicData>
          </a:graphic>
        </p:graphicFrame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706751">
              <a:off x="763" y="2437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0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1553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4" name="Text Box 66"/>
          <p:cNvSpPr txBox="1">
            <a:spLocks noChangeArrowheads="1"/>
          </p:cNvSpPr>
          <p:nvPr/>
        </p:nvSpPr>
        <p:spPr bwMode="auto">
          <a:xfrm rot="-5400000">
            <a:off x="4891881" y="4655344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55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6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7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8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9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191561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91562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91563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DAD2D52-A809-40B7-8E68-F1E3FF1D8D7F}" type="slidenum">
              <a:rPr lang="en-US"/>
              <a:pPr/>
              <a:t>62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/>
              <a:t>TCP retransmission scenarios (more)</a:t>
            </a:r>
            <a:endParaRPr lang="en-US"/>
          </a:p>
        </p:txBody>
      </p:sp>
      <p:grpSp>
        <p:nvGrpSpPr>
          <p:cNvPr id="258073" name="Group 25"/>
          <p:cNvGrpSpPr>
            <a:grpSpLocks/>
          </p:cNvGrpSpPr>
          <p:nvPr/>
        </p:nvGrpSpPr>
        <p:grpSpPr bwMode="auto">
          <a:xfrm>
            <a:off x="1066800" y="1295400"/>
            <a:ext cx="3609975" cy="4786313"/>
            <a:chOff x="432" y="816"/>
            <a:chExt cx="2274" cy="3015"/>
          </a:xfrm>
        </p:grpSpPr>
        <p:sp>
          <p:nvSpPr>
            <p:cNvPr id="258052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3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8054" name="Object 6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258054" name="Clip" r:id="rId4" imgW="1305000" imgH="1085760" progId="MS_ClipArt_Gallery.2">
                <p:embed/>
              </p:oleObj>
            </a:graphicData>
          </a:graphic>
        </p:graphicFrame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6" name="Text Box 8"/>
            <p:cNvSpPr txBox="1">
              <a:spLocks noChangeArrowheads="1"/>
            </p:cNvSpPr>
            <p:nvPr/>
          </p:nvSpPr>
          <p:spPr bwMode="auto">
            <a:xfrm rot="706751">
              <a:off x="1029" y="1292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7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8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9" name="Text Box 11"/>
            <p:cNvSpPr txBox="1">
              <a:spLocks noChangeArrowheads="1"/>
            </p:cNvSpPr>
            <p:nvPr/>
          </p:nvSpPr>
          <p:spPr bwMode="auto">
            <a:xfrm rot="-5400000">
              <a:off x="374" y="1794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0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Cumulative ACK scenario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258061" name="Object 1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258061" name="Clip" r:id="rId5" imgW="1305000" imgH="1085760" progId="MS_ClipArt_Gallery.2">
                <p:embed/>
              </p:oleObj>
            </a:graphicData>
          </a:graphic>
        </p:graphicFrame>
        <p:sp>
          <p:nvSpPr>
            <p:cNvPr id="258062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3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5" name="Text Box 17"/>
            <p:cNvSpPr txBox="1">
              <a:spLocks noChangeArrowheads="1"/>
            </p:cNvSpPr>
            <p:nvPr/>
          </p:nvSpPr>
          <p:spPr bwMode="auto">
            <a:xfrm rot="706751">
              <a:off x="946" y="1776"/>
              <a:ext cx="1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Seq=100, 20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6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7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8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9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70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1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2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23FA72C-9C1B-4EA0-8129-0370F22AE4E0}" type="slidenum">
              <a:rPr lang="en-US"/>
              <a:pPr/>
              <a:t>63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 Retransmit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Time-out period  often relatively long:</a:t>
            </a:r>
          </a:p>
          <a:p>
            <a:pPr lvl="1"/>
            <a:r>
              <a:rPr lang="en-US" sz="2000"/>
              <a:t>long delay before resending lost packet</a:t>
            </a:r>
          </a:p>
          <a:p>
            <a:r>
              <a:rPr lang="en-US" sz="2400"/>
              <a:t>Detect lost segments via duplicate ACKs.</a:t>
            </a:r>
          </a:p>
          <a:p>
            <a:pPr lvl="1"/>
            <a:r>
              <a:rPr lang="en-US" sz="2000"/>
              <a:t>Sender often sends many segments back-to-back</a:t>
            </a:r>
          </a:p>
          <a:p>
            <a:pPr lvl="1"/>
            <a:r>
              <a:rPr lang="en-US" sz="2000"/>
              <a:t>If segment is lost, there will likely be many duplicate ACKs.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r>
              <a:rPr lang="en-US" sz="2400"/>
              <a:t>If sender receives 3 ACKs for the same data, it supposes that segment after ACKed data was lost:</a:t>
            </a:r>
          </a:p>
          <a:p>
            <a:pPr lvl="1"/>
            <a:r>
              <a:rPr lang="en-US" sz="2000" u="sng">
                <a:solidFill>
                  <a:srgbClr val="FF0000"/>
                </a:solidFill>
              </a:rPr>
              <a:t>fast retransmit: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resend segment before timer expires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50CB2CB-F38E-4017-86A7-6601BE8E51C7}" type="slidenum">
              <a:rPr lang="en-US"/>
              <a:pPr/>
              <a:t>64</a:t>
            </a:fld>
            <a:endParaRPr lang="en-US"/>
          </a:p>
        </p:txBody>
      </p:sp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1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flow control</a:t>
            </a:r>
            <a:endParaRPr lang="en-US" sz="2000"/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BB01332-E1CD-4749-B285-EE9FF87E8EC8}" type="slidenum">
              <a:rPr lang="en-US"/>
              <a:pPr/>
              <a:t>65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-152400"/>
            <a:ext cx="57721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63700" y="6235700"/>
            <a:ext cx="1066800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4576763" y="6369050"/>
            <a:ext cx="158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(Self-clocking)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A7448F9-BC4C-4531-9ED8-2263826413C0}" type="slidenum">
              <a:rPr lang="en-US"/>
              <a:pPr/>
              <a:t>66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Flow Control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r>
              <a:rPr lang="en-US" sz="2400"/>
              <a:t>receive side of TCP connection has a receive buffer: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r>
              <a:rPr lang="en-US" sz="2400"/>
              <a:t>speed-matching service: matching the send rate to the receiving app’s drain rate</a:t>
            </a:r>
          </a:p>
        </p:txBody>
      </p:sp>
      <p:pic>
        <p:nvPicPr>
          <p:cNvPr id="262149" name="Picture 5" descr="rcv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</p:spPr>
      </p:pic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</a:t>
            </a:r>
          </a:p>
        </p:txBody>
      </p:sp>
      <p:grpSp>
        <p:nvGrpSpPr>
          <p:cNvPr id="262152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4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</a:t>
              </a:r>
            </a:p>
            <a:p>
              <a:r>
                <a:rPr lang="en-US" sz="2000"/>
                <a:t> too fast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262155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262156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57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C9CACE0-EB2E-4883-87E1-C844EEAD027D}" type="slidenum">
              <a:rPr lang="en-US"/>
              <a:pPr/>
              <a:t>67</a:t>
            </a:fld>
            <a:endParaRPr lang="en-US"/>
          </a:p>
        </p:txBody>
      </p:sp>
      <p:sp>
        <p:nvSpPr>
          <p:cNvPr id="263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Flow control: how it works</a:t>
            </a:r>
          </a:p>
        </p:txBody>
      </p:sp>
      <p:sp>
        <p:nvSpPr>
          <p:cNvPr id="263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343400" cy="2971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(Suppose TCP receiver discards out-of-order segments)</a:t>
            </a:r>
          </a:p>
          <a:p>
            <a:r>
              <a:rPr lang="en-US" sz="2400"/>
              <a:t>spare room in buffer</a:t>
            </a:r>
            <a:endParaRPr lang="en-US" sz="240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b="1">
                <a:latin typeface="Courier New" pitchFamily="49" charset="0"/>
              </a:rPr>
              <a:t>= RcvWindow</a:t>
            </a:r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 b="1">
                <a:latin typeface="Courier New" pitchFamily="49" charset="0"/>
              </a:rPr>
              <a:t>= RcvBuffer-[LastByteRcvd - LastByteRead]</a:t>
            </a:r>
          </a:p>
        </p:txBody>
      </p:sp>
      <p:sp>
        <p:nvSpPr>
          <p:cNvPr id="2631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r>
              <a:rPr lang="en-US" sz="2400"/>
              <a:t>Rcvr advertises spare room by including value of </a:t>
            </a:r>
            <a:r>
              <a:rPr lang="en-US" sz="2400" b="1">
                <a:latin typeface="Courier New" pitchFamily="49" charset="0"/>
              </a:rPr>
              <a:t>RcvWindow</a:t>
            </a:r>
            <a:r>
              <a:rPr lang="en-US" sz="2400"/>
              <a:t> in segments</a:t>
            </a:r>
          </a:p>
          <a:p>
            <a:r>
              <a:rPr lang="en-US" sz="2400"/>
              <a:t>Sender limits unACKed data to </a:t>
            </a:r>
            <a:r>
              <a:rPr lang="en-US" sz="2400" b="1">
                <a:latin typeface="Courier New" pitchFamily="49" charset="0"/>
              </a:rPr>
              <a:t>RcvWindow</a:t>
            </a:r>
            <a:endParaRPr lang="en-US" sz="2400">
              <a:latin typeface="Courier New" pitchFamily="49" charset="0"/>
            </a:endParaRPr>
          </a:p>
          <a:p>
            <a:pPr lvl="1"/>
            <a:r>
              <a:rPr lang="en-US" sz="2000"/>
              <a:t>guarantees receive buffer doesn’t overflow</a:t>
            </a:r>
            <a:endParaRPr lang="en-US" sz="2000">
              <a:latin typeface="Courier New" pitchFamily="49" charset="0"/>
            </a:endParaRPr>
          </a:p>
        </p:txBody>
      </p:sp>
      <p:pic>
        <p:nvPicPr>
          <p:cNvPr id="263173" name="Picture 1029" descr="rcv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800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30BDAD0-B28B-4205-A12D-364FA2089150}" type="slidenum">
              <a:rPr lang="en-US"/>
              <a:pPr/>
              <a:t>68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/>
              <a:t>TCP segment structure</a:t>
            </a:r>
            <a:endParaRPr lang="en-US"/>
          </a:p>
        </p:txBody>
      </p:sp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503812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14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15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3816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7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8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9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20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1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2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23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24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5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03826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7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8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9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30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3831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3832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3833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34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35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36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37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38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39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40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41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42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43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44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3845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3846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3847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48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03849" name="Text Box 41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503850" name="Text Box 42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503851" name="Line 4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52" name="Line 4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53" name="Line 4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DAB1F1D-9724-42B6-A709-70CA312C4D51}" type="slidenum">
              <a:rPr lang="en-US"/>
              <a:pPr/>
              <a:t>69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  <a:endParaRPr lang="en-US" sz="2000" b="1"/>
          </a:p>
          <a:p>
            <a:pPr lvl="1"/>
            <a:r>
              <a:rPr lang="en-US" sz="2000">
                <a:solidFill>
                  <a:srgbClr val="FF0000"/>
                </a:solidFill>
              </a:rPr>
              <a:t>connection management</a:t>
            </a:r>
            <a:endParaRPr lang="en-US" sz="2000"/>
          </a:p>
          <a:p>
            <a:r>
              <a:rPr lang="en-US" sz="2400"/>
              <a:t>3.6 Principles of congestion control</a:t>
            </a:r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1E1C9D0-26CB-42AB-B5EE-1C3EE585FD49}" type="slidenum">
              <a:rPr lang="en-US"/>
              <a:pPr/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Multiplexing/demultiplexing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685800" y="35083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/>
              <a:t>application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685800" y="398462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/>
              <a:t>transport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685800" y="44608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/>
              <a:t>network</a:t>
            </a: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685800" y="493712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/>
              <a:t>link</a:t>
            </a:r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685800" y="54133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/>
              <a:t>physical</a:t>
            </a:r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3319463" y="3852863"/>
            <a:ext cx="598487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5" name="Oval 19"/>
          <p:cNvSpPr>
            <a:spLocks noChangeArrowheads="1"/>
          </p:cNvSpPr>
          <p:nvPr/>
        </p:nvSpPr>
        <p:spPr bwMode="auto">
          <a:xfrm>
            <a:off x="3319463" y="354806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P1</a:t>
            </a:r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6615113" y="34290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/>
              <a:t>application</a:t>
            </a:r>
          </a:p>
        </p:txBody>
      </p:sp>
      <p:sp>
        <p:nvSpPr>
          <p:cNvPr id="239641" name="Rectangle 25"/>
          <p:cNvSpPr>
            <a:spLocks noChangeArrowheads="1"/>
          </p:cNvSpPr>
          <p:nvPr/>
        </p:nvSpPr>
        <p:spPr bwMode="auto">
          <a:xfrm>
            <a:off x="6615113" y="390525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/>
              <a:t>transport</a:t>
            </a:r>
          </a:p>
        </p:txBody>
      </p:sp>
      <p:sp>
        <p:nvSpPr>
          <p:cNvPr id="239642" name="Rectangle 26"/>
          <p:cNvSpPr>
            <a:spLocks noChangeArrowheads="1"/>
          </p:cNvSpPr>
          <p:nvPr/>
        </p:nvSpPr>
        <p:spPr bwMode="auto">
          <a:xfrm>
            <a:off x="6615113" y="43815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/>
              <a:t>network</a:t>
            </a:r>
          </a:p>
        </p:txBody>
      </p:sp>
      <p:sp>
        <p:nvSpPr>
          <p:cNvPr id="239643" name="Rectangle 27"/>
          <p:cNvSpPr>
            <a:spLocks noChangeArrowheads="1"/>
          </p:cNvSpPr>
          <p:nvPr/>
        </p:nvSpPr>
        <p:spPr bwMode="auto">
          <a:xfrm>
            <a:off x="6615113" y="485775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/>
              <a:t>link</a:t>
            </a:r>
          </a:p>
        </p:txBody>
      </p:sp>
      <p:sp>
        <p:nvSpPr>
          <p:cNvPr id="239644" name="Rectangle 28"/>
          <p:cNvSpPr>
            <a:spLocks noChangeArrowheads="1"/>
          </p:cNvSpPr>
          <p:nvPr/>
        </p:nvSpPr>
        <p:spPr bwMode="auto">
          <a:xfrm>
            <a:off x="6615113" y="53340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/>
              <a:t>physical</a:t>
            </a:r>
          </a:p>
        </p:txBody>
      </p:sp>
      <p:sp>
        <p:nvSpPr>
          <p:cNvPr id="239646" name="Rectangle 30"/>
          <p:cNvSpPr>
            <a:spLocks noChangeArrowheads="1"/>
          </p:cNvSpPr>
          <p:nvPr/>
        </p:nvSpPr>
        <p:spPr bwMode="auto">
          <a:xfrm>
            <a:off x="3287713" y="35083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application</a:t>
            </a:r>
          </a:p>
        </p:txBody>
      </p:sp>
      <p:sp>
        <p:nvSpPr>
          <p:cNvPr id="239647" name="Rectangle 31"/>
          <p:cNvSpPr>
            <a:spLocks noChangeArrowheads="1"/>
          </p:cNvSpPr>
          <p:nvPr/>
        </p:nvSpPr>
        <p:spPr bwMode="auto">
          <a:xfrm>
            <a:off x="3287713" y="398462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transport</a:t>
            </a:r>
          </a:p>
        </p:txBody>
      </p:sp>
      <p:sp>
        <p:nvSpPr>
          <p:cNvPr id="239648" name="Rectangle 32"/>
          <p:cNvSpPr>
            <a:spLocks noChangeArrowheads="1"/>
          </p:cNvSpPr>
          <p:nvPr/>
        </p:nvSpPr>
        <p:spPr bwMode="auto">
          <a:xfrm>
            <a:off x="3287713" y="44608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network</a:t>
            </a:r>
          </a:p>
        </p:txBody>
      </p:sp>
      <p:sp>
        <p:nvSpPr>
          <p:cNvPr id="239649" name="Rectangle 33"/>
          <p:cNvSpPr>
            <a:spLocks noChangeArrowheads="1"/>
          </p:cNvSpPr>
          <p:nvPr/>
        </p:nvSpPr>
        <p:spPr bwMode="auto">
          <a:xfrm>
            <a:off x="3287713" y="493712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link</a:t>
            </a:r>
          </a:p>
        </p:txBody>
      </p:sp>
      <p:sp>
        <p:nvSpPr>
          <p:cNvPr id="239650" name="Rectangle 34"/>
          <p:cNvSpPr>
            <a:spLocks noChangeArrowheads="1"/>
          </p:cNvSpPr>
          <p:nvPr/>
        </p:nvSpPr>
        <p:spPr bwMode="auto">
          <a:xfrm>
            <a:off x="3287713" y="54133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physical</a:t>
            </a:r>
          </a:p>
        </p:txBody>
      </p:sp>
      <p:sp>
        <p:nvSpPr>
          <p:cNvPr id="239652" name="Rectangle 36"/>
          <p:cNvSpPr>
            <a:spLocks noChangeArrowheads="1"/>
          </p:cNvSpPr>
          <p:nvPr/>
        </p:nvSpPr>
        <p:spPr bwMode="auto">
          <a:xfrm>
            <a:off x="5314950" y="3859213"/>
            <a:ext cx="598488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53" name="Oval 37"/>
          <p:cNvSpPr>
            <a:spLocks noChangeArrowheads="1"/>
          </p:cNvSpPr>
          <p:nvPr/>
        </p:nvSpPr>
        <p:spPr bwMode="auto">
          <a:xfrm>
            <a:off x="5314950" y="355441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P2</a:t>
            </a:r>
          </a:p>
        </p:txBody>
      </p:sp>
      <p:sp>
        <p:nvSpPr>
          <p:cNvPr id="239655" name="Rectangle 39"/>
          <p:cNvSpPr>
            <a:spLocks noChangeArrowheads="1"/>
          </p:cNvSpPr>
          <p:nvPr/>
        </p:nvSpPr>
        <p:spPr bwMode="auto">
          <a:xfrm>
            <a:off x="1944688" y="3883025"/>
            <a:ext cx="598487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56" name="Oval 40"/>
          <p:cNvSpPr>
            <a:spLocks noChangeArrowheads="1"/>
          </p:cNvSpPr>
          <p:nvPr/>
        </p:nvSpPr>
        <p:spPr bwMode="auto">
          <a:xfrm>
            <a:off x="1944688" y="3578225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P3</a:t>
            </a:r>
          </a:p>
        </p:txBody>
      </p:sp>
      <p:sp>
        <p:nvSpPr>
          <p:cNvPr id="239658" name="Rectangle 42"/>
          <p:cNvSpPr>
            <a:spLocks noChangeArrowheads="1"/>
          </p:cNvSpPr>
          <p:nvPr/>
        </p:nvSpPr>
        <p:spPr bwMode="auto">
          <a:xfrm>
            <a:off x="6718300" y="37973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59" name="Oval 43"/>
          <p:cNvSpPr>
            <a:spLocks noChangeArrowheads="1"/>
          </p:cNvSpPr>
          <p:nvPr/>
        </p:nvSpPr>
        <p:spPr bwMode="auto">
          <a:xfrm>
            <a:off x="6718300" y="34925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P4</a:t>
            </a:r>
          </a:p>
        </p:txBody>
      </p:sp>
      <p:sp>
        <p:nvSpPr>
          <p:cNvPr id="239661" name="Rectangle 45"/>
          <p:cNvSpPr>
            <a:spLocks noChangeArrowheads="1"/>
          </p:cNvSpPr>
          <p:nvPr/>
        </p:nvSpPr>
        <p:spPr bwMode="auto">
          <a:xfrm>
            <a:off x="3381375" y="3889375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62" name="Oval 46"/>
          <p:cNvSpPr>
            <a:spLocks noChangeArrowheads="1"/>
          </p:cNvSpPr>
          <p:nvPr/>
        </p:nvSpPr>
        <p:spPr bwMode="auto">
          <a:xfrm>
            <a:off x="3381375" y="3584575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P1</a:t>
            </a:r>
          </a:p>
        </p:txBody>
      </p:sp>
      <p:sp>
        <p:nvSpPr>
          <p:cNvPr id="239663" name="Text Box 47"/>
          <p:cNvSpPr txBox="1">
            <a:spLocks noChangeArrowheads="1"/>
          </p:cNvSpPr>
          <p:nvPr/>
        </p:nvSpPr>
        <p:spPr bwMode="auto">
          <a:xfrm>
            <a:off x="1189038" y="5967413"/>
            <a:ext cx="89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host 1</a:t>
            </a:r>
            <a:endParaRPr lang="en-US"/>
          </a:p>
        </p:txBody>
      </p:sp>
      <p:sp>
        <p:nvSpPr>
          <p:cNvPr id="239664" name="Text Box 48"/>
          <p:cNvSpPr txBox="1">
            <a:spLocks noChangeArrowheads="1"/>
          </p:cNvSpPr>
          <p:nvPr/>
        </p:nvSpPr>
        <p:spPr bwMode="auto">
          <a:xfrm>
            <a:off x="4195763" y="5954713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host 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9665" name="Text Box 49"/>
          <p:cNvSpPr txBox="1">
            <a:spLocks noChangeArrowheads="1"/>
          </p:cNvSpPr>
          <p:nvPr/>
        </p:nvSpPr>
        <p:spPr bwMode="auto">
          <a:xfrm>
            <a:off x="7224713" y="5832475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host 3</a:t>
            </a:r>
          </a:p>
        </p:txBody>
      </p:sp>
      <p:grpSp>
        <p:nvGrpSpPr>
          <p:cNvPr id="239703" name="Group 87"/>
          <p:cNvGrpSpPr>
            <a:grpSpLocks/>
          </p:cNvGrpSpPr>
          <p:nvPr/>
        </p:nvGrpSpPr>
        <p:grpSpPr bwMode="auto">
          <a:xfrm>
            <a:off x="2308225" y="3983038"/>
            <a:ext cx="2263775" cy="1676400"/>
            <a:chOff x="1421" y="2509"/>
            <a:chExt cx="1426" cy="1056"/>
          </a:xfrm>
        </p:grpSpPr>
        <p:sp>
          <p:nvSpPr>
            <p:cNvPr id="239673" name="Line 57"/>
            <p:cNvSpPr>
              <a:spLocks noChangeShapeType="1"/>
            </p:cNvSpPr>
            <p:nvPr/>
          </p:nvSpPr>
          <p:spPr bwMode="auto">
            <a:xfrm>
              <a:off x="1421" y="2509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74" name="Freeform 58"/>
            <p:cNvSpPr>
              <a:spLocks/>
            </p:cNvSpPr>
            <p:nvPr/>
          </p:nvSpPr>
          <p:spPr bwMode="auto">
            <a:xfrm>
              <a:off x="2546" y="2563"/>
              <a:ext cx="286" cy="989"/>
            </a:xfrm>
            <a:custGeom>
              <a:avLst/>
              <a:gdLst/>
              <a:ahLst/>
              <a:cxnLst>
                <a:cxn ang="0">
                  <a:pos x="286" y="989"/>
                </a:cxn>
                <a:cxn ang="0">
                  <a:pos x="284" y="117"/>
                </a:cxn>
                <a:cxn ang="0">
                  <a:pos x="0" y="0"/>
                </a:cxn>
              </a:cxnLst>
              <a:rect l="0" t="0" r="r" b="b"/>
              <a:pathLst>
                <a:path w="286" h="989">
                  <a:moveTo>
                    <a:pt x="286" y="989"/>
                  </a:moveTo>
                  <a:lnTo>
                    <a:pt x="284" y="1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75" name="Freeform 59"/>
            <p:cNvSpPr>
              <a:spLocks/>
            </p:cNvSpPr>
            <p:nvPr/>
          </p:nvSpPr>
          <p:spPr bwMode="auto">
            <a:xfrm>
              <a:off x="1421" y="3556"/>
              <a:ext cx="1426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26" y="0"/>
                </a:cxn>
              </a:cxnLst>
              <a:rect l="0" t="0" r="r" b="b"/>
              <a:pathLst>
                <a:path w="1426" h="9">
                  <a:moveTo>
                    <a:pt x="0" y="9"/>
                  </a:moveTo>
                  <a:lnTo>
                    <a:pt x="142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80" name="Rectangle 64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81" name="Oval 65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83" name="Text Box 67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process</a:t>
            </a:r>
          </a:p>
        </p:txBody>
      </p:sp>
      <p:sp>
        <p:nvSpPr>
          <p:cNvPr id="239684" name="Text Box 68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socket</a:t>
            </a:r>
          </a:p>
        </p:txBody>
      </p:sp>
      <p:sp>
        <p:nvSpPr>
          <p:cNvPr id="239688" name="Text Box 72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239691" name="Text Box 75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39692" name="Rectangle 76"/>
          <p:cNvSpPr>
            <a:spLocks noChangeArrowheads="1"/>
          </p:cNvSpPr>
          <p:nvPr/>
        </p:nvSpPr>
        <p:spPr bwMode="auto">
          <a:xfrm>
            <a:off x="444500" y="1524000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/>
              <a:t>delivering received segments</a:t>
            </a:r>
          </a:p>
          <a:p>
            <a:pPr algn="l"/>
            <a:r>
              <a:rPr lang="en-US" sz="2000"/>
              <a:t>to correct socket</a:t>
            </a:r>
          </a:p>
        </p:txBody>
      </p:sp>
      <p:grpSp>
        <p:nvGrpSpPr>
          <p:cNvPr id="239693" name="Group 77"/>
          <p:cNvGrpSpPr>
            <a:grpSpLocks/>
          </p:cNvGrpSpPr>
          <p:nvPr/>
        </p:nvGrpSpPr>
        <p:grpSpPr bwMode="auto">
          <a:xfrm>
            <a:off x="533400" y="1295400"/>
            <a:ext cx="3382963" cy="396875"/>
            <a:chOff x="1080" y="3713"/>
            <a:chExt cx="1712" cy="250"/>
          </a:xfrm>
        </p:grpSpPr>
        <p:sp>
          <p:nvSpPr>
            <p:cNvPr id="239694" name="Rectangle 78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95" name="Text Box 79"/>
            <p:cNvSpPr txBox="1">
              <a:spLocks noChangeArrowheads="1"/>
            </p:cNvSpPr>
            <p:nvPr/>
          </p:nvSpPr>
          <p:spPr bwMode="auto">
            <a:xfrm>
              <a:off x="1080" y="3713"/>
              <a:ext cx="171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Demultiplexing at rcv host:</a:t>
              </a:r>
            </a:p>
          </p:txBody>
        </p:sp>
      </p:grpSp>
      <p:sp>
        <p:nvSpPr>
          <p:cNvPr id="239698" name="Text Box 82"/>
          <p:cNvSpPr txBox="1">
            <a:spLocks noChangeArrowheads="1"/>
          </p:cNvSpPr>
          <p:nvPr/>
        </p:nvSpPr>
        <p:spPr bwMode="auto">
          <a:xfrm>
            <a:off x="5130800" y="1571625"/>
            <a:ext cx="3719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gathering data from multiple</a:t>
            </a:r>
          </a:p>
          <a:p>
            <a:pPr algn="l"/>
            <a:r>
              <a:rPr lang="en-US" sz="2000"/>
              <a:t>sockets, enveloping data with </a:t>
            </a:r>
          </a:p>
          <a:p>
            <a:pPr algn="l"/>
            <a:r>
              <a:rPr lang="en-US" sz="2000"/>
              <a:t>header (later used for </a:t>
            </a:r>
          </a:p>
          <a:p>
            <a:pPr algn="l"/>
            <a:r>
              <a:rPr lang="en-US" sz="2000"/>
              <a:t>demultiplexing)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9699" name="Rectangle 83"/>
          <p:cNvSpPr>
            <a:spLocks noChangeArrowheads="1"/>
          </p:cNvSpPr>
          <p:nvPr/>
        </p:nvSpPr>
        <p:spPr bwMode="auto">
          <a:xfrm>
            <a:off x="5105400" y="1506538"/>
            <a:ext cx="3609975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9700" name="Group 84"/>
          <p:cNvGrpSpPr>
            <a:grpSpLocks/>
          </p:cNvGrpSpPr>
          <p:nvPr/>
        </p:nvGrpSpPr>
        <p:grpSpPr bwMode="auto">
          <a:xfrm>
            <a:off x="5257800" y="1219200"/>
            <a:ext cx="3257550" cy="396875"/>
            <a:chOff x="913" y="3713"/>
            <a:chExt cx="2052" cy="250"/>
          </a:xfrm>
        </p:grpSpPr>
        <p:sp>
          <p:nvSpPr>
            <p:cNvPr id="239701" name="Rectangle 85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02" name="Text Box 86"/>
            <p:cNvSpPr txBox="1">
              <a:spLocks noChangeArrowheads="1"/>
            </p:cNvSpPr>
            <p:nvPr/>
          </p:nvSpPr>
          <p:spPr bwMode="auto">
            <a:xfrm>
              <a:off x="913" y="3713"/>
              <a:ext cx="205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</a:rPr>
                <a:t>Multiplexing at send host: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239704" name="Group 88"/>
          <p:cNvGrpSpPr>
            <a:grpSpLocks/>
          </p:cNvGrpSpPr>
          <p:nvPr/>
        </p:nvGrpSpPr>
        <p:grpSpPr bwMode="auto">
          <a:xfrm flipH="1">
            <a:off x="4648200" y="3962400"/>
            <a:ext cx="2263775" cy="1676400"/>
            <a:chOff x="1421" y="2509"/>
            <a:chExt cx="1426" cy="1056"/>
          </a:xfrm>
        </p:grpSpPr>
        <p:sp>
          <p:nvSpPr>
            <p:cNvPr id="239705" name="Line 89"/>
            <p:cNvSpPr>
              <a:spLocks noChangeShapeType="1"/>
            </p:cNvSpPr>
            <p:nvPr/>
          </p:nvSpPr>
          <p:spPr bwMode="auto">
            <a:xfrm>
              <a:off x="1421" y="2509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06" name="Freeform 90"/>
            <p:cNvSpPr>
              <a:spLocks/>
            </p:cNvSpPr>
            <p:nvPr/>
          </p:nvSpPr>
          <p:spPr bwMode="auto">
            <a:xfrm>
              <a:off x="2546" y="2563"/>
              <a:ext cx="286" cy="989"/>
            </a:xfrm>
            <a:custGeom>
              <a:avLst/>
              <a:gdLst/>
              <a:ahLst/>
              <a:cxnLst>
                <a:cxn ang="0">
                  <a:pos x="286" y="989"/>
                </a:cxn>
                <a:cxn ang="0">
                  <a:pos x="284" y="117"/>
                </a:cxn>
                <a:cxn ang="0">
                  <a:pos x="0" y="0"/>
                </a:cxn>
              </a:cxnLst>
              <a:rect l="0" t="0" r="r" b="b"/>
              <a:pathLst>
                <a:path w="286" h="989">
                  <a:moveTo>
                    <a:pt x="286" y="989"/>
                  </a:moveTo>
                  <a:lnTo>
                    <a:pt x="284" y="1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07" name="Freeform 91"/>
            <p:cNvSpPr>
              <a:spLocks/>
            </p:cNvSpPr>
            <p:nvPr/>
          </p:nvSpPr>
          <p:spPr bwMode="auto">
            <a:xfrm>
              <a:off x="1421" y="3556"/>
              <a:ext cx="1426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26" y="0"/>
                </a:cxn>
              </a:cxnLst>
              <a:rect l="0" t="0" r="r" b="b"/>
              <a:pathLst>
                <a:path w="1426" h="9">
                  <a:moveTo>
                    <a:pt x="0" y="9"/>
                  </a:moveTo>
                  <a:lnTo>
                    <a:pt x="142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8EFA159-AC4F-4708-9B21-D8A5910897C5}" type="slidenum">
              <a:rPr lang="en-US"/>
              <a:pPr/>
              <a:t>70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/>
              <a:t>TCP Connection Management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Recall:</a:t>
            </a:r>
            <a:r>
              <a:rPr lang="en-US" sz="2400"/>
              <a:t> </a:t>
            </a:r>
            <a:r>
              <a:rPr lang="en-US" sz="2000"/>
              <a:t>TCP sender, receiver establish “connection” before exchanging data </a:t>
            </a:r>
          </a:p>
          <a:p>
            <a:r>
              <a:rPr lang="en-US" sz="2000"/>
              <a:t>initialize TCP variables:</a:t>
            </a:r>
            <a:endParaRPr lang="en-US" sz="2400"/>
          </a:p>
          <a:p>
            <a:pPr lvl="1"/>
            <a:r>
              <a:rPr lang="en-US" sz="2000"/>
              <a:t>seq. #s</a:t>
            </a:r>
          </a:p>
          <a:p>
            <a:pPr lvl="1"/>
            <a:r>
              <a:rPr lang="en-US" sz="2000"/>
              <a:t>buffers, flow control info (e.g. </a:t>
            </a:r>
            <a:r>
              <a:rPr lang="en-US" sz="2000" b="1">
                <a:latin typeface="Courier New" pitchFamily="49" charset="0"/>
              </a:rPr>
              <a:t>RcvWindow</a:t>
            </a:r>
            <a:r>
              <a:rPr lang="en-US" sz="2000"/>
              <a:t>)</a:t>
            </a:r>
          </a:p>
          <a:p>
            <a:r>
              <a:rPr lang="en-US" sz="2000" i="1"/>
              <a:t>client:</a:t>
            </a:r>
            <a:r>
              <a:rPr lang="en-US" sz="2000"/>
              <a:t> connection initiator</a:t>
            </a:r>
          </a:p>
          <a:p>
            <a:pPr>
              <a:buFont typeface="ZapfDingbats" pitchFamily="82" charset="2"/>
              <a:buNone/>
            </a:pPr>
            <a:r>
              <a:rPr lang="en-US" sz="1600" b="1">
                <a:latin typeface="Courier New" pitchFamily="49" charset="0"/>
              </a:rPr>
              <a:t>  Socket clientSocket = new   Socket("hostname","port number");</a:t>
            </a:r>
            <a:r>
              <a:rPr lang="en-US" sz="2400"/>
              <a:t> </a:t>
            </a:r>
          </a:p>
          <a:p>
            <a:r>
              <a:rPr lang="en-US" sz="2000" i="1"/>
              <a:t>server:</a:t>
            </a:r>
            <a:r>
              <a:rPr lang="en-US" sz="2000"/>
              <a:t> contacted by client</a:t>
            </a:r>
          </a:p>
          <a:p>
            <a:pPr>
              <a:buFont typeface="ZapfDingbats" pitchFamily="82" charset="2"/>
              <a:buNone/>
            </a:pPr>
            <a:r>
              <a:rPr lang="en-US" sz="1600" b="1">
                <a:latin typeface="Courier New" pitchFamily="49" charset="0"/>
              </a:rPr>
              <a:t>  Socket connectionSocket = welcomeSocket.accept();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114800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>
                <a:solidFill>
                  <a:srgbClr val="FF0000"/>
                </a:solidFill>
              </a:rPr>
              <a:t>Three way handshake:</a:t>
            </a:r>
            <a:endParaRPr lang="en-US" sz="240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Step 1:</a:t>
            </a:r>
            <a:r>
              <a:rPr lang="en-US" sz="2400"/>
              <a:t> </a:t>
            </a:r>
            <a:r>
              <a:rPr lang="en-US" sz="2000"/>
              <a:t>client host sends TCP SYN segment to server</a:t>
            </a:r>
          </a:p>
          <a:p>
            <a:pPr lvl="1"/>
            <a:r>
              <a:rPr lang="en-US" sz="2000"/>
              <a:t>specifies initial seq #</a:t>
            </a:r>
          </a:p>
          <a:p>
            <a:pPr lvl="1"/>
            <a:r>
              <a:rPr lang="en-US" sz="2000"/>
              <a:t>no data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Step 2:</a:t>
            </a:r>
            <a:r>
              <a:rPr lang="en-US" sz="2400"/>
              <a:t> </a:t>
            </a:r>
            <a:r>
              <a:rPr lang="en-US" sz="2000"/>
              <a:t>server host receives SYN, replies with SYNACK segment</a:t>
            </a:r>
          </a:p>
          <a:p>
            <a:pPr lvl="1">
              <a:spcBef>
                <a:spcPct val="40000"/>
              </a:spcBef>
            </a:pPr>
            <a:r>
              <a:rPr lang="en-US" sz="2000"/>
              <a:t>server allocates buffers</a:t>
            </a:r>
          </a:p>
          <a:p>
            <a:pPr lvl="1"/>
            <a:r>
              <a:rPr lang="en-US" sz="2000"/>
              <a:t>specifies server initial seq. #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Step 3:</a:t>
            </a:r>
            <a:r>
              <a:rPr lang="en-US" sz="2000"/>
              <a:t> client receives SYNACK, replies with ACK segment, which may contain data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4588D35-7A29-4843-B67B-B35039406C59}" type="slidenum">
              <a:rPr lang="en-US"/>
              <a:pPr/>
              <a:t>71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/>
              <a:t>TCP Connection Management (cont.)</a:t>
            </a: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Closing a connection: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/>
              <a:t>client closes socket: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000" b="1">
                <a:latin typeface="Courier New" pitchFamily="49" charset="0"/>
              </a:rPr>
              <a:t>clientSocket.close();</a:t>
            </a:r>
            <a:r>
              <a:rPr lang="en-US" sz="1800">
                <a:latin typeface="Arial" pitchFamily="34" charset="0"/>
              </a:rPr>
              <a:t> </a:t>
            </a:r>
            <a:endParaRPr lang="en-US" sz="2400" u="sng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Step 1:</a:t>
            </a:r>
            <a:r>
              <a:rPr lang="en-US" sz="2400"/>
              <a:t> </a:t>
            </a:r>
            <a:r>
              <a:rPr lang="en-US" sz="2000">
                <a:solidFill>
                  <a:schemeClr val="accent2"/>
                </a:solidFill>
              </a:rPr>
              <a:t>client</a:t>
            </a:r>
            <a:r>
              <a:rPr lang="en-US" sz="2000"/>
              <a:t> end system sends TCP FIN control segment to server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Step 2:</a:t>
            </a:r>
            <a:r>
              <a:rPr lang="en-US" sz="2400"/>
              <a:t> </a:t>
            </a:r>
            <a:r>
              <a:rPr lang="en-US" sz="2000">
                <a:solidFill>
                  <a:schemeClr val="accent2"/>
                </a:solidFill>
              </a:rPr>
              <a:t>server</a:t>
            </a:r>
            <a:r>
              <a:rPr lang="en-US" sz="2000"/>
              <a:t> receives FIN, replies with ACK. Closes connection, sends FIN. </a:t>
            </a:r>
          </a:p>
        </p:txBody>
      </p:sp>
      <p:grpSp>
        <p:nvGrpSpPr>
          <p:cNvPr id="197636" name="Group 4"/>
          <p:cNvGrpSpPr>
            <a:grpSpLocks/>
          </p:cNvGrpSpPr>
          <p:nvPr/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197637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7638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p:oleObj spid="_x0000_s197638" name="Clip" r:id="rId4" imgW="1305000" imgH="1085760" progId="MS_ClipArt_Gallery.2">
                <p:embed/>
              </p:oleObj>
            </a:graphicData>
          </a:graphic>
        </p:graphicFrame>
        <p:sp>
          <p:nvSpPr>
            <p:cNvPr id="197639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197641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p:oleObj spid="_x0000_s197641" name="Clip" r:id="rId5" imgW="1305000" imgH="1085760" progId="MS_ClipArt_Gallery.2">
                <p:embed/>
              </p:oleObj>
            </a:graphicData>
          </a:graphic>
        </p:graphicFrame>
        <p:sp>
          <p:nvSpPr>
            <p:cNvPr id="197642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43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4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5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197654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197655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3F88BE0-E908-4EA8-8823-56B4A0C91050}" type="slidenum">
              <a:rPr lang="en-US"/>
              <a:pPr/>
              <a:t>72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/>
              <a:t>TCP Connection Management (cont.)</a:t>
            </a: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Step 3:</a:t>
            </a:r>
            <a:r>
              <a:rPr lang="en-US" sz="2400"/>
              <a:t> </a:t>
            </a:r>
            <a:r>
              <a:rPr lang="en-US" sz="2000">
                <a:solidFill>
                  <a:schemeClr val="accent2"/>
                </a:solidFill>
              </a:rPr>
              <a:t>client</a:t>
            </a:r>
            <a:r>
              <a:rPr lang="en-US" sz="2000"/>
              <a:t> receives FIN, replies with ACK. </a:t>
            </a:r>
          </a:p>
          <a:p>
            <a:pPr lvl="1">
              <a:spcBef>
                <a:spcPct val="60000"/>
              </a:spcBef>
            </a:pPr>
            <a:r>
              <a:rPr lang="en-US" sz="2000"/>
              <a:t>Enters “timed wait” - will respond with ACK to received FINs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Step 4:</a:t>
            </a:r>
            <a:r>
              <a:rPr lang="en-US" sz="2400"/>
              <a:t> </a:t>
            </a:r>
            <a:r>
              <a:rPr lang="en-US" sz="2000">
                <a:solidFill>
                  <a:schemeClr val="accent2"/>
                </a:solidFill>
              </a:rPr>
              <a:t>server</a:t>
            </a:r>
            <a:r>
              <a:rPr lang="en-US" sz="2000"/>
              <a:t>, receives ACK.  Connection closed.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Note:</a:t>
            </a:r>
            <a:r>
              <a:rPr lang="en-US" sz="2400"/>
              <a:t> </a:t>
            </a:r>
            <a:r>
              <a:rPr lang="en-US" sz="2000"/>
              <a:t>with small modification, can handle simultaneous FINs.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5391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p:oleObj spid="_x0000_s198661" name="Clip" r:id="rId4" imgW="1305000" imgH="1085760" progId="MS_ClipArt_Gallery.2">
              <p:embed/>
            </p:oleObj>
          </a:graphicData>
        </a:graphic>
      </p:graphicFrame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p:oleObj spid="_x0000_s198664" name="Clip" r:id="rId5" imgW="1305000" imgH="1085760" progId="MS_ClipArt_Gallery.2">
              <p:embed/>
            </p:oleObj>
          </a:graphicData>
        </a:graphic>
      </p:graphicFrame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71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ACK</a:t>
            </a:r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5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4318000" y="555148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0" name="Text Box 24"/>
          <p:cNvSpPr txBox="1">
            <a:spLocks noChangeArrowheads="1"/>
          </p:cNvSpPr>
          <p:nvPr/>
        </p:nvSpPr>
        <p:spPr bwMode="auto">
          <a:xfrm rot="-5400000">
            <a:off x="4379119" y="4804569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timed wait</a:t>
            </a:r>
          </a:p>
        </p:txBody>
      </p:sp>
      <p:sp>
        <p:nvSpPr>
          <p:cNvPr id="198681" name="Text Box 25"/>
          <p:cNvSpPr txBox="1">
            <a:spLocks noChangeArrowheads="1"/>
          </p:cNvSpPr>
          <p:nvPr/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412695A-5BDA-4B70-8C72-56E5D4238948}" type="slidenum">
              <a:rPr lang="en-US"/>
              <a:pPr/>
              <a:t>73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3350"/>
            <a:ext cx="7772400" cy="1143000"/>
          </a:xfrm>
        </p:spPr>
        <p:txBody>
          <a:bodyPr/>
          <a:lstStyle/>
          <a:p>
            <a:r>
              <a:rPr lang="en-US" sz="3600"/>
              <a:t>TCP Connection Management (cont)</a:t>
            </a:r>
            <a:endParaRPr lang="en-US"/>
          </a:p>
        </p:txBody>
      </p:sp>
      <p:pic>
        <p:nvPicPr>
          <p:cNvPr id="199683" name="Picture 3" descr="transCl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</p:spPr>
      </p:pic>
      <p:pic>
        <p:nvPicPr>
          <p:cNvPr id="199684" name="Picture 4" descr="transServ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74663" y="3808413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TCP client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TCP server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104503D-07F2-4A14-BD52-25C82AEAA480}" type="slidenum">
              <a:rPr lang="en-US"/>
              <a:pPr/>
              <a:t>74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>
                <a:solidFill>
                  <a:srgbClr val="FF0000"/>
                </a:solidFill>
              </a:rPr>
              <a:t>3.6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Principles of congestion control</a:t>
            </a:r>
            <a:endParaRPr lang="en-US" sz="2400"/>
          </a:p>
          <a:p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7A9F1DC-9D9A-4233-8B7D-284DE399FF81}" type="slidenum">
              <a:rPr lang="en-US"/>
              <a:pPr/>
              <a:t>75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Congestion Control</a:t>
            </a:r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Congestion:</a:t>
            </a:r>
            <a:endParaRPr lang="en-US" sz="2400"/>
          </a:p>
          <a:p>
            <a:r>
              <a:rPr lang="en-US" sz="2400"/>
              <a:t>informally: “too many sources sending too much data too fast for </a:t>
            </a:r>
            <a:r>
              <a:rPr lang="en-US" sz="2400" i="1">
                <a:solidFill>
                  <a:schemeClr val="accent2"/>
                </a:solidFill>
              </a:rPr>
              <a:t>network</a:t>
            </a:r>
            <a:r>
              <a:rPr lang="en-US" sz="2400"/>
              <a:t> to handle”</a:t>
            </a:r>
          </a:p>
          <a:p>
            <a:r>
              <a:rPr lang="en-US" sz="2400"/>
              <a:t>different from flow control!</a:t>
            </a:r>
          </a:p>
          <a:p>
            <a:r>
              <a:rPr lang="en-US" sz="2400"/>
              <a:t>manifestations:</a:t>
            </a:r>
          </a:p>
          <a:p>
            <a:pPr lvl="1"/>
            <a:r>
              <a:rPr lang="en-US"/>
              <a:t>lost packets (buffer overflow at routers)</a:t>
            </a:r>
          </a:p>
          <a:p>
            <a:pPr lvl="1"/>
            <a:r>
              <a:rPr lang="en-US"/>
              <a:t>long delays (queueing in router buffers)</a:t>
            </a:r>
          </a:p>
          <a:p>
            <a:r>
              <a:rPr lang="en-US" sz="2400"/>
              <a:t>a top-10 problem!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C8F3213-7A56-4F33-9648-3863A65BBEF3}" type="slidenum">
              <a:rPr lang="en-US"/>
              <a:pPr/>
              <a:t>76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3200"/>
              <a:t>Congestion Control &amp; Traffic Management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Does adding bandwidth to the network or increasing the buffer sizes solve the problem of congestion?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152400" y="29718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No. We cannot over-engineer the whole network due to:</a:t>
            </a:r>
          </a:p>
          <a:p>
            <a:pPr algn="l">
              <a:buFontTx/>
              <a:buChar char="-"/>
            </a:pPr>
            <a:r>
              <a:rPr lang="en-US" sz="2400">
                <a:latin typeface="Times New Roman" pitchFamily="18" charset="0"/>
              </a:rPr>
              <a:t>Increased traffic from applications (multimedia,etc.)</a:t>
            </a:r>
          </a:p>
          <a:p>
            <a:pPr algn="l">
              <a:buFontTx/>
              <a:buChar char="-"/>
            </a:pPr>
            <a:r>
              <a:rPr lang="en-US" sz="2400">
                <a:latin typeface="Times New Roman" pitchFamily="18" charset="0"/>
              </a:rPr>
              <a:t>Legacy systems (expensive to update)</a:t>
            </a:r>
          </a:p>
          <a:p>
            <a:pPr algn="l">
              <a:buFontTx/>
              <a:buChar char="-"/>
            </a:pPr>
            <a:r>
              <a:rPr lang="en-US" sz="2400">
                <a:latin typeface="Times New Roman" pitchFamily="18" charset="0"/>
              </a:rPr>
              <a:t>Unpredictable traffic mix inside the network: where is the bottleneck?</a:t>
            </a:r>
          </a:p>
          <a:p>
            <a:pPr algn="l"/>
            <a:r>
              <a:rPr lang="en-US" sz="2800">
                <a:latin typeface="Times New Roman" pitchFamily="18" charset="0"/>
              </a:rPr>
              <a:t>Congestion control &amp; traffic management is needed</a:t>
            </a:r>
          </a:p>
          <a:p>
            <a:pPr lvl="1" algn="l"/>
            <a:r>
              <a:rPr lang="en-US" sz="2800">
                <a:latin typeface="Times New Roman" pitchFamily="18" charset="0"/>
              </a:rPr>
              <a:t>To provide fairness</a:t>
            </a:r>
          </a:p>
          <a:p>
            <a:pPr lvl="1" algn="l"/>
            <a:r>
              <a:rPr lang="en-US" sz="2800">
                <a:latin typeface="Times New Roman" pitchFamily="18" charset="0"/>
              </a:rPr>
              <a:t>To provide QoS and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F3F650A-AFC1-4239-A588-B61D4859E559}" type="slidenum">
              <a:rPr lang="en-US"/>
              <a:pPr/>
              <a:t>77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/>
              <a:t>Network Congestion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72400" cy="2362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Modeling the network as network of queues: (in switches and routers)</a:t>
            </a:r>
          </a:p>
          <a:p>
            <a:pPr lvl="1">
              <a:buFontTx/>
              <a:buChar char="-"/>
            </a:pPr>
            <a:r>
              <a:rPr lang="en-US"/>
              <a:t>Store and forward</a:t>
            </a:r>
          </a:p>
          <a:p>
            <a:pPr lvl="1">
              <a:buFontTx/>
              <a:buChar char="-"/>
            </a:pPr>
            <a:r>
              <a:rPr lang="en-US"/>
              <a:t>Statistical multiplexing</a:t>
            </a:r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2438400"/>
            <a:ext cx="4371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5181600" y="64008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3E58349-A2C2-4D2A-8B69-D8B544FC8700}" type="slidenum">
              <a:rPr lang="en-US"/>
              <a:pPr/>
              <a:t>78</a:t>
            </a:fld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Propagation of congestion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if flow control is used hop-by-hop then congestion may propagate throughout the network</a:t>
            </a:r>
          </a:p>
          <a:p>
            <a:endParaRPr lang="en-US"/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05200"/>
            <a:ext cx="57356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7391400" y="3429000"/>
            <a:ext cx="2286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2819400" y="64008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7" name="Rectangle 7"/>
          <p:cNvSpPr>
            <a:spLocks noChangeArrowheads="1"/>
          </p:cNvSpPr>
          <p:nvPr/>
        </p:nvSpPr>
        <p:spPr bwMode="auto">
          <a:xfrm rot="-3168918">
            <a:off x="6365875" y="4635500"/>
            <a:ext cx="6477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 rot="-3168918">
            <a:off x="5848350" y="5276850"/>
            <a:ext cx="5715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4800600" y="5715000"/>
            <a:ext cx="6477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3886200" y="5715000"/>
            <a:ext cx="6477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1" name="Line 11"/>
          <p:cNvSpPr>
            <a:spLocks noChangeShapeType="1"/>
          </p:cNvSpPr>
          <p:nvPr/>
        </p:nvSpPr>
        <p:spPr bwMode="auto">
          <a:xfrm flipH="1">
            <a:off x="6324600" y="4419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12" name="Line 12"/>
          <p:cNvSpPr>
            <a:spLocks noChangeShapeType="1"/>
          </p:cNvSpPr>
          <p:nvPr/>
        </p:nvSpPr>
        <p:spPr bwMode="auto">
          <a:xfrm flipH="1">
            <a:off x="4800600" y="563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7" grpId="0" animBg="1"/>
      <p:bldP spid="512008" grpId="0" animBg="1"/>
      <p:bldP spid="512009" grpId="0" animBg="1"/>
      <p:bldP spid="512010" grpId="0" animBg="1"/>
      <p:bldP spid="512011" grpId="0" animBg="1"/>
      <p:bldP spid="5120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F8CCA2C-7922-4144-82CB-51063D107F85}" type="slidenum">
              <a:rPr lang="en-US"/>
              <a:pPr/>
              <a:t>79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congestion phases and effects</a:t>
            </a:r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3600"/>
            <a:ext cx="5029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4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ideal case: infinite buffers,</a:t>
            </a:r>
          </a:p>
          <a:p>
            <a:pPr lvl="1">
              <a:buFontTx/>
              <a:buChar char="-"/>
            </a:pPr>
            <a:r>
              <a:rPr lang="en-US" sz="2100"/>
              <a:t>Tput increases with demand &amp; saturates at network capacity </a:t>
            </a:r>
          </a:p>
        </p:txBody>
      </p:sp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371600" y="6400800"/>
            <a:ext cx="574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Representative of Tput-delay design trade-off</a:t>
            </a:r>
          </a:p>
        </p:txBody>
      </p:sp>
      <p:pic>
        <p:nvPicPr>
          <p:cNvPr id="514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338638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4056" name="Text Box 8"/>
          <p:cNvSpPr txBox="1">
            <a:spLocks noChangeArrowheads="1"/>
          </p:cNvSpPr>
          <p:nvPr/>
        </p:nvSpPr>
        <p:spPr bwMode="auto">
          <a:xfrm>
            <a:off x="5181600" y="5029200"/>
            <a:ext cx="374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Network Power = Tput/delay</a:t>
            </a:r>
          </a:p>
        </p:txBody>
      </p:sp>
      <p:sp>
        <p:nvSpPr>
          <p:cNvPr id="514057" name="Text Box 9"/>
          <p:cNvSpPr txBox="1">
            <a:spLocks noChangeArrowheads="1"/>
          </p:cNvSpPr>
          <p:nvPr/>
        </p:nvSpPr>
        <p:spPr bwMode="auto">
          <a:xfrm>
            <a:off x="898525" y="2327275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Tput/Gput</a:t>
            </a:r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7070725" y="2174875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Delay</a:t>
            </a:r>
          </a:p>
        </p:txBody>
      </p:sp>
      <p:sp>
        <p:nvSpPr>
          <p:cNvPr id="514059" name="Oval 11"/>
          <p:cNvSpPr>
            <a:spLocks noChangeArrowheads="1"/>
          </p:cNvSpPr>
          <p:nvPr/>
        </p:nvSpPr>
        <p:spPr bwMode="auto">
          <a:xfrm>
            <a:off x="3276600" y="4343400"/>
            <a:ext cx="609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4" grpId="0" autoUpdateAnimBg="0"/>
      <p:bldP spid="514056" grpId="0"/>
      <p:bldP spid="5140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A716195-5C57-44D8-AA4E-9053B4069617}" type="slidenum">
              <a:rPr lang="en-US"/>
              <a:pPr/>
              <a:t>8</a:t>
            </a:fld>
            <a:endParaRPr lang="en-US"/>
          </a:p>
        </p:txBody>
      </p:sp>
      <p:sp>
        <p:nvSpPr>
          <p:cNvPr id="71755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How demultiplexing works: </a:t>
            </a:r>
            <a:br>
              <a:rPr lang="en-US" sz="3600"/>
            </a:br>
            <a:r>
              <a:rPr lang="en-US" sz="2400"/>
              <a:t>General for TCP and UDP</a:t>
            </a:r>
          </a:p>
        </p:txBody>
      </p:sp>
      <p:sp>
        <p:nvSpPr>
          <p:cNvPr id="71703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758950"/>
            <a:ext cx="4114800" cy="2790825"/>
          </a:xfrm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host receives IP datagrams</a:t>
            </a:r>
            <a:endParaRPr lang="en-US" sz="2000"/>
          </a:p>
          <a:p>
            <a:pPr lvl="1"/>
            <a:r>
              <a:rPr lang="en-US" sz="2000"/>
              <a:t>each datagram has source, destination IP addresses</a:t>
            </a:r>
          </a:p>
          <a:p>
            <a:pPr lvl="1"/>
            <a:r>
              <a:rPr lang="en-US" sz="2000"/>
              <a:t>each datagram carries 1 transport-layer segment</a:t>
            </a:r>
            <a:endParaRPr lang="en-US" sz="1800"/>
          </a:p>
          <a:p>
            <a:pPr lvl="1"/>
            <a:r>
              <a:rPr lang="en-US" sz="2000"/>
              <a:t>each segment has source, destination port numbers </a:t>
            </a:r>
          </a:p>
          <a:p>
            <a:r>
              <a:rPr lang="en-US" sz="2000">
                <a:solidFill>
                  <a:srgbClr val="FF0000"/>
                </a:solidFill>
              </a:rPr>
              <a:t>host uses IP addresses &amp; port numbers to direct segment to appropriate socket, process, application</a:t>
            </a:r>
            <a:endParaRPr lang="en-US" sz="2000"/>
          </a:p>
        </p:txBody>
      </p:sp>
      <p:sp>
        <p:nvSpPr>
          <p:cNvPr id="71743" name="Text Box 63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44" name="Text Box 64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dest port #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0" name="Text Box 70"/>
          <p:cNvSpPr txBox="1">
            <a:spLocks noChangeArrowheads="1"/>
          </p:cNvSpPr>
          <p:nvPr/>
        </p:nvSpPr>
        <p:spPr bwMode="auto">
          <a:xfrm>
            <a:off x="6407150" y="16652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5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3" name="Text Box 73"/>
          <p:cNvSpPr txBox="1">
            <a:spLocks noChangeArrowheads="1"/>
          </p:cNvSpPr>
          <p:nvPr/>
        </p:nvSpPr>
        <p:spPr bwMode="auto">
          <a:xfrm>
            <a:off x="6151563" y="3951288"/>
            <a:ext cx="14462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(message)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54" name="Text Box 74"/>
          <p:cNvSpPr txBox="1">
            <a:spLocks noChangeArrowheads="1"/>
          </p:cNvSpPr>
          <p:nvPr/>
        </p:nvSpPr>
        <p:spPr bwMode="auto">
          <a:xfrm>
            <a:off x="5668963" y="2860675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other header fields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56" name="Text Box 76"/>
          <p:cNvSpPr txBox="1">
            <a:spLocks noChangeArrowheads="1"/>
          </p:cNvSpPr>
          <p:nvPr/>
        </p:nvSpPr>
        <p:spPr bwMode="auto">
          <a:xfrm>
            <a:off x="5402263" y="5518150"/>
            <a:ext cx="3243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TCP/UDP segment format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DA56938-13E1-4714-8B2E-048282353B6F}" type="slidenum">
              <a:rPr lang="en-US"/>
              <a:pPr/>
              <a:t>80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practical case: finite buffers, loss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no congestion --&gt; near ideal performance</a:t>
            </a:r>
          </a:p>
          <a:p>
            <a:pPr>
              <a:buFontTx/>
              <a:buChar char="-"/>
            </a:pPr>
            <a:r>
              <a:rPr lang="en-US"/>
              <a:t>overall moderate congestion:</a:t>
            </a:r>
          </a:p>
          <a:p>
            <a:pPr lvl="1">
              <a:buFontTx/>
              <a:buChar char="-"/>
            </a:pPr>
            <a:r>
              <a:rPr lang="en-US"/>
              <a:t>severe congestion in some nodes</a:t>
            </a:r>
          </a:p>
          <a:p>
            <a:pPr lvl="1">
              <a:buFontTx/>
              <a:buChar char="-"/>
            </a:pPr>
            <a:r>
              <a:rPr lang="en-US"/>
              <a:t>dynamics of the network/routing and overhead of protocol adaptation decreases the network Tput</a:t>
            </a:r>
          </a:p>
          <a:p>
            <a:pPr>
              <a:buFontTx/>
              <a:buChar char="-"/>
            </a:pPr>
            <a:r>
              <a:rPr lang="en-US"/>
              <a:t>severe congestion:</a:t>
            </a:r>
          </a:p>
          <a:p>
            <a:pPr lvl="1">
              <a:buFontTx/>
              <a:buChar char="-"/>
            </a:pPr>
            <a:r>
              <a:rPr lang="en-US"/>
              <a:t>loss of packets and increased discards</a:t>
            </a:r>
          </a:p>
          <a:p>
            <a:pPr lvl="1">
              <a:buFontTx/>
              <a:buChar char="-"/>
            </a:pPr>
            <a:r>
              <a:rPr lang="en-US"/>
              <a:t>extended delays leading to timeouts</a:t>
            </a:r>
          </a:p>
          <a:p>
            <a:pPr lvl="1">
              <a:buFontTx/>
              <a:buChar char="-"/>
            </a:pPr>
            <a:r>
              <a:rPr lang="en-US"/>
              <a:t>both factors trigger re-transmissions</a:t>
            </a:r>
          </a:p>
          <a:p>
            <a:pPr lvl="1">
              <a:buFontTx/>
              <a:buChar char="-"/>
            </a:pPr>
            <a:r>
              <a:rPr lang="en-US"/>
              <a:t>leads to chain-reaction bringing the Tput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D254587-3CE7-417A-94DA-FF216AEEB389}" type="slidenum">
              <a:rPr lang="en-US"/>
              <a:pPr/>
              <a:t>81</a:t>
            </a:fld>
            <a:endParaRPr lang="en-US"/>
          </a:p>
        </p:txBody>
      </p:sp>
      <p:grpSp>
        <p:nvGrpSpPr>
          <p:cNvPr id="518146" name="Group 2"/>
          <p:cNvGrpSpPr>
            <a:grpSpLocks/>
          </p:cNvGrpSpPr>
          <p:nvPr/>
        </p:nvGrpSpPr>
        <p:grpSpPr bwMode="auto">
          <a:xfrm>
            <a:off x="368300" y="0"/>
            <a:ext cx="8229600" cy="4808538"/>
            <a:chOff x="288" y="1056"/>
            <a:chExt cx="5184" cy="3029"/>
          </a:xfrm>
        </p:grpSpPr>
        <p:graphicFrame>
          <p:nvGraphicFramePr>
            <p:cNvPr id="518147" name="Object 3"/>
            <p:cNvGraphicFramePr>
              <a:graphicFrameLocks noChangeAspect="1"/>
            </p:cNvGraphicFramePr>
            <p:nvPr/>
          </p:nvGraphicFramePr>
          <p:xfrm>
            <a:off x="288" y="1056"/>
            <a:ext cx="5184" cy="3029"/>
          </p:xfrm>
          <a:graphic>
            <a:graphicData uri="http://schemas.openxmlformats.org/presentationml/2006/ole">
              <p:oleObj spid="_x0000_s518147" name="Worksheet" r:id="rId4" imgW="4676892" imgH="2657563" progId="Excel.Sheet.8">
                <p:embed/>
              </p:oleObj>
            </a:graphicData>
          </a:graphic>
        </p:graphicFrame>
        <p:sp>
          <p:nvSpPr>
            <p:cNvPr id="518148" name="Line 4"/>
            <p:cNvSpPr>
              <a:spLocks noChangeShapeType="1"/>
            </p:cNvSpPr>
            <p:nvPr/>
          </p:nvSpPr>
          <p:spPr bwMode="auto">
            <a:xfrm>
              <a:off x="2112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49" name="Line 5"/>
            <p:cNvSpPr>
              <a:spLocks noChangeShapeType="1"/>
            </p:cNvSpPr>
            <p:nvPr/>
          </p:nvSpPr>
          <p:spPr bwMode="auto">
            <a:xfrm>
              <a:off x="2736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50" name="Oval 6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51" name="Oval 7"/>
            <p:cNvSpPr>
              <a:spLocks noChangeArrowheads="1"/>
            </p:cNvSpPr>
            <p:nvPr/>
          </p:nvSpPr>
          <p:spPr bwMode="auto">
            <a:xfrm>
              <a:off x="2688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152" name="Text Box 8"/>
          <p:cNvSpPr txBox="1">
            <a:spLocks noChangeArrowheads="1"/>
          </p:cNvSpPr>
          <p:nvPr/>
        </p:nvSpPr>
        <p:spPr bwMode="auto">
          <a:xfrm>
            <a:off x="1812925" y="24034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(I)</a:t>
            </a:r>
          </a:p>
        </p:txBody>
      </p:sp>
      <p:sp>
        <p:nvSpPr>
          <p:cNvPr id="518153" name="Text Box 9"/>
          <p:cNvSpPr txBox="1">
            <a:spLocks noChangeArrowheads="1"/>
          </p:cNvSpPr>
          <p:nvPr/>
        </p:nvSpPr>
        <p:spPr bwMode="auto">
          <a:xfrm>
            <a:off x="3489325" y="2327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(II)</a:t>
            </a:r>
          </a:p>
        </p:txBody>
      </p:sp>
      <p:sp>
        <p:nvSpPr>
          <p:cNvPr id="518154" name="Text Box 10"/>
          <p:cNvSpPr txBox="1">
            <a:spLocks noChangeArrowheads="1"/>
          </p:cNvSpPr>
          <p:nvPr/>
        </p:nvSpPr>
        <p:spPr bwMode="auto">
          <a:xfrm>
            <a:off x="5241925" y="2327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(III)</a:t>
            </a:r>
          </a:p>
        </p:txBody>
      </p:sp>
      <p:sp>
        <p:nvSpPr>
          <p:cNvPr id="518155" name="Text Box 11"/>
          <p:cNvSpPr txBox="1">
            <a:spLocks noChangeArrowheads="1"/>
          </p:cNvSpPr>
          <p:nvPr/>
        </p:nvSpPr>
        <p:spPr bwMode="auto">
          <a:xfrm>
            <a:off x="479425" y="4791075"/>
            <a:ext cx="440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(I) No Congestion</a:t>
            </a:r>
          </a:p>
          <a:p>
            <a:pPr algn="l"/>
            <a:r>
              <a:rPr lang="en-US" sz="2400">
                <a:latin typeface="Times New Roman" pitchFamily="18" charset="0"/>
              </a:rPr>
              <a:t>(II) Moderate Congestion</a:t>
            </a:r>
          </a:p>
          <a:p>
            <a:pPr algn="l"/>
            <a:r>
              <a:rPr lang="en-US" sz="2400">
                <a:latin typeface="Times New Roman" pitchFamily="18" charset="0"/>
              </a:rPr>
              <a:t>(III) Severe Congestion (Collapse)</a:t>
            </a:r>
          </a:p>
        </p:txBody>
      </p:sp>
      <p:sp>
        <p:nvSpPr>
          <p:cNvPr id="518156" name="Oval 12"/>
          <p:cNvSpPr>
            <a:spLocks noChangeArrowheads="1"/>
          </p:cNvSpPr>
          <p:nvPr/>
        </p:nvSpPr>
        <p:spPr bwMode="auto">
          <a:xfrm>
            <a:off x="3073400" y="1155700"/>
            <a:ext cx="1447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8157" name="Text Box 13"/>
          <p:cNvSpPr txBox="1">
            <a:spLocks noChangeArrowheads="1"/>
          </p:cNvSpPr>
          <p:nvPr/>
        </p:nvSpPr>
        <p:spPr bwMode="auto">
          <a:xfrm>
            <a:off x="469900" y="6059488"/>
            <a:ext cx="6937375" cy="3365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is the best operational point and how do we get (and stay) there?</a:t>
            </a:r>
          </a:p>
        </p:txBody>
      </p:sp>
      <p:sp>
        <p:nvSpPr>
          <p:cNvPr id="518158" name="Line 14"/>
          <p:cNvSpPr>
            <a:spLocks noChangeShapeType="1"/>
          </p:cNvSpPr>
          <p:nvPr/>
        </p:nvSpPr>
        <p:spPr bwMode="auto">
          <a:xfrm flipV="1">
            <a:off x="3263900" y="914400"/>
            <a:ext cx="635000" cy="6985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6" grpId="0" animBg="1"/>
      <p:bldP spid="5181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52E2AD6-9B03-4E92-9353-95CA76C276C3}" type="slidenum">
              <a:rPr lang="en-US"/>
              <a:pPr/>
              <a:t>82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Congestion Control (CC)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600200"/>
            <a:ext cx="89789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Congestion is a key issue in network design</a:t>
            </a:r>
          </a:p>
          <a:p>
            <a:pPr>
              <a:buFontTx/>
              <a:buChar char="-"/>
            </a:pPr>
            <a:r>
              <a:rPr lang="en-US"/>
              <a:t>various techniques for CC</a:t>
            </a:r>
          </a:p>
          <a:p>
            <a:r>
              <a:rPr lang="en-US"/>
              <a:t>1.Back pressure</a:t>
            </a:r>
          </a:p>
          <a:p>
            <a:pPr lvl="1">
              <a:buFontTx/>
              <a:buChar char="-"/>
            </a:pPr>
            <a:r>
              <a:rPr lang="en-US"/>
              <a:t>hop-by-hop flow control (X.25, HDLC, Go back N)</a:t>
            </a:r>
          </a:p>
          <a:p>
            <a:pPr lvl="1">
              <a:buFontTx/>
              <a:buChar char="-"/>
            </a:pPr>
            <a:r>
              <a:rPr lang="en-US"/>
              <a:t>May propagate congestion in the network</a:t>
            </a:r>
          </a:p>
          <a:p>
            <a:r>
              <a:rPr lang="en-US"/>
              <a:t>2.Choke packet</a:t>
            </a:r>
          </a:p>
          <a:p>
            <a:pPr lvl="1">
              <a:buFontTx/>
              <a:buChar char="-"/>
            </a:pPr>
            <a:r>
              <a:rPr lang="en-US"/>
              <a:t>generated by the congested node &amp; sent back to source</a:t>
            </a:r>
          </a:p>
          <a:p>
            <a:pPr lvl="1">
              <a:buFontTx/>
              <a:buChar char="-"/>
            </a:pPr>
            <a:r>
              <a:rPr lang="en-US"/>
              <a:t>example: ICMP source quench</a:t>
            </a:r>
          </a:p>
          <a:p>
            <a:pPr lvl="1">
              <a:buFontTx/>
              <a:buChar char="-"/>
            </a:pPr>
            <a:r>
              <a:rPr lang="en-US"/>
              <a:t>sent due to packet discard or in anticipation of congestion</a:t>
            </a:r>
          </a:p>
          <a:p>
            <a:pPr lvl="1">
              <a:buFontTx/>
              <a:buChar char="-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5AE9B9E-5294-45D5-A90D-994E9D407745}" type="slidenum">
              <a:rPr lang="en-US"/>
              <a:pPr/>
              <a:t>83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Congestion Control (CC) (contd.)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3.Implicit congestion signaling</a:t>
            </a:r>
          </a:p>
          <a:p>
            <a:pPr lvl="1">
              <a:buFontTx/>
              <a:buChar char="-"/>
            </a:pPr>
            <a:r>
              <a:rPr lang="en-US"/>
              <a:t>used in TCP</a:t>
            </a:r>
          </a:p>
          <a:p>
            <a:pPr lvl="1">
              <a:buFontTx/>
              <a:buChar char="-"/>
            </a:pPr>
            <a:r>
              <a:rPr lang="en-US"/>
              <a:t>delay increase or packet discard to detect congestion</a:t>
            </a:r>
          </a:p>
          <a:p>
            <a:pPr lvl="1">
              <a:buFontTx/>
              <a:buChar char="-"/>
            </a:pPr>
            <a:r>
              <a:rPr lang="en-US"/>
              <a:t>may erroneously signal congestion (i.e., not always reliable) [e.g., over wireless links]</a:t>
            </a:r>
          </a:p>
          <a:p>
            <a:pPr lvl="1">
              <a:buFontTx/>
              <a:buChar char="-"/>
            </a:pPr>
            <a:r>
              <a:rPr lang="en-US"/>
              <a:t>done end-to-end without network assistance</a:t>
            </a:r>
          </a:p>
          <a:p>
            <a:pPr lvl="1">
              <a:buFontTx/>
              <a:buChar char="-"/>
            </a:pPr>
            <a:r>
              <a:rPr lang="en-US"/>
              <a:t>TCP cuts down its window/rate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44BF94B-58F4-4DC6-8BB9-CD736925C92C}" type="slidenum">
              <a:rPr lang="en-US"/>
              <a:pPr/>
              <a:t>84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Congestion Control (CC) (contd.)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/>
              <a:t>4.Explicit congestion signaling</a:t>
            </a:r>
          </a:p>
          <a:p>
            <a:pPr lvl="1">
              <a:buFontTx/>
              <a:buChar char="-"/>
            </a:pPr>
            <a:r>
              <a:rPr lang="en-US"/>
              <a:t>(network assisted congestion control)</a:t>
            </a:r>
          </a:p>
          <a:p>
            <a:pPr lvl="1">
              <a:buFontTx/>
              <a:buChar char="-"/>
            </a:pPr>
            <a:r>
              <a:rPr lang="en-US"/>
              <a:t>gets indication from the network</a:t>
            </a:r>
          </a:p>
          <a:p>
            <a:pPr lvl="2">
              <a:buFontTx/>
              <a:buChar char="-"/>
            </a:pPr>
            <a:r>
              <a:rPr lang="en-US"/>
              <a:t>forward: going to destination</a:t>
            </a:r>
          </a:p>
          <a:p>
            <a:pPr lvl="2">
              <a:buFontTx/>
              <a:buChar char="-"/>
            </a:pPr>
            <a:r>
              <a:rPr lang="en-US"/>
              <a:t>backward: going to source</a:t>
            </a:r>
          </a:p>
          <a:p>
            <a:pPr lvl="1">
              <a:buFontTx/>
              <a:buChar char="-"/>
            </a:pPr>
            <a:r>
              <a:rPr lang="en-US"/>
              <a:t>3 approaches</a:t>
            </a:r>
          </a:p>
          <a:p>
            <a:pPr lvl="2">
              <a:buFontTx/>
              <a:buChar char="-"/>
            </a:pPr>
            <a:r>
              <a:rPr lang="en-US"/>
              <a:t>Binary: uses 1 bit (DECbit, TCP/IP ECN, ATM)</a:t>
            </a:r>
          </a:p>
          <a:p>
            <a:pPr lvl="2">
              <a:buFontTx/>
              <a:buChar char="-"/>
            </a:pPr>
            <a:r>
              <a:rPr lang="en-US"/>
              <a:t>Rate based: specifying bps (ATM)</a:t>
            </a:r>
          </a:p>
          <a:p>
            <a:pPr lvl="2">
              <a:buFontTx/>
              <a:buChar char="-"/>
            </a:pPr>
            <a:r>
              <a:rPr lang="en-US"/>
              <a:t>Credit based: indicates how much the source can send (in a window)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FA328CE-473B-4268-8A64-7014396CB10B}" type="slidenum">
              <a:rPr lang="en-US"/>
              <a:pPr/>
              <a:t>85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8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2802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8229600" y="1600200"/>
            <a:ext cx="304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1704975" y="5135563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8EE9248-720C-4783-B43B-108AC965B793}" type="slidenum">
              <a:rPr lang="en-US"/>
              <a:pPr/>
              <a:t>86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3.1 Transport-layer services</a:t>
            </a:r>
          </a:p>
          <a:p>
            <a:r>
              <a:rPr lang="en-US" sz="2400"/>
              <a:t>3.2 Multiplexing and demultiplexing</a:t>
            </a:r>
          </a:p>
          <a:p>
            <a:r>
              <a:rPr lang="en-US" sz="2400"/>
              <a:t>3.3 Connectionless transport: UDP</a:t>
            </a:r>
          </a:p>
          <a:p>
            <a:r>
              <a:rPr lang="en-US" sz="2400"/>
              <a:t>3.4 Principles of reliable data transfer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lvl="1"/>
            <a:r>
              <a:rPr lang="en-US" sz="2000"/>
              <a:t>segment structure</a:t>
            </a:r>
          </a:p>
          <a:p>
            <a:pPr lvl="1"/>
            <a:r>
              <a:rPr lang="en-US" sz="2000"/>
              <a:t>reliable data transfer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management</a:t>
            </a:r>
          </a:p>
          <a:p>
            <a:r>
              <a:rPr lang="en-US" sz="2400"/>
              <a:t>3.6 Principles of congestion control</a:t>
            </a:r>
          </a:p>
          <a:p>
            <a:r>
              <a:rPr lang="en-US" sz="2400">
                <a:solidFill>
                  <a:srgbClr val="FF0000"/>
                </a:solidFill>
              </a:rPr>
              <a:t>3.7 TCP congestion control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8895B4A-C6C5-43DA-A36C-C4DD82FEBFA3}" type="slidenum">
              <a:rPr lang="en-US"/>
              <a:pPr/>
              <a:t>87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/>
            <a:r>
              <a:rPr lang="en-US" sz="3600"/>
              <a:t>TCP congestion control: </a:t>
            </a:r>
            <a:r>
              <a:rPr lang="en-US" sz="2800"/>
              <a:t>additive increase, multiplicative decrease</a:t>
            </a:r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>
            <p:ph type="body" idx="1"/>
          </p:nvPr>
        </p:nvGraphicFramePr>
        <p:xfrm>
          <a:off x="3097213" y="3494088"/>
          <a:ext cx="5638800" cy="2560637"/>
        </p:xfrm>
        <a:graphic>
          <a:graphicData uri="http://schemas.openxmlformats.org/presentationml/2006/ole">
            <p:oleObj spid="_x0000_s268293" name="VISIO" r:id="rId4" imgW="7802640" imgH="3541320" progId="Visio.Drawing.5">
              <p:embed/>
            </p:oleObj>
          </a:graphicData>
        </a:graphic>
      </p:graphicFrame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457200" y="1371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0000"/>
                </a:solidFill>
              </a:rPr>
              <a:t>Approach:</a:t>
            </a:r>
            <a:r>
              <a:rPr lang="en-US" sz="2400" u="sng"/>
              <a:t> </a:t>
            </a:r>
            <a:r>
              <a:rPr lang="en-US" sz="2400"/>
              <a:t>increase transmission rate (window size), probing for usable bandwidth, 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additive increase:</a:t>
            </a:r>
            <a:r>
              <a:rPr lang="en-US" sz="2400"/>
              <a:t> increase  rate (or congestion window) </a:t>
            </a:r>
            <a:r>
              <a:rPr lang="en-US" sz="2400" b="1"/>
              <a:t>CongWin</a:t>
            </a:r>
            <a:r>
              <a:rPr lang="en-US" sz="2400"/>
              <a:t> until loss detected</a:t>
            </a:r>
            <a:endParaRPr lang="en-US" sz="2400" i="1"/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multiplicative decrease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/>
              <a:t> cut </a:t>
            </a:r>
            <a:r>
              <a:rPr lang="en-US" sz="2400" b="1"/>
              <a:t>CongWin</a:t>
            </a:r>
            <a:r>
              <a:rPr lang="en-US" sz="2400"/>
              <a:t> in half after loss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 rot="16200000">
            <a:off x="1757362" y="4757738"/>
            <a:ext cx="2314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congestion window size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177800" y="4295775"/>
            <a:ext cx="2236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</a:p>
          <a:p>
            <a:r>
              <a:rPr lang="en-US" sz="2000"/>
              <a:t>for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62FCBBA-10B6-4E5F-96CB-44EBDA90977E}" type="slidenum">
              <a:rPr lang="en-US"/>
              <a:pPr/>
              <a:t>88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Congestion Control: details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3581400"/>
          </a:xfrm>
        </p:spPr>
        <p:txBody>
          <a:bodyPr/>
          <a:lstStyle/>
          <a:p>
            <a:r>
              <a:rPr lang="en-US" sz="2400"/>
              <a:t>sender limits transmission:</a:t>
            </a:r>
          </a:p>
          <a:p>
            <a:pPr>
              <a:buFont typeface="ZapfDingbats" pitchFamily="82" charset="2"/>
              <a:buNone/>
            </a:pP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  LastByteSent-LastByteAcked</a:t>
            </a:r>
          </a:p>
          <a:p>
            <a:pPr>
              <a:buFont typeface="ZapfDingbats" pitchFamily="82" charset="2"/>
              <a:buNone/>
            </a:pPr>
            <a:r>
              <a:rPr lang="en-US" sz="20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                   CongWin</a:t>
            </a:r>
          </a:p>
          <a:p>
            <a:r>
              <a:rPr lang="en-US" sz="2400"/>
              <a:t>Roughly,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is dynamic, function of perceived network congestion</a:t>
            </a:r>
          </a:p>
          <a:p>
            <a:endParaRPr lang="en-US" sz="240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How does  sender perceive congestion?</a:t>
            </a:r>
            <a:endParaRPr lang="en-US" sz="2400"/>
          </a:p>
          <a:p>
            <a:r>
              <a:rPr lang="en-US" sz="2400"/>
              <a:t>loss event = timeout </a:t>
            </a:r>
            <a:r>
              <a:rPr lang="en-US" sz="2400" i="1"/>
              <a:t>or</a:t>
            </a:r>
            <a:r>
              <a:rPr lang="en-US" sz="2400"/>
              <a:t> duplicate Acks</a:t>
            </a:r>
          </a:p>
          <a:p>
            <a:r>
              <a:rPr lang="en-US" sz="2400"/>
              <a:t>TCP sender reduces rate (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) after loss event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three mechanisms:</a:t>
            </a:r>
            <a:endParaRPr lang="en-US" sz="2400"/>
          </a:p>
          <a:p>
            <a:pPr lvl="1"/>
            <a:r>
              <a:rPr lang="en-US" sz="2000"/>
              <a:t>AIMD</a:t>
            </a:r>
          </a:p>
          <a:p>
            <a:pPr lvl="1"/>
            <a:r>
              <a:rPr lang="en-US" sz="2000"/>
              <a:t>slow start</a:t>
            </a:r>
          </a:p>
          <a:p>
            <a:pPr lvl="1"/>
            <a:r>
              <a:rPr lang="en-US" sz="2000"/>
              <a:t>conservative after timeout events</a:t>
            </a:r>
          </a:p>
        </p:txBody>
      </p:sp>
      <p:grpSp>
        <p:nvGrpSpPr>
          <p:cNvPr id="267269" name="Group 5"/>
          <p:cNvGrpSpPr>
            <a:grpSpLocks/>
          </p:cNvGrpSpPr>
          <p:nvPr/>
        </p:nvGrpSpPr>
        <p:grpSpPr bwMode="auto">
          <a:xfrm>
            <a:off x="457200" y="3276600"/>
            <a:ext cx="4410075" cy="762000"/>
            <a:chOff x="1104" y="3564"/>
            <a:chExt cx="2778" cy="510"/>
          </a:xfrm>
        </p:grpSpPr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533DA21-90B6-4792-AF18-987677BA317E}" type="slidenum">
              <a:rPr lang="en-US"/>
              <a:pPr/>
              <a:t>89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window management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3435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At any time the allowed window (awnd): awnd=MIN[RcvWin, CongWin], </a:t>
            </a:r>
          </a:p>
          <a:p>
            <a:pPr>
              <a:buFontTx/>
              <a:buChar char="-"/>
            </a:pPr>
            <a:r>
              <a:rPr lang="en-US"/>
              <a:t>where RcvWin is given by the receiver (i.e., Receive Window) and CongWin is the congestion window</a:t>
            </a:r>
          </a:p>
          <a:p>
            <a:pPr>
              <a:buFontTx/>
              <a:buChar char="-"/>
            </a:pPr>
            <a:r>
              <a:rPr lang="en-US"/>
              <a:t>Slow-start algorithm:</a:t>
            </a:r>
          </a:p>
          <a:p>
            <a:pPr lvl="1">
              <a:buFontTx/>
              <a:buChar char="-"/>
            </a:pPr>
            <a:r>
              <a:rPr lang="en-US"/>
              <a:t>start with CongWin=1, then CongWin=CongWin+1 with every ‘Ack’</a:t>
            </a:r>
          </a:p>
          <a:p>
            <a:pPr lvl="1">
              <a:buFontTx/>
              <a:buChar char="-"/>
            </a:pPr>
            <a:r>
              <a:rPr lang="en-US"/>
              <a:t>This leads to ‘doubling’ of the CongWin with RTT; i.e., exponential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CF354EB-0DAE-423A-A2C9-CFAEAC63EF9B}" type="slidenum">
              <a:rPr lang="en-US"/>
              <a:pPr/>
              <a:t>9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Connectionless demultiplexing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572000" cy="4648200"/>
          </a:xfrm>
        </p:spPr>
        <p:txBody>
          <a:bodyPr/>
          <a:lstStyle/>
          <a:p>
            <a:r>
              <a:rPr lang="en-US" sz="2400"/>
              <a:t>Create sockets with port numbers:</a:t>
            </a:r>
          </a:p>
          <a:p>
            <a:pPr>
              <a:buFont typeface="ZapfDingbats" pitchFamily="82" charset="2"/>
              <a:buNone/>
            </a:pPr>
            <a:r>
              <a:rPr lang="en-US" sz="1800">
                <a:latin typeface="Courier New" pitchFamily="49" charset="0"/>
              </a:rPr>
              <a:t>DatagramSocket mySocket1 = new DatagramSocket(12534);</a:t>
            </a:r>
          </a:p>
          <a:p>
            <a:pPr>
              <a:buFont typeface="ZapfDingbats" pitchFamily="82" charset="2"/>
              <a:buNone/>
            </a:pPr>
            <a:r>
              <a:rPr lang="en-US" sz="1800">
                <a:latin typeface="Courier New" pitchFamily="49" charset="0"/>
              </a:rPr>
              <a:t>DatagramSocket mySocket2 = new DatagramSocket(12535);</a:t>
            </a:r>
          </a:p>
          <a:p>
            <a:r>
              <a:rPr lang="en-US" sz="2400"/>
              <a:t>UDP socket identified by  two-tuple: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(</a:t>
            </a:r>
            <a:r>
              <a:rPr lang="en-US" sz="1800">
                <a:solidFill>
                  <a:srgbClr val="FF0000"/>
                </a:solidFill>
              </a:rPr>
              <a:t>dest IP address, dest port number)</a:t>
            </a:r>
            <a:endParaRPr lang="en-US" sz="2400"/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4114800" cy="4648200"/>
          </a:xfrm>
        </p:spPr>
        <p:txBody>
          <a:bodyPr/>
          <a:lstStyle/>
          <a:p>
            <a:r>
              <a:rPr lang="en-US" sz="2400"/>
              <a:t>When host receives UDP segment:</a:t>
            </a:r>
          </a:p>
          <a:p>
            <a:pPr lvl="1"/>
            <a:r>
              <a:rPr lang="en-US" sz="2000"/>
              <a:t>checks destination port number in segment</a:t>
            </a:r>
          </a:p>
          <a:p>
            <a:pPr lvl="1"/>
            <a:r>
              <a:rPr lang="en-US" sz="2000"/>
              <a:t>directs UDP segment to socket with that port number</a:t>
            </a:r>
          </a:p>
          <a:p>
            <a:r>
              <a:rPr lang="en-US" sz="2400"/>
              <a:t>IP datagrams with different source IP addresses and/or source port numbers directed to same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F4AF2CB-6B1D-4396-A3E3-CBDDC8528662}" type="slidenum">
              <a:rPr lang="en-US"/>
              <a:pPr/>
              <a:t>90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Slow Start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648200"/>
          </a:xfrm>
        </p:spPr>
        <p:txBody>
          <a:bodyPr/>
          <a:lstStyle/>
          <a:p>
            <a:r>
              <a:rPr lang="en-US" sz="2400"/>
              <a:t>When connection begins, </a:t>
            </a:r>
            <a:r>
              <a:rPr lang="en-US" sz="2400" b="1">
                <a:latin typeface="Courier New" pitchFamily="49" charset="0"/>
              </a:rPr>
              <a:t>CongWin</a:t>
            </a:r>
            <a:r>
              <a:rPr lang="en-US" sz="2400"/>
              <a:t> = 1 MSS</a:t>
            </a:r>
          </a:p>
          <a:p>
            <a:pPr lvl="1">
              <a:buFont typeface="ZapfDingbats" pitchFamily="82" charset="2"/>
              <a:buNone/>
            </a:pPr>
            <a:r>
              <a:rPr lang="en-US" sz="1600"/>
              <a:t>(MSS: Maximum Segment Size)</a:t>
            </a:r>
          </a:p>
          <a:p>
            <a:pPr lvl="1"/>
            <a:r>
              <a:rPr lang="en-US" sz="2000"/>
              <a:t>Example: MSS = 500 bytes &amp; RTT = 200 msec</a:t>
            </a:r>
          </a:p>
          <a:p>
            <a:pPr lvl="1"/>
            <a:r>
              <a:rPr lang="en-US" sz="2000"/>
              <a:t>initial rate = 20 kbps</a:t>
            </a:r>
          </a:p>
          <a:p>
            <a:r>
              <a:rPr lang="en-US" sz="2400"/>
              <a:t>available bandwidth may be &gt;&gt; MSS/RTT</a:t>
            </a:r>
          </a:p>
          <a:p>
            <a:pPr lvl="1"/>
            <a:r>
              <a:rPr lang="en-US" sz="2000"/>
              <a:t>desirable to quickly ramp up to respectable rate</a:t>
            </a:r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48768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44196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When connection begins, increase rate exponentially fast until first loss event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02A0CE9-A4B5-472C-BE70-9E92908C5627}" type="slidenum">
              <a:rPr lang="en-US"/>
              <a:pPr/>
              <a:t>91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Slow Start (more)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When connection begins, increase rate exponentially until first loss event:</a:t>
            </a:r>
          </a:p>
          <a:p>
            <a:pPr lvl="1"/>
            <a:r>
              <a:rPr lang="en-US" sz="2000"/>
              <a:t>double </a:t>
            </a:r>
            <a:r>
              <a:rPr lang="en-US" sz="2000" b="1">
                <a:latin typeface="Courier New" pitchFamily="49" charset="0"/>
              </a:rPr>
              <a:t>CongWin</a:t>
            </a:r>
            <a:r>
              <a:rPr lang="en-US" sz="2000"/>
              <a:t> every RTT</a:t>
            </a:r>
          </a:p>
          <a:p>
            <a:pPr lvl="1"/>
            <a:r>
              <a:rPr lang="en-US" sz="2000"/>
              <a:t>done by incrementing </a:t>
            </a:r>
            <a:r>
              <a:rPr lang="en-US" sz="2000" b="1">
                <a:latin typeface="Courier New" pitchFamily="49" charset="0"/>
              </a:rPr>
              <a:t>CongWin</a:t>
            </a:r>
            <a:r>
              <a:rPr lang="en-US" sz="2000"/>
              <a:t> for every ACK received</a:t>
            </a:r>
          </a:p>
          <a:p>
            <a:r>
              <a:rPr lang="en-US" sz="2400" u="sng">
                <a:solidFill>
                  <a:srgbClr val="FF0000"/>
                </a:solidFill>
              </a:rPr>
              <a:t>Summary:</a:t>
            </a:r>
            <a:r>
              <a:rPr lang="en-US" sz="2400"/>
              <a:t> initial rate is slow but ramps up exponentially fast</a:t>
            </a:r>
          </a:p>
        </p:txBody>
      </p:sp>
      <p:sp>
        <p:nvSpPr>
          <p:cNvPr id="579588" name="Line 4"/>
          <p:cNvSpPr>
            <a:spLocks noChangeShapeType="1"/>
          </p:cNvSpPr>
          <p:nvPr/>
        </p:nvSpPr>
        <p:spPr bwMode="auto">
          <a:xfrm>
            <a:off x="5360988" y="2387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9589" name="Object 5"/>
          <p:cNvGraphicFramePr>
            <a:graphicFrameLocks noChangeAspect="1"/>
          </p:cNvGraphicFramePr>
          <p:nvPr/>
        </p:nvGraphicFramePr>
        <p:xfrm>
          <a:off x="4953000" y="1752600"/>
          <a:ext cx="485775" cy="385763"/>
        </p:xfrm>
        <a:graphic>
          <a:graphicData uri="http://schemas.openxmlformats.org/presentationml/2006/ole">
            <p:oleObj spid="_x0000_s579589" name="Clip" r:id="rId4" imgW="1305000" imgH="1085760" progId="MS_ClipArt_Gallery.2">
              <p:embed/>
            </p:oleObj>
          </a:graphicData>
        </a:graphic>
      </p:graphicFrame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5362575" y="1752600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 rot="408567">
            <a:off x="6367463" y="23542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one segment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79592" name="Text Box 8"/>
          <p:cNvSpPr txBox="1">
            <a:spLocks noChangeArrowheads="1"/>
          </p:cNvSpPr>
          <p:nvPr/>
        </p:nvSpPr>
        <p:spPr bwMode="auto">
          <a:xfrm rot="-5400000">
            <a:off x="4918075" y="25923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579593" name="Object 9"/>
          <p:cNvGraphicFramePr>
            <a:graphicFrameLocks noChangeAspect="1"/>
          </p:cNvGraphicFramePr>
          <p:nvPr/>
        </p:nvGraphicFramePr>
        <p:xfrm>
          <a:off x="7610475" y="1762125"/>
          <a:ext cx="485775" cy="385763"/>
        </p:xfrm>
        <a:graphic>
          <a:graphicData uri="http://schemas.openxmlformats.org/presentationml/2006/ole">
            <p:oleObj spid="_x0000_s579593" name="Clip" r:id="rId5" imgW="1305000" imgH="1085760" progId="MS_ClipArt_Gallery.2">
              <p:embed/>
            </p:oleObj>
          </a:graphicData>
        </a:graphic>
      </p:graphicFrame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6886575" y="177165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79595" name="Line 11"/>
          <p:cNvSpPr>
            <a:spLocks noChangeShapeType="1"/>
          </p:cNvSpPr>
          <p:nvPr/>
        </p:nvSpPr>
        <p:spPr bwMode="auto">
          <a:xfrm>
            <a:off x="5356225" y="22018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6" name="Line 12"/>
          <p:cNvSpPr>
            <a:spLocks noChangeShapeType="1"/>
          </p:cNvSpPr>
          <p:nvPr/>
        </p:nvSpPr>
        <p:spPr bwMode="auto">
          <a:xfrm>
            <a:off x="7870825" y="22399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Line 13"/>
          <p:cNvSpPr>
            <a:spLocks noChangeShapeType="1"/>
          </p:cNvSpPr>
          <p:nvPr/>
        </p:nvSpPr>
        <p:spPr bwMode="auto">
          <a:xfrm flipH="1" flipV="1">
            <a:off x="5175250" y="23733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8" name="Line 14"/>
          <p:cNvSpPr>
            <a:spLocks noChangeShapeType="1"/>
          </p:cNvSpPr>
          <p:nvPr/>
        </p:nvSpPr>
        <p:spPr bwMode="auto">
          <a:xfrm>
            <a:off x="5184775" y="29352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9" name="Line 15"/>
          <p:cNvSpPr>
            <a:spLocks noChangeShapeType="1"/>
          </p:cNvSpPr>
          <p:nvPr/>
        </p:nvSpPr>
        <p:spPr bwMode="auto">
          <a:xfrm flipV="1">
            <a:off x="5337175" y="27924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9600" name="Group 16"/>
          <p:cNvGrpSpPr>
            <a:grpSpLocks/>
          </p:cNvGrpSpPr>
          <p:nvPr/>
        </p:nvGrpSpPr>
        <p:grpSpPr bwMode="auto">
          <a:xfrm>
            <a:off x="7564438" y="5538788"/>
            <a:ext cx="658812" cy="366712"/>
            <a:chOff x="3304" y="3530"/>
            <a:chExt cx="415" cy="231"/>
          </a:xfrm>
        </p:grpSpPr>
        <p:sp>
          <p:nvSpPr>
            <p:cNvPr id="579601" name="Rectangle 17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02" name="Text Box 18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579603" name="Line 19"/>
          <p:cNvSpPr>
            <a:spLocks noChangeShapeType="1"/>
          </p:cNvSpPr>
          <p:nvPr/>
        </p:nvSpPr>
        <p:spPr bwMode="auto">
          <a:xfrm>
            <a:off x="5365750" y="31686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4" name="Line 20"/>
          <p:cNvSpPr>
            <a:spLocks noChangeShapeType="1"/>
          </p:cNvSpPr>
          <p:nvPr/>
        </p:nvSpPr>
        <p:spPr bwMode="auto">
          <a:xfrm>
            <a:off x="5360988" y="32543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5" name="Line 21"/>
          <p:cNvSpPr>
            <a:spLocks noChangeShapeType="1"/>
          </p:cNvSpPr>
          <p:nvPr/>
        </p:nvSpPr>
        <p:spPr bwMode="auto">
          <a:xfrm flipV="1">
            <a:off x="5360988" y="37782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6" name="Line 22"/>
          <p:cNvSpPr>
            <a:spLocks noChangeShapeType="1"/>
          </p:cNvSpPr>
          <p:nvPr/>
        </p:nvSpPr>
        <p:spPr bwMode="auto">
          <a:xfrm flipV="1">
            <a:off x="5334000" y="4038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7" name="Text Box 23"/>
          <p:cNvSpPr txBox="1">
            <a:spLocks noChangeArrowheads="1"/>
          </p:cNvSpPr>
          <p:nvPr/>
        </p:nvSpPr>
        <p:spPr bwMode="auto">
          <a:xfrm rot="408567">
            <a:off x="6365875" y="31400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79608" name="Text Box 24"/>
          <p:cNvSpPr txBox="1">
            <a:spLocks noChangeArrowheads="1"/>
          </p:cNvSpPr>
          <p:nvPr/>
        </p:nvSpPr>
        <p:spPr bwMode="auto">
          <a:xfrm rot="408567">
            <a:off x="6457950" y="4154488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four segments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579609" name="Group 25"/>
          <p:cNvGrpSpPr>
            <a:grpSpLocks/>
          </p:cNvGrpSpPr>
          <p:nvPr/>
        </p:nvGrpSpPr>
        <p:grpSpPr bwMode="auto">
          <a:xfrm>
            <a:off x="5356225" y="4173538"/>
            <a:ext cx="2519363" cy="652462"/>
            <a:chOff x="3954" y="2214"/>
            <a:chExt cx="1587" cy="411"/>
          </a:xfrm>
        </p:grpSpPr>
        <p:sp>
          <p:nvSpPr>
            <p:cNvPr id="579610" name="Line 26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11" name="Line 27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12" name="Line 28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13" name="Line 29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9614" name="Group 30"/>
          <p:cNvGrpSpPr>
            <a:grpSpLocks/>
          </p:cNvGrpSpPr>
          <p:nvPr/>
        </p:nvGrpSpPr>
        <p:grpSpPr bwMode="auto">
          <a:xfrm flipV="1">
            <a:off x="5641975" y="4554538"/>
            <a:ext cx="2228850" cy="604837"/>
            <a:chOff x="3954" y="2214"/>
            <a:chExt cx="1587" cy="411"/>
          </a:xfrm>
        </p:grpSpPr>
        <p:sp>
          <p:nvSpPr>
            <p:cNvPr id="579615" name="Line 3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16" name="Line 3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17" name="Line 3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618" name="Line 3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7C3BA59-5FEE-4445-95EE-E0763B559521}" type="slidenum">
              <a:rPr lang="en-US"/>
              <a:pPr/>
              <a:t>92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TCP congestion control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/>
              <a:t>Initially we use Slow start:</a:t>
            </a:r>
          </a:p>
          <a:p>
            <a:r>
              <a:rPr lang="en-US"/>
              <a:t>	</a:t>
            </a:r>
            <a:r>
              <a:rPr lang="en-US" sz="2400">
                <a:solidFill>
                  <a:srgbClr val="0099FF"/>
                </a:solidFill>
              </a:rPr>
              <a:t>CongWin = CongWin + 1</a:t>
            </a:r>
            <a:r>
              <a:rPr lang="en-US" sz="2400"/>
              <a:t> with every Ack</a:t>
            </a:r>
          </a:p>
          <a:p>
            <a:r>
              <a:rPr lang="en-US"/>
              <a:t>When timeout occurs we enter congestion avoidance:</a:t>
            </a:r>
          </a:p>
          <a:p>
            <a:pPr lvl="1">
              <a:buFontTx/>
              <a:buChar char="-"/>
            </a:pPr>
            <a:r>
              <a:rPr lang="en-US"/>
              <a:t>ssthresh=CongWin/2, CongWin=1</a:t>
            </a:r>
          </a:p>
          <a:p>
            <a:pPr lvl="1">
              <a:buFontTx/>
              <a:buChar char="-"/>
            </a:pPr>
            <a:r>
              <a:rPr lang="en-US"/>
              <a:t>slow start until ssthresh, then increase ‘linearly’</a:t>
            </a:r>
          </a:p>
          <a:p>
            <a:pPr lvl="1">
              <a:buFontTx/>
              <a:buChar char="-"/>
            </a:pPr>
            <a:r>
              <a:rPr lang="en-US"/>
              <a:t>CongWin=CongWin+1 with every RTT, or</a:t>
            </a:r>
          </a:p>
          <a:p>
            <a:pPr lvl="1">
              <a:buFontTx/>
              <a:buChar char="-"/>
            </a:pPr>
            <a:r>
              <a:rPr lang="en-US"/>
              <a:t>CongWin=CongWin+1/CongWin for every Ack</a:t>
            </a:r>
          </a:p>
          <a:p>
            <a:pPr>
              <a:buFontTx/>
              <a:buChar char="-"/>
            </a:pPr>
            <a:r>
              <a:rPr lang="en-US"/>
              <a:t>additive increase, multiplicative decrease (AIMD)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9312394-DEDA-4F9E-A7EF-757D3E74AACD}" type="slidenum">
              <a:rPr lang="en-US"/>
              <a:pPr/>
              <a:t>93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7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80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2405063" y="6310313"/>
            <a:ext cx="1760537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A9028FB-6A86-4320-B9C4-B10ABF3135D5}" type="slidenum">
              <a:rPr lang="en-US"/>
              <a:pPr/>
              <a:t>94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0" y="-152400"/>
            <a:ext cx="81153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83058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10" name="Rectangle 6"/>
          <p:cNvSpPr>
            <a:spLocks noChangeArrowheads="1"/>
          </p:cNvSpPr>
          <p:nvPr/>
        </p:nvSpPr>
        <p:spPr bwMode="auto">
          <a:xfrm>
            <a:off x="1389063" y="6310313"/>
            <a:ext cx="1760537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FDEF551-75D4-44A8-AA7C-DAB834E71D2A}" type="slidenum">
              <a:rPr lang="en-US"/>
              <a:pPr/>
              <a:t>95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0813"/>
            <a:ext cx="83058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8686800" y="0"/>
            <a:ext cx="2286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701675" y="5938838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1543050" y="493713"/>
            <a:ext cx="213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Slow start</a:t>
            </a:r>
          </a:p>
          <a:p>
            <a:r>
              <a:rPr lang="en-US"/>
              <a:t>Exponential increase</a:t>
            </a:r>
          </a:p>
        </p:txBody>
      </p:sp>
      <p:sp>
        <p:nvSpPr>
          <p:cNvPr id="555016" name="Text Box 8"/>
          <p:cNvSpPr txBox="1">
            <a:spLocks noChangeArrowheads="1"/>
          </p:cNvSpPr>
          <p:nvPr/>
        </p:nvSpPr>
        <p:spPr bwMode="auto">
          <a:xfrm>
            <a:off x="5165725" y="544513"/>
            <a:ext cx="221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Congestion Avoidance</a:t>
            </a:r>
          </a:p>
          <a:p>
            <a:r>
              <a:rPr lang="en-US"/>
              <a:t>Linear increase</a:t>
            </a: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 rot="10800000">
            <a:off x="725488" y="2409825"/>
            <a:ext cx="428625" cy="909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/>
              <a:t>CongWin</a:t>
            </a: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5507038" y="531812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(RTT)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8FC4ADD-E23C-4531-9F19-0D767B3711A6}" type="slidenum">
              <a:rPr lang="en-US"/>
              <a:pPr/>
              <a:t>96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Refinement: inferring loss</a:t>
            </a:r>
            <a:br>
              <a:rPr lang="en-US" sz="3600"/>
            </a:br>
            <a:r>
              <a:rPr lang="en-US" sz="3600"/>
              <a:t>(</a:t>
            </a:r>
            <a:r>
              <a:rPr lang="en-US" sz="3200" u="none"/>
              <a:t>How far should we back off?)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343400" cy="2438400"/>
          </a:xfrm>
        </p:spPr>
        <p:txBody>
          <a:bodyPr/>
          <a:lstStyle/>
          <a:p>
            <a:r>
              <a:rPr lang="en-US" sz="2400"/>
              <a:t>After 3 dup ACKs:</a:t>
            </a:r>
          </a:p>
          <a:p>
            <a:pPr lvl="1"/>
            <a:r>
              <a:rPr lang="en-US" b="1">
                <a:latin typeface="Courier New" pitchFamily="49" charset="0"/>
              </a:rPr>
              <a:t>CongWin</a:t>
            </a:r>
            <a:r>
              <a:rPr lang="en-US"/>
              <a:t> is cut in half</a:t>
            </a:r>
          </a:p>
          <a:p>
            <a:pPr lvl="1"/>
            <a:r>
              <a:rPr lang="en-US"/>
              <a:t>window then grows linearly</a:t>
            </a:r>
            <a:endParaRPr lang="en-US" sz="2000"/>
          </a:p>
          <a:p>
            <a:r>
              <a:rPr lang="en-US" sz="2400" u="sng"/>
              <a:t>But</a:t>
            </a:r>
            <a:r>
              <a:rPr lang="en-US" sz="2400"/>
              <a:t> after timeout event:</a:t>
            </a:r>
          </a:p>
          <a:p>
            <a:pPr lvl="1"/>
            <a:r>
              <a:rPr lang="en-US" b="1">
                <a:latin typeface="Courier New" pitchFamily="49" charset="0"/>
              </a:rPr>
              <a:t>CongWin</a:t>
            </a:r>
            <a:r>
              <a:rPr lang="en-US"/>
              <a:t> instead set to 1 MSS; </a:t>
            </a:r>
          </a:p>
          <a:p>
            <a:pPr lvl="1"/>
            <a:r>
              <a:rPr lang="en-US"/>
              <a:t>window then grows exponentially</a:t>
            </a:r>
          </a:p>
          <a:p>
            <a:pPr lvl="1"/>
            <a:r>
              <a:rPr lang="en-US"/>
              <a:t>to a threshold, then grows linearly</a:t>
            </a:r>
            <a:endParaRPr lang="en-US" sz="2000"/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5111750" y="2352675"/>
            <a:ext cx="3803650" cy="29051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 algn="l"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/>
              <a:t>3 dup ACKs indicates </a:t>
            </a:r>
            <a:br>
              <a:rPr lang="en-US" sz="2400"/>
            </a:br>
            <a:r>
              <a:rPr lang="en-US" sz="2400"/>
              <a:t>network capable of </a:t>
            </a:r>
            <a:br>
              <a:rPr lang="en-US" sz="2400"/>
            </a:br>
            <a:r>
              <a:rPr lang="en-US" sz="2400"/>
              <a:t>delivering some segments</a:t>
            </a:r>
          </a:p>
          <a:p>
            <a:pPr algn="l"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400"/>
              <a:t> timeout indicates a “more alarming” congestion scenario</a:t>
            </a:r>
          </a:p>
          <a:p>
            <a:pPr algn="l"/>
            <a:endParaRPr lang="en-US"/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5492750" y="2124075"/>
            <a:ext cx="14843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Philosophy: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E96D869-4F33-4A90-9814-DE4582DE68D5}" type="slidenum">
              <a:rPr lang="en-US"/>
              <a:pPr/>
              <a:t>97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8801100" cy="5614988"/>
          </a:xfrm>
        </p:spPr>
        <p:txBody>
          <a:bodyPr/>
          <a:lstStyle/>
          <a:p>
            <a:r>
              <a:rPr lang="en-US"/>
              <a:t>Fast retransmit:</a:t>
            </a:r>
          </a:p>
          <a:p>
            <a:pPr lvl="1">
              <a:buFontTx/>
              <a:buChar char="-"/>
            </a:pPr>
            <a:r>
              <a:rPr lang="en-US"/>
              <a:t>receiver sends Ack with last in-order segment for every out-of-order segment received</a:t>
            </a:r>
          </a:p>
          <a:p>
            <a:pPr lvl="1">
              <a:buFontTx/>
              <a:buChar char="-"/>
            </a:pPr>
            <a:r>
              <a:rPr lang="en-US"/>
              <a:t>when sender receives 3 duplicate Acks it retransmits the missing/expected segment</a:t>
            </a:r>
          </a:p>
          <a:p>
            <a:r>
              <a:rPr lang="en-US"/>
              <a:t>Fast recovery: when 3rd dup Ack arrives</a:t>
            </a:r>
          </a:p>
          <a:p>
            <a:pPr lvl="1">
              <a:buFontTx/>
              <a:buChar char="-"/>
            </a:pPr>
            <a:r>
              <a:rPr lang="en-US"/>
              <a:t>ssthresh=CongWin/2</a:t>
            </a:r>
          </a:p>
          <a:p>
            <a:pPr lvl="1">
              <a:buFontTx/>
              <a:buChar char="-"/>
            </a:pPr>
            <a:r>
              <a:rPr lang="en-US"/>
              <a:t>retransmit segment, set CongWin=ssthresh+3</a:t>
            </a:r>
          </a:p>
          <a:p>
            <a:pPr lvl="1">
              <a:buFontTx/>
              <a:buChar char="-"/>
            </a:pPr>
            <a:r>
              <a:rPr lang="en-US"/>
              <a:t>for every duplicate Ack: </a:t>
            </a:r>
            <a:r>
              <a:rPr lang="en-US">
                <a:solidFill>
                  <a:srgbClr val="0099FF"/>
                </a:solidFill>
              </a:rPr>
              <a:t>CongWin=CongWin+1</a:t>
            </a:r>
          </a:p>
          <a:p>
            <a:pPr lvl="1">
              <a:buFontTx/>
              <a:buNone/>
            </a:pPr>
            <a:r>
              <a:rPr lang="en-US"/>
              <a:t>	(note: beginning of window is ‘frozen’)</a:t>
            </a:r>
          </a:p>
          <a:p>
            <a:pPr lvl="1">
              <a:buFontTx/>
              <a:buChar char="-"/>
            </a:pPr>
            <a:r>
              <a:rPr lang="en-US"/>
              <a:t>after receiver gets cumulative Ack: CongWin=ssthresh</a:t>
            </a:r>
          </a:p>
          <a:p>
            <a:pPr lvl="1">
              <a:buFontTx/>
              <a:buNone/>
            </a:pPr>
            <a:r>
              <a:rPr lang="en-US"/>
              <a:t>	(beginning of window advances to last Ack’ed segment)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750887"/>
          </a:xfrm>
          <a:noFill/>
          <a:ln/>
        </p:spPr>
        <p:txBody>
          <a:bodyPr/>
          <a:lstStyle/>
          <a:p>
            <a:r>
              <a:rPr lang="en-US"/>
              <a:t>Fast Retransmit &amp; Recovery</a:t>
            </a:r>
            <a:endParaRPr lang="en-US" u="none"/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7329488" y="3600450"/>
            <a:ext cx="1162050" cy="42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7" name="Line 5"/>
          <p:cNvSpPr>
            <a:spLocks noChangeShapeType="1"/>
          </p:cNvSpPr>
          <p:nvPr/>
        </p:nvSpPr>
        <p:spPr bwMode="auto">
          <a:xfrm>
            <a:off x="7518400" y="3603625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1158" name="Line 6"/>
          <p:cNvSpPr>
            <a:spLocks noChangeShapeType="1"/>
          </p:cNvSpPr>
          <p:nvPr/>
        </p:nvSpPr>
        <p:spPr bwMode="auto">
          <a:xfrm>
            <a:off x="7700963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1159" name="Line 7"/>
          <p:cNvSpPr>
            <a:spLocks noChangeShapeType="1"/>
          </p:cNvSpPr>
          <p:nvPr/>
        </p:nvSpPr>
        <p:spPr bwMode="auto">
          <a:xfrm>
            <a:off x="7845425" y="3608388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1160" name="Line 8"/>
          <p:cNvSpPr>
            <a:spLocks noChangeShapeType="1"/>
          </p:cNvSpPr>
          <p:nvPr/>
        </p:nvSpPr>
        <p:spPr bwMode="auto">
          <a:xfrm>
            <a:off x="800417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1161" name="Line 9"/>
          <p:cNvSpPr>
            <a:spLocks noChangeShapeType="1"/>
          </p:cNvSpPr>
          <p:nvPr/>
        </p:nvSpPr>
        <p:spPr bwMode="auto">
          <a:xfrm>
            <a:off x="8178800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1162" name="Line 10"/>
          <p:cNvSpPr>
            <a:spLocks noChangeShapeType="1"/>
          </p:cNvSpPr>
          <p:nvPr/>
        </p:nvSpPr>
        <p:spPr bwMode="auto">
          <a:xfrm>
            <a:off x="835342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7329488" y="3614738"/>
            <a:ext cx="88900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65" name="Line 13"/>
          <p:cNvSpPr>
            <a:spLocks noChangeShapeType="1"/>
          </p:cNvSpPr>
          <p:nvPr/>
        </p:nvSpPr>
        <p:spPr bwMode="auto">
          <a:xfrm flipV="1">
            <a:off x="7388225" y="4005263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61168" name="Group 16"/>
          <p:cNvGrpSpPr>
            <a:grpSpLocks/>
          </p:cNvGrpSpPr>
          <p:nvPr/>
        </p:nvGrpSpPr>
        <p:grpSpPr bwMode="auto">
          <a:xfrm>
            <a:off x="7391400" y="4087813"/>
            <a:ext cx="1154113" cy="611187"/>
            <a:chOff x="4656" y="2575"/>
            <a:chExt cx="727" cy="385"/>
          </a:xfrm>
        </p:grpSpPr>
        <p:sp>
          <p:nvSpPr>
            <p:cNvPr id="561166" name="Text Box 14"/>
            <p:cNvSpPr txBox="1">
              <a:spLocks noChangeArrowheads="1"/>
            </p:cNvSpPr>
            <p:nvPr/>
          </p:nvSpPr>
          <p:spPr bwMode="auto">
            <a:xfrm>
              <a:off x="4752" y="2748"/>
              <a:ext cx="6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CongWin</a:t>
              </a:r>
            </a:p>
          </p:txBody>
        </p:sp>
        <p:sp>
          <p:nvSpPr>
            <p:cNvPr id="561167" name="AutoShape 15"/>
            <p:cNvSpPr>
              <a:spLocks/>
            </p:cNvSpPr>
            <p:nvPr/>
          </p:nvSpPr>
          <p:spPr bwMode="auto">
            <a:xfrm rot="-5400000">
              <a:off x="4901" y="2330"/>
              <a:ext cx="188" cy="678"/>
            </a:xfrm>
            <a:prstGeom prst="leftBrace">
              <a:avLst>
                <a:gd name="adj1" fmla="val 3005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B5FE76E-7AB4-4FFC-B26A-CA26F94E7516}" type="slidenum">
              <a:rPr lang="en-US"/>
              <a:pPr/>
              <a:t>98</a:t>
            </a:fld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038" y="0"/>
            <a:ext cx="4964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2155825" y="6592888"/>
            <a:ext cx="1603375" cy="265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B897624-4576-467D-95B4-66791F4EDF5C}" type="slidenum">
              <a:rPr lang="en-US"/>
              <a:pPr/>
              <a:t>99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62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19275"/>
            <a:ext cx="8939213" cy="4164013"/>
          </a:xfrm>
          <a:noFill/>
          <a:ln/>
        </p:spPr>
      </p:pic>
      <p:sp>
        <p:nvSpPr>
          <p:cNvPr id="606213" name="Text Box 5"/>
          <p:cNvSpPr txBox="1">
            <a:spLocks noChangeArrowheads="1"/>
          </p:cNvSpPr>
          <p:nvPr/>
        </p:nvSpPr>
        <p:spPr bwMode="auto">
          <a:xfrm rot="10800000">
            <a:off x="844550" y="2754313"/>
            <a:ext cx="428625" cy="1874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/>
              <a:t>CongWin                </a:t>
            </a:r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5351463" y="2122488"/>
            <a:ext cx="1530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Fast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16864</TotalTime>
  <Words>5948</Words>
  <Application>Microsoft Office PowerPoint</Application>
  <PresentationFormat>On-screen Show (4:3)</PresentationFormat>
  <Paragraphs>1508</Paragraphs>
  <Slides>113</Slides>
  <Notes>112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113</vt:i4>
      </vt:variant>
    </vt:vector>
  </HeadingPairs>
  <TitlesOfParts>
    <vt:vector size="126" baseType="lpstr">
      <vt:lpstr>Times New Roman</vt:lpstr>
      <vt:lpstr>Comic Sans MS</vt:lpstr>
      <vt:lpstr>ZapfDingbats</vt:lpstr>
      <vt:lpstr>Arial</vt:lpstr>
      <vt:lpstr>Courier New</vt:lpstr>
      <vt:lpstr>Symbol</vt:lpstr>
      <vt:lpstr>Wingdings</vt:lpstr>
      <vt:lpstr>Default Design</vt:lpstr>
      <vt:lpstr>VISIO 5 Drawing</vt:lpstr>
      <vt:lpstr>Microsoft Clip Gallery</vt:lpstr>
      <vt:lpstr>Microsoft Word Picture</vt:lpstr>
      <vt:lpstr>Microsoft Office Excel Worksheet</vt:lpstr>
      <vt:lpstr>Adobe Acrobat 7.0 Document</vt:lpstr>
      <vt:lpstr>Slide 1</vt:lpstr>
      <vt:lpstr>Chapter 3: Transport Layer</vt:lpstr>
      <vt:lpstr>Chapter 3 outline</vt:lpstr>
      <vt:lpstr>Transport services and protocols</vt:lpstr>
      <vt:lpstr>Internet transport-layer protocols</vt:lpstr>
      <vt:lpstr>Chapter 3 outline</vt:lpstr>
      <vt:lpstr>Multiplexing/demultiplexing</vt:lpstr>
      <vt:lpstr>How demultiplexing works:  General for TCP and UDP</vt:lpstr>
      <vt:lpstr>Connectionless demultiplexing</vt:lpstr>
      <vt:lpstr>Connectionless demux (cont)</vt:lpstr>
      <vt:lpstr>Connection-oriented demux</vt:lpstr>
      <vt:lpstr>Connection-oriented demux (cont)</vt:lpstr>
      <vt:lpstr>Chapter 3 outline</vt:lpstr>
      <vt:lpstr>UDP: User Datagram Protocol [RFC 768]</vt:lpstr>
      <vt:lpstr>UDP: more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Flow Control </vt:lpstr>
      <vt:lpstr>Hop-by-hop flow control</vt:lpstr>
      <vt:lpstr>Stop-and-wait: reliable transfer over a reliable channel</vt:lpstr>
      <vt:lpstr>channel with bit errors</vt:lpstr>
      <vt:lpstr>Stop-and-wait: Corrupt ACK/NACK</vt:lpstr>
      <vt:lpstr>discussion</vt:lpstr>
      <vt:lpstr>channels with errors and loss</vt:lpstr>
      <vt:lpstr>Stop-and-wait operation Summary</vt:lpstr>
      <vt:lpstr>Stop-and-wait with lost packet/frame</vt:lpstr>
      <vt:lpstr>Slide 30</vt:lpstr>
      <vt:lpstr>Slide 31</vt:lpstr>
      <vt:lpstr>Slide 32</vt:lpstr>
      <vt:lpstr>Performance of stop-and-wait</vt:lpstr>
      <vt:lpstr>rdt3.0: stop-and-wait operation</vt:lpstr>
      <vt:lpstr>Slide 35</vt:lpstr>
      <vt:lpstr>Sliding window techniques</vt:lpstr>
      <vt:lpstr>Pipelined (sliding window) protocols</vt:lpstr>
      <vt:lpstr>Pipelining: increased utilization</vt:lpstr>
      <vt:lpstr>Go-Back-N</vt:lpstr>
      <vt:lpstr>GBN: receiver side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 dilemma</vt:lpstr>
      <vt:lpstr>Slide 47</vt:lpstr>
      <vt:lpstr>Chapter 3 outline</vt:lpstr>
      <vt:lpstr>TCP: Overview   RFCs: 793, 1122, 1323, 2018, 2581</vt:lpstr>
      <vt:lpstr>TCP segment structure</vt:lpstr>
      <vt:lpstr>TCP segment structure</vt:lpstr>
      <vt:lpstr>TCP seq. #’s and ACKs</vt:lpstr>
      <vt:lpstr>Reliability in TCP</vt:lpstr>
      <vt:lpstr>TCP Round Trip Time and Timeout</vt:lpstr>
      <vt:lpstr>TCP Round Trip Time and Timeout</vt:lpstr>
      <vt:lpstr>Example RTT estimation:</vt:lpstr>
      <vt:lpstr>TCP Round Trip Time and Timeout</vt:lpstr>
      <vt:lpstr>Chapter 3 outline</vt:lpstr>
      <vt:lpstr>TCP reliable data transfer</vt:lpstr>
      <vt:lpstr>TCP sender events:</vt:lpstr>
      <vt:lpstr>TCP: retransmission scenarios</vt:lpstr>
      <vt:lpstr>TCP retransmission scenarios (more)</vt:lpstr>
      <vt:lpstr>Fast  Retransmit</vt:lpstr>
      <vt:lpstr>Chapter 3 outline</vt:lpstr>
      <vt:lpstr>Slide 65</vt:lpstr>
      <vt:lpstr>TCP Flow Control</vt:lpstr>
      <vt:lpstr>TCP Flow control: how it works</vt:lpstr>
      <vt:lpstr>TCP segment structure</vt:lpstr>
      <vt:lpstr>Chapter 3 outline</vt:lpstr>
      <vt:lpstr>TCP Connection Management</vt:lpstr>
      <vt:lpstr>TCP Connection Management (cont.)</vt:lpstr>
      <vt:lpstr>TCP Connection Management (cont.)</vt:lpstr>
      <vt:lpstr>TCP Connection Management (cont)</vt:lpstr>
      <vt:lpstr>Chapter 3 outline</vt:lpstr>
      <vt:lpstr>Principles of Congestion Control</vt:lpstr>
      <vt:lpstr>Congestion Control &amp; Traffic Management</vt:lpstr>
      <vt:lpstr>Network Congestion</vt:lpstr>
      <vt:lpstr>Propagation of congestion</vt:lpstr>
      <vt:lpstr>congestion phases and effects</vt:lpstr>
      <vt:lpstr>practical case: finite buffers, loss</vt:lpstr>
      <vt:lpstr>Slide 81</vt:lpstr>
      <vt:lpstr>Congestion Control (CC)</vt:lpstr>
      <vt:lpstr>Congestion Control (CC) (contd.)</vt:lpstr>
      <vt:lpstr>Congestion Control (CC) (contd.)</vt:lpstr>
      <vt:lpstr>Slide 85</vt:lpstr>
      <vt:lpstr>Chapter 3 outline</vt:lpstr>
      <vt:lpstr>TCP congestion control: additive increase, multiplicative decrease</vt:lpstr>
      <vt:lpstr>TCP Congestion Control: details</vt:lpstr>
      <vt:lpstr>TCP window management</vt:lpstr>
      <vt:lpstr>TCP Slow Start</vt:lpstr>
      <vt:lpstr>TCP Slow Start (more)</vt:lpstr>
      <vt:lpstr>TCP congestion control</vt:lpstr>
      <vt:lpstr>Slide 93</vt:lpstr>
      <vt:lpstr>Slide 94</vt:lpstr>
      <vt:lpstr>Slide 95</vt:lpstr>
      <vt:lpstr>Refinement: inferring loss (How far should we back off?)</vt:lpstr>
      <vt:lpstr>Fast Retransmit &amp; Recovery</vt:lpstr>
      <vt:lpstr>Slide 98</vt:lpstr>
      <vt:lpstr>Slide 99</vt:lpstr>
      <vt:lpstr>Slide 100</vt:lpstr>
      <vt:lpstr>Summary: TCP Congestion Control</vt:lpstr>
      <vt:lpstr>TCP Fairness</vt:lpstr>
      <vt:lpstr>Fairness (more)</vt:lpstr>
      <vt:lpstr>Congestion Control with Explicit Notification</vt:lpstr>
      <vt:lpstr>Case study: ATM ABR congestion control</vt:lpstr>
      <vt:lpstr>Slide 106</vt:lpstr>
      <vt:lpstr>Congestion notification using RM cells</vt:lpstr>
      <vt:lpstr>Slide 108</vt:lpstr>
      <vt:lpstr>Congestion Control in ABR</vt:lpstr>
      <vt:lpstr>Slide 110</vt:lpstr>
      <vt:lpstr>Slide 111</vt:lpstr>
      <vt:lpstr>Slide 112</vt:lpstr>
      <vt:lpstr>Chapter 3: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helmy</cp:lastModifiedBy>
  <cp:revision>188</cp:revision>
  <cp:lastPrinted>2000-04-27T09:23:27Z</cp:lastPrinted>
  <dcterms:created xsi:type="dcterms:W3CDTF">1999-10-08T19:08:27Z</dcterms:created>
  <dcterms:modified xsi:type="dcterms:W3CDTF">2011-09-27T10:40:09Z</dcterms:modified>
</cp:coreProperties>
</file>