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Default Extension="emf" ContentType="image/x-emf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xls" ContentType="application/vnd.ms-exce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415" r:id="rId2"/>
    <p:sldId id="325" r:id="rId3"/>
    <p:sldId id="402" r:id="rId4"/>
    <p:sldId id="379" r:id="rId5"/>
    <p:sldId id="258" r:id="rId6"/>
    <p:sldId id="395" r:id="rId7"/>
    <p:sldId id="380" r:id="rId8"/>
    <p:sldId id="381" r:id="rId9"/>
    <p:sldId id="382" r:id="rId10"/>
    <p:sldId id="383" r:id="rId11"/>
    <p:sldId id="291" r:id="rId12"/>
    <p:sldId id="327" r:id="rId13"/>
    <p:sldId id="259" r:id="rId14"/>
    <p:sldId id="413" r:id="rId15"/>
    <p:sldId id="326" r:id="rId16"/>
    <p:sldId id="260" r:id="rId17"/>
    <p:sldId id="261" r:id="rId18"/>
    <p:sldId id="262" r:id="rId19"/>
    <p:sldId id="277" r:id="rId20"/>
    <p:sldId id="360" r:id="rId21"/>
    <p:sldId id="329" r:id="rId22"/>
    <p:sldId id="263" r:id="rId23"/>
    <p:sldId id="264" r:id="rId24"/>
    <p:sldId id="331" r:id="rId25"/>
    <p:sldId id="265" r:id="rId26"/>
    <p:sldId id="266" r:id="rId27"/>
    <p:sldId id="330" r:id="rId28"/>
    <p:sldId id="293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334" r:id="rId37"/>
    <p:sldId id="273" r:id="rId38"/>
    <p:sldId id="335" r:id="rId39"/>
    <p:sldId id="374" r:id="rId40"/>
    <p:sldId id="375" r:id="rId41"/>
    <p:sldId id="376" r:id="rId42"/>
    <p:sldId id="378" r:id="rId43"/>
    <p:sldId id="396" r:id="rId44"/>
    <p:sldId id="399" r:id="rId45"/>
    <p:sldId id="400" r:id="rId46"/>
    <p:sldId id="403" r:id="rId47"/>
    <p:sldId id="281" r:id="rId48"/>
    <p:sldId id="282" r:id="rId49"/>
    <p:sldId id="283" r:id="rId50"/>
    <p:sldId id="338" r:id="rId51"/>
    <p:sldId id="285" r:id="rId52"/>
    <p:sldId id="286" r:id="rId53"/>
    <p:sldId id="287" r:id="rId54"/>
    <p:sldId id="289" r:id="rId55"/>
    <p:sldId id="339" r:id="rId56"/>
    <p:sldId id="404" r:id="rId57"/>
    <p:sldId id="296" r:id="rId58"/>
    <p:sldId id="297" r:id="rId59"/>
    <p:sldId id="389" r:id="rId60"/>
    <p:sldId id="298" r:id="rId61"/>
    <p:sldId id="405" r:id="rId62"/>
    <p:sldId id="406" r:id="rId63"/>
    <p:sldId id="390" r:id="rId64"/>
    <p:sldId id="391" r:id="rId65"/>
    <p:sldId id="302" r:id="rId66"/>
    <p:sldId id="303" r:id="rId67"/>
    <p:sldId id="304" r:id="rId68"/>
    <p:sldId id="305" r:id="rId69"/>
    <p:sldId id="407" r:id="rId70"/>
    <p:sldId id="363" r:id="rId71"/>
    <p:sldId id="365" r:id="rId72"/>
    <p:sldId id="366" r:id="rId73"/>
    <p:sldId id="367" r:id="rId74"/>
    <p:sldId id="384" r:id="rId75"/>
    <p:sldId id="385" r:id="rId76"/>
    <p:sldId id="386" r:id="rId77"/>
    <p:sldId id="368" r:id="rId78"/>
    <p:sldId id="416" r:id="rId79"/>
    <p:sldId id="418" r:id="rId80"/>
    <p:sldId id="419" r:id="rId81"/>
    <p:sldId id="417" r:id="rId82"/>
    <p:sldId id="420" r:id="rId83"/>
    <p:sldId id="421" r:id="rId84"/>
    <p:sldId id="422" r:id="rId85"/>
    <p:sldId id="423" r:id="rId86"/>
    <p:sldId id="424" r:id="rId87"/>
    <p:sldId id="409" r:id="rId88"/>
    <p:sldId id="306" r:id="rId89"/>
    <p:sldId id="307" r:id="rId90"/>
    <p:sldId id="308" r:id="rId91"/>
    <p:sldId id="310" r:id="rId92"/>
    <p:sldId id="309" r:id="rId93"/>
    <p:sldId id="410" r:id="rId94"/>
    <p:sldId id="315" r:id="rId95"/>
    <p:sldId id="316" r:id="rId96"/>
    <p:sldId id="317" r:id="rId97"/>
    <p:sldId id="321" r:id="rId98"/>
    <p:sldId id="322" r:id="rId9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33CCCC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21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54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2C4E44C8-03CD-469E-9AD6-22EC80F09B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388D46C-C963-4231-920F-9923C262F8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A224B-C835-4A29-BA78-1B0041000145}" type="slidenum">
              <a:rPr lang="en-US"/>
              <a:pPr/>
              <a:t>1</a:t>
            </a:fld>
            <a:endParaRPr lang="en-US"/>
          </a:p>
        </p:txBody>
      </p:sp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0DC76-C763-4932-A40B-A4845DEE79F2}" type="slidenum">
              <a:rPr lang="en-US"/>
              <a:pPr/>
              <a:t>10</a:t>
            </a:fld>
            <a:endParaRPr lang="en-US"/>
          </a:p>
        </p:txBody>
      </p:sp>
      <p:sp>
        <p:nvSpPr>
          <p:cNvPr id="265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A68B0-7AC8-4F83-921A-E7518634FCF0}" type="slidenum">
              <a:rPr lang="en-US"/>
              <a:pPr/>
              <a:t>11</a:t>
            </a:fld>
            <a:endParaRPr lang="en-US"/>
          </a:p>
        </p:txBody>
      </p:sp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D9BF7-3127-411F-BB9E-EAC611702EB2}" type="slidenum">
              <a:rPr lang="en-US"/>
              <a:pPr/>
              <a:t>12</a:t>
            </a:fld>
            <a:endParaRPr lang="en-US"/>
          </a:p>
        </p:txBody>
      </p:sp>
      <p:sp>
        <p:nvSpPr>
          <p:cNvPr id="267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01ECD-219B-4D8A-8321-12FB897BE9CF}" type="slidenum">
              <a:rPr lang="en-US"/>
              <a:pPr/>
              <a:t>13</a:t>
            </a:fld>
            <a:endParaRPr lang="en-US"/>
          </a:p>
        </p:txBody>
      </p:sp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2D76B-A2A8-4A07-97B4-ADCA3E553E55}" type="slidenum">
              <a:rPr lang="en-US"/>
              <a:pPr/>
              <a:t>14</a:t>
            </a:fld>
            <a:endParaRPr lang="en-US"/>
          </a:p>
        </p:txBody>
      </p:sp>
      <p:sp>
        <p:nvSpPr>
          <p:cNvPr id="269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6600E-2926-4542-897F-AA622DF5002D}" type="slidenum">
              <a:rPr lang="en-US"/>
              <a:pPr/>
              <a:t>15</a:t>
            </a:fld>
            <a:endParaRPr lang="en-US"/>
          </a:p>
        </p:txBody>
      </p:sp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8961C-0C25-494A-8133-144A76613D1F}" type="slidenum">
              <a:rPr lang="en-US"/>
              <a:pPr/>
              <a:t>16</a:t>
            </a:fld>
            <a:endParaRPr lang="en-US"/>
          </a:p>
        </p:txBody>
      </p:sp>
      <p:sp>
        <p:nvSpPr>
          <p:cNvPr id="271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06864-AD9D-4D35-AA93-C61F676B707D}" type="slidenum">
              <a:rPr lang="en-US"/>
              <a:pPr/>
              <a:t>17</a:t>
            </a:fld>
            <a:endParaRPr lang="en-US"/>
          </a:p>
        </p:txBody>
      </p:sp>
      <p:sp>
        <p:nvSpPr>
          <p:cNvPr id="272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7BA06-401C-440D-93D0-800C8486C7F7}" type="slidenum">
              <a:rPr lang="en-US"/>
              <a:pPr/>
              <a:t>18</a:t>
            </a:fld>
            <a:endParaRPr lang="en-US"/>
          </a:p>
        </p:txBody>
      </p:sp>
      <p:sp>
        <p:nvSpPr>
          <p:cNvPr id="273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09D9B-6C16-4288-AEFA-F0695937B1DF}" type="slidenum">
              <a:rPr lang="en-US"/>
              <a:pPr/>
              <a:t>19</a:t>
            </a:fld>
            <a:endParaRPr lang="en-US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743B2-4778-4063-B372-4A3C425F3001}" type="slidenum">
              <a:rPr lang="en-US"/>
              <a:pPr/>
              <a:t>2</a:t>
            </a:fld>
            <a:endParaRPr lang="en-US"/>
          </a:p>
        </p:txBody>
      </p:sp>
      <p:sp>
        <p:nvSpPr>
          <p:cNvPr id="257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977B4-F285-4235-9C61-2A60A8A1B20A}" type="slidenum">
              <a:rPr lang="en-US"/>
              <a:pPr/>
              <a:t>20</a:t>
            </a:fld>
            <a:endParaRPr lang="en-US"/>
          </a:p>
        </p:txBody>
      </p:sp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0BF46-75CE-4E1B-A708-47266A35444C}" type="slidenum">
              <a:rPr lang="en-US"/>
              <a:pPr/>
              <a:t>21</a:t>
            </a:fld>
            <a:endParaRPr lang="en-US"/>
          </a:p>
        </p:txBody>
      </p:sp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1CF43-B50B-46F6-8215-35C22958C8BD}" type="slidenum">
              <a:rPr lang="en-US"/>
              <a:pPr/>
              <a:t>22</a:t>
            </a:fld>
            <a:endParaRPr lang="en-US"/>
          </a:p>
        </p:txBody>
      </p:sp>
      <p:sp>
        <p:nvSpPr>
          <p:cNvPr id="277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D9C94-02D1-4748-A647-0D81B7273038}" type="slidenum">
              <a:rPr lang="en-US"/>
              <a:pPr/>
              <a:t>23</a:t>
            </a:fld>
            <a:endParaRPr lang="en-US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BBBAA-F655-436B-88D4-CE3012108D69}" type="slidenum">
              <a:rPr lang="en-US"/>
              <a:pPr/>
              <a:t>24</a:t>
            </a:fld>
            <a:endParaRPr lang="en-US"/>
          </a:p>
        </p:txBody>
      </p:sp>
      <p:sp>
        <p:nvSpPr>
          <p:cNvPr id="279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AFCD5-BF11-4374-86F1-B315D321C12A}" type="slidenum">
              <a:rPr lang="en-US"/>
              <a:pPr/>
              <a:t>25</a:t>
            </a:fld>
            <a:endParaRPr lang="en-US"/>
          </a:p>
        </p:txBody>
      </p:sp>
      <p:sp>
        <p:nvSpPr>
          <p:cNvPr id="280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E9E1E-27C5-4809-B7AC-9F6E4050FAE2}" type="slidenum">
              <a:rPr lang="en-US"/>
              <a:pPr/>
              <a:t>26</a:t>
            </a:fld>
            <a:endParaRPr lang="en-US"/>
          </a:p>
        </p:txBody>
      </p:sp>
      <p:sp>
        <p:nvSpPr>
          <p:cNvPr id="281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C1C98-349D-46D3-806D-94B7CE305E3F}" type="slidenum">
              <a:rPr lang="en-US"/>
              <a:pPr/>
              <a:t>27</a:t>
            </a:fld>
            <a:endParaRPr lang="en-US"/>
          </a:p>
        </p:txBody>
      </p:sp>
      <p:sp>
        <p:nvSpPr>
          <p:cNvPr id="282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0849-A5D3-4B62-99FA-16EECC3B78AC}" type="slidenum">
              <a:rPr lang="en-US"/>
              <a:pPr/>
              <a:t>28</a:t>
            </a:fld>
            <a:endParaRPr lang="en-US"/>
          </a:p>
        </p:txBody>
      </p:sp>
      <p:sp>
        <p:nvSpPr>
          <p:cNvPr id="283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7312D-A2BD-4755-862C-7FC0B6D7A189}" type="slidenum">
              <a:rPr lang="en-US"/>
              <a:pPr/>
              <a:t>36</a:t>
            </a:fld>
            <a:endParaRPr lang="en-US"/>
          </a:p>
        </p:txBody>
      </p:sp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0A887-3876-4E61-8BC6-2A81804B3EC0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E2783-FFED-4E85-8F20-B2D81893A229}" type="slidenum">
              <a:rPr lang="en-US"/>
              <a:pPr/>
              <a:t>37</a:t>
            </a:fld>
            <a:endParaRPr lang="en-US"/>
          </a:p>
        </p:txBody>
      </p:sp>
      <p:sp>
        <p:nvSpPr>
          <p:cNvPr id="293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C7A18-FD4F-4B84-92C4-CBE40921B3BF}" type="slidenum">
              <a:rPr lang="en-US"/>
              <a:pPr/>
              <a:t>38</a:t>
            </a:fld>
            <a:endParaRPr lang="en-US"/>
          </a:p>
        </p:txBody>
      </p:sp>
      <p:sp>
        <p:nvSpPr>
          <p:cNvPr id="294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751EA-5FE3-4F60-96B9-FD852D06903D}" type="slidenum">
              <a:rPr lang="en-US"/>
              <a:pPr/>
              <a:t>39</a:t>
            </a:fld>
            <a:endParaRPr lang="en-US"/>
          </a:p>
        </p:txBody>
      </p:sp>
      <p:sp>
        <p:nvSpPr>
          <p:cNvPr id="295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D3C7E-23A0-46B1-A90B-8BBD3639614F}" type="slidenum">
              <a:rPr lang="en-US"/>
              <a:pPr/>
              <a:t>40</a:t>
            </a:fld>
            <a:endParaRPr lang="en-US"/>
          </a:p>
        </p:txBody>
      </p:sp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68C5F-26C8-4861-A08E-DA2C8CAF36B7}" type="slidenum">
              <a:rPr lang="en-US"/>
              <a:pPr/>
              <a:t>41</a:t>
            </a:fld>
            <a:endParaRPr lang="en-US"/>
          </a:p>
        </p:txBody>
      </p:sp>
      <p:sp>
        <p:nvSpPr>
          <p:cNvPr id="297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96ED7-5942-4976-ACDB-08E772E06A01}" type="slidenum">
              <a:rPr lang="en-US"/>
              <a:pPr/>
              <a:t>42</a:t>
            </a:fld>
            <a:endParaRPr lang="en-US"/>
          </a:p>
        </p:txBody>
      </p:sp>
      <p:sp>
        <p:nvSpPr>
          <p:cNvPr id="300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56999-6632-468E-AA1B-C9C43B992692}" type="slidenum">
              <a:rPr lang="en-US"/>
              <a:pPr/>
              <a:t>43</a:t>
            </a:fld>
            <a:endParaRPr lang="en-US"/>
          </a:p>
        </p:txBody>
      </p:sp>
      <p:sp>
        <p:nvSpPr>
          <p:cNvPr id="302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EFAD7-3227-4809-BC8D-86FCDE480873}" type="slidenum">
              <a:rPr lang="en-US"/>
              <a:pPr/>
              <a:t>44</a:t>
            </a:fld>
            <a:endParaRPr lang="en-US"/>
          </a:p>
        </p:txBody>
      </p:sp>
      <p:sp>
        <p:nvSpPr>
          <p:cNvPr id="303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E83F1-699E-41B4-B285-03F797DBF70C}" type="slidenum">
              <a:rPr lang="en-US"/>
              <a:pPr/>
              <a:t>45</a:t>
            </a:fld>
            <a:endParaRPr lang="en-US"/>
          </a:p>
        </p:txBody>
      </p:sp>
      <p:sp>
        <p:nvSpPr>
          <p:cNvPr id="304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157D2-5071-41AC-AE04-AC005D4CE21F}" type="slidenum">
              <a:rPr lang="en-US"/>
              <a:pPr/>
              <a:t>46</a:t>
            </a:fld>
            <a:endParaRPr lang="en-US"/>
          </a:p>
        </p:txBody>
      </p:sp>
      <p:sp>
        <p:nvSpPr>
          <p:cNvPr id="306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84FEB-228E-4E9A-A52E-804E747CFE1E}" type="slidenum">
              <a:rPr lang="en-US"/>
              <a:pPr/>
              <a:t>4</a:t>
            </a:fld>
            <a:endParaRPr lang="en-US"/>
          </a:p>
        </p:txBody>
      </p:sp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607E6-6EDA-4892-A0FE-E08E41DC8D87}" type="slidenum">
              <a:rPr lang="en-US"/>
              <a:pPr/>
              <a:t>47</a:t>
            </a:fld>
            <a:endParaRPr lang="en-US"/>
          </a:p>
        </p:txBody>
      </p:sp>
      <p:sp>
        <p:nvSpPr>
          <p:cNvPr id="307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F1243-5BC9-4BBF-A4C4-B131C416E1BA}" type="slidenum">
              <a:rPr lang="en-US"/>
              <a:pPr/>
              <a:t>48</a:t>
            </a:fld>
            <a:endParaRPr lang="en-US"/>
          </a:p>
        </p:txBody>
      </p:sp>
      <p:sp>
        <p:nvSpPr>
          <p:cNvPr id="308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A29AC-9FB1-4CD1-87B1-AF9CA288A382}" type="slidenum">
              <a:rPr lang="en-US"/>
              <a:pPr/>
              <a:t>49</a:t>
            </a:fld>
            <a:endParaRPr lang="en-US"/>
          </a:p>
        </p:txBody>
      </p:sp>
      <p:sp>
        <p:nvSpPr>
          <p:cNvPr id="309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3B4E4-8442-4B09-A286-9D46BFDC24BD}" type="slidenum">
              <a:rPr lang="en-US"/>
              <a:pPr/>
              <a:t>50</a:t>
            </a:fld>
            <a:endParaRPr lang="en-US"/>
          </a:p>
        </p:txBody>
      </p:sp>
      <p:sp>
        <p:nvSpPr>
          <p:cNvPr id="310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BF4A8-B9CE-41AC-A1B5-E17F66C4FBFD}" type="slidenum">
              <a:rPr lang="en-US"/>
              <a:pPr/>
              <a:t>51</a:t>
            </a:fld>
            <a:endParaRPr lang="en-US"/>
          </a:p>
        </p:txBody>
      </p:sp>
      <p:sp>
        <p:nvSpPr>
          <p:cNvPr id="313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A0FB6-F363-447C-9A5E-7BF847CC31BA}" type="slidenum">
              <a:rPr lang="en-US"/>
              <a:pPr/>
              <a:t>52</a:t>
            </a:fld>
            <a:endParaRPr lang="en-US"/>
          </a:p>
        </p:txBody>
      </p:sp>
      <p:sp>
        <p:nvSpPr>
          <p:cNvPr id="314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94688-8A07-4070-9956-CFAD62BFB7D0}" type="slidenum">
              <a:rPr lang="en-US"/>
              <a:pPr/>
              <a:t>53</a:t>
            </a:fld>
            <a:endParaRPr lang="en-US"/>
          </a:p>
        </p:txBody>
      </p:sp>
      <p:sp>
        <p:nvSpPr>
          <p:cNvPr id="315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837A3-9F33-43E6-AC82-CA2A93192FBE}" type="slidenum">
              <a:rPr lang="en-US"/>
              <a:pPr/>
              <a:t>54</a:t>
            </a:fld>
            <a:endParaRPr lang="en-US"/>
          </a:p>
        </p:txBody>
      </p:sp>
      <p:sp>
        <p:nvSpPr>
          <p:cNvPr id="316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6C56E-858A-4B6C-BDAA-063DCA8D502A}" type="slidenum">
              <a:rPr lang="en-US"/>
              <a:pPr/>
              <a:t>55</a:t>
            </a:fld>
            <a:endParaRPr lang="en-US"/>
          </a:p>
        </p:txBody>
      </p:sp>
      <p:sp>
        <p:nvSpPr>
          <p:cNvPr id="318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D9909-4943-42BE-9EDA-1ABE01C80BB0}" type="slidenum">
              <a:rPr lang="en-US"/>
              <a:pPr/>
              <a:t>56</a:t>
            </a:fld>
            <a:endParaRPr lang="en-US"/>
          </a:p>
        </p:txBody>
      </p:sp>
      <p:sp>
        <p:nvSpPr>
          <p:cNvPr id="319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3F4AE-5245-42F0-A16A-21112922455B}" type="slidenum">
              <a:rPr lang="en-US"/>
              <a:pPr/>
              <a:t>5</a:t>
            </a:fld>
            <a:endParaRPr lang="en-US"/>
          </a:p>
        </p:txBody>
      </p:sp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4F2C1-E896-45B5-9D6A-AC93B6589030}" type="slidenum">
              <a:rPr lang="en-US"/>
              <a:pPr/>
              <a:t>57</a:t>
            </a:fld>
            <a:endParaRPr lang="en-US"/>
          </a:p>
        </p:txBody>
      </p:sp>
      <p:sp>
        <p:nvSpPr>
          <p:cNvPr id="320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0FDA5-E533-4EDA-8DC6-34538071CEEB}" type="slidenum">
              <a:rPr lang="en-US"/>
              <a:pPr/>
              <a:t>58</a:t>
            </a:fld>
            <a:endParaRPr lang="en-US"/>
          </a:p>
        </p:txBody>
      </p:sp>
      <p:sp>
        <p:nvSpPr>
          <p:cNvPr id="321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ED529-50E5-4F3A-8BBB-C4DFF7F8A5A8}" type="slidenum">
              <a:rPr lang="en-US"/>
              <a:pPr/>
              <a:t>59</a:t>
            </a:fld>
            <a:endParaRPr lang="en-US"/>
          </a:p>
        </p:txBody>
      </p:sp>
      <p:sp>
        <p:nvSpPr>
          <p:cNvPr id="322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F6A6C-FEC5-41A6-8867-62598F00FA50}" type="slidenum">
              <a:rPr lang="en-US"/>
              <a:pPr/>
              <a:t>60</a:t>
            </a:fld>
            <a:endParaRPr lang="en-US"/>
          </a:p>
        </p:txBody>
      </p:sp>
      <p:sp>
        <p:nvSpPr>
          <p:cNvPr id="323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277CA-DA16-4C64-B6CE-41EFB6EAB6EB}" type="slidenum">
              <a:rPr lang="en-US"/>
              <a:pPr/>
              <a:t>61</a:t>
            </a:fld>
            <a:endParaRPr lang="en-US"/>
          </a:p>
        </p:txBody>
      </p:sp>
      <p:sp>
        <p:nvSpPr>
          <p:cNvPr id="324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ACBC8-0EC6-42AD-AC2B-B43283530FC0}" type="slidenum">
              <a:rPr lang="en-US"/>
              <a:pPr/>
              <a:t>62</a:t>
            </a:fld>
            <a:endParaRPr lang="en-US"/>
          </a:p>
        </p:txBody>
      </p:sp>
      <p:sp>
        <p:nvSpPr>
          <p:cNvPr id="325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06095-00AD-4D73-8660-2D10011772F7}" type="slidenum">
              <a:rPr lang="en-US"/>
              <a:pPr/>
              <a:t>63</a:t>
            </a:fld>
            <a:endParaRPr lang="en-US"/>
          </a:p>
        </p:txBody>
      </p:sp>
      <p:sp>
        <p:nvSpPr>
          <p:cNvPr id="326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B2595-DA22-4091-9F33-D97577E35A70}" type="slidenum">
              <a:rPr lang="en-US"/>
              <a:pPr/>
              <a:t>64</a:t>
            </a:fld>
            <a:endParaRPr lang="en-US"/>
          </a:p>
        </p:txBody>
      </p:sp>
      <p:sp>
        <p:nvSpPr>
          <p:cNvPr id="327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D7E5D-88F0-41C7-BDB0-2FA88D1D036C}" type="slidenum">
              <a:rPr lang="en-US"/>
              <a:pPr/>
              <a:t>65</a:t>
            </a:fld>
            <a:endParaRPr lang="en-US"/>
          </a:p>
        </p:txBody>
      </p:sp>
      <p:sp>
        <p:nvSpPr>
          <p:cNvPr id="328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A8830-4513-4B88-AF45-460E269A36AB}" type="slidenum">
              <a:rPr lang="en-US"/>
              <a:pPr/>
              <a:t>66</a:t>
            </a:fld>
            <a:endParaRPr lang="en-US"/>
          </a:p>
        </p:txBody>
      </p:sp>
      <p:sp>
        <p:nvSpPr>
          <p:cNvPr id="329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1014C-2C90-4DC5-9F97-DF85C93DC27E}" type="slidenum">
              <a:rPr lang="en-US"/>
              <a:pPr/>
              <a:t>6</a:t>
            </a:fld>
            <a:endParaRPr lang="en-US"/>
          </a:p>
        </p:txBody>
      </p:sp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ABD29-82E7-4F41-A4C2-DB6352596E57}" type="slidenum">
              <a:rPr lang="en-US"/>
              <a:pPr/>
              <a:t>67</a:t>
            </a:fld>
            <a:endParaRPr lang="en-US"/>
          </a:p>
        </p:txBody>
      </p:sp>
      <p:sp>
        <p:nvSpPr>
          <p:cNvPr id="330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83D24-4706-4E7E-9537-D505630D4518}" type="slidenum">
              <a:rPr lang="en-US"/>
              <a:pPr/>
              <a:t>68</a:t>
            </a:fld>
            <a:endParaRPr lang="en-US"/>
          </a:p>
        </p:txBody>
      </p:sp>
      <p:sp>
        <p:nvSpPr>
          <p:cNvPr id="331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A6782-CDAF-4CDC-B334-F585696776C3}" type="slidenum">
              <a:rPr lang="en-US"/>
              <a:pPr/>
              <a:t>69</a:t>
            </a:fld>
            <a:endParaRPr lang="en-US"/>
          </a:p>
        </p:txBody>
      </p:sp>
      <p:sp>
        <p:nvSpPr>
          <p:cNvPr id="332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3EA9F-F04B-4CC4-8AD6-7F425DA473F7}" type="slidenum">
              <a:rPr lang="en-US"/>
              <a:pPr/>
              <a:t>70</a:t>
            </a:fld>
            <a:endParaRPr lang="en-US"/>
          </a:p>
        </p:txBody>
      </p:sp>
      <p:sp>
        <p:nvSpPr>
          <p:cNvPr id="333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DB04D-B65A-4F57-840C-7CAD0DC1FA98}" type="slidenum">
              <a:rPr lang="en-US"/>
              <a:pPr/>
              <a:t>71</a:t>
            </a:fld>
            <a:endParaRPr lang="en-US"/>
          </a:p>
        </p:txBody>
      </p:sp>
      <p:sp>
        <p:nvSpPr>
          <p:cNvPr id="334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1D7DC-1473-4B40-AA23-77B03FC6D3C3}" type="slidenum">
              <a:rPr lang="en-US"/>
              <a:pPr/>
              <a:t>72</a:t>
            </a:fld>
            <a:endParaRPr lang="en-US"/>
          </a:p>
        </p:txBody>
      </p:sp>
      <p:sp>
        <p:nvSpPr>
          <p:cNvPr id="335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E9522-544E-46FA-9C75-60F7625A31DA}" type="slidenum">
              <a:rPr lang="en-US"/>
              <a:pPr/>
              <a:t>73</a:t>
            </a:fld>
            <a:endParaRPr lang="en-US"/>
          </a:p>
        </p:txBody>
      </p:sp>
      <p:sp>
        <p:nvSpPr>
          <p:cNvPr id="336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247C7-0717-4347-BA29-88D4B4B787AB}" type="slidenum">
              <a:rPr lang="en-US"/>
              <a:pPr/>
              <a:t>74</a:t>
            </a:fld>
            <a:endParaRPr lang="en-US"/>
          </a:p>
        </p:txBody>
      </p:sp>
      <p:sp>
        <p:nvSpPr>
          <p:cNvPr id="337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2943-78F4-4800-978F-6AC51E3FA1BD}" type="slidenum">
              <a:rPr lang="en-US"/>
              <a:pPr/>
              <a:t>75</a:t>
            </a:fld>
            <a:endParaRPr lang="en-US"/>
          </a:p>
        </p:txBody>
      </p:sp>
      <p:sp>
        <p:nvSpPr>
          <p:cNvPr id="338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AD1DB-F75B-4343-ADF5-1A8D90A6C287}" type="slidenum">
              <a:rPr lang="en-US"/>
              <a:pPr/>
              <a:t>76</a:t>
            </a:fld>
            <a:endParaRPr lang="en-US"/>
          </a:p>
        </p:txBody>
      </p:sp>
      <p:sp>
        <p:nvSpPr>
          <p:cNvPr id="339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1546F-4A0D-403E-AD28-4C3502E44065}" type="slidenum">
              <a:rPr lang="en-US"/>
              <a:pPr/>
              <a:t>7</a:t>
            </a:fld>
            <a:endParaRPr lang="en-US"/>
          </a:p>
        </p:txBody>
      </p:sp>
      <p:sp>
        <p:nvSpPr>
          <p:cNvPr id="262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0C8D8-5AB7-40F0-A548-8BBBFC7FECE1}" type="slidenum">
              <a:rPr lang="en-US"/>
              <a:pPr/>
              <a:t>77</a:t>
            </a:fld>
            <a:endParaRPr lang="en-US"/>
          </a:p>
        </p:txBody>
      </p:sp>
      <p:sp>
        <p:nvSpPr>
          <p:cNvPr id="340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B816C-80D2-4ABB-A45C-7DD1B674F77F}" type="slidenum">
              <a:rPr lang="en-US"/>
              <a:pPr/>
              <a:t>78</a:t>
            </a:fld>
            <a:endParaRPr lang="en-US"/>
          </a:p>
        </p:txBody>
      </p:sp>
      <p:sp>
        <p:nvSpPr>
          <p:cNvPr id="342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5E84D-E3AF-4BEF-8B18-3773C8C7FAA8}" type="slidenum">
              <a:rPr lang="en-US"/>
              <a:pPr/>
              <a:t>79</a:t>
            </a:fld>
            <a:endParaRPr lang="en-US"/>
          </a:p>
        </p:txBody>
      </p:sp>
      <p:sp>
        <p:nvSpPr>
          <p:cNvPr id="343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B7122-DA63-4928-AB93-037B89E03C25}" type="slidenum">
              <a:rPr lang="en-US"/>
              <a:pPr/>
              <a:t>80</a:t>
            </a:fld>
            <a:endParaRPr lang="en-US"/>
          </a:p>
        </p:txBody>
      </p:sp>
      <p:sp>
        <p:nvSpPr>
          <p:cNvPr id="344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B9054-42BE-4DD1-8118-D5FC361EBFD9}" type="slidenum">
              <a:rPr lang="en-US"/>
              <a:pPr/>
              <a:t>81</a:t>
            </a:fld>
            <a:endParaRPr lang="en-US"/>
          </a:p>
        </p:txBody>
      </p:sp>
      <p:sp>
        <p:nvSpPr>
          <p:cNvPr id="345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BF6DE-7BBB-4859-98B5-49B612D2230C}" type="slidenum">
              <a:rPr lang="en-US"/>
              <a:pPr/>
              <a:t>82</a:t>
            </a:fld>
            <a:endParaRPr lang="en-US"/>
          </a:p>
        </p:txBody>
      </p:sp>
      <p:sp>
        <p:nvSpPr>
          <p:cNvPr id="346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84714-6A8D-400F-897B-BCDAF0FED85E}" type="slidenum">
              <a:rPr lang="en-US"/>
              <a:pPr/>
              <a:t>83</a:t>
            </a:fld>
            <a:endParaRPr lang="en-US"/>
          </a:p>
        </p:txBody>
      </p:sp>
      <p:sp>
        <p:nvSpPr>
          <p:cNvPr id="347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498EB-FA3D-40DF-A132-3E03F63DEA91}" type="slidenum">
              <a:rPr lang="en-US"/>
              <a:pPr/>
              <a:t>84</a:t>
            </a:fld>
            <a:endParaRPr lang="en-US"/>
          </a:p>
        </p:txBody>
      </p:sp>
      <p:sp>
        <p:nvSpPr>
          <p:cNvPr id="348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79A2E-A9BF-4983-85C1-777C8CB21BD8}" type="slidenum">
              <a:rPr lang="en-US"/>
              <a:pPr/>
              <a:t>85</a:t>
            </a:fld>
            <a:endParaRPr lang="en-US"/>
          </a:p>
        </p:txBody>
      </p:sp>
      <p:sp>
        <p:nvSpPr>
          <p:cNvPr id="349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AA58D-3F52-4EB2-A0F6-3E0E45ADFFAD}" type="slidenum">
              <a:rPr lang="en-US"/>
              <a:pPr/>
              <a:t>86</a:t>
            </a:fld>
            <a:endParaRPr lang="en-US"/>
          </a:p>
        </p:txBody>
      </p:sp>
      <p:sp>
        <p:nvSpPr>
          <p:cNvPr id="350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CA65E-27A7-4FD5-8EE7-A48C55894AE3}" type="slidenum">
              <a:rPr lang="en-US"/>
              <a:pPr/>
              <a:t>8</a:t>
            </a:fld>
            <a:endParaRPr lang="en-US"/>
          </a:p>
        </p:txBody>
      </p:sp>
      <p:sp>
        <p:nvSpPr>
          <p:cNvPr id="263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BFE0C-E11F-4E07-8DB6-A10B3AB32FF4}" type="slidenum">
              <a:rPr lang="en-US"/>
              <a:pPr/>
              <a:t>87</a:t>
            </a:fld>
            <a:endParaRPr lang="en-US"/>
          </a:p>
        </p:txBody>
      </p:sp>
      <p:sp>
        <p:nvSpPr>
          <p:cNvPr id="351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CB559-AB1B-4848-ACA1-F0A13F69A1E6}" type="slidenum">
              <a:rPr lang="en-US"/>
              <a:pPr/>
              <a:t>88</a:t>
            </a:fld>
            <a:endParaRPr lang="en-US"/>
          </a:p>
        </p:txBody>
      </p:sp>
      <p:sp>
        <p:nvSpPr>
          <p:cNvPr id="352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F715E-5A8C-41CE-B1F0-704EDA5A6A3C}" type="slidenum">
              <a:rPr lang="en-US"/>
              <a:pPr/>
              <a:t>89</a:t>
            </a:fld>
            <a:endParaRPr lang="en-US"/>
          </a:p>
        </p:txBody>
      </p:sp>
      <p:sp>
        <p:nvSpPr>
          <p:cNvPr id="353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E3F-9583-4F2C-BC9A-A12BB80A7FC8}" type="slidenum">
              <a:rPr lang="en-US"/>
              <a:pPr/>
              <a:t>90</a:t>
            </a:fld>
            <a:endParaRPr lang="en-US"/>
          </a:p>
        </p:txBody>
      </p:sp>
      <p:sp>
        <p:nvSpPr>
          <p:cNvPr id="354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9C2CA-1342-4DA7-88FE-FD275A45541B}" type="slidenum">
              <a:rPr lang="en-US"/>
              <a:pPr/>
              <a:t>91</a:t>
            </a:fld>
            <a:endParaRPr lang="en-US"/>
          </a:p>
        </p:txBody>
      </p:sp>
      <p:sp>
        <p:nvSpPr>
          <p:cNvPr id="355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B4672-3400-405A-A25A-AB48F6A615F3}" type="slidenum">
              <a:rPr lang="en-US"/>
              <a:pPr/>
              <a:t>92</a:t>
            </a:fld>
            <a:endParaRPr lang="en-US"/>
          </a:p>
        </p:txBody>
      </p:sp>
      <p:sp>
        <p:nvSpPr>
          <p:cNvPr id="356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EDC9B-9E1A-494E-A8DA-B18F0669937A}" type="slidenum">
              <a:rPr lang="en-US"/>
              <a:pPr/>
              <a:t>93</a:t>
            </a:fld>
            <a:endParaRPr lang="en-US"/>
          </a:p>
        </p:txBody>
      </p:sp>
      <p:sp>
        <p:nvSpPr>
          <p:cNvPr id="362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67563-2DE2-4988-AB9C-9E5A82F60EA0}" type="slidenum">
              <a:rPr lang="en-US"/>
              <a:pPr/>
              <a:t>94</a:t>
            </a:fld>
            <a:endParaRPr lang="en-US"/>
          </a:p>
        </p:txBody>
      </p:sp>
      <p:sp>
        <p:nvSpPr>
          <p:cNvPr id="363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9A95B-C93D-42F9-BDDA-C96891D1F102}" type="slidenum">
              <a:rPr lang="en-US"/>
              <a:pPr/>
              <a:t>95</a:t>
            </a:fld>
            <a:endParaRPr lang="en-US"/>
          </a:p>
        </p:txBody>
      </p:sp>
      <p:sp>
        <p:nvSpPr>
          <p:cNvPr id="364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978E8-0689-4DE0-B8EE-45185020C249}" type="slidenum">
              <a:rPr lang="en-US"/>
              <a:pPr/>
              <a:t>96</a:t>
            </a:fld>
            <a:endParaRPr lang="en-US"/>
          </a:p>
        </p:txBody>
      </p:sp>
      <p:sp>
        <p:nvSpPr>
          <p:cNvPr id="365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8208C-99FA-4823-8FA3-CFF0160E9E99}" type="slidenum">
              <a:rPr lang="en-US"/>
              <a:pPr/>
              <a:t>9</a:t>
            </a:fld>
            <a:endParaRPr lang="en-US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73AC7-26B7-45D7-918C-99DCBD2A03CB}" type="slidenum">
              <a:rPr lang="en-US"/>
              <a:pPr/>
              <a:t>97</a:t>
            </a:fld>
            <a:endParaRPr lang="en-US"/>
          </a:p>
        </p:txBody>
      </p:sp>
      <p:sp>
        <p:nvSpPr>
          <p:cNvPr id="366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C6C6E-96E1-4572-A23E-148201396D31}" type="slidenum">
              <a:rPr lang="en-US"/>
              <a:pPr/>
              <a:t>98</a:t>
            </a:fld>
            <a:endParaRPr lang="en-US"/>
          </a:p>
        </p:txBody>
      </p:sp>
      <p:sp>
        <p:nvSpPr>
          <p:cNvPr id="367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8FEA-0B6E-45FF-BF9F-8691F32F1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0E12E-0397-417B-947C-D0CB689C3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CA23-9883-4D5F-9BF0-E8B967658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B3F83162-E258-4D8B-AFD4-6C8C76B38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32EBDA8-99E5-486B-AB00-9369AAD41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92C8B25A-B55A-4F94-A118-B901A7E84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62143B6-A316-4013-933F-D15AA105F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5FD7B-9192-4573-980B-06AE186D0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98527-9505-44BF-AE66-E83544D5B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EF9DA-2A92-4594-AAF6-C822AB667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83A5C-5156-415E-88B0-F60CF2861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F190F-25A6-469F-BFEF-C3CC8ADAB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A7C5A-0ACC-4C5F-8B8C-CFDC0ECAC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5C72B-A385-4CC0-9E85-2747AAFA0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248A-A61C-48F6-A563-7FBA376AB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23878E43-37B7-47BB-9489-EE57F1D69D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57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0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5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1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68.xml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9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90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Microsoft_Office_Excel_Chart1.xls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75.xml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5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76.xml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0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oleObject" Target="../embeddings/oleObject126.bin"/><Relationship Id="rId18" Type="http://schemas.openxmlformats.org/officeDocument/2006/relationships/oleObject" Target="../embeddings/oleObject131.bin"/><Relationship Id="rId3" Type="http://schemas.openxmlformats.org/officeDocument/2006/relationships/notesSlide" Target="../notesSlides/notesSlide78.xml"/><Relationship Id="rId21" Type="http://schemas.openxmlformats.org/officeDocument/2006/relationships/oleObject" Target="../embeddings/oleObject134.bin"/><Relationship Id="rId7" Type="http://schemas.openxmlformats.org/officeDocument/2006/relationships/oleObject" Target="../embeddings/oleObject120.bin"/><Relationship Id="rId12" Type="http://schemas.openxmlformats.org/officeDocument/2006/relationships/oleObject" Target="../embeddings/oleObject125.bin"/><Relationship Id="rId17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9.bin"/><Relationship Id="rId20" Type="http://schemas.openxmlformats.org/officeDocument/2006/relationships/oleObject" Target="../embeddings/oleObject133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9.bin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8.bin"/><Relationship Id="rId10" Type="http://schemas.openxmlformats.org/officeDocument/2006/relationships/oleObject" Target="../embeddings/oleObject123.bin"/><Relationship Id="rId19" Type="http://schemas.openxmlformats.org/officeDocument/2006/relationships/oleObject" Target="../embeddings/oleObject132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22.bin"/><Relationship Id="rId14" Type="http://schemas.openxmlformats.org/officeDocument/2006/relationships/oleObject" Target="../embeddings/oleObject127.bin"/><Relationship Id="rId22" Type="http://schemas.openxmlformats.org/officeDocument/2006/relationships/oleObject" Target="../embeddings/oleObject135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oleObject" Target="../embeddings/oleObject144.bin"/><Relationship Id="rId18" Type="http://schemas.openxmlformats.org/officeDocument/2006/relationships/oleObject" Target="../embeddings/oleObject149.bin"/><Relationship Id="rId3" Type="http://schemas.openxmlformats.org/officeDocument/2006/relationships/notesSlide" Target="../notesSlides/notesSlide79.xml"/><Relationship Id="rId21" Type="http://schemas.openxmlformats.org/officeDocument/2006/relationships/oleObject" Target="../embeddings/oleObject152.bin"/><Relationship Id="rId7" Type="http://schemas.openxmlformats.org/officeDocument/2006/relationships/oleObject" Target="../embeddings/oleObject138.bin"/><Relationship Id="rId12" Type="http://schemas.openxmlformats.org/officeDocument/2006/relationships/oleObject" Target="../embeddings/oleObject143.bin"/><Relationship Id="rId1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7.bin"/><Relationship Id="rId20" Type="http://schemas.openxmlformats.org/officeDocument/2006/relationships/oleObject" Target="../embeddings/oleObject151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7.bin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6.bin"/><Relationship Id="rId10" Type="http://schemas.openxmlformats.org/officeDocument/2006/relationships/oleObject" Target="../embeddings/oleObject141.bin"/><Relationship Id="rId19" Type="http://schemas.openxmlformats.org/officeDocument/2006/relationships/oleObject" Target="../embeddings/oleObject150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40.bin"/><Relationship Id="rId14" Type="http://schemas.openxmlformats.org/officeDocument/2006/relationships/oleObject" Target="../embeddings/oleObject145.bin"/><Relationship Id="rId22" Type="http://schemas.openxmlformats.org/officeDocument/2006/relationships/oleObject" Target="../embeddings/oleObject153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55.bin"/><Relationship Id="rId4" Type="http://schemas.openxmlformats.org/officeDocument/2006/relationships/oleObject" Target="../embeddings/oleObject15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56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157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1AD-9AD4-4C43-85F2-732CFA95E115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Chapter 2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Application </a:t>
            </a:r>
            <a:endParaRPr lang="en-US" sz="400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Layer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accent2"/>
                </a:solidFill>
              </a:rPr>
              <a:t>Computer Networking: A Top Down Approach</a:t>
            </a:r>
            <a:r>
              <a:rPr lang="en-US" sz="1800">
                <a:solidFill>
                  <a:schemeClr val="accent2"/>
                </a:solidFill>
              </a:rPr>
              <a:t>,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4</a:t>
            </a:r>
            <a:r>
              <a:rPr lang="en-US" sz="1800" baseline="30000">
                <a:solidFill>
                  <a:schemeClr val="accent2"/>
                </a:solidFill>
              </a:rPr>
              <a:t>th</a:t>
            </a:r>
            <a:r>
              <a:rPr lang="en-US" sz="1800">
                <a:solidFill>
                  <a:schemeClr val="accent2"/>
                </a:solidFill>
              </a:rPr>
              <a:t> edition.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Jim Kurose, Keith Ross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Addison-Wesley, July 2007. </a:t>
            </a:r>
            <a:br>
              <a:rPr lang="en-US" sz="1800">
                <a:solidFill>
                  <a:schemeClr val="accent2"/>
                </a:solidFill>
              </a:rPr>
            </a:br>
            <a:endParaRPr lang="en-US" sz="1800">
              <a:solidFill>
                <a:schemeClr val="accent2"/>
              </a:solidFill>
            </a:endParaRPr>
          </a:p>
        </p:txBody>
      </p:sp>
      <p:pic>
        <p:nvPicPr>
          <p:cNvPr id="2416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33750" y="3567793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rgbClr val="000099"/>
                </a:solidFill>
              </a:rPr>
              <a:t>Computer Networking: A Top Down Approach</a:t>
            </a:r>
            <a:r>
              <a:rPr lang="en-US" sz="1800">
                <a:solidFill>
                  <a:srgbClr val="000099"/>
                </a:solidFill>
              </a:rPr>
              <a:t>,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5</a:t>
            </a:r>
            <a:r>
              <a:rPr lang="en-US" sz="1800" baseline="30000">
                <a:solidFill>
                  <a:srgbClr val="000099"/>
                </a:solidFill>
              </a:rPr>
              <a:t>th</a:t>
            </a:r>
            <a:r>
              <a:rPr lang="en-US" sz="1800">
                <a:solidFill>
                  <a:srgbClr val="000099"/>
                </a:solidFill>
              </a:rPr>
              <a:t> edition.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Jim Kurose, Keith Ross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Addison-Wesley, April 2009. </a:t>
            </a:r>
            <a:br>
              <a:rPr lang="en-US" sz="1800">
                <a:solidFill>
                  <a:srgbClr val="000099"/>
                </a:solidFill>
              </a:rPr>
            </a:br>
            <a:endParaRPr lang="en-US" sz="1800">
              <a:solidFill>
                <a:srgbClr val="000099"/>
              </a:solidFill>
            </a:endParaRPr>
          </a:p>
        </p:txBody>
      </p:sp>
      <p:pic>
        <p:nvPicPr>
          <p:cNvPr id="8" name="Picture 8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175" y="472168"/>
            <a:ext cx="24257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1076-3C96-45F2-963D-7CA008C96EFE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of client-server and P2P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377950"/>
            <a:ext cx="7772400" cy="5008563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Skype</a:t>
            </a:r>
          </a:p>
          <a:p>
            <a:pPr lvl="1">
              <a:lnSpc>
                <a:spcPct val="80000"/>
              </a:lnSpc>
            </a:pPr>
            <a:r>
              <a:rPr lang="en-US"/>
              <a:t>voice-over-IP P2P application</a:t>
            </a:r>
          </a:p>
          <a:p>
            <a:pPr lvl="1">
              <a:lnSpc>
                <a:spcPct val="80000"/>
              </a:lnSpc>
            </a:pPr>
            <a:r>
              <a:rPr lang="en-US"/>
              <a:t>centralized server: finding address of remote party: </a:t>
            </a:r>
          </a:p>
          <a:p>
            <a:pPr lvl="1">
              <a:lnSpc>
                <a:spcPct val="80000"/>
              </a:lnSpc>
            </a:pPr>
            <a:r>
              <a:rPr lang="en-US"/>
              <a:t>client-client connection: direct (not through server) 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Instant messaging</a:t>
            </a:r>
          </a:p>
          <a:p>
            <a:pPr lvl="1">
              <a:lnSpc>
                <a:spcPct val="80000"/>
              </a:lnSpc>
            </a:pPr>
            <a:r>
              <a:rPr lang="en-US"/>
              <a:t>chatting between two users is P2P</a:t>
            </a:r>
          </a:p>
          <a:p>
            <a:pPr lvl="1">
              <a:lnSpc>
                <a:spcPct val="80000"/>
              </a:lnSpc>
            </a:pPr>
            <a:r>
              <a:rPr lang="en-US"/>
              <a:t>centralized service: client presence detection/location</a:t>
            </a:r>
          </a:p>
          <a:p>
            <a:pPr lvl="2">
              <a:lnSpc>
                <a:spcPct val="80000"/>
              </a:lnSpc>
            </a:pPr>
            <a:r>
              <a:rPr lang="en-US" sz="2400"/>
              <a:t>user registers its IP address with central server when it comes online</a:t>
            </a:r>
          </a:p>
          <a:p>
            <a:pPr lvl="2">
              <a:lnSpc>
                <a:spcPct val="80000"/>
              </a:lnSpc>
            </a:pPr>
            <a:r>
              <a:rPr lang="en-US" sz="2400"/>
              <a:t>user contacts central server to find IP addresses of buddies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0D27-5ECB-40AC-857F-6769B3D80CCF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communicating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44638"/>
            <a:ext cx="39893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Process:</a:t>
            </a:r>
            <a:r>
              <a:rPr lang="en-US" sz="2400" dirty="0"/>
              <a:t> program running within a host.</a:t>
            </a:r>
            <a:endParaRPr lang="en-US" sz="2000" dirty="0"/>
          </a:p>
          <a:p>
            <a:r>
              <a:rPr lang="en-US" sz="2400" dirty="0"/>
              <a:t>within same host, two processes communicate using  </a:t>
            </a:r>
            <a:r>
              <a:rPr lang="en-US" sz="2400" dirty="0">
                <a:solidFill>
                  <a:srgbClr val="FF0000"/>
                </a:solidFill>
              </a:rPr>
              <a:t>inter-process communication</a:t>
            </a:r>
            <a:r>
              <a:rPr lang="en-US" sz="2400" dirty="0"/>
              <a:t> (defined by </a:t>
            </a:r>
            <a:r>
              <a:rPr lang="en-US" sz="2400" dirty="0" smtClean="0"/>
              <a:t>operating system; OS</a:t>
            </a:r>
            <a:r>
              <a:rPr lang="en-US" sz="2400" dirty="0"/>
              <a:t>).</a:t>
            </a:r>
          </a:p>
          <a:p>
            <a:r>
              <a:rPr lang="en-US" sz="2400" dirty="0"/>
              <a:t>processes in different hosts communicate by exchanging </a:t>
            </a:r>
            <a:r>
              <a:rPr lang="en-US" sz="2400" dirty="0">
                <a:solidFill>
                  <a:srgbClr val="FF0000"/>
                </a:solidFill>
              </a:rPr>
              <a:t>messages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03788" y="1477963"/>
            <a:ext cx="3810000" cy="2535237"/>
          </a:xfrm>
          <a:noFill/>
          <a:ln w="2540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Client process:</a:t>
            </a:r>
            <a:r>
              <a:rPr lang="en-US" sz="2400"/>
              <a:t> process that initiates communication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Server process:</a:t>
            </a:r>
            <a:r>
              <a:rPr lang="en-US" sz="2400"/>
              <a:t> process that waits to be contacted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  <a:p>
            <a:pPr>
              <a:buFont typeface="ZapfDingbats" pitchFamily="82" charset="2"/>
              <a:buNone/>
            </a:pPr>
            <a:endParaRPr lang="en-US"/>
          </a:p>
          <a:p>
            <a:pPr>
              <a:buFont typeface="ZapfDingbats" pitchFamily="82" charset="2"/>
              <a:buNone/>
            </a:pPr>
            <a:endParaRPr 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691063" y="4238625"/>
            <a:ext cx="3989387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 dirty="0" smtClean="0"/>
              <a:t>aside: </a:t>
            </a:r>
            <a:r>
              <a:rPr lang="en-US" dirty="0"/>
              <a:t>applications with </a:t>
            </a:r>
            <a:r>
              <a:rPr lang="en-US" dirty="0" err="1"/>
              <a:t>P2P</a:t>
            </a:r>
            <a:r>
              <a:rPr lang="en-US" dirty="0"/>
              <a:t> architectures have client processes &amp; server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1A1D-8503-4323-A9A8-8AEEFE032E09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/>
              <a:t>Sockets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013" y="1563688"/>
            <a:ext cx="4202112" cy="3929062"/>
          </a:xfrm>
        </p:spPr>
        <p:txBody>
          <a:bodyPr/>
          <a:lstStyle/>
          <a:p>
            <a:r>
              <a:rPr lang="en-US" sz="2400"/>
              <a:t>process sends/receives messages to/from its </a:t>
            </a:r>
            <a:r>
              <a:rPr lang="en-US" sz="2400">
                <a:solidFill>
                  <a:srgbClr val="FF0000"/>
                </a:solidFill>
              </a:rPr>
              <a:t>socket</a:t>
            </a:r>
          </a:p>
          <a:p>
            <a:r>
              <a:rPr lang="en-US" sz="2400"/>
              <a:t>socket analogous to door</a:t>
            </a:r>
          </a:p>
          <a:p>
            <a:pPr lvl="1"/>
            <a:r>
              <a:rPr lang="en-US" sz="2000"/>
              <a:t>sending process shoves message out door</a:t>
            </a:r>
          </a:p>
          <a:p>
            <a:pPr lvl="1"/>
            <a:r>
              <a:rPr lang="en-US" sz="2000"/>
              <a:t>sending process relies on transport infrastructure on other side of door which brings message to socket at receiving process</a:t>
            </a:r>
          </a:p>
        </p:txBody>
      </p:sp>
      <p:sp>
        <p:nvSpPr>
          <p:cNvPr id="110599" name="Freeform 7"/>
          <p:cNvSpPr>
            <a:spLocks/>
          </p:cNvSpPr>
          <p:nvPr/>
        </p:nvSpPr>
        <p:spPr bwMode="auto">
          <a:xfrm>
            <a:off x="5930900" y="3522663"/>
            <a:ext cx="1808163" cy="1031875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29" name="Group 37"/>
          <p:cNvGrpSpPr>
            <a:grpSpLocks/>
          </p:cNvGrpSpPr>
          <p:nvPr/>
        </p:nvGrpSpPr>
        <p:grpSpPr bwMode="auto">
          <a:xfrm>
            <a:off x="4692650" y="1492250"/>
            <a:ext cx="1062038" cy="3606800"/>
            <a:chOff x="2933" y="616"/>
            <a:chExt cx="669" cy="2272"/>
          </a:xfrm>
        </p:grpSpPr>
        <p:sp>
          <p:nvSpPr>
            <p:cNvPr id="110606" name="Text Box 14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10597" name="Object 5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10597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110602" name="Group 10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10600" name="Oval 8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1" name="Text Box 9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110609" name="Group 17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110607" name="Rectangle 1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8" name="Text Box 1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110610" name="Rectangle 18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10625" name="Line 33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7" name="Line 35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8" name="Text Box 36"/>
            <p:cNvSpPr txBox="1">
              <a:spLocks noChangeArrowheads="1"/>
            </p:cNvSpPr>
            <p:nvPr/>
          </p:nvSpPr>
          <p:spPr bwMode="auto">
            <a:xfrm>
              <a:off x="3028" y="616"/>
              <a:ext cx="46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grpSp>
        <p:nvGrpSpPr>
          <p:cNvPr id="110630" name="Group 38"/>
          <p:cNvGrpSpPr>
            <a:grpSpLocks/>
          </p:cNvGrpSpPr>
          <p:nvPr/>
        </p:nvGrpSpPr>
        <p:grpSpPr bwMode="auto">
          <a:xfrm>
            <a:off x="7850188" y="1471613"/>
            <a:ext cx="1062037" cy="3606800"/>
            <a:chOff x="2933" y="616"/>
            <a:chExt cx="669" cy="2272"/>
          </a:xfrm>
        </p:grpSpPr>
        <p:sp>
          <p:nvSpPr>
            <p:cNvPr id="110631" name="Text Box 39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10632" name="Object 40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10632" name="Clip" r:id="rId5" imgW="1305000" imgH="1085760" progId="MS_ClipArt_Gallery.2">
                <p:embed/>
              </p:oleObj>
            </a:graphicData>
          </a:graphic>
        </p:graphicFrame>
        <p:grpSp>
          <p:nvGrpSpPr>
            <p:cNvPr id="110633" name="Group 41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10634" name="Oval 42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5" name="Text Box 43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110636" name="Group 44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110637" name="Rectangle 4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8" name="Text Box 4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110639" name="Rectangle 47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10640" name="Line 48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1" name="Line 49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2" name="Text Box 50"/>
            <p:cNvSpPr txBox="1">
              <a:spLocks noChangeArrowheads="1"/>
            </p:cNvSpPr>
            <p:nvPr/>
          </p:nvSpPr>
          <p:spPr bwMode="auto">
            <a:xfrm>
              <a:off x="3028" y="616"/>
              <a:ext cx="46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sp>
        <p:nvSpPr>
          <p:cNvPr id="110643" name="Text Box 51"/>
          <p:cNvSpPr txBox="1">
            <a:spLocks noChangeArrowheads="1"/>
          </p:cNvSpPr>
          <p:nvPr/>
        </p:nvSpPr>
        <p:spPr bwMode="auto">
          <a:xfrm>
            <a:off x="6396038" y="3654425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Times New Roman" pitchFamily="18" charset="0"/>
              </a:rPr>
              <a:t>Internet</a:t>
            </a:r>
          </a:p>
        </p:txBody>
      </p:sp>
      <p:sp>
        <p:nvSpPr>
          <p:cNvPr id="110644" name="Line 52"/>
          <p:cNvSpPr>
            <a:spLocks noChangeShapeType="1"/>
          </p:cNvSpPr>
          <p:nvPr/>
        </p:nvSpPr>
        <p:spPr bwMode="auto">
          <a:xfrm>
            <a:off x="5689600" y="4065588"/>
            <a:ext cx="221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5519738" y="4667250"/>
            <a:ext cx="1011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by OS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110647" name="Line 55"/>
          <p:cNvSpPr>
            <a:spLocks noChangeShapeType="1"/>
          </p:cNvSpPr>
          <p:nvPr/>
        </p:nvSpPr>
        <p:spPr bwMode="auto">
          <a:xfrm flipH="1" flipV="1">
            <a:off x="5470525" y="4445000"/>
            <a:ext cx="244475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5907088" y="2306638"/>
            <a:ext cx="1331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app developer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10650" name="Line 58"/>
          <p:cNvSpPr>
            <a:spLocks noChangeShapeType="1"/>
          </p:cNvSpPr>
          <p:nvPr/>
        </p:nvSpPr>
        <p:spPr bwMode="auto">
          <a:xfrm flipH="1">
            <a:off x="5678488" y="2589213"/>
            <a:ext cx="219075" cy="133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51" name="Rectangle 59"/>
          <p:cNvSpPr>
            <a:spLocks noChangeArrowheads="1"/>
          </p:cNvSpPr>
          <p:nvPr/>
        </p:nvSpPr>
        <p:spPr bwMode="auto">
          <a:xfrm>
            <a:off x="320675" y="5554663"/>
            <a:ext cx="83042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API: (1) choice of transport protocol; (2) ability to fix a few parameters </a:t>
            </a:r>
            <a:r>
              <a:rPr lang="en-US">
                <a:solidFill>
                  <a:schemeClr val="accent2"/>
                </a:solidFill>
              </a:rPr>
              <a:t>(lots more on  this later)</a:t>
            </a:r>
            <a:endParaRPr lang="en-US"/>
          </a:p>
          <a:p>
            <a:pPr marL="342900" indent="-342900"/>
            <a:r>
              <a:rPr lang="en-US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8BE7-5F6E-4E9C-BEBB-4AA4498B406C}" type="slidenum">
              <a:rPr lang="en-US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Addressing processes</a:t>
            </a: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1988" y="1233488"/>
            <a:ext cx="4183062" cy="4648200"/>
          </a:xfrm>
        </p:spPr>
        <p:txBody>
          <a:bodyPr/>
          <a:lstStyle/>
          <a:p>
            <a:r>
              <a:rPr lang="en-US" sz="2400"/>
              <a:t>to receive messages, process  must have </a:t>
            </a:r>
            <a:r>
              <a:rPr lang="en-US" sz="2400" i="1">
                <a:solidFill>
                  <a:schemeClr val="accent2"/>
                </a:solidFill>
              </a:rPr>
              <a:t>identifier</a:t>
            </a:r>
          </a:p>
          <a:p>
            <a:r>
              <a:rPr lang="en-US" sz="2400"/>
              <a:t>host device has unique 32-bit IP address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Q:</a:t>
            </a:r>
            <a:r>
              <a:rPr lang="en-US" sz="2400"/>
              <a:t> does  IP address of host on which process runs suffice for identifying the process?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A4A-F482-4667-B483-5C42D0346A29}" type="slidenum">
              <a:rPr lang="en-US"/>
              <a:pPr/>
              <a:t>14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Addressing processes</a:t>
            </a: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1988" y="1233488"/>
            <a:ext cx="3921125" cy="4648200"/>
          </a:xfrm>
        </p:spPr>
        <p:txBody>
          <a:bodyPr/>
          <a:lstStyle/>
          <a:p>
            <a:r>
              <a:rPr lang="en-US" sz="2400"/>
              <a:t>to receive messages, process  must have </a:t>
            </a:r>
            <a:r>
              <a:rPr lang="en-US" sz="2400" i="1">
                <a:solidFill>
                  <a:srgbClr val="FF0000"/>
                </a:solidFill>
              </a:rPr>
              <a:t>identifier</a:t>
            </a:r>
          </a:p>
          <a:p>
            <a:r>
              <a:rPr lang="en-US" sz="2400"/>
              <a:t>host device has unique 32-bit IP address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Q:</a:t>
            </a:r>
            <a:r>
              <a:rPr lang="en-US" sz="2400"/>
              <a:t> does  IP address of host on which process runs suffice for identifying the process?</a:t>
            </a:r>
          </a:p>
          <a:p>
            <a:pPr lvl="1"/>
            <a:r>
              <a:rPr lang="en-US" i="1" u="sng">
                <a:solidFill>
                  <a:srgbClr val="FF0000"/>
                </a:solidFill>
              </a:rPr>
              <a:t>A:</a:t>
            </a:r>
            <a:r>
              <a:rPr lang="en-US"/>
              <a:t> No, </a:t>
            </a:r>
            <a:r>
              <a:rPr lang="en-US" i="1"/>
              <a:t>many</a:t>
            </a:r>
            <a:r>
              <a:rPr lang="en-US"/>
              <a:t> processes can be running on same host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9638" y="1246188"/>
            <a:ext cx="4125912" cy="5218112"/>
          </a:xfrm>
          <a:noFill/>
          <a:ln/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identifier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includes both </a:t>
            </a:r>
            <a:r>
              <a:rPr lang="en-US" sz="2400">
                <a:solidFill>
                  <a:srgbClr val="FF0000"/>
                </a:solidFill>
              </a:rPr>
              <a:t>IP address</a:t>
            </a:r>
            <a:r>
              <a:rPr lang="en-US" sz="2400"/>
              <a:t> and </a:t>
            </a:r>
            <a:r>
              <a:rPr lang="en-US" sz="2400">
                <a:solidFill>
                  <a:srgbClr val="FF0000"/>
                </a:solidFill>
              </a:rPr>
              <a:t>port numbers</a:t>
            </a:r>
            <a:r>
              <a:rPr lang="en-US" sz="2400"/>
              <a:t> associated with process on host.</a:t>
            </a:r>
          </a:p>
          <a:p>
            <a:r>
              <a:rPr lang="en-US" sz="2400"/>
              <a:t>Example port numbers:</a:t>
            </a:r>
          </a:p>
          <a:p>
            <a:pPr lvl="1"/>
            <a:r>
              <a:rPr lang="en-US" sz="2000"/>
              <a:t>HTTP server: 80</a:t>
            </a:r>
          </a:p>
          <a:p>
            <a:pPr lvl="1"/>
            <a:r>
              <a:rPr lang="en-US" sz="2000"/>
              <a:t>Mail server: 25</a:t>
            </a:r>
          </a:p>
          <a:p>
            <a:r>
              <a:rPr lang="en-US" sz="2400"/>
              <a:t>to send HTTP message to gaia.cs.umass.edu web server: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IP address: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128.119.245.12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Port number: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80</a:t>
            </a:r>
          </a:p>
          <a:p>
            <a:r>
              <a:rPr lang="en-US" sz="2400"/>
              <a:t>more shortly…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C8D2-6D05-4185-8445-4B5790538562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App-layer protocol defines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73513" cy="4648200"/>
          </a:xfrm>
        </p:spPr>
        <p:txBody>
          <a:bodyPr/>
          <a:lstStyle/>
          <a:p>
            <a:r>
              <a:rPr lang="en-US" sz="2400"/>
              <a:t>Types of messages exchanged, </a:t>
            </a:r>
          </a:p>
          <a:p>
            <a:pPr lvl="1"/>
            <a:r>
              <a:rPr lang="en-US" sz="2000"/>
              <a:t>e.g., request, response </a:t>
            </a:r>
          </a:p>
          <a:p>
            <a:r>
              <a:rPr lang="en-US" sz="2400"/>
              <a:t>Message syntax:</a:t>
            </a:r>
          </a:p>
          <a:p>
            <a:pPr lvl="1"/>
            <a:r>
              <a:rPr lang="en-US" sz="2000"/>
              <a:t>what fields in messages &amp; how fields are delineated</a:t>
            </a:r>
          </a:p>
          <a:p>
            <a:r>
              <a:rPr lang="en-US" sz="2400"/>
              <a:t>Message semantics </a:t>
            </a:r>
          </a:p>
          <a:p>
            <a:pPr lvl="1"/>
            <a:r>
              <a:rPr lang="en-US" sz="2000"/>
              <a:t>meaning of information in fields</a:t>
            </a:r>
          </a:p>
          <a:p>
            <a:r>
              <a:rPr lang="en-US" sz="2400"/>
              <a:t>Rules for when and how processes send &amp; respond to messages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70438" y="1590675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Public-domain protocols:</a:t>
            </a:r>
          </a:p>
          <a:p>
            <a:r>
              <a:rPr lang="en-US" sz="2400"/>
              <a:t>defined in RFCs</a:t>
            </a:r>
          </a:p>
          <a:p>
            <a:r>
              <a:rPr lang="en-US" sz="2400"/>
              <a:t>allows for interoperability</a:t>
            </a:r>
          </a:p>
          <a:p>
            <a:r>
              <a:rPr lang="en-US" sz="2400"/>
              <a:t>e.g., HTTP, SMTP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Proprietary protocols:</a:t>
            </a:r>
            <a:endParaRPr lang="en-US" sz="2400"/>
          </a:p>
          <a:p>
            <a:r>
              <a:rPr lang="en-US" sz="2400"/>
              <a:t>e.g., Skype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740D-0232-4027-8888-77CB0FAC311E}" type="slidenum">
              <a:rPr lang="en-US"/>
              <a:pPr/>
              <a:t>16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sz="3200"/>
              <a:t>What transport service does an app need?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90650"/>
            <a:ext cx="4316413" cy="2797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Data loss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some apps (e.g., audio) can tolerate some loss</a:t>
            </a:r>
          </a:p>
          <a:p>
            <a:pPr>
              <a:lnSpc>
                <a:spcPct val="90000"/>
              </a:lnSpc>
            </a:pPr>
            <a:r>
              <a:rPr lang="en-US" sz="2400"/>
              <a:t>other apps (e.g., file transfer, telnet) require 100% reliable data transfer</a:t>
            </a:r>
            <a:r>
              <a:rPr lang="en-US"/>
              <a:t> 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4016375"/>
            <a:ext cx="3810000" cy="244316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Timing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some apps (e.g., Internet telephony, interactive games) require low delay to be “effective”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026025" y="1423988"/>
            <a:ext cx="388620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Throughput</a:t>
            </a:r>
            <a:endParaRPr lang="en-US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some apps (e.g., multimedia) require minimum amount of </a:t>
            </a:r>
            <a:r>
              <a:rPr lang="en-US" dirty="0" smtClean="0"/>
              <a:t>throughput </a:t>
            </a:r>
            <a:r>
              <a:rPr lang="en-US" dirty="0"/>
              <a:t>to be “effective”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other apps (“elastic apps”) make use of whatever </a:t>
            </a:r>
            <a:r>
              <a:rPr lang="en-US" dirty="0" smtClean="0"/>
              <a:t>throughput they get</a:t>
            </a: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Security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 smtClean="0"/>
              <a:t>encryption, data integrity, …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E208-C7AF-437B-B2B7-B76B45085488}" type="slidenum">
              <a:rPr lang="en-US"/>
              <a:pPr/>
              <a:t>17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303213"/>
            <a:ext cx="8201025" cy="1143000"/>
          </a:xfrm>
        </p:spPr>
        <p:txBody>
          <a:bodyPr/>
          <a:lstStyle/>
          <a:p>
            <a:r>
              <a:rPr lang="en-US" sz="2800"/>
              <a:t>Transport service requirements of common apps</a:t>
            </a:r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2563" y="1727200"/>
            <a:ext cx="25415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stored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interactive 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instant messaging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816225" y="1752600"/>
            <a:ext cx="15668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Data loss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02150" y="1751013"/>
            <a:ext cx="25749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Bandwidth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audio: 5kbps-1Mbps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video:10kbps-5Mbps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same as above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few 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935788" y="1697038"/>
            <a:ext cx="20621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Time Sensitive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yes, 100’s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yes, few secs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yes, 100’s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 and no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895350" y="2133600"/>
            <a:ext cx="75628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800100" y="49053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4804-DC52-4C24-A403-E3ABF79E3849}" type="slidenum">
              <a:rPr lang="en-US"/>
              <a:pPr/>
              <a:t>18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Internet transport protocols services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95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TCP service:</a:t>
            </a:r>
            <a:endParaRPr lang="en-US" sz="2400"/>
          </a:p>
          <a:p>
            <a:r>
              <a:rPr lang="en-US" sz="2000" i="1">
                <a:solidFill>
                  <a:schemeClr val="accent2"/>
                </a:solidFill>
              </a:rPr>
              <a:t>connection-oriented:</a:t>
            </a:r>
            <a:r>
              <a:rPr lang="en-US" sz="2000"/>
              <a:t> setup required between client and server processes</a:t>
            </a:r>
          </a:p>
          <a:p>
            <a:r>
              <a:rPr lang="en-US" sz="2000" i="1">
                <a:solidFill>
                  <a:schemeClr val="accent2"/>
                </a:solidFill>
              </a:rPr>
              <a:t>reliable transport </a:t>
            </a:r>
            <a:r>
              <a:rPr lang="en-US" sz="2000"/>
              <a:t>between sending and receiving process</a:t>
            </a:r>
            <a:endParaRPr lang="en-US" sz="2000">
              <a:solidFill>
                <a:schemeClr val="accent2"/>
              </a:solidFill>
            </a:endParaRPr>
          </a:p>
          <a:p>
            <a:r>
              <a:rPr lang="en-US" sz="2000" i="1">
                <a:solidFill>
                  <a:schemeClr val="accent2"/>
                </a:solidFill>
              </a:rPr>
              <a:t>flow control:</a:t>
            </a:r>
            <a:r>
              <a:rPr lang="en-US" sz="2000"/>
              <a:t> sender won’t overwhelm receiver </a:t>
            </a:r>
          </a:p>
          <a:p>
            <a:r>
              <a:rPr lang="en-US" sz="2000" i="1">
                <a:solidFill>
                  <a:schemeClr val="accent2"/>
                </a:solidFill>
              </a:rPr>
              <a:t>congestion control:</a:t>
            </a:r>
            <a:r>
              <a:rPr lang="en-US" sz="2000"/>
              <a:t> throttle sender when network overloaded</a:t>
            </a:r>
          </a:p>
          <a:p>
            <a:r>
              <a:rPr lang="en-US" sz="2000" i="1">
                <a:solidFill>
                  <a:schemeClr val="accent2"/>
                </a:solidFill>
              </a:rPr>
              <a:t>does not provide:</a:t>
            </a:r>
            <a:r>
              <a:rPr lang="en-US" sz="2000"/>
              <a:t> timing, minimum bandwidth guarantees</a:t>
            </a:r>
            <a:endParaRPr lang="en-US" sz="240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5" y="1562100"/>
            <a:ext cx="36671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UDP service:</a:t>
            </a:r>
            <a:endParaRPr lang="en-US" sz="2400"/>
          </a:p>
          <a:p>
            <a:r>
              <a:rPr lang="en-US" sz="2000"/>
              <a:t>unreliable data transfer between sending and receiving process</a:t>
            </a:r>
          </a:p>
          <a:p>
            <a:r>
              <a:rPr lang="en-US" sz="2000"/>
              <a:t>does not provide: connection setup, reliability, flow control, congestion control, timing, or bandwidth guarantee </a:t>
            </a:r>
          </a:p>
          <a:p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Q:</a:t>
            </a:r>
            <a:r>
              <a:rPr lang="en-US" sz="2000"/>
              <a:t> why bother?  Why is there a UDP?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AE3-1B8F-461B-A596-E9499CC073B8}" type="slidenum">
              <a:rPr lang="en-US"/>
              <a:pPr/>
              <a:t>19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47125" cy="1143000"/>
          </a:xfrm>
        </p:spPr>
        <p:txBody>
          <a:bodyPr/>
          <a:lstStyle/>
          <a:p>
            <a:r>
              <a:rPr lang="en-US" sz="2800"/>
              <a:t>Internet apps:  application, transport protocols</a:t>
            </a:r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15913" y="1773238"/>
            <a:ext cx="2806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remote terminal access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Web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302000" y="1458913"/>
            <a:ext cx="27241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layer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SMTP [RFC 2821]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Telnet [RFC 854]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HTTP [RFC 2616]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(e.g. RealNetworks)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(e.g., Vonage,Dialpad)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30925" y="1477963"/>
            <a:ext cx="26241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transport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typically UDP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1171575" y="2152650"/>
            <a:ext cx="73342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123950" y="2743200"/>
            <a:ext cx="7324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1133475" y="3038475"/>
            <a:ext cx="729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1143000" y="3333750"/>
            <a:ext cx="727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1162050" y="3657600"/>
            <a:ext cx="72580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1114425" y="42576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962025" y="5181600"/>
            <a:ext cx="7343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353-3277-4747-8319-1FD926D80123}" type="slidenum">
              <a:rPr lang="en-US"/>
              <a:pPr/>
              <a:t>2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Applications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A426-83A8-4238-AF84-FD8AD23DBECE}" type="slidenum">
              <a:rPr lang="en-US"/>
              <a:pPr/>
              <a:t>20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2.1 Principles of network applications </a:t>
            </a:r>
          </a:p>
          <a:p>
            <a:pPr lvl="1"/>
            <a:r>
              <a:rPr lang="en-US" sz="2000" dirty="0"/>
              <a:t>app architectures</a:t>
            </a:r>
          </a:p>
          <a:p>
            <a:pPr lvl="1"/>
            <a:r>
              <a:rPr lang="en-US" sz="2000" dirty="0"/>
              <a:t>app requirements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2.2 Web and </a:t>
            </a:r>
            <a:r>
              <a:rPr lang="en-US" sz="2400" dirty="0" smtClean="0">
                <a:solidFill>
                  <a:srgbClr val="FF0000"/>
                </a:solidFill>
              </a:rPr>
              <a:t>HTTP</a:t>
            </a:r>
          </a:p>
          <a:p>
            <a:r>
              <a:rPr lang="en-US" sz="2400" dirty="0" smtClean="0"/>
              <a:t>2.3 FTP</a:t>
            </a:r>
            <a:endParaRPr lang="en-US" sz="2400" dirty="0"/>
          </a:p>
          <a:p>
            <a:r>
              <a:rPr lang="en-US" sz="2400" dirty="0"/>
              <a:t>2.4 Electronic Mail</a:t>
            </a:r>
          </a:p>
          <a:p>
            <a:pPr lvl="1"/>
            <a:r>
              <a:rPr lang="en-US" sz="2000" dirty="0"/>
              <a:t>SMTP, </a:t>
            </a:r>
            <a:r>
              <a:rPr lang="en-US" sz="2000" dirty="0" err="1"/>
              <a:t>POP3</a:t>
            </a:r>
            <a:r>
              <a:rPr lang="en-US" sz="2000" dirty="0"/>
              <a:t>, </a:t>
            </a:r>
            <a:r>
              <a:rPr lang="en-US" sz="2000" dirty="0" err="1"/>
              <a:t>IMAP</a:t>
            </a:r>
            <a:endParaRPr lang="en-US" sz="2000" dirty="0"/>
          </a:p>
          <a:p>
            <a:r>
              <a:rPr lang="en-US" sz="2400" dirty="0"/>
              <a:t>2.5 DNS</a:t>
            </a:r>
          </a:p>
          <a:p>
            <a:endParaRPr lang="en-US" sz="2400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/>
              <a:t>2.6 </a:t>
            </a:r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2.7 Socket programming with TCP</a:t>
            </a:r>
          </a:p>
          <a:p>
            <a:r>
              <a:rPr lang="en-US" sz="2400" dirty="0"/>
              <a:t>2.8 Socket programming with </a:t>
            </a:r>
            <a:r>
              <a:rPr lang="en-US" sz="2400" dirty="0" err="1"/>
              <a:t>UDP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873-CD24-425C-AF23-C9DC45DDBC90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and HTTP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First, a review…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Web page</a:t>
            </a:r>
            <a:r>
              <a:rPr lang="en-US" sz="2400" dirty="0"/>
              <a:t> consists of </a:t>
            </a:r>
            <a:r>
              <a:rPr lang="en-US" sz="2400" dirty="0">
                <a:solidFill>
                  <a:srgbClr val="FF0000"/>
                </a:solidFill>
              </a:rPr>
              <a:t>objects</a:t>
            </a:r>
            <a:endParaRPr lang="en-US" sz="2400" dirty="0"/>
          </a:p>
          <a:p>
            <a:r>
              <a:rPr lang="en-US" sz="2400" dirty="0"/>
              <a:t>Object can be HTML file, JPEG image, Java applet, audio file,…</a:t>
            </a:r>
          </a:p>
          <a:p>
            <a:r>
              <a:rPr lang="en-US" sz="2400" dirty="0"/>
              <a:t>Web page consists of </a:t>
            </a:r>
            <a:r>
              <a:rPr lang="en-US" sz="2400" dirty="0">
                <a:solidFill>
                  <a:srgbClr val="FF0000"/>
                </a:solidFill>
              </a:rPr>
              <a:t>base HTML-file</a:t>
            </a:r>
            <a:r>
              <a:rPr lang="en-US" sz="2400" dirty="0"/>
              <a:t> which includes several referenced objects</a:t>
            </a:r>
          </a:p>
          <a:p>
            <a:r>
              <a:rPr lang="en-US" sz="2400" dirty="0"/>
              <a:t>Each object is addressable by a </a:t>
            </a:r>
            <a:r>
              <a:rPr lang="en-US" sz="2400" dirty="0">
                <a:solidFill>
                  <a:srgbClr val="FF0000"/>
                </a:solidFill>
              </a:rPr>
              <a:t>URL</a:t>
            </a:r>
          </a:p>
          <a:p>
            <a:r>
              <a:rPr lang="en-US" sz="2400" dirty="0">
                <a:solidFill>
                  <a:schemeClr val="tx2"/>
                </a:solidFill>
              </a:rPr>
              <a:t>Example URL:</a:t>
            </a:r>
          </a:p>
          <a:p>
            <a:pPr>
              <a:buFont typeface="ZapfDingbats" pitchFamily="82" charset="2"/>
              <a:buNone/>
            </a:pPr>
            <a:endParaRPr lang="en-US" dirty="0"/>
          </a:p>
        </p:txBody>
      </p:sp>
      <p:grpSp>
        <p:nvGrpSpPr>
          <p:cNvPr id="112650" name="Group 10"/>
          <p:cNvGrpSpPr>
            <a:grpSpLocks/>
          </p:cNvGrpSpPr>
          <p:nvPr/>
        </p:nvGrpSpPr>
        <p:grpSpPr bwMode="auto">
          <a:xfrm>
            <a:off x="1201738" y="5008563"/>
            <a:ext cx="6835775" cy="1144587"/>
            <a:chOff x="788" y="2955"/>
            <a:chExt cx="4306" cy="721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112646" name="AutoShape 6"/>
            <p:cNvSpPr>
              <a:spLocks/>
            </p:cNvSpPr>
            <p:nvPr/>
          </p:nvSpPr>
          <p:spPr bwMode="auto">
            <a:xfrm rot="162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7" name="AutoShape 7"/>
            <p:cNvSpPr>
              <a:spLocks/>
            </p:cNvSpPr>
            <p:nvPr/>
          </p:nvSpPr>
          <p:spPr bwMode="auto">
            <a:xfrm rot="162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host name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path name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5B86-512D-4ADE-8D21-6BEF14DF37C7}" type="slidenum">
              <a:rPr lang="en-US"/>
              <a:pPr/>
              <a:t>22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HTTP overview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HTTP: hypertext transfer protocol</a:t>
            </a:r>
            <a:endParaRPr lang="en-US" sz="2400" dirty="0"/>
          </a:p>
          <a:p>
            <a:r>
              <a:rPr lang="en-US" sz="2000" dirty="0"/>
              <a:t>Web’s application layer protocol</a:t>
            </a:r>
          </a:p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client:</a:t>
            </a:r>
            <a:r>
              <a:rPr lang="en-US" sz="2000" dirty="0"/>
              <a:t> browser that requests, receives, “displays” Web objects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server:</a:t>
            </a:r>
            <a:r>
              <a:rPr lang="en-US" sz="2000" dirty="0"/>
              <a:t> Web server sends objects in response to requests</a:t>
            </a:r>
          </a:p>
          <a:p>
            <a:r>
              <a:rPr lang="en-US" sz="2000" dirty="0"/>
              <a:t>HTTP 1.0: </a:t>
            </a:r>
            <a:r>
              <a:rPr lang="en-US" sz="2000" dirty="0" err="1"/>
              <a:t>RFC</a:t>
            </a:r>
            <a:r>
              <a:rPr lang="en-US" sz="2000" dirty="0"/>
              <a:t> 1945</a:t>
            </a:r>
          </a:p>
          <a:p>
            <a:r>
              <a:rPr lang="en-US" sz="2000" dirty="0"/>
              <a:t>HTTP 1.1: </a:t>
            </a:r>
            <a:r>
              <a:rPr lang="en-US" sz="2000" dirty="0" err="1"/>
              <a:t>RFC</a:t>
            </a:r>
            <a:r>
              <a:rPr lang="en-US" sz="2000" dirty="0"/>
              <a:t> 2068</a:t>
            </a: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924425" y="1860550"/>
          <a:ext cx="752475" cy="596900"/>
        </p:xfrm>
        <a:graphic>
          <a:graphicData uri="http://schemas.openxmlformats.org/presentationml/2006/ole">
            <p:oleObj spid="_x0000_s39942" name="Clip" r:id="rId4" imgW="1305000" imgH="1085760" progId="MS_ClipArt_Gallery.2">
              <p:embed/>
            </p:oleObj>
          </a:graphicData>
        </a:graphic>
      </p:graphicFrame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773613" y="2455863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Explorer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019675" y="4556125"/>
          <a:ext cx="752475" cy="596900"/>
        </p:xfrm>
        <a:graphic>
          <a:graphicData uri="http://schemas.openxmlformats.org/presentationml/2006/ole">
            <p:oleObj spid="_x0000_s39944" name="Clip" r:id="rId5" imgW="1305000" imgH="1085760" progId="MS_ClipArt_Gallery.2">
              <p:embed/>
            </p:oleObj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491413" y="3836988"/>
            <a:ext cx="1382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7910513" y="2725738"/>
            <a:ext cx="504825" cy="1071562"/>
            <a:chOff x="4180" y="783"/>
            <a:chExt cx="150" cy="307"/>
          </a:xfrm>
        </p:grpSpPr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5743575" y="2133600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5800725" y="2333625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5734050" y="3505200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5810250" y="3629025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921250" y="5218113"/>
            <a:ext cx="1322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Mac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Navigator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1422049">
            <a:off x="6097588" y="2293938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 rot="-1692639">
            <a:off x="5888038" y="3789363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 rot="1411598">
            <a:off x="5910263" y="2741613"/>
            <a:ext cx="162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 rot="-1737783">
            <a:off x="6091238" y="4122738"/>
            <a:ext cx="162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EB6-6350-4E57-9DF4-88983619C3E0}" type="slidenum">
              <a:rPr lang="en-US"/>
              <a:pPr/>
              <a:t>23</a:t>
            </a:fld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241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overview (continued)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719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Uses TCP:</a:t>
            </a:r>
            <a:endParaRPr lang="en-US" sz="2400"/>
          </a:p>
          <a:p>
            <a:r>
              <a:rPr lang="en-US" sz="2000"/>
              <a:t>client initiates TCP connection (creates socket) to server,  port 80</a:t>
            </a:r>
          </a:p>
          <a:p>
            <a:r>
              <a:rPr lang="en-US" sz="2000"/>
              <a:t>server accepts TCP connection from client</a:t>
            </a:r>
          </a:p>
          <a:p>
            <a:r>
              <a:rPr lang="en-US" sz="2000"/>
              <a:t>HTTP messages (application-layer protocol messages) exchanged between browser (HTTP client) and Web server (HTTP server)</a:t>
            </a:r>
          </a:p>
          <a:p>
            <a:r>
              <a:rPr lang="en-US" sz="2000"/>
              <a:t>TCP connection closed</a:t>
            </a:r>
            <a:endParaRPr lang="en-US" sz="24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62100"/>
            <a:ext cx="3171825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HTTP is “stateless”</a:t>
            </a:r>
            <a:endParaRPr lang="en-US" sz="2400"/>
          </a:p>
          <a:p>
            <a:r>
              <a:rPr lang="en-US" sz="2000"/>
              <a:t>server maintains no information about past client requests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810125" y="3419475"/>
            <a:ext cx="3752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Protocols that maintain “state” are complex!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past history (state) must be maintained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if server/client crashes, their views of “state” may be inconsistent, must be reconciled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00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602538" y="3160713"/>
            <a:ext cx="919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aside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C36-EA0C-46BD-86FD-51AB63F79EB1}" type="slidenum">
              <a:rPr lang="en-US"/>
              <a:pPr/>
              <a:t>24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connections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Nonpersistent HTTP</a:t>
            </a:r>
            <a:endParaRPr lang="en-US" sz="2400"/>
          </a:p>
          <a:p>
            <a:r>
              <a:rPr lang="en-US" sz="2400"/>
              <a:t>At most one object is sent over a TCP connection.</a:t>
            </a:r>
          </a:p>
          <a:p>
            <a:r>
              <a:rPr lang="en-US" sz="2400"/>
              <a:t>HTTP/1.0 uses nonpersistent HTTP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Persistent HTTP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Multiple objects can be sent over single TCP connection between client and server.</a:t>
            </a:r>
          </a:p>
          <a:p>
            <a:r>
              <a:rPr lang="en-US" sz="2400"/>
              <a:t>HTTP/1.1 uses persistent connections in default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6C7D-C5C3-44B3-AEDC-F8620EF0261E}" type="slidenum">
              <a:rPr lang="en-US"/>
              <a:pPr/>
              <a:t>25</a:t>
            </a:fld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76250" y="20955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/>
              <a:t>Nonpersistent HTTP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14425"/>
            <a:ext cx="8343900" cy="4667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Suppose user enters URL </a:t>
            </a:r>
            <a:r>
              <a:rPr lang="en-US" sz="2000">
                <a:latin typeface="Courier New" pitchFamily="49" charset="0"/>
              </a:rPr>
              <a:t>www.someSchool.edu/someDepartment/home.index</a:t>
            </a:r>
            <a:endParaRPr lang="en-US" sz="240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" y="2095500"/>
            <a:ext cx="394335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1a</a:t>
            </a:r>
            <a:r>
              <a:rPr lang="en-US" sz="1800">
                <a:solidFill>
                  <a:srgbClr val="FF0000"/>
                </a:solidFill>
              </a:rPr>
              <a:t>.</a:t>
            </a:r>
            <a:r>
              <a:rPr lang="en-US" sz="1800"/>
              <a:t> HTTP client initiates TCP connection to HTTP server (process) at </a:t>
            </a:r>
            <a:r>
              <a:rPr lang="en-US" sz="1800">
                <a:latin typeface="Arial" charset="0"/>
              </a:rPr>
              <a:t>www.someSchool.edu on port </a:t>
            </a:r>
            <a:r>
              <a:rPr lang="en-US" sz="1800"/>
              <a:t>80</a:t>
            </a:r>
            <a:endParaRPr lang="en-US" sz="20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04850" y="3829050"/>
            <a:ext cx="3810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2.</a:t>
            </a:r>
            <a:r>
              <a:rPr lang="en-US" sz="2000"/>
              <a:t> HTTP</a:t>
            </a:r>
            <a:r>
              <a:rPr lang="en-US" sz="1800"/>
              <a:t> client sends HTTP </a:t>
            </a:r>
            <a:r>
              <a:rPr lang="en-US" sz="1800" i="1">
                <a:solidFill>
                  <a:schemeClr val="accent2"/>
                </a:solidFill>
              </a:rPr>
              <a:t>request message</a:t>
            </a:r>
            <a:r>
              <a:rPr lang="en-US" sz="1800"/>
              <a:t> (containing URL) into TCP connection socket. Message indicates that client wants object </a:t>
            </a:r>
            <a:r>
              <a:rPr lang="en-US" sz="1800">
                <a:latin typeface="Arial" charset="0"/>
              </a:rPr>
              <a:t>someDepartment/home.index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781550" y="2524125"/>
            <a:ext cx="3810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1b.</a:t>
            </a:r>
            <a:r>
              <a:rPr lang="en-US" sz="2000"/>
              <a:t> HTTP</a:t>
            </a:r>
            <a:r>
              <a:rPr lang="en-US" sz="1800"/>
              <a:t> server at host </a:t>
            </a:r>
            <a:r>
              <a:rPr lang="en-US" sz="1800">
                <a:latin typeface="Arial" charset="0"/>
              </a:rPr>
              <a:t>www.someSchool.edu </a:t>
            </a:r>
            <a:r>
              <a:rPr lang="en-US" sz="1800"/>
              <a:t>waiting for TCP connection at port 80.  “accepts” connection, notifying client</a:t>
            </a:r>
            <a:endParaRPr lang="en-US" sz="200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724400" y="4381500"/>
            <a:ext cx="3810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3.</a:t>
            </a:r>
            <a:r>
              <a:rPr lang="en-US" sz="2000"/>
              <a:t> HTTP</a:t>
            </a:r>
            <a:r>
              <a:rPr lang="en-US" sz="1800"/>
              <a:t> server receives request message, forms </a:t>
            </a:r>
            <a:r>
              <a:rPr lang="en-US" sz="1800" i="1">
                <a:solidFill>
                  <a:schemeClr val="accent2"/>
                </a:solidFill>
              </a:rPr>
              <a:t>response message</a:t>
            </a:r>
            <a:r>
              <a:rPr lang="en-US" sz="1800"/>
              <a:t> containing requested object, and sends message into its socket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933825" y="51244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76213" y="5942013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4019550" y="31623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245350" y="968375"/>
            <a:ext cx="189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(contains text,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references to 10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jpeg images)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74C-ED8D-4682-8A93-ACA6394B239B}" type="slidenum">
              <a:rPr lang="en-US"/>
              <a:pPr/>
              <a:t>26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/>
              <a:t>Nonpersistent HTTP (cont.)</a:t>
            </a: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95375" y="2047875"/>
            <a:ext cx="38100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5</a:t>
            </a:r>
            <a:r>
              <a:rPr lang="en-US" sz="1800">
                <a:solidFill>
                  <a:srgbClr val="FF0000"/>
                </a:solidFill>
              </a:rPr>
              <a:t>.</a:t>
            </a:r>
            <a:r>
              <a:rPr lang="en-US" sz="1800"/>
              <a:t> HTTP client receives response message containing html file, displays html.  Parsing html file, finds 10 referenced jpeg  objects</a:t>
            </a:r>
            <a:endParaRPr lang="en-US" sz="2000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085850" y="3568700"/>
            <a:ext cx="3810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6.</a:t>
            </a:r>
            <a:r>
              <a:rPr lang="en-US" sz="2000"/>
              <a:t> </a:t>
            </a:r>
            <a:r>
              <a:rPr lang="en-US" sz="1800"/>
              <a:t>Steps 1-5 repeated for each of 10 jpeg objects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032375" y="1492250"/>
            <a:ext cx="3810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4.</a:t>
            </a:r>
            <a:r>
              <a:rPr lang="en-US" sz="2000"/>
              <a:t> HTTP</a:t>
            </a:r>
            <a:r>
              <a:rPr lang="en-US" sz="1800"/>
              <a:t> server closes TCP connection. </a:t>
            </a:r>
            <a:endParaRPr lang="en-US" sz="2000"/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542925" y="1519238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3519488"/>
            <a:ext cx="342900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49225" y="3382963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3762375" y="144938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01CB-5DF3-4920-93BD-491FFC1D8789}" type="slidenum">
              <a:rPr lang="en-US"/>
              <a:pPr/>
              <a:t>27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3250" cy="1143000"/>
          </a:xfrm>
        </p:spPr>
        <p:txBody>
          <a:bodyPr/>
          <a:lstStyle/>
          <a:p>
            <a:r>
              <a:rPr lang="en-US" sz="3600"/>
              <a:t>Non-Persistent HTTP: Response time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58888"/>
            <a:ext cx="40909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Definition of RTT:</a:t>
            </a:r>
            <a:r>
              <a:rPr lang="en-US" sz="2400"/>
              <a:t> time to send a small packet to travel from client to server and back.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Response time:</a:t>
            </a:r>
            <a:endParaRPr lang="en-US" sz="2400"/>
          </a:p>
          <a:p>
            <a:r>
              <a:rPr lang="en-US" sz="2400"/>
              <a:t>one RTT to initiate TCP connection</a:t>
            </a:r>
          </a:p>
          <a:p>
            <a:r>
              <a:rPr lang="en-US" sz="2400"/>
              <a:t>one RTT for HTTP request and first few bytes of HTTP response to return</a:t>
            </a:r>
          </a:p>
          <a:p>
            <a:r>
              <a:rPr lang="en-US" sz="2400"/>
              <a:t>file transmission time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total = 2RTT+transmit time</a:t>
            </a:r>
            <a:endParaRPr lang="en-US" sz="2400"/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grpSp>
        <p:nvGrpSpPr>
          <p:cNvPr id="114728" name="Group 40"/>
          <p:cNvGrpSpPr>
            <a:grpSpLocks/>
          </p:cNvGrpSpPr>
          <p:nvPr/>
        </p:nvGrpSpPr>
        <p:grpSpPr bwMode="auto">
          <a:xfrm>
            <a:off x="4584700" y="1260475"/>
            <a:ext cx="4378325" cy="4413250"/>
            <a:chOff x="2888" y="794"/>
            <a:chExt cx="2758" cy="2780"/>
          </a:xfrm>
        </p:grpSpPr>
        <p:graphicFrame>
          <p:nvGraphicFramePr>
            <p:cNvPr id="114693" name="Object 5"/>
            <p:cNvGraphicFramePr>
              <a:graphicFrameLocks noChangeAspect="1"/>
            </p:cNvGraphicFramePr>
            <p:nvPr/>
          </p:nvGraphicFramePr>
          <p:xfrm>
            <a:off x="3587" y="1049"/>
            <a:ext cx="474" cy="376"/>
          </p:xfrm>
          <a:graphic>
            <a:graphicData uri="http://schemas.openxmlformats.org/presentationml/2006/ole">
              <p:oleObj spid="_x0000_s114693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4783" y="794"/>
              <a:ext cx="318" cy="675"/>
              <a:chOff x="4180" y="783"/>
              <a:chExt cx="150" cy="307"/>
            </a:xfrm>
          </p:grpSpPr>
          <p:sp>
            <p:nvSpPr>
              <p:cNvPr id="11469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03" name="Line 15"/>
            <p:cNvSpPr>
              <a:spLocks noChangeShapeType="1"/>
            </p:cNvSpPr>
            <p:nvPr/>
          </p:nvSpPr>
          <p:spPr bwMode="auto">
            <a:xfrm>
              <a:off x="3846" y="1569"/>
              <a:ext cx="0" cy="1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4" name="Line 16"/>
            <p:cNvSpPr>
              <a:spLocks noChangeShapeType="1"/>
            </p:cNvSpPr>
            <p:nvPr/>
          </p:nvSpPr>
          <p:spPr bwMode="auto">
            <a:xfrm>
              <a:off x="4911" y="1565"/>
              <a:ext cx="0" cy="18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Line 17"/>
            <p:cNvSpPr>
              <a:spLocks noChangeShapeType="1"/>
            </p:cNvSpPr>
            <p:nvPr/>
          </p:nvSpPr>
          <p:spPr bwMode="auto">
            <a:xfrm>
              <a:off x="3855" y="1715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6" name="Line 18"/>
            <p:cNvSpPr>
              <a:spLocks noChangeShapeType="1"/>
            </p:cNvSpPr>
            <p:nvPr/>
          </p:nvSpPr>
          <p:spPr bwMode="auto">
            <a:xfrm flipH="1">
              <a:off x="3846" y="1991"/>
              <a:ext cx="105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7" name="Line 19"/>
            <p:cNvSpPr>
              <a:spLocks noChangeShapeType="1"/>
            </p:cNvSpPr>
            <p:nvPr/>
          </p:nvSpPr>
          <p:spPr bwMode="auto">
            <a:xfrm>
              <a:off x="3851" y="2311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8" name="Line 20"/>
            <p:cNvSpPr>
              <a:spLocks noChangeShapeType="1"/>
            </p:cNvSpPr>
            <p:nvPr/>
          </p:nvSpPr>
          <p:spPr bwMode="auto">
            <a:xfrm flipH="1">
              <a:off x="3861" y="2615"/>
              <a:ext cx="1054" cy="239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9" name="AutoShape 21"/>
            <p:cNvSpPr>
              <a:spLocks/>
            </p:cNvSpPr>
            <p:nvPr/>
          </p:nvSpPr>
          <p:spPr bwMode="auto">
            <a:xfrm>
              <a:off x="4961" y="2562"/>
              <a:ext cx="47" cy="115"/>
            </a:xfrm>
            <a:prstGeom prst="rightBrace">
              <a:avLst>
                <a:gd name="adj1" fmla="val 203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0" name="Text Box 22"/>
            <p:cNvSpPr txBox="1">
              <a:spLocks noChangeArrowheads="1"/>
            </p:cNvSpPr>
            <p:nvPr/>
          </p:nvSpPr>
          <p:spPr bwMode="auto">
            <a:xfrm>
              <a:off x="4980" y="2371"/>
              <a:ext cx="66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time to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transmit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114711" name="Line 23"/>
            <p:cNvSpPr>
              <a:spLocks noChangeShapeType="1"/>
            </p:cNvSpPr>
            <p:nvPr/>
          </p:nvSpPr>
          <p:spPr bwMode="auto">
            <a:xfrm>
              <a:off x="3600" y="1699"/>
              <a:ext cx="24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2" name="Text Box 24"/>
            <p:cNvSpPr txBox="1">
              <a:spLocks noChangeArrowheads="1"/>
            </p:cNvSpPr>
            <p:nvPr/>
          </p:nvSpPr>
          <p:spPr bwMode="auto">
            <a:xfrm>
              <a:off x="2888" y="151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initiate TCP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connection</a:t>
              </a:r>
              <a:endParaRPr lang="en-US" sz="1600"/>
            </a:p>
          </p:txBody>
        </p:sp>
        <p:sp>
          <p:nvSpPr>
            <p:cNvPr id="114713" name="AutoShape 25"/>
            <p:cNvSpPr>
              <a:spLocks/>
            </p:cNvSpPr>
            <p:nvPr/>
          </p:nvSpPr>
          <p:spPr bwMode="auto">
            <a:xfrm>
              <a:off x="3685" y="1731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4" name="Text Box 26"/>
            <p:cNvSpPr txBox="1">
              <a:spLocks noChangeArrowheads="1"/>
            </p:cNvSpPr>
            <p:nvPr/>
          </p:nvSpPr>
          <p:spPr bwMode="auto">
            <a:xfrm>
              <a:off x="3381" y="1864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114715" name="Line 27"/>
            <p:cNvSpPr>
              <a:spLocks noChangeShapeType="1"/>
            </p:cNvSpPr>
            <p:nvPr/>
          </p:nvSpPr>
          <p:spPr bwMode="auto">
            <a:xfrm>
              <a:off x="3631" y="2269"/>
              <a:ext cx="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6" name="Text Box 28"/>
            <p:cNvSpPr txBox="1">
              <a:spLocks noChangeArrowheads="1"/>
            </p:cNvSpPr>
            <p:nvPr/>
          </p:nvSpPr>
          <p:spPr bwMode="auto">
            <a:xfrm>
              <a:off x="3158" y="2080"/>
              <a:ext cx="57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request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114717" name="AutoShape 29"/>
            <p:cNvSpPr>
              <a:spLocks/>
            </p:cNvSpPr>
            <p:nvPr/>
          </p:nvSpPr>
          <p:spPr bwMode="auto">
            <a:xfrm>
              <a:off x="3689" y="2304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8" name="Text Box 30"/>
            <p:cNvSpPr txBox="1">
              <a:spLocks noChangeArrowheads="1"/>
            </p:cNvSpPr>
            <p:nvPr/>
          </p:nvSpPr>
          <p:spPr bwMode="auto">
            <a:xfrm>
              <a:off x="3393" y="2445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114723" name="Line 35"/>
            <p:cNvSpPr>
              <a:spLocks noChangeShapeType="1"/>
            </p:cNvSpPr>
            <p:nvPr/>
          </p:nvSpPr>
          <p:spPr bwMode="auto">
            <a:xfrm flipH="1">
              <a:off x="3638" y="2892"/>
              <a:ext cx="2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4" name="Text Box 36"/>
            <p:cNvSpPr txBox="1">
              <a:spLocks noChangeArrowheads="1"/>
            </p:cNvSpPr>
            <p:nvPr/>
          </p:nvSpPr>
          <p:spPr bwMode="auto">
            <a:xfrm>
              <a:off x="3296" y="2796"/>
              <a:ext cx="6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received</a:t>
              </a:r>
              <a:endParaRPr lang="en-US" sz="1600"/>
            </a:p>
          </p:txBody>
        </p:sp>
        <p:sp>
          <p:nvSpPr>
            <p:cNvPr id="114725" name="Text Box 37"/>
            <p:cNvSpPr txBox="1">
              <a:spLocks noChangeArrowheads="1"/>
            </p:cNvSpPr>
            <p:nvPr/>
          </p:nvSpPr>
          <p:spPr bwMode="auto">
            <a:xfrm>
              <a:off x="3704" y="3362"/>
              <a:ext cx="3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14726" name="Text Box 38"/>
            <p:cNvSpPr txBox="1">
              <a:spLocks noChangeArrowheads="1"/>
            </p:cNvSpPr>
            <p:nvPr/>
          </p:nvSpPr>
          <p:spPr bwMode="auto">
            <a:xfrm>
              <a:off x="4761" y="3351"/>
              <a:ext cx="3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B041-538B-4951-A7F0-2E6AADDE3A93}" type="slidenum">
              <a:rPr lang="en-US"/>
              <a:pPr/>
              <a:t>28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200"/>
              <a:t>Persistent HTTP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414463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Nonpersistent HTTP issues:</a:t>
            </a:r>
            <a:endParaRPr lang="en-US" sz="2000"/>
          </a:p>
          <a:p>
            <a:r>
              <a:rPr lang="en-US" sz="2000"/>
              <a:t>requires 2 RTTs per object</a:t>
            </a:r>
          </a:p>
          <a:p>
            <a:r>
              <a:rPr lang="en-US" sz="2000"/>
              <a:t>OS overhead for </a:t>
            </a:r>
            <a:r>
              <a:rPr lang="en-US" sz="2000" i="1"/>
              <a:t>each</a:t>
            </a:r>
            <a:r>
              <a:rPr lang="en-US" sz="2000"/>
              <a:t> TCP connection</a:t>
            </a:r>
          </a:p>
          <a:p>
            <a:r>
              <a:rPr lang="en-US" sz="2000"/>
              <a:t>browsers often open parallel TCP connections to fetch referenced objects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 HTTP</a:t>
            </a:r>
            <a:endParaRPr lang="en-US" sz="2000"/>
          </a:p>
          <a:p>
            <a:r>
              <a:rPr lang="en-US" sz="2000"/>
              <a:t>server leaves connection open after sending response</a:t>
            </a:r>
          </a:p>
          <a:p>
            <a:r>
              <a:rPr lang="en-US" sz="2000"/>
              <a:t>subsequent HTTP messages  between same client/server sent over open connection</a:t>
            </a:r>
          </a:p>
          <a:p>
            <a:endParaRPr lang="en-US" sz="200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8888" y="139223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without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client issues new request only when previous response has been received</a:t>
            </a:r>
          </a:p>
          <a:p>
            <a:r>
              <a:rPr lang="en-US" sz="2000"/>
              <a:t>one RTT for each referenced object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default in HTTP/1.1</a:t>
            </a:r>
          </a:p>
          <a:p>
            <a:r>
              <a:rPr lang="en-US" sz="2000"/>
              <a:t>client sends requests as soon as it encounters a referenced object</a:t>
            </a:r>
          </a:p>
          <a:p>
            <a:r>
              <a:rPr lang="en-US" sz="2000"/>
              <a:t>as little as one RTT for all the referenced objects</a:t>
            </a:r>
          </a:p>
          <a:p>
            <a:endParaRPr lang="en-US" sz="2000"/>
          </a:p>
        </p:txBody>
      </p:sp>
      <p:grpSp>
        <p:nvGrpSpPr>
          <p:cNvPr id="72713" name="Group 9"/>
          <p:cNvGrpSpPr>
            <a:grpSpLocks/>
          </p:cNvGrpSpPr>
          <p:nvPr/>
        </p:nvGrpSpPr>
        <p:grpSpPr bwMode="auto">
          <a:xfrm>
            <a:off x="2644775" y="1609725"/>
            <a:ext cx="2398713" cy="4097338"/>
            <a:chOff x="1666" y="1014"/>
            <a:chExt cx="1511" cy="2581"/>
          </a:xfrm>
        </p:grpSpPr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114" y="1014"/>
              <a:ext cx="63" cy="2581"/>
            </a:xfrm>
            <a:prstGeom prst="leftBrace">
              <a:avLst>
                <a:gd name="adj1" fmla="val 341402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auto">
            <a:xfrm>
              <a:off x="1666" y="2297"/>
              <a:ext cx="1429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1075" y="222"/>
                </a:cxn>
                <a:cxn ang="0">
                  <a:pos x="1075" y="0"/>
                </a:cxn>
                <a:cxn ang="0">
                  <a:pos x="1367" y="0"/>
                </a:cxn>
              </a:cxnLst>
              <a:rect l="0" t="0" r="r" b="b"/>
              <a:pathLst>
                <a:path w="1367" h="222">
                  <a:moveTo>
                    <a:pt x="0" y="222"/>
                  </a:moveTo>
                  <a:lnTo>
                    <a:pt x="1075" y="222"/>
                  </a:lnTo>
                  <a:lnTo>
                    <a:pt x="1075" y="0"/>
                  </a:lnTo>
                  <a:lnTo>
                    <a:pt x="13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914900" y="3396343"/>
            <a:ext cx="3820886" cy="249827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610601" cy="1143000"/>
          </a:xfrm>
        </p:spPr>
        <p:txBody>
          <a:bodyPr/>
          <a:lstStyle/>
          <a:p>
            <a:r>
              <a:rPr lang="en-US" sz="3600" dirty="0" smtClean="0"/>
              <a:t>HTTP request </a:t>
            </a:r>
            <a:r>
              <a:rPr lang="en-US" sz="3600" dirty="0" smtClean="0"/>
              <a:t>message </a:t>
            </a:r>
            <a:br>
              <a:rPr lang="en-US" sz="3600" dirty="0" smtClean="0"/>
            </a:br>
            <a:r>
              <a:rPr lang="en-US" sz="3600" u="none" dirty="0" smtClean="0">
                <a:solidFill>
                  <a:schemeClr val="bg2"/>
                </a:solidFill>
              </a:rPr>
              <a:t>Details, to review on your own for </a:t>
            </a:r>
            <a:r>
              <a:rPr lang="en-US" sz="3600" u="none" dirty="0" err="1" smtClean="0">
                <a:solidFill>
                  <a:schemeClr val="bg2"/>
                </a:solidFill>
              </a:rPr>
              <a:t>hwk</a:t>
            </a:r>
            <a:endParaRPr lang="en-US" u="none" dirty="0" smtClean="0">
              <a:solidFill>
                <a:schemeClr val="bg2"/>
              </a:solidFill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600200"/>
            <a:ext cx="7772400" cy="4648200"/>
          </a:xfrm>
        </p:spPr>
        <p:txBody>
          <a:bodyPr/>
          <a:lstStyle/>
          <a:p>
            <a:r>
              <a:rPr lang="en-US" sz="2400" dirty="0" smtClean="0"/>
              <a:t>two types of HTTP messages: </a:t>
            </a:r>
            <a:r>
              <a:rPr lang="en-US" sz="2400" i="1" dirty="0" smtClean="0">
                <a:solidFill>
                  <a:srgbClr val="FF0000"/>
                </a:solidFill>
              </a:rPr>
              <a:t>request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i="1" dirty="0" smtClean="0">
                <a:solidFill>
                  <a:srgbClr val="FF0000"/>
                </a:solidFill>
              </a:rPr>
              <a:t>response</a:t>
            </a:r>
            <a:endParaRPr lang="en-US" sz="2400" i="1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HTTP request message:</a:t>
            </a:r>
            <a:endParaRPr lang="en-US" sz="2400" dirty="0" smtClean="0"/>
          </a:p>
          <a:p>
            <a:pPr lvl="1"/>
            <a:r>
              <a:rPr lang="en-US" sz="2000" dirty="0" smtClean="0"/>
              <a:t>ASCII (human-readable format)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7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request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(GET, POST,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HEAD commands)</a:t>
            </a:r>
            <a:endParaRPr lang="en-US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6328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Freeform 7"/>
          <p:cNvSpPr>
            <a:spLocks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T0" fmla="*/ 122 w 150"/>
              <a:gd name="T1" fmla="*/ 6 h 924"/>
              <a:gd name="T2" fmla="*/ 0 w 150"/>
              <a:gd name="T3" fmla="*/ 0 h 924"/>
              <a:gd name="T4" fmla="*/ 0 w 150"/>
              <a:gd name="T5" fmla="*/ 924 h 924"/>
              <a:gd name="T6" fmla="*/ 150 w 150"/>
              <a:gd name="T7" fmla="*/ 918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1703388" y="4222750"/>
            <a:ext cx="1011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 lines</a:t>
            </a:r>
            <a:endParaRPr lang="en-US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6331" name="Line 10"/>
          <p:cNvSpPr>
            <a:spLocks noChangeShapeType="1"/>
          </p:cNvSpPr>
          <p:nvPr/>
        </p:nvSpPr>
        <p:spPr bwMode="auto">
          <a:xfrm>
            <a:off x="2309813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462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carriage return,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line feed at start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of line indicates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end of header lines</a:t>
            </a:r>
            <a:endParaRPr lang="en-US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4A4FA0BE-37EE-43C7-9938-E768F27F4A21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054725" cy="256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GET /index.html HTTP/1.1\r\n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Host: www-net.cs.umass.edu\r\n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User-Agent: Firefox/3.6.10\r\n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Accept: text/html,application/xhtml+xml\r\n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Accept-Language: en-us,en;q=0.5\r\n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Accept-Encoding: gzip,deflate\r\n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Accept-Charset: ISO-8859-1,utf-8;q=0.7\r\n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Keep-Alive: 115\r\n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Connection: keep-alive\r\n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\r\n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>
            <a:off x="6334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6384925" y="2638425"/>
            <a:ext cx="2647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carriage return character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537325" y="2935288"/>
            <a:ext cx="2043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line-feed character</a:t>
            </a:r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H="1">
            <a:off x="6615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735-CF7D-4551-BFB8-B348EA9F9462}" type="slidenum">
              <a:rPr lang="en-US"/>
              <a:pPr/>
              <a:t>3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Our goals:</a:t>
            </a:r>
            <a:r>
              <a:rPr lang="en-US" sz="2400"/>
              <a:t> </a:t>
            </a:r>
          </a:p>
          <a:p>
            <a:r>
              <a:rPr lang="en-US" sz="2400"/>
              <a:t>conceptual, implementation aspects of network application protocols</a:t>
            </a:r>
          </a:p>
          <a:p>
            <a:pPr lvl="1"/>
            <a:r>
              <a:rPr lang="en-US"/>
              <a:t>transport-layer service models</a:t>
            </a:r>
          </a:p>
          <a:p>
            <a:pPr lvl="1"/>
            <a:r>
              <a:rPr lang="en-US"/>
              <a:t>client-server paradigm</a:t>
            </a:r>
          </a:p>
          <a:p>
            <a:pPr lvl="1"/>
            <a:r>
              <a:rPr lang="en-US"/>
              <a:t>peer-to-peer paradigm</a:t>
            </a:r>
            <a:endParaRPr lang="en-US" sz="200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1450"/>
            <a:ext cx="3667125" cy="4648200"/>
          </a:xfrm>
        </p:spPr>
        <p:txBody>
          <a:bodyPr/>
          <a:lstStyle/>
          <a:p>
            <a:r>
              <a:rPr lang="en-US" sz="2400"/>
              <a:t>learn about protocols by examining popular application-level protocols</a:t>
            </a:r>
          </a:p>
          <a:p>
            <a:pPr lvl="1"/>
            <a:r>
              <a:rPr lang="en-US" sz="2000"/>
              <a:t>HTTP</a:t>
            </a:r>
          </a:p>
          <a:p>
            <a:pPr lvl="1"/>
            <a:r>
              <a:rPr lang="en-US" sz="2000"/>
              <a:t>FTP</a:t>
            </a:r>
          </a:p>
          <a:p>
            <a:pPr lvl="1"/>
            <a:r>
              <a:rPr lang="en-US" sz="2000"/>
              <a:t>SMTP / POP3 / IMAP</a:t>
            </a:r>
          </a:p>
          <a:p>
            <a:pPr lvl="1"/>
            <a:r>
              <a:rPr lang="en-US" sz="2000"/>
              <a:t>DNS</a:t>
            </a:r>
          </a:p>
          <a:p>
            <a:r>
              <a:rPr lang="en-US" sz="2400"/>
              <a:t>Intro to programming network applications</a:t>
            </a:r>
          </a:p>
          <a:p>
            <a:pPr lvl="1"/>
            <a:r>
              <a:rPr lang="en-US"/>
              <a:t>socket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HTTP request message: general format</a:t>
            </a:r>
            <a:endParaRPr lang="en-US" smtClean="0"/>
          </a:p>
        </p:txBody>
      </p:sp>
      <p:pic>
        <p:nvPicPr>
          <p:cNvPr id="57349" name="Picture 3" descr="HTTPrequ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1649413"/>
            <a:ext cx="751205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241411BA-EA5D-45F0-8500-C74505C5A6E1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request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line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821363" y="2274888"/>
            <a:ext cx="1493837" cy="1639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45250" y="2197100"/>
            <a:ext cx="1492250" cy="2017713"/>
            <a:chOff x="4060" y="1384"/>
            <a:chExt cx="940" cy="1082"/>
          </a:xfrm>
        </p:grpSpPr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4386" y="1642"/>
              <a:ext cx="614" cy="34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header</a:t>
              </a:r>
            </a:p>
            <a:p>
              <a:pPr marL="342900" indent="-34290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lines</a:t>
              </a:r>
            </a:p>
          </p:txBody>
        </p:sp>
        <p:sp>
          <p:nvSpPr>
            <p:cNvPr id="57356" name="Rectangle 12"/>
            <p:cNvSpPr>
              <a:spLocks noChangeArrowheads="1"/>
            </p:cNvSpPr>
            <p:nvPr/>
          </p:nvSpPr>
          <p:spPr bwMode="auto">
            <a:xfrm>
              <a:off x="4144" y="1447"/>
              <a:ext cx="218" cy="976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4060" y="1384"/>
              <a:ext cx="183" cy="108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6813550" y="4270375"/>
            <a:ext cx="712788" cy="12160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964363" y="4602163"/>
            <a:ext cx="735012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8600"/>
            <a:ext cx="8186737" cy="1143000"/>
          </a:xfrm>
        </p:spPr>
        <p:txBody>
          <a:bodyPr/>
          <a:lstStyle/>
          <a:p>
            <a:r>
              <a:rPr lang="en-US" sz="3600" smtClean="0"/>
              <a:t>Uploading form input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0088" y="1343025"/>
            <a:ext cx="3810000" cy="2662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POST method:</a:t>
            </a:r>
            <a:endParaRPr lang="en-US" sz="2400" smtClean="0"/>
          </a:p>
          <a:p>
            <a:pPr lvl="1"/>
            <a:r>
              <a:rPr lang="en-US" sz="2000" smtClean="0"/>
              <a:t>web page often includes form input</a:t>
            </a:r>
          </a:p>
          <a:p>
            <a:r>
              <a:rPr lang="en-US" sz="2400" smtClean="0"/>
              <a:t>input is uploaded to server in entity body</a:t>
            </a: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03263" y="3398838"/>
            <a:ext cx="3810000" cy="2206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URL method:</a:t>
            </a:r>
          </a:p>
          <a:p>
            <a:r>
              <a:rPr lang="en-US" sz="2400" smtClean="0"/>
              <a:t>uses GET method</a:t>
            </a:r>
          </a:p>
          <a:p>
            <a:r>
              <a:rPr lang="en-US" sz="2400" smtClean="0"/>
              <a:t>input is uploaded in URL field of request line: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1798638" y="5080000"/>
            <a:ext cx="619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www.somesite.com/animalsearch?monkeys&amp;banana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69FF46CF-8965-4FE9-B88E-A7518CCE82A9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types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HTTP/1.0</a:t>
            </a:r>
            <a:endParaRPr lang="en-US" sz="2400" smtClean="0"/>
          </a:p>
          <a:p>
            <a:r>
              <a:rPr lang="en-US" sz="2400" smtClean="0"/>
              <a:t>GET</a:t>
            </a:r>
          </a:p>
          <a:p>
            <a:r>
              <a:rPr lang="en-US" sz="2400" smtClean="0"/>
              <a:t>POST</a:t>
            </a:r>
          </a:p>
          <a:p>
            <a:r>
              <a:rPr lang="en-US" sz="2400" smtClean="0"/>
              <a:t>HEAD</a:t>
            </a:r>
          </a:p>
          <a:p>
            <a:pPr lvl="1"/>
            <a:r>
              <a:rPr lang="en-US" sz="2000" smtClean="0"/>
              <a:t>asks server to leave requested object out of response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HTTP/1.1</a:t>
            </a:r>
            <a:endParaRPr lang="en-US" sz="2400" smtClean="0"/>
          </a:p>
          <a:p>
            <a:r>
              <a:rPr lang="en-US" sz="2400" smtClean="0"/>
              <a:t>GET, POST, HEAD</a:t>
            </a:r>
          </a:p>
          <a:p>
            <a:r>
              <a:rPr lang="en-US" sz="2400" smtClean="0"/>
              <a:t>PUT</a:t>
            </a:r>
          </a:p>
          <a:p>
            <a:pPr lvl="1"/>
            <a:r>
              <a:rPr lang="en-US" sz="2000" smtClean="0"/>
              <a:t>uploads file in entity body to path specified in URL field</a:t>
            </a:r>
          </a:p>
          <a:p>
            <a:r>
              <a:rPr lang="en-US" sz="2400" smtClean="0"/>
              <a:t>DELETE</a:t>
            </a:r>
          </a:p>
          <a:p>
            <a:pPr lvl="1"/>
            <a:r>
              <a:rPr lang="en-US" sz="2000" smtClean="0"/>
              <a:t>deletes file specified in the URL field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3F648E5-82F8-4ECC-A33C-32C2F105F69A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HTTP response message</a:t>
            </a:r>
            <a:endParaRPr lang="en-US" smtClean="0"/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status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status code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status phrase)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0423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Freeform 7"/>
          <p:cNvSpPr>
            <a:spLocks/>
          </p:cNvSpPr>
          <p:nvPr/>
        </p:nvSpPr>
        <p:spPr bwMode="auto">
          <a:xfrm>
            <a:off x="2057400" y="2305050"/>
            <a:ext cx="257175" cy="2941638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 lines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0426" name="Line 9"/>
          <p:cNvSpPr>
            <a:spLocks noChangeShapeType="1"/>
          </p:cNvSpPr>
          <p:nvPr/>
        </p:nvSpPr>
        <p:spPr bwMode="auto">
          <a:xfrm flipV="1">
            <a:off x="1543050" y="5418138"/>
            <a:ext cx="757238" cy="212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Text Box 10"/>
          <p:cNvSpPr txBox="1">
            <a:spLocks noChangeArrowheads="1"/>
          </p:cNvSpPr>
          <p:nvPr/>
        </p:nvSpPr>
        <p:spPr bwMode="auto">
          <a:xfrm>
            <a:off x="293688" y="5297488"/>
            <a:ext cx="1379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data, e.g.,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HTML file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85746409-A5D0-4DAA-87EB-39BDE87021B8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2243138" y="2044700"/>
            <a:ext cx="6311900" cy="355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HTTP/1.1 200 OK\r\n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Date: Sun, 26 Sep 2010 20:09:20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Server: Apache/2.0.52 (CentOS)\r\n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Last-Modified: Tue, 30 Oct 2007 17:00:02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ETag: "17dc6-a5c-bf716880"\r\n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Accept-Ranges: bytes\r\n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Content-Length: 2652\r\n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Keep-Alive: timeout=10, max=100\r\n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Connection: Keep-Alive\r\n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Content-Type: text/html; charset=ISO-8859-1\r\n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it-IT" sz="1800" b="1">
                <a:latin typeface="Courier New" pitchFamily="49" charset="0"/>
              </a:rPr>
              <a:t>data data data data data ... </a:t>
            </a:r>
            <a:endParaRPr lang="en-US" sz="18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HTTP response status codes</a:t>
            </a:r>
            <a:endParaRPr lang="en-US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9000" y="2432050"/>
            <a:ext cx="8075613" cy="416877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200 OK</a:t>
            </a:r>
            <a:endParaRPr lang="en-US" sz="2400" smtClean="0"/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request succeeded, requested object later in this msg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301 Moved Permanently</a:t>
            </a:r>
            <a:endParaRPr lang="en-US" sz="2400" smtClean="0"/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requested object moved, new location specified later in this msg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400 Bad Request</a:t>
            </a:r>
            <a:endParaRPr lang="en-US" sz="2400" smtClean="0"/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request msg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404 Not Found</a:t>
            </a:r>
            <a:endParaRPr lang="en-US" sz="2400" smtClean="0"/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505 HTTP Version Not Supported</a:t>
            </a:r>
            <a:endParaRPr lang="en-US" sz="2400" smtClean="0"/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488950" y="1190625"/>
            <a:ext cx="7686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/>
              <a:t>status code appears in 1st line in server-&gt;client response message.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/>
              <a:t>some sample codes: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8BC04E7A-C941-4265-ADBF-B3C146551215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5025" cy="1143000"/>
          </a:xfrm>
        </p:spPr>
        <p:txBody>
          <a:bodyPr/>
          <a:lstStyle/>
          <a:p>
            <a:r>
              <a:rPr lang="en-US" sz="3200" smtClean="0"/>
              <a:t>Trying out HTTP (client side) for yourself</a:t>
            </a:r>
            <a:endParaRPr lang="en-US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590675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1. Telnet to your favorite Web server:</a:t>
            </a:r>
          </a:p>
          <a:p>
            <a:pPr lvl="2">
              <a:buFontTx/>
              <a:buNone/>
            </a:pPr>
            <a:endParaRPr lang="en-US" sz="1800" smtClean="0"/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72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(default HTTP server port) at cis.poly.edu.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anything typed in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to port 80 at cis.poly.edu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telnet cis.poly.edu 80</a:t>
            </a:r>
            <a:endParaRPr lang="en-US" sz="2800">
              <a:latin typeface="Arial" charset="0"/>
            </a:endParaRPr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2. type in a GET HTTP request:</a:t>
            </a:r>
          </a:p>
          <a:p>
            <a:pPr marL="1143000" lvl="2" indent="-228600"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GET /~ross/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Host: cis.poly.edu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297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GET request to HTTP 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3. look at response message sent by HTTP server!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06D4022-0958-491E-9AD3-FDBACA46989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09575" y="6032500"/>
            <a:ext cx="294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(or use Wireshark!)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50C2-4CF0-4067-A033-82B26C7E89EF}" type="slidenum">
              <a:rPr lang="en-US"/>
              <a:pPr/>
              <a:t>36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User-server state: cookies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/>
              <a:t>Many major Web sites use cookies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Four components:</a:t>
            </a:r>
            <a:endParaRPr lang="en-US" sz="24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1) cookie header line of HTTP </a:t>
            </a:r>
            <a:r>
              <a:rPr lang="en-US" sz="2000" i="1"/>
              <a:t>response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2) cookie header line in HTTP </a:t>
            </a:r>
            <a:r>
              <a:rPr lang="en-US" sz="2000" i="1"/>
              <a:t>request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3) cookie file kept on user’s host, managed by user’s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4) back-end database at Web site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50" y="1392238"/>
            <a:ext cx="40592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</a:p>
          <a:p>
            <a:r>
              <a:rPr lang="en-US" sz="2400"/>
              <a:t>Susan always access Internet always from PC</a:t>
            </a:r>
          </a:p>
          <a:p>
            <a:r>
              <a:rPr lang="en-US" sz="2400"/>
              <a:t>visits specific e-commerce site for first time</a:t>
            </a:r>
          </a:p>
          <a:p>
            <a:r>
              <a:rPr lang="en-US" sz="2400"/>
              <a:t>when initial HTTP requests arrives at site, site creates: </a:t>
            </a:r>
          </a:p>
          <a:p>
            <a:pPr lvl="1"/>
            <a:r>
              <a:rPr lang="en-US"/>
              <a:t>unique ID</a:t>
            </a:r>
          </a:p>
          <a:p>
            <a:pPr lvl="1"/>
            <a:r>
              <a:rPr lang="en-US"/>
              <a:t>entry in backend database for 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485C-A488-4778-B5E7-50855834A13C}" type="slidenum">
              <a:rPr lang="en-US"/>
              <a:pPr/>
              <a:t>37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28588"/>
            <a:ext cx="7772400" cy="1143000"/>
          </a:xfrm>
        </p:spPr>
        <p:txBody>
          <a:bodyPr/>
          <a:lstStyle/>
          <a:p>
            <a:r>
              <a:rPr lang="en-US" sz="3200"/>
              <a:t>Cookies: keeping “state” (cont.)</a:t>
            </a:r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52500" y="11382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client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94325" y="12827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50266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193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0270" name="Group 94"/>
          <p:cNvGrpSpPr>
            <a:grpSpLocks/>
          </p:cNvGrpSpPr>
          <p:nvPr/>
        </p:nvGrpSpPr>
        <p:grpSpPr bwMode="auto">
          <a:xfrm>
            <a:off x="2209800" y="5722938"/>
            <a:ext cx="3305175" cy="407987"/>
            <a:chOff x="1392" y="3605"/>
            <a:chExt cx="2082" cy="257"/>
          </a:xfrm>
        </p:grpSpPr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01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50202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763588" y="2530475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58738" y="4303713"/>
            <a:ext cx="180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one week later:</a:t>
            </a:r>
          </a:p>
        </p:txBody>
      </p:sp>
      <p:grpSp>
        <p:nvGrpSpPr>
          <p:cNvPr id="50265" name="Group 89"/>
          <p:cNvGrpSpPr>
            <a:grpSpLocks/>
          </p:cNvGrpSpPr>
          <p:nvPr/>
        </p:nvGrpSpPr>
        <p:grpSpPr bwMode="auto">
          <a:xfrm>
            <a:off x="2209800" y="3589338"/>
            <a:ext cx="5638800" cy="1119187"/>
            <a:chOff x="1392" y="2261"/>
            <a:chExt cx="3552" cy="705"/>
          </a:xfrm>
        </p:grpSpPr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>
              <a:off x="3501" y="2332"/>
              <a:ext cx="7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59" name="Group 83"/>
            <p:cNvGrpSpPr>
              <a:grpSpLocks/>
            </p:cNvGrpSpPr>
            <p:nvPr/>
          </p:nvGrpSpPr>
          <p:grpSpPr bwMode="auto">
            <a:xfrm>
              <a:off x="4306" y="2363"/>
              <a:ext cx="557" cy="231"/>
              <a:chOff x="4306" y="2273"/>
              <a:chExt cx="557" cy="231"/>
            </a:xfrm>
          </p:grpSpPr>
          <p:sp>
            <p:nvSpPr>
              <p:cNvPr id="50248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9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50257" name="Group 81"/>
          <p:cNvGrpSpPr>
            <a:grpSpLocks/>
          </p:cNvGrpSpPr>
          <p:nvPr/>
        </p:nvGrpSpPr>
        <p:grpSpPr bwMode="auto">
          <a:xfrm>
            <a:off x="755650" y="1804988"/>
            <a:ext cx="1438275" cy="771525"/>
            <a:chOff x="476" y="1047"/>
            <a:chExt cx="906" cy="486"/>
          </a:xfrm>
        </p:grpSpPr>
        <p:sp>
          <p:nvSpPr>
            <p:cNvPr id="50243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6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7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</p:txBody>
        </p:sp>
      </p:grp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7956550" y="3343275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271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3270" y="1390"/>
              <a:ext cx="122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1678 for user</a:t>
              </a:r>
              <a:endParaRPr lang="en-US" sz="2000"/>
            </a:p>
          </p:txBody>
        </p:sp>
        <p:grpSp>
          <p:nvGrpSpPr>
            <p:cNvPr id="50258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50216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9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7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50264" name="Group 88"/>
          <p:cNvGrpSpPr>
            <a:grpSpLocks/>
          </p:cNvGrpSpPr>
          <p:nvPr/>
        </p:nvGrpSpPr>
        <p:grpSpPr bwMode="auto">
          <a:xfrm>
            <a:off x="728663" y="2598738"/>
            <a:ext cx="4805362" cy="1087437"/>
            <a:chOff x="459" y="1637"/>
            <a:chExt cx="3027" cy="685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Set-cookie: 1678 </a:t>
              </a:r>
            </a:p>
          </p:txBody>
        </p:sp>
        <p:grpSp>
          <p:nvGrpSpPr>
            <p:cNvPr id="50252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486"/>
              <a:chOff x="684" y="1746"/>
              <a:chExt cx="1004" cy="486"/>
            </a:xfrm>
          </p:grpSpPr>
          <p:sp>
            <p:nvSpPr>
              <p:cNvPr id="50250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1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amazon 1678</a:t>
                </a:r>
              </a:p>
            </p:txBody>
          </p:sp>
        </p:grpSp>
      </p:grpSp>
      <p:grpSp>
        <p:nvGrpSpPr>
          <p:cNvPr id="50269" name="Group 93"/>
          <p:cNvGrpSpPr>
            <a:grpSpLocks/>
          </p:cNvGrpSpPr>
          <p:nvPr/>
        </p:nvGrpSpPr>
        <p:grpSpPr bwMode="auto">
          <a:xfrm>
            <a:off x="2181225" y="4192588"/>
            <a:ext cx="5705475" cy="1992312"/>
            <a:chOff x="1374" y="2641"/>
            <a:chExt cx="3594" cy="1255"/>
          </a:xfrm>
        </p:grpSpPr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3494" y="3262"/>
              <a:ext cx="7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spectific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50253" name="Group 77"/>
          <p:cNvGrpSpPr>
            <a:grpSpLocks/>
          </p:cNvGrpSpPr>
          <p:nvPr/>
        </p:nvGrpSpPr>
        <p:grpSpPr bwMode="auto">
          <a:xfrm>
            <a:off x="742950" y="4799013"/>
            <a:ext cx="1593850" cy="771525"/>
            <a:chOff x="684" y="1746"/>
            <a:chExt cx="1004" cy="486"/>
          </a:xfrm>
        </p:grpSpPr>
        <p:sp>
          <p:nvSpPr>
            <p:cNvPr id="50254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amazon 1678</a:t>
              </a:r>
            </a:p>
          </p:txBody>
        </p:sp>
      </p:grpSp>
      <p:sp>
        <p:nvSpPr>
          <p:cNvPr id="50256" name="Text Box 80"/>
          <p:cNvSpPr txBox="1">
            <a:spLocks noChangeArrowheads="1"/>
          </p:cNvSpPr>
          <p:nvPr/>
        </p:nvSpPr>
        <p:spPr bwMode="auto">
          <a:xfrm>
            <a:off x="7831138" y="4248150"/>
            <a:ext cx="11509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5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5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217-E6D7-4C77-BB67-CB394B021DF9}" type="slidenum">
              <a:rPr lang="en-US"/>
              <a:pPr/>
              <a:t>38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 (continued)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3810000" cy="2641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What cookies can bring:</a:t>
            </a:r>
            <a:endParaRPr lang="en-US" sz="2400"/>
          </a:p>
          <a:p>
            <a:r>
              <a:rPr lang="en-US" sz="2400"/>
              <a:t>authorization</a:t>
            </a:r>
          </a:p>
          <a:p>
            <a:r>
              <a:rPr lang="en-US" sz="2400"/>
              <a:t>shopping carts</a:t>
            </a:r>
          </a:p>
          <a:p>
            <a:r>
              <a:rPr lang="en-US" sz="2400"/>
              <a:t>recommendations</a:t>
            </a:r>
          </a:p>
          <a:p>
            <a:r>
              <a:rPr lang="en-US" sz="2400"/>
              <a:t>user session state (Web e-mail)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Cookies and privacy: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 permit sites to learn a lot about you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you may supply name and e-mail to sites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7985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aside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411163" y="4090988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How to keep “state”: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protocol endpoints: maintain state at sender/receiver over multiple transactions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cookies: http messages carry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832-7118-43C8-AF1B-8438BA635D87}" type="slidenum">
              <a:rPr lang="en-US"/>
              <a:pPr/>
              <a:t>39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Web caches (proxy server)</a:t>
            </a: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1957388"/>
            <a:ext cx="3767138" cy="3762375"/>
          </a:xfrm>
        </p:spPr>
        <p:txBody>
          <a:bodyPr/>
          <a:lstStyle/>
          <a:p>
            <a:r>
              <a:rPr lang="en-US" sz="2400"/>
              <a:t>user sets browser: Web accesses via  cache</a:t>
            </a:r>
          </a:p>
          <a:p>
            <a:r>
              <a:rPr lang="en-US" sz="2400"/>
              <a:t>browser sends all HTTP requests to cache</a:t>
            </a:r>
          </a:p>
          <a:p>
            <a:pPr lvl="1"/>
            <a:r>
              <a:rPr lang="en-US" sz="2000"/>
              <a:t>object in cache: cache returns object </a:t>
            </a:r>
          </a:p>
          <a:p>
            <a:pPr lvl="1"/>
            <a:r>
              <a:rPr lang="en-US" sz="2000"/>
              <a:t>else cache requests object from origin server, then returns object to client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93700" y="1265238"/>
            <a:ext cx="8750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>
                <a:solidFill>
                  <a:srgbClr val="FF0000"/>
                </a:solidFill>
              </a:rPr>
              <a:t>Goal:</a:t>
            </a:r>
            <a:r>
              <a:rPr lang="en-US"/>
              <a:t> satisfy client request without involving origin server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p:oleObj spid="_x0000_s171013" name="Clip" r:id="rId4" imgW="1305000" imgH="1085760" progId="MS_ClipArt_Gallery.2">
              <p:embed/>
            </p:oleObj>
          </a:graphicData>
        </a:graphic>
      </p:graphicFrame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p:oleObj spid="_x0000_s171015" name="Clip" r:id="rId5" imgW="1305000" imgH="1085760" progId="MS_ClipArt_Gallery.2">
              <p:embed/>
            </p:oleObj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6024563" y="2774950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17" name="Group 9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171018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1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5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61" name="Group 53"/>
          <p:cNvGrpSpPr>
            <a:grpSpLocks/>
          </p:cNvGrpSpPr>
          <p:nvPr/>
        </p:nvGrpSpPr>
        <p:grpSpPr bwMode="auto">
          <a:xfrm>
            <a:off x="4567238" y="4095750"/>
            <a:ext cx="1593850" cy="760413"/>
            <a:chOff x="2877" y="2580"/>
            <a:chExt cx="1004" cy="479"/>
          </a:xfrm>
        </p:grpSpPr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1" name="Text Box 23"/>
            <p:cNvSpPr txBox="1">
              <a:spLocks noChangeArrowheads="1"/>
            </p:cNvSpPr>
            <p:nvPr/>
          </p:nvSpPr>
          <p:spPr bwMode="auto">
            <a:xfrm rot="-1692639">
              <a:off x="2877" y="264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62" name="Group 54"/>
          <p:cNvGrpSpPr>
            <a:grpSpLocks/>
          </p:cNvGrpSpPr>
          <p:nvPr/>
        </p:nvGrpSpPr>
        <p:grpSpPr bwMode="auto">
          <a:xfrm>
            <a:off x="4773613" y="4183063"/>
            <a:ext cx="1620837" cy="785812"/>
            <a:chOff x="3007" y="2635"/>
            <a:chExt cx="1021" cy="495"/>
          </a:xfrm>
        </p:grpSpPr>
        <p:sp>
          <p:nvSpPr>
            <p:cNvPr id="171028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3" name="Text Box 25"/>
            <p:cNvSpPr txBox="1">
              <a:spLocks noChangeArrowheads="1"/>
            </p:cNvSpPr>
            <p:nvPr/>
          </p:nvSpPr>
          <p:spPr bwMode="auto">
            <a:xfrm rot="-1737783">
              <a:off x="3007" y="2847"/>
              <a:ext cx="10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34" name="Group 26"/>
          <p:cNvGrpSpPr>
            <a:grpSpLocks/>
          </p:cNvGrpSpPr>
          <p:nvPr/>
        </p:nvGrpSpPr>
        <p:grpSpPr bwMode="auto">
          <a:xfrm>
            <a:off x="8089900" y="2792413"/>
            <a:ext cx="346075" cy="742950"/>
            <a:chOff x="4180" y="783"/>
            <a:chExt cx="150" cy="307"/>
          </a:xfrm>
        </p:grpSpPr>
        <p:sp>
          <p:nvSpPr>
            <p:cNvPr id="171035" name="AutoShape 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6" name="Rectangle 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7" name="Rectangle 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8" name="AutoShape 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1" name="Rectangle 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Rectangle 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43" name="Group 35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171044" name="AutoShape 3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5" name="Rectangle 3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6" name="Rectangle 3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7" name="AutoShape 3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8" name="Line 4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9" name="Line 4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0" name="Rectangle 4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1" name="Rectangle 4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57" name="Group 49"/>
          <p:cNvGrpSpPr>
            <a:grpSpLocks/>
          </p:cNvGrpSpPr>
          <p:nvPr/>
        </p:nvGrpSpPr>
        <p:grpSpPr bwMode="auto">
          <a:xfrm>
            <a:off x="4765675" y="3141663"/>
            <a:ext cx="3251200" cy="730250"/>
            <a:chOff x="3002" y="1979"/>
            <a:chExt cx="2048" cy="460"/>
          </a:xfrm>
        </p:grpSpPr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11" y="460"/>
                </a:cxn>
                <a:cxn ang="0">
                  <a:pos x="2048" y="0"/>
                </a:cxn>
              </a:cxnLst>
              <a:rect l="0" t="0" r="r" b="b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 rot="1422049">
              <a:off x="3064" y="200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3" name="Text Box 45"/>
            <p:cNvSpPr txBox="1">
              <a:spLocks noChangeArrowheads="1"/>
            </p:cNvSpPr>
            <p:nvPr/>
          </p:nvSpPr>
          <p:spPr bwMode="auto">
            <a:xfrm rot="-1419968">
              <a:off x="4095" y="201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71055" name="Text Box 47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7816850" y="1993900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63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1064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71068" name="Group 60"/>
          <p:cNvGrpSpPr>
            <a:grpSpLocks/>
          </p:cNvGrpSpPr>
          <p:nvPr/>
        </p:nvGrpSpPr>
        <p:grpSpPr bwMode="auto">
          <a:xfrm>
            <a:off x="3992563" y="2678113"/>
            <a:ext cx="4186237" cy="1814512"/>
            <a:chOff x="2515" y="1687"/>
            <a:chExt cx="2637" cy="1143"/>
          </a:xfrm>
        </p:grpSpPr>
        <p:sp>
          <p:nvSpPr>
            <p:cNvPr id="171052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/>
              <a:ahLst/>
              <a:cxnLst>
                <a:cxn ang="0">
                  <a:pos x="2119" y="0"/>
                </a:cxn>
                <a:cxn ang="0">
                  <a:pos x="1020" y="476"/>
                </a:cxn>
                <a:cxn ang="0">
                  <a:pos x="0" y="8"/>
                </a:cxn>
              </a:cxnLst>
              <a:rect l="0" t="0" r="r" b="b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2" name="Text Box 24"/>
            <p:cNvSpPr txBox="1">
              <a:spLocks noChangeArrowheads="1"/>
            </p:cNvSpPr>
            <p:nvPr/>
          </p:nvSpPr>
          <p:spPr bwMode="auto">
            <a:xfrm rot="1411598">
              <a:off x="2901" y="2244"/>
              <a:ext cx="10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4" name="Text Box 46"/>
            <p:cNvSpPr txBox="1">
              <a:spLocks noChangeArrowheads="1"/>
            </p:cNvSpPr>
            <p:nvPr/>
          </p:nvSpPr>
          <p:spPr bwMode="auto">
            <a:xfrm rot="-1415789">
              <a:off x="4131" y="2232"/>
              <a:ext cx="10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pic>
          <p:nvPicPr>
            <p:cNvPr id="171065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1067" name="Picture 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7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54F5-2A9F-4CE6-A6C6-8AC1EFFBAA84}" type="slidenum">
              <a:rPr lang="en-US"/>
              <a:pPr/>
              <a:t>4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network apps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e-mail</a:t>
            </a:r>
          </a:p>
          <a:p>
            <a:r>
              <a:rPr lang="en-US" sz="2400" dirty="0"/>
              <a:t>web</a:t>
            </a:r>
          </a:p>
          <a:p>
            <a:r>
              <a:rPr lang="en-US" sz="2400" dirty="0"/>
              <a:t>instant messaging</a:t>
            </a:r>
          </a:p>
          <a:p>
            <a:r>
              <a:rPr lang="en-US" sz="2400" dirty="0"/>
              <a:t>remote login</a:t>
            </a:r>
          </a:p>
          <a:p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multi-user network games</a:t>
            </a:r>
          </a:p>
          <a:p>
            <a:r>
              <a:rPr lang="en-US" sz="2400" dirty="0"/>
              <a:t>streaming stored video </a:t>
            </a:r>
            <a:r>
              <a:rPr lang="en-US" sz="2400" dirty="0" smtClean="0"/>
              <a:t>(YouTube)</a:t>
            </a: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voice over IP</a:t>
            </a:r>
          </a:p>
          <a:p>
            <a:r>
              <a:rPr lang="en-US" sz="2400" dirty="0"/>
              <a:t>real-time video conferencing</a:t>
            </a:r>
          </a:p>
          <a:p>
            <a:r>
              <a:rPr lang="en-US" sz="2400" dirty="0" smtClean="0"/>
              <a:t>Cloud computing</a:t>
            </a:r>
            <a:endParaRPr lang="en-US" sz="2400" dirty="0"/>
          </a:p>
          <a:p>
            <a:r>
              <a:rPr lang="en-US" sz="2400" dirty="0"/>
              <a:t> …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8DB6-9B6D-44E3-8BCD-C88952A14276}" type="slidenum">
              <a:rPr lang="en-US"/>
              <a:pPr/>
              <a:t>40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Web caching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cache acts as both client and server</a:t>
            </a:r>
          </a:p>
          <a:p>
            <a:r>
              <a:rPr lang="en-US" sz="2400"/>
              <a:t>typically cache is installed by ISP (university, company, residential ISP)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Why Web caching?</a:t>
            </a:r>
            <a:endParaRPr lang="en-US" sz="2400"/>
          </a:p>
          <a:p>
            <a:r>
              <a:rPr lang="en-US" sz="2400"/>
              <a:t>reduce response time for client request</a:t>
            </a:r>
          </a:p>
          <a:p>
            <a:r>
              <a:rPr lang="en-US" sz="2400"/>
              <a:t>reduce traffic on an institution’s access link.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AE2C-D8A8-44F0-9492-4DC18E91BAFF}" type="slidenum">
              <a:rPr lang="en-US"/>
              <a:pPr/>
              <a:t>41</a:t>
            </a:fld>
            <a:endParaRPr lang="en-US"/>
          </a:p>
        </p:txBody>
      </p:sp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</a:t>
            </a: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79538"/>
            <a:ext cx="41640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Assumptions</a:t>
            </a:r>
            <a:endParaRPr lang="en-US" sz="2400"/>
          </a:p>
          <a:p>
            <a:r>
              <a:rPr lang="en-US" sz="2000"/>
              <a:t>average object size = 100,000 bits</a:t>
            </a:r>
          </a:p>
          <a:p>
            <a:r>
              <a:rPr lang="en-US" sz="2000"/>
              <a:t>avg. request rate from institution’s browsers to origin servers = 15/sec</a:t>
            </a:r>
          </a:p>
          <a:p>
            <a:r>
              <a:rPr lang="en-US" sz="2000"/>
              <a:t>delay from institutional router to any origin server and back to router  = 2 sec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Consequences</a:t>
            </a:r>
            <a:endParaRPr lang="en-US" sz="2400"/>
          </a:p>
          <a:p>
            <a:r>
              <a:rPr lang="en-US" sz="1800"/>
              <a:t>utilization on LAN = 15%</a:t>
            </a:r>
          </a:p>
          <a:p>
            <a:r>
              <a:rPr lang="en-US" sz="1800"/>
              <a:t>utilization on access link = 100%</a:t>
            </a:r>
          </a:p>
          <a:p>
            <a:r>
              <a:rPr lang="en-US" sz="1800"/>
              <a:t>total delay   = Internet delay + access delay + LAN delay</a:t>
            </a:r>
          </a:p>
          <a:p>
            <a:pPr>
              <a:buFont typeface="ZapfDingbats" pitchFamily="82" charset="2"/>
              <a:buNone/>
            </a:pPr>
            <a:r>
              <a:rPr lang="en-US" sz="1800"/>
              <a:t>  =  2 sec + minutes + milliseconds</a:t>
            </a:r>
          </a:p>
          <a:p>
            <a:endParaRPr lang="en-US" sz="2000"/>
          </a:p>
          <a:p>
            <a:endParaRPr lang="en-US" sz="2000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3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4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8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9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0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3071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3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4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5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6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7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8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9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3080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1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2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3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4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5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6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7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88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0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1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2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3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4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5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6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97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3098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9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0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1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2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3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4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5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06" name="Text Box 50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310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12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3113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4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5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6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1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22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2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26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27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128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3128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173129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3129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173130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3130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173131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3131" name="Clip" r:id="rId7" imgW="1305000" imgH="1085760" progId="MS_ClipArt_Gallery.2">
              <p:embed/>
            </p:oleObj>
          </a:graphicData>
        </a:graphic>
      </p:graphicFrame>
      <p:sp>
        <p:nvSpPr>
          <p:cNvPr id="173132" name="Line 76"/>
          <p:cNvSpPr>
            <a:spLocks noChangeShapeType="1"/>
          </p:cNvSpPr>
          <p:nvPr/>
        </p:nvSpPr>
        <p:spPr bwMode="auto">
          <a:xfrm flipV="1">
            <a:off x="5172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3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4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6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37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3138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39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0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1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4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4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47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48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9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50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51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2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3" name="Text Box 97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4" name="Text Box 98"/>
          <p:cNvSpPr txBox="1">
            <a:spLocks noChangeArrowheads="1"/>
          </p:cNvSpPr>
          <p:nvPr/>
        </p:nvSpPr>
        <p:spPr bwMode="auto">
          <a:xfrm>
            <a:off x="6630988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5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6" name="Text Box 100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9CF-9DEF-41CD-B50E-95318F6723BE}" type="slidenum">
              <a:rPr lang="en-US"/>
              <a:pPr/>
              <a:t>42</a:t>
            </a:fld>
            <a:endParaRPr lang="en-US"/>
          </a:p>
        </p:txBody>
      </p:sp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(cont)</a:t>
            </a: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5605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possible solution: install cache</a:t>
            </a:r>
            <a:endParaRPr lang="en-US" sz="2400" u="sng"/>
          </a:p>
          <a:p>
            <a:pPr>
              <a:lnSpc>
                <a:spcPct val="80000"/>
              </a:lnSpc>
            </a:pPr>
            <a:r>
              <a:rPr lang="en-US" sz="2000"/>
              <a:t>suppose hit rate is 0.4</a:t>
            </a:r>
            <a:endParaRPr lang="en-US" sz="240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consequence</a:t>
            </a:r>
            <a:endParaRPr lang="en-US" sz="2400" u="sng"/>
          </a:p>
          <a:p>
            <a:pPr>
              <a:lnSpc>
                <a:spcPct val="80000"/>
              </a:lnSpc>
            </a:pPr>
            <a:r>
              <a:rPr lang="en-US" sz="2000"/>
              <a:t>40% requests will be satisfied almost immediately</a:t>
            </a:r>
          </a:p>
          <a:p>
            <a:pPr>
              <a:lnSpc>
                <a:spcPct val="80000"/>
              </a:lnSpc>
            </a:pPr>
            <a:r>
              <a:rPr lang="en-US" sz="2000"/>
              <a:t>60% requests satisfied by origin server</a:t>
            </a:r>
          </a:p>
          <a:p>
            <a:pPr>
              <a:lnSpc>
                <a:spcPct val="80000"/>
              </a:lnSpc>
            </a:pPr>
            <a:r>
              <a:rPr lang="en-US" sz="2000"/>
              <a:t>utilization of access link reduced to 60%, resulting in negligible  delays (say 10 msec)</a:t>
            </a:r>
          </a:p>
          <a:p>
            <a:pPr>
              <a:lnSpc>
                <a:spcPct val="80000"/>
              </a:lnSpc>
            </a:pPr>
            <a:r>
              <a:rPr lang="en-US" sz="2000"/>
              <a:t>total avg delay   = Internet delay + access delay + LAN delay   =  .6*(2.01) secs  + .4*milliseconds &lt; 1.4 secs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511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18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5119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2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3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6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5128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0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1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4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5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36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5137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8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9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0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1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2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3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4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45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5146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7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8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9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0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1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2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3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54" name="Text Box 50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5155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6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7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8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9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60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5161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2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3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4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165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66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167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8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9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17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17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174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175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5176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5176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175177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5177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175178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5178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175179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5179" name="Clip" r:id="rId7" imgW="1305000" imgH="1085760" progId="MS_ClipArt_Gallery.2">
              <p:embed/>
            </p:oleObj>
          </a:graphicData>
        </a:graphic>
      </p:graphicFrame>
      <p:sp>
        <p:nvSpPr>
          <p:cNvPr id="175180" name="Line 76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1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2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3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4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5" name="Line 81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86" name="Group 82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175187" name="Freeform 83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/>
              <a:ahLst/>
              <a:cxnLst>
                <a:cxn ang="0">
                  <a:pos x="16" y="109"/>
                </a:cxn>
                <a:cxn ang="0">
                  <a:pos x="94" y="7"/>
                </a:cxn>
                <a:cxn ang="0">
                  <a:pos x="178" y="67"/>
                </a:cxn>
                <a:cxn ang="0">
                  <a:pos x="196" y="379"/>
                </a:cxn>
                <a:cxn ang="0">
                  <a:pos x="40" y="421"/>
                </a:cxn>
                <a:cxn ang="0">
                  <a:pos x="4" y="313"/>
                </a:cxn>
                <a:cxn ang="0">
                  <a:pos x="16" y="109"/>
                </a:cxn>
              </a:cxnLst>
              <a:rect l="0" t="0" r="r" b="b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88" name="Group 84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518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6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197" name="Group 93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5198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9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0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1" name="Rectangle 9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202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203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204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5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6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207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208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9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10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211" name="Line 107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2" name="Line 108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3" name="Text Box 109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4" name="Text Box 110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5" name="Text Box 111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6" name="Text Box 112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E393-80E9-4055-92CD-CB4FAE526ACB}" type="slidenum">
              <a:rPr lang="en-US"/>
              <a:pPr/>
              <a:t>43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>
                <a:solidFill>
                  <a:srgbClr val="FF0000"/>
                </a:solidFill>
              </a:rPr>
              <a:t>2.3 FTP</a:t>
            </a:r>
            <a:r>
              <a:rPr lang="en-US" sz="2400"/>
              <a:t>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1516-DEDB-4386-9537-6D594EE582EC}" type="slidenum">
              <a:rPr lang="en-US"/>
              <a:pPr/>
              <a:t>44</a:t>
            </a:fld>
            <a:endParaRPr lang="en-US"/>
          </a:p>
        </p:txBody>
      </p:sp>
      <p:sp>
        <p:nvSpPr>
          <p:cNvPr id="213039" name="AutoShape 47"/>
          <p:cNvSpPr>
            <a:spLocks noChangeArrowheads="1"/>
          </p:cNvSpPr>
          <p:nvPr/>
        </p:nvSpPr>
        <p:spPr bwMode="auto">
          <a:xfrm>
            <a:off x="3424238" y="2982913"/>
            <a:ext cx="465137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8" name="AutoShape 46"/>
          <p:cNvSpPr>
            <a:spLocks noChangeArrowheads="1"/>
          </p:cNvSpPr>
          <p:nvPr/>
        </p:nvSpPr>
        <p:spPr bwMode="auto">
          <a:xfrm>
            <a:off x="6678613" y="2917825"/>
            <a:ext cx="465137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FTP: the file transfer protocol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8700" y="3705225"/>
            <a:ext cx="7458075" cy="2543175"/>
          </a:xfrm>
        </p:spPr>
        <p:txBody>
          <a:bodyPr/>
          <a:lstStyle/>
          <a:p>
            <a:r>
              <a:rPr lang="en-US" sz="2000"/>
              <a:t>transfer file to/from remote host</a:t>
            </a:r>
          </a:p>
          <a:p>
            <a:r>
              <a:rPr lang="en-US" sz="2000"/>
              <a:t>client/server model</a:t>
            </a:r>
          </a:p>
          <a:p>
            <a:pPr lvl="1"/>
            <a:r>
              <a:rPr lang="en-US" sz="2000" i="1">
                <a:solidFill>
                  <a:srgbClr val="FF3300"/>
                </a:solidFill>
              </a:rPr>
              <a:t>client:</a:t>
            </a:r>
            <a:r>
              <a:rPr lang="en-US" sz="2000"/>
              <a:t> side that initiates transfer (either to/from remote)</a:t>
            </a:r>
          </a:p>
          <a:p>
            <a:pPr lvl="1"/>
            <a:r>
              <a:rPr lang="en-US" sz="2000" i="1">
                <a:solidFill>
                  <a:srgbClr val="FF3300"/>
                </a:solidFill>
              </a:rPr>
              <a:t>server:</a:t>
            </a:r>
            <a:r>
              <a:rPr lang="en-US" sz="2000"/>
              <a:t> remote host</a:t>
            </a:r>
          </a:p>
          <a:p>
            <a:r>
              <a:rPr lang="en-US" sz="2000"/>
              <a:t>ftp: RFC 959</a:t>
            </a:r>
          </a:p>
          <a:p>
            <a:r>
              <a:rPr lang="en-US" sz="2000"/>
              <a:t>ftp server: port 21</a:t>
            </a:r>
          </a:p>
        </p:txBody>
      </p:sp>
      <p:graphicFrame>
        <p:nvGraphicFramePr>
          <p:cNvPr id="21299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2996" name="Clip" r:id="rId4" imgW="0" imgH="0" progId="MS_ClipArt_Gallery.2">
              <p:embed/>
            </p:oleObj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313113" y="1574800"/>
          <a:ext cx="776287" cy="623888"/>
        </p:xfrm>
        <a:graphic>
          <a:graphicData uri="http://schemas.openxmlformats.org/presentationml/2006/ole">
            <p:oleObj spid="_x0000_s212997" name="Clip" r:id="rId5" imgW="1305000" imgH="1085760" progId="MS_ClipArt_Gallery.2">
              <p:embed/>
            </p:oleObj>
          </a:graphicData>
        </a:graphic>
      </p:graphicFrame>
      <p:grpSp>
        <p:nvGrpSpPr>
          <p:cNvPr id="212998" name="Group 6"/>
          <p:cNvGrpSpPr>
            <a:grpSpLocks/>
          </p:cNvGrpSpPr>
          <p:nvPr/>
        </p:nvGrpSpPr>
        <p:grpSpPr bwMode="auto">
          <a:xfrm>
            <a:off x="6764338" y="1412875"/>
            <a:ext cx="355600" cy="933450"/>
            <a:chOff x="4180" y="783"/>
            <a:chExt cx="150" cy="307"/>
          </a:xfrm>
        </p:grpSpPr>
        <p:sp>
          <p:nvSpPr>
            <p:cNvPr id="212999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0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5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6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4352925" y="2190750"/>
            <a:ext cx="22098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4275138" y="1874838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file transfer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3009" name="Group 17"/>
          <p:cNvGrpSpPr>
            <a:grpSpLocks/>
          </p:cNvGrpSpPr>
          <p:nvPr/>
        </p:nvGrpSpPr>
        <p:grpSpPr bwMode="auto">
          <a:xfrm>
            <a:off x="6511925" y="1866900"/>
            <a:ext cx="800100" cy="828675"/>
            <a:chOff x="3898" y="1386"/>
            <a:chExt cx="504" cy="522"/>
          </a:xfrm>
        </p:grpSpPr>
        <p:sp>
          <p:nvSpPr>
            <p:cNvPr id="213010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1" name="Text Box 19"/>
            <p:cNvSpPr txBox="1">
              <a:spLocks noChangeArrowheads="1"/>
            </p:cNvSpPr>
            <p:nvPr/>
          </p:nvSpPr>
          <p:spPr bwMode="auto">
            <a:xfrm>
              <a:off x="3898" y="1463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213012" name="Group 20"/>
          <p:cNvGrpSpPr>
            <a:grpSpLocks/>
          </p:cNvGrpSpPr>
          <p:nvPr/>
        </p:nvGrpSpPr>
        <p:grpSpPr bwMode="auto">
          <a:xfrm>
            <a:off x="2582863" y="1857375"/>
            <a:ext cx="1790700" cy="852488"/>
            <a:chOff x="1645" y="1326"/>
            <a:chExt cx="1128" cy="537"/>
          </a:xfrm>
        </p:grpSpPr>
        <p:sp>
          <p:nvSpPr>
            <p:cNvPr id="213013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4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5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interface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2323" y="1403"/>
              <a:ext cx="45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client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881438" y="297815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local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3219450" y="2695575"/>
            <a:ext cx="3238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 flipH="1">
            <a:off x="3714750" y="268605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7161213" y="2789238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remote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4" name="Line 42"/>
          <p:cNvSpPr>
            <a:spLocks noChangeShapeType="1"/>
          </p:cNvSpPr>
          <p:nvPr/>
        </p:nvSpPr>
        <p:spPr bwMode="auto">
          <a:xfrm>
            <a:off x="6915150" y="269557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3035" name="Picture 43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0663" y="1909763"/>
            <a:ext cx="561975" cy="693737"/>
          </a:xfrm>
          <a:prstGeom prst="rect">
            <a:avLst/>
          </a:prstGeom>
          <a:noFill/>
        </p:spPr>
      </p:pic>
      <p:sp>
        <p:nvSpPr>
          <p:cNvPr id="213036" name="Text Box 44"/>
          <p:cNvSpPr txBox="1">
            <a:spLocks noChangeArrowheads="1"/>
          </p:cNvSpPr>
          <p:nvPr/>
        </p:nvSpPr>
        <p:spPr bwMode="auto">
          <a:xfrm>
            <a:off x="1379538" y="2617788"/>
            <a:ext cx="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user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at host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7" name="Line 45"/>
          <p:cNvSpPr>
            <a:spLocks noChangeShapeType="1"/>
          </p:cNvSpPr>
          <p:nvPr/>
        </p:nvSpPr>
        <p:spPr bwMode="auto">
          <a:xfrm>
            <a:off x="2028825" y="230505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50A-751D-4BC3-9BB3-37CB875BD55B}" type="slidenum">
              <a:rPr lang="en-US"/>
              <a:pPr/>
              <a:t>45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FTP: separate control, data connections</a:t>
            </a:r>
            <a:endParaRPr lang="en-US"/>
          </a:p>
        </p:txBody>
      </p:sp>
      <p:sp>
        <p:nvSpPr>
          <p:cNvPr id="214019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433388" y="1638300"/>
            <a:ext cx="4318000" cy="4648200"/>
          </a:xfrm>
        </p:spPr>
        <p:txBody>
          <a:bodyPr/>
          <a:lstStyle/>
          <a:p>
            <a:r>
              <a:rPr lang="en-US" sz="2000"/>
              <a:t>FTP client contacts FTP server at port 21, TCP is transport protocol</a:t>
            </a:r>
          </a:p>
          <a:p>
            <a:r>
              <a:rPr lang="en-US" sz="2000"/>
              <a:t>client authorized over control connection</a:t>
            </a:r>
          </a:p>
          <a:p>
            <a:r>
              <a:rPr lang="en-US" sz="2000"/>
              <a:t>client browses remote directory by sending commands over control connection.</a:t>
            </a:r>
          </a:p>
          <a:p>
            <a:r>
              <a:rPr lang="en-US" sz="2000"/>
              <a:t>when server receives  file transfer command, server opens </a:t>
            </a:r>
            <a:r>
              <a:rPr lang="en-US" sz="2000" i="1"/>
              <a:t>2</a:t>
            </a:r>
            <a:r>
              <a:rPr lang="en-US" sz="2000" i="1" baseline="30000"/>
              <a:t>nd</a:t>
            </a:r>
            <a:r>
              <a:rPr lang="en-US" sz="2000" i="1"/>
              <a:t> </a:t>
            </a:r>
            <a:r>
              <a:rPr lang="en-US" sz="2000"/>
              <a:t>TCP connection (for file) to client</a:t>
            </a:r>
          </a:p>
          <a:p>
            <a:r>
              <a:rPr lang="en-US" sz="2000"/>
              <a:t>after transferring one file, server closes data connection.</a:t>
            </a:r>
          </a:p>
        </p:txBody>
      </p:sp>
      <p:grpSp>
        <p:nvGrpSpPr>
          <p:cNvPr id="214020" name="Group 4"/>
          <p:cNvGrpSpPr>
            <a:grpSpLocks/>
          </p:cNvGrpSpPr>
          <p:nvPr/>
        </p:nvGrpSpPr>
        <p:grpSpPr bwMode="auto">
          <a:xfrm>
            <a:off x="4756150" y="1373188"/>
            <a:ext cx="3998913" cy="1882775"/>
            <a:chOff x="3011" y="1511"/>
            <a:chExt cx="2519" cy="1186"/>
          </a:xfrm>
        </p:grpSpPr>
        <p:graphicFrame>
          <p:nvGraphicFramePr>
            <p:cNvPr id="214021" name="Object 5"/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p:oleObj spid="_x0000_s214021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214022" name="Group 6"/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21402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3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4031" name="Text Box 15"/>
            <p:cNvSpPr txBox="1">
              <a:spLocks noChangeArrowheads="1"/>
            </p:cNvSpPr>
            <p:nvPr/>
          </p:nvSpPr>
          <p:spPr bwMode="auto">
            <a:xfrm>
              <a:off x="3029" y="2249"/>
              <a:ext cx="5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4032" name="Text Box 16"/>
            <p:cNvSpPr txBox="1">
              <a:spLocks noChangeArrowheads="1"/>
            </p:cNvSpPr>
            <p:nvPr/>
          </p:nvSpPr>
          <p:spPr bwMode="auto">
            <a:xfrm>
              <a:off x="4928" y="2255"/>
              <a:ext cx="60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server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14033" name="Line 17"/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4" name="Line 18"/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5" name="Text Box 19"/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control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4036" name="Text Box 20"/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data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20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14037" name="Rectangle 21"/>
          <p:cNvSpPr>
            <a:spLocks noChangeArrowheads="1"/>
          </p:cNvSpPr>
          <p:nvPr/>
        </p:nvSpPr>
        <p:spPr bwMode="auto">
          <a:xfrm>
            <a:off x="4703763" y="3436938"/>
            <a:ext cx="40671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server opens another TCP data connection to transfer another file.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control connection: </a:t>
            </a:r>
            <a:r>
              <a:rPr lang="en-US" sz="2000">
                <a:solidFill>
                  <a:srgbClr val="FF0000"/>
                </a:solidFill>
              </a:rPr>
              <a:t>“out of band”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FTP server maintains “state”: current directory, earlier authentication</a:t>
            </a:r>
            <a:endParaRPr lang="en-US" sz="2000">
              <a:solidFill>
                <a:srgbClr val="FF0000"/>
              </a:solidFill>
            </a:endParaRPr>
          </a:p>
          <a:p>
            <a:pPr marL="342900" indent="-342900">
              <a:buFont typeface="ZapfDingbats" pitchFamily="82" charset="2"/>
              <a:buChar char="r"/>
            </a:pP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121A-03E2-439F-A593-AC85BE0BE6B1}" type="slidenum">
              <a:rPr lang="en-US"/>
              <a:pPr/>
              <a:t>46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2.4 Electronic Mail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190A-1337-458E-B2BC-DEC5F0A9A6BC}" type="slidenum">
              <a:rPr lang="en-US"/>
              <a:pPr/>
              <a:t>47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Electronic Mail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Three major components:</a:t>
            </a:r>
            <a:r>
              <a:rPr lang="en-US" sz="2400"/>
              <a:t> </a:t>
            </a:r>
          </a:p>
          <a:p>
            <a:r>
              <a:rPr lang="en-US" sz="2000"/>
              <a:t>user agents </a:t>
            </a:r>
          </a:p>
          <a:p>
            <a:r>
              <a:rPr lang="en-US" sz="2000"/>
              <a:t>mail servers </a:t>
            </a:r>
          </a:p>
          <a:p>
            <a:pPr>
              <a:spcAft>
                <a:spcPct val="75000"/>
              </a:spcAft>
            </a:pPr>
            <a:r>
              <a:rPr lang="en-US" sz="2000"/>
              <a:t>simple mail transfer protocol: SMTP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User Agent</a:t>
            </a:r>
          </a:p>
          <a:p>
            <a:r>
              <a:rPr lang="en-US" sz="2000"/>
              <a:t>a.k.a. “mail reader”</a:t>
            </a:r>
          </a:p>
          <a:p>
            <a:r>
              <a:rPr lang="en-US" sz="2000"/>
              <a:t>composing, editing, reading mail messages</a:t>
            </a:r>
          </a:p>
          <a:p>
            <a:r>
              <a:rPr lang="en-US" sz="2000"/>
              <a:t>e.g., Eudora, Outlook, elm, Mozilla Thunderbird</a:t>
            </a:r>
          </a:p>
          <a:p>
            <a:r>
              <a:rPr lang="en-US" sz="2000"/>
              <a:t>outgoing, incoming messages stored on server</a:t>
            </a:r>
          </a:p>
        </p:txBody>
      </p:sp>
      <p:sp>
        <p:nvSpPr>
          <p:cNvPr id="58648" name="Rectangle 280"/>
          <p:cNvSpPr>
            <a:spLocks noChangeArrowheads="1"/>
          </p:cNvSpPr>
          <p:nvPr/>
        </p:nvSpPr>
        <p:spPr bwMode="auto">
          <a:xfrm>
            <a:off x="6877050" y="600075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647" name="Group 279"/>
          <p:cNvGrpSpPr>
            <a:grpSpLocks/>
          </p:cNvGrpSpPr>
          <p:nvPr/>
        </p:nvGrpSpPr>
        <p:grpSpPr bwMode="auto">
          <a:xfrm>
            <a:off x="6953250" y="569913"/>
            <a:ext cx="1736725" cy="955675"/>
            <a:chOff x="4458" y="3335"/>
            <a:chExt cx="1094" cy="602"/>
          </a:xfrm>
        </p:grpSpPr>
        <p:sp>
          <p:nvSpPr>
            <p:cNvPr id="58631" name="Text Box 263"/>
            <p:cNvSpPr txBox="1">
              <a:spLocks noChangeArrowheads="1"/>
            </p:cNvSpPr>
            <p:nvPr/>
          </p:nvSpPr>
          <p:spPr bwMode="auto">
            <a:xfrm>
              <a:off x="4666" y="3725"/>
              <a:ext cx="8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 mailbox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8646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58632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3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4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5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6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7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8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9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640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45" name="Text Box 277"/>
            <p:cNvSpPr txBox="1">
              <a:spLocks noChangeArrowheads="1"/>
            </p:cNvSpPr>
            <p:nvPr/>
          </p:nvSpPr>
          <p:spPr bwMode="auto">
            <a:xfrm>
              <a:off x="4560" y="3335"/>
              <a:ext cx="9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message queue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785" name="Line 417"/>
          <p:cNvSpPr>
            <a:spLocks noChangeShapeType="1"/>
          </p:cNvSpPr>
          <p:nvPr/>
        </p:nvSpPr>
        <p:spPr bwMode="auto">
          <a:xfrm>
            <a:off x="5724525" y="2552700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786" name="Group 418"/>
          <p:cNvGrpSpPr>
            <a:grpSpLocks/>
          </p:cNvGrpSpPr>
          <p:nvPr/>
        </p:nvGrpSpPr>
        <p:grpSpPr bwMode="auto">
          <a:xfrm>
            <a:off x="7116763" y="2479675"/>
            <a:ext cx="355600" cy="933450"/>
            <a:chOff x="4180" y="783"/>
            <a:chExt cx="150" cy="307"/>
          </a:xfrm>
        </p:grpSpPr>
        <p:sp>
          <p:nvSpPr>
            <p:cNvPr id="58787" name="AutoShape 41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8" name="Rectangle 42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9" name="Rectangle 42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0" name="AutoShape 42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1" name="Line 42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2" name="Line 42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3" name="Rectangle 42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4" name="Rectangle 42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795" name="Group 427"/>
          <p:cNvGrpSpPr>
            <a:grpSpLocks/>
          </p:cNvGrpSpPr>
          <p:nvPr/>
        </p:nvGrpSpPr>
        <p:grpSpPr bwMode="auto">
          <a:xfrm>
            <a:off x="6873875" y="2932113"/>
            <a:ext cx="822325" cy="1049337"/>
            <a:chOff x="4288" y="2627"/>
            <a:chExt cx="518" cy="661"/>
          </a:xfrm>
        </p:grpSpPr>
        <p:sp>
          <p:nvSpPr>
            <p:cNvPr id="58796" name="Rectangle 428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7" name="Text Box 429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8798" name="Rectangle 430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9" name="Line 431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0" name="Line 432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1" name="Line 433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2" name="Line 434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3" name="Line 435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4" name="Line 436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5" name="Line 437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6" name="Rectangle 438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7" name="Rectangle 439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8" name="Rectangle 440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9" name="Rectangle 441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10" name="Rectangle 442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811" name="Group 443"/>
          <p:cNvGrpSpPr>
            <a:grpSpLocks/>
          </p:cNvGrpSpPr>
          <p:nvPr/>
        </p:nvGrpSpPr>
        <p:grpSpPr bwMode="auto">
          <a:xfrm>
            <a:off x="7599363" y="2070100"/>
            <a:ext cx="709612" cy="703263"/>
            <a:chOff x="4337" y="290"/>
            <a:chExt cx="447" cy="443"/>
          </a:xfrm>
        </p:grpSpPr>
        <p:graphicFrame>
          <p:nvGraphicFramePr>
            <p:cNvPr id="58812" name="Object 44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2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58813" name="Group 44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4" name="Rectangle 44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15" name="Text Box 44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16" name="Group 448"/>
          <p:cNvGrpSpPr>
            <a:grpSpLocks/>
          </p:cNvGrpSpPr>
          <p:nvPr/>
        </p:nvGrpSpPr>
        <p:grpSpPr bwMode="auto">
          <a:xfrm>
            <a:off x="7827963" y="3079750"/>
            <a:ext cx="709612" cy="703263"/>
            <a:chOff x="4337" y="290"/>
            <a:chExt cx="447" cy="443"/>
          </a:xfrm>
        </p:grpSpPr>
        <p:graphicFrame>
          <p:nvGraphicFramePr>
            <p:cNvPr id="58817" name="Object 449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7" name="Clip" r:id="rId5" imgW="1305000" imgH="1085760" progId="MS_ClipArt_Gallery.2">
                <p:embed/>
              </p:oleObj>
            </a:graphicData>
          </a:graphic>
        </p:graphicFrame>
        <p:grpSp>
          <p:nvGrpSpPr>
            <p:cNvPr id="58818" name="Group 450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9" name="Rectangle 451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0" name="Text Box 452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1" name="Group 453"/>
          <p:cNvGrpSpPr>
            <a:grpSpLocks/>
          </p:cNvGrpSpPr>
          <p:nvPr/>
        </p:nvGrpSpPr>
        <p:grpSpPr bwMode="auto">
          <a:xfrm>
            <a:off x="7599363" y="4127500"/>
            <a:ext cx="709612" cy="703263"/>
            <a:chOff x="4337" y="290"/>
            <a:chExt cx="447" cy="443"/>
          </a:xfrm>
        </p:grpSpPr>
        <p:graphicFrame>
          <p:nvGraphicFramePr>
            <p:cNvPr id="58822" name="Object 45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22" name="Clip" r:id="rId6" imgW="1305000" imgH="1085760" progId="MS_ClipArt_Gallery.2">
                <p:embed/>
              </p:oleObj>
            </a:graphicData>
          </a:graphic>
        </p:graphicFrame>
        <p:grpSp>
          <p:nvGrpSpPr>
            <p:cNvPr id="58823" name="Group 45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24" name="Rectangle 45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5" name="Text Box 45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6" name="Group 458"/>
          <p:cNvGrpSpPr>
            <a:grpSpLocks/>
          </p:cNvGrpSpPr>
          <p:nvPr/>
        </p:nvGrpSpPr>
        <p:grpSpPr bwMode="auto">
          <a:xfrm>
            <a:off x="4873625" y="3889375"/>
            <a:ext cx="822325" cy="1501775"/>
            <a:chOff x="3484" y="2522"/>
            <a:chExt cx="518" cy="946"/>
          </a:xfrm>
        </p:grpSpPr>
        <p:grpSp>
          <p:nvGrpSpPr>
            <p:cNvPr id="58827" name="Group 459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28" name="AutoShape 46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9" name="Rectangle 46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0" name="Rectangle 46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1" name="AutoShape 46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2" name="Line 46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3" name="Line 46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4" name="Rectangle 46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5" name="Rectangle 46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36" name="Group 468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37" name="Rectangle 469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8" name="Text Box 470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39" name="Rectangle 471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0" name="Line 472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1" name="Line 473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2" name="Line 474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3" name="Line 475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4" name="Line 476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5" name="Line 477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6" name="Line 478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7" name="Rectangle 479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8" name="Rectangle 480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9" name="Rectangle 481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0" name="Rectangle 482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1" name="Rectangle 483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52" name="Group 484"/>
          <p:cNvGrpSpPr>
            <a:grpSpLocks/>
          </p:cNvGrpSpPr>
          <p:nvPr/>
        </p:nvGrpSpPr>
        <p:grpSpPr bwMode="auto">
          <a:xfrm>
            <a:off x="5827713" y="4994275"/>
            <a:ext cx="709612" cy="703263"/>
            <a:chOff x="4337" y="290"/>
            <a:chExt cx="447" cy="443"/>
          </a:xfrm>
        </p:grpSpPr>
        <p:graphicFrame>
          <p:nvGraphicFramePr>
            <p:cNvPr id="58853" name="Object 48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3" name="Clip" r:id="rId7" imgW="1305000" imgH="1085760" progId="MS_ClipArt_Gallery.2">
                <p:embed/>
              </p:oleObj>
            </a:graphicData>
          </a:graphic>
        </p:graphicFrame>
        <p:grpSp>
          <p:nvGrpSpPr>
            <p:cNvPr id="58854" name="Group 48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55" name="Rectangle 48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6" name="Text Box 48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57" name="Group 489"/>
          <p:cNvGrpSpPr>
            <a:grpSpLocks/>
          </p:cNvGrpSpPr>
          <p:nvPr/>
        </p:nvGrpSpPr>
        <p:grpSpPr bwMode="auto">
          <a:xfrm>
            <a:off x="4989513" y="5499100"/>
            <a:ext cx="709612" cy="703263"/>
            <a:chOff x="4337" y="290"/>
            <a:chExt cx="447" cy="443"/>
          </a:xfrm>
        </p:grpSpPr>
        <p:graphicFrame>
          <p:nvGraphicFramePr>
            <p:cNvPr id="58858" name="Object 49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8" name="Clip" r:id="rId8" imgW="1305000" imgH="1085760" progId="MS_ClipArt_Gallery.2">
                <p:embed/>
              </p:oleObj>
            </a:graphicData>
          </a:graphic>
        </p:graphicFrame>
        <p:grpSp>
          <p:nvGrpSpPr>
            <p:cNvPr id="58859" name="Group 49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60" name="Rectangle 49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1" name="Text Box 49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62" name="Group 494"/>
          <p:cNvGrpSpPr>
            <a:grpSpLocks/>
          </p:cNvGrpSpPr>
          <p:nvPr/>
        </p:nvGrpSpPr>
        <p:grpSpPr bwMode="auto">
          <a:xfrm>
            <a:off x="4873625" y="1631950"/>
            <a:ext cx="822325" cy="1501775"/>
            <a:chOff x="3484" y="2522"/>
            <a:chExt cx="518" cy="946"/>
          </a:xfrm>
        </p:grpSpPr>
        <p:grpSp>
          <p:nvGrpSpPr>
            <p:cNvPr id="58863" name="Group 495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64" name="AutoShape 49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5" name="Rectangle 49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6" name="Rectangle 49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7" name="AutoShape 49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8" name="Line 50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9" name="Line 50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0" name="Rectangle 50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1" name="Rectangle 50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72" name="Group 504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73" name="Rectangle 505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4" name="Text Box 506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75" name="Rectangle 507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6" name="Line 508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7" name="Line 509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8" name="Line 510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9" name="Line 511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0" name="Line 512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1" name="Line 513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2" name="Line 514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3" name="Rectangle 515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4" name="Rectangle 516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5" name="Rectangle 517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6" name="Rectangle 518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7" name="Rectangle 519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88" name="Group 520"/>
          <p:cNvGrpSpPr>
            <a:grpSpLocks/>
          </p:cNvGrpSpPr>
          <p:nvPr/>
        </p:nvGrpSpPr>
        <p:grpSpPr bwMode="auto">
          <a:xfrm>
            <a:off x="5618163" y="1374775"/>
            <a:ext cx="709612" cy="703263"/>
            <a:chOff x="4337" y="290"/>
            <a:chExt cx="447" cy="443"/>
          </a:xfrm>
        </p:grpSpPr>
        <p:graphicFrame>
          <p:nvGraphicFramePr>
            <p:cNvPr id="58889" name="Object 52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89" name="Clip" r:id="rId9" imgW="1305000" imgH="1085760" progId="MS_ClipArt_Gallery.2">
                <p:embed/>
              </p:oleObj>
            </a:graphicData>
          </a:graphic>
        </p:graphicFrame>
        <p:grpSp>
          <p:nvGrpSpPr>
            <p:cNvPr id="58890" name="Group 52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91" name="Rectangle 52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92" name="Text Box 52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8893" name="Line 525"/>
          <p:cNvSpPr>
            <a:spLocks noChangeShapeType="1"/>
          </p:cNvSpPr>
          <p:nvPr/>
        </p:nvSpPr>
        <p:spPr bwMode="auto">
          <a:xfrm flipV="1">
            <a:off x="5724525" y="3676650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94" name="Line 526"/>
          <p:cNvSpPr>
            <a:spLocks noChangeShapeType="1"/>
          </p:cNvSpPr>
          <p:nvPr/>
        </p:nvSpPr>
        <p:spPr bwMode="auto">
          <a:xfrm flipH="1" flipV="1">
            <a:off x="4981575" y="3152775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895" name="Group 527"/>
          <p:cNvGrpSpPr>
            <a:grpSpLocks/>
          </p:cNvGrpSpPr>
          <p:nvPr/>
        </p:nvGrpSpPr>
        <p:grpSpPr bwMode="auto">
          <a:xfrm>
            <a:off x="5821363" y="3970338"/>
            <a:ext cx="1031875" cy="457200"/>
            <a:chOff x="3745" y="2537"/>
            <a:chExt cx="650" cy="288"/>
          </a:xfrm>
        </p:grpSpPr>
        <p:sp>
          <p:nvSpPr>
            <p:cNvPr id="58896" name="Rectangle 528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7" name="Text Box 529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898" name="Group 530"/>
          <p:cNvGrpSpPr>
            <a:grpSpLocks/>
          </p:cNvGrpSpPr>
          <p:nvPr/>
        </p:nvGrpSpPr>
        <p:grpSpPr bwMode="auto">
          <a:xfrm>
            <a:off x="5783263" y="2713038"/>
            <a:ext cx="1031875" cy="457200"/>
            <a:chOff x="3745" y="2537"/>
            <a:chExt cx="650" cy="288"/>
          </a:xfrm>
        </p:grpSpPr>
        <p:sp>
          <p:nvSpPr>
            <p:cNvPr id="58899" name="Rectangle 531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0" name="Text Box 532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901" name="Group 533"/>
          <p:cNvGrpSpPr>
            <a:grpSpLocks/>
          </p:cNvGrpSpPr>
          <p:nvPr/>
        </p:nvGrpSpPr>
        <p:grpSpPr bwMode="auto">
          <a:xfrm>
            <a:off x="4459288" y="3427413"/>
            <a:ext cx="1031875" cy="457200"/>
            <a:chOff x="3745" y="2537"/>
            <a:chExt cx="650" cy="288"/>
          </a:xfrm>
        </p:grpSpPr>
        <p:sp>
          <p:nvSpPr>
            <p:cNvPr id="58902" name="Rectangle 534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3" name="Text Box 535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3AAD-CE3B-4D47-8EFA-FF5800DC1CA5}" type="slidenum">
              <a:rPr lang="en-US"/>
              <a:pPr/>
              <a:t>48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28600"/>
            <a:ext cx="7772400" cy="1143000"/>
          </a:xfrm>
        </p:spPr>
        <p:txBody>
          <a:bodyPr/>
          <a:lstStyle/>
          <a:p>
            <a:r>
              <a:rPr lang="en-US" sz="3600"/>
              <a:t>Electronic Mail: mail servers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Mail Servers</a:t>
            </a:r>
            <a:r>
              <a:rPr lang="en-US" sz="2400"/>
              <a:t> </a:t>
            </a:r>
          </a:p>
          <a:p>
            <a:r>
              <a:rPr lang="en-US" sz="2000">
                <a:solidFill>
                  <a:srgbClr val="FF0000"/>
                </a:solidFill>
              </a:rPr>
              <a:t>mailbox</a:t>
            </a:r>
            <a:r>
              <a:rPr lang="en-US" sz="2000"/>
              <a:t> contains incoming messages for user</a:t>
            </a:r>
          </a:p>
          <a:p>
            <a:r>
              <a:rPr lang="en-US" sz="2000">
                <a:solidFill>
                  <a:srgbClr val="FF0000"/>
                </a:solidFill>
              </a:rPr>
              <a:t>message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queue</a:t>
            </a:r>
            <a:r>
              <a:rPr lang="en-US" sz="2000"/>
              <a:t> of outgoing (to be sent) mail messages</a:t>
            </a:r>
          </a:p>
          <a:p>
            <a:r>
              <a:rPr lang="en-US" sz="2000">
                <a:solidFill>
                  <a:srgbClr val="FF0000"/>
                </a:solidFill>
              </a:rPr>
              <a:t>SMTP protocol</a:t>
            </a:r>
            <a:r>
              <a:rPr lang="en-US" sz="2000"/>
              <a:t> between mail servers to send email messages</a:t>
            </a:r>
          </a:p>
          <a:p>
            <a:pPr lvl="1"/>
            <a:r>
              <a:rPr lang="en-US" sz="2000"/>
              <a:t>client: sending mail server</a:t>
            </a:r>
          </a:p>
          <a:p>
            <a:pPr lvl="1"/>
            <a:r>
              <a:rPr lang="en-US" sz="2000"/>
              <a:t>“server”: receiving mail server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6038850" y="2628900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431088" y="2555875"/>
            <a:ext cx="355600" cy="933450"/>
            <a:chOff x="4180" y="783"/>
            <a:chExt cx="150" cy="307"/>
          </a:xfrm>
        </p:grpSpPr>
        <p:sp>
          <p:nvSpPr>
            <p:cNvPr id="59403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6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7188200" y="3008313"/>
            <a:ext cx="822325" cy="1049337"/>
            <a:chOff x="4288" y="2627"/>
            <a:chExt cx="518" cy="661"/>
          </a:xfrm>
        </p:grpSpPr>
        <p:sp>
          <p:nvSpPr>
            <p:cNvPr id="59412" name="Rectangle 20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Text Box 21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9414" name="Rectangle 22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Line 23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7" name="Line 25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Line 26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Line 28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Line 29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Rectangle 30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Rectangle 31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Rectangle 32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Rectangle 33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Rectangle 34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27" name="Group 35"/>
          <p:cNvGrpSpPr>
            <a:grpSpLocks/>
          </p:cNvGrpSpPr>
          <p:nvPr/>
        </p:nvGrpSpPr>
        <p:grpSpPr bwMode="auto">
          <a:xfrm>
            <a:off x="7913688" y="2146300"/>
            <a:ext cx="709612" cy="703263"/>
            <a:chOff x="4337" y="290"/>
            <a:chExt cx="447" cy="443"/>
          </a:xfrm>
        </p:grpSpPr>
        <p:graphicFrame>
          <p:nvGraphicFramePr>
            <p:cNvPr id="59428" name="Object 36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428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59429" name="Group 37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430" name="Rectangle 38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1" name="Text Box 39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8142288" y="3155950"/>
            <a:ext cx="709612" cy="703263"/>
            <a:chOff x="4337" y="290"/>
            <a:chExt cx="447" cy="443"/>
          </a:xfrm>
        </p:grpSpPr>
        <p:graphicFrame>
          <p:nvGraphicFramePr>
            <p:cNvPr id="59433" name="Object 4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433" name="Clip" r:id="rId5" imgW="1305000" imgH="1085760" progId="MS_ClipArt_Gallery.2">
                <p:embed/>
              </p:oleObj>
            </a:graphicData>
          </a:graphic>
        </p:graphicFrame>
        <p:grpSp>
          <p:nvGrpSpPr>
            <p:cNvPr id="59434" name="Group 4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435" name="Rectangle 4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6" name="Text Box 4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9437" name="Group 45"/>
          <p:cNvGrpSpPr>
            <a:grpSpLocks/>
          </p:cNvGrpSpPr>
          <p:nvPr/>
        </p:nvGrpSpPr>
        <p:grpSpPr bwMode="auto">
          <a:xfrm>
            <a:off x="7913688" y="4203700"/>
            <a:ext cx="709612" cy="703263"/>
            <a:chOff x="4337" y="290"/>
            <a:chExt cx="447" cy="443"/>
          </a:xfrm>
        </p:grpSpPr>
        <p:graphicFrame>
          <p:nvGraphicFramePr>
            <p:cNvPr id="59438" name="Object 46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438" name="Clip" r:id="rId6" imgW="1305000" imgH="1085760" progId="MS_ClipArt_Gallery.2">
                <p:embed/>
              </p:oleObj>
            </a:graphicData>
          </a:graphic>
        </p:graphicFrame>
        <p:grpSp>
          <p:nvGrpSpPr>
            <p:cNvPr id="59439" name="Group 47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440" name="Rectangle 48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1" name="Text Box 49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9442" name="Group 50"/>
          <p:cNvGrpSpPr>
            <a:grpSpLocks/>
          </p:cNvGrpSpPr>
          <p:nvPr/>
        </p:nvGrpSpPr>
        <p:grpSpPr bwMode="auto">
          <a:xfrm>
            <a:off x="5187950" y="3965575"/>
            <a:ext cx="822325" cy="1501775"/>
            <a:chOff x="3484" y="2522"/>
            <a:chExt cx="518" cy="946"/>
          </a:xfrm>
        </p:grpSpPr>
        <p:grpSp>
          <p:nvGrpSpPr>
            <p:cNvPr id="59443" name="Group 51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9444" name="AutoShape 5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5" name="Rectangle 5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6" name="Rectangle 5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7" name="AutoShape 5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8" name="Line 5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9" name="Line 5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0" name="Rectangle 5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1" name="Rectangle 5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52" name="Group 60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9453" name="Rectangle 61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4" name="Text Box 62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9455" name="Rectangle 63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6" name="Line 64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7" name="Line 65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8" name="Line 66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Line 67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0" name="Line 68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Line 69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2" name="Line 70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3" name="Rectangle 71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4" name="Rectangle 72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5" name="Rectangle 73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6" name="Rectangle 74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7" name="Rectangle 75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9468" name="Group 76"/>
          <p:cNvGrpSpPr>
            <a:grpSpLocks/>
          </p:cNvGrpSpPr>
          <p:nvPr/>
        </p:nvGrpSpPr>
        <p:grpSpPr bwMode="auto">
          <a:xfrm>
            <a:off x="6142038" y="5070475"/>
            <a:ext cx="709612" cy="703263"/>
            <a:chOff x="4337" y="290"/>
            <a:chExt cx="447" cy="443"/>
          </a:xfrm>
        </p:grpSpPr>
        <p:graphicFrame>
          <p:nvGraphicFramePr>
            <p:cNvPr id="59469" name="Object 77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469" name="Clip" r:id="rId7" imgW="1305000" imgH="1085760" progId="MS_ClipArt_Gallery.2">
                <p:embed/>
              </p:oleObj>
            </a:graphicData>
          </a:graphic>
        </p:graphicFrame>
        <p:grpSp>
          <p:nvGrpSpPr>
            <p:cNvPr id="59470" name="Group 78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471" name="Rectangle 79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2" name="Text Box 80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9473" name="Group 81"/>
          <p:cNvGrpSpPr>
            <a:grpSpLocks/>
          </p:cNvGrpSpPr>
          <p:nvPr/>
        </p:nvGrpSpPr>
        <p:grpSpPr bwMode="auto">
          <a:xfrm>
            <a:off x="5303838" y="5575300"/>
            <a:ext cx="709612" cy="703263"/>
            <a:chOff x="4337" y="290"/>
            <a:chExt cx="447" cy="443"/>
          </a:xfrm>
        </p:grpSpPr>
        <p:graphicFrame>
          <p:nvGraphicFramePr>
            <p:cNvPr id="59474" name="Object 82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474" name="Clip" r:id="rId8" imgW="1305000" imgH="1085760" progId="MS_ClipArt_Gallery.2">
                <p:embed/>
              </p:oleObj>
            </a:graphicData>
          </a:graphic>
        </p:graphicFrame>
        <p:grpSp>
          <p:nvGrpSpPr>
            <p:cNvPr id="59475" name="Group 83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476" name="Rectangle 84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7" name="Text Box 85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9478" name="Group 86"/>
          <p:cNvGrpSpPr>
            <a:grpSpLocks/>
          </p:cNvGrpSpPr>
          <p:nvPr/>
        </p:nvGrpSpPr>
        <p:grpSpPr bwMode="auto">
          <a:xfrm>
            <a:off x="5187950" y="1708150"/>
            <a:ext cx="822325" cy="1501775"/>
            <a:chOff x="3484" y="2522"/>
            <a:chExt cx="518" cy="946"/>
          </a:xfrm>
        </p:grpSpPr>
        <p:grpSp>
          <p:nvGrpSpPr>
            <p:cNvPr id="59479" name="Group 87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9480" name="AutoShape 8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1" name="Rectangle 8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2" name="Rectangle 9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3" name="AutoShape 9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4" name="Line 9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5" name="Line 9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6" name="Rectangle 9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7" name="Rectangle 9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88" name="Group 96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9489" name="Rectangle 97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0" name="Text Box 98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9491" name="Rectangle 99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2" name="Line 100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Line 101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4" name="Line 102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5" name="Line 103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6" name="Line 104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7" name="Line 105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8" name="Line 106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9" name="Rectangle 107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0" name="Rectangle 108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1" name="Rectangle 109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2" name="Rectangle 110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3" name="Rectangle 111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9504" name="Group 112"/>
          <p:cNvGrpSpPr>
            <a:grpSpLocks/>
          </p:cNvGrpSpPr>
          <p:nvPr/>
        </p:nvGrpSpPr>
        <p:grpSpPr bwMode="auto">
          <a:xfrm>
            <a:off x="5932488" y="1450975"/>
            <a:ext cx="709612" cy="703263"/>
            <a:chOff x="4337" y="290"/>
            <a:chExt cx="447" cy="443"/>
          </a:xfrm>
        </p:grpSpPr>
        <p:graphicFrame>
          <p:nvGraphicFramePr>
            <p:cNvPr id="59505" name="Object 113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505" name="Clip" r:id="rId9" imgW="1305000" imgH="1085760" progId="MS_ClipArt_Gallery.2">
                <p:embed/>
              </p:oleObj>
            </a:graphicData>
          </a:graphic>
        </p:graphicFrame>
        <p:grpSp>
          <p:nvGrpSpPr>
            <p:cNvPr id="59506" name="Group 114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507" name="Rectangle 115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8" name="Text Box 116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9509" name="Line 117"/>
          <p:cNvSpPr>
            <a:spLocks noChangeShapeType="1"/>
          </p:cNvSpPr>
          <p:nvPr/>
        </p:nvSpPr>
        <p:spPr bwMode="auto">
          <a:xfrm flipV="1">
            <a:off x="6038850" y="3752850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510" name="Line 118"/>
          <p:cNvSpPr>
            <a:spLocks noChangeShapeType="1"/>
          </p:cNvSpPr>
          <p:nvPr/>
        </p:nvSpPr>
        <p:spPr bwMode="auto">
          <a:xfrm flipH="1" flipV="1">
            <a:off x="5295900" y="3228975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511" name="Group 119"/>
          <p:cNvGrpSpPr>
            <a:grpSpLocks/>
          </p:cNvGrpSpPr>
          <p:nvPr/>
        </p:nvGrpSpPr>
        <p:grpSpPr bwMode="auto">
          <a:xfrm>
            <a:off x="6135688" y="4046538"/>
            <a:ext cx="1031875" cy="457200"/>
            <a:chOff x="3745" y="2537"/>
            <a:chExt cx="650" cy="288"/>
          </a:xfrm>
        </p:grpSpPr>
        <p:sp>
          <p:nvSpPr>
            <p:cNvPr id="59512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13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9514" name="Group 122"/>
          <p:cNvGrpSpPr>
            <a:grpSpLocks/>
          </p:cNvGrpSpPr>
          <p:nvPr/>
        </p:nvGrpSpPr>
        <p:grpSpPr bwMode="auto">
          <a:xfrm>
            <a:off x="6097588" y="2789238"/>
            <a:ext cx="1031875" cy="457200"/>
            <a:chOff x="3745" y="2537"/>
            <a:chExt cx="650" cy="288"/>
          </a:xfrm>
        </p:grpSpPr>
        <p:sp>
          <p:nvSpPr>
            <p:cNvPr id="59515" name="Rectangle 123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16" name="Text Box 124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9517" name="Group 125"/>
          <p:cNvGrpSpPr>
            <a:grpSpLocks/>
          </p:cNvGrpSpPr>
          <p:nvPr/>
        </p:nvGrpSpPr>
        <p:grpSpPr bwMode="auto">
          <a:xfrm>
            <a:off x="4773613" y="3503613"/>
            <a:ext cx="1031875" cy="457200"/>
            <a:chOff x="3745" y="2537"/>
            <a:chExt cx="650" cy="288"/>
          </a:xfrm>
        </p:grpSpPr>
        <p:sp>
          <p:nvSpPr>
            <p:cNvPr id="59518" name="Rectangle 126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19" name="Text Box 127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83DF-3C3B-46A1-9284-767DA6E34718}" type="slidenum">
              <a:rPr lang="en-US"/>
              <a:pPr/>
              <a:t>49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Electronic Mail: SMTP </a:t>
            </a:r>
            <a:r>
              <a:rPr lang="en-US" sz="3200"/>
              <a:t>[RFC 2821]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324725" cy="4648200"/>
          </a:xfrm>
        </p:spPr>
        <p:txBody>
          <a:bodyPr/>
          <a:lstStyle/>
          <a:p>
            <a:r>
              <a:rPr lang="en-US" sz="2000"/>
              <a:t>uses TCP to reliably transfer email message from client to server, port 25</a:t>
            </a:r>
          </a:p>
          <a:p>
            <a:r>
              <a:rPr lang="en-US" sz="2000"/>
              <a:t>direct transfer: sending server to receiving server</a:t>
            </a:r>
          </a:p>
          <a:p>
            <a:r>
              <a:rPr lang="en-US" sz="2000"/>
              <a:t>three phases of transfer</a:t>
            </a:r>
          </a:p>
          <a:p>
            <a:pPr lvl="1"/>
            <a:r>
              <a:rPr lang="en-US" sz="2000"/>
              <a:t>handshaking (greeting)</a:t>
            </a:r>
          </a:p>
          <a:p>
            <a:pPr lvl="1"/>
            <a:r>
              <a:rPr lang="en-US" sz="2000"/>
              <a:t>transfer of messages</a:t>
            </a:r>
          </a:p>
          <a:p>
            <a:pPr lvl="1"/>
            <a:r>
              <a:rPr lang="en-US" sz="2000"/>
              <a:t>closure</a:t>
            </a:r>
          </a:p>
          <a:p>
            <a:r>
              <a:rPr lang="en-US" sz="2000"/>
              <a:t>command/response interaction</a:t>
            </a:r>
            <a:endParaRPr lang="en-US" sz="2000">
              <a:solidFill>
                <a:schemeClr val="accent2"/>
              </a:solidFill>
            </a:endParaRP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commands:</a:t>
            </a:r>
            <a:r>
              <a:rPr lang="en-US" sz="2000"/>
              <a:t> ASCII text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response:</a:t>
            </a:r>
            <a:r>
              <a:rPr lang="en-US" sz="2000"/>
              <a:t> status code and phrase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769F-BE92-4394-9190-B7D971CAEEAE}" type="slidenum">
              <a:rPr lang="en-US"/>
              <a:pPr/>
              <a:t>5</a:t>
            </a:fld>
            <a:endParaRPr lang="en-US"/>
          </a:p>
        </p:txBody>
      </p:sp>
      <p:sp>
        <p:nvSpPr>
          <p:cNvPr id="35389" name="Freeform 573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0" name="Freeform 574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1" name="Freeform 575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92" name="Group 576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35393" name="Rectangle 57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4" name="AutoShape 57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395" name="Group 579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35396" name="Line 58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7" name="Line 58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8" name="Line 58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9" name="Line 58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0" name="Line 58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1" name="Line 58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2" name="Line 58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3" name="Line 58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4" name="Line 58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5" name="Line 58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6" name="Line 59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7" name="Line 59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8" name="Line 59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9" name="Line 59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10" name="Line 59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5411" name="Group 59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5412" name="Line 59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3" name="Line 59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4" name="Line 59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5" name="Line 59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416" name="Group 60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5417" name="Line 60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8" name="Line 60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9" name="Line 60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0" name="Line 60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421" name="Group 60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5422" name="Line 60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3" name="Line 60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4" name="Line 60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5" name="Line 60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5426" name="Oval 610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7" name="Line 611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8" name="Line 612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9" name="Rectangle 613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30" name="Oval 614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31" name="Group 615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35432" name="Line 6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3" name="Line 6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" name="Line 6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35" name="Group 619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35436" name="Line 6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7" name="Line 6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8" name="Line 6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39" name="Oval 623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0" name="Line 624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1" name="Line 625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2" name="Rectangle 626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43" name="Oval 627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44" name="Group 628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35445" name="Line 6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6" name="Line 6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7" name="Line 6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48" name="Group 632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35449" name="Line 6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0" name="Line 6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1" name="Line 6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52" name="Oval 636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3" name="Line 637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4" name="Line 638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5" name="Rectangle 639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56" name="Oval 640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57" name="Group 641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35458" name="Line 6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9" name="Line 6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0" name="Line 6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61" name="Group 645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35462" name="Line 6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3" name="Line 6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4" name="Line 6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65" name="Oval 649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6" name="Line 650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7" name="Line 651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8" name="Rectangle 652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69" name="Oval 653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70" name="Group 654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35471" name="Line 6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2" name="Line 6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3" name="Line 6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74" name="Group 658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35475" name="Line 6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6" name="Line 6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7" name="Line 6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78" name="Oval 662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9" name="Line 663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0" name="Line 664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" name="Rectangle 665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82" name="Oval 666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83" name="Group 667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35484" name="Line 6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5" name="Line 6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6" name="Line 6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87" name="Group 671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35488" name="Line 6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9" name="Line 6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0" name="Line 6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91" name="Oval 675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2" name="Line 676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3" name="Line 677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4" name="Rectangle 678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5495" name="Oval 679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96" name="Group 680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35497" name="Line 6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8" name="Line 6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9" name="Line 6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00" name="Group 684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35501" name="Line 6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2" name="Line 6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3" name="Line 6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04" name="Oval 688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5" name="Line 689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6" name="Line 690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7" name="Rectangle 691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08" name="Oval 692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09" name="Group 693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35510" name="Line 6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1" name="Line 6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2" name="Line 6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13" name="Group 697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35514" name="Line 6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5" name="Line 6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6" name="Line 7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17" name="Oval 701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8" name="Line 702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9" name="Line 703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0" name="Rectangle 704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21" name="Oval 705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22" name="Group 706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35523" name="Line 7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4" name="Line 7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5" name="Line 7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26" name="Group 710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35527" name="Line 7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8" name="Line 7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9" name="Line 7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30" name="Oval 714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1" name="Line 715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2" name="Line 716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" name="Rectangle 717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34" name="Oval 718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35" name="Group 719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35536" name="Line 7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7" name="Line 7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8" name="Line 7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39" name="Group 723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35540" name="Line 7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1" name="Line 7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2" name="Line 7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43" name="Line 727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4" name="Line 728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5" name="Line 729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6" name="Line 730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7" name="Line 731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8" name="Line 732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9" name="Line 733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0" name="Freeform 734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1" name="Line 735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2" name="Line 736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3" name="Line 737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54" name="Group 738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35555" name="Oval 73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6" name="Line 74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7" name="Line 74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8" name="Rectangle 74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59" name="Oval 74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60" name="Group 74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561" name="Line 7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2" name="Line 7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3" name="Line 7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64" name="Group 74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565" name="Line 7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6" name="Line 7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7" name="Line 7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568" name="Group 752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35569" name="Oval 7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" name="Line 7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1" name="Line 7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2" name="Rectangle 7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73" name="Oval 7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74" name="Group 7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75" name="Line 7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6" name="Line 7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7" name="Line 7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78" name="Group 7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79" name="Line 7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0" name="Line 7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1" name="Line 7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582" name="Group 766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35583" name="Oval 7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4" name="Line 7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5" name="Line 7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6" name="Rectangle 7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87" name="Oval 7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88" name="Group 7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89" name="Line 7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0" name="Line 7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1" name="Line 7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92" name="Group 7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93" name="Line 7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4" name="Line 7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5" name="Line 7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596" name="Line 780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7" name="Line 781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8" name="Line 782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9" name="Line 783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0" name="Line 784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1" name="Line 785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2" name="Line 786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3" name="Line 787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4" name="Line 788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5" name="Line 789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6" name="Line 790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7" name="Line 791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608" name="Group 792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35609" name="Group 793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5610" name="Picture 794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5611" name="Line 795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2" name="Line 796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613" name="Picture 797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5614" name="Group 798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5615" name="Object 7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615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5616" name="Object 8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616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5617" name="Group 801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5618" name="Object 8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618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5619" name="Object 8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619" name="Clip" r:id="rId9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35620" name="Object 804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5620" name="Clip" r:id="rId10" imgW="1305000" imgH="1085760" progId="MS_ClipArt_Gallery.2">
                <p:embed/>
              </p:oleObj>
            </a:graphicData>
          </a:graphic>
        </p:graphicFrame>
        <p:grpSp>
          <p:nvGrpSpPr>
            <p:cNvPr id="35621" name="Group 805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5622" name="AutoShape 80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3" name="Rectangle 80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4" name="Rectangle 80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5" name="AutoShape 80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6" name="Line 81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7" name="Line 81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8" name="Rectangle 81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9" name="Rectangle 81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630" name="Object 81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5630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35631" name="Object 81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5631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35632" name="Object 81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5632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35633" name="Object 81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5633" name="Clip" r:id="rId14" imgW="1305000" imgH="1085760" progId="MS_ClipArt_Gallery.2">
                <p:embed/>
              </p:oleObj>
            </a:graphicData>
          </a:graphic>
        </p:graphicFrame>
        <p:grpSp>
          <p:nvGrpSpPr>
            <p:cNvPr id="35634" name="Group 81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5635" name="Object 81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635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5636" name="Object 82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636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5637" name="Group 82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5638" name="Object 8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638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5639" name="Object 8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639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5640" name="Group 8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5641" name="AutoShape 8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2" name="Rectangle 8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3" name="Rectangle 8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4" name="AutoShape 8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5" name="Line 8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6" name="Line 8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" name="Rectangle 8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8" name="Rectangle 8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649" name="Line 833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0" name="Line 834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1" name="Line 835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2" name="Line 836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3" name="Line 837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4" name="Line 838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5" name="Line 839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6" name="Line 840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7" name="Line 841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8" name="Line 842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9" name="Line 843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660" name="Group 844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35661" name="Oval 84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2" name="Line 84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3" name="Line 84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4" name="Rectangle 84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65" name="Oval 84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666" name="Group 85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67" name="Line 8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8" name="Line 8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9" name="Line 8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670" name="Group 85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71" name="Line 8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2" name="Line 8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3" name="Line 8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674" name="Group 858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35675" name="Oval 85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6" name="Line 86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7" name="Line 86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8" name="Rectangle 86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79" name="Oval 86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680" name="Group 86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81" name="Line 8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2" name="Line 8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3" name="Line 8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684" name="Group 86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85" name="Line 8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6" name="Line 8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7" name="Line 8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688" name="Group 872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35689" name="Picture 873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690" name="Freeform 87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1" name="Freeform 87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2" name="Freeform 87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3" name="Freeform 87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4" name="Freeform 87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5" name="Freeform 87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6" name="Freeform 88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7" name="Freeform 88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8" name="Freeform 88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9" name="Freeform 88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0" name="Freeform 88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1" name="Freeform 88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2" name="Freeform 88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3" name="Freeform 88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4" name="Freeform 88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5" name="Freeform 88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6" name="Freeform 89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07" name="Group 891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35708" name="Picture 89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709" name="Freeform 89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0" name="Freeform 89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1" name="Freeform 89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2" name="Freeform 89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3" name="Freeform 89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4" name="Freeform 89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5" name="Freeform 89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6" name="Freeform 90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7" name="Freeform 90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8" name="Freeform 90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9" name="Freeform 90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0" name="Freeform 90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1" name="Freeform 90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2" name="Freeform 90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3" name="Freeform 90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4" name="Freeform 90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5" name="Freeform 90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7491413" y="1111250"/>
            <a:ext cx="893762" cy="31289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938963" y="3786188"/>
            <a:ext cx="958850" cy="50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600"/>
              <a:t>Creating a network app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191000" cy="5114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write programs that</a:t>
            </a:r>
          </a:p>
          <a:p>
            <a:pPr lvl="1"/>
            <a:r>
              <a:rPr lang="en-US" sz="2000" dirty="0"/>
              <a:t>run on (different) </a:t>
            </a:r>
            <a:r>
              <a:rPr lang="en-US" sz="2000" i="1" dirty="0"/>
              <a:t>end systems</a:t>
            </a:r>
          </a:p>
          <a:p>
            <a:pPr lvl="1"/>
            <a:r>
              <a:rPr lang="en-US" sz="2000" dirty="0"/>
              <a:t>communicate over network</a:t>
            </a:r>
          </a:p>
          <a:p>
            <a:pPr lvl="1"/>
            <a:r>
              <a:rPr lang="en-US" sz="2000" dirty="0"/>
              <a:t>e.g., web server software communicates with browser software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 need to write software for network-core devices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network core devices do not run user applications </a:t>
            </a:r>
          </a:p>
          <a:p>
            <a:pPr lvl="1"/>
            <a:r>
              <a:rPr lang="en-US" sz="2000" dirty="0"/>
              <a:t>applications on end systems  allows for rapid app development, propagation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5734" name="Group 918"/>
          <p:cNvGrpSpPr>
            <a:grpSpLocks/>
          </p:cNvGrpSpPr>
          <p:nvPr/>
        </p:nvGrpSpPr>
        <p:grpSpPr bwMode="auto">
          <a:xfrm>
            <a:off x="6470650" y="822325"/>
            <a:ext cx="1063625" cy="965200"/>
            <a:chOff x="4076" y="518"/>
            <a:chExt cx="670" cy="608"/>
          </a:xfrm>
        </p:grpSpPr>
        <p:grpSp>
          <p:nvGrpSpPr>
            <p:cNvPr id="35042" name="Group 226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043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4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5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6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047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8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9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33" name="Freeform 917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35" name="Group 919"/>
          <p:cNvGrpSpPr>
            <a:grpSpLocks/>
          </p:cNvGrpSpPr>
          <p:nvPr/>
        </p:nvGrpSpPr>
        <p:grpSpPr bwMode="auto">
          <a:xfrm>
            <a:off x="7646988" y="4217988"/>
            <a:ext cx="1063625" cy="965200"/>
            <a:chOff x="4076" y="518"/>
            <a:chExt cx="670" cy="608"/>
          </a:xfrm>
        </p:grpSpPr>
        <p:grpSp>
          <p:nvGrpSpPr>
            <p:cNvPr id="35736" name="Group 92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37" name="Rectangle 92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" name="Rectangle 92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" name="Rectangle 92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" name="Text Box 92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41" name="Line 92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" name="Line 92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3" name="Line 92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44" name="Freeform 92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45" name="Group 929"/>
          <p:cNvGrpSpPr>
            <a:grpSpLocks/>
          </p:cNvGrpSpPr>
          <p:nvPr/>
        </p:nvGrpSpPr>
        <p:grpSpPr bwMode="auto">
          <a:xfrm>
            <a:off x="5900738" y="3678238"/>
            <a:ext cx="1063625" cy="965200"/>
            <a:chOff x="4076" y="518"/>
            <a:chExt cx="670" cy="608"/>
          </a:xfrm>
        </p:grpSpPr>
        <p:grpSp>
          <p:nvGrpSpPr>
            <p:cNvPr id="35746" name="Group 93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47" name="Rectangle 93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8" name="Rectangle 93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9" name="Rectangle 93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0" name="Text Box 93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51" name="Line 93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2" name="Line 93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3" name="Line 93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54" name="Freeform 93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7" grpId="0" animBg="1"/>
      <p:bldP spid="357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23-8ACB-4993-9DC5-2722045F7FD1}" type="slidenum">
              <a:rPr lang="en-US"/>
              <a:pPr/>
              <a:t>50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8235950" cy="1143000"/>
          </a:xfrm>
        </p:spPr>
        <p:txBody>
          <a:bodyPr/>
          <a:lstStyle/>
          <a:p>
            <a:r>
              <a:rPr lang="en-US" sz="3600"/>
              <a:t>Scenario: Alice sends message to Bob</a:t>
            </a: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0463"/>
            <a:ext cx="3810000" cy="32194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/>
              <a:t>1) Alice uses UA to compose message and “to” </a:t>
            </a:r>
            <a:r>
              <a:rPr lang="en-US" sz="2000">
                <a:latin typeface="Courier New" pitchFamily="49" charset="0"/>
              </a:rPr>
              <a:t>bob@someschool.edu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2) Alice’s UA sends message to her mail server; message placed in message queue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3) Client side of SMTP opens TCP connection with Bob’s mail server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135063"/>
            <a:ext cx="3810000" cy="32686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/>
              <a:t>4) SMTP client sends Alice’s message over the TCP connection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5) Bob’s mail server places the message in Bob’s mailbox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6) Bob invokes his user agent to read message</a:t>
            </a:r>
            <a:endParaRPr lang="en-US" sz="2400"/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grpSp>
        <p:nvGrpSpPr>
          <p:cNvPr id="126981" name="Group 5"/>
          <p:cNvGrpSpPr>
            <a:grpSpLocks/>
          </p:cNvGrpSpPr>
          <p:nvPr/>
        </p:nvGrpSpPr>
        <p:grpSpPr bwMode="auto">
          <a:xfrm>
            <a:off x="1270000" y="5062538"/>
            <a:ext cx="709613" cy="703262"/>
            <a:chOff x="4337" y="290"/>
            <a:chExt cx="447" cy="443"/>
          </a:xfrm>
        </p:grpSpPr>
        <p:graphicFrame>
          <p:nvGraphicFramePr>
            <p:cNvPr id="126982" name="Object 6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126982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126983" name="Group 7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126984" name="Rectangle 8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5" name="Text Box 9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6986" name="Group 10"/>
          <p:cNvGrpSpPr>
            <a:grpSpLocks/>
          </p:cNvGrpSpPr>
          <p:nvPr/>
        </p:nvGrpSpPr>
        <p:grpSpPr bwMode="auto">
          <a:xfrm>
            <a:off x="2795588" y="4503738"/>
            <a:ext cx="822325" cy="1501775"/>
            <a:chOff x="3484" y="2522"/>
            <a:chExt cx="518" cy="946"/>
          </a:xfrm>
        </p:grpSpPr>
        <p:grpSp>
          <p:nvGrpSpPr>
            <p:cNvPr id="126987" name="Group 11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126988" name="AutoShape 1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9" name="Rectangle 1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0" name="Rectangle 1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1" name="AutoShape 1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2" name="Line 1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3" name="Line 1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4" name="Rectangle 1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5" name="Rectangle 1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996" name="Group 20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126997" name="Rectangle 21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8" name="Text Box 22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26999" name="Rectangle 23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0" name="Line 24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1" name="Line 25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2" name="Line 26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3" name="Line 27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4" name="Line 28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5" name="Line 29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6" name="Line 30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7" name="Rectangle 31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8" name="Rectangle 32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9" name="Rectangle 33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0" name="Rectangle 34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1" name="Rectangle 35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27012" name="Picture 36" descr="A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5" y="5121275"/>
            <a:ext cx="561975" cy="693738"/>
          </a:xfrm>
          <a:prstGeom prst="rect">
            <a:avLst/>
          </a:prstGeom>
          <a:noFill/>
        </p:spPr>
      </p:pic>
      <p:pic>
        <p:nvPicPr>
          <p:cNvPr id="127013" name="Picture 37" descr="Bo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3038" y="5026025"/>
            <a:ext cx="676275" cy="690563"/>
          </a:xfrm>
          <a:prstGeom prst="rect">
            <a:avLst/>
          </a:prstGeom>
          <a:noFill/>
        </p:spPr>
      </p:pic>
      <p:grpSp>
        <p:nvGrpSpPr>
          <p:cNvPr id="127014" name="Group 38"/>
          <p:cNvGrpSpPr>
            <a:grpSpLocks/>
          </p:cNvGrpSpPr>
          <p:nvPr/>
        </p:nvGrpSpPr>
        <p:grpSpPr bwMode="auto">
          <a:xfrm>
            <a:off x="4986338" y="4449763"/>
            <a:ext cx="822325" cy="1501775"/>
            <a:chOff x="3484" y="2522"/>
            <a:chExt cx="518" cy="946"/>
          </a:xfrm>
        </p:grpSpPr>
        <p:grpSp>
          <p:nvGrpSpPr>
            <p:cNvPr id="127015" name="Group 39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127016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7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8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9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0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1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2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3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24" name="Group 48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127025" name="Rectangle 49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6" name="Text Box 50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27027" name="Rectangle 51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8" name="Line 52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9" name="Line 53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0" name="Line 54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1" name="Line 55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2" name="Line 56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3" name="Line 57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4" name="Line 58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5" name="Rectangle 59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6" name="Rectangle 60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7" name="Rectangle 61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8" name="Rectangle 62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9" name="Rectangle 63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7040" name="Group 64"/>
          <p:cNvGrpSpPr>
            <a:grpSpLocks/>
          </p:cNvGrpSpPr>
          <p:nvPr/>
        </p:nvGrpSpPr>
        <p:grpSpPr bwMode="auto">
          <a:xfrm>
            <a:off x="6819900" y="4946650"/>
            <a:ext cx="709613" cy="703263"/>
            <a:chOff x="4337" y="290"/>
            <a:chExt cx="447" cy="443"/>
          </a:xfrm>
        </p:grpSpPr>
        <p:graphicFrame>
          <p:nvGraphicFramePr>
            <p:cNvPr id="127041" name="Object 6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127041" name="Clip" r:id="rId7" imgW="1305000" imgH="1085760" progId="MS_ClipArt_Gallery.2">
                <p:embed/>
              </p:oleObj>
            </a:graphicData>
          </a:graphic>
        </p:graphicFrame>
        <p:grpSp>
          <p:nvGrpSpPr>
            <p:cNvPr id="127042" name="Group 6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127043" name="Rectangle 6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4" name="Text Box 6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127045" name="Line 69"/>
          <p:cNvSpPr>
            <a:spLocks noChangeShapeType="1"/>
          </p:cNvSpPr>
          <p:nvPr/>
        </p:nvSpPr>
        <p:spPr bwMode="auto">
          <a:xfrm>
            <a:off x="1928813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46" name="Line 70"/>
          <p:cNvSpPr>
            <a:spLocks noChangeShapeType="1"/>
          </p:cNvSpPr>
          <p:nvPr/>
        </p:nvSpPr>
        <p:spPr bwMode="auto">
          <a:xfrm>
            <a:off x="3614738" y="5629275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47" name="Line 71"/>
          <p:cNvSpPr>
            <a:spLocks noChangeShapeType="1"/>
          </p:cNvSpPr>
          <p:nvPr/>
        </p:nvSpPr>
        <p:spPr bwMode="auto">
          <a:xfrm flipV="1">
            <a:off x="5811838" y="5408613"/>
            <a:ext cx="1027112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48" name="Oval 72"/>
          <p:cNvSpPr>
            <a:spLocks noChangeArrowheads="1"/>
          </p:cNvSpPr>
          <p:nvPr/>
        </p:nvSpPr>
        <p:spPr bwMode="auto">
          <a:xfrm>
            <a:off x="1441450" y="48704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1</a:t>
            </a:r>
            <a:endParaRPr lang="en-US"/>
          </a:p>
        </p:txBody>
      </p:sp>
      <p:sp>
        <p:nvSpPr>
          <p:cNvPr id="127050" name="Oval 74"/>
          <p:cNvSpPr>
            <a:spLocks noChangeArrowheads="1"/>
          </p:cNvSpPr>
          <p:nvPr/>
        </p:nvSpPr>
        <p:spPr bwMode="auto">
          <a:xfrm>
            <a:off x="2168525" y="54387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2</a:t>
            </a:r>
            <a:endParaRPr lang="en-US"/>
          </a:p>
        </p:txBody>
      </p:sp>
      <p:sp>
        <p:nvSpPr>
          <p:cNvPr id="127051" name="Oval 75"/>
          <p:cNvSpPr>
            <a:spLocks noChangeArrowheads="1"/>
          </p:cNvSpPr>
          <p:nvPr/>
        </p:nvSpPr>
        <p:spPr bwMode="auto">
          <a:xfrm>
            <a:off x="3040063" y="55181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3</a:t>
            </a:r>
            <a:endParaRPr lang="en-US"/>
          </a:p>
        </p:txBody>
      </p:sp>
      <p:sp>
        <p:nvSpPr>
          <p:cNvPr id="127052" name="Oval 76"/>
          <p:cNvSpPr>
            <a:spLocks noChangeArrowheads="1"/>
          </p:cNvSpPr>
          <p:nvPr/>
        </p:nvSpPr>
        <p:spPr bwMode="auto">
          <a:xfrm>
            <a:off x="4151313" y="56038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4</a:t>
            </a:r>
            <a:endParaRPr lang="en-US"/>
          </a:p>
        </p:txBody>
      </p:sp>
      <p:sp>
        <p:nvSpPr>
          <p:cNvPr id="127053" name="Oval 77"/>
          <p:cNvSpPr>
            <a:spLocks noChangeArrowheads="1"/>
          </p:cNvSpPr>
          <p:nvPr/>
        </p:nvSpPr>
        <p:spPr bwMode="auto">
          <a:xfrm>
            <a:off x="5300663" y="570230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5</a:t>
            </a:r>
            <a:endParaRPr lang="en-US"/>
          </a:p>
        </p:txBody>
      </p:sp>
      <p:sp>
        <p:nvSpPr>
          <p:cNvPr id="127054" name="Oval 78"/>
          <p:cNvSpPr>
            <a:spLocks noChangeArrowheads="1"/>
          </p:cNvSpPr>
          <p:nvPr/>
        </p:nvSpPr>
        <p:spPr bwMode="auto">
          <a:xfrm>
            <a:off x="6178550" y="55054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F64-E763-48AC-A2D9-EE072A28C62D}" type="slidenum">
              <a:rPr lang="en-US"/>
              <a:pPr/>
              <a:t>51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SMTP: final words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SMTP uses persistent connections: sending mail server sends all its messages to the receiving mail server over one TCP connection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sz="2000"/>
              <a:t>HTTP: pull</a:t>
            </a:r>
          </a:p>
          <a:p>
            <a:pPr>
              <a:spcAft>
                <a:spcPct val="50000"/>
              </a:spcAft>
            </a:pPr>
            <a:r>
              <a:rPr lang="en-US" sz="2000"/>
              <a:t>SMTP: push</a:t>
            </a:r>
          </a:p>
          <a:p>
            <a:pPr>
              <a:spcAft>
                <a:spcPct val="50000"/>
              </a:spcAft>
            </a:pPr>
            <a:r>
              <a:rPr lang="en-US" sz="2000"/>
              <a:t>both have ASCII command/response interaction, status codes</a:t>
            </a:r>
          </a:p>
          <a:p>
            <a:r>
              <a:rPr lang="en-US" sz="2000"/>
              <a:t>HTTP: each object encapsulated in its own response msg</a:t>
            </a:r>
          </a:p>
          <a:p>
            <a:r>
              <a:rPr lang="en-US" sz="2000"/>
              <a:t>SMTP: multiple objects sent in multipart msg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142-8E3C-4454-9AC9-BB1E474477F1}" type="slidenum">
              <a:rPr lang="en-US"/>
              <a:pPr/>
              <a:t>52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Mail message format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/>
              <a:t>SMTP: protocol for exchanging email msgs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RFC 822: standard for text message format:</a:t>
            </a:r>
          </a:p>
          <a:p>
            <a:r>
              <a:rPr lang="en-US" sz="2000"/>
              <a:t>header lines, e.g.,</a:t>
            </a:r>
          </a:p>
          <a:p>
            <a:pPr lvl="1"/>
            <a:r>
              <a:rPr lang="en-US" sz="1800"/>
              <a:t>To:</a:t>
            </a:r>
          </a:p>
          <a:p>
            <a:pPr lvl="1"/>
            <a:r>
              <a:rPr lang="en-US" sz="1800"/>
              <a:t>From:</a:t>
            </a:r>
          </a:p>
          <a:p>
            <a:pPr lvl="1"/>
            <a:r>
              <a:rPr lang="en-US" sz="1800"/>
              <a:t>Subject:</a:t>
            </a:r>
          </a:p>
          <a:p>
            <a:pPr lvl="1">
              <a:buFont typeface="Wingdings" pitchFamily="2" charset="2"/>
              <a:buNone/>
            </a:pPr>
            <a:r>
              <a:rPr lang="en-US" sz="1800" i="1">
                <a:solidFill>
                  <a:srgbClr val="FF0000"/>
                </a:solidFill>
              </a:rPr>
              <a:t>different</a:t>
            </a:r>
            <a:r>
              <a:rPr lang="en-US" sz="1800" i="1">
                <a:solidFill>
                  <a:srgbClr val="66FFCC"/>
                </a:solidFill>
              </a:rPr>
              <a:t> </a:t>
            </a:r>
            <a:r>
              <a:rPr lang="en-US" sz="1800" i="1"/>
              <a:t>from SMTP commands</a:t>
            </a:r>
            <a:r>
              <a:rPr lang="en-US" sz="1800"/>
              <a:t>!</a:t>
            </a:r>
          </a:p>
          <a:p>
            <a:r>
              <a:rPr lang="en-US" sz="2000"/>
              <a:t>body</a:t>
            </a:r>
          </a:p>
          <a:p>
            <a:pPr lvl="1"/>
            <a:r>
              <a:rPr lang="en-US" sz="1800"/>
              <a:t>the “message”, ASCII characters only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775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V="1">
            <a:off x="3162300" y="2159000"/>
            <a:ext cx="1765300" cy="10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V="1">
            <a:off x="3009900" y="3327400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8132763" y="2112963"/>
            <a:ext cx="80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blank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line</a:t>
            </a: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7251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6F0-AB8F-496D-9D04-C271A4E15464}" type="slidenum">
              <a:rPr lang="en-US"/>
              <a:pPr/>
              <a:t>53</a:t>
            </a:fld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sz="3200"/>
              <a:t>Message format: multimedia extensions</a:t>
            </a: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384300"/>
            <a:ext cx="7327900" cy="4648200"/>
          </a:xfrm>
        </p:spPr>
        <p:txBody>
          <a:bodyPr/>
          <a:lstStyle/>
          <a:p>
            <a:r>
              <a:rPr lang="en-US" sz="2000"/>
              <a:t>MIME: multimedia mail extension, RFC 2045, 2056</a:t>
            </a:r>
          </a:p>
          <a:p>
            <a:r>
              <a:rPr lang="en-US" sz="2000"/>
              <a:t>additional lines in msg header declare MIME content type</a:t>
            </a:r>
            <a:endParaRPr lang="en-US" sz="2400"/>
          </a:p>
        </p:txBody>
      </p:sp>
      <p:grpSp>
        <p:nvGrpSpPr>
          <p:cNvPr id="64522" name="Group 10"/>
          <p:cNvGrpSpPr>
            <a:grpSpLocks/>
          </p:cNvGrpSpPr>
          <p:nvPr/>
        </p:nvGrpSpPr>
        <p:grpSpPr bwMode="auto">
          <a:xfrm>
            <a:off x="3943350" y="2851150"/>
            <a:ext cx="5003800" cy="3113088"/>
            <a:chOff x="1424" y="1808"/>
            <a:chExt cx="3152" cy="2152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440" y="1808"/>
              <a:ext cx="3136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Courier New" pitchFamily="49" charset="0"/>
                </a:rPr>
                <a:t>From: alice@crepes.fr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Courier New" pitchFamily="49" charset="0"/>
                </a:rPr>
                <a:t>To: bob@hamburger.edu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Courier New" pitchFamily="49" charset="0"/>
                </a:rPr>
                <a:t>Subject: Picture of yummy crepe.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Courier New" pitchFamily="49" charset="0"/>
                </a:rPr>
                <a:t>MIME-Version: 1.0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Courier New" pitchFamily="49" charset="0"/>
                </a:rPr>
                <a:t>Content-Transfer-Encoding: base64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Courier New" pitchFamily="49" charset="0"/>
                </a:rPr>
                <a:t>Content-Type: image/jpeg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="1">
                <a:latin typeface="Courier New" pitchFamily="49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Courier New" pitchFamily="49" charset="0"/>
                </a:rPr>
                <a:t>base64 encoded data .....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Courier New" pitchFamily="49" charset="0"/>
                </a:rPr>
                <a:t>.........................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Courier New" pitchFamily="49" charset="0"/>
                </a:rPr>
                <a:t>......base64 encoded data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1424" y="1808"/>
              <a:ext cx="2984" cy="2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14300" y="4348163"/>
            <a:ext cx="2825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multimedia data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type, subtype,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parameter declaration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900113" y="3560763"/>
            <a:ext cx="1943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method used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to encode data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973138" y="3001963"/>
            <a:ext cx="1852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MIME version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1106488" y="5529263"/>
            <a:ext cx="176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encoded data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2857500" y="3276600"/>
            <a:ext cx="1155700" cy="546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2832100" y="3911600"/>
            <a:ext cx="1181100" cy="190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V="1">
            <a:off x="2806700" y="4419600"/>
            <a:ext cx="1244600" cy="355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2844800" y="5168900"/>
            <a:ext cx="1003300" cy="50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Freeform 19"/>
          <p:cNvSpPr>
            <a:spLocks/>
          </p:cNvSpPr>
          <p:nvPr/>
        </p:nvSpPr>
        <p:spPr bwMode="auto">
          <a:xfrm>
            <a:off x="3871913" y="4810125"/>
            <a:ext cx="309562" cy="881063"/>
          </a:xfrm>
          <a:custGeom>
            <a:avLst/>
            <a:gdLst/>
            <a:ahLst/>
            <a:cxnLst>
              <a:cxn ang="0">
                <a:pos x="159" y="3"/>
              </a:cxn>
              <a:cxn ang="0">
                <a:pos x="0" y="0"/>
              </a:cxn>
              <a:cxn ang="0">
                <a:pos x="0" y="555"/>
              </a:cxn>
              <a:cxn ang="0">
                <a:pos x="195" y="552"/>
              </a:cxn>
            </a:cxnLst>
            <a:rect l="0" t="0" r="r" b="b"/>
            <a:pathLst>
              <a:path w="195" h="555">
                <a:moveTo>
                  <a:pt x="159" y="3"/>
                </a:moveTo>
                <a:lnTo>
                  <a:pt x="0" y="0"/>
                </a:lnTo>
                <a:lnTo>
                  <a:pt x="0" y="555"/>
                </a:lnTo>
                <a:lnTo>
                  <a:pt x="195" y="552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926-C24D-4B32-8BD3-2CAA00094784}" type="slidenum">
              <a:rPr lang="en-US"/>
              <a:pPr/>
              <a:t>54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Mail access protocols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3219450"/>
            <a:ext cx="7381875" cy="2209800"/>
          </a:xfrm>
        </p:spPr>
        <p:txBody>
          <a:bodyPr/>
          <a:lstStyle/>
          <a:p>
            <a:r>
              <a:rPr lang="en-US" sz="2000"/>
              <a:t>SMTP: delivery/storage to receiver’s server</a:t>
            </a:r>
          </a:p>
          <a:p>
            <a:r>
              <a:rPr lang="en-US" sz="2000"/>
              <a:t>Mail access protocol: retrieval from server</a:t>
            </a:r>
          </a:p>
          <a:p>
            <a:pPr lvl="1"/>
            <a:r>
              <a:rPr lang="en-US" sz="2000"/>
              <a:t>POP: Post Office Protocol [RFC 1939]</a:t>
            </a:r>
          </a:p>
          <a:p>
            <a:pPr lvl="2"/>
            <a:r>
              <a:rPr lang="en-US"/>
              <a:t>authorization (agent &lt;--&gt;server) and download </a:t>
            </a:r>
          </a:p>
          <a:p>
            <a:pPr lvl="1"/>
            <a:r>
              <a:rPr lang="en-US" sz="2000"/>
              <a:t>IMAP: Internet Mail Access Protocol [RFC 1730]</a:t>
            </a:r>
          </a:p>
          <a:p>
            <a:pPr lvl="2"/>
            <a:r>
              <a:rPr lang="en-US"/>
              <a:t>more features (more complex)</a:t>
            </a:r>
          </a:p>
          <a:p>
            <a:pPr lvl="2"/>
            <a:r>
              <a:rPr lang="en-US"/>
              <a:t>manipulation of stored msgs on server</a:t>
            </a:r>
          </a:p>
          <a:p>
            <a:pPr lvl="1"/>
            <a:r>
              <a:rPr lang="en-US" sz="2000"/>
              <a:t>HTTP: gmail, Hotmail, Yahoo! Mail, etc.</a:t>
            </a:r>
            <a:endParaRPr lang="en-US"/>
          </a:p>
          <a:p>
            <a:pPr lvl="1"/>
            <a:endParaRPr lang="en-US" sz="2000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2238375" y="1847850"/>
            <a:ext cx="847725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616" name="Group 32"/>
          <p:cNvGrpSpPr>
            <a:grpSpLocks/>
          </p:cNvGrpSpPr>
          <p:nvPr/>
        </p:nvGrpSpPr>
        <p:grpSpPr bwMode="auto">
          <a:xfrm>
            <a:off x="7018338" y="1536700"/>
            <a:ext cx="709612" cy="703263"/>
            <a:chOff x="4337" y="290"/>
            <a:chExt cx="447" cy="443"/>
          </a:xfrm>
        </p:grpSpPr>
        <p:graphicFrame>
          <p:nvGraphicFramePr>
            <p:cNvPr id="67617" name="Object 33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67617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67618" name="Group 34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7619" name="Rectangle 35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0" name="Text Box 36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7668" name="Group 84"/>
          <p:cNvGrpSpPr>
            <a:grpSpLocks/>
          </p:cNvGrpSpPr>
          <p:nvPr/>
        </p:nvGrpSpPr>
        <p:grpSpPr bwMode="auto">
          <a:xfrm>
            <a:off x="3135313" y="1631950"/>
            <a:ext cx="355600" cy="933450"/>
            <a:chOff x="4180" y="783"/>
            <a:chExt cx="150" cy="307"/>
          </a:xfrm>
        </p:grpSpPr>
        <p:sp>
          <p:nvSpPr>
            <p:cNvPr id="67669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0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1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2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3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4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5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6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742" name="Group 158"/>
          <p:cNvGrpSpPr>
            <a:grpSpLocks/>
          </p:cNvGrpSpPr>
          <p:nvPr/>
        </p:nvGrpSpPr>
        <p:grpSpPr bwMode="auto">
          <a:xfrm>
            <a:off x="2563813" y="2009775"/>
            <a:ext cx="1458912" cy="1179513"/>
            <a:chOff x="1789" y="1206"/>
            <a:chExt cx="919" cy="743"/>
          </a:xfrm>
        </p:grpSpPr>
        <p:sp>
          <p:nvSpPr>
            <p:cNvPr id="67679" name="Text Box 95"/>
            <p:cNvSpPr txBox="1">
              <a:spLocks noChangeArrowheads="1"/>
            </p:cNvSpPr>
            <p:nvPr/>
          </p:nvSpPr>
          <p:spPr bwMode="auto">
            <a:xfrm>
              <a:off x="1789" y="1583"/>
              <a:ext cx="91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sender’s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67741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67678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0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1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2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3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4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5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6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7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8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9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0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1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2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7693" name="Group 109"/>
          <p:cNvGrpSpPr>
            <a:grpSpLocks/>
          </p:cNvGrpSpPr>
          <p:nvPr/>
        </p:nvGrpSpPr>
        <p:grpSpPr bwMode="auto">
          <a:xfrm>
            <a:off x="1570038" y="1641475"/>
            <a:ext cx="709612" cy="703263"/>
            <a:chOff x="4337" y="290"/>
            <a:chExt cx="447" cy="443"/>
          </a:xfrm>
        </p:grpSpPr>
        <p:graphicFrame>
          <p:nvGraphicFramePr>
            <p:cNvPr id="67694" name="Object 11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67694" name="Clip" r:id="rId5" imgW="1305000" imgH="1085760" progId="MS_ClipArt_Gallery.2">
                <p:embed/>
              </p:oleObj>
            </a:graphicData>
          </a:graphic>
        </p:graphicFrame>
        <p:grpSp>
          <p:nvGrpSpPr>
            <p:cNvPr id="67695" name="Group 11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7696" name="Rectangle 11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7" name="Text Box 11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7703" name="Group 119"/>
          <p:cNvGrpSpPr>
            <a:grpSpLocks/>
          </p:cNvGrpSpPr>
          <p:nvPr/>
        </p:nvGrpSpPr>
        <p:grpSpPr bwMode="auto">
          <a:xfrm>
            <a:off x="2173288" y="1389063"/>
            <a:ext cx="1031875" cy="457200"/>
            <a:chOff x="3745" y="2537"/>
            <a:chExt cx="650" cy="288"/>
          </a:xfrm>
        </p:grpSpPr>
        <p:sp>
          <p:nvSpPr>
            <p:cNvPr id="67704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05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67710" name="Group 126"/>
          <p:cNvGrpSpPr>
            <a:grpSpLocks/>
          </p:cNvGrpSpPr>
          <p:nvPr/>
        </p:nvGrpSpPr>
        <p:grpSpPr bwMode="auto">
          <a:xfrm>
            <a:off x="5002213" y="1631950"/>
            <a:ext cx="355600" cy="933450"/>
            <a:chOff x="4180" y="783"/>
            <a:chExt cx="150" cy="307"/>
          </a:xfrm>
        </p:grpSpPr>
        <p:sp>
          <p:nvSpPr>
            <p:cNvPr id="67711" name="AutoShape 1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2" name="Rectangle 1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3" name="Rectangle 1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4" name="AutoShape 1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5" name="Line 1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6" name="Line 1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7" name="Rectangle 1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8" name="Rectangle 1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735" name="Line 151"/>
          <p:cNvSpPr>
            <a:spLocks noChangeShapeType="1"/>
          </p:cNvSpPr>
          <p:nvPr/>
        </p:nvSpPr>
        <p:spPr bwMode="auto">
          <a:xfrm>
            <a:off x="3524250" y="1866900"/>
            <a:ext cx="139065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737" name="Rectangle 153"/>
          <p:cNvSpPr>
            <a:spLocks noChangeArrowheads="1"/>
          </p:cNvSpPr>
          <p:nvPr/>
        </p:nvSpPr>
        <p:spPr bwMode="auto"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738" name="Text Box 154"/>
          <p:cNvSpPr txBox="1">
            <a:spLocks noChangeArrowheads="1"/>
          </p:cNvSpPr>
          <p:nvPr/>
        </p:nvSpPr>
        <p:spPr bwMode="auto">
          <a:xfrm>
            <a:off x="3697288" y="1389063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SMTP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739" name="Line 155"/>
          <p:cNvSpPr>
            <a:spLocks noChangeShapeType="1"/>
          </p:cNvSpPr>
          <p:nvPr/>
        </p:nvSpPr>
        <p:spPr bwMode="auto">
          <a:xfrm>
            <a:off x="5400675" y="1857375"/>
            <a:ext cx="1647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740" name="Text Box 156"/>
          <p:cNvSpPr txBox="1">
            <a:spLocks noChangeArrowheads="1"/>
          </p:cNvSpPr>
          <p:nvPr/>
        </p:nvSpPr>
        <p:spPr bwMode="auto">
          <a:xfrm>
            <a:off x="5610225" y="1474788"/>
            <a:ext cx="1358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access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protocol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744" name="Text Box 160"/>
          <p:cNvSpPr txBox="1">
            <a:spLocks noChangeArrowheads="1"/>
          </p:cNvSpPr>
          <p:nvPr/>
        </p:nvSpPr>
        <p:spPr bwMode="auto">
          <a:xfrm>
            <a:off x="4338638" y="2598738"/>
            <a:ext cx="1604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receiver’s mail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67745" name="Group 161"/>
          <p:cNvGrpSpPr>
            <a:grpSpLocks/>
          </p:cNvGrpSpPr>
          <p:nvPr/>
        </p:nvGrpSpPr>
        <p:grpSpPr bwMode="auto">
          <a:xfrm>
            <a:off x="4733925" y="2000250"/>
            <a:ext cx="809625" cy="561975"/>
            <a:chOff x="2070" y="2004"/>
            <a:chExt cx="510" cy="354"/>
          </a:xfrm>
        </p:grpSpPr>
        <p:sp>
          <p:nvSpPr>
            <p:cNvPr id="67746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7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8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9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0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1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2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3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4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5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6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7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8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9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7760" name="Picture 176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288" y="1633538"/>
            <a:ext cx="561975" cy="693737"/>
          </a:xfrm>
          <a:prstGeom prst="rect">
            <a:avLst/>
          </a:prstGeom>
          <a:noFill/>
        </p:spPr>
      </p:pic>
      <p:graphicFrame>
        <p:nvGraphicFramePr>
          <p:cNvPr id="67761" name="Rectangle 17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7761" name="Clip" r:id="rId7" imgW="0" imgH="0" progId="MS_ClipArt_Gallery.2">
              <p:embed/>
            </p:oleObj>
          </a:graphicData>
        </a:graphic>
      </p:graphicFrame>
      <p:graphicFrame>
        <p:nvGraphicFramePr>
          <p:cNvPr id="67762" name="Rectangle 17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7762" name="Clip" r:id="rId8" imgW="0" imgH="0" progId="MS_ClipArt_Gallery.2">
              <p:embed/>
            </p:oleObj>
          </a:graphicData>
        </a:graphic>
      </p:graphicFrame>
      <p:pic>
        <p:nvPicPr>
          <p:cNvPr id="67763" name="Picture 179" descr="Bo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1463" y="1571625"/>
            <a:ext cx="676275" cy="69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A33C-8C98-4567-B2A6-32958E72EEB2}" type="slidenum">
              <a:rPr lang="en-US"/>
              <a:pPr/>
              <a:t>55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POP3 (more) and IMAP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43025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More about POP3</a:t>
            </a:r>
            <a:endParaRPr lang="en-US" sz="2400"/>
          </a:p>
          <a:p>
            <a:r>
              <a:rPr lang="en-US" sz="2400"/>
              <a:t>Unless otherwise set uses “download and delete” mode.</a:t>
            </a:r>
          </a:p>
          <a:p>
            <a:r>
              <a:rPr lang="en-US" sz="2400"/>
              <a:t>Bob cannot re-read e-mail if he changes client</a:t>
            </a:r>
          </a:p>
          <a:p>
            <a:r>
              <a:rPr lang="en-US" sz="2400"/>
              <a:t>“Download-and-keep”: copies of messages on different clients</a:t>
            </a:r>
          </a:p>
          <a:p>
            <a:r>
              <a:rPr lang="en-US" sz="2400"/>
              <a:t>POP3 is stateless across sessions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1381125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IMAP</a:t>
            </a:r>
            <a:endParaRPr lang="en-US" sz="2400"/>
          </a:p>
          <a:p>
            <a:r>
              <a:rPr lang="en-US" sz="2400"/>
              <a:t>Keep all messages in one place: the server</a:t>
            </a:r>
          </a:p>
          <a:p>
            <a:r>
              <a:rPr lang="en-US" sz="2400"/>
              <a:t>Allows user to organize messages in folders</a:t>
            </a:r>
          </a:p>
          <a:p>
            <a:r>
              <a:rPr lang="en-US" sz="2400"/>
              <a:t>IMAP keeps user state across sessions:</a:t>
            </a:r>
          </a:p>
          <a:p>
            <a:pPr lvl="1"/>
            <a:r>
              <a:rPr lang="en-US" sz="2000"/>
              <a:t>names of folders and mappings between message IDs and folder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BF0E-32DA-46B0-853B-576766EFA078}" type="slidenum">
              <a:rPr lang="en-US"/>
              <a:pPr/>
              <a:t>56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>
                <a:solidFill>
                  <a:srgbClr val="FF0000"/>
                </a:solidFill>
              </a:rPr>
              <a:t>2.5 DNS</a:t>
            </a:r>
          </a:p>
          <a:p>
            <a:endParaRPr lang="en-US" sz="2400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B2C7-C5A9-4995-A7F6-A6904A5C6C5F}" type="slidenum">
              <a:rPr lang="en-US"/>
              <a:pPr/>
              <a:t>57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Domain Name System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People:</a:t>
            </a:r>
            <a:r>
              <a:rPr lang="en-US" sz="2400"/>
              <a:t> many identifiers:</a:t>
            </a:r>
          </a:p>
          <a:p>
            <a:pPr lvl="1"/>
            <a:r>
              <a:rPr lang="en-US" sz="2000"/>
              <a:t>SSN, name, passport #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Internet hosts, routers:</a:t>
            </a:r>
            <a:endParaRPr lang="en-US" sz="2400"/>
          </a:p>
          <a:p>
            <a:pPr lvl="1"/>
            <a:r>
              <a:rPr lang="en-US" sz="2000"/>
              <a:t>IP address (32 bit) - used for addressing datagrams</a:t>
            </a:r>
          </a:p>
          <a:p>
            <a:pPr lvl="1"/>
            <a:r>
              <a:rPr lang="en-US" sz="2000"/>
              <a:t>“name”, e.g., ww.yahoo.com - used by humans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Q:</a:t>
            </a:r>
            <a:r>
              <a:rPr lang="en-US" sz="2400"/>
              <a:t> map between IP addresses and name ?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29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Domain Name System:</a:t>
            </a:r>
            <a:endParaRPr lang="en-US" sz="2400"/>
          </a:p>
          <a:p>
            <a:r>
              <a:rPr lang="en-US" sz="2000" i="1">
                <a:solidFill>
                  <a:srgbClr val="FF3300"/>
                </a:solidFill>
              </a:rPr>
              <a:t>distributed database</a:t>
            </a:r>
            <a:r>
              <a:rPr lang="en-US" sz="2000"/>
              <a:t> implemented in hierarchy of many </a:t>
            </a:r>
            <a:r>
              <a:rPr lang="en-US" sz="2000" i="1">
                <a:solidFill>
                  <a:srgbClr val="FF3300"/>
                </a:solidFill>
              </a:rPr>
              <a:t>name servers</a:t>
            </a:r>
            <a:endParaRPr lang="en-US" sz="2000">
              <a:solidFill>
                <a:srgbClr val="FF3300"/>
              </a:solidFill>
            </a:endParaRPr>
          </a:p>
          <a:p>
            <a:r>
              <a:rPr lang="en-US" sz="2000" i="1">
                <a:solidFill>
                  <a:srgbClr val="FF3300"/>
                </a:solidFill>
              </a:rPr>
              <a:t>application-layer protocol</a:t>
            </a:r>
            <a:r>
              <a:rPr lang="en-US" sz="2000"/>
              <a:t> host, routers, name servers to communicate to </a:t>
            </a:r>
            <a:r>
              <a:rPr lang="en-US" sz="2000" i="1">
                <a:solidFill>
                  <a:srgbClr val="FF3300"/>
                </a:solidFill>
              </a:rPr>
              <a:t>resolve</a:t>
            </a:r>
            <a:r>
              <a:rPr lang="en-US" sz="2000">
                <a:solidFill>
                  <a:srgbClr val="FF3300"/>
                </a:solidFill>
              </a:rPr>
              <a:t> </a:t>
            </a:r>
            <a:r>
              <a:rPr lang="en-US" sz="2000"/>
              <a:t>names (address/name translation)</a:t>
            </a:r>
          </a:p>
          <a:p>
            <a:pPr lvl="1"/>
            <a:r>
              <a:rPr lang="en-US" sz="2000"/>
              <a:t>note: core Internet function, implemented as application-layer protocol</a:t>
            </a:r>
          </a:p>
          <a:p>
            <a:pPr lvl="1"/>
            <a:r>
              <a:rPr lang="en-US" sz="2000"/>
              <a:t>complexity at network’s “edge”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18EE-C962-42FC-91E9-81C9ECB38D08}" type="slidenum">
              <a:rPr lang="en-US"/>
              <a:pPr/>
              <a:t>58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</a:t>
            </a: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05313" y="1427163"/>
            <a:ext cx="4191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Why not centralize DNS?</a:t>
            </a:r>
          </a:p>
          <a:p>
            <a:r>
              <a:rPr lang="en-US" sz="2400"/>
              <a:t>single point of failure</a:t>
            </a:r>
          </a:p>
          <a:p>
            <a:r>
              <a:rPr lang="en-US" sz="2400"/>
              <a:t>traffic volume</a:t>
            </a:r>
          </a:p>
          <a:p>
            <a:r>
              <a:rPr lang="en-US" sz="2400"/>
              <a:t>distant centralized database</a:t>
            </a:r>
          </a:p>
          <a:p>
            <a:r>
              <a:rPr lang="en-US" sz="2400"/>
              <a:t>maintenance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  <a:p>
            <a:pPr>
              <a:buFont typeface="ZapfDingbats" pitchFamily="82" charset="2"/>
              <a:buNone/>
            </a:pPr>
            <a:r>
              <a:rPr lang="en-US" sz="2400"/>
              <a:t>doesn’t </a:t>
            </a:r>
            <a:r>
              <a:rPr lang="en-US" sz="2400" i="1"/>
              <a:t>scale!</a:t>
            </a:r>
            <a:endParaRPr lang="en-US" sz="240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150018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DNS services</a:t>
            </a:r>
          </a:p>
          <a:p>
            <a:r>
              <a:rPr lang="en-US" sz="2400"/>
              <a:t>hostname to IP address translation</a:t>
            </a:r>
          </a:p>
          <a:p>
            <a:r>
              <a:rPr lang="en-US" sz="2400"/>
              <a:t>host aliasing</a:t>
            </a:r>
          </a:p>
          <a:p>
            <a:pPr lvl="1"/>
            <a:r>
              <a:rPr lang="en-US" sz="2000"/>
              <a:t>Canonical, alias names</a:t>
            </a:r>
          </a:p>
          <a:p>
            <a:r>
              <a:rPr lang="en-US" sz="2400"/>
              <a:t>mail server aliasing</a:t>
            </a:r>
          </a:p>
          <a:p>
            <a:r>
              <a:rPr lang="en-US" sz="2400"/>
              <a:t>load distribution</a:t>
            </a:r>
          </a:p>
          <a:p>
            <a:pPr lvl="1"/>
            <a:r>
              <a:rPr lang="en-US" sz="2000"/>
              <a:t>replicated Web servers: set of IP addresses for one canonical name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CF8-C76F-42FA-8DDD-E7B2F876EC06}" type="slidenum">
              <a:rPr lang="en-US"/>
              <a:pPr/>
              <a:t>59</a:t>
            </a:fld>
            <a:endParaRPr lang="en-US"/>
          </a:p>
        </p:txBody>
      </p:sp>
      <p:grpSp>
        <p:nvGrpSpPr>
          <p:cNvPr id="201751" name="Group 23"/>
          <p:cNvGrpSpPr>
            <a:grpSpLocks/>
          </p:cNvGrpSpPr>
          <p:nvPr/>
        </p:nvGrpSpPr>
        <p:grpSpPr bwMode="auto">
          <a:xfrm>
            <a:off x="438150" y="1093788"/>
            <a:ext cx="8205788" cy="2444750"/>
            <a:chOff x="230" y="576"/>
            <a:chExt cx="5504" cy="1757"/>
          </a:xfrm>
        </p:grpSpPr>
        <p:sp>
          <p:nvSpPr>
            <p:cNvPr id="201730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Root DNS Servers</a:t>
              </a:r>
            </a:p>
          </p:txBody>
        </p:sp>
        <p:sp>
          <p:nvSpPr>
            <p:cNvPr id="201732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com DNS servers</a:t>
              </a:r>
            </a:p>
          </p:txBody>
        </p:sp>
        <p:sp>
          <p:nvSpPr>
            <p:cNvPr id="201733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org DNS servers</a:t>
              </a:r>
            </a:p>
          </p:txBody>
        </p:sp>
        <p:sp>
          <p:nvSpPr>
            <p:cNvPr id="201734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edu DNS servers</a:t>
              </a:r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3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6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4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r>
              <a:rPr lang="en-US" sz="3600"/>
              <a:t>Distributed, Hierarchical Database</a:t>
            </a:r>
          </a:p>
        </p:txBody>
      </p:sp>
      <p:sp>
        <p:nvSpPr>
          <p:cNvPr id="201750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705225"/>
            <a:ext cx="8172450" cy="2813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Client wants IP for www.amazon.com; 1</a:t>
            </a:r>
            <a:r>
              <a:rPr lang="en-US" sz="2400" u="sng" baseline="30000">
                <a:solidFill>
                  <a:srgbClr val="FF0000"/>
                </a:solidFill>
              </a:rPr>
              <a:t>st</a:t>
            </a:r>
            <a:r>
              <a:rPr lang="en-US" sz="2400" u="sng">
                <a:solidFill>
                  <a:srgbClr val="FF0000"/>
                </a:solidFill>
              </a:rPr>
              <a:t> approx:</a:t>
            </a:r>
          </a:p>
          <a:p>
            <a:r>
              <a:rPr lang="en-US" sz="2400"/>
              <a:t>client queries a root server to find com DNS server</a:t>
            </a:r>
          </a:p>
          <a:p>
            <a:r>
              <a:rPr lang="en-US" sz="2400"/>
              <a:t>client queries com DNS server to get amazon.com DNS server</a:t>
            </a:r>
          </a:p>
          <a:p>
            <a:r>
              <a:rPr lang="en-US" sz="2400"/>
              <a:t>client queries amazon.com DNS server to get  IP address for www.amazon.com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08BA-4080-4571-847C-9DF6B0BA7F5C}" type="slidenum">
              <a:rPr lang="en-US"/>
              <a:pPr/>
              <a:t>6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/>
              <a:t>2.6 </a:t>
            </a:r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2.7 Socket programming with TCP</a:t>
            </a:r>
          </a:p>
          <a:p>
            <a:r>
              <a:rPr lang="en-US" sz="2400" dirty="0"/>
              <a:t>2.8 Socket programming with </a:t>
            </a:r>
            <a:r>
              <a:rPr lang="en-US" sz="2400" dirty="0" err="1" smtClean="0"/>
              <a:t>UDP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1994-B595-40EB-AC70-5F364D2ED925}" type="slidenum">
              <a:rPr lang="en-US"/>
              <a:pPr/>
              <a:t>60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Root name servers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362075"/>
            <a:ext cx="8478837" cy="4648200"/>
          </a:xfrm>
        </p:spPr>
        <p:txBody>
          <a:bodyPr/>
          <a:lstStyle/>
          <a:p>
            <a:r>
              <a:rPr lang="en-US" sz="2000"/>
              <a:t>contacted by local name server that can not resolve name</a:t>
            </a:r>
          </a:p>
          <a:p>
            <a:r>
              <a:rPr lang="en-US" sz="2000"/>
              <a:t>root name server:</a:t>
            </a:r>
          </a:p>
          <a:p>
            <a:pPr lvl="1"/>
            <a:r>
              <a:rPr lang="en-US" sz="2000"/>
              <a:t>contacts authoritative name server if name mapping not known</a:t>
            </a:r>
          </a:p>
          <a:p>
            <a:pPr lvl="1"/>
            <a:r>
              <a:rPr lang="en-US" sz="2000"/>
              <a:t>gets mapping</a:t>
            </a:r>
          </a:p>
          <a:p>
            <a:pPr lvl="1"/>
            <a:r>
              <a:rPr lang="en-US" sz="2000"/>
              <a:t>returns mapping to local name server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6186488" y="5022850"/>
            <a:ext cx="2681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/>
              <a:t>    13 root name servers worldwide</a:t>
            </a:r>
            <a:endParaRPr lang="en-US"/>
          </a:p>
        </p:txBody>
      </p:sp>
      <p:sp>
        <p:nvSpPr>
          <p:cNvPr id="78870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71" name="Picture 23" descr="worl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</p:spPr>
      </p:pic>
      <p:sp>
        <p:nvSpPr>
          <p:cNvPr id="78872" name="Freeform 24"/>
          <p:cNvSpPr>
            <a:spLocks/>
          </p:cNvSpPr>
          <p:nvPr/>
        </p:nvSpPr>
        <p:spPr bwMode="auto">
          <a:xfrm>
            <a:off x="2179638" y="3725863"/>
            <a:ext cx="642937" cy="1235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0"/>
              </a:cxn>
              <a:cxn ang="0">
                <a:pos x="963" y="1893"/>
              </a:cxn>
            </a:cxnLst>
            <a:rect l="0" t="0" r="r" b="b"/>
            <a:pathLst>
              <a:path w="963" h="1893">
                <a:moveTo>
                  <a:pt x="0" y="0"/>
                </a:moveTo>
                <a:lnTo>
                  <a:pt x="0" y="930"/>
                </a:lnTo>
                <a:lnTo>
                  <a:pt x="963" y="1893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701675" y="5654675"/>
            <a:ext cx="202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b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l  ICANN Los Angeles, CA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4" name="Freeform 26"/>
          <p:cNvSpPr>
            <a:spLocks/>
          </p:cNvSpPr>
          <p:nvPr/>
        </p:nvSpPr>
        <p:spPr bwMode="auto">
          <a:xfrm>
            <a:off x="1527175" y="5113338"/>
            <a:ext cx="762000" cy="54610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e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f  Internet Software C. Palo</a:t>
            </a:r>
            <a:r>
              <a:rPr lang="en-US" sz="900">
                <a:solidFill>
                  <a:srgbClr val="000000"/>
                </a:solidFill>
                <a:latin typeface="Arial" charset="0"/>
              </a:rPr>
              <a:t> Alto, CA (and 36 other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6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19970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en-US" sz="1000">
                <a:latin typeface="Arial" charset="0"/>
              </a:rPr>
              <a:t>Autonomica,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Stockholm (plus     28 other locations)</a:t>
            </a:r>
          </a:p>
        </p:txBody>
      </p:sp>
      <p:sp>
        <p:nvSpPr>
          <p:cNvPr id="78878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/>
            <a:ahLst/>
            <a:cxnLst>
              <a:cxn ang="0">
                <a:pos x="666" y="0"/>
              </a:cxn>
              <a:cxn ang="0">
                <a:pos x="0" y="1005"/>
              </a:cxn>
            </a:cxnLst>
            <a:rect l="0" t="0" r="r" b="b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k RIPE London (also 16 other locations)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0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/>
            <a:ahLst/>
            <a:cxnLst>
              <a:cxn ang="0">
                <a:pos x="922" y="0"/>
              </a:cxn>
              <a:cxn ang="0">
                <a:pos x="0" y="1448"/>
              </a:cxn>
            </a:cxnLst>
            <a:rect l="0" t="0" r="r" b="b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5737225" y="4279900"/>
            <a:ext cx="17668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m WIDE Tokyo (also Seoul, Paris, SF)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2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0" y="462"/>
              </a:cxn>
            </a:cxnLst>
            <a:rect l="0" t="0" r="r" b="b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Text Box 35"/>
          <p:cNvSpPr txBox="1">
            <a:spLocks noChangeArrowheads="1"/>
          </p:cNvSpPr>
          <p:nvPr/>
        </p:nvSpPr>
        <p:spPr bwMode="auto">
          <a:xfrm>
            <a:off x="2162175" y="3367088"/>
            <a:ext cx="25987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a Verisign, Dulles,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c Cogent, Herndon, VA (also LA)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d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g US DoD Vienna,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h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j  Verisign, ( 21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311-D09A-4422-ACC8-4BFBA14D68AB}" type="slidenum">
              <a:rPr lang="en-US"/>
              <a:pPr/>
              <a:t>61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TLD and Authoritative Servers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Top-level domain (TLD) servers:</a:t>
            </a:r>
          </a:p>
          <a:p>
            <a:pPr lvl="1">
              <a:lnSpc>
                <a:spcPct val="90000"/>
              </a:lnSpc>
            </a:pPr>
            <a:r>
              <a:rPr lang="en-US"/>
              <a:t> responsible for com, org, net, edu, etc, and all top-level country domains uk, fr, ca, jp.</a:t>
            </a:r>
          </a:p>
          <a:p>
            <a:pPr lvl="1">
              <a:lnSpc>
                <a:spcPct val="90000"/>
              </a:lnSpc>
            </a:pPr>
            <a:r>
              <a:rPr lang="en-US"/>
              <a:t>Network Solutions maintains servers for com TLD</a:t>
            </a:r>
          </a:p>
          <a:p>
            <a:pPr lvl="1">
              <a:lnSpc>
                <a:spcPct val="90000"/>
              </a:lnSpc>
            </a:pPr>
            <a:r>
              <a:rPr lang="en-US"/>
              <a:t>Educause for edu TLD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Authoritative DNS servers: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organization’s DNS servers, providing authoritative hostname to IP mappings for organization’s servers (e.g., Web, mail).</a:t>
            </a:r>
          </a:p>
          <a:p>
            <a:pPr lvl="1">
              <a:lnSpc>
                <a:spcPct val="90000"/>
              </a:lnSpc>
            </a:pPr>
            <a:r>
              <a:rPr lang="en-US"/>
              <a:t>can be maintained by organization or service provider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009E-9B17-448F-915B-8EFD96DF527A}" type="slidenum">
              <a:rPr lang="en-US"/>
              <a:pPr/>
              <a:t>62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Name Server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not strictly belong to hierarchy</a:t>
            </a:r>
          </a:p>
          <a:p>
            <a:r>
              <a:rPr lang="en-US"/>
              <a:t>each ISP (residential ISP, company, university) has one.</a:t>
            </a:r>
          </a:p>
          <a:p>
            <a:pPr lvl="1"/>
            <a:r>
              <a:rPr lang="en-US"/>
              <a:t>also called “default name server”</a:t>
            </a:r>
          </a:p>
          <a:p>
            <a:r>
              <a:rPr lang="en-US"/>
              <a:t>when host makes DNS query, query is sent to its local DNS server</a:t>
            </a:r>
          </a:p>
          <a:p>
            <a:pPr lvl="1"/>
            <a:r>
              <a:rPr lang="en-US"/>
              <a:t>acts as proxy, forwards query into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ECD9-E9FC-426B-A820-7656A07667A8}" type="slidenum">
              <a:rPr lang="en-US"/>
              <a:pPr/>
              <a:t>63</a:t>
            </a:fld>
            <a:endParaRPr lang="en-US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4989513" y="4303713"/>
          <a:ext cx="833437" cy="638175"/>
        </p:xfrm>
        <a:graphic>
          <a:graphicData uri="http://schemas.openxmlformats.org/presentationml/2006/ole">
            <p:oleObj spid="_x0000_s202756" name="Clip" r:id="rId4" imgW="1305000" imgH="1085760" progId="MS_ClipArt_Gallery.2">
              <p:embed/>
            </p:oleObj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4157663" y="4881563"/>
            <a:ext cx="1844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cis.poly.edu</a:t>
            </a:r>
            <a:endParaRPr lang="en-US" sz="1600">
              <a:latin typeface="Arial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618288" y="5656263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gaia.cs.umass.edu</a:t>
            </a:r>
            <a:endParaRPr lang="en-US" sz="1600">
              <a:latin typeface="Arial" charset="0"/>
            </a:endParaRPr>
          </a:p>
        </p:txBody>
      </p:sp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7113588" y="5103813"/>
          <a:ext cx="833437" cy="638175"/>
        </p:xfrm>
        <a:graphic>
          <a:graphicData uri="http://schemas.openxmlformats.org/presentationml/2006/ole">
            <p:oleObj spid="_x0000_s202759" name="Clip" r:id="rId5" imgW="1305000" imgH="1085760" progId="MS_ClipArt_Gallery.2">
              <p:embed/>
            </p:oleObj>
          </a:graphicData>
        </a:graphic>
      </p:graphicFrame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5237163" y="2228850"/>
            <a:ext cx="369887" cy="657225"/>
            <a:chOff x="4180" y="783"/>
            <a:chExt cx="150" cy="307"/>
          </a:xfrm>
        </p:grpSpPr>
        <p:sp>
          <p:nvSpPr>
            <p:cNvPr id="202761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776" name="Group 24"/>
          <p:cNvGrpSpPr>
            <a:grpSpLocks/>
          </p:cNvGrpSpPr>
          <p:nvPr/>
        </p:nvGrpSpPr>
        <p:grpSpPr bwMode="auto">
          <a:xfrm>
            <a:off x="4130675" y="3062288"/>
            <a:ext cx="1998663" cy="611187"/>
            <a:chOff x="2800" y="2132"/>
            <a:chExt cx="1259" cy="385"/>
          </a:xfrm>
        </p:grpSpPr>
        <p:sp>
          <p:nvSpPr>
            <p:cNvPr id="20277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dns.poly.edu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02785" name="Group 33"/>
          <p:cNvGrpSpPr>
            <a:grpSpLocks/>
          </p:cNvGrpSpPr>
          <p:nvPr/>
        </p:nvGrpSpPr>
        <p:grpSpPr bwMode="auto">
          <a:xfrm>
            <a:off x="6351588" y="809625"/>
            <a:ext cx="369887" cy="657225"/>
            <a:chOff x="4180" y="783"/>
            <a:chExt cx="150" cy="307"/>
          </a:xfrm>
        </p:grpSpPr>
        <p:sp>
          <p:nvSpPr>
            <p:cNvPr id="202786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9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0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1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794" name="Group 42"/>
          <p:cNvGrpSpPr>
            <a:grpSpLocks/>
          </p:cNvGrpSpPr>
          <p:nvPr/>
        </p:nvGrpSpPr>
        <p:grpSpPr bwMode="auto">
          <a:xfrm>
            <a:off x="7180263" y="2238375"/>
            <a:ext cx="369887" cy="657225"/>
            <a:chOff x="4180" y="783"/>
            <a:chExt cx="150" cy="307"/>
          </a:xfrm>
        </p:grpSpPr>
        <p:sp>
          <p:nvSpPr>
            <p:cNvPr id="202795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6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7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8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9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0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1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2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803" name="Group 51"/>
          <p:cNvGrpSpPr>
            <a:grpSpLocks/>
          </p:cNvGrpSpPr>
          <p:nvPr/>
        </p:nvGrpSpPr>
        <p:grpSpPr bwMode="auto">
          <a:xfrm>
            <a:off x="7161213" y="3857625"/>
            <a:ext cx="369887" cy="657225"/>
            <a:chOff x="4180" y="783"/>
            <a:chExt cx="150" cy="307"/>
          </a:xfrm>
        </p:grpSpPr>
        <p:sp>
          <p:nvSpPr>
            <p:cNvPr id="202804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5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6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7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8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9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0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1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812" name="Text Box 60"/>
          <p:cNvSpPr txBox="1">
            <a:spLocks noChangeArrowheads="1"/>
          </p:cNvSpPr>
          <p:nvPr/>
        </p:nvSpPr>
        <p:spPr bwMode="auto">
          <a:xfrm>
            <a:off x="6243638" y="4429125"/>
            <a:ext cx="261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dns.cs.umass.edu</a:t>
            </a:r>
            <a:endParaRPr lang="en-US" sz="1600">
              <a:latin typeface="Arial" charset="0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7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818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  <p:sp>
        <p:nvSpPr>
          <p:cNvPr id="202819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25613"/>
            <a:ext cx="3565525" cy="4648200"/>
          </a:xfrm>
        </p:spPr>
        <p:txBody>
          <a:bodyPr/>
          <a:lstStyle/>
          <a:p>
            <a:r>
              <a:rPr lang="en-US" sz="2400"/>
              <a:t>Host at cis.poly.edu wants IP address for gaia.cs.umass.edu</a:t>
            </a:r>
          </a:p>
        </p:txBody>
      </p:sp>
      <p:sp>
        <p:nvSpPr>
          <p:cNvPr id="202821" name="Rectangle 69"/>
          <p:cNvSpPr>
            <a:spLocks noChangeArrowheads="1"/>
          </p:cNvSpPr>
          <p:nvPr/>
        </p:nvSpPr>
        <p:spPr bwMode="auto">
          <a:xfrm>
            <a:off x="582613" y="3094038"/>
            <a:ext cx="31623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iterated query:</a:t>
            </a:r>
            <a:endParaRPr lang="en-US" sz="2000">
              <a:solidFill>
                <a:srgbClr val="FF0000"/>
              </a:solidFill>
            </a:endParaRP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contacted server replies with name of server to contact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“I don’t know this name, but ask this server”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BA7-5BB4-45AC-BEFC-1B9ABBF506C3}" type="slidenum">
              <a:rPr lang="en-US"/>
              <a:pPr/>
              <a:t>64</a:t>
            </a:fld>
            <a:endParaRPr lang="en-US"/>
          </a:p>
        </p:txBody>
      </p:sp>
      <p:grpSp>
        <p:nvGrpSpPr>
          <p:cNvPr id="203841" name="Group 65"/>
          <p:cNvGrpSpPr>
            <a:grpSpLocks/>
          </p:cNvGrpSpPr>
          <p:nvPr/>
        </p:nvGrpSpPr>
        <p:grpSpPr bwMode="auto">
          <a:xfrm>
            <a:off x="3416300" y="790575"/>
            <a:ext cx="5727700" cy="5511800"/>
            <a:chOff x="1499" y="384"/>
            <a:chExt cx="3608" cy="3472"/>
          </a:xfrm>
        </p:grpSpPr>
        <p:graphicFrame>
          <p:nvGraphicFramePr>
            <p:cNvPr id="203778" name="Object 2"/>
            <p:cNvGraphicFramePr>
              <a:graphicFrameLocks noChangeAspect="1"/>
            </p:cNvGraphicFramePr>
            <p:nvPr/>
          </p:nvGraphicFramePr>
          <p:xfrm>
            <a:off x="2040" y="2792"/>
            <a:ext cx="525" cy="402"/>
          </p:xfrm>
          <a:graphic>
            <a:graphicData uri="http://schemas.openxmlformats.org/presentationml/2006/ole">
              <p:oleObj spid="_x0000_s203778" name="Clip" r:id="rId4" imgW="1305000" imgH="1085760" progId="MS_ClipArt_Gallery.2">
                <p:embed/>
              </p:oleObj>
            </a:graphicData>
          </a:graphic>
        </p:graphicFrame>
        <p:sp>
          <p:nvSpPr>
            <p:cNvPr id="203779" name="Text Box 3"/>
            <p:cNvSpPr txBox="1">
              <a:spLocks noChangeArrowheads="1"/>
            </p:cNvSpPr>
            <p:nvPr/>
          </p:nvSpPr>
          <p:spPr bwMode="auto">
            <a:xfrm>
              <a:off x="1516" y="3156"/>
              <a:ext cx="11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requesting host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cis.poly.edu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780" name="Text Box 4"/>
            <p:cNvSpPr txBox="1">
              <a:spLocks noChangeArrowheads="1"/>
            </p:cNvSpPr>
            <p:nvPr/>
          </p:nvSpPr>
          <p:spPr bwMode="auto">
            <a:xfrm>
              <a:off x="3066" y="3644"/>
              <a:ext cx="12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gaia.cs.umass.edu</a:t>
              </a:r>
              <a:endParaRPr lang="en-US" sz="1600">
                <a:latin typeface="Arial" charset="0"/>
              </a:endParaRPr>
            </a:p>
          </p:txBody>
        </p:sp>
        <p:graphicFrame>
          <p:nvGraphicFramePr>
            <p:cNvPr id="203781" name="Object 5"/>
            <p:cNvGraphicFramePr>
              <a:graphicFrameLocks noChangeAspect="1"/>
            </p:cNvGraphicFramePr>
            <p:nvPr/>
          </p:nvGraphicFramePr>
          <p:xfrm>
            <a:off x="3378" y="3296"/>
            <a:ext cx="525" cy="402"/>
          </p:xfrm>
          <a:graphic>
            <a:graphicData uri="http://schemas.openxmlformats.org/presentationml/2006/ole">
              <p:oleObj spid="_x0000_s203781" name="Clip" r:id="rId5" imgW="1305000" imgH="1085760" progId="MS_ClipArt_Gallery.2">
                <p:embed/>
              </p:oleObj>
            </a:graphicData>
          </a:graphic>
        </p:graphicFrame>
        <p:grpSp>
          <p:nvGrpSpPr>
            <p:cNvPr id="203782" name="Group 6"/>
            <p:cNvGrpSpPr>
              <a:grpSpLocks/>
            </p:cNvGrpSpPr>
            <p:nvPr/>
          </p:nvGrpSpPr>
          <p:grpSpPr bwMode="auto">
            <a:xfrm>
              <a:off x="2196" y="1485"/>
              <a:ext cx="233" cy="414"/>
              <a:chOff x="4180" y="783"/>
              <a:chExt cx="150" cy="307"/>
            </a:xfrm>
          </p:grpSpPr>
          <p:sp>
            <p:nvSpPr>
              <p:cNvPr id="20378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791" name="Text Box 15"/>
            <p:cNvSpPr txBox="1">
              <a:spLocks noChangeArrowheads="1"/>
            </p:cNvSpPr>
            <p:nvPr/>
          </p:nvSpPr>
          <p:spPr bwMode="auto">
            <a:xfrm>
              <a:off x="2545" y="384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root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792" name="Line 16"/>
            <p:cNvSpPr>
              <a:spLocks noChangeShapeType="1"/>
            </p:cNvSpPr>
            <p:nvPr/>
          </p:nvSpPr>
          <p:spPr bwMode="auto">
            <a:xfrm flipH="1" flipV="1">
              <a:off x="2227" y="1918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3" name="Line 17"/>
            <p:cNvSpPr>
              <a:spLocks noChangeShapeType="1"/>
            </p:cNvSpPr>
            <p:nvPr/>
          </p:nvSpPr>
          <p:spPr bwMode="auto">
            <a:xfrm flipV="1">
              <a:off x="2299" y="850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4" name="Line 18"/>
            <p:cNvSpPr>
              <a:spLocks noChangeShapeType="1"/>
            </p:cNvSpPr>
            <p:nvPr/>
          </p:nvSpPr>
          <p:spPr bwMode="auto">
            <a:xfrm>
              <a:off x="2347" y="1936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95" name="Group 19"/>
            <p:cNvGrpSpPr>
              <a:grpSpLocks/>
            </p:cNvGrpSpPr>
            <p:nvPr/>
          </p:nvGrpSpPr>
          <p:grpSpPr bwMode="auto">
            <a:xfrm>
              <a:off x="1499" y="2010"/>
              <a:ext cx="1259" cy="385"/>
              <a:chOff x="2800" y="2132"/>
              <a:chExt cx="1259" cy="385"/>
            </a:xfrm>
          </p:grpSpPr>
          <p:sp>
            <p:nvSpPr>
              <p:cNvPr id="203796" name="Rectangle 20"/>
              <p:cNvSpPr>
                <a:spLocks noChangeArrowheads="1"/>
              </p:cNvSpPr>
              <p:nvPr/>
            </p:nvSpPr>
            <p:spPr bwMode="auto">
              <a:xfrm>
                <a:off x="2838" y="2178"/>
                <a:ext cx="1182" cy="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7" name="Text Box 21"/>
              <p:cNvSpPr txBox="1">
                <a:spLocks noChangeArrowheads="1"/>
              </p:cNvSpPr>
              <p:nvPr/>
            </p:nvSpPr>
            <p:spPr bwMode="auto">
              <a:xfrm>
                <a:off x="2800" y="2132"/>
                <a:ext cx="1259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local DNS server</a:t>
                </a:r>
                <a:endParaRPr lang="en-US">
                  <a:latin typeface="Times New Roman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Arial" charset="0"/>
                  </a:rPr>
                  <a:t>dns.poly.edu</a:t>
                </a:r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203798" name="Text Box 22"/>
            <p:cNvSpPr txBox="1">
              <a:spLocks noChangeArrowheads="1"/>
            </p:cNvSpPr>
            <p:nvPr/>
          </p:nvSpPr>
          <p:spPr bwMode="auto">
            <a:xfrm>
              <a:off x="2045" y="24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799" name="Text Box 23"/>
            <p:cNvSpPr txBox="1">
              <a:spLocks noChangeArrowheads="1"/>
            </p:cNvSpPr>
            <p:nvPr/>
          </p:nvSpPr>
          <p:spPr bwMode="auto">
            <a:xfrm>
              <a:off x="2387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0" name="Text Box 24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1" name="Text Box 25"/>
            <p:cNvSpPr txBox="1">
              <a:spLocks noChangeArrowheads="1"/>
            </p:cNvSpPr>
            <p:nvPr/>
          </p:nvSpPr>
          <p:spPr bwMode="auto">
            <a:xfrm>
              <a:off x="3312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2" name="Text Box 26"/>
            <p:cNvSpPr txBox="1">
              <a:spLocks noChangeArrowheads="1"/>
            </p:cNvSpPr>
            <p:nvPr/>
          </p:nvSpPr>
          <p:spPr bwMode="auto">
            <a:xfrm>
              <a:off x="3120" y="12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3803" name="Group 27"/>
            <p:cNvGrpSpPr>
              <a:grpSpLocks/>
            </p:cNvGrpSpPr>
            <p:nvPr/>
          </p:nvGrpSpPr>
          <p:grpSpPr bwMode="auto">
            <a:xfrm>
              <a:off x="2898" y="591"/>
              <a:ext cx="233" cy="414"/>
              <a:chOff x="4180" y="783"/>
              <a:chExt cx="150" cy="307"/>
            </a:xfrm>
          </p:grpSpPr>
          <p:sp>
            <p:nvSpPr>
              <p:cNvPr id="203804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5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6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7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8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9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0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1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12" name="Group 36"/>
            <p:cNvGrpSpPr>
              <a:grpSpLocks/>
            </p:cNvGrpSpPr>
            <p:nvPr/>
          </p:nvGrpSpPr>
          <p:grpSpPr bwMode="auto">
            <a:xfrm>
              <a:off x="3420" y="1491"/>
              <a:ext cx="233" cy="414"/>
              <a:chOff x="4180" y="783"/>
              <a:chExt cx="150" cy="307"/>
            </a:xfrm>
          </p:grpSpPr>
          <p:sp>
            <p:nvSpPr>
              <p:cNvPr id="203813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4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5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6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7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8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9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0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21" name="Group 45"/>
            <p:cNvGrpSpPr>
              <a:grpSpLocks/>
            </p:cNvGrpSpPr>
            <p:nvPr/>
          </p:nvGrpSpPr>
          <p:grpSpPr bwMode="auto">
            <a:xfrm>
              <a:off x="3408" y="2511"/>
              <a:ext cx="233" cy="414"/>
              <a:chOff x="4180" y="783"/>
              <a:chExt cx="150" cy="307"/>
            </a:xfrm>
          </p:grpSpPr>
          <p:sp>
            <p:nvSpPr>
              <p:cNvPr id="203822" name="AutoShape 4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3" name="Rectangle 4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4" name="Rectangle 4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5" name="AutoShape 4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6" name="Line 5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7" name="Line 5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8" name="Rectangle 5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9" name="Rectangle 5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830" name="Text Box 54"/>
            <p:cNvSpPr txBox="1">
              <a:spLocks noChangeArrowheads="1"/>
            </p:cNvSpPr>
            <p:nvPr/>
          </p:nvSpPr>
          <p:spPr bwMode="auto">
            <a:xfrm>
              <a:off x="2830" y="2871"/>
              <a:ext cx="16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authoritative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dns.cs.umass.edu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831" name="Text Box 55"/>
            <p:cNvSpPr txBox="1">
              <a:spLocks noChangeArrowheads="1"/>
            </p:cNvSpPr>
            <p:nvPr/>
          </p:nvSpPr>
          <p:spPr bwMode="auto">
            <a:xfrm>
              <a:off x="2592" y="13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2" name="Text Box 56"/>
            <p:cNvSpPr txBox="1">
              <a:spLocks noChangeArrowheads="1"/>
            </p:cNvSpPr>
            <p:nvPr/>
          </p:nvSpPr>
          <p:spPr bwMode="auto">
            <a:xfrm>
              <a:off x="2393" y="24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3" name="Line 57"/>
            <p:cNvSpPr>
              <a:spLocks noChangeShapeType="1"/>
            </p:cNvSpPr>
            <p:nvPr/>
          </p:nvSpPr>
          <p:spPr bwMode="auto">
            <a:xfrm>
              <a:off x="3120" y="768"/>
              <a:ext cx="43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35" name="Text Box 59"/>
            <p:cNvSpPr txBox="1">
              <a:spLocks noChangeArrowheads="1"/>
            </p:cNvSpPr>
            <p:nvPr/>
          </p:nvSpPr>
          <p:spPr bwMode="auto">
            <a:xfrm>
              <a:off x="3840" y="1536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TLD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836" name="Line 60"/>
            <p:cNvSpPr>
              <a:spLocks noChangeShapeType="1"/>
            </p:cNvSpPr>
            <p:nvPr/>
          </p:nvSpPr>
          <p:spPr bwMode="auto">
            <a:xfrm>
              <a:off x="3600" y="187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7" name="Line 61"/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8" name="Line 62"/>
            <p:cNvSpPr>
              <a:spLocks noChangeShapeType="1"/>
            </p:cNvSpPr>
            <p:nvPr/>
          </p:nvSpPr>
          <p:spPr bwMode="auto">
            <a:xfrm flipH="1" flipV="1">
              <a:off x="3072" y="1008"/>
              <a:ext cx="33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9" name="Text Box 63"/>
            <p:cNvSpPr txBox="1">
              <a:spLocks noChangeArrowheads="1"/>
            </p:cNvSpPr>
            <p:nvPr/>
          </p:nvSpPr>
          <p:spPr bwMode="auto">
            <a:xfrm>
              <a:off x="3408" y="10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40" name="Line 64"/>
            <p:cNvSpPr>
              <a:spLocks noChangeShapeType="1"/>
            </p:cNvSpPr>
            <p:nvPr/>
          </p:nvSpPr>
          <p:spPr bwMode="auto">
            <a:xfrm flipH="1">
              <a:off x="2448" y="1008"/>
              <a:ext cx="48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843" name="Rectangle 67"/>
          <p:cNvSpPr>
            <a:spLocks noChangeArrowheads="1"/>
          </p:cNvSpPr>
          <p:nvPr/>
        </p:nvSpPr>
        <p:spPr bwMode="auto">
          <a:xfrm>
            <a:off x="468313" y="1687513"/>
            <a:ext cx="31623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recursive query: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puts burden of name resolution on contacted name server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heavy load?</a:t>
            </a:r>
          </a:p>
        </p:txBody>
      </p:sp>
      <p:sp>
        <p:nvSpPr>
          <p:cNvPr id="203846" name="Rectangle 7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82-1DCF-40B9-9FA3-C9F61F99C848}" type="slidenum">
              <a:rPr lang="en-US"/>
              <a:pPr/>
              <a:t>65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caching and updating records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438275"/>
            <a:ext cx="7515225" cy="4733925"/>
          </a:xfrm>
        </p:spPr>
        <p:txBody>
          <a:bodyPr/>
          <a:lstStyle/>
          <a:p>
            <a:r>
              <a:rPr lang="en-US" sz="2400"/>
              <a:t>once (any) name server learns mapping, it </a:t>
            </a:r>
            <a:r>
              <a:rPr lang="en-US" sz="2400" i="1">
                <a:solidFill>
                  <a:schemeClr val="accent2"/>
                </a:solidFill>
              </a:rPr>
              <a:t>caches</a:t>
            </a:r>
            <a:r>
              <a:rPr lang="en-US" sz="2400"/>
              <a:t> mapping</a:t>
            </a:r>
          </a:p>
          <a:p>
            <a:pPr lvl="1"/>
            <a:r>
              <a:rPr lang="en-US"/>
              <a:t>cache entries timeout (disappear) after some time</a:t>
            </a:r>
          </a:p>
          <a:p>
            <a:pPr lvl="1"/>
            <a:r>
              <a:rPr lang="en-US"/>
              <a:t>TLD servers typically cached in local name servers</a:t>
            </a:r>
          </a:p>
          <a:p>
            <a:pPr lvl="2"/>
            <a:r>
              <a:rPr lang="en-US"/>
              <a:t>Thus root name servers not often visited</a:t>
            </a:r>
          </a:p>
          <a:p>
            <a:r>
              <a:rPr lang="en-US" sz="2400"/>
              <a:t>update/notify mechanisms under design by IETF</a:t>
            </a:r>
          </a:p>
          <a:p>
            <a:pPr lvl="1"/>
            <a:r>
              <a:rPr lang="en-US" sz="2000"/>
              <a:t>RFC 2136</a:t>
            </a:r>
            <a:endParaRPr lang="en-US" sz="1800"/>
          </a:p>
          <a:p>
            <a:pPr lvl="1"/>
            <a:r>
              <a:rPr lang="en-US" sz="1800"/>
              <a:t>http://www.ietf.org/html.charters/dnsind-charter.html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43AC-8AA3-4DE1-9C3D-D42620A203E4}" type="slidenum">
              <a:rPr lang="en-US"/>
              <a:pPr/>
              <a:t>66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records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chemeClr val="accent2"/>
                </a:solidFill>
              </a:rPr>
              <a:t>DNS:</a:t>
            </a:r>
            <a:r>
              <a:rPr lang="en-US" sz="2400"/>
              <a:t> distributed db storing resource records </a:t>
            </a:r>
            <a:r>
              <a:rPr lang="en-US" sz="2400">
                <a:solidFill>
                  <a:srgbClr val="FF0000"/>
                </a:solidFill>
              </a:rPr>
              <a:t>(RR)</a:t>
            </a:r>
            <a:endParaRPr lang="en-US" sz="240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3875" y="3895725"/>
            <a:ext cx="4000500" cy="1866900"/>
          </a:xfrm>
        </p:spPr>
        <p:txBody>
          <a:bodyPr/>
          <a:lstStyle/>
          <a:p>
            <a:r>
              <a:rPr lang="en-US" sz="2400"/>
              <a:t>Type=NS</a:t>
            </a:r>
          </a:p>
          <a:p>
            <a:pPr lvl="1"/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domain (e.g. foo.com)</a:t>
            </a:r>
          </a:p>
          <a:p>
            <a:pPr lvl="1"/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hostname of authoritative name server for this domain</a:t>
            </a:r>
          </a:p>
          <a:p>
            <a:endParaRPr lang="en-US" sz="2400"/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1795463" y="1895475"/>
            <a:ext cx="5364162" cy="571500"/>
            <a:chOff x="1407" y="1206"/>
            <a:chExt cx="3379" cy="360"/>
          </a:xfrm>
        </p:grpSpPr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1407" y="1214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RR format: </a:t>
              </a:r>
              <a:r>
                <a:rPr lang="en-US" sz="1800" b="1">
                  <a:latin typeface="Courier New" pitchFamily="49" charset="0"/>
                </a:rPr>
                <a:t>(name, value, type, ttl)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Type=A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hostname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IP address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217988" y="2697163"/>
            <a:ext cx="45148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Type=CNAME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alias name for some “canonical” (the real) name</a:t>
            </a: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  www.ibm.com </a:t>
            </a:r>
            <a:r>
              <a:rPr lang="en-US" sz="2000"/>
              <a:t>is really</a:t>
            </a:r>
            <a:endParaRPr lang="en-US" sz="1800">
              <a:latin typeface="Courier New" pitchFamily="49" charset="0"/>
            </a:endParaRP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  servereast.backup2.ibm.com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canonical name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252913" y="5032375"/>
            <a:ext cx="44084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Type=MX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name of mailserver associated with </a:t>
            </a:r>
            <a:r>
              <a:rPr lang="en-US" sz="2000" b="1">
                <a:latin typeface="Courier New" pitchFamily="49" charset="0"/>
              </a:rPr>
              <a:t>name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C4EE-9CD1-435F-ABB2-96F7AA7D7C48}" type="slidenum">
              <a:rPr lang="en-US"/>
              <a:pPr/>
              <a:t>67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protocol, messages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chemeClr val="accent2"/>
                </a:solidFill>
              </a:rPr>
              <a:t>DNS protocol :</a:t>
            </a:r>
            <a:r>
              <a:rPr lang="en-US" sz="2400"/>
              <a:t> </a:t>
            </a:r>
            <a:r>
              <a:rPr lang="en-US" sz="2400" i="1">
                <a:solidFill>
                  <a:srgbClr val="FF0000"/>
                </a:solidFill>
              </a:rPr>
              <a:t>query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and </a:t>
            </a:r>
            <a:r>
              <a:rPr lang="en-US" sz="2400" i="1">
                <a:solidFill>
                  <a:srgbClr val="FF0000"/>
                </a:solidFill>
              </a:rPr>
              <a:t>reply</a:t>
            </a:r>
            <a:r>
              <a:rPr lang="en-US" sz="2400"/>
              <a:t> messages, both with same </a:t>
            </a:r>
            <a:r>
              <a:rPr lang="en-US" sz="2400" i="1">
                <a:solidFill>
                  <a:srgbClr val="FF0000"/>
                </a:solidFill>
              </a:rPr>
              <a:t>message format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33400" y="2352675"/>
            <a:ext cx="3575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/>
              <a:t>msg header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>
                <a:solidFill>
                  <a:schemeClr val="accent2"/>
                </a:solidFill>
              </a:rPr>
              <a:t>identification:</a:t>
            </a:r>
            <a:r>
              <a:rPr lang="en-US" sz="2000"/>
              <a:t> 16 bit # for query, reply to query uses same #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>
                <a:solidFill>
                  <a:schemeClr val="accent2"/>
                </a:solidFill>
              </a:rPr>
              <a:t>flags:</a:t>
            </a:r>
            <a:endParaRPr lang="en-US" sz="2000"/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query or reply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recursion desired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recursion available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reply is authoritative</a:t>
            </a:r>
          </a:p>
        </p:txBody>
      </p:sp>
      <p:pic>
        <p:nvPicPr>
          <p:cNvPr id="84997" name="Picture 5" descr="DNS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2090738"/>
            <a:ext cx="5132388" cy="416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7F16-4D6B-4A50-8B32-9DEE72E7BD52}" type="slidenum">
              <a:rPr lang="en-US"/>
              <a:pPr/>
              <a:t>68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protocol, messages</a:t>
            </a:r>
            <a:endParaRPr lang="en-US"/>
          </a:p>
        </p:txBody>
      </p:sp>
      <p:pic>
        <p:nvPicPr>
          <p:cNvPr id="86019" name="Picture 3" descr="DNS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1509713"/>
            <a:ext cx="4387850" cy="3562350"/>
          </a:xfrm>
          <a:prstGeom prst="rect">
            <a:avLst/>
          </a:prstGeo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42975" y="1830388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Name,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 for a query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063625" y="2830513"/>
            <a:ext cx="2168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to query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22288" y="3716338"/>
            <a:ext cx="2713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authoritative 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58788" y="4668838"/>
            <a:ext cx="276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additional “helpful”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info that may be used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3152775" y="2171700"/>
            <a:ext cx="1447800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3152775" y="3200400"/>
            <a:ext cx="1514475" cy="371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181350" y="4076700"/>
            <a:ext cx="1447800" cy="133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3190875" y="4743450"/>
            <a:ext cx="143827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6C0-7FAB-4963-ABBE-BAACEF3290BB}" type="slidenum">
              <a:rPr lang="en-US"/>
              <a:pPr/>
              <a:t>69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Inserting records into DNS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7363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example: new startup “Network Utopia”</a:t>
            </a:r>
          </a:p>
          <a:p>
            <a:pPr>
              <a:lnSpc>
                <a:spcPct val="80000"/>
              </a:lnSpc>
            </a:pPr>
            <a:r>
              <a:rPr lang="en-US" sz="2400"/>
              <a:t>register name networkuptopia.com at </a:t>
            </a:r>
            <a:r>
              <a:rPr lang="en-US" sz="2400" i="1"/>
              <a:t>DNS </a:t>
            </a:r>
            <a:r>
              <a:rPr lang="en-US" sz="2400" i="1">
                <a:solidFill>
                  <a:srgbClr val="FF0000"/>
                </a:solidFill>
              </a:rPr>
              <a:t>registrar</a:t>
            </a:r>
            <a:r>
              <a:rPr lang="en-US" sz="2400"/>
              <a:t> (e.g., Network Solutions)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provide names, IP addresses of authoritative name server (primary and secondary)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registrar inserts two RRs into com TLD server:</a:t>
            </a:r>
            <a:br>
              <a:rPr lang="en-US" sz="2000"/>
            </a:br>
            <a:endParaRPr lang="en-US" sz="200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(networkutopia.com, dns1.networkutopia.com, 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(dns1.networkutopia.com, 212.212.212.1, A)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/>
            </a:r>
            <a:br>
              <a:rPr lang="en-US" sz="2000">
                <a:solidFill>
                  <a:schemeClr val="accent2"/>
                </a:solidFill>
                <a:latin typeface="Courier New" pitchFamily="49" charset="0"/>
              </a:rPr>
            </a:br>
            <a:endParaRPr lang="en-US" sz="20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/>
              <a:t>create authoritative server Type A record for www.networkuptopia.com; Type MX record for networkutopia.com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</a:rPr>
              <a:t>How do people get IP address of your Web site?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CE99-2D45-4CAC-8945-A5D4C128C35C}" type="slidenum">
              <a:rPr lang="en-US"/>
              <a:pPr/>
              <a:t>7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architectures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Client-server</a:t>
            </a:r>
          </a:p>
          <a:p>
            <a:r>
              <a:rPr lang="en-US"/>
              <a:t>Peer-to-peer (P2P)</a:t>
            </a:r>
          </a:p>
          <a:p>
            <a:r>
              <a:rPr lang="en-US"/>
              <a:t>Hybrid of client-server and P2P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C1E4-D100-42F4-8463-0B585776A501}" type="slidenum">
              <a:rPr lang="en-US"/>
              <a:pPr/>
              <a:t>70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 </a:t>
            </a:r>
          </a:p>
          <a:p>
            <a:pPr lvl="1"/>
            <a:r>
              <a:rPr lang="en-US" sz="2000"/>
              <a:t>app architectures</a:t>
            </a:r>
          </a:p>
          <a:p>
            <a:pPr lvl="1"/>
            <a:r>
              <a:rPr lang="en-US" sz="2000"/>
              <a:t>app requirements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0198-A6E5-4E07-B720-CA83E3BCCF87}" type="slidenum">
              <a:rPr lang="en-US"/>
              <a:pPr/>
              <a:t>71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file sharing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</a:t>
            </a:r>
            <a:endParaRPr lang="en-US" sz="2400"/>
          </a:p>
          <a:p>
            <a:r>
              <a:rPr lang="en-US" sz="2400"/>
              <a:t>Alice runs P2P client application on her notebook computer</a:t>
            </a:r>
          </a:p>
          <a:p>
            <a:r>
              <a:rPr lang="en-US" sz="2400"/>
              <a:t>intermittently connects to Internet; gets new IP address for each connection</a:t>
            </a:r>
          </a:p>
          <a:p>
            <a:r>
              <a:rPr lang="en-US" sz="2400"/>
              <a:t>asks for “Hey Jude”</a:t>
            </a:r>
          </a:p>
          <a:p>
            <a:r>
              <a:rPr lang="en-US" sz="2400"/>
              <a:t>application displays other peers that have copy of Hey Jude.</a:t>
            </a:r>
          </a:p>
          <a:p>
            <a:endParaRPr lang="en-US" sz="240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5013" y="1111250"/>
            <a:ext cx="3810000" cy="5087938"/>
          </a:xfrm>
        </p:spPr>
        <p:txBody>
          <a:bodyPr/>
          <a:lstStyle/>
          <a:p>
            <a:r>
              <a:rPr lang="en-US" sz="2400"/>
              <a:t>Alice chooses one of the peers, Bob.</a:t>
            </a:r>
          </a:p>
          <a:p>
            <a:r>
              <a:rPr lang="en-US" sz="2400"/>
              <a:t>file is copied from Bob’s PC to Alice’s notebook: HTTP</a:t>
            </a:r>
          </a:p>
          <a:p>
            <a:r>
              <a:rPr lang="en-US" sz="2400"/>
              <a:t>while Alice downloads, other users uploading from Alice.</a:t>
            </a:r>
          </a:p>
          <a:p>
            <a:r>
              <a:rPr lang="en-US" sz="2400"/>
              <a:t>Alice’s peer is both a Web client and a transient Web server.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All peers are servers = highly scalable!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DFD0-ABA2-40B6-86A6-BDB83523012D}" type="slidenum">
              <a:rPr lang="en-US"/>
              <a:pPr/>
              <a:t>72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P2P: centralized directory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29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original “Napster” design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1) when peer connects, it informs central server:</a:t>
            </a:r>
          </a:p>
          <a:p>
            <a:pPr lvl="1"/>
            <a:r>
              <a:rPr lang="en-US" sz="2000"/>
              <a:t>IP address</a:t>
            </a:r>
          </a:p>
          <a:p>
            <a:pPr lvl="1"/>
            <a:r>
              <a:rPr lang="en-US" sz="2000"/>
              <a:t>content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2) Alice queries for “Hey Jude”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3) Alice requests file from Bob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4471988" y="838200"/>
            <a:ext cx="4368800" cy="5164138"/>
            <a:chOff x="2724" y="620"/>
            <a:chExt cx="2752" cy="3253"/>
          </a:xfrm>
        </p:grpSpPr>
        <p:graphicFrame>
          <p:nvGraphicFramePr>
            <p:cNvPr id="160773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p:oleObj spid="_x0000_s160773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160774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16077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60784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p:oleObj spid="_x0000_s160784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160785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p:oleObj spid="_x0000_s160785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160786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p:oleObj spid="_x0000_s160786" name="Clip" r:id="rId7" imgW="1305000" imgH="1085760" progId="MS_ClipArt_Gallery.2">
                <p:embed/>
              </p:oleObj>
            </a:graphicData>
          </a:graphic>
        </p:graphicFrame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centralized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directory server</a:t>
              </a: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peers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9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1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/>
            </a:p>
          </p:txBody>
        </p: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Alice</a:t>
              </a:r>
            </a:p>
          </p:txBody>
        </p:sp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Bob</a:t>
              </a:r>
            </a:p>
          </p:txBody>
        </p:sp>
        <p:sp>
          <p:nvSpPr>
            <p:cNvPr id="160802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4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6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60807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pic>
          <p:nvPicPr>
            <p:cNvPr id="160808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</p:spPr>
        </p:pic>
        <p:pic>
          <p:nvPicPr>
            <p:cNvPr id="160809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312-D8E1-41DD-B3D6-777C5555D0A8}" type="slidenum">
              <a:rPr lang="en-US"/>
              <a:pPr/>
              <a:t>73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1813" cy="1143000"/>
          </a:xfrm>
        </p:spPr>
        <p:txBody>
          <a:bodyPr/>
          <a:lstStyle/>
          <a:p>
            <a:r>
              <a:rPr lang="en-US" sz="3200"/>
              <a:t>P2P: problems with centralized directory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6538" cy="4648200"/>
          </a:xfrm>
        </p:spPr>
        <p:txBody>
          <a:bodyPr/>
          <a:lstStyle/>
          <a:p>
            <a:r>
              <a:rPr lang="en-US" sz="2400"/>
              <a:t>single point of failure</a:t>
            </a:r>
          </a:p>
          <a:p>
            <a:r>
              <a:rPr lang="en-US" sz="2400"/>
              <a:t>performance bottleneck</a:t>
            </a:r>
          </a:p>
          <a:p>
            <a:r>
              <a:rPr lang="en-US" sz="2400"/>
              <a:t>copyright infringement: “target” of lawsuit is obvious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3300" y="1600200"/>
            <a:ext cx="3614738" cy="1646238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    file transfer is decentralized, but locating content is highly  centralized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EFF9-F32A-48ED-810A-37C38273F2C7}" type="slidenum">
              <a:rPr lang="en-US"/>
              <a:pPr/>
              <a:t>74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flooding: Gnutella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fully distributed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central server</a:t>
            </a:r>
          </a:p>
          <a:p>
            <a:pPr>
              <a:lnSpc>
                <a:spcPct val="90000"/>
              </a:lnSpc>
            </a:pPr>
            <a:r>
              <a:rPr lang="en-US" sz="2400"/>
              <a:t>public domain protocol</a:t>
            </a:r>
          </a:p>
          <a:p>
            <a:pPr>
              <a:lnSpc>
                <a:spcPct val="90000"/>
              </a:lnSpc>
            </a:pPr>
            <a:r>
              <a:rPr lang="en-US" sz="2400"/>
              <a:t>many Gnutella clients implementing protocol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overlay network: graph</a:t>
            </a:r>
          </a:p>
          <a:p>
            <a:r>
              <a:rPr lang="en-US" sz="2400"/>
              <a:t>edge between peer X and Y if there’s a TCP connection</a:t>
            </a:r>
          </a:p>
          <a:p>
            <a:r>
              <a:rPr lang="en-US" sz="2400"/>
              <a:t>all active peers and edges form overlay net</a:t>
            </a:r>
          </a:p>
          <a:p>
            <a:r>
              <a:rPr lang="en-US" sz="2400"/>
              <a:t>edge: virtual (</a:t>
            </a:r>
            <a:r>
              <a:rPr lang="en-US" sz="2400" i="1"/>
              <a:t>not</a:t>
            </a:r>
            <a:r>
              <a:rPr lang="en-US" sz="2400"/>
              <a:t> physical) link</a:t>
            </a:r>
          </a:p>
          <a:p>
            <a:r>
              <a:rPr lang="en-US" sz="2400"/>
              <a:t>given peer typically connected with &lt; 10 overlay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1699-56CD-4982-85FC-9BBC2AABC81D}" type="slidenum">
              <a:rPr lang="en-US"/>
              <a:pPr/>
              <a:t>75</a:t>
            </a:fld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772400" cy="1143000"/>
          </a:xfrm>
        </p:spPr>
        <p:txBody>
          <a:bodyPr/>
          <a:lstStyle/>
          <a:p>
            <a:r>
              <a:rPr lang="en-US"/>
              <a:t>Gnutella: protocol</a:t>
            </a:r>
          </a:p>
        </p:txBody>
      </p:sp>
      <p:grpSp>
        <p:nvGrpSpPr>
          <p:cNvPr id="191495" name="Group 7"/>
          <p:cNvGrpSpPr>
            <a:grpSpLocks/>
          </p:cNvGrpSpPr>
          <p:nvPr/>
        </p:nvGrpSpPr>
        <p:grpSpPr bwMode="auto">
          <a:xfrm>
            <a:off x="2339975" y="1449388"/>
            <a:ext cx="6248400" cy="5129212"/>
            <a:chOff x="768" y="280"/>
            <a:chExt cx="3936" cy="3231"/>
          </a:xfrm>
        </p:grpSpPr>
        <p:graphicFrame>
          <p:nvGraphicFramePr>
            <p:cNvPr id="191496" name="Object 8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p:oleObj spid="_x0000_s191496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191497" name="Object 9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p:oleObj spid="_x0000_s191497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191498" name="Object 10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p:oleObj spid="_x0000_s191498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p:oleObj spid="_x0000_s191499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191500" name="Object 12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p:oleObj spid="_x0000_s191500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191501" name="Object 13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p:oleObj spid="_x0000_s191501" name="Clip" r:id="rId9" imgW="1305000" imgH="1085760" progId="MS_ClipArt_Gallery.2">
                <p:embed/>
              </p:oleObj>
            </a:graphicData>
          </a:graphic>
        </p:graphicFrame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1536" y="1968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</a:t>
              </a: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1392" y="220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QueryHit</a:t>
              </a:r>
            </a:p>
          </p:txBody>
        </p:sp>
        <p:sp>
          <p:nvSpPr>
            <p:cNvPr id="191510" name="Text Box 22"/>
            <p:cNvSpPr txBox="1">
              <a:spLocks noChangeArrowheads="1"/>
            </p:cNvSpPr>
            <p:nvPr/>
          </p:nvSpPr>
          <p:spPr bwMode="auto">
            <a:xfrm>
              <a:off x="3216" y="720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</a:t>
              </a:r>
            </a:p>
          </p:txBody>
        </p:sp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 rot="1838329">
              <a:off x="3287" y="1385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</a:t>
              </a: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3216" y="960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QueryHit</a:t>
              </a:r>
            </a:p>
          </p:txBody>
        </p:sp>
        <p:sp>
          <p:nvSpPr>
            <p:cNvPr id="191513" name="Text Box 25"/>
            <p:cNvSpPr txBox="1">
              <a:spLocks noChangeArrowheads="1"/>
            </p:cNvSpPr>
            <p:nvPr/>
          </p:nvSpPr>
          <p:spPr bwMode="auto">
            <a:xfrm rot="-2282823">
              <a:off x="1344" y="1344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</a:t>
              </a:r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2175888">
              <a:off x="1488" y="2736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</a:t>
              </a: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6" name="Text Box 28"/>
            <p:cNvSpPr txBox="1">
              <a:spLocks noChangeArrowheads="1"/>
            </p:cNvSpPr>
            <p:nvPr/>
          </p:nvSpPr>
          <p:spPr bwMode="auto">
            <a:xfrm rot="-2200461">
              <a:off x="1486" y="1583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QueryHit</a:t>
              </a:r>
            </a:p>
          </p:txBody>
        </p:sp>
        <p:sp>
          <p:nvSpPr>
            <p:cNvPr id="191517" name="Freeform 29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/>
              <a:ahLst/>
              <a:cxnLst>
                <a:cxn ang="0">
                  <a:pos x="3528" y="536"/>
                </a:cxn>
                <a:cxn ang="0">
                  <a:pos x="2856" y="248"/>
                </a:cxn>
                <a:cxn ang="0">
                  <a:pos x="1608" y="152"/>
                </a:cxn>
                <a:cxn ang="0">
                  <a:pos x="264" y="1160"/>
                </a:cxn>
                <a:cxn ang="0">
                  <a:pos x="24" y="1736"/>
                </a:cxn>
              </a:cxnLst>
              <a:rect l="0" t="0" r="r" b="b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8" name="Line 30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6270625" y="1014413"/>
            <a:ext cx="1982788" cy="696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File transfer:</a:t>
            </a:r>
          </a:p>
          <a:p>
            <a:r>
              <a:rPr lang="en-US" sz="1800"/>
              <a:t>HTTP</a:t>
            </a: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01650" y="1146175"/>
            <a:ext cx="3375025" cy="352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ZapfDingbats" pitchFamily="82" charset="2"/>
              <a:buChar char="r"/>
            </a:pPr>
            <a:r>
              <a:rPr lang="en-US"/>
              <a:t> Query message</a:t>
            </a:r>
            <a:br>
              <a:rPr lang="en-US"/>
            </a:br>
            <a:r>
              <a:rPr lang="en-US"/>
              <a:t>sent over existing TCP</a:t>
            </a:r>
            <a:br>
              <a:rPr lang="en-US"/>
            </a:br>
            <a:r>
              <a:rPr lang="en-US"/>
              <a:t>connections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peers forward</a:t>
            </a:r>
            <a:br>
              <a:rPr lang="en-US"/>
            </a:br>
            <a:r>
              <a:rPr lang="en-US"/>
              <a:t>Query message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QueryHit </a:t>
            </a:r>
            <a:br>
              <a:rPr lang="en-US"/>
            </a:br>
            <a:r>
              <a:rPr lang="en-US"/>
              <a:t>sent over </a:t>
            </a:r>
            <a:br>
              <a:rPr lang="en-US"/>
            </a:br>
            <a:r>
              <a:rPr lang="en-US"/>
              <a:t>reverse</a:t>
            </a:r>
            <a:br>
              <a:rPr lang="en-US"/>
            </a:br>
            <a:r>
              <a:rPr lang="en-US"/>
              <a:t>path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474663" y="5189538"/>
            <a:ext cx="2063750" cy="1273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Scalability:</a:t>
            </a:r>
          </a:p>
          <a:p>
            <a:r>
              <a:rPr lang="en-US"/>
              <a:t>limited scope</a:t>
            </a:r>
            <a:br>
              <a:rPr lang="en-US"/>
            </a:br>
            <a:r>
              <a:rPr lang="en-US"/>
              <a:t>flooding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2732-3BA1-4082-A515-2CF83E6BA1DF}" type="slidenum">
              <a:rPr lang="en-US"/>
              <a:pPr/>
              <a:t>76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Gnutella: Peer joining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/>
              <a:t>joining peer Alice must find another peer in Gnutella network: use list of candidate peers</a:t>
            </a:r>
          </a:p>
          <a:p>
            <a:pPr marL="533400" indent="-5334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/>
              <a:t>Alice sequentially attempts TCP connections with candidate peers until connection setup with Bob</a:t>
            </a:r>
          </a:p>
          <a:p>
            <a:pPr marL="533400" indent="-5334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 i="1">
                <a:solidFill>
                  <a:srgbClr val="FF3300"/>
                </a:solidFill>
              </a:rPr>
              <a:t>Flooding:</a:t>
            </a:r>
            <a:r>
              <a:rPr lang="en-US" sz="2400"/>
              <a:t> Alice sends Ping message to Bob; Bob forwards Ping message to his overlay neighbors (who then forward to their neighbors….)</a:t>
            </a:r>
          </a:p>
          <a:p>
            <a:pPr marL="914400" lvl="1" indent="-457200">
              <a:lnSpc>
                <a:spcPct val="90000"/>
              </a:lnSpc>
              <a:buFont typeface="ZapfDingbats" pitchFamily="82" charset="2"/>
              <a:buChar char="r"/>
            </a:pPr>
            <a:r>
              <a:rPr lang="en-US"/>
              <a:t>peers receiving Ping message respond to Alice with Pong message</a:t>
            </a:r>
          </a:p>
          <a:p>
            <a:pPr marL="533400" indent="-5334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/>
              <a:t>Alice receives many Pong messages, and can then setup additional TCP connections</a:t>
            </a:r>
          </a:p>
          <a:p>
            <a:pPr marL="533400" indent="-5334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Peer leaving: see homework problem!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427-5542-4D14-A5F8-443DF7401C5B}" type="slidenum">
              <a:rPr lang="en-US"/>
              <a:pPr/>
              <a:t>77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Overlay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16413" cy="4648200"/>
          </a:xfrm>
        </p:spPr>
        <p:txBody>
          <a:bodyPr/>
          <a:lstStyle/>
          <a:p>
            <a:r>
              <a:rPr lang="en-US" sz="2400"/>
              <a:t>between centralized index, query flooding approaches</a:t>
            </a:r>
          </a:p>
          <a:p>
            <a:r>
              <a:rPr lang="en-US" sz="2400"/>
              <a:t>each peer is either a </a:t>
            </a:r>
            <a:r>
              <a:rPr lang="en-US" sz="2400" i="1"/>
              <a:t>group leader</a:t>
            </a:r>
            <a:r>
              <a:rPr lang="en-US" sz="2400"/>
              <a:t> or assigned to a group leader.</a:t>
            </a:r>
          </a:p>
          <a:p>
            <a:pPr lvl="1"/>
            <a:r>
              <a:rPr lang="en-US" sz="2000"/>
              <a:t>TCP connection between peer and its group leader.</a:t>
            </a:r>
          </a:p>
          <a:p>
            <a:pPr lvl="1"/>
            <a:r>
              <a:rPr lang="en-US" sz="2000"/>
              <a:t>TCP connections between some pairs of group leaders.</a:t>
            </a:r>
          </a:p>
          <a:p>
            <a:r>
              <a:rPr lang="en-US" sz="2400"/>
              <a:t>group leader tracks content in  its children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918075" y="1173163"/>
          <a:ext cx="3494088" cy="4916487"/>
        </p:xfrm>
        <a:graphic>
          <a:graphicData uri="http://schemas.openxmlformats.org/presentationml/2006/ole">
            <p:oleObj spid="_x0000_s162820" name="VISIO" r:id="rId4" imgW="4208760" imgH="5924520" progId="Visio.Drawing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B85D-4AFC-4EAF-A8D0-AABF634E594A}" type="slidenum">
              <a:rPr lang="en-US"/>
              <a:pPr/>
              <a:t>78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Comparing Client-server, P2P architectures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27138"/>
            <a:ext cx="8258175" cy="114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i="1" u="sng">
                <a:solidFill>
                  <a:srgbClr val="FF3300"/>
                </a:solidFill>
              </a:rPr>
              <a:t>Question</a:t>
            </a:r>
            <a:r>
              <a:rPr lang="en-US"/>
              <a:t> : How much time distribute file initially at one server to </a:t>
            </a:r>
            <a:r>
              <a:rPr lang="en-US" i="1"/>
              <a:t>N </a:t>
            </a:r>
            <a:r>
              <a:rPr lang="en-US"/>
              <a:t>other computers?</a:t>
            </a:r>
          </a:p>
        </p:txBody>
      </p:sp>
      <p:sp>
        <p:nvSpPr>
          <p:cNvPr id="243716" name="Freeform 4"/>
          <p:cNvSpPr>
            <a:spLocks/>
          </p:cNvSpPr>
          <p:nvPr/>
        </p:nvSpPr>
        <p:spPr bwMode="auto">
          <a:xfrm>
            <a:off x="2373313" y="4032250"/>
            <a:ext cx="3775075" cy="2146300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3717" name="Group 5"/>
          <p:cNvGrpSpPr>
            <a:grpSpLocks/>
          </p:cNvGrpSpPr>
          <p:nvPr/>
        </p:nvGrpSpPr>
        <p:grpSpPr bwMode="auto">
          <a:xfrm>
            <a:off x="1552575" y="3181350"/>
            <a:ext cx="538163" cy="885825"/>
            <a:chOff x="4180" y="783"/>
            <a:chExt cx="150" cy="307"/>
          </a:xfrm>
        </p:grpSpPr>
        <p:sp>
          <p:nvSpPr>
            <p:cNvPr id="243718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9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0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1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2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3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5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3726" name="Line 14"/>
          <p:cNvSpPr>
            <a:spLocks noChangeShapeType="1"/>
          </p:cNvSpPr>
          <p:nvPr/>
        </p:nvSpPr>
        <p:spPr bwMode="auto">
          <a:xfrm>
            <a:off x="1819275" y="4051300"/>
            <a:ext cx="803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2179638" y="3719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3728" name="Object 16"/>
          <p:cNvGraphicFramePr>
            <a:graphicFrameLocks noChangeAspect="1"/>
          </p:cNvGraphicFramePr>
          <p:nvPr/>
        </p:nvGraphicFramePr>
        <p:xfrm>
          <a:off x="3190875" y="2817813"/>
          <a:ext cx="547688" cy="466725"/>
        </p:xfrm>
        <a:graphic>
          <a:graphicData uri="http://schemas.openxmlformats.org/presentationml/2006/ole">
            <p:oleObj spid="_x0000_s243728" name="Clip" r:id="rId4" imgW="1305000" imgH="1085760" progId="MS_ClipArt_Gallery.2">
              <p:embed/>
            </p:oleObj>
          </a:graphicData>
        </a:graphic>
      </p:graphicFrame>
      <p:sp>
        <p:nvSpPr>
          <p:cNvPr id="243729" name="Line 17"/>
          <p:cNvSpPr>
            <a:spLocks noChangeShapeType="1"/>
          </p:cNvSpPr>
          <p:nvPr/>
        </p:nvSpPr>
        <p:spPr bwMode="auto">
          <a:xfrm>
            <a:off x="3551238" y="321468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0" name="Line 18"/>
          <p:cNvSpPr>
            <a:spLocks noChangeShapeType="1"/>
          </p:cNvSpPr>
          <p:nvPr/>
        </p:nvSpPr>
        <p:spPr bwMode="auto">
          <a:xfrm flipH="1" flipV="1">
            <a:off x="3348038" y="3205163"/>
            <a:ext cx="2286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1" name="Text Box 19"/>
          <p:cNvSpPr txBox="1">
            <a:spLocks noChangeArrowheads="1"/>
          </p:cNvSpPr>
          <p:nvPr/>
        </p:nvSpPr>
        <p:spPr bwMode="auto">
          <a:xfrm>
            <a:off x="4184650" y="34401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3592513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3733" name="Object 21"/>
          <p:cNvGraphicFramePr>
            <a:graphicFrameLocks noChangeAspect="1"/>
          </p:cNvGraphicFramePr>
          <p:nvPr/>
        </p:nvGraphicFramePr>
        <p:xfrm>
          <a:off x="4614863" y="2784475"/>
          <a:ext cx="573087" cy="488950"/>
        </p:xfrm>
        <a:graphic>
          <a:graphicData uri="http://schemas.openxmlformats.org/presentationml/2006/ole">
            <p:oleObj spid="_x0000_s243733" name="Clip" r:id="rId5" imgW="1305000" imgH="1085760" progId="MS_ClipArt_Gallery.2">
              <p:embed/>
            </p:oleObj>
          </a:graphicData>
        </a:graphic>
      </p:graphicFrame>
      <p:sp>
        <p:nvSpPr>
          <p:cNvPr id="243734" name="Line 22"/>
          <p:cNvSpPr>
            <a:spLocks noChangeShapeType="1"/>
          </p:cNvSpPr>
          <p:nvPr/>
        </p:nvSpPr>
        <p:spPr bwMode="auto">
          <a:xfrm flipV="1">
            <a:off x="4397375" y="3243263"/>
            <a:ext cx="31750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5" name="Line 23"/>
          <p:cNvSpPr>
            <a:spLocks noChangeShapeType="1"/>
          </p:cNvSpPr>
          <p:nvPr/>
        </p:nvSpPr>
        <p:spPr bwMode="auto">
          <a:xfrm flipH="1">
            <a:off x="4587875" y="3322638"/>
            <a:ext cx="33020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4722813" y="36258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3140075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3739" name="Oval 27"/>
          <p:cNvSpPr>
            <a:spLocks noChangeArrowheads="1"/>
          </p:cNvSpPr>
          <p:nvPr/>
        </p:nvSpPr>
        <p:spPr bwMode="auto">
          <a:xfrm>
            <a:off x="2657475" y="5608638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0" name="Oval 28"/>
          <p:cNvSpPr>
            <a:spLocks noChangeArrowheads="1"/>
          </p:cNvSpPr>
          <p:nvPr/>
        </p:nvSpPr>
        <p:spPr bwMode="auto">
          <a:xfrm>
            <a:off x="3360738" y="5922963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1" name="Oval 29"/>
          <p:cNvSpPr>
            <a:spLocks noChangeArrowheads="1"/>
          </p:cNvSpPr>
          <p:nvPr/>
        </p:nvSpPr>
        <p:spPr bwMode="auto">
          <a:xfrm>
            <a:off x="3833813" y="6130925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2" name="Oval 30"/>
          <p:cNvSpPr>
            <a:spLocks noChangeArrowheads="1"/>
          </p:cNvSpPr>
          <p:nvPr/>
        </p:nvSpPr>
        <p:spPr bwMode="auto">
          <a:xfrm>
            <a:off x="4552950" y="624840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3" name="Oval 31"/>
          <p:cNvSpPr>
            <a:spLocks noChangeArrowheads="1"/>
          </p:cNvSpPr>
          <p:nvPr/>
        </p:nvSpPr>
        <p:spPr bwMode="auto">
          <a:xfrm>
            <a:off x="5454650" y="63357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4" name="Oval 32"/>
          <p:cNvSpPr>
            <a:spLocks noChangeArrowheads="1"/>
          </p:cNvSpPr>
          <p:nvPr/>
        </p:nvSpPr>
        <p:spPr bwMode="auto">
          <a:xfrm>
            <a:off x="6057900" y="608965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5" name="Oval 33"/>
          <p:cNvSpPr>
            <a:spLocks noChangeArrowheads="1"/>
          </p:cNvSpPr>
          <p:nvPr/>
        </p:nvSpPr>
        <p:spPr bwMode="auto">
          <a:xfrm>
            <a:off x="6272213" y="5416550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6" name="Oval 34"/>
          <p:cNvSpPr>
            <a:spLocks noChangeArrowheads="1"/>
          </p:cNvSpPr>
          <p:nvPr/>
        </p:nvSpPr>
        <p:spPr bwMode="auto">
          <a:xfrm>
            <a:off x="5448300" y="39862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7" name="Oval 35"/>
          <p:cNvSpPr>
            <a:spLocks noChangeArrowheads="1"/>
          </p:cNvSpPr>
          <p:nvPr/>
        </p:nvSpPr>
        <p:spPr bwMode="auto">
          <a:xfrm>
            <a:off x="6348413" y="4821238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3750" name="Object 38"/>
          <p:cNvGraphicFramePr>
            <a:graphicFrameLocks noChangeAspect="1"/>
          </p:cNvGraphicFramePr>
          <p:nvPr/>
        </p:nvGraphicFramePr>
        <p:xfrm>
          <a:off x="846138" y="4733925"/>
          <a:ext cx="566737" cy="482600"/>
        </p:xfrm>
        <a:graphic>
          <a:graphicData uri="http://schemas.openxmlformats.org/presentationml/2006/ole">
            <p:oleObj spid="_x0000_s243750" name="Clip" r:id="rId6" imgW="1305000" imgH="1085760" progId="MS_ClipArt_Gallery.2">
              <p:embed/>
            </p:oleObj>
          </a:graphicData>
        </a:graphic>
      </p:graphicFrame>
      <p:sp>
        <p:nvSpPr>
          <p:cNvPr id="243751" name="Line 39"/>
          <p:cNvSpPr>
            <a:spLocks noChangeShapeType="1"/>
          </p:cNvSpPr>
          <p:nvPr/>
        </p:nvSpPr>
        <p:spPr bwMode="auto">
          <a:xfrm>
            <a:off x="1376363" y="4962525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52" name="Line 40"/>
          <p:cNvSpPr>
            <a:spLocks noChangeShapeType="1"/>
          </p:cNvSpPr>
          <p:nvPr/>
        </p:nvSpPr>
        <p:spPr bwMode="auto">
          <a:xfrm flipH="1">
            <a:off x="1431925" y="51101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53" name="Text Box 41"/>
          <p:cNvSpPr txBox="1">
            <a:spLocks noChangeArrowheads="1"/>
          </p:cNvSpPr>
          <p:nvPr/>
        </p:nvSpPr>
        <p:spPr bwMode="auto">
          <a:xfrm>
            <a:off x="1565275" y="51085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3754" name="Text Box 42"/>
          <p:cNvSpPr txBox="1">
            <a:spLocks noChangeArrowheads="1"/>
          </p:cNvSpPr>
          <p:nvPr/>
        </p:nvSpPr>
        <p:spPr bwMode="auto">
          <a:xfrm>
            <a:off x="1568450" y="45116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443038" y="2797175"/>
            <a:ext cx="1173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3756" name="Text Box 44"/>
          <p:cNvSpPr txBox="1">
            <a:spLocks noChangeArrowheads="1"/>
          </p:cNvSpPr>
          <p:nvPr/>
        </p:nvSpPr>
        <p:spPr bwMode="auto">
          <a:xfrm>
            <a:off x="3294063" y="4730750"/>
            <a:ext cx="240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3758" name="AutoShape 46"/>
          <p:cNvSpPr>
            <a:spLocks noChangeArrowheads="1"/>
          </p:cNvSpPr>
          <p:nvPr/>
        </p:nvSpPr>
        <p:spPr bwMode="auto">
          <a:xfrm>
            <a:off x="900113" y="3176588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59" name="Text Box 47"/>
          <p:cNvSpPr txBox="1">
            <a:spLocks noChangeArrowheads="1"/>
          </p:cNvSpPr>
          <p:nvPr/>
        </p:nvSpPr>
        <p:spPr bwMode="auto">
          <a:xfrm>
            <a:off x="71438" y="4030663"/>
            <a:ext cx="1658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File, size </a:t>
            </a:r>
            <a:r>
              <a:rPr lang="en-US" sz="1800" i="1"/>
              <a:t>F</a:t>
            </a:r>
            <a:endParaRPr lang="en-US" sz="1800" i="1" baseline="-25000"/>
          </a:p>
        </p:txBody>
      </p:sp>
      <p:sp>
        <p:nvSpPr>
          <p:cNvPr id="243761" name="Text Box 49"/>
          <p:cNvSpPr txBox="1">
            <a:spLocks noChangeArrowheads="1"/>
          </p:cNvSpPr>
          <p:nvPr/>
        </p:nvSpPr>
        <p:spPr bwMode="auto">
          <a:xfrm>
            <a:off x="6151563" y="2300288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server upload bandwidth</a:t>
            </a:r>
          </a:p>
        </p:txBody>
      </p:sp>
      <p:sp>
        <p:nvSpPr>
          <p:cNvPr id="243762" name="Text Box 50"/>
          <p:cNvSpPr txBox="1">
            <a:spLocks noChangeArrowheads="1"/>
          </p:cNvSpPr>
          <p:nvPr/>
        </p:nvSpPr>
        <p:spPr bwMode="auto">
          <a:xfrm>
            <a:off x="6178550" y="30194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client/peer i upload bandwidth</a:t>
            </a:r>
          </a:p>
        </p:txBody>
      </p:sp>
      <p:sp>
        <p:nvSpPr>
          <p:cNvPr id="243763" name="Text Box 51"/>
          <p:cNvSpPr txBox="1">
            <a:spLocks noChangeArrowheads="1"/>
          </p:cNvSpPr>
          <p:nvPr/>
        </p:nvSpPr>
        <p:spPr bwMode="auto">
          <a:xfrm>
            <a:off x="6205538" y="37639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d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client/peer i download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007-1194-4068-87A0-D9E81A689FED}" type="slidenum">
              <a:rPr lang="en-US"/>
              <a:pPr/>
              <a:t>79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Client-server: file distribution time</a:t>
            </a: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765" name="Group 5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45766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7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9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0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1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2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3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74" name="Line 14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5776" name="Object 16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245776" name="Clip" r:id="rId4" imgW="1305000" imgH="1085760" progId="MS_ClipArt_Gallery.2">
              <p:embed/>
            </p:oleObj>
          </a:graphicData>
        </a:graphic>
      </p:graphicFrame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5780" name="Text Box 20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5781" name="Object 21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245781" name="Clip" r:id="rId5" imgW="1305000" imgH="1085760" progId="MS_ClipArt_Gallery.2">
              <p:embed/>
            </p:oleObj>
          </a:graphicData>
        </a:graphic>
      </p:graphicFrame>
      <p:sp>
        <p:nvSpPr>
          <p:cNvPr id="245782" name="Line 22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83" name="Line 23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84" name="Text Box 24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5785" name="Text Box 25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5786" name="Oval 26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7" name="Oval 27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Oval 28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1" name="Oval 31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2" name="Oval 32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3" name="Oval 33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4" name="Oval 34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95" name="Object 35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245795" name="Clip" r:id="rId6" imgW="1305000" imgH="1085760" progId="MS_ClipArt_Gallery.2">
              <p:embed/>
            </p:oleObj>
          </a:graphicData>
        </a:graphic>
      </p:graphicFrame>
      <p:sp>
        <p:nvSpPr>
          <p:cNvPr id="245796" name="Line 36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7" name="Line 37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8" name="Text Box 38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5799" name="Text Box 39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5800" name="Text Box 40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5801" name="Text Box 41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5802" name="AutoShape 42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3" name="Text Box 43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45807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760787" cy="4648200"/>
          </a:xfrm>
        </p:spPr>
        <p:txBody>
          <a:bodyPr/>
          <a:lstStyle/>
          <a:p>
            <a:r>
              <a:rPr lang="en-US"/>
              <a:t>server sequentially sends N copies:</a:t>
            </a:r>
          </a:p>
          <a:p>
            <a:pPr lvl="1"/>
            <a:r>
              <a:rPr lang="en-US" i="1"/>
              <a:t>NF/u</a:t>
            </a:r>
            <a:r>
              <a:rPr lang="en-US" i="1" baseline="-25000"/>
              <a:t>s</a:t>
            </a:r>
            <a:r>
              <a:rPr lang="en-US" baseline="-25000"/>
              <a:t> </a:t>
            </a:r>
            <a:r>
              <a:rPr lang="en-US"/>
              <a:t>time </a:t>
            </a:r>
          </a:p>
          <a:p>
            <a:r>
              <a:rPr lang="en-US"/>
              <a:t>client i takes F/d</a:t>
            </a:r>
            <a:r>
              <a:rPr lang="en-US" baseline="-25000"/>
              <a:t>i </a:t>
            </a:r>
            <a:r>
              <a:rPr lang="en-US"/>
              <a:t>time to download</a:t>
            </a: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4986338" y="5334000"/>
            <a:ext cx="430212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4506913" y="5922963"/>
            <a:ext cx="3319462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/>
              <a:t>increases linearly in N</a:t>
            </a:r>
          </a:p>
          <a:p>
            <a:pPr marL="342900" indent="-342900">
              <a:lnSpc>
                <a:spcPct val="80000"/>
              </a:lnSpc>
            </a:pPr>
            <a:r>
              <a:rPr lang="en-US"/>
              <a:t>(for large N)</a:t>
            </a:r>
          </a:p>
        </p:txBody>
      </p:sp>
      <p:grpSp>
        <p:nvGrpSpPr>
          <p:cNvPr id="245816" name="Group 56"/>
          <p:cNvGrpSpPr>
            <a:grpSpLocks/>
          </p:cNvGrpSpPr>
          <p:nvPr/>
        </p:nvGrpSpPr>
        <p:grpSpPr bwMode="auto">
          <a:xfrm>
            <a:off x="331788" y="4048125"/>
            <a:ext cx="8369300" cy="1798638"/>
            <a:chOff x="209" y="2550"/>
            <a:chExt cx="5272" cy="1133"/>
          </a:xfrm>
        </p:grpSpPr>
        <p:sp>
          <p:nvSpPr>
            <p:cNvPr id="245789" name="Oval 29"/>
            <p:cNvSpPr>
              <a:spLocks noChangeArrowheads="1"/>
            </p:cNvSpPr>
            <p:nvPr/>
          </p:nvSpPr>
          <p:spPr bwMode="auto">
            <a:xfrm>
              <a:off x="4566" y="2550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0" name="Oval 30"/>
            <p:cNvSpPr>
              <a:spLocks noChangeArrowheads="1"/>
            </p:cNvSpPr>
            <p:nvPr/>
          </p:nvSpPr>
          <p:spPr bwMode="auto">
            <a:xfrm>
              <a:off x="4942" y="259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12" name="Group 52"/>
            <p:cNvGrpSpPr>
              <a:grpSpLocks/>
            </p:cNvGrpSpPr>
            <p:nvPr/>
          </p:nvGrpSpPr>
          <p:grpSpPr bwMode="auto">
            <a:xfrm>
              <a:off x="2473" y="3048"/>
              <a:ext cx="2867" cy="450"/>
              <a:chOff x="693" y="3074"/>
              <a:chExt cx="2867" cy="450"/>
            </a:xfrm>
          </p:grpSpPr>
          <p:sp>
            <p:nvSpPr>
              <p:cNvPr id="245809" name="Text Box 49"/>
              <p:cNvSpPr txBox="1">
                <a:spLocks noChangeArrowheads="1"/>
              </p:cNvSpPr>
              <p:nvPr/>
            </p:nvSpPr>
            <p:spPr bwMode="auto">
              <a:xfrm>
                <a:off x="693" y="3074"/>
                <a:ext cx="2867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/>
                  <a:t>= d</a:t>
                </a:r>
                <a:r>
                  <a:rPr lang="en-US" baseline="-25000"/>
                  <a:t>cs</a:t>
                </a:r>
                <a:r>
                  <a:rPr lang="en-US"/>
                  <a:t> = max </a:t>
                </a:r>
                <a:r>
                  <a:rPr lang="en-US" sz="2800"/>
                  <a:t>{</a:t>
                </a:r>
                <a:r>
                  <a:rPr lang="en-US"/>
                  <a:t> </a:t>
                </a:r>
                <a:r>
                  <a:rPr lang="en-US" i="1"/>
                  <a:t>NF/u</a:t>
                </a:r>
                <a:r>
                  <a:rPr lang="en-US" i="1" baseline="-25000"/>
                  <a:t>s</a:t>
                </a:r>
                <a:r>
                  <a:rPr lang="en-US" i="1"/>
                  <a:t>, F/min(d</a:t>
                </a:r>
                <a:r>
                  <a:rPr lang="en-US" i="1" baseline="-25000"/>
                  <a:t>i</a:t>
                </a:r>
                <a:r>
                  <a:rPr lang="en-US" i="1"/>
                  <a:t>)</a:t>
                </a:r>
                <a:r>
                  <a:rPr lang="en-US"/>
                  <a:t> </a:t>
                </a:r>
                <a:r>
                  <a:rPr lang="en-US" sz="2800"/>
                  <a:t>}</a:t>
                </a:r>
              </a:p>
            </p:txBody>
          </p:sp>
          <p:sp>
            <p:nvSpPr>
              <p:cNvPr id="245810" name="Text Box 50"/>
              <p:cNvSpPr txBox="1">
                <a:spLocks noChangeArrowheads="1"/>
              </p:cNvSpPr>
              <p:nvPr/>
            </p:nvSpPr>
            <p:spPr bwMode="auto">
              <a:xfrm>
                <a:off x="2863" y="3274"/>
                <a:ext cx="16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2000" i="1"/>
                  <a:t>i</a:t>
                </a:r>
              </a:p>
            </p:txBody>
          </p:sp>
        </p:grpSp>
        <p:sp>
          <p:nvSpPr>
            <p:cNvPr id="245811" name="Text Box 51"/>
            <p:cNvSpPr txBox="1">
              <a:spLocks noChangeArrowheads="1"/>
            </p:cNvSpPr>
            <p:nvPr/>
          </p:nvSpPr>
          <p:spPr bwMode="auto">
            <a:xfrm>
              <a:off x="321" y="2888"/>
              <a:ext cx="2215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r">
                <a:lnSpc>
                  <a:spcPct val="80000"/>
                </a:lnSpc>
              </a:pPr>
              <a:r>
                <a:rPr lang="en-US"/>
                <a:t>Time to  distribute </a:t>
              </a:r>
              <a:r>
                <a:rPr lang="en-US" i="1"/>
                <a:t>F</a:t>
              </a:r>
              <a:r>
                <a:rPr lang="en-US"/>
                <a:t>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/>
                <a:t>to </a:t>
              </a:r>
              <a:r>
                <a:rPr lang="en-US" i="1"/>
                <a:t>N</a:t>
              </a:r>
              <a:r>
                <a:rPr lang="en-US"/>
                <a:t> clients using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/>
                <a:t>client/server approach </a:t>
              </a:r>
              <a:endParaRPr lang="en-US" sz="2800"/>
            </a:p>
          </p:txBody>
        </p:sp>
        <p:sp>
          <p:nvSpPr>
            <p:cNvPr id="245815" name="Rectangle 55"/>
            <p:cNvSpPr>
              <a:spLocks noChangeArrowheads="1"/>
            </p:cNvSpPr>
            <p:nvPr/>
          </p:nvSpPr>
          <p:spPr bwMode="auto">
            <a:xfrm>
              <a:off x="209" y="2740"/>
              <a:ext cx="5272" cy="943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3B5-AD0B-407F-9128-1A5CB44A1F43}" type="slidenum">
              <a:rPr lang="en-US"/>
              <a:pPr/>
              <a:t>8</a:t>
            </a:fld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Client-server architecture</a:t>
            </a: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416050"/>
            <a:ext cx="4143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server:</a:t>
            </a:r>
            <a:r>
              <a:rPr lang="en-US" sz="2400"/>
              <a:t> </a:t>
            </a:r>
          </a:p>
          <a:p>
            <a:pPr lvl="1"/>
            <a:r>
              <a:rPr lang="en-US"/>
              <a:t>always-on host</a:t>
            </a:r>
          </a:p>
          <a:p>
            <a:pPr lvl="1"/>
            <a:r>
              <a:rPr lang="en-US"/>
              <a:t>permanent IP address</a:t>
            </a:r>
          </a:p>
          <a:p>
            <a:pPr lvl="1"/>
            <a:r>
              <a:rPr lang="en-US"/>
              <a:t>server farms for scaling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clients:</a:t>
            </a:r>
          </a:p>
          <a:p>
            <a:pPr lvl="1"/>
            <a:r>
              <a:rPr lang="en-US" sz="2000"/>
              <a:t>communicate with server</a:t>
            </a:r>
          </a:p>
          <a:p>
            <a:pPr lvl="1"/>
            <a:r>
              <a:rPr lang="en-US" sz="2000"/>
              <a:t>may be intermittently connected</a:t>
            </a:r>
          </a:p>
          <a:p>
            <a:pPr lvl="1"/>
            <a:r>
              <a:rPr lang="en-US" sz="2000"/>
              <a:t>may have dynamic IP addresses</a:t>
            </a:r>
          </a:p>
          <a:p>
            <a:pPr lvl="1"/>
            <a:r>
              <a:rPr lang="en-US" sz="2000"/>
              <a:t>do not communicate directly with each other</a:t>
            </a:r>
          </a:p>
        </p:txBody>
      </p:sp>
      <p:sp>
        <p:nvSpPr>
          <p:cNvPr id="181710" name="Freeform 462"/>
          <p:cNvSpPr>
            <a:spLocks/>
          </p:cNvSpPr>
          <p:nvPr/>
        </p:nvSpPr>
        <p:spPr bwMode="auto">
          <a:xfrm>
            <a:off x="2771775" y="354012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1" name="Freeform 463"/>
          <p:cNvSpPr>
            <a:spLocks/>
          </p:cNvSpPr>
          <p:nvPr/>
        </p:nvSpPr>
        <p:spPr bwMode="auto">
          <a:xfrm>
            <a:off x="2790825" y="201453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2" name="Freeform 464"/>
          <p:cNvSpPr>
            <a:spLocks/>
          </p:cNvSpPr>
          <p:nvPr/>
        </p:nvSpPr>
        <p:spPr bwMode="auto">
          <a:xfrm>
            <a:off x="1050925" y="172243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713" name="Group 465"/>
          <p:cNvGrpSpPr>
            <a:grpSpLocks/>
          </p:cNvGrpSpPr>
          <p:nvPr/>
        </p:nvGrpSpPr>
        <p:grpSpPr bwMode="auto">
          <a:xfrm>
            <a:off x="1138238" y="3057525"/>
            <a:ext cx="1458912" cy="933450"/>
            <a:chOff x="2889" y="1631"/>
            <a:chExt cx="980" cy="743"/>
          </a:xfrm>
        </p:grpSpPr>
        <p:sp>
          <p:nvSpPr>
            <p:cNvPr id="181714" name="Rectangle 46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15" name="AutoShape 46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1716" name="Group 468"/>
          <p:cNvGrpSpPr>
            <a:grpSpLocks/>
          </p:cNvGrpSpPr>
          <p:nvPr/>
        </p:nvGrpSpPr>
        <p:grpSpPr bwMode="auto">
          <a:xfrm>
            <a:off x="1839913" y="1914525"/>
            <a:ext cx="336550" cy="531813"/>
            <a:chOff x="3796" y="1043"/>
            <a:chExt cx="865" cy="1237"/>
          </a:xfrm>
        </p:grpSpPr>
        <p:sp>
          <p:nvSpPr>
            <p:cNvPr id="181717" name="Line 4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8" name="Line 4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9" name="Line 4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0" name="Line 4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1" name="Line 4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2" name="Line 4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3" name="Line 4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4" name="Line 4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5" name="Line 4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6" name="Line 4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7" name="Line 4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8" name="Line 4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9" name="Line 4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0" name="Line 4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1" name="Line 4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1732" name="Group 4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1733" name="Line 4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4" name="Line 4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5" name="Line 4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6" name="Line 4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37" name="Group 4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1738" name="Line 4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9" name="Line 4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0" name="Line 4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1" name="Line 4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42" name="Group 4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1743" name="Line 4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4" name="Line 4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5" name="Line 4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6" name="Line 4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1747" name="Oval 499"/>
          <p:cNvSpPr>
            <a:spLocks noChangeArrowheads="1"/>
          </p:cNvSpPr>
          <p:nvPr/>
        </p:nvSpPr>
        <p:spPr bwMode="auto">
          <a:xfrm>
            <a:off x="2897188" y="3735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8" name="Line 500"/>
          <p:cNvSpPr>
            <a:spLocks noChangeShapeType="1"/>
          </p:cNvSpPr>
          <p:nvPr/>
        </p:nvSpPr>
        <p:spPr bwMode="auto">
          <a:xfrm>
            <a:off x="2897188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9" name="Line 501"/>
          <p:cNvSpPr>
            <a:spLocks noChangeShapeType="1"/>
          </p:cNvSpPr>
          <p:nvPr/>
        </p:nvSpPr>
        <p:spPr bwMode="auto">
          <a:xfrm>
            <a:off x="3255963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50" name="Rectangle 502"/>
          <p:cNvSpPr>
            <a:spLocks noChangeArrowheads="1"/>
          </p:cNvSpPr>
          <p:nvPr/>
        </p:nvSpPr>
        <p:spPr bwMode="auto">
          <a:xfrm>
            <a:off x="2897188" y="3727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51" name="Oval 503"/>
          <p:cNvSpPr>
            <a:spLocks noChangeArrowheads="1"/>
          </p:cNvSpPr>
          <p:nvPr/>
        </p:nvSpPr>
        <p:spPr bwMode="auto">
          <a:xfrm>
            <a:off x="2894013" y="3659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52" name="Group 504"/>
          <p:cNvGrpSpPr>
            <a:grpSpLocks/>
          </p:cNvGrpSpPr>
          <p:nvPr/>
        </p:nvGrpSpPr>
        <p:grpSpPr bwMode="auto">
          <a:xfrm>
            <a:off x="2979738" y="3683000"/>
            <a:ext cx="179387" cy="65088"/>
            <a:chOff x="2848" y="848"/>
            <a:chExt cx="140" cy="98"/>
          </a:xfrm>
        </p:grpSpPr>
        <p:sp>
          <p:nvSpPr>
            <p:cNvPr id="181753" name="Line 5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4" name="Line 5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5" name="Line 5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56" name="Group 508"/>
          <p:cNvGrpSpPr>
            <a:grpSpLocks/>
          </p:cNvGrpSpPr>
          <p:nvPr/>
        </p:nvGrpSpPr>
        <p:grpSpPr bwMode="auto">
          <a:xfrm flipV="1">
            <a:off x="2979738" y="3683000"/>
            <a:ext cx="179387" cy="65088"/>
            <a:chOff x="2848" y="848"/>
            <a:chExt cx="140" cy="98"/>
          </a:xfrm>
        </p:grpSpPr>
        <p:sp>
          <p:nvSpPr>
            <p:cNvPr id="181757" name="Line 5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8" name="Line 5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9" name="Line 5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60" name="Oval 512"/>
          <p:cNvSpPr>
            <a:spLocks noChangeArrowheads="1"/>
          </p:cNvSpPr>
          <p:nvPr/>
        </p:nvSpPr>
        <p:spPr bwMode="auto">
          <a:xfrm>
            <a:off x="3252788" y="4014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1" name="Line 513"/>
          <p:cNvSpPr>
            <a:spLocks noChangeShapeType="1"/>
          </p:cNvSpPr>
          <p:nvPr/>
        </p:nvSpPr>
        <p:spPr bwMode="auto">
          <a:xfrm>
            <a:off x="3252788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2" name="Line 514"/>
          <p:cNvSpPr>
            <a:spLocks noChangeShapeType="1"/>
          </p:cNvSpPr>
          <p:nvPr/>
        </p:nvSpPr>
        <p:spPr bwMode="auto">
          <a:xfrm>
            <a:off x="3611563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3" name="Rectangle 515"/>
          <p:cNvSpPr>
            <a:spLocks noChangeArrowheads="1"/>
          </p:cNvSpPr>
          <p:nvPr/>
        </p:nvSpPr>
        <p:spPr bwMode="auto">
          <a:xfrm>
            <a:off x="3252788" y="4006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64" name="Oval 516"/>
          <p:cNvSpPr>
            <a:spLocks noChangeArrowheads="1"/>
          </p:cNvSpPr>
          <p:nvPr/>
        </p:nvSpPr>
        <p:spPr bwMode="auto">
          <a:xfrm>
            <a:off x="3249613" y="3938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65" name="Group 517"/>
          <p:cNvGrpSpPr>
            <a:grpSpLocks/>
          </p:cNvGrpSpPr>
          <p:nvPr/>
        </p:nvGrpSpPr>
        <p:grpSpPr bwMode="auto">
          <a:xfrm>
            <a:off x="3335338" y="3962400"/>
            <a:ext cx="179387" cy="65088"/>
            <a:chOff x="2848" y="848"/>
            <a:chExt cx="140" cy="98"/>
          </a:xfrm>
        </p:grpSpPr>
        <p:sp>
          <p:nvSpPr>
            <p:cNvPr id="181766" name="Line 5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7" name="Line 5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8" name="Line 5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69" name="Group 521"/>
          <p:cNvGrpSpPr>
            <a:grpSpLocks/>
          </p:cNvGrpSpPr>
          <p:nvPr/>
        </p:nvGrpSpPr>
        <p:grpSpPr bwMode="auto">
          <a:xfrm flipV="1">
            <a:off x="3335338" y="3962400"/>
            <a:ext cx="179387" cy="65088"/>
            <a:chOff x="2848" y="848"/>
            <a:chExt cx="140" cy="98"/>
          </a:xfrm>
        </p:grpSpPr>
        <p:sp>
          <p:nvSpPr>
            <p:cNvPr id="181770" name="Line 5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1" name="Line 5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2" name="Line 5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73" name="Oval 525"/>
          <p:cNvSpPr>
            <a:spLocks noChangeArrowheads="1"/>
          </p:cNvSpPr>
          <p:nvPr/>
        </p:nvSpPr>
        <p:spPr bwMode="auto">
          <a:xfrm>
            <a:off x="3532188" y="37480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4" name="Line 526"/>
          <p:cNvSpPr>
            <a:spLocks noChangeShapeType="1"/>
          </p:cNvSpPr>
          <p:nvPr/>
        </p:nvSpPr>
        <p:spPr bwMode="auto">
          <a:xfrm>
            <a:off x="3532188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5" name="Line 527"/>
          <p:cNvSpPr>
            <a:spLocks noChangeShapeType="1"/>
          </p:cNvSpPr>
          <p:nvPr/>
        </p:nvSpPr>
        <p:spPr bwMode="auto">
          <a:xfrm>
            <a:off x="3890963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6" name="Rectangle 528"/>
          <p:cNvSpPr>
            <a:spLocks noChangeArrowheads="1"/>
          </p:cNvSpPr>
          <p:nvPr/>
        </p:nvSpPr>
        <p:spPr bwMode="auto">
          <a:xfrm>
            <a:off x="3532188" y="37401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77" name="Oval 529"/>
          <p:cNvSpPr>
            <a:spLocks noChangeArrowheads="1"/>
          </p:cNvSpPr>
          <p:nvPr/>
        </p:nvSpPr>
        <p:spPr bwMode="auto">
          <a:xfrm>
            <a:off x="3529013" y="36718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78" name="Group 530"/>
          <p:cNvGrpSpPr>
            <a:grpSpLocks/>
          </p:cNvGrpSpPr>
          <p:nvPr/>
        </p:nvGrpSpPr>
        <p:grpSpPr bwMode="auto">
          <a:xfrm>
            <a:off x="3614738" y="3695700"/>
            <a:ext cx="179387" cy="65088"/>
            <a:chOff x="2848" y="848"/>
            <a:chExt cx="140" cy="98"/>
          </a:xfrm>
        </p:grpSpPr>
        <p:sp>
          <p:nvSpPr>
            <p:cNvPr id="181779" name="Line 5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0" name="Line 5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1" name="Line 5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82" name="Group 534"/>
          <p:cNvGrpSpPr>
            <a:grpSpLocks/>
          </p:cNvGrpSpPr>
          <p:nvPr/>
        </p:nvGrpSpPr>
        <p:grpSpPr bwMode="auto">
          <a:xfrm flipV="1">
            <a:off x="3614738" y="3695700"/>
            <a:ext cx="179387" cy="65088"/>
            <a:chOff x="2848" y="848"/>
            <a:chExt cx="140" cy="98"/>
          </a:xfrm>
        </p:grpSpPr>
        <p:sp>
          <p:nvSpPr>
            <p:cNvPr id="181783" name="Line 5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4" name="Line 5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5" name="Line 5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86" name="Oval 538"/>
          <p:cNvSpPr>
            <a:spLocks noChangeArrowheads="1"/>
          </p:cNvSpPr>
          <p:nvPr/>
        </p:nvSpPr>
        <p:spPr bwMode="auto">
          <a:xfrm>
            <a:off x="2997200" y="2586038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7" name="Line 539"/>
          <p:cNvSpPr>
            <a:spLocks noChangeShapeType="1"/>
          </p:cNvSpPr>
          <p:nvPr/>
        </p:nvSpPr>
        <p:spPr bwMode="auto">
          <a:xfrm>
            <a:off x="2997200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8" name="Line 540"/>
          <p:cNvSpPr>
            <a:spLocks noChangeShapeType="1"/>
          </p:cNvSpPr>
          <p:nvPr/>
        </p:nvSpPr>
        <p:spPr bwMode="auto">
          <a:xfrm>
            <a:off x="3344863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9" name="Rectangle 541"/>
          <p:cNvSpPr>
            <a:spLocks noChangeArrowheads="1"/>
          </p:cNvSpPr>
          <p:nvPr/>
        </p:nvSpPr>
        <p:spPr bwMode="auto">
          <a:xfrm>
            <a:off x="2997200" y="2578100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90" name="Oval 542"/>
          <p:cNvSpPr>
            <a:spLocks noChangeArrowheads="1"/>
          </p:cNvSpPr>
          <p:nvPr/>
        </p:nvSpPr>
        <p:spPr bwMode="auto">
          <a:xfrm>
            <a:off x="2994025" y="2514600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91" name="Group 543"/>
          <p:cNvGrpSpPr>
            <a:grpSpLocks/>
          </p:cNvGrpSpPr>
          <p:nvPr/>
        </p:nvGrpSpPr>
        <p:grpSpPr bwMode="auto">
          <a:xfrm>
            <a:off x="3078163" y="2536825"/>
            <a:ext cx="171450" cy="61913"/>
            <a:chOff x="2848" y="848"/>
            <a:chExt cx="140" cy="98"/>
          </a:xfrm>
        </p:grpSpPr>
        <p:sp>
          <p:nvSpPr>
            <p:cNvPr id="181792" name="Line 5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3" name="Line 5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4" name="Line 5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95" name="Group 547"/>
          <p:cNvGrpSpPr>
            <a:grpSpLocks/>
          </p:cNvGrpSpPr>
          <p:nvPr/>
        </p:nvGrpSpPr>
        <p:grpSpPr bwMode="auto">
          <a:xfrm flipV="1">
            <a:off x="3078163" y="2536825"/>
            <a:ext cx="171450" cy="60325"/>
            <a:chOff x="2848" y="848"/>
            <a:chExt cx="140" cy="98"/>
          </a:xfrm>
        </p:grpSpPr>
        <p:sp>
          <p:nvSpPr>
            <p:cNvPr id="181796" name="Line 5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7" name="Line 5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8" name="Line 5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99" name="Oval 551"/>
          <p:cNvSpPr>
            <a:spLocks noChangeArrowheads="1"/>
          </p:cNvSpPr>
          <p:nvPr/>
        </p:nvSpPr>
        <p:spPr bwMode="auto">
          <a:xfrm>
            <a:off x="2995613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0" name="Line 552"/>
          <p:cNvSpPr>
            <a:spLocks noChangeShapeType="1"/>
          </p:cNvSpPr>
          <p:nvPr/>
        </p:nvSpPr>
        <p:spPr bwMode="auto">
          <a:xfrm>
            <a:off x="29956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1" name="Line 553"/>
          <p:cNvSpPr>
            <a:spLocks noChangeShapeType="1"/>
          </p:cNvSpPr>
          <p:nvPr/>
        </p:nvSpPr>
        <p:spPr bwMode="auto">
          <a:xfrm>
            <a:off x="33543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2" name="Rectangle 554"/>
          <p:cNvSpPr>
            <a:spLocks noChangeArrowheads="1"/>
          </p:cNvSpPr>
          <p:nvPr/>
        </p:nvSpPr>
        <p:spPr bwMode="auto">
          <a:xfrm>
            <a:off x="2995613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03" name="Oval 555"/>
          <p:cNvSpPr>
            <a:spLocks noChangeArrowheads="1"/>
          </p:cNvSpPr>
          <p:nvPr/>
        </p:nvSpPr>
        <p:spPr bwMode="auto">
          <a:xfrm>
            <a:off x="2992438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04" name="Group 556"/>
          <p:cNvGrpSpPr>
            <a:grpSpLocks/>
          </p:cNvGrpSpPr>
          <p:nvPr/>
        </p:nvGrpSpPr>
        <p:grpSpPr bwMode="auto">
          <a:xfrm>
            <a:off x="3078163" y="2794000"/>
            <a:ext cx="179387" cy="65088"/>
            <a:chOff x="2848" y="848"/>
            <a:chExt cx="140" cy="98"/>
          </a:xfrm>
        </p:grpSpPr>
        <p:sp>
          <p:nvSpPr>
            <p:cNvPr id="181805" name="Line 5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6" name="Line 5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7" name="Line 5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08" name="Group 560"/>
          <p:cNvGrpSpPr>
            <a:grpSpLocks/>
          </p:cNvGrpSpPr>
          <p:nvPr/>
        </p:nvGrpSpPr>
        <p:grpSpPr bwMode="auto">
          <a:xfrm flipV="1">
            <a:off x="3078163" y="2794000"/>
            <a:ext cx="179387" cy="65088"/>
            <a:chOff x="2848" y="848"/>
            <a:chExt cx="140" cy="98"/>
          </a:xfrm>
        </p:grpSpPr>
        <p:sp>
          <p:nvSpPr>
            <p:cNvPr id="181809" name="Line 5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0" name="Line 5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1" name="Line 5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12" name="Oval 564"/>
          <p:cNvSpPr>
            <a:spLocks noChangeArrowheads="1"/>
          </p:cNvSpPr>
          <p:nvPr/>
        </p:nvSpPr>
        <p:spPr bwMode="auto">
          <a:xfrm>
            <a:off x="3471863" y="248761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3" name="Line 565"/>
          <p:cNvSpPr>
            <a:spLocks noChangeShapeType="1"/>
          </p:cNvSpPr>
          <p:nvPr/>
        </p:nvSpPr>
        <p:spPr bwMode="auto">
          <a:xfrm>
            <a:off x="3471863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4" name="Line 566"/>
          <p:cNvSpPr>
            <a:spLocks noChangeShapeType="1"/>
          </p:cNvSpPr>
          <p:nvPr/>
        </p:nvSpPr>
        <p:spPr bwMode="auto">
          <a:xfrm>
            <a:off x="3802063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5" name="Rectangle 567"/>
          <p:cNvSpPr>
            <a:spLocks noChangeArrowheads="1"/>
          </p:cNvSpPr>
          <p:nvPr/>
        </p:nvSpPr>
        <p:spPr bwMode="auto">
          <a:xfrm>
            <a:off x="3471863" y="248126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1816" name="Oval 568"/>
          <p:cNvSpPr>
            <a:spLocks noChangeArrowheads="1"/>
          </p:cNvSpPr>
          <p:nvPr/>
        </p:nvSpPr>
        <p:spPr bwMode="auto">
          <a:xfrm>
            <a:off x="3468688" y="241935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17" name="Group 569"/>
          <p:cNvGrpSpPr>
            <a:grpSpLocks/>
          </p:cNvGrpSpPr>
          <p:nvPr/>
        </p:nvGrpSpPr>
        <p:grpSpPr bwMode="auto">
          <a:xfrm>
            <a:off x="3548063" y="2441575"/>
            <a:ext cx="163512" cy="57150"/>
            <a:chOff x="2848" y="848"/>
            <a:chExt cx="140" cy="98"/>
          </a:xfrm>
        </p:grpSpPr>
        <p:sp>
          <p:nvSpPr>
            <p:cNvPr id="181818" name="Line 5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9" name="Line 5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0" name="Line 5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21" name="Group 573"/>
          <p:cNvGrpSpPr>
            <a:grpSpLocks/>
          </p:cNvGrpSpPr>
          <p:nvPr/>
        </p:nvGrpSpPr>
        <p:grpSpPr bwMode="auto">
          <a:xfrm flipV="1">
            <a:off x="3548063" y="2439988"/>
            <a:ext cx="163512" cy="58737"/>
            <a:chOff x="2848" y="848"/>
            <a:chExt cx="140" cy="98"/>
          </a:xfrm>
        </p:grpSpPr>
        <p:sp>
          <p:nvSpPr>
            <p:cNvPr id="181822" name="Line 5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3" name="Line 5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4" name="Line 5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25" name="Oval 577"/>
          <p:cNvSpPr>
            <a:spLocks noChangeArrowheads="1"/>
          </p:cNvSpPr>
          <p:nvPr/>
        </p:nvSpPr>
        <p:spPr bwMode="auto">
          <a:xfrm>
            <a:off x="3557588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6" name="Line 578"/>
          <p:cNvSpPr>
            <a:spLocks noChangeShapeType="1"/>
          </p:cNvSpPr>
          <p:nvPr/>
        </p:nvSpPr>
        <p:spPr bwMode="auto">
          <a:xfrm>
            <a:off x="35575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7" name="Line 579"/>
          <p:cNvSpPr>
            <a:spLocks noChangeShapeType="1"/>
          </p:cNvSpPr>
          <p:nvPr/>
        </p:nvSpPr>
        <p:spPr bwMode="auto">
          <a:xfrm>
            <a:off x="391636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8" name="Rectangle 580"/>
          <p:cNvSpPr>
            <a:spLocks noChangeArrowheads="1"/>
          </p:cNvSpPr>
          <p:nvPr/>
        </p:nvSpPr>
        <p:spPr bwMode="auto">
          <a:xfrm>
            <a:off x="3557588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29" name="Oval 581"/>
          <p:cNvSpPr>
            <a:spLocks noChangeArrowheads="1"/>
          </p:cNvSpPr>
          <p:nvPr/>
        </p:nvSpPr>
        <p:spPr bwMode="auto">
          <a:xfrm>
            <a:off x="3554413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30" name="Group 582"/>
          <p:cNvGrpSpPr>
            <a:grpSpLocks/>
          </p:cNvGrpSpPr>
          <p:nvPr/>
        </p:nvGrpSpPr>
        <p:grpSpPr bwMode="auto">
          <a:xfrm>
            <a:off x="3640138" y="2794000"/>
            <a:ext cx="179387" cy="65088"/>
            <a:chOff x="2848" y="848"/>
            <a:chExt cx="140" cy="98"/>
          </a:xfrm>
        </p:grpSpPr>
        <p:sp>
          <p:nvSpPr>
            <p:cNvPr id="181831" name="Line 5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2" name="Line 5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3" name="Line 5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34" name="Group 586"/>
          <p:cNvGrpSpPr>
            <a:grpSpLocks/>
          </p:cNvGrpSpPr>
          <p:nvPr/>
        </p:nvGrpSpPr>
        <p:grpSpPr bwMode="auto">
          <a:xfrm flipV="1">
            <a:off x="3640138" y="2794000"/>
            <a:ext cx="179387" cy="65088"/>
            <a:chOff x="2848" y="848"/>
            <a:chExt cx="140" cy="98"/>
          </a:xfrm>
        </p:grpSpPr>
        <p:sp>
          <p:nvSpPr>
            <p:cNvPr id="181835" name="Line 5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6" name="Line 5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7" name="Line 5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38" name="Oval 590"/>
          <p:cNvSpPr>
            <a:spLocks noChangeArrowheads="1"/>
          </p:cNvSpPr>
          <p:nvPr/>
        </p:nvSpPr>
        <p:spPr bwMode="auto">
          <a:xfrm>
            <a:off x="2147888" y="25812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39" name="Line 591"/>
          <p:cNvSpPr>
            <a:spLocks noChangeShapeType="1"/>
          </p:cNvSpPr>
          <p:nvPr/>
        </p:nvSpPr>
        <p:spPr bwMode="auto">
          <a:xfrm>
            <a:off x="2147888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0" name="Line 592"/>
          <p:cNvSpPr>
            <a:spLocks noChangeShapeType="1"/>
          </p:cNvSpPr>
          <p:nvPr/>
        </p:nvSpPr>
        <p:spPr bwMode="auto">
          <a:xfrm>
            <a:off x="2493963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1" name="Rectangle 593"/>
          <p:cNvSpPr>
            <a:spLocks noChangeArrowheads="1"/>
          </p:cNvSpPr>
          <p:nvPr/>
        </p:nvSpPr>
        <p:spPr bwMode="auto">
          <a:xfrm>
            <a:off x="2147888" y="25733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42" name="Oval 594"/>
          <p:cNvSpPr>
            <a:spLocks noChangeArrowheads="1"/>
          </p:cNvSpPr>
          <p:nvPr/>
        </p:nvSpPr>
        <p:spPr bwMode="auto">
          <a:xfrm>
            <a:off x="2144713" y="25098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43" name="Group 595"/>
          <p:cNvGrpSpPr>
            <a:grpSpLocks/>
          </p:cNvGrpSpPr>
          <p:nvPr/>
        </p:nvGrpSpPr>
        <p:grpSpPr bwMode="auto">
          <a:xfrm>
            <a:off x="2228850" y="2532063"/>
            <a:ext cx="171450" cy="60325"/>
            <a:chOff x="2848" y="848"/>
            <a:chExt cx="140" cy="98"/>
          </a:xfrm>
        </p:grpSpPr>
        <p:sp>
          <p:nvSpPr>
            <p:cNvPr id="181844" name="Line 5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5" name="Line 5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6" name="Line 5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47" name="Group 599"/>
          <p:cNvGrpSpPr>
            <a:grpSpLocks/>
          </p:cNvGrpSpPr>
          <p:nvPr/>
        </p:nvGrpSpPr>
        <p:grpSpPr bwMode="auto">
          <a:xfrm flipV="1">
            <a:off x="2228850" y="2532063"/>
            <a:ext cx="171450" cy="58737"/>
            <a:chOff x="2848" y="848"/>
            <a:chExt cx="140" cy="98"/>
          </a:xfrm>
        </p:grpSpPr>
        <p:sp>
          <p:nvSpPr>
            <p:cNvPr id="181848" name="Line 6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9" name="Line 6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0" name="Line 6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51" name="Oval 603"/>
          <p:cNvSpPr>
            <a:spLocks noChangeArrowheads="1"/>
          </p:cNvSpPr>
          <p:nvPr/>
        </p:nvSpPr>
        <p:spPr bwMode="auto">
          <a:xfrm>
            <a:off x="1841500" y="37306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2" name="Line 604"/>
          <p:cNvSpPr>
            <a:spLocks noChangeShapeType="1"/>
          </p:cNvSpPr>
          <p:nvPr/>
        </p:nvSpPr>
        <p:spPr bwMode="auto">
          <a:xfrm>
            <a:off x="1841500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3" name="Line 605"/>
          <p:cNvSpPr>
            <a:spLocks noChangeShapeType="1"/>
          </p:cNvSpPr>
          <p:nvPr/>
        </p:nvSpPr>
        <p:spPr bwMode="auto">
          <a:xfrm>
            <a:off x="2187575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4" name="Rectangle 606"/>
          <p:cNvSpPr>
            <a:spLocks noChangeArrowheads="1"/>
          </p:cNvSpPr>
          <p:nvPr/>
        </p:nvSpPr>
        <p:spPr bwMode="auto">
          <a:xfrm>
            <a:off x="1841500" y="37226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55" name="Oval 607"/>
          <p:cNvSpPr>
            <a:spLocks noChangeArrowheads="1"/>
          </p:cNvSpPr>
          <p:nvPr/>
        </p:nvSpPr>
        <p:spPr bwMode="auto">
          <a:xfrm>
            <a:off x="1838325" y="36591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56" name="Group 608"/>
          <p:cNvGrpSpPr>
            <a:grpSpLocks/>
          </p:cNvGrpSpPr>
          <p:nvPr/>
        </p:nvGrpSpPr>
        <p:grpSpPr bwMode="auto">
          <a:xfrm>
            <a:off x="1922463" y="3681413"/>
            <a:ext cx="171450" cy="60325"/>
            <a:chOff x="2848" y="848"/>
            <a:chExt cx="140" cy="98"/>
          </a:xfrm>
        </p:grpSpPr>
        <p:sp>
          <p:nvSpPr>
            <p:cNvPr id="181857" name="Line 6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8" name="Line 6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9" name="Line 6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60" name="Group 612"/>
          <p:cNvGrpSpPr>
            <a:grpSpLocks/>
          </p:cNvGrpSpPr>
          <p:nvPr/>
        </p:nvGrpSpPr>
        <p:grpSpPr bwMode="auto">
          <a:xfrm flipV="1">
            <a:off x="1922463" y="3681413"/>
            <a:ext cx="171450" cy="58737"/>
            <a:chOff x="2848" y="848"/>
            <a:chExt cx="140" cy="98"/>
          </a:xfrm>
        </p:grpSpPr>
        <p:sp>
          <p:nvSpPr>
            <p:cNvPr id="181861" name="Line 6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2" name="Line 6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3" name="Line 6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64" name="Line 616"/>
          <p:cNvSpPr>
            <a:spLocks noChangeShapeType="1"/>
          </p:cNvSpPr>
          <p:nvPr/>
        </p:nvSpPr>
        <p:spPr bwMode="auto">
          <a:xfrm flipV="1">
            <a:off x="3040063" y="4087813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5" name="Line 617"/>
          <p:cNvSpPr>
            <a:spLocks noChangeShapeType="1"/>
          </p:cNvSpPr>
          <p:nvPr/>
        </p:nvSpPr>
        <p:spPr bwMode="auto">
          <a:xfrm>
            <a:off x="3163888" y="3825875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6" name="Line 618"/>
          <p:cNvSpPr>
            <a:spLocks noChangeShapeType="1"/>
          </p:cNvSpPr>
          <p:nvPr/>
        </p:nvSpPr>
        <p:spPr bwMode="auto">
          <a:xfrm>
            <a:off x="3260725" y="374650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7" name="Line 619"/>
          <p:cNvSpPr>
            <a:spLocks noChangeShapeType="1"/>
          </p:cNvSpPr>
          <p:nvPr/>
        </p:nvSpPr>
        <p:spPr bwMode="auto">
          <a:xfrm flipV="1">
            <a:off x="3497263" y="3832225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8" name="Line 620"/>
          <p:cNvSpPr>
            <a:spLocks noChangeShapeType="1"/>
          </p:cNvSpPr>
          <p:nvPr/>
        </p:nvSpPr>
        <p:spPr bwMode="auto">
          <a:xfrm>
            <a:off x="2195513" y="375285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9" name="Line 621"/>
          <p:cNvSpPr>
            <a:spLocks noChangeShapeType="1"/>
          </p:cNvSpPr>
          <p:nvPr/>
        </p:nvSpPr>
        <p:spPr bwMode="auto">
          <a:xfrm>
            <a:off x="2490788" y="2600325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0" name="Line 622"/>
          <p:cNvSpPr>
            <a:spLocks noChangeShapeType="1"/>
          </p:cNvSpPr>
          <p:nvPr/>
        </p:nvSpPr>
        <p:spPr bwMode="auto">
          <a:xfrm>
            <a:off x="2057400" y="242887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1" name="Freeform 623"/>
          <p:cNvSpPr>
            <a:spLocks/>
          </p:cNvSpPr>
          <p:nvPr/>
        </p:nvSpPr>
        <p:spPr bwMode="auto">
          <a:xfrm>
            <a:off x="1377950" y="443547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2" name="Line 624"/>
          <p:cNvSpPr>
            <a:spLocks noChangeShapeType="1"/>
          </p:cNvSpPr>
          <p:nvPr/>
        </p:nvSpPr>
        <p:spPr bwMode="auto">
          <a:xfrm rot="-5400000">
            <a:off x="3613150" y="517207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3" name="Line 625"/>
          <p:cNvSpPr>
            <a:spLocks noChangeShapeType="1"/>
          </p:cNvSpPr>
          <p:nvPr/>
        </p:nvSpPr>
        <p:spPr bwMode="auto">
          <a:xfrm rot="5400000" flipV="1">
            <a:off x="3759200" y="54530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4" name="Line 626"/>
          <p:cNvSpPr>
            <a:spLocks noChangeShapeType="1"/>
          </p:cNvSpPr>
          <p:nvPr/>
        </p:nvSpPr>
        <p:spPr bwMode="auto">
          <a:xfrm rot="-5400000">
            <a:off x="3944938" y="512921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75" name="Group 627"/>
          <p:cNvGrpSpPr>
            <a:grpSpLocks/>
          </p:cNvGrpSpPr>
          <p:nvPr/>
        </p:nvGrpSpPr>
        <p:grpSpPr bwMode="auto">
          <a:xfrm>
            <a:off x="3524250" y="4838700"/>
            <a:ext cx="501650" cy="234950"/>
            <a:chOff x="4701" y="2996"/>
            <a:chExt cx="316" cy="148"/>
          </a:xfrm>
        </p:grpSpPr>
        <p:sp>
          <p:nvSpPr>
            <p:cNvPr id="181876" name="Oval 62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7" name="Line 62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8" name="Line 63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9" name="Rectangle 63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80" name="Oval 63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81" name="Group 63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882" name="Line 6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3" name="Line 6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4" name="Line 6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85" name="Group 63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886" name="Line 6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7" name="Line 6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8" name="Line 6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889" name="Group 641"/>
          <p:cNvGrpSpPr>
            <a:grpSpLocks/>
          </p:cNvGrpSpPr>
          <p:nvPr/>
        </p:nvGrpSpPr>
        <p:grpSpPr bwMode="auto">
          <a:xfrm>
            <a:off x="2708275" y="4562475"/>
            <a:ext cx="501650" cy="234950"/>
            <a:chOff x="3600" y="219"/>
            <a:chExt cx="360" cy="175"/>
          </a:xfrm>
        </p:grpSpPr>
        <p:sp>
          <p:nvSpPr>
            <p:cNvPr id="181890" name="Oval 6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1" name="Line 6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2" name="Line 6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3" name="Rectangle 6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94" name="Oval 6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95" name="Group 6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896" name="Line 6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7" name="Line 6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8" name="Line 6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99" name="Group 6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00" name="Line 6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1" name="Line 6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2" name="Line 6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03" name="Group 655"/>
          <p:cNvGrpSpPr>
            <a:grpSpLocks/>
          </p:cNvGrpSpPr>
          <p:nvPr/>
        </p:nvGrpSpPr>
        <p:grpSpPr bwMode="auto">
          <a:xfrm>
            <a:off x="2043113" y="4867275"/>
            <a:ext cx="501650" cy="234950"/>
            <a:chOff x="3600" y="219"/>
            <a:chExt cx="360" cy="175"/>
          </a:xfrm>
        </p:grpSpPr>
        <p:sp>
          <p:nvSpPr>
            <p:cNvPr id="181904" name="Oval 6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5" name="Line 6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6" name="Line 6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7" name="Rectangle 6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08" name="Oval 6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09" name="Group 6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910" name="Line 6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1" name="Line 6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2" name="Line 6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13" name="Group 6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14" name="Line 6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5" name="Line 6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6" name="Line 6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17" name="Line 669"/>
          <p:cNvSpPr>
            <a:spLocks noChangeShapeType="1"/>
          </p:cNvSpPr>
          <p:nvPr/>
        </p:nvSpPr>
        <p:spPr bwMode="auto">
          <a:xfrm>
            <a:off x="3157538" y="477361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8" name="Line 670"/>
          <p:cNvSpPr>
            <a:spLocks noChangeShapeType="1"/>
          </p:cNvSpPr>
          <p:nvPr/>
        </p:nvSpPr>
        <p:spPr bwMode="auto">
          <a:xfrm flipV="1">
            <a:off x="2505075" y="4786313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9" name="Line 671"/>
          <p:cNvSpPr>
            <a:spLocks noChangeShapeType="1"/>
          </p:cNvSpPr>
          <p:nvPr/>
        </p:nvSpPr>
        <p:spPr bwMode="auto">
          <a:xfrm flipV="1">
            <a:off x="2547938" y="498951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0" name="Line 672"/>
          <p:cNvSpPr>
            <a:spLocks noChangeShapeType="1"/>
          </p:cNvSpPr>
          <p:nvPr/>
        </p:nvSpPr>
        <p:spPr bwMode="auto">
          <a:xfrm flipH="1">
            <a:off x="1843088" y="473551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1" name="Line 673"/>
          <p:cNvSpPr>
            <a:spLocks noChangeShapeType="1"/>
          </p:cNvSpPr>
          <p:nvPr/>
        </p:nvSpPr>
        <p:spPr bwMode="auto">
          <a:xfrm>
            <a:off x="1868488" y="478631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2" name="Line 674"/>
          <p:cNvSpPr>
            <a:spLocks noChangeShapeType="1"/>
          </p:cNvSpPr>
          <p:nvPr/>
        </p:nvSpPr>
        <p:spPr bwMode="auto">
          <a:xfrm>
            <a:off x="1728788" y="5122863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3" name="Line 675"/>
          <p:cNvSpPr>
            <a:spLocks noChangeShapeType="1"/>
          </p:cNvSpPr>
          <p:nvPr/>
        </p:nvSpPr>
        <p:spPr bwMode="auto">
          <a:xfrm>
            <a:off x="1981200" y="5202238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4" name="Line 676"/>
          <p:cNvSpPr>
            <a:spLocks noChangeShapeType="1"/>
          </p:cNvSpPr>
          <p:nvPr/>
        </p:nvSpPr>
        <p:spPr bwMode="auto">
          <a:xfrm flipH="1">
            <a:off x="2220913" y="511016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5" name="Line 677"/>
          <p:cNvSpPr>
            <a:spLocks noChangeShapeType="1"/>
          </p:cNvSpPr>
          <p:nvPr/>
        </p:nvSpPr>
        <p:spPr bwMode="auto">
          <a:xfrm>
            <a:off x="2033588" y="5199063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6" name="Line 678"/>
          <p:cNvSpPr>
            <a:spLocks noChangeShapeType="1"/>
          </p:cNvSpPr>
          <p:nvPr/>
        </p:nvSpPr>
        <p:spPr bwMode="auto">
          <a:xfrm flipH="1" flipV="1">
            <a:off x="2430463" y="520700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7" name="Line 679"/>
          <p:cNvSpPr>
            <a:spLocks noChangeShapeType="1"/>
          </p:cNvSpPr>
          <p:nvPr/>
        </p:nvSpPr>
        <p:spPr bwMode="auto">
          <a:xfrm>
            <a:off x="2511425" y="5065713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8" name="Line 680"/>
          <p:cNvSpPr>
            <a:spLocks noChangeShapeType="1"/>
          </p:cNvSpPr>
          <p:nvPr/>
        </p:nvSpPr>
        <p:spPr bwMode="auto">
          <a:xfrm>
            <a:off x="1960563" y="5000625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29" name="Group 681"/>
          <p:cNvGrpSpPr>
            <a:grpSpLocks/>
          </p:cNvGrpSpPr>
          <p:nvPr/>
        </p:nvGrpSpPr>
        <p:grpSpPr bwMode="auto">
          <a:xfrm>
            <a:off x="1146175" y="1760538"/>
            <a:ext cx="3021013" cy="3981450"/>
            <a:chOff x="-1203" y="1352"/>
            <a:chExt cx="1903" cy="2508"/>
          </a:xfrm>
        </p:grpSpPr>
        <p:grpSp>
          <p:nvGrpSpPr>
            <p:cNvPr id="181930" name="Group 682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1931" name="Picture 68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1932" name="Line 68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33" name="Line 68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1934" name="Picture 68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1935" name="Group 687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1936" name="Object 68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6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1937" name="Object 68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37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1938" name="Group 690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1939" name="Object 69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9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1940" name="Object 69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40" name="Clip" r:id="rId9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181941" name="Object 693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1941" name="Clip" r:id="rId10" imgW="1305000" imgH="1085760" progId="MS_ClipArt_Gallery.2">
                <p:embed/>
              </p:oleObj>
            </a:graphicData>
          </a:graphic>
        </p:graphicFrame>
        <p:grpSp>
          <p:nvGrpSpPr>
            <p:cNvPr id="181942" name="Group 694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1943" name="AutoShape 69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4" name="Rectangle 69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5" name="Rectangle 69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6" name="AutoShape 69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7" name="Line 69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8" name="Line 70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9" name="Rectangle 70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50" name="Rectangle 70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1951" name="Object 70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1951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181952" name="Object 70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1952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181953" name="Object 70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1953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181954" name="Object 70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1954" name="Clip" r:id="rId14" imgW="1305000" imgH="1085760" progId="MS_ClipArt_Gallery.2">
                <p:embed/>
              </p:oleObj>
            </a:graphicData>
          </a:graphic>
        </p:graphicFrame>
        <p:grpSp>
          <p:nvGrpSpPr>
            <p:cNvPr id="181955" name="Group 707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1956" name="Object 70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6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1957" name="Object 70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57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1958" name="Group 710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1959" name="Object 7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9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1960" name="Object 7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60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1961" name="Group 713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1962" name="AutoShape 71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3" name="Rectangle 71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4" name="Rectangle 71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5" name="AutoShape 71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6" name="Line 71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7" name="Line 71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8" name="Rectangle 72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9" name="Rectangle 72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70" name="Line 722"/>
          <p:cNvSpPr>
            <a:spLocks noChangeShapeType="1"/>
          </p:cNvSpPr>
          <p:nvPr/>
        </p:nvSpPr>
        <p:spPr bwMode="auto">
          <a:xfrm flipH="1">
            <a:off x="2049463" y="352266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1" name="Line 723"/>
          <p:cNvSpPr>
            <a:spLocks noChangeShapeType="1"/>
          </p:cNvSpPr>
          <p:nvPr/>
        </p:nvSpPr>
        <p:spPr bwMode="auto">
          <a:xfrm flipV="1">
            <a:off x="3346450" y="250507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2" name="Line 724"/>
          <p:cNvSpPr>
            <a:spLocks noChangeShapeType="1"/>
          </p:cNvSpPr>
          <p:nvPr/>
        </p:nvSpPr>
        <p:spPr bwMode="auto">
          <a:xfrm>
            <a:off x="3173413" y="267811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3" name="Line 725"/>
          <p:cNvSpPr>
            <a:spLocks noChangeShapeType="1"/>
          </p:cNvSpPr>
          <p:nvPr/>
        </p:nvSpPr>
        <p:spPr bwMode="auto">
          <a:xfrm flipV="1">
            <a:off x="3357563" y="257492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4" name="Line 726"/>
          <p:cNvSpPr>
            <a:spLocks noChangeShapeType="1"/>
          </p:cNvSpPr>
          <p:nvPr/>
        </p:nvSpPr>
        <p:spPr bwMode="auto">
          <a:xfrm>
            <a:off x="3709988" y="257333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5" name="Line 727"/>
          <p:cNvSpPr>
            <a:spLocks noChangeShapeType="1"/>
          </p:cNvSpPr>
          <p:nvPr/>
        </p:nvSpPr>
        <p:spPr bwMode="auto">
          <a:xfrm>
            <a:off x="3363913" y="2879725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6" name="Line 728"/>
          <p:cNvSpPr>
            <a:spLocks noChangeShapeType="1"/>
          </p:cNvSpPr>
          <p:nvPr/>
        </p:nvSpPr>
        <p:spPr bwMode="auto">
          <a:xfrm flipV="1">
            <a:off x="1658938" y="374650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7" name="Line 729"/>
          <p:cNvSpPr>
            <a:spLocks noChangeShapeType="1"/>
          </p:cNvSpPr>
          <p:nvPr/>
        </p:nvSpPr>
        <p:spPr bwMode="auto">
          <a:xfrm flipV="1">
            <a:off x="3778250" y="227330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8" name="Line 730"/>
          <p:cNvSpPr>
            <a:spLocks noChangeShapeType="1"/>
          </p:cNvSpPr>
          <p:nvPr/>
        </p:nvSpPr>
        <p:spPr bwMode="auto">
          <a:xfrm>
            <a:off x="3917950" y="28702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9" name="Line 731"/>
          <p:cNvSpPr>
            <a:spLocks noChangeShapeType="1"/>
          </p:cNvSpPr>
          <p:nvPr/>
        </p:nvSpPr>
        <p:spPr bwMode="auto">
          <a:xfrm flipH="1">
            <a:off x="3063875" y="294640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80" name="Line 732"/>
          <p:cNvSpPr>
            <a:spLocks noChangeShapeType="1"/>
          </p:cNvSpPr>
          <p:nvPr/>
        </p:nvSpPr>
        <p:spPr bwMode="auto">
          <a:xfrm flipH="1">
            <a:off x="3654425" y="294640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81" name="Group 733"/>
          <p:cNvGrpSpPr>
            <a:grpSpLocks/>
          </p:cNvGrpSpPr>
          <p:nvPr/>
        </p:nvGrpSpPr>
        <p:grpSpPr bwMode="auto">
          <a:xfrm>
            <a:off x="2706688" y="4564063"/>
            <a:ext cx="501650" cy="234950"/>
            <a:chOff x="4701" y="2996"/>
            <a:chExt cx="316" cy="148"/>
          </a:xfrm>
        </p:grpSpPr>
        <p:sp>
          <p:nvSpPr>
            <p:cNvPr id="181982" name="Oval 73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3" name="Line 73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4" name="Line 73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5" name="Rectangle 73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86" name="Oval 73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87" name="Group 73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988" name="Line 7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89" name="Line 7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0" name="Line 7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91" name="Group 74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992" name="Line 7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3" name="Line 7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4" name="Line 7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95" name="Group 747"/>
          <p:cNvGrpSpPr>
            <a:grpSpLocks/>
          </p:cNvGrpSpPr>
          <p:nvPr/>
        </p:nvGrpSpPr>
        <p:grpSpPr bwMode="auto">
          <a:xfrm>
            <a:off x="2041525" y="4865688"/>
            <a:ext cx="501650" cy="234950"/>
            <a:chOff x="4701" y="2996"/>
            <a:chExt cx="316" cy="148"/>
          </a:xfrm>
        </p:grpSpPr>
        <p:sp>
          <p:nvSpPr>
            <p:cNvPr id="181996" name="Oval 7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7" name="Line 7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8" name="Line 7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9" name="Rectangle 7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2000" name="Oval 7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2001" name="Group 7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2002" name="Line 7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3" name="Line 7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4" name="Line 7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005" name="Group 7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2006" name="Line 7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7" name="Line 7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8" name="Line 7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009" name="Group 761"/>
          <p:cNvGrpSpPr>
            <a:grpSpLocks/>
          </p:cNvGrpSpPr>
          <p:nvPr/>
        </p:nvGrpSpPr>
        <p:grpSpPr bwMode="auto">
          <a:xfrm>
            <a:off x="2871788" y="5051425"/>
            <a:ext cx="290512" cy="404813"/>
            <a:chOff x="4290" y="3130"/>
            <a:chExt cx="183" cy="255"/>
          </a:xfrm>
        </p:grpSpPr>
        <p:pic>
          <p:nvPicPr>
            <p:cNvPr id="182010" name="Picture 76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11" name="Freeform 76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2" name="Freeform 76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3" name="Freeform 76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4" name="Freeform 76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5" name="Freeform 76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6" name="Freeform 76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7" name="Freeform 76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8" name="Freeform 77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9" name="Freeform 77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0" name="Freeform 77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1" name="Freeform 77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2" name="Freeform 77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3" name="Freeform 77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4" name="Freeform 77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5" name="Freeform 77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6" name="Freeform 77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7" name="Freeform 77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28" name="Group 780"/>
          <p:cNvGrpSpPr>
            <a:grpSpLocks/>
          </p:cNvGrpSpPr>
          <p:nvPr/>
        </p:nvGrpSpPr>
        <p:grpSpPr bwMode="auto">
          <a:xfrm>
            <a:off x="1428750" y="3513138"/>
            <a:ext cx="290513" cy="404812"/>
            <a:chOff x="4290" y="3130"/>
            <a:chExt cx="183" cy="255"/>
          </a:xfrm>
        </p:grpSpPr>
        <p:pic>
          <p:nvPicPr>
            <p:cNvPr id="182029" name="Picture 78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30" name="Freeform 78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1" name="Freeform 78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2" name="Freeform 78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3" name="Freeform 78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4" name="Freeform 78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5" name="Freeform 78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6" name="Freeform 78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7" name="Freeform 78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8" name="Freeform 79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9" name="Freeform 79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0" name="Freeform 79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1" name="Freeform 79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2" name="Freeform 79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3" name="Freeform 79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4" name="Freeform 79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5" name="Freeform 79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6" name="Freeform 79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47" name="Group 799"/>
          <p:cNvGrpSpPr>
            <a:grpSpLocks/>
          </p:cNvGrpSpPr>
          <p:nvPr/>
        </p:nvGrpSpPr>
        <p:grpSpPr bwMode="auto">
          <a:xfrm>
            <a:off x="609600" y="2157413"/>
            <a:ext cx="3340100" cy="3265487"/>
            <a:chOff x="2865" y="1307"/>
            <a:chExt cx="2104" cy="2057"/>
          </a:xfrm>
        </p:grpSpPr>
        <p:sp>
          <p:nvSpPr>
            <p:cNvPr id="182048" name="Line 800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49" name="Line 801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0" name="Line 802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1" name="Text Box 803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client/server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299E-9939-46D4-8AF0-3D65036FF1FE}" type="slidenum">
              <a:rPr lang="en-US"/>
              <a:pPr/>
              <a:t>80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P2P: file distribution time</a:t>
            </a:r>
          </a:p>
        </p:txBody>
      </p:sp>
      <p:sp>
        <p:nvSpPr>
          <p:cNvPr id="246787" name="Freeform 3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788" name="Group 4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46789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0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1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2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3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4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5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6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6799" name="Object 15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246799" name="Clip" r:id="rId4" imgW="1305000" imgH="1085760" progId="MS_ClipArt_Gallery.2">
              <p:embed/>
            </p:oleObj>
          </a:graphicData>
        </a:graphic>
      </p:graphicFrame>
      <p:sp>
        <p:nvSpPr>
          <p:cNvPr id="246800" name="Line 16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2" name="Text Box 18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6803" name="Text Box 19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6804" name="Object 20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246804" name="Clip" r:id="rId5" imgW="1305000" imgH="1085760" progId="MS_ClipArt_Gallery.2">
              <p:embed/>
            </p:oleObj>
          </a:graphicData>
        </a:graphic>
      </p:graphicFrame>
      <p:sp>
        <p:nvSpPr>
          <p:cNvPr id="246805" name="Line 21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7" name="Text Box 23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6808" name="Text Box 24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6809" name="Oval 25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0" name="Oval 26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1" name="Oval 27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2" name="Oval 28"/>
          <p:cNvSpPr>
            <a:spLocks noChangeArrowheads="1"/>
          </p:cNvSpPr>
          <p:nvPr/>
        </p:nvSpPr>
        <p:spPr bwMode="auto">
          <a:xfrm>
            <a:off x="7248525" y="4048125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3" name="Oval 29"/>
          <p:cNvSpPr>
            <a:spLocks noChangeArrowheads="1"/>
          </p:cNvSpPr>
          <p:nvPr/>
        </p:nvSpPr>
        <p:spPr bwMode="auto">
          <a:xfrm>
            <a:off x="7845425" y="4116388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4" name="Oval 30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5" name="Oval 31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6" name="Oval 32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7" name="Oval 33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6818" name="Object 34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246818" name="Clip" r:id="rId6" imgW="1305000" imgH="1085760" progId="MS_ClipArt_Gallery.2">
              <p:embed/>
            </p:oleObj>
          </a:graphicData>
        </a:graphic>
      </p:graphicFrame>
      <p:sp>
        <p:nvSpPr>
          <p:cNvPr id="246819" name="Line 35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20" name="Line 36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21" name="Text Box 37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6822" name="Text Box 38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6823" name="Text Box 39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6824" name="Text Box 40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6825" name="AutoShape 41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6" name="Text Box 42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968750" cy="2832100"/>
          </a:xfrm>
        </p:spPr>
        <p:txBody>
          <a:bodyPr/>
          <a:lstStyle/>
          <a:p>
            <a:r>
              <a:rPr lang="en-US" sz="2400"/>
              <a:t>server must send one copy: F</a:t>
            </a:r>
            <a:r>
              <a:rPr lang="en-US" sz="2400" i="1"/>
              <a:t>/u</a:t>
            </a:r>
            <a:r>
              <a:rPr lang="en-US" sz="2400" i="1" baseline="-25000"/>
              <a:t>s</a:t>
            </a:r>
            <a:r>
              <a:rPr lang="en-US" sz="2400" baseline="-25000"/>
              <a:t> </a:t>
            </a:r>
            <a:r>
              <a:rPr lang="en-US" sz="2400"/>
              <a:t>time </a:t>
            </a:r>
          </a:p>
          <a:p>
            <a:r>
              <a:rPr lang="en-US" sz="2400"/>
              <a:t>client i takes F/d</a:t>
            </a:r>
            <a:r>
              <a:rPr lang="en-US" sz="2400" baseline="-25000"/>
              <a:t>i </a:t>
            </a:r>
            <a:r>
              <a:rPr lang="en-US" sz="2400"/>
              <a:t>time to download</a:t>
            </a:r>
          </a:p>
          <a:p>
            <a:r>
              <a:rPr lang="en-US" sz="2400"/>
              <a:t>NF bits must be downloaded (aggregate)</a:t>
            </a:r>
          </a:p>
        </p:txBody>
      </p:sp>
      <p:sp>
        <p:nvSpPr>
          <p:cNvPr id="246834" name="Rectangle 50"/>
          <p:cNvSpPr>
            <a:spLocks noChangeArrowheads="1"/>
          </p:cNvSpPr>
          <p:nvPr/>
        </p:nvSpPr>
        <p:spPr bwMode="auto">
          <a:xfrm>
            <a:off x="801688" y="3973513"/>
            <a:ext cx="633888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buFont typeface="ZapfDingbats" pitchFamily="82" charset="2"/>
              <a:buChar char="r"/>
            </a:pPr>
            <a:r>
              <a:rPr lang="en-US"/>
              <a:t>fastest possible upload rate (assuming all nodes sending file chunks to same peer): u</a:t>
            </a:r>
            <a:r>
              <a:rPr lang="en-US" baseline="-25000"/>
              <a:t>s</a:t>
            </a:r>
            <a:r>
              <a:rPr lang="en-US"/>
              <a:t> +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/>
              <a:t>u</a:t>
            </a:r>
            <a:r>
              <a:rPr lang="en-US" baseline="-25000"/>
              <a:t>i</a:t>
            </a:r>
          </a:p>
        </p:txBody>
      </p:sp>
      <p:sp>
        <p:nvSpPr>
          <p:cNvPr id="246835" name="Text Box 51"/>
          <p:cNvSpPr txBox="1">
            <a:spLocks noChangeArrowheads="1"/>
          </p:cNvSpPr>
          <p:nvPr/>
        </p:nvSpPr>
        <p:spPr bwMode="auto">
          <a:xfrm>
            <a:off x="2609850" y="4819650"/>
            <a:ext cx="654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 i="1"/>
              <a:t>i=1,N</a:t>
            </a:r>
          </a:p>
        </p:txBody>
      </p:sp>
      <p:grpSp>
        <p:nvGrpSpPr>
          <p:cNvPr id="246838" name="Group 54"/>
          <p:cNvGrpSpPr>
            <a:grpSpLocks/>
          </p:cNvGrpSpPr>
          <p:nvPr/>
        </p:nvGrpSpPr>
        <p:grpSpPr bwMode="auto">
          <a:xfrm>
            <a:off x="1150938" y="5318125"/>
            <a:ext cx="7423150" cy="1095375"/>
            <a:chOff x="454" y="3185"/>
            <a:chExt cx="4676" cy="690"/>
          </a:xfrm>
        </p:grpSpPr>
        <p:sp>
          <p:nvSpPr>
            <p:cNvPr id="246829" name="Text Box 45"/>
            <p:cNvSpPr txBox="1">
              <a:spLocks noChangeArrowheads="1"/>
            </p:cNvSpPr>
            <p:nvPr/>
          </p:nvSpPr>
          <p:spPr bwMode="auto">
            <a:xfrm>
              <a:off x="619" y="3303"/>
              <a:ext cx="4511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/>
                <a:t>d</a:t>
              </a:r>
              <a:r>
                <a:rPr lang="en-US" baseline="-25000"/>
                <a:t>P2P</a:t>
              </a:r>
              <a:r>
                <a:rPr lang="en-US"/>
                <a:t> = max </a:t>
              </a:r>
              <a:r>
                <a:rPr lang="en-US" sz="2800"/>
                <a:t>{</a:t>
              </a:r>
              <a:r>
                <a:rPr lang="en-US"/>
                <a:t> </a:t>
              </a:r>
              <a:r>
                <a:rPr lang="en-US" i="1"/>
                <a:t>F/u</a:t>
              </a:r>
              <a:r>
                <a:rPr lang="en-US" i="1" baseline="-25000"/>
                <a:t>s</a:t>
              </a:r>
              <a:r>
                <a:rPr lang="en-US" i="1"/>
                <a:t>, F/min(d</a:t>
              </a:r>
              <a:r>
                <a:rPr lang="en-US" i="1" baseline="-25000"/>
                <a:t>i</a:t>
              </a:r>
              <a:r>
                <a:rPr lang="en-US" i="1"/>
                <a:t>)</a:t>
              </a:r>
              <a:r>
                <a:rPr lang="en-US"/>
                <a:t> , NF/(u</a:t>
              </a:r>
              <a:r>
                <a:rPr lang="en-US" baseline="-25000"/>
                <a:t>s</a:t>
              </a:r>
              <a:r>
                <a:rPr lang="en-US"/>
                <a:t> + </a:t>
              </a:r>
              <a:r>
                <a:rPr lang="en-US" sz="3200">
                  <a:latin typeface="Symbol" pitchFamily="18" charset="2"/>
                </a:rPr>
                <a:t>S</a:t>
              </a:r>
              <a:r>
                <a:rPr lang="en-US"/>
                <a:t>u</a:t>
              </a:r>
              <a:r>
                <a:rPr lang="en-US" baseline="-25000"/>
                <a:t>i) </a:t>
              </a:r>
              <a:r>
                <a:rPr lang="en-US" sz="2800"/>
                <a:t>}</a:t>
              </a:r>
            </a:p>
          </p:txBody>
        </p:sp>
        <p:sp>
          <p:nvSpPr>
            <p:cNvPr id="246830" name="Text Box 46"/>
            <p:cNvSpPr txBox="1">
              <a:spLocks noChangeArrowheads="1"/>
            </p:cNvSpPr>
            <p:nvPr/>
          </p:nvSpPr>
          <p:spPr bwMode="auto">
            <a:xfrm>
              <a:off x="3013" y="3535"/>
              <a:ext cx="16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 i="1"/>
                <a:t>i</a:t>
              </a:r>
            </a:p>
          </p:txBody>
        </p:sp>
        <p:sp>
          <p:nvSpPr>
            <p:cNvPr id="246836" name="Text Box 52"/>
            <p:cNvSpPr txBox="1">
              <a:spLocks noChangeArrowheads="1"/>
            </p:cNvSpPr>
            <p:nvPr/>
          </p:nvSpPr>
          <p:spPr bwMode="auto">
            <a:xfrm>
              <a:off x="3921" y="3559"/>
              <a:ext cx="41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 i="1"/>
                <a:t>i=1,N</a:t>
              </a:r>
            </a:p>
          </p:txBody>
        </p:sp>
        <p:sp>
          <p:nvSpPr>
            <p:cNvPr id="246837" name="Rectangle 53"/>
            <p:cNvSpPr>
              <a:spLocks noChangeArrowheads="1"/>
            </p:cNvSpPr>
            <p:nvPr/>
          </p:nvSpPr>
          <p:spPr bwMode="auto">
            <a:xfrm>
              <a:off x="454" y="3185"/>
              <a:ext cx="4302" cy="69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1CD9-98EB-4845-B202-DE8EE3729106}" type="slidenum">
              <a:rPr lang="en-US"/>
              <a:pPr/>
              <a:t>81</a:t>
            </a:fld>
            <a:endParaRPr lang="en-US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1446213" y="1522413"/>
          <a:ext cx="6543675" cy="4457700"/>
        </p:xfrm>
        <a:graphic>
          <a:graphicData uri="http://schemas.openxmlformats.org/presentationml/2006/ole">
            <p:oleObj spid="_x0000_s244738" name="Chart" r:id="rId4" imgW="7749635" imgH="5280660" progId="Excel.Chart.8">
              <p:embed/>
            </p:oleObj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98450" y="2286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u="sng">
                <a:solidFill>
                  <a:schemeClr val="accent2"/>
                </a:solidFill>
              </a:rPr>
              <a:t>Comparing Client-server, P2P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548-13C0-4796-AFE8-566A2C6B51DF}" type="slidenum">
              <a:rPr lang="en-US"/>
              <a:pPr/>
              <a:t>82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BitTorrent </a:t>
            </a:r>
          </a:p>
        </p:txBody>
      </p:sp>
      <p:sp>
        <p:nvSpPr>
          <p:cNvPr id="247845" name="Text Box 37"/>
          <p:cNvSpPr txBox="1">
            <a:spLocks noChangeArrowheads="1"/>
          </p:cNvSpPr>
          <p:nvPr/>
        </p:nvSpPr>
        <p:spPr bwMode="auto">
          <a:xfrm>
            <a:off x="1322388" y="1965325"/>
            <a:ext cx="348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u="sng">
                <a:solidFill>
                  <a:srgbClr val="FF3300"/>
                </a:solidFill>
              </a:rPr>
              <a:t>tracker:</a:t>
            </a:r>
            <a:r>
              <a:rPr lang="en-US"/>
              <a:t> tracks peers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participating in torrent</a:t>
            </a:r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5778500" y="1989138"/>
            <a:ext cx="28114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75000"/>
              </a:lnSpc>
            </a:pPr>
            <a:r>
              <a:rPr lang="en-US" i="1" u="sng">
                <a:solidFill>
                  <a:srgbClr val="FF3300"/>
                </a:solidFill>
              </a:rPr>
              <a:t>torrent:</a:t>
            </a:r>
            <a:r>
              <a:rPr lang="en-US"/>
              <a:t> group of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peers exchanging 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chunks of a file</a:t>
            </a:r>
          </a:p>
        </p:txBody>
      </p:sp>
      <p:grpSp>
        <p:nvGrpSpPr>
          <p:cNvPr id="247852" name="Group 44"/>
          <p:cNvGrpSpPr>
            <a:grpSpLocks/>
          </p:cNvGrpSpPr>
          <p:nvPr/>
        </p:nvGrpSpPr>
        <p:grpSpPr bwMode="auto">
          <a:xfrm>
            <a:off x="1243013" y="2792413"/>
            <a:ext cx="5408612" cy="3863975"/>
            <a:chOff x="846" y="1309"/>
            <a:chExt cx="3407" cy="2792"/>
          </a:xfrm>
        </p:grpSpPr>
        <p:grpSp>
          <p:nvGrpSpPr>
            <p:cNvPr id="247811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247812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3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4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5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6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7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7820" name="Object 1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p:oleObj spid="_x0000_s247820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1" name="Object 1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p:oleObj spid="_x0000_s247821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2" name="Object 1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p:oleObj spid="_x0000_s247822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3" name="Object 1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p:oleObj spid="_x0000_s247823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4" name="Object 1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p:oleObj spid="_x0000_s247824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5" name="Object 1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p:oleObj spid="_x0000_s247825" name="Clip" r:id="rId9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6" name="Object 1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p:oleObj spid="_x0000_s247826" name="Clip" r:id="rId10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7" name="Object 1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p:oleObj spid="_x0000_s247827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8" name="Object 2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p:oleObj spid="_x0000_s247828" name="Clip" r:id="rId12" imgW="1305000" imgH="1085760" progId="MS_ClipArt_Gallery.2">
                <p:embed/>
              </p:oleObj>
            </a:graphicData>
          </a:graphic>
        </p:graphicFrame>
        <p:sp>
          <p:nvSpPr>
            <p:cNvPr id="247829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3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4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5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0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3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247844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trading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chunks</a:t>
              </a:r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7847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</p:spPr>
        </p:pic>
        <p:sp>
          <p:nvSpPr>
            <p:cNvPr id="247848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peer</a:t>
              </a:r>
            </a:p>
          </p:txBody>
        </p:sp>
        <p:sp>
          <p:nvSpPr>
            <p:cNvPr id="24785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614363" y="1416050"/>
            <a:ext cx="39893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P2P file distribution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B86-7CBC-4890-B71A-A27D88DDC0ED}" type="slidenum">
              <a:rPr lang="en-US"/>
              <a:pPr/>
              <a:t>83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65188"/>
            <a:ext cx="7772400" cy="1143000"/>
          </a:xfrm>
        </p:spPr>
        <p:txBody>
          <a:bodyPr/>
          <a:lstStyle/>
          <a:p>
            <a:r>
              <a:rPr lang="en-US"/>
              <a:t>BitTorrent (1)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725" y="2124075"/>
            <a:ext cx="8120063" cy="4384675"/>
          </a:xfrm>
        </p:spPr>
        <p:txBody>
          <a:bodyPr/>
          <a:lstStyle/>
          <a:p>
            <a:r>
              <a:rPr lang="en-US" sz="2400"/>
              <a:t>file divided into 256KB </a:t>
            </a:r>
            <a:r>
              <a:rPr lang="en-US" sz="2400" i="1">
                <a:solidFill>
                  <a:srgbClr val="FF3300"/>
                </a:solidFill>
              </a:rPr>
              <a:t>chunks</a:t>
            </a:r>
            <a:r>
              <a:rPr lang="en-US" sz="2400"/>
              <a:t>.</a:t>
            </a:r>
          </a:p>
          <a:p>
            <a:r>
              <a:rPr lang="en-US" sz="2400"/>
              <a:t>peer joining torrent: </a:t>
            </a:r>
          </a:p>
          <a:p>
            <a:pPr lvl="1"/>
            <a:r>
              <a:rPr lang="en-US"/>
              <a:t>has no chunks, but will accumulate them over time</a:t>
            </a:r>
          </a:p>
          <a:p>
            <a:pPr lvl="1"/>
            <a:r>
              <a:rPr lang="en-US"/>
              <a:t>registers with tracker to get list of peers, connects to subset of peers (“neighbors”)</a:t>
            </a:r>
          </a:p>
          <a:p>
            <a:r>
              <a:rPr lang="en-US" sz="2400"/>
              <a:t>while downloading,  peer uploads chunks to other peers. </a:t>
            </a:r>
          </a:p>
          <a:p>
            <a:r>
              <a:rPr lang="en-US" sz="2400"/>
              <a:t>peers may come and go</a:t>
            </a:r>
          </a:p>
          <a:p>
            <a:r>
              <a:rPr lang="en-US" sz="2400"/>
              <a:t>once peer has entire file, it may (selfishly) leave or (altruistically) remain</a:t>
            </a:r>
          </a:p>
        </p:txBody>
      </p:sp>
      <p:grpSp>
        <p:nvGrpSpPr>
          <p:cNvPr id="248875" name="Group 43"/>
          <p:cNvGrpSpPr>
            <a:grpSpLocks/>
          </p:cNvGrpSpPr>
          <p:nvPr/>
        </p:nvGrpSpPr>
        <p:grpSpPr bwMode="auto">
          <a:xfrm>
            <a:off x="5521325" y="233363"/>
            <a:ext cx="2962275" cy="2882900"/>
            <a:chOff x="2195" y="208"/>
            <a:chExt cx="3140" cy="2776"/>
          </a:xfrm>
        </p:grpSpPr>
        <p:grpSp>
          <p:nvGrpSpPr>
            <p:cNvPr id="248838" name="Group 6"/>
            <p:cNvGrpSpPr>
              <a:grpSpLocks/>
            </p:cNvGrpSpPr>
            <p:nvPr/>
          </p:nvGrpSpPr>
          <p:grpSpPr bwMode="auto">
            <a:xfrm>
              <a:off x="2513" y="208"/>
              <a:ext cx="339" cy="558"/>
              <a:chOff x="4180" y="783"/>
              <a:chExt cx="150" cy="307"/>
            </a:xfrm>
          </p:grpSpPr>
          <p:sp>
            <p:nvSpPr>
              <p:cNvPr id="24883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8847" name="Object 15"/>
            <p:cNvGraphicFramePr>
              <a:graphicFrameLocks noChangeAspect="1"/>
            </p:cNvGraphicFramePr>
            <p:nvPr/>
          </p:nvGraphicFramePr>
          <p:xfrm>
            <a:off x="2480" y="1429"/>
            <a:ext cx="280" cy="239"/>
          </p:xfrm>
          <a:graphic>
            <a:graphicData uri="http://schemas.openxmlformats.org/presentationml/2006/ole">
              <p:oleObj spid="_x0000_s248847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248848" name="Object 16"/>
            <p:cNvGraphicFramePr>
              <a:graphicFrameLocks noChangeAspect="1"/>
            </p:cNvGraphicFramePr>
            <p:nvPr/>
          </p:nvGraphicFramePr>
          <p:xfrm>
            <a:off x="3665" y="2638"/>
            <a:ext cx="280" cy="239"/>
          </p:xfrm>
          <a:graphic>
            <a:graphicData uri="http://schemas.openxmlformats.org/presentationml/2006/ole">
              <p:oleObj spid="_x0000_s248848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248849" name="Object 17"/>
            <p:cNvGraphicFramePr>
              <a:graphicFrameLocks noChangeAspect="1"/>
            </p:cNvGraphicFramePr>
            <p:nvPr/>
          </p:nvGraphicFramePr>
          <p:xfrm>
            <a:off x="2908" y="2150"/>
            <a:ext cx="280" cy="239"/>
          </p:xfrm>
          <a:graphic>
            <a:graphicData uri="http://schemas.openxmlformats.org/presentationml/2006/ole">
              <p:oleObj spid="_x0000_s248849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0" name="Object 18"/>
            <p:cNvGraphicFramePr>
              <a:graphicFrameLocks noChangeAspect="1"/>
            </p:cNvGraphicFramePr>
            <p:nvPr/>
          </p:nvGraphicFramePr>
          <p:xfrm>
            <a:off x="4378" y="2436"/>
            <a:ext cx="280" cy="239"/>
          </p:xfrm>
          <a:graphic>
            <a:graphicData uri="http://schemas.openxmlformats.org/presentationml/2006/ole">
              <p:oleObj spid="_x0000_s248850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1" name="Object 19"/>
            <p:cNvGraphicFramePr>
              <a:graphicFrameLocks noChangeAspect="1"/>
            </p:cNvGraphicFramePr>
            <p:nvPr/>
          </p:nvGraphicFramePr>
          <p:xfrm>
            <a:off x="4836" y="2745"/>
            <a:ext cx="280" cy="239"/>
          </p:xfrm>
          <a:graphic>
            <a:graphicData uri="http://schemas.openxmlformats.org/presentationml/2006/ole">
              <p:oleObj spid="_x0000_s248851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2" name="Object 20"/>
            <p:cNvGraphicFramePr>
              <a:graphicFrameLocks noChangeAspect="1"/>
            </p:cNvGraphicFramePr>
            <p:nvPr/>
          </p:nvGraphicFramePr>
          <p:xfrm>
            <a:off x="5043" y="1516"/>
            <a:ext cx="280" cy="239"/>
          </p:xfrm>
          <a:graphic>
            <a:graphicData uri="http://schemas.openxmlformats.org/presentationml/2006/ole">
              <p:oleObj spid="_x0000_s248852" name="Clip" r:id="rId9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3" name="Object 21"/>
            <p:cNvGraphicFramePr>
              <a:graphicFrameLocks noChangeAspect="1"/>
            </p:cNvGraphicFramePr>
            <p:nvPr/>
          </p:nvGraphicFramePr>
          <p:xfrm>
            <a:off x="3271" y="334"/>
            <a:ext cx="280" cy="239"/>
          </p:xfrm>
          <a:graphic>
            <a:graphicData uri="http://schemas.openxmlformats.org/presentationml/2006/ole">
              <p:oleObj spid="_x0000_s248853" name="Clip" r:id="rId10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4" name="Object 22"/>
            <p:cNvGraphicFramePr>
              <a:graphicFrameLocks noChangeAspect="1"/>
            </p:cNvGraphicFramePr>
            <p:nvPr/>
          </p:nvGraphicFramePr>
          <p:xfrm>
            <a:off x="5055" y="786"/>
            <a:ext cx="280" cy="239"/>
          </p:xfrm>
          <a:graphic>
            <a:graphicData uri="http://schemas.openxmlformats.org/presentationml/2006/ole">
              <p:oleObj spid="_x0000_s248854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5" name="Object 23"/>
            <p:cNvGraphicFramePr>
              <a:graphicFrameLocks noChangeAspect="1"/>
            </p:cNvGraphicFramePr>
            <p:nvPr/>
          </p:nvGraphicFramePr>
          <p:xfrm>
            <a:off x="4371" y="274"/>
            <a:ext cx="280" cy="239"/>
          </p:xfrm>
          <a:graphic>
            <a:graphicData uri="http://schemas.openxmlformats.org/presentationml/2006/ole">
              <p:oleObj spid="_x0000_s248855" name="Clip" r:id="rId12" imgW="1305000" imgH="1085760" progId="MS_ClipArt_Gallery.2">
                <p:embed/>
              </p:oleObj>
            </a:graphicData>
          </a:graphic>
        </p:graphicFrame>
        <p:sp>
          <p:nvSpPr>
            <p:cNvPr id="248856" name="Line 24"/>
            <p:cNvSpPr>
              <a:spLocks noChangeShapeType="1"/>
            </p:cNvSpPr>
            <p:nvPr/>
          </p:nvSpPr>
          <p:spPr bwMode="auto">
            <a:xfrm>
              <a:off x="2623" y="775"/>
              <a:ext cx="0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7" name="Line 25"/>
            <p:cNvSpPr>
              <a:spLocks noChangeShapeType="1"/>
            </p:cNvSpPr>
            <p:nvPr/>
          </p:nvSpPr>
          <p:spPr bwMode="auto">
            <a:xfrm flipV="1">
              <a:off x="2718" y="539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8" name="Line 26"/>
            <p:cNvSpPr>
              <a:spLocks noChangeShapeType="1"/>
            </p:cNvSpPr>
            <p:nvPr/>
          </p:nvSpPr>
          <p:spPr bwMode="auto">
            <a:xfrm flipV="1">
              <a:off x="2743" y="903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9" name="Line 27"/>
            <p:cNvSpPr>
              <a:spLocks noChangeShapeType="1"/>
            </p:cNvSpPr>
            <p:nvPr/>
          </p:nvSpPr>
          <p:spPr bwMode="auto">
            <a:xfrm>
              <a:off x="2717" y="1643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0" name="Line 28"/>
            <p:cNvSpPr>
              <a:spLocks noChangeShapeType="1"/>
            </p:cNvSpPr>
            <p:nvPr/>
          </p:nvSpPr>
          <p:spPr bwMode="auto">
            <a:xfrm>
              <a:off x="3491" y="548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1" name="Line 29"/>
            <p:cNvSpPr>
              <a:spLocks noChangeShapeType="1"/>
            </p:cNvSpPr>
            <p:nvPr/>
          </p:nvSpPr>
          <p:spPr bwMode="auto">
            <a:xfrm flipH="1">
              <a:off x="3089" y="554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2" name="Line 30"/>
            <p:cNvSpPr>
              <a:spLocks noChangeShapeType="1"/>
            </p:cNvSpPr>
            <p:nvPr/>
          </p:nvSpPr>
          <p:spPr bwMode="auto">
            <a:xfrm flipH="1" flipV="1">
              <a:off x="4643" y="475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3" name="Line 31"/>
            <p:cNvSpPr>
              <a:spLocks noChangeShapeType="1"/>
            </p:cNvSpPr>
            <p:nvPr/>
          </p:nvSpPr>
          <p:spPr bwMode="auto">
            <a:xfrm flipH="1">
              <a:off x="3862" y="1020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4" name="Line 32"/>
            <p:cNvSpPr>
              <a:spLocks noChangeShapeType="1"/>
            </p:cNvSpPr>
            <p:nvPr/>
          </p:nvSpPr>
          <p:spPr bwMode="auto">
            <a:xfrm flipH="1">
              <a:off x="3917" y="2598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5" name="Line 33"/>
            <p:cNvSpPr>
              <a:spLocks noChangeShapeType="1"/>
            </p:cNvSpPr>
            <p:nvPr/>
          </p:nvSpPr>
          <p:spPr bwMode="auto">
            <a:xfrm flipH="1">
              <a:off x="3168" y="507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6" name="Line 34"/>
            <p:cNvSpPr>
              <a:spLocks noChangeShapeType="1"/>
            </p:cNvSpPr>
            <p:nvPr/>
          </p:nvSpPr>
          <p:spPr bwMode="auto">
            <a:xfrm flipV="1">
              <a:off x="3176" y="1675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7" name="Line 35"/>
            <p:cNvSpPr>
              <a:spLocks noChangeShapeType="1"/>
            </p:cNvSpPr>
            <p:nvPr/>
          </p:nvSpPr>
          <p:spPr bwMode="auto">
            <a:xfrm>
              <a:off x="4588" y="491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4627" y="2614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9" name="Line 37"/>
            <p:cNvSpPr>
              <a:spLocks noChangeShapeType="1"/>
            </p:cNvSpPr>
            <p:nvPr/>
          </p:nvSpPr>
          <p:spPr bwMode="auto">
            <a:xfrm>
              <a:off x="3925" y="2827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 flipH="1">
              <a:off x="4974" y="1754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8872" name="Picture 40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95" y="1625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195F-F6AB-4571-A2E2-107A825F2A8A}" type="slidenum">
              <a:rPr lang="en-US"/>
              <a:pPr/>
              <a:t>84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 (2)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" y="1443038"/>
            <a:ext cx="3989388" cy="496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Pulling Chunks</a:t>
            </a:r>
          </a:p>
          <a:p>
            <a:r>
              <a:rPr lang="en-US" sz="2400"/>
              <a:t>at any given time, different peers have different subsets of file chunks</a:t>
            </a:r>
          </a:p>
          <a:p>
            <a:r>
              <a:rPr lang="en-US" sz="2400"/>
              <a:t>periodically, a peer (Alice) asks each neighbor for list of chunks that they have.</a:t>
            </a:r>
          </a:p>
          <a:p>
            <a:r>
              <a:rPr lang="en-US" sz="2400"/>
              <a:t>Alice issues requests for her missing chunks</a:t>
            </a:r>
          </a:p>
          <a:p>
            <a:pPr lvl="1"/>
            <a:r>
              <a:rPr lang="en-US"/>
              <a:t>rarest first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591050" y="1428750"/>
            <a:ext cx="42116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Sending Chunks: tit-for-tat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Alice sends chunks to four neighbors currently sending her chunks </a:t>
            </a:r>
            <a:r>
              <a:rPr lang="en-US" i="1"/>
              <a:t>at the highest rate</a:t>
            </a:r>
            <a:r>
              <a:rPr lang="en-US"/>
              <a:t>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re-evaluate top 4 every 10 secs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every 30 secs: randomly select another peer, starts sending chunks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newly chosen peer may join top 4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004-CF0D-4EFA-89BF-46696EBE06FA}" type="slidenum">
              <a:rPr lang="en-US"/>
              <a:pPr/>
              <a:t>85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Skype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781425" cy="4648200"/>
          </a:xfrm>
        </p:spPr>
        <p:txBody>
          <a:bodyPr/>
          <a:lstStyle/>
          <a:p>
            <a:r>
              <a:rPr lang="en-US" sz="2400"/>
              <a:t>P2P (pc-to-pc, pc-to-phone, phone-to-pc) Voice-Over-IP (VoIP)  application </a:t>
            </a:r>
          </a:p>
          <a:p>
            <a:pPr lvl="1"/>
            <a:r>
              <a:rPr lang="en-US"/>
              <a:t>also IM</a:t>
            </a:r>
          </a:p>
          <a:p>
            <a:r>
              <a:rPr lang="en-US" sz="2400"/>
              <a:t>proprietary application-layer protocol (inferred via reverse engineering) </a:t>
            </a:r>
          </a:p>
          <a:p>
            <a:r>
              <a:rPr lang="en-US" sz="2400"/>
              <a:t>hierarchical overlay</a:t>
            </a:r>
          </a:p>
        </p:txBody>
      </p:sp>
      <p:grpSp>
        <p:nvGrpSpPr>
          <p:cNvPr id="254074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254015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6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7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8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9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12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54013" name="Picture 6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14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14" name="Clip" r:id="rId5" imgW="1305000" imgH="1085760" progId="MS_ClipArt_Gallery.2">
                  <p:embed/>
                </p:oleObj>
              </a:graphicData>
            </a:graphic>
          </p:graphicFrame>
        </p:grpSp>
      </p:grpSp>
      <p:grpSp>
        <p:nvGrpSpPr>
          <p:cNvPr id="254076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254020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1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2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3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4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25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54026" name="Picture 7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27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27" name="Clip" r:id="rId6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28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54029" name="Picture 7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0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0" name="Clip" r:id="rId7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31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54032" name="Picture 8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3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3" name="Clip" r:id="rId8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34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54035" name="Picture 8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6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6" name="Clip" r:id="rId9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37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54038" name="Picture 86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9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9" name="Clip" r:id="rId10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40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54041" name="Picture 89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42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42" name="Clip" r:id="rId11" imgW="1305000" imgH="1085760" progId="MS_ClipArt_Gallery.2">
                  <p:embed/>
                </p:oleObj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077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254044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5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6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7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8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52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254053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4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4" name="Clip" r:id="rId12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55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254056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7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7" name="Clip" r:id="rId13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58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254059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0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0" name="Clip" r:id="rId14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61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254062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3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3" name="Clip" r:id="rId15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49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254050" name="Picture 9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1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1" name="Clip" r:id="rId16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64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254065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6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6" name="Clip" r:id="rId17" imgW="1305000" imgH="1085760" progId="MS_ClipArt_Gallery.2">
                  <p:embed/>
                </p:oleObj>
              </a:graphicData>
            </a:graphic>
          </p:graphicFrame>
        </p:grpSp>
      </p:grpSp>
      <p:grpSp>
        <p:nvGrpSpPr>
          <p:cNvPr id="254075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254073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253996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253956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3975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3975" name="Clip" r:id="rId18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54000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254001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2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2" name="Clip" r:id="rId19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54003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254004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5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5" name="Clip" r:id="rId20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54006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25400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8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8" name="Clip" r:id="rId21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54009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254010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11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11" name="Clip" r:id="rId22" imgW="1305000" imgH="1085760" progId="MS_ClipArt_Gallery.2">
                    <p:embed/>
                  </p:oleObj>
                </a:graphicData>
              </a:graphic>
            </p:graphicFrame>
          </p:grpSp>
        </p:grpSp>
        <p:sp>
          <p:nvSpPr>
            <p:cNvPr id="254070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Supernode </a:t>
            </a:r>
          </a:p>
          <a:p>
            <a:pPr marL="342900" indent="-342900"/>
            <a:r>
              <a:rPr lang="en-US" sz="2000"/>
              <a:t>(SN)</a:t>
            </a:r>
          </a:p>
        </p:txBody>
      </p:sp>
      <p:grpSp>
        <p:nvGrpSpPr>
          <p:cNvPr id="254079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25395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4072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login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D4E-976B-464F-8A0A-A140E31D82DB}" type="slidenum">
              <a:rPr lang="en-US"/>
              <a:pPr/>
              <a:t>86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Skype: making a call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600200"/>
            <a:ext cx="3781425" cy="465138"/>
          </a:xfrm>
        </p:spPr>
        <p:txBody>
          <a:bodyPr/>
          <a:lstStyle/>
          <a:p>
            <a:r>
              <a:rPr lang="en-US" sz="2400"/>
              <a:t>User starts Skype</a:t>
            </a:r>
            <a:endParaRPr lang="en-US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6256338" y="2538413"/>
            <a:ext cx="636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6450013" y="1955800"/>
            <a:ext cx="49847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6908800" y="1789113"/>
            <a:ext cx="14288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 flipH="1">
            <a:off x="6908800" y="1954213"/>
            <a:ext cx="5953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 flipH="1">
            <a:off x="6935788" y="2312988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87" name="Group 11"/>
          <p:cNvGrpSpPr>
            <a:grpSpLocks/>
          </p:cNvGrpSpPr>
          <p:nvPr/>
        </p:nvGrpSpPr>
        <p:grpSpPr bwMode="auto">
          <a:xfrm>
            <a:off x="6505575" y="2624138"/>
            <a:ext cx="849313" cy="703262"/>
            <a:chOff x="3464" y="1275"/>
            <a:chExt cx="395" cy="329"/>
          </a:xfrm>
        </p:grpSpPr>
        <p:pic>
          <p:nvPicPr>
            <p:cNvPr id="254988" name="Picture 12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89" name="Object 13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89" name="Clip" r:id="rId5" imgW="1305000" imgH="1085760" progId="MS_ClipArt_Gallery.2">
                <p:embed/>
              </p:oleObj>
            </a:graphicData>
          </a:graphic>
        </p:graphicFrame>
      </p:grpSp>
      <p:sp>
        <p:nvSpPr>
          <p:cNvPr id="254991" name="Line 15"/>
          <p:cNvSpPr>
            <a:spLocks noChangeShapeType="1"/>
          </p:cNvSpPr>
          <p:nvPr/>
        </p:nvSpPr>
        <p:spPr bwMode="auto">
          <a:xfrm flipV="1">
            <a:off x="5749925" y="4405313"/>
            <a:ext cx="96838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5405438" y="3462338"/>
            <a:ext cx="496887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5183188" y="4057650"/>
            <a:ext cx="679450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V="1">
            <a:off x="4948238" y="4419600"/>
            <a:ext cx="9144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V="1">
            <a:off x="5140325" y="4473575"/>
            <a:ext cx="749300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96" name="Group 20"/>
          <p:cNvGrpSpPr>
            <a:grpSpLocks/>
          </p:cNvGrpSpPr>
          <p:nvPr/>
        </p:nvGrpSpPr>
        <p:grpSpPr bwMode="auto">
          <a:xfrm>
            <a:off x="4960938" y="4906963"/>
            <a:ext cx="501650" cy="481012"/>
            <a:chOff x="3464" y="1275"/>
            <a:chExt cx="395" cy="329"/>
          </a:xfrm>
        </p:grpSpPr>
        <p:pic>
          <p:nvPicPr>
            <p:cNvPr id="254997" name="Picture 2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98" name="Object 2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98" name="Clip" r:id="rId6" imgW="1305000" imgH="1085760" progId="MS_ClipArt_Gallery.2">
                <p:embed/>
              </p:oleObj>
            </a:graphicData>
          </a:graphic>
        </p:graphicFrame>
      </p:grpSp>
      <p:grpSp>
        <p:nvGrpSpPr>
          <p:cNvPr id="254999" name="Group 23"/>
          <p:cNvGrpSpPr>
            <a:grpSpLocks/>
          </p:cNvGrpSpPr>
          <p:nvPr/>
        </p:nvGrpSpPr>
        <p:grpSpPr bwMode="auto">
          <a:xfrm>
            <a:off x="4751388" y="4394200"/>
            <a:ext cx="501650" cy="481013"/>
            <a:chOff x="3464" y="1275"/>
            <a:chExt cx="395" cy="329"/>
          </a:xfrm>
        </p:grpSpPr>
        <p:pic>
          <p:nvPicPr>
            <p:cNvPr id="255000" name="Picture 2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1" name="Object 2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1" name="Clip" r:id="rId7" imgW="1305000" imgH="1085760" progId="MS_ClipArt_Gallery.2">
                <p:embed/>
              </p:oleObj>
            </a:graphicData>
          </a:graphic>
        </p:graphicFrame>
      </p:grpSp>
      <p:grpSp>
        <p:nvGrpSpPr>
          <p:cNvPr id="255002" name="Group 26"/>
          <p:cNvGrpSpPr>
            <a:grpSpLocks/>
          </p:cNvGrpSpPr>
          <p:nvPr/>
        </p:nvGrpSpPr>
        <p:grpSpPr bwMode="auto">
          <a:xfrm>
            <a:off x="5570538" y="5056188"/>
            <a:ext cx="501650" cy="481012"/>
            <a:chOff x="3464" y="1275"/>
            <a:chExt cx="395" cy="329"/>
          </a:xfrm>
        </p:grpSpPr>
        <p:pic>
          <p:nvPicPr>
            <p:cNvPr id="255003" name="Picture 2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4" name="Object 2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4" name="Clip" r:id="rId8" imgW="1305000" imgH="1085760" progId="MS_ClipArt_Gallery.2">
                <p:embed/>
              </p:oleObj>
            </a:graphicData>
          </a:graphic>
        </p:graphicFrame>
      </p:grpSp>
      <p:grpSp>
        <p:nvGrpSpPr>
          <p:cNvPr id="255005" name="Group 29"/>
          <p:cNvGrpSpPr>
            <a:grpSpLocks/>
          </p:cNvGrpSpPr>
          <p:nvPr/>
        </p:nvGrpSpPr>
        <p:grpSpPr bwMode="auto">
          <a:xfrm>
            <a:off x="5181600" y="3451225"/>
            <a:ext cx="501650" cy="481013"/>
            <a:chOff x="3464" y="1275"/>
            <a:chExt cx="395" cy="329"/>
          </a:xfrm>
        </p:grpSpPr>
        <p:pic>
          <p:nvPicPr>
            <p:cNvPr id="255006" name="Picture 3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7" name="Object 3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7" name="Clip" r:id="rId9" imgW="1305000" imgH="1085760" progId="MS_ClipArt_Gallery.2">
                <p:embed/>
              </p:oleObj>
            </a:graphicData>
          </a:graphic>
        </p:graphicFrame>
      </p:grpSp>
      <p:grpSp>
        <p:nvGrpSpPr>
          <p:cNvPr id="255008" name="Group 32"/>
          <p:cNvGrpSpPr>
            <a:grpSpLocks/>
          </p:cNvGrpSpPr>
          <p:nvPr/>
        </p:nvGrpSpPr>
        <p:grpSpPr bwMode="auto">
          <a:xfrm>
            <a:off x="4792663" y="3822700"/>
            <a:ext cx="501650" cy="481013"/>
            <a:chOff x="3464" y="1275"/>
            <a:chExt cx="395" cy="329"/>
          </a:xfrm>
        </p:grpSpPr>
        <p:pic>
          <p:nvPicPr>
            <p:cNvPr id="255009" name="Picture 3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0" name="Object 3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0" name="Clip" r:id="rId10" imgW="1305000" imgH="1085760" progId="MS_ClipArt_Gallery.2">
                <p:embed/>
              </p:oleObj>
            </a:graphicData>
          </a:graphic>
        </p:graphicFrame>
      </p:grp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5459413" y="4143375"/>
            <a:ext cx="849312" cy="703263"/>
            <a:chOff x="3464" y="1275"/>
            <a:chExt cx="395" cy="329"/>
          </a:xfrm>
        </p:grpSpPr>
        <p:pic>
          <p:nvPicPr>
            <p:cNvPr id="255012" name="Picture 36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3" name="Object 37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3" name="Clip" r:id="rId11" imgW="1305000" imgH="1085760" progId="MS_ClipArt_Gallery.2">
                <p:embed/>
              </p:oleObj>
            </a:graphicData>
          </a:graphic>
        </p:graphicFrame>
      </p:grpSp>
      <p:sp>
        <p:nvSpPr>
          <p:cNvPr id="255014" name="Line 38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5" name="Line 39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8" name="Line 42"/>
          <p:cNvSpPr>
            <a:spLocks noChangeShapeType="1"/>
          </p:cNvSpPr>
          <p:nvPr/>
        </p:nvSpPr>
        <p:spPr bwMode="auto">
          <a:xfrm flipH="1" flipV="1">
            <a:off x="7646988" y="4489450"/>
            <a:ext cx="84137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9" name="Line 43"/>
          <p:cNvSpPr>
            <a:spLocks noChangeShapeType="1"/>
          </p:cNvSpPr>
          <p:nvPr/>
        </p:nvSpPr>
        <p:spPr bwMode="auto">
          <a:xfrm flipH="1" flipV="1">
            <a:off x="7702550" y="4518025"/>
            <a:ext cx="77787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0" name="Line 44"/>
          <p:cNvSpPr>
            <a:spLocks noChangeShapeType="1"/>
          </p:cNvSpPr>
          <p:nvPr/>
        </p:nvSpPr>
        <p:spPr bwMode="auto">
          <a:xfrm flipH="1" flipV="1">
            <a:off x="7662863" y="4489450"/>
            <a:ext cx="101282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7662863" y="3544888"/>
            <a:ext cx="595312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 flipH="1">
            <a:off x="7689850" y="3903663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023" name="Group 47"/>
          <p:cNvGrpSpPr>
            <a:grpSpLocks/>
          </p:cNvGrpSpPr>
          <p:nvPr/>
        </p:nvGrpSpPr>
        <p:grpSpPr bwMode="auto">
          <a:xfrm>
            <a:off x="8378825" y="4379913"/>
            <a:ext cx="501650" cy="481012"/>
            <a:chOff x="3464" y="1275"/>
            <a:chExt cx="395" cy="329"/>
          </a:xfrm>
        </p:grpSpPr>
        <p:pic>
          <p:nvPicPr>
            <p:cNvPr id="255024" name="Picture 4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5" name="Object 4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5" name="Clip" r:id="rId12" imgW="1305000" imgH="1085760" progId="MS_ClipArt_Gallery.2">
                <p:embed/>
              </p:oleObj>
            </a:graphicData>
          </a:graphic>
        </p:graphicFrame>
      </p:grpSp>
      <p:grpSp>
        <p:nvGrpSpPr>
          <p:cNvPr id="255026" name="Group 50"/>
          <p:cNvGrpSpPr>
            <a:grpSpLocks/>
          </p:cNvGrpSpPr>
          <p:nvPr/>
        </p:nvGrpSpPr>
        <p:grpSpPr bwMode="auto">
          <a:xfrm>
            <a:off x="8215313" y="4891088"/>
            <a:ext cx="501650" cy="481012"/>
            <a:chOff x="3464" y="1275"/>
            <a:chExt cx="395" cy="329"/>
          </a:xfrm>
        </p:grpSpPr>
        <p:pic>
          <p:nvPicPr>
            <p:cNvPr id="255027" name="Picture 5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8" name="Object 5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8" name="Clip" r:id="rId13" imgW="1305000" imgH="1085760" progId="MS_ClipArt_Gallery.2">
                <p:embed/>
              </p:oleObj>
            </a:graphicData>
          </a:graphic>
        </p:graphicFrame>
      </p:grpSp>
      <p:grpSp>
        <p:nvGrpSpPr>
          <p:cNvPr id="255029" name="Group 53"/>
          <p:cNvGrpSpPr>
            <a:grpSpLocks/>
          </p:cNvGrpSpPr>
          <p:nvPr/>
        </p:nvGrpSpPr>
        <p:grpSpPr bwMode="auto">
          <a:xfrm>
            <a:off x="8367713" y="3770313"/>
            <a:ext cx="501650" cy="481012"/>
            <a:chOff x="3464" y="1275"/>
            <a:chExt cx="395" cy="329"/>
          </a:xfrm>
        </p:grpSpPr>
        <p:pic>
          <p:nvPicPr>
            <p:cNvPr id="255030" name="Picture 5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1" name="Object 5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1" name="Clip" r:id="rId14" imgW="1305000" imgH="1085760" progId="MS_ClipArt_Gallery.2">
                <p:embed/>
              </p:oleObj>
            </a:graphicData>
          </a:graphic>
        </p:graphicFrame>
      </p:grpSp>
      <p:grpSp>
        <p:nvGrpSpPr>
          <p:cNvPr id="255032" name="Group 56"/>
          <p:cNvGrpSpPr>
            <a:grpSpLocks/>
          </p:cNvGrpSpPr>
          <p:nvPr/>
        </p:nvGrpSpPr>
        <p:grpSpPr bwMode="auto">
          <a:xfrm>
            <a:off x="7993063" y="3381375"/>
            <a:ext cx="501650" cy="481013"/>
            <a:chOff x="3464" y="1275"/>
            <a:chExt cx="395" cy="329"/>
          </a:xfrm>
        </p:grpSpPr>
        <p:pic>
          <p:nvPicPr>
            <p:cNvPr id="255033" name="Picture 5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4" name="Object 5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4" name="Clip" r:id="rId15" imgW="1305000" imgH="1085760" progId="MS_ClipArt_Gallery.2">
                <p:embed/>
              </p:oleObj>
            </a:graphicData>
          </a:graphic>
        </p:graphicFrame>
      </p:grpSp>
      <p:grpSp>
        <p:nvGrpSpPr>
          <p:cNvPr id="255035" name="Group 59"/>
          <p:cNvGrpSpPr>
            <a:grpSpLocks/>
          </p:cNvGrpSpPr>
          <p:nvPr/>
        </p:nvGrpSpPr>
        <p:grpSpPr bwMode="auto">
          <a:xfrm>
            <a:off x="7507288" y="4975225"/>
            <a:ext cx="501650" cy="481013"/>
            <a:chOff x="3464" y="1275"/>
            <a:chExt cx="395" cy="329"/>
          </a:xfrm>
        </p:grpSpPr>
        <p:pic>
          <p:nvPicPr>
            <p:cNvPr id="255036" name="Picture 6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7" name="Object 6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7" name="Clip" r:id="rId16" imgW="1305000" imgH="1085760" progId="MS_ClipArt_Gallery.2">
                <p:embed/>
              </p:oleObj>
            </a:graphicData>
          </a:graphic>
        </p:graphicFrame>
      </p:grpSp>
      <p:grpSp>
        <p:nvGrpSpPr>
          <p:cNvPr id="255038" name="Group 62"/>
          <p:cNvGrpSpPr>
            <a:grpSpLocks/>
          </p:cNvGrpSpPr>
          <p:nvPr/>
        </p:nvGrpSpPr>
        <p:grpSpPr bwMode="auto">
          <a:xfrm>
            <a:off x="7259638" y="4214813"/>
            <a:ext cx="849312" cy="703262"/>
            <a:chOff x="3464" y="1275"/>
            <a:chExt cx="395" cy="329"/>
          </a:xfrm>
        </p:grpSpPr>
        <p:pic>
          <p:nvPicPr>
            <p:cNvPr id="255039" name="Picture 6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0" name="Object 6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0" name="Clip" r:id="rId17" imgW="1305000" imgH="1085760" progId="MS_ClipArt_Gallery.2">
                <p:embed/>
              </p:oleObj>
            </a:graphicData>
          </a:graphic>
        </p:graphicFrame>
      </p:grpSp>
      <p:grpSp>
        <p:nvGrpSpPr>
          <p:cNvPr id="255043" name="Group 67"/>
          <p:cNvGrpSpPr>
            <a:grpSpLocks/>
          </p:cNvGrpSpPr>
          <p:nvPr/>
        </p:nvGrpSpPr>
        <p:grpSpPr bwMode="auto">
          <a:xfrm>
            <a:off x="5867400" y="2179638"/>
            <a:ext cx="501650" cy="481012"/>
            <a:chOff x="3464" y="1275"/>
            <a:chExt cx="395" cy="329"/>
          </a:xfrm>
        </p:grpSpPr>
        <p:pic>
          <p:nvPicPr>
            <p:cNvPr id="255044" name="Picture 6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5" name="Object 6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5" name="Clip" r:id="rId18" imgW="1305000" imgH="1085760" progId="MS_ClipArt_Gallery.2">
                <p:embed/>
              </p:oleObj>
            </a:graphicData>
          </a:graphic>
        </p:graphicFrame>
      </p:grpSp>
      <p:grpSp>
        <p:nvGrpSpPr>
          <p:cNvPr id="255046" name="Group 70"/>
          <p:cNvGrpSpPr>
            <a:grpSpLocks/>
          </p:cNvGrpSpPr>
          <p:nvPr/>
        </p:nvGrpSpPr>
        <p:grpSpPr bwMode="auto">
          <a:xfrm>
            <a:off x="6697663" y="1722438"/>
            <a:ext cx="501650" cy="481012"/>
            <a:chOff x="3464" y="1275"/>
            <a:chExt cx="395" cy="329"/>
          </a:xfrm>
        </p:grpSpPr>
        <p:pic>
          <p:nvPicPr>
            <p:cNvPr id="255047" name="Picture 7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8" name="Object 7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8" name="Clip" r:id="rId19" imgW="1305000" imgH="1085760" progId="MS_ClipArt_Gallery.2">
                <p:embed/>
              </p:oleObj>
            </a:graphicData>
          </a:graphic>
        </p:graphicFrame>
      </p:grpSp>
      <p:grpSp>
        <p:nvGrpSpPr>
          <p:cNvPr id="255049" name="Group 73"/>
          <p:cNvGrpSpPr>
            <a:grpSpLocks/>
          </p:cNvGrpSpPr>
          <p:nvPr/>
        </p:nvGrpSpPr>
        <p:grpSpPr bwMode="auto">
          <a:xfrm>
            <a:off x="6172200" y="1819275"/>
            <a:ext cx="501650" cy="481013"/>
            <a:chOff x="3464" y="1275"/>
            <a:chExt cx="395" cy="329"/>
          </a:xfrm>
        </p:grpSpPr>
        <p:pic>
          <p:nvPicPr>
            <p:cNvPr id="255050" name="Picture 7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1" name="Object 7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1" name="Clip" r:id="rId20" imgW="1305000" imgH="1085760" progId="MS_ClipArt_Gallery.2">
                <p:embed/>
              </p:oleObj>
            </a:graphicData>
          </a:graphic>
        </p:graphicFrame>
      </p:grpSp>
      <p:grpSp>
        <p:nvGrpSpPr>
          <p:cNvPr id="255052" name="Group 76"/>
          <p:cNvGrpSpPr>
            <a:grpSpLocks/>
          </p:cNvGrpSpPr>
          <p:nvPr/>
        </p:nvGrpSpPr>
        <p:grpSpPr bwMode="auto">
          <a:xfrm>
            <a:off x="7613650" y="2179638"/>
            <a:ext cx="501650" cy="481012"/>
            <a:chOff x="3464" y="1275"/>
            <a:chExt cx="395" cy="329"/>
          </a:xfrm>
        </p:grpSpPr>
        <p:pic>
          <p:nvPicPr>
            <p:cNvPr id="255053" name="Picture 7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4" name="Object 7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4" name="Clip" r:id="rId21" imgW="1305000" imgH="1085760" progId="MS_ClipArt_Gallery.2">
                <p:embed/>
              </p:oleObj>
            </a:graphicData>
          </a:graphic>
        </p:graphicFrame>
      </p:grpSp>
      <p:grpSp>
        <p:nvGrpSpPr>
          <p:cNvPr id="255055" name="Group 79"/>
          <p:cNvGrpSpPr>
            <a:grpSpLocks/>
          </p:cNvGrpSpPr>
          <p:nvPr/>
        </p:nvGrpSpPr>
        <p:grpSpPr bwMode="auto">
          <a:xfrm>
            <a:off x="7224713" y="336550"/>
            <a:ext cx="501650" cy="481013"/>
            <a:chOff x="3464" y="1275"/>
            <a:chExt cx="395" cy="329"/>
          </a:xfrm>
        </p:grpSpPr>
        <p:pic>
          <p:nvPicPr>
            <p:cNvPr id="255056" name="Picture 8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7" name="Object 8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7" name="Clip" r:id="rId22" imgW="1305000" imgH="1085760" progId="MS_ClipArt_Gallery.2">
                <p:embed/>
              </p:oleObj>
            </a:graphicData>
          </a:graphic>
        </p:graphicFrame>
      </p:grpSp>
      <p:grpSp>
        <p:nvGrpSpPr>
          <p:cNvPr id="255061" name="Group 85"/>
          <p:cNvGrpSpPr>
            <a:grpSpLocks/>
          </p:cNvGrpSpPr>
          <p:nvPr/>
        </p:nvGrpSpPr>
        <p:grpSpPr bwMode="auto">
          <a:xfrm>
            <a:off x="4721225" y="1677988"/>
            <a:ext cx="427038" cy="868362"/>
            <a:chOff x="4180" y="783"/>
            <a:chExt cx="150" cy="307"/>
          </a:xfrm>
        </p:grpSpPr>
        <p:sp>
          <p:nvSpPr>
            <p:cNvPr id="255062" name="AutoShape 8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3" name="Rectangle 8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5" name="AutoShape 8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7" name="Line 9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8" name="Rectangle 9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9" name="Rectangle 9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070" name="Text Box 94"/>
          <p:cNvSpPr txBox="1">
            <a:spLocks noChangeArrowheads="1"/>
          </p:cNvSpPr>
          <p:nvPr/>
        </p:nvSpPr>
        <p:spPr bwMode="auto">
          <a:xfrm>
            <a:off x="4189413" y="2544763"/>
            <a:ext cx="1574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75000"/>
              </a:lnSpc>
            </a:pPr>
            <a:r>
              <a:rPr lang="en-US" sz="2000"/>
              <a:t>Skype </a:t>
            </a:r>
          </a:p>
          <a:p>
            <a:pPr marL="342900" indent="-342900" algn="ctr">
              <a:lnSpc>
                <a:spcPct val="75000"/>
              </a:lnSpc>
            </a:pPr>
            <a:r>
              <a:rPr lang="en-US" sz="2000"/>
              <a:t>login server</a:t>
            </a:r>
          </a:p>
        </p:txBody>
      </p:sp>
      <p:sp>
        <p:nvSpPr>
          <p:cNvPr id="255071" name="Rectangle 95"/>
          <p:cNvSpPr>
            <a:spLocks noChangeArrowheads="1"/>
          </p:cNvSpPr>
          <p:nvPr/>
        </p:nvSpPr>
        <p:spPr bwMode="auto">
          <a:xfrm>
            <a:off x="333375" y="2095500"/>
            <a:ext cx="37814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registers with SN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list of bootstrap SNs</a:t>
            </a:r>
            <a:endParaRPr lang="en-US"/>
          </a:p>
        </p:txBody>
      </p:sp>
      <p:sp>
        <p:nvSpPr>
          <p:cNvPr id="255073" name="Line 97"/>
          <p:cNvSpPr>
            <a:spLocks noChangeShapeType="1"/>
          </p:cNvSpPr>
          <p:nvPr/>
        </p:nvSpPr>
        <p:spPr bwMode="auto">
          <a:xfrm flipV="1">
            <a:off x="6953250" y="2009775"/>
            <a:ext cx="485775" cy="776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4" name="Rectangle 98"/>
          <p:cNvSpPr>
            <a:spLocks noChangeArrowheads="1"/>
          </p:cNvSpPr>
          <p:nvPr/>
        </p:nvSpPr>
        <p:spPr bwMode="auto">
          <a:xfrm>
            <a:off x="320675" y="2909888"/>
            <a:ext cx="3781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logs in (authenticate)</a:t>
            </a:r>
            <a:endParaRPr lang="en-US" sz="2800"/>
          </a:p>
        </p:txBody>
      </p:sp>
      <p:sp>
        <p:nvSpPr>
          <p:cNvPr id="255077" name="Line 101"/>
          <p:cNvSpPr>
            <a:spLocks noChangeShapeType="1"/>
          </p:cNvSpPr>
          <p:nvPr/>
        </p:nvSpPr>
        <p:spPr bwMode="auto">
          <a:xfrm>
            <a:off x="5195888" y="1855788"/>
            <a:ext cx="2105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8" name="Rectangle 102"/>
          <p:cNvSpPr>
            <a:spLocks noChangeArrowheads="1"/>
          </p:cNvSpPr>
          <p:nvPr/>
        </p:nvSpPr>
        <p:spPr bwMode="auto">
          <a:xfrm>
            <a:off x="320675" y="3741738"/>
            <a:ext cx="4543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Call: SC contacts SN will callee ID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SN contacts other SNs (unknown protocol, maybe flooding)  to find addr of callee; returns addr to SC</a:t>
            </a:r>
            <a:endParaRPr lang="en-US"/>
          </a:p>
        </p:txBody>
      </p:sp>
      <p:grpSp>
        <p:nvGrpSpPr>
          <p:cNvPr id="255082" name="Group 106"/>
          <p:cNvGrpSpPr>
            <a:grpSpLocks/>
          </p:cNvGrpSpPr>
          <p:nvPr/>
        </p:nvGrpSpPr>
        <p:grpSpPr bwMode="auto">
          <a:xfrm>
            <a:off x="5997575" y="2022475"/>
            <a:ext cx="1552575" cy="2189163"/>
            <a:chOff x="3778" y="1274"/>
            <a:chExt cx="978" cy="1379"/>
          </a:xfrm>
        </p:grpSpPr>
        <p:sp>
          <p:nvSpPr>
            <p:cNvPr id="255079" name="Line 103"/>
            <p:cNvSpPr>
              <a:spLocks noChangeShapeType="1"/>
            </p:cNvSpPr>
            <p:nvPr/>
          </p:nvSpPr>
          <p:spPr bwMode="auto">
            <a:xfrm flipV="1">
              <a:off x="4284" y="1274"/>
              <a:ext cx="341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0" name="Line 104"/>
            <p:cNvSpPr>
              <a:spLocks noChangeShapeType="1"/>
            </p:cNvSpPr>
            <p:nvPr/>
          </p:nvSpPr>
          <p:spPr bwMode="auto">
            <a:xfrm>
              <a:off x="4310" y="1789"/>
              <a:ext cx="446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1" name="Line 105"/>
            <p:cNvSpPr>
              <a:spLocks noChangeShapeType="1"/>
            </p:cNvSpPr>
            <p:nvPr/>
          </p:nvSpPr>
          <p:spPr bwMode="auto">
            <a:xfrm flipH="1">
              <a:off x="3778" y="1850"/>
              <a:ext cx="532" cy="7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83" name="Rectangle 107"/>
          <p:cNvSpPr>
            <a:spLocks noChangeArrowheads="1"/>
          </p:cNvSpPr>
          <p:nvPr/>
        </p:nvSpPr>
        <p:spPr bwMode="auto">
          <a:xfrm>
            <a:off x="333375" y="5741988"/>
            <a:ext cx="66357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directly contacts callee, overTCP</a:t>
            </a:r>
            <a:endParaRPr lang="en-US" sz="2800"/>
          </a:p>
        </p:txBody>
      </p:sp>
      <p:sp>
        <p:nvSpPr>
          <p:cNvPr id="255085" name="Line 109"/>
          <p:cNvSpPr>
            <a:spLocks noChangeShapeType="1"/>
          </p:cNvSpPr>
          <p:nvPr/>
        </p:nvSpPr>
        <p:spPr bwMode="auto">
          <a:xfrm>
            <a:off x="7467600" y="2051050"/>
            <a:ext cx="996950" cy="278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0138 0.2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5071" grpId="0"/>
      <p:bldP spid="255073" grpId="0" animBg="1"/>
      <p:bldP spid="255073" grpId="1" animBg="1"/>
      <p:bldP spid="255074" grpId="0"/>
      <p:bldP spid="255077" grpId="0" animBg="1"/>
      <p:bldP spid="255077" grpId="1" animBg="1"/>
      <p:bldP spid="255078" grpId="0"/>
      <p:bldP spid="255083" grpId="0"/>
      <p:bldP spid="25508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6A5A-C2AF-4164-B984-97F76B026815}" type="slidenum">
              <a:rPr lang="en-US"/>
              <a:pPr/>
              <a:t>87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>
                <a:solidFill>
                  <a:srgbClr val="FF0000"/>
                </a:solidFill>
              </a:rPr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454-3092-4AF6-A2E8-51D54CD68624}" type="slidenum">
              <a:rPr lang="en-US"/>
              <a:pPr/>
              <a:t>88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7650"/>
            <a:ext cx="7772400" cy="857250"/>
          </a:xfrm>
        </p:spPr>
        <p:txBody>
          <a:bodyPr/>
          <a:lstStyle/>
          <a:p>
            <a:r>
              <a:rPr lang="en-US"/>
              <a:t>Socket programming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2295525"/>
            <a:ext cx="3962400" cy="369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Socket API</a:t>
            </a:r>
            <a:endParaRPr lang="en-US" sz="2400"/>
          </a:p>
          <a:p>
            <a:r>
              <a:rPr lang="en-US" sz="2000"/>
              <a:t>introduced in BSD4.1 UNIX, 1981</a:t>
            </a:r>
          </a:p>
          <a:p>
            <a:r>
              <a:rPr lang="en-US" sz="2000"/>
              <a:t>explicitly created, used, released by apps </a:t>
            </a:r>
          </a:p>
          <a:p>
            <a:r>
              <a:rPr lang="en-US" sz="2000"/>
              <a:t>client/server paradigm </a:t>
            </a:r>
          </a:p>
          <a:p>
            <a:r>
              <a:rPr lang="en-US" sz="2000"/>
              <a:t>two types of transport service via socket API: </a:t>
            </a:r>
          </a:p>
          <a:p>
            <a:pPr lvl="1"/>
            <a:r>
              <a:rPr lang="en-US" sz="2000"/>
              <a:t>unreliable datagram </a:t>
            </a:r>
          </a:p>
          <a:p>
            <a:pPr lvl="1"/>
            <a:r>
              <a:rPr lang="en-US" sz="2000"/>
              <a:t>reliable, byte stream-oriented </a:t>
            </a: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5248275" y="2314575"/>
            <a:ext cx="3338513" cy="3719513"/>
            <a:chOff x="3198" y="1248"/>
            <a:chExt cx="2103" cy="2343"/>
          </a:xfrm>
        </p:grpSpPr>
        <p:sp>
          <p:nvSpPr>
            <p:cNvPr id="87045" name="Text Box 5"/>
            <p:cNvSpPr txBox="1">
              <a:spLocks noChangeArrowheads="1"/>
            </p:cNvSpPr>
            <p:nvPr/>
          </p:nvSpPr>
          <p:spPr bwMode="auto">
            <a:xfrm>
              <a:off x="3223" y="1575"/>
              <a:ext cx="207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a </a:t>
              </a:r>
              <a:r>
                <a:rPr lang="en-US" sz="2000" i="1">
                  <a:solidFill>
                    <a:srgbClr val="FF0000"/>
                  </a:solidFill>
                </a:rPr>
                <a:t>host-local</a:t>
              </a:r>
              <a:r>
                <a:rPr lang="en-US" sz="2000"/>
                <a:t>,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rgbClr val="FF0000"/>
                  </a:solidFill>
                </a:rPr>
                <a:t>application-created</a:t>
              </a:r>
              <a:r>
                <a:rPr lang="en-US" sz="2000"/>
                <a:t>,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rgbClr val="FF0000"/>
                  </a:solidFill>
                </a:rPr>
                <a:t>OS-controlled</a:t>
              </a:r>
              <a:r>
                <a:rPr lang="en-US" sz="2000"/>
                <a:t> interface (a “door”) into which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application process can </a:t>
              </a:r>
              <a:r>
                <a:rPr lang="en-US" sz="2000">
                  <a:solidFill>
                    <a:srgbClr val="FF0000"/>
                  </a:solidFill>
                </a:rPr>
                <a:t>both send and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</a:rPr>
                <a:t>receive</a:t>
              </a:r>
              <a:r>
                <a:rPr lang="en-US" sz="2000"/>
                <a:t> messages to/from another application process</a:t>
              </a:r>
              <a:endParaRPr lang="en-US" sz="2000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3198" y="1392"/>
              <a:ext cx="2076" cy="21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47" name="Group 7"/>
            <p:cNvGrpSpPr>
              <a:grpSpLocks/>
            </p:cNvGrpSpPr>
            <p:nvPr/>
          </p:nvGrpSpPr>
          <p:grpSpPr bwMode="auto">
            <a:xfrm>
              <a:off x="3302" y="1248"/>
              <a:ext cx="708" cy="288"/>
              <a:chOff x="134" y="3906"/>
              <a:chExt cx="708" cy="288"/>
            </a:xfrm>
          </p:grpSpPr>
          <p:sp>
            <p:nvSpPr>
              <p:cNvPr id="87048" name="Rectangle 8"/>
              <p:cNvSpPr>
                <a:spLocks noChangeArrowheads="1"/>
              </p:cNvSpPr>
              <p:nvPr/>
            </p:nvSpPr>
            <p:spPr bwMode="auto">
              <a:xfrm>
                <a:off x="138" y="3924"/>
                <a:ext cx="67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49" name="Text Box 9"/>
              <p:cNvSpPr txBox="1">
                <a:spLocks noChangeArrowheads="1"/>
              </p:cNvSpPr>
              <p:nvPr/>
            </p:nvSpPr>
            <p:spPr bwMode="auto">
              <a:xfrm>
                <a:off x="134" y="3906"/>
                <a:ext cx="7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>
                    <a:solidFill>
                      <a:schemeClr val="accent2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619125" y="1276350"/>
            <a:ext cx="8162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Goal:</a:t>
            </a:r>
            <a:r>
              <a:rPr lang="en-US"/>
              <a:t> learn how to build client/server application that communicate using sockets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BEA-0CFA-4D91-BA6E-1E8C27379CC8}" type="slidenum">
              <a:rPr lang="en-US"/>
              <a:pPr/>
              <a:t>89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Socket-programming using TCP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419225"/>
            <a:ext cx="77724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Socket:</a:t>
            </a:r>
            <a:r>
              <a:rPr lang="en-US" sz="2400"/>
              <a:t> a door between application process and end-end-transport protocol (UCP or TCP)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TCP service:</a:t>
            </a:r>
            <a:r>
              <a:rPr lang="en-US" sz="2400"/>
              <a:t> reliable transfer of </a:t>
            </a:r>
            <a:r>
              <a:rPr lang="en-US" sz="2400" b="1">
                <a:solidFill>
                  <a:schemeClr val="accent2"/>
                </a:solidFill>
              </a:rPr>
              <a:t>bytes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/>
              <a:t>from one process to another</a:t>
            </a:r>
            <a:endParaRPr lang="en-US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073275" y="3513138"/>
          <a:ext cx="1123950" cy="892175"/>
        </p:xfrm>
        <a:graphic>
          <a:graphicData uri="http://schemas.openxmlformats.org/presentationml/2006/ole">
            <p:oleObj spid="_x0000_s88068" name="Clip" r:id="rId4" imgW="1305000" imgH="1085760" progId="MS_ClipArt_Gallery.2">
              <p:embed/>
            </p:oleObj>
          </a:graphicData>
        </a:graphic>
      </p:graphicFrame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2116138" y="3854450"/>
            <a:ext cx="1136650" cy="1584325"/>
            <a:chOff x="649" y="2260"/>
            <a:chExt cx="716" cy="998"/>
          </a:xfrm>
        </p:grpSpPr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process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88072" name="Group 8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88073" name="Text Box 9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TCP with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buffers,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variables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8074" name="Rectangle 10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75" name="Group 11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88076" name="Rectangle 12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77" name="Text Box 13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17525" y="3681413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application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developer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488950" y="45481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operating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V="1">
            <a:off x="1943100" y="389572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H="1" flipV="1">
            <a:off x="1933575" y="447675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157413" y="5600700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host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88083" name="Object 19"/>
          <p:cNvGraphicFramePr>
            <a:graphicFrameLocks noChangeAspect="1"/>
          </p:cNvGraphicFramePr>
          <p:nvPr/>
        </p:nvGraphicFramePr>
        <p:xfrm>
          <a:off x="5730875" y="3408363"/>
          <a:ext cx="1123950" cy="892175"/>
        </p:xfrm>
        <a:graphic>
          <a:graphicData uri="http://schemas.openxmlformats.org/presentationml/2006/ole">
            <p:oleObj spid="_x0000_s88083" name="Clip" r:id="rId5" imgW="1305000" imgH="1085760" progId="MS_ClipArt_Gallery.2">
              <p:embed/>
            </p:oleObj>
          </a:graphicData>
        </a:graphic>
      </p:graphicFrame>
      <p:grpSp>
        <p:nvGrpSpPr>
          <p:cNvPr id="88084" name="Group 20"/>
          <p:cNvGrpSpPr>
            <a:grpSpLocks/>
          </p:cNvGrpSpPr>
          <p:nvPr/>
        </p:nvGrpSpPr>
        <p:grpSpPr bwMode="auto">
          <a:xfrm>
            <a:off x="5773738" y="3749675"/>
            <a:ext cx="1136650" cy="1584325"/>
            <a:chOff x="649" y="2260"/>
            <a:chExt cx="716" cy="998"/>
          </a:xfrm>
        </p:grpSpPr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8086" name="Text Box 22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process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88087" name="Group 23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88088" name="Text Box 24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TCP with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buffers,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variables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8089" name="Rectangle 25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90" name="Group 26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88091" name="Rectangle 27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2" name="Text Box 28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7118350" y="35194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developer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7123113" y="4433888"/>
            <a:ext cx="14303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operating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 flipV="1">
            <a:off x="7029450" y="376237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 flipH="1" flipV="1">
            <a:off x="7019925" y="434340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5815013" y="5495925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host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8" name="Freeform 34"/>
          <p:cNvSpPr>
            <a:spLocks/>
          </p:cNvSpPr>
          <p:nvPr/>
        </p:nvSpPr>
        <p:spPr bwMode="auto">
          <a:xfrm>
            <a:off x="3597275" y="4229100"/>
            <a:ext cx="1798638" cy="1674813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3935413" y="4838700"/>
            <a:ext cx="116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internet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 flipH="1">
            <a:off x="3228975" y="4733925"/>
            <a:ext cx="25336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6F84-117D-4911-87B2-315709E9EDAB}" type="slidenum">
              <a:rPr lang="en-US"/>
              <a:pPr/>
              <a:t>9</a:t>
            </a:fld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P2P architecture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9713" cy="4648200"/>
          </a:xfrm>
        </p:spPr>
        <p:txBody>
          <a:bodyPr/>
          <a:lstStyle/>
          <a:p>
            <a:r>
              <a:rPr lang="en-US" sz="2400" dirty="0"/>
              <a:t>there is </a:t>
            </a:r>
            <a:r>
              <a:rPr lang="en-US" sz="2400" i="1" dirty="0"/>
              <a:t>no</a:t>
            </a:r>
            <a:r>
              <a:rPr lang="en-US" sz="2400" dirty="0"/>
              <a:t> always-on server</a:t>
            </a:r>
          </a:p>
          <a:p>
            <a:r>
              <a:rPr lang="en-US" sz="2400" dirty="0"/>
              <a:t>arbitrary end systems directly communicate</a:t>
            </a:r>
          </a:p>
          <a:p>
            <a:r>
              <a:rPr lang="en-US" sz="2400" dirty="0"/>
              <a:t>peers are intermittently connected and change IP addresses</a:t>
            </a:r>
          </a:p>
          <a:p>
            <a:r>
              <a:rPr lang="en-US" sz="2400" dirty="0"/>
              <a:t>example: Gnutella</a:t>
            </a:r>
          </a:p>
          <a:p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Highly scalable but difficult to manage</a:t>
            </a:r>
          </a:p>
          <a:p>
            <a:endParaRPr lang="en-US" sz="2400" dirty="0"/>
          </a:p>
        </p:txBody>
      </p:sp>
      <p:sp>
        <p:nvSpPr>
          <p:cNvPr id="186035" name="Freeform 69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6" name="Freeform 69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7" name="Freeform 69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038" name="Group 69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86039" name="Rectangle 69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0" name="AutoShape 69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6041" name="Group 69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86042" name="Line 69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3" name="Line 69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4" name="Line 70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5" name="Line 70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6" name="Line 70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7" name="Line 70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8" name="Line 70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9" name="Line 70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0" name="Line 70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1" name="Line 70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2" name="Line 70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3" name="Line 70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4" name="Line 71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5" name="Line 71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6" name="Line 71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6057" name="Group 71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6058" name="Line 71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5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0" name="Line 71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1" name="Line 71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2" name="Group 71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6063" name="Line 71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4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5" name="Line 72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6" name="Line 7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7" name="Group 72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6068" name="Line 72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9" name="Line 72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0" name="Line 72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1" name="Line 72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6072" name="Oval 728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3" name="Line 729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4" name="Line 730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5" name="Rectangle 731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76" name="Oval 732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7" name="Group 733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86078" name="Line 73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9" name="Line 73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0" name="Line 73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81" name="Group 737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8608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85" name="Oval 741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6" name="Line 742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7" name="Line 743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8" name="Rectangle 744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89" name="Oval 745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90" name="Group 746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186091" name="Line 7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2" name="Line 7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3" name="Line 7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94" name="Group 750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18609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98" name="Oval 754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99" name="Line 755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0" name="Line 756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1" name="Rectangle 757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02" name="Oval 758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03" name="Group 759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186104" name="Line 7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5" name="Line 7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6" name="Line 7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07" name="Group 763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18610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11" name="Oval 76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2" name="Line 76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3" name="Line 76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4" name="Rectangle 77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15" name="Oval 77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16" name="Group 77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186117" name="Line 7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8" name="Line 7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9" name="Line 7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20" name="Group 77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18612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24" name="Oval 780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5" name="Line 781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6" name="Line 782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7" name="Rectangle 783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28" name="Oval 784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29" name="Group 785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186130" name="Line 7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1" name="Line 7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2" name="Line 7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33" name="Group 789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18613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37" name="Oval 793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8" name="Line 794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9" name="Line 795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40" name="Rectangle 796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6141" name="Oval 797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42" name="Group 798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186143" name="Line 7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4" name="Line 8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5" name="Line 8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46" name="Group 802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18614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50" name="Oval 806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1" name="Line 807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2" name="Line 808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3" name="Rectangle 809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54" name="Oval 810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55" name="Group 811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186156" name="Line 8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7" name="Line 8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8" name="Line 8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59" name="Group 815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18616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63" name="Oval 81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4" name="Line 82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5" name="Line 82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6" name="Rectangle 82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67" name="Oval 82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68" name="Group 82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86169" name="Line 8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0" name="Line 8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1" name="Line 8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72" name="Group 82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8617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76" name="Oval 83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7" name="Line 83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8" name="Line 83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9" name="Rectangle 83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80" name="Oval 83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81" name="Group 83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86182" name="Line 8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3" name="Line 8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4" name="Line 8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85" name="Group 84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86186" name="Line 8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7" name="Line 8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8" name="Line 8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89" name="Line 845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0" name="Line 846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1" name="Line 847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2" name="Line 848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3" name="Line 849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4" name="Line 850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5" name="Line 851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6" name="Freeform 852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7" name="Line 853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8" name="Line 854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9" name="Line 855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200" name="Group 856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186201" name="Oval 85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2" name="Line 85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3" name="Line 85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4" name="Rectangle 86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05" name="Oval 86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06" name="Group 86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207" name="Line 8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8" name="Line 8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9" name="Line 8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10" name="Group 86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211" name="Line 8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2" name="Line 8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3" name="Line 8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14" name="Group 870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186215" name="Oval 8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6" name="Line 8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7" name="Line 8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8" name="Rectangle 8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19" name="Oval 8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20" name="Group 8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21" name="Line 8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2" name="Line 8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3" name="Line 8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24" name="Group 8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25" name="Line 8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6" name="Line 8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7" name="Line 8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28" name="Group 884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186229" name="Oval 8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0" name="Line 8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1" name="Line 8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2" name="Rectangle 8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33" name="Oval 8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34" name="Group 8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35" name="Line 8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6" name="Line 8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7" name="Line 8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38" name="Group 8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39" name="Line 8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0" name="Line 8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1" name="Line 8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42" name="Line 898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3" name="Line 899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4" name="Line 900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5" name="Line 901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6" name="Line 902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7" name="Line 903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8" name="Line 904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9" name="Line 905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0" name="Line 906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1" name="Line 907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2" name="Line 908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3" name="Line 909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254" name="Group 910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186255" name="Group 911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6256" name="Picture 9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6257" name="Line 9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8" name="Line 9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6259" name="Picture 9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6260" name="Group 916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6261" name="Object 9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1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6262" name="Object 9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2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6263" name="Group 919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6264" name="Object 9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4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6265" name="Object 9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5" name="Clip" r:id="rId9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186266" name="Object 92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6266" name="Clip" r:id="rId10" imgW="1305000" imgH="1085760" progId="MS_ClipArt_Gallery.2">
                <p:embed/>
              </p:oleObj>
            </a:graphicData>
          </a:graphic>
        </p:graphicFrame>
        <p:grpSp>
          <p:nvGrpSpPr>
            <p:cNvPr id="186267" name="Group 923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6268" name="AutoShape 92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69" name="Rectangle 92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0" name="Rectangle 92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1" name="AutoShape 92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2" name="Line 92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3" name="Line 92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4" name="Rectangle 93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5" name="Rectangle 93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6276" name="Object 932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6276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186277" name="Object 933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6277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186278" name="Object 934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6278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186279" name="Object 935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6279" name="Clip" r:id="rId14" imgW="1305000" imgH="1085760" progId="MS_ClipArt_Gallery.2">
                <p:embed/>
              </p:oleObj>
            </a:graphicData>
          </a:graphic>
        </p:graphicFrame>
        <p:grpSp>
          <p:nvGrpSpPr>
            <p:cNvPr id="186280" name="Group 936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6281" name="Object 93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1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6282" name="Object 93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2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6283" name="Group 939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6284" name="Object 9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4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6285" name="Object 9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5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6286" name="Group 942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6287" name="AutoShape 94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8" name="Rectangle 94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9" name="Rectangle 94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0" name="AutoShape 94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1" name="Line 94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2" name="Line 94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3" name="Rectangle 94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4" name="Rectangle 95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95" name="Line 951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6" name="Line 952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7" name="Line 953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8" name="Line 954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9" name="Line 955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0" name="Line 956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1" name="Line 957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2" name="Line 958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3" name="Line 959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4" name="Line 960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5" name="Line 961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306" name="Group 962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86307" name="Oval 96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8" name="Line 96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9" name="Line 96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0" name="Rectangle 96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11" name="Oval 96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12" name="Group 96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13" name="Line 9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4" name="Line 9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5" name="Line 9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16" name="Group 97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17" name="Line 9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8" name="Line 9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9" name="Line 9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20" name="Group 976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86321" name="Oval 97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2" name="Line 97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3" name="Line 97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4" name="Rectangle 98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25" name="Oval 98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26" name="Group 98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27" name="Line 9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8" name="Line 9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9" name="Line 9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30" name="Group 98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31" name="Line 9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2" name="Line 9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3" name="Line 9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34" name="Group 990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186335" name="Picture 99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36" name="Freeform 99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7" name="Freeform 99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8" name="Freeform 99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9" name="Freeform 99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0" name="Freeform 99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1" name="Freeform 99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2" name="Freeform 99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3" name="Freeform 99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4" name="Freeform 100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5" name="Freeform 100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6" name="Freeform 100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7" name="Freeform 100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8" name="Freeform 100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9" name="Freeform 100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0" name="Freeform 100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1" name="Freeform 100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2" name="Freeform 100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53" name="Group 1009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186354" name="Picture 1010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55" name="Freeform 1011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6" name="Freeform 1012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7" name="Freeform 1013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8" name="Freeform 1014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9" name="Freeform 1015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0" name="Freeform 1016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1" name="Freeform 1017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2" name="Freeform 1018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3" name="Freeform 1019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4" name="Freeform 1020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5" name="Freeform 1021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6" name="Freeform 1022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7" name="Freeform 1023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8" name="Freeform 1024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9" name="Freeform 1025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0" name="Freeform 1026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1" name="Freeform 1027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2697" name="Group 1033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42698" name="Line 1034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9" name="Line 1035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0" name="Line 1036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1" name="Text Box 1037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78A9-B750-489B-ADE4-6E94271FD68F}" type="slidenum">
              <a:rPr lang="en-US"/>
              <a:pPr/>
              <a:t>90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 programming </a:t>
            </a:r>
            <a:r>
              <a:rPr lang="en-US" sz="3600" i="1">
                <a:solidFill>
                  <a:srgbClr val="FF0000"/>
                </a:solidFill>
              </a:rPr>
              <a:t>with TCP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5255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Client must contact server</a:t>
            </a:r>
            <a:endParaRPr lang="en-US" sz="2400"/>
          </a:p>
          <a:p>
            <a:r>
              <a:rPr lang="en-US" sz="2000"/>
              <a:t>server process must first be running</a:t>
            </a:r>
          </a:p>
          <a:p>
            <a:r>
              <a:rPr lang="en-US" sz="2000"/>
              <a:t>server must have created socket (door) that welcomes client’s contact</a:t>
            </a:r>
            <a:endParaRPr lang="en-US" sz="2400"/>
          </a:p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Client contacts server by:</a:t>
            </a:r>
            <a:endParaRPr lang="en-US" sz="2400"/>
          </a:p>
          <a:p>
            <a:r>
              <a:rPr lang="en-US" sz="2000"/>
              <a:t>creating client-local TCP socket</a:t>
            </a:r>
          </a:p>
          <a:p>
            <a:r>
              <a:rPr lang="en-US" sz="2000"/>
              <a:t>specifying IP address, port number of server process</a:t>
            </a:r>
          </a:p>
          <a:p>
            <a:r>
              <a:rPr lang="en-US" sz="2000"/>
              <a:t>When </a:t>
            </a:r>
            <a:r>
              <a:rPr lang="en-US" sz="2000">
                <a:solidFill>
                  <a:srgbClr val="FF0000"/>
                </a:solidFill>
              </a:rPr>
              <a:t>client creates socket</a:t>
            </a:r>
            <a:r>
              <a:rPr lang="en-US" sz="2000"/>
              <a:t>: client TCP establishes connection to server TCP</a:t>
            </a:r>
          </a:p>
          <a:p>
            <a:endParaRPr lang="en-US" sz="200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90650"/>
            <a:ext cx="3962400" cy="3000375"/>
          </a:xfrm>
        </p:spPr>
        <p:txBody>
          <a:bodyPr/>
          <a:lstStyle/>
          <a:p>
            <a:r>
              <a:rPr lang="en-US" sz="2000"/>
              <a:t>When contacted by client, </a:t>
            </a:r>
            <a:r>
              <a:rPr lang="en-US" sz="2000">
                <a:solidFill>
                  <a:srgbClr val="FF0000"/>
                </a:solidFill>
              </a:rPr>
              <a:t>server TCP creates new socket</a:t>
            </a:r>
            <a:r>
              <a:rPr lang="en-US" sz="2000"/>
              <a:t> for server process to communicate with client</a:t>
            </a:r>
          </a:p>
          <a:p>
            <a:pPr lvl="1"/>
            <a:r>
              <a:rPr lang="en-US" sz="2000"/>
              <a:t>allows server to talk with multiple clients</a:t>
            </a:r>
          </a:p>
          <a:p>
            <a:pPr lvl="1"/>
            <a:r>
              <a:rPr lang="en-US" sz="2000"/>
              <a:t>source port numbers used to distinguish clients </a:t>
            </a:r>
            <a:r>
              <a:rPr lang="en-US" sz="2000">
                <a:solidFill>
                  <a:schemeClr val="accent2"/>
                </a:solidFill>
              </a:rPr>
              <a:t>(more in Chap 3)</a:t>
            </a:r>
            <a:endParaRPr lang="en-US" sz="1800" i="1">
              <a:solidFill>
                <a:schemeClr val="accent2"/>
              </a:solidFill>
            </a:endParaRPr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4667250" y="4584700"/>
            <a:ext cx="4133850" cy="1635125"/>
            <a:chOff x="2940" y="2888"/>
            <a:chExt cx="2604" cy="1030"/>
          </a:xfrm>
        </p:grpSpPr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3020" y="3140"/>
              <a:ext cx="240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TCP provides reliable, in-order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transfer of bytes (“pipe”)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between client and server</a:t>
              </a: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9096" name="Group 8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89097" name="Rectangle 9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098" name="Text Box 10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application viewpoint</a:t>
                </a:r>
                <a:endParaRPr lang="en-US" sz="1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9E26-DBC9-4CC1-9F8F-6026C7A7D39B}" type="slidenum">
              <a:rPr lang="en-US"/>
              <a:pPr/>
              <a:t>91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Client/server socket interaction: TCP</a:t>
            </a:r>
            <a:endParaRPr lang="en-US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1312863" y="3217863"/>
            <a:ext cx="2117725" cy="927100"/>
            <a:chOff x="827" y="2027"/>
            <a:chExt cx="1334" cy="584"/>
          </a:xfrm>
        </p:grpSpPr>
        <p:sp>
          <p:nvSpPr>
            <p:cNvPr id="91140" name="Text Box 4"/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wait for incoming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connection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828" y="2285"/>
              <a:ext cx="133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 =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welcomeSocket.accept()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1142" name="Group 6"/>
          <p:cNvGrpSpPr>
            <a:grpSpLocks/>
          </p:cNvGrpSpPr>
          <p:nvPr/>
        </p:nvGrpSpPr>
        <p:grpSpPr bwMode="auto">
          <a:xfrm>
            <a:off x="1303338" y="1881188"/>
            <a:ext cx="1635125" cy="1414462"/>
            <a:chOff x="821" y="1185"/>
            <a:chExt cx="1030" cy="891"/>
          </a:xfrm>
        </p:grpSpPr>
        <p:grpSp>
          <p:nvGrpSpPr>
            <p:cNvPr id="91143" name="Group 7"/>
            <p:cNvGrpSpPr>
              <a:grpSpLocks/>
            </p:cNvGrpSpPr>
            <p:nvPr/>
          </p:nvGrpSpPr>
          <p:grpSpPr bwMode="auto">
            <a:xfrm>
              <a:off x="821" y="1185"/>
              <a:ext cx="1030" cy="712"/>
              <a:chOff x="329" y="1209"/>
              <a:chExt cx="1030" cy="712"/>
            </a:xfrm>
          </p:grpSpPr>
          <p:sp>
            <p:nvSpPr>
              <p:cNvPr id="91144" name="Text Box 8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>
                    <a:latin typeface="Arial" charset="0"/>
                  </a:rPr>
                  <a:t>, for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incoming request: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45" name="Text Box 9"/>
              <p:cNvSpPr txBox="1">
                <a:spLocks noChangeArrowheads="1"/>
              </p:cNvSpPr>
              <p:nvPr/>
            </p:nvSpPr>
            <p:spPr bwMode="auto">
              <a:xfrm>
                <a:off x="333" y="1595"/>
                <a:ext cx="10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welcomeSocket = 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ServerSocket()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5091113" y="3149600"/>
            <a:ext cx="2305050" cy="909638"/>
            <a:chOff x="3333" y="1156"/>
            <a:chExt cx="1452" cy="573"/>
          </a:xfrm>
        </p:grpSpPr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3335" y="1156"/>
              <a:ext cx="14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create socket,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connect to </a:t>
              </a:r>
              <a:r>
                <a:rPr lang="en-US" sz="1400" b="1">
                  <a:latin typeface="Courier New" pitchFamily="49" charset="0"/>
                </a:rPr>
                <a:t>hostid</a:t>
              </a:r>
              <a:r>
                <a:rPr lang="en-US" sz="1400">
                  <a:latin typeface="Arial" charset="0"/>
                </a:rPr>
                <a:t>, port=</a:t>
              </a:r>
              <a:r>
                <a:rPr lang="en-US" sz="1400" b="1">
                  <a:latin typeface="Courier New" pitchFamily="49" charset="0"/>
                </a:rPr>
                <a:t>x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3333" y="1403"/>
              <a:ext cx="8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 =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Socket()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1150" name="Group 14"/>
          <p:cNvGrpSpPr>
            <a:grpSpLocks/>
          </p:cNvGrpSpPr>
          <p:nvPr/>
        </p:nvGrpSpPr>
        <p:grpSpPr bwMode="auto">
          <a:xfrm>
            <a:off x="1276350" y="3124200"/>
            <a:ext cx="5440363" cy="3352800"/>
            <a:chOff x="804" y="1968"/>
            <a:chExt cx="3427" cy="2112"/>
          </a:xfrm>
        </p:grpSpPr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839" y="3641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52" name="Line 16"/>
            <p:cNvSpPr>
              <a:spLocks noChangeShapeType="1"/>
            </p:cNvSpPr>
            <p:nvPr/>
          </p:nvSpPr>
          <p:spPr bwMode="auto">
            <a:xfrm>
              <a:off x="1290" y="3564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53" name="Freeform 17"/>
            <p:cNvSpPr>
              <a:spLocks/>
            </p:cNvSpPr>
            <p:nvPr/>
          </p:nvSpPr>
          <p:spPr bwMode="auto">
            <a:xfrm>
              <a:off x="804" y="1968"/>
              <a:ext cx="492" cy="2112"/>
            </a:xfrm>
            <a:custGeom>
              <a:avLst/>
              <a:gdLst/>
              <a:ahLst/>
              <a:cxnLst>
                <a:cxn ang="0">
                  <a:pos x="492" y="1968"/>
                </a:cxn>
                <a:cxn ang="0">
                  <a:pos x="492" y="2112"/>
                </a:cxn>
                <a:cxn ang="0">
                  <a:pos x="0" y="2112"/>
                </a:cxn>
                <a:cxn ang="0">
                  <a:pos x="0" y="0"/>
                </a:cxn>
                <a:cxn ang="0">
                  <a:pos x="402" y="0"/>
                </a:cxn>
              </a:cxnLst>
              <a:rect l="0" t="0" r="r" b="b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54" name="Group 18"/>
            <p:cNvGrpSpPr>
              <a:grpSpLocks/>
            </p:cNvGrpSpPr>
            <p:nvPr/>
          </p:nvGrpSpPr>
          <p:grpSpPr bwMode="auto">
            <a:xfrm>
              <a:off x="3365" y="3377"/>
              <a:ext cx="866" cy="692"/>
              <a:chOff x="3365" y="3377"/>
              <a:chExt cx="866" cy="692"/>
            </a:xfrm>
          </p:grpSpPr>
          <p:sp>
            <p:nvSpPr>
              <p:cNvPr id="91155" name="Text Box 19"/>
              <p:cNvSpPr txBox="1">
                <a:spLocks noChangeArrowheads="1"/>
              </p:cNvSpPr>
              <p:nvPr/>
            </p:nvSpPr>
            <p:spPr bwMode="auto">
              <a:xfrm>
                <a:off x="3365" y="3377"/>
                <a:ext cx="86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read reply from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56" name="Text Box 20"/>
              <p:cNvSpPr txBox="1">
                <a:spLocks noChangeArrowheads="1"/>
              </p:cNvSpPr>
              <p:nvPr/>
            </p:nvSpPr>
            <p:spPr bwMode="auto">
              <a:xfrm>
                <a:off x="3389" y="3743"/>
                <a:ext cx="71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close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57" name="Line 21"/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585788" y="13144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Server </a:t>
            </a:r>
            <a:r>
              <a:rPr lang="en-US" sz="1800"/>
              <a:t>(running on </a:t>
            </a:r>
            <a:r>
              <a:rPr lang="en-US" sz="1800" b="1">
                <a:latin typeface="Courier New" pitchFamily="49" charset="0"/>
              </a:rPr>
              <a:t>hostid</a:t>
            </a:r>
            <a:r>
              <a:rPr lang="en-US" sz="1800"/>
              <a:t>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5256213" y="133350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1160" name="Group 24"/>
          <p:cNvGrpSpPr>
            <a:grpSpLocks/>
          </p:cNvGrpSpPr>
          <p:nvPr/>
        </p:nvGrpSpPr>
        <p:grpSpPr bwMode="auto">
          <a:xfrm>
            <a:off x="2933700" y="4010025"/>
            <a:ext cx="4041775" cy="1371600"/>
            <a:chOff x="1848" y="2526"/>
            <a:chExt cx="2546" cy="864"/>
          </a:xfrm>
        </p:grpSpPr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62" name="Group 26"/>
            <p:cNvGrpSpPr>
              <a:grpSpLocks/>
            </p:cNvGrpSpPr>
            <p:nvPr/>
          </p:nvGrpSpPr>
          <p:grpSpPr bwMode="auto">
            <a:xfrm>
              <a:off x="1848" y="2526"/>
              <a:ext cx="2546" cy="516"/>
              <a:chOff x="1848" y="2526"/>
              <a:chExt cx="2546" cy="516"/>
            </a:xfrm>
          </p:grpSpPr>
          <p:sp>
            <p:nvSpPr>
              <p:cNvPr id="91163" name="Text Box 27"/>
              <p:cNvSpPr txBox="1">
                <a:spLocks noChangeArrowheads="1"/>
              </p:cNvSpPr>
              <p:nvPr/>
            </p:nvSpPr>
            <p:spPr bwMode="auto">
              <a:xfrm>
                <a:off x="3335" y="2675"/>
                <a:ext cx="105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send request using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64" name="Line 28"/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65" name="Line 29"/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166" name="Group 30"/>
          <p:cNvGrpSpPr>
            <a:grpSpLocks/>
          </p:cNvGrpSpPr>
          <p:nvPr/>
        </p:nvGrpSpPr>
        <p:grpSpPr bwMode="auto">
          <a:xfrm>
            <a:off x="1303338" y="4105275"/>
            <a:ext cx="4097337" cy="1487488"/>
            <a:chOff x="821" y="2586"/>
            <a:chExt cx="2581" cy="937"/>
          </a:xfrm>
        </p:grpSpPr>
        <p:sp>
          <p:nvSpPr>
            <p:cNvPr id="91167" name="Text Box 31"/>
            <p:cNvSpPr txBox="1">
              <a:spLocks noChangeArrowheads="1"/>
            </p:cNvSpPr>
            <p:nvPr/>
          </p:nvSpPr>
          <p:spPr bwMode="auto">
            <a:xfrm>
              <a:off x="821" y="2789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68" name="Text Box 32"/>
            <p:cNvSpPr txBox="1">
              <a:spLocks noChangeArrowheads="1"/>
            </p:cNvSpPr>
            <p:nvPr/>
          </p:nvSpPr>
          <p:spPr bwMode="auto">
            <a:xfrm>
              <a:off x="851" y="3197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69" name="Line 33"/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0" name="Line 34"/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1" name="Line 35"/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172" name="Group 36"/>
          <p:cNvGrpSpPr>
            <a:grpSpLocks/>
          </p:cNvGrpSpPr>
          <p:nvPr/>
        </p:nvGrpSpPr>
        <p:grpSpPr bwMode="auto">
          <a:xfrm>
            <a:off x="2924175" y="3041650"/>
            <a:ext cx="2200275" cy="641350"/>
            <a:chOff x="1842" y="1916"/>
            <a:chExt cx="1386" cy="404"/>
          </a:xfrm>
        </p:grpSpPr>
        <p:sp>
          <p:nvSpPr>
            <p:cNvPr id="91173" name="Line 37"/>
            <p:cNvSpPr>
              <a:spLocks noChangeShapeType="1"/>
            </p:cNvSpPr>
            <p:nvPr/>
          </p:nvSpPr>
          <p:spPr bwMode="auto">
            <a:xfrm>
              <a:off x="1842" y="2130"/>
              <a:ext cx="13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74" name="Text Box 38"/>
            <p:cNvSpPr txBox="1">
              <a:spLocks noChangeArrowheads="1"/>
            </p:cNvSpPr>
            <p:nvPr/>
          </p:nvSpPr>
          <p:spPr bwMode="auto">
            <a:xfrm>
              <a:off x="1887" y="1916"/>
              <a:ext cx="1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TCP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connection setup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FB5-4C21-49FE-87F2-067017DCA8DC}" type="slidenum">
              <a:rPr lang="en-US"/>
              <a:pPr/>
              <a:t>92</a:t>
            </a:fld>
            <a:endParaRPr 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0127" name="Object 15"/>
          <p:cNvGraphicFramePr>
            <a:graphicFrameLocks noChangeAspect="1"/>
          </p:cNvGraphicFramePr>
          <p:nvPr/>
        </p:nvGraphicFramePr>
        <p:xfrm>
          <a:off x="5059363" y="1397000"/>
          <a:ext cx="3670300" cy="4791075"/>
        </p:xfrm>
        <a:graphic>
          <a:graphicData uri="http://schemas.openxmlformats.org/presentationml/2006/ole">
            <p:oleObj spid="_x0000_s90127" name="VISIO" r:id="rId4" imgW="4992624" imgH="5675376" progId="Visio.Drawing.5">
              <p:embed/>
            </p:oleObj>
          </a:graphicData>
        </a:graphic>
      </p:graphicFrame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5305425" y="2608263"/>
            <a:ext cx="12065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 sz="2000">
                <a:solidFill>
                  <a:schemeClr val="accent2"/>
                </a:solidFill>
              </a:rPr>
              <a:t>process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0145" name="Rectangle 33"/>
          <p:cNvSpPr>
            <a:spLocks noChangeArrowheads="1"/>
          </p:cNvSpPr>
          <p:nvPr/>
        </p:nvSpPr>
        <p:spPr bwMode="auto">
          <a:xfrm>
            <a:off x="6418263" y="5132388"/>
            <a:ext cx="1450975" cy="5476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6342063" y="5076825"/>
            <a:ext cx="154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client TCP socket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 flipV="1">
            <a:off x="7427913" y="5624513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0158" name="Rectangle 46"/>
          <p:cNvSpPr>
            <a:spLocks noChangeArrowheads="1"/>
          </p:cNvSpPr>
          <p:nvPr/>
        </p:nvSpPr>
        <p:spPr bwMode="auto">
          <a:xfrm>
            <a:off x="668338" y="2825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u="sng">
                <a:solidFill>
                  <a:schemeClr val="accent2"/>
                </a:solidFill>
              </a:rPr>
              <a:t>Stream jargon</a:t>
            </a:r>
          </a:p>
        </p:txBody>
      </p:sp>
      <p:sp>
        <p:nvSpPr>
          <p:cNvPr id="90162" name="Rectangle 50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000"/>
              <a:t>A </a:t>
            </a:r>
            <a:r>
              <a:rPr lang="en-US" sz="2000">
                <a:solidFill>
                  <a:srgbClr val="FF0000"/>
                </a:solidFill>
              </a:rPr>
              <a:t>stream</a:t>
            </a:r>
            <a:r>
              <a:rPr lang="en-US" sz="2000"/>
              <a:t> is a sequence of characters that flow into or out of a process.</a:t>
            </a:r>
          </a:p>
          <a:p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input stream</a:t>
            </a:r>
            <a:r>
              <a:rPr lang="en-US" sz="2000"/>
              <a:t> is attached to some input source for the process, e.g., keyboard or socket.</a:t>
            </a:r>
          </a:p>
          <a:p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output stream</a:t>
            </a:r>
            <a:r>
              <a:rPr lang="en-US" sz="2000"/>
              <a:t> is attached to an output source, e.g., monitor or socket.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87EB-8791-49B4-A4F2-7DE5D43BA5D5}" type="slidenum">
              <a:rPr lang="en-US"/>
              <a:pPr/>
              <a:t>93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>
                <a:solidFill>
                  <a:srgbClr val="FF0000"/>
                </a:solidFill>
              </a:rPr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EA0A-F12A-457F-9DF4-BB773ED9AE3A}" type="slidenum">
              <a:rPr lang="en-US"/>
              <a:pPr/>
              <a:t>94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 programming </a:t>
            </a:r>
            <a:r>
              <a:rPr lang="en-US" sz="3600" i="1">
                <a:solidFill>
                  <a:srgbClr val="FF0000"/>
                </a:solidFill>
              </a:rPr>
              <a:t>with UDP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UDP: no “connection” between client and server</a:t>
            </a:r>
            <a:endParaRPr lang="en-US" sz="2000"/>
          </a:p>
          <a:p>
            <a:r>
              <a:rPr lang="en-US" sz="2000"/>
              <a:t>no handshaking</a:t>
            </a:r>
          </a:p>
          <a:p>
            <a:r>
              <a:rPr lang="en-US" sz="2000"/>
              <a:t>sender explicitly attaches IP address and port of destination to each packet</a:t>
            </a:r>
          </a:p>
          <a:p>
            <a:r>
              <a:rPr lang="en-US" sz="2000"/>
              <a:t>server must extract IP address, port of sender from received packet</a:t>
            </a:r>
          </a:p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UDP: transmitted data may be received out of order, or lost</a:t>
            </a:r>
            <a:endParaRPr lang="en-US" sz="2000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4616450" y="2679700"/>
            <a:ext cx="4175125" cy="1743075"/>
            <a:chOff x="2914" y="2888"/>
            <a:chExt cx="2630" cy="1098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6262" name="Group 6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96263" name="Rectangle 7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264" name="Text Box 8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application viewpoint</a:t>
                </a:r>
                <a:endParaRPr lang="en-US" sz="1800"/>
              </a:p>
            </p:txBody>
          </p:sp>
        </p:grp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2914" y="3179"/>
              <a:ext cx="2621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UDP provides </a:t>
              </a:r>
              <a:r>
                <a:rPr lang="en-US" sz="2000" i="1" u="sng">
                  <a:solidFill>
                    <a:schemeClr val="accent2"/>
                  </a:solidFill>
                </a:rPr>
                <a:t>unreliable</a:t>
              </a:r>
              <a:r>
                <a:rPr lang="en-US" sz="2000" i="1">
                  <a:solidFill>
                    <a:schemeClr val="accent2"/>
                  </a:solidFill>
                </a:rPr>
                <a:t> transfer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of groups of bytes (“datagrams”)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between client and server</a:t>
              </a:r>
              <a:endParaRPr lang="en-US" sz="2000" i="1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F3E-2B9D-443F-9144-D450DAC6D794}" type="slidenum">
              <a:rPr lang="en-US"/>
              <a:pPr/>
              <a:t>95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Client/server socket interaction: UDP</a:t>
            </a:r>
            <a:endParaRPr lang="en-US"/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1276350" y="3324225"/>
            <a:ext cx="5435600" cy="2544763"/>
            <a:chOff x="804" y="2094"/>
            <a:chExt cx="3424" cy="1603"/>
          </a:xfrm>
        </p:grpSpPr>
        <p:sp>
          <p:nvSpPr>
            <p:cNvPr id="97284" name="Freeform 4"/>
            <p:cNvSpPr>
              <a:spLocks/>
            </p:cNvSpPr>
            <p:nvPr/>
          </p:nvSpPr>
          <p:spPr bwMode="auto">
            <a:xfrm>
              <a:off x="804" y="2094"/>
              <a:ext cx="552" cy="1602"/>
            </a:xfrm>
            <a:custGeom>
              <a:avLst/>
              <a:gdLst/>
              <a:ahLst/>
              <a:cxnLst>
                <a:cxn ang="0">
                  <a:pos x="492" y="1968"/>
                </a:cxn>
                <a:cxn ang="0">
                  <a:pos x="492" y="2112"/>
                </a:cxn>
                <a:cxn ang="0">
                  <a:pos x="0" y="2112"/>
                </a:cxn>
                <a:cxn ang="0">
                  <a:pos x="0" y="0"/>
                </a:cxn>
                <a:cxn ang="0">
                  <a:pos x="402" y="0"/>
                </a:cxn>
              </a:cxnLst>
              <a:rect l="0" t="0" r="r" b="b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3509" y="3371"/>
              <a:ext cx="71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>
              <a:off x="3936" y="3318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85788" y="13144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Server </a:t>
            </a:r>
            <a:r>
              <a:rPr lang="en-US" sz="1800"/>
              <a:t>(running on </a:t>
            </a:r>
            <a:r>
              <a:rPr lang="en-US" sz="1800" b="1">
                <a:latin typeface="Courier New" pitchFamily="49" charset="0"/>
              </a:rPr>
              <a:t>hostid</a:t>
            </a:r>
            <a:r>
              <a:rPr lang="en-US" sz="1800"/>
              <a:t>)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5532438" y="3933825"/>
            <a:ext cx="1374775" cy="1354138"/>
            <a:chOff x="3485" y="2478"/>
            <a:chExt cx="866" cy="853"/>
          </a:xfrm>
        </p:grpSpPr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3485" y="3005"/>
              <a:ext cx="86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reply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>
              <a:off x="3864" y="2478"/>
              <a:ext cx="0" cy="5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3000375" y="1333500"/>
            <a:ext cx="5527675" cy="2593975"/>
            <a:chOff x="1890" y="840"/>
            <a:chExt cx="3482" cy="1634"/>
          </a:xfrm>
        </p:grpSpPr>
        <p:grpSp>
          <p:nvGrpSpPr>
            <p:cNvPr id="97292" name="Group 12"/>
            <p:cNvGrpSpPr>
              <a:grpSpLocks/>
            </p:cNvGrpSpPr>
            <p:nvPr/>
          </p:nvGrpSpPr>
          <p:grpSpPr bwMode="auto">
            <a:xfrm>
              <a:off x="3389" y="1342"/>
              <a:ext cx="1030" cy="465"/>
              <a:chOff x="3233" y="1852"/>
              <a:chExt cx="1030" cy="465"/>
            </a:xfrm>
          </p:grpSpPr>
          <p:sp>
            <p:nvSpPr>
              <p:cNvPr id="97293" name="Text Box 13"/>
              <p:cNvSpPr txBox="1">
                <a:spLocks noChangeArrowheads="1"/>
              </p:cNvSpPr>
              <p:nvPr/>
            </p:nvSpPr>
            <p:spPr bwMode="auto">
              <a:xfrm>
                <a:off x="3233" y="1852"/>
                <a:ext cx="811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294" name="Text Box 14"/>
              <p:cNvSpPr txBox="1">
                <a:spLocks noChangeArrowheads="1"/>
              </p:cNvSpPr>
              <p:nvPr/>
            </p:nvSpPr>
            <p:spPr bwMode="auto">
              <a:xfrm>
                <a:off x="3241" y="1991"/>
                <a:ext cx="10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 =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DatagramSocket()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3311" y="840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3389" y="2014"/>
              <a:ext cx="198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Create, address (</a:t>
              </a:r>
              <a:r>
                <a:rPr lang="en-US" sz="1400" b="1">
                  <a:latin typeface="Courier New" pitchFamily="49" charset="0"/>
                </a:rPr>
                <a:t>hostid, port=x,</a:t>
              </a:r>
              <a:endParaRPr lang="en-US" sz="140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send datagram request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using </a:t>
              </a: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>
              <a:off x="3828" y="1830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 flipH="1">
              <a:off x="1890" y="2208"/>
              <a:ext cx="1518" cy="2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299" name="Group 19"/>
          <p:cNvGrpSpPr>
            <a:grpSpLocks/>
          </p:cNvGrpSpPr>
          <p:nvPr/>
        </p:nvGrpSpPr>
        <p:grpSpPr bwMode="auto">
          <a:xfrm>
            <a:off x="1303338" y="2081213"/>
            <a:ext cx="1695450" cy="2149475"/>
            <a:chOff x="821" y="1311"/>
            <a:chExt cx="1068" cy="1354"/>
          </a:xfrm>
        </p:grpSpPr>
        <p:grpSp>
          <p:nvGrpSpPr>
            <p:cNvPr id="97300" name="Group 20"/>
            <p:cNvGrpSpPr>
              <a:grpSpLocks/>
            </p:cNvGrpSpPr>
            <p:nvPr/>
          </p:nvGrpSpPr>
          <p:grpSpPr bwMode="auto">
            <a:xfrm>
              <a:off x="821" y="1311"/>
              <a:ext cx="1030" cy="712"/>
              <a:chOff x="329" y="1209"/>
              <a:chExt cx="1030" cy="712"/>
            </a:xfrm>
          </p:grpSpPr>
          <p:sp>
            <p:nvSpPr>
              <p:cNvPr id="97301" name="Text Box 21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>
                    <a:latin typeface="Arial" charset="0"/>
                  </a:rPr>
                  <a:t>, for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incoming request: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02" name="Text Box 22"/>
              <p:cNvSpPr txBox="1">
                <a:spLocks noChangeArrowheads="1"/>
              </p:cNvSpPr>
              <p:nvPr/>
            </p:nvSpPr>
            <p:spPr bwMode="auto">
              <a:xfrm>
                <a:off x="337" y="1595"/>
                <a:ext cx="10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serverSocket =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DatagramSocket()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1284" y="1998"/>
              <a:ext cx="0" cy="3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893" y="2339"/>
              <a:ext cx="9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serverSocket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1427163" y="4229100"/>
            <a:ext cx="3973512" cy="1358900"/>
            <a:chOff x="899" y="2664"/>
            <a:chExt cx="2503" cy="856"/>
          </a:xfrm>
        </p:grpSpPr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899" y="2792"/>
              <a:ext cx="905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serverSocket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specifying client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host address,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port number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1302" y="2664"/>
              <a:ext cx="0" cy="19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1866" y="2970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867-BEB5-4843-96B9-D9B158C7CDED}" type="slidenum">
              <a:rPr lang="en-US"/>
              <a:pPr/>
              <a:t>96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Example: Java client (UDP)</a:t>
            </a:r>
            <a:endParaRPr lang="en-US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1185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2655888" y="1262063"/>
          <a:ext cx="4067175" cy="4486275"/>
        </p:xfrm>
        <a:graphic>
          <a:graphicData uri="http://schemas.openxmlformats.org/presentationml/2006/ole">
            <p:oleObj spid="_x0000_s98317" name="VISIO" r:id="rId4" imgW="4803648" imgH="5675376" progId="Visio.Drawing.5">
              <p:embed/>
            </p:oleObj>
          </a:graphicData>
        </a:graphic>
      </p:graphicFrame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1522413" y="3408363"/>
            <a:ext cx="2184400" cy="124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Output: </a:t>
            </a:r>
            <a:r>
              <a:rPr lang="en-US" sz="1800"/>
              <a:t>sends packet (recall</a:t>
            </a:r>
          </a:p>
          <a:p>
            <a:r>
              <a:rPr lang="en-US" sz="1800"/>
              <a:t>that TCP sent “byte stream”)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932488" y="2759075"/>
            <a:ext cx="21844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Input: </a:t>
            </a:r>
            <a:r>
              <a:rPr lang="en-US" sz="1800"/>
              <a:t>receives packet (recall thatTCP received “byte stream”)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3294063" y="3595688"/>
            <a:ext cx="952500" cy="438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5387975" y="2971800"/>
            <a:ext cx="576263" cy="788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862263" y="2482850"/>
            <a:ext cx="12065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 sz="2000">
                <a:solidFill>
                  <a:schemeClr val="accent2"/>
                </a:solidFill>
              </a:rPr>
              <a:t>process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4051300" y="4768850"/>
            <a:ext cx="1625600" cy="509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4087813" y="4700588"/>
            <a:ext cx="154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client UDP socket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 flipV="1">
            <a:off x="5235575" y="52482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8C30-2565-4F36-8114-3531E4288C07}" type="slidenum">
              <a:rPr lang="en-US"/>
              <a:pPr/>
              <a:t>97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014413"/>
          </a:xfrm>
        </p:spPr>
        <p:txBody>
          <a:bodyPr/>
          <a:lstStyle/>
          <a:p>
            <a:r>
              <a:rPr lang="en-US"/>
              <a:t>Chapter 2: Summary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655763"/>
            <a:ext cx="4171950" cy="3676650"/>
          </a:xfrm>
        </p:spPr>
        <p:txBody>
          <a:bodyPr/>
          <a:lstStyle/>
          <a:p>
            <a:r>
              <a:rPr lang="en-US" sz="2400"/>
              <a:t>application architectures</a:t>
            </a:r>
          </a:p>
          <a:p>
            <a:pPr lvl="1"/>
            <a:r>
              <a:rPr lang="en-US" sz="2000"/>
              <a:t>client-server</a:t>
            </a:r>
          </a:p>
          <a:p>
            <a:pPr lvl="1"/>
            <a:r>
              <a:rPr lang="en-US" sz="2000"/>
              <a:t>P2P</a:t>
            </a:r>
          </a:p>
          <a:p>
            <a:pPr lvl="1"/>
            <a:r>
              <a:rPr lang="en-US" sz="2000"/>
              <a:t>hybrid</a:t>
            </a:r>
          </a:p>
          <a:p>
            <a:r>
              <a:rPr lang="en-US" sz="2400"/>
              <a:t>application service requirements:</a:t>
            </a:r>
          </a:p>
          <a:p>
            <a:pPr lvl="1"/>
            <a:r>
              <a:rPr lang="en-US" sz="2000"/>
              <a:t> reliability, bandwidth, delay</a:t>
            </a:r>
          </a:p>
          <a:p>
            <a:r>
              <a:rPr lang="en-US" sz="2400"/>
              <a:t>Internet transport service model</a:t>
            </a:r>
          </a:p>
          <a:p>
            <a:pPr lvl="1"/>
            <a:r>
              <a:rPr lang="en-US" sz="2000"/>
              <a:t>connection-oriented, reliable: TCP</a:t>
            </a:r>
          </a:p>
          <a:p>
            <a:pPr lvl="1"/>
            <a:r>
              <a:rPr lang="en-US" sz="2000"/>
              <a:t>unreliable, datagrams: UDP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952500"/>
            <a:ext cx="7581900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our study of network apps now complete!</a:t>
            </a:r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978400" y="1582738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specific protocols: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HTTP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FTP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SMTP, POP, IMAP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DNS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P2P: BitTorrent, Skype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socket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4E0D-5DAE-4602-B614-AFB45C41CCE7}" type="slidenum">
              <a:rPr lang="en-US"/>
              <a:pPr/>
              <a:t>98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Summary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162175"/>
            <a:ext cx="3810000" cy="3676650"/>
          </a:xfrm>
        </p:spPr>
        <p:txBody>
          <a:bodyPr/>
          <a:lstStyle/>
          <a:p>
            <a:r>
              <a:rPr lang="en-US" sz="2400"/>
              <a:t>typical request/reply message exchange:</a:t>
            </a:r>
          </a:p>
          <a:p>
            <a:pPr lvl="1"/>
            <a:r>
              <a:rPr lang="en-US" sz="2000"/>
              <a:t>client requests info or service</a:t>
            </a:r>
          </a:p>
          <a:p>
            <a:pPr lvl="1"/>
            <a:r>
              <a:rPr lang="en-US" sz="2000"/>
              <a:t>server responds with data, status code</a:t>
            </a:r>
          </a:p>
          <a:p>
            <a:r>
              <a:rPr lang="en-US" sz="2400"/>
              <a:t>message formats:</a:t>
            </a:r>
          </a:p>
          <a:p>
            <a:pPr lvl="1"/>
            <a:r>
              <a:rPr lang="en-US" sz="2000"/>
              <a:t>headers: fields giving info about data</a:t>
            </a:r>
          </a:p>
          <a:p>
            <a:pPr lvl="1"/>
            <a:r>
              <a:rPr lang="en-US" sz="2000"/>
              <a:t>data: info being communicated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1390650"/>
            <a:ext cx="7581900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>
                <a:solidFill>
                  <a:srgbClr val="FF0000"/>
                </a:solidFill>
              </a:rPr>
              <a:t>Most importantly:</a:t>
            </a:r>
            <a:r>
              <a:rPr lang="en-US">
                <a:solidFill>
                  <a:srgbClr val="FF0000"/>
                </a:solidFill>
              </a:rPr>
              <a:t> learned about </a:t>
            </a:r>
            <a:r>
              <a:rPr lang="en-US" i="1">
                <a:solidFill>
                  <a:srgbClr val="FF0000"/>
                </a:solidFill>
              </a:rPr>
              <a:t>protocols</a:t>
            </a:r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603750" y="2187575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i="1">
                <a:solidFill>
                  <a:srgbClr val="FF3300"/>
                </a:solidFill>
              </a:rPr>
              <a:t>Important themes: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control vs. data msgs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in-band, out-of-band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centralized vs. decentralized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stateless vs. stateful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reliable vs. unreliable msg transfer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“complexity at network 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8718</TotalTime>
  <Words>6671</Words>
  <Application>Microsoft Office PowerPoint</Application>
  <PresentationFormat>On-screen Show (4:3)</PresentationFormat>
  <Paragraphs>1687</Paragraphs>
  <Slides>98</Slides>
  <Notes>91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98</vt:i4>
      </vt:variant>
    </vt:vector>
  </HeadingPairs>
  <TitlesOfParts>
    <vt:vector size="109" baseType="lpstr">
      <vt:lpstr>Times New Roman</vt:lpstr>
      <vt:lpstr>Comic Sans MS</vt:lpstr>
      <vt:lpstr>ZapfDingbats</vt:lpstr>
      <vt:lpstr>Wingdings</vt:lpstr>
      <vt:lpstr>Arial</vt:lpstr>
      <vt:lpstr>Courier New</vt:lpstr>
      <vt:lpstr>Symbol</vt:lpstr>
      <vt:lpstr>Default Design</vt:lpstr>
      <vt:lpstr>Microsoft Clip Gallery</vt:lpstr>
      <vt:lpstr>VISIO 5 Drawing</vt:lpstr>
      <vt:lpstr>Microsoft Excel Chart</vt:lpstr>
      <vt:lpstr>Slide 1</vt:lpstr>
      <vt:lpstr>Chapter 2: Application layer</vt:lpstr>
      <vt:lpstr>Chapter 2: Application Layer</vt:lpstr>
      <vt:lpstr>Some network apps</vt:lpstr>
      <vt:lpstr>Creating a network app</vt:lpstr>
      <vt:lpstr>Chapter 2: Application layer</vt:lpstr>
      <vt:lpstr>Application architectures</vt:lpstr>
      <vt:lpstr>Client-server architecture</vt:lpstr>
      <vt:lpstr>Pure P2P architecture</vt:lpstr>
      <vt:lpstr>Hybrid of client-server and P2P</vt:lpstr>
      <vt:lpstr>Processes communicating</vt:lpstr>
      <vt:lpstr>Sockets</vt:lpstr>
      <vt:lpstr>Addressing processes</vt:lpstr>
      <vt:lpstr>Addressing processes</vt:lpstr>
      <vt:lpstr>App-layer protocol defines</vt:lpstr>
      <vt:lpstr>What transport service does an app need?</vt:lpstr>
      <vt:lpstr>Transport service requirements of common apps</vt:lpstr>
      <vt:lpstr>Internet transport protocols services</vt:lpstr>
      <vt:lpstr>Internet apps:  application, transport protocols</vt:lpstr>
      <vt:lpstr>Chapter 2: Application layer</vt:lpstr>
      <vt:lpstr>Web and HTTP</vt:lpstr>
      <vt:lpstr>HTTP overview</vt:lpstr>
      <vt:lpstr>HTTP overview (continued)</vt:lpstr>
      <vt:lpstr>HTTP connections</vt:lpstr>
      <vt:lpstr>Nonpersistent HTTP</vt:lpstr>
      <vt:lpstr>Nonpersistent HTTP (cont.)</vt:lpstr>
      <vt:lpstr>Non-Persistent HTTP: Response time</vt:lpstr>
      <vt:lpstr>Persistent HTTP</vt:lpstr>
      <vt:lpstr>HTTP request message  Details, to review on your own for hwk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User-server state: cookies</vt:lpstr>
      <vt:lpstr>Cookies: keeping “state” (cont.)</vt:lpstr>
      <vt:lpstr>Cookies (continued)</vt:lpstr>
      <vt:lpstr>Web caches (proxy server)</vt:lpstr>
      <vt:lpstr>More about Web caching</vt:lpstr>
      <vt:lpstr>Caching example </vt:lpstr>
      <vt:lpstr>Caching example (cont)</vt:lpstr>
      <vt:lpstr>Chapter 2: Application layer</vt:lpstr>
      <vt:lpstr>FTP: the file transfer protocol</vt:lpstr>
      <vt:lpstr>FTP: separate control, data connections</vt:lpstr>
      <vt:lpstr>Chapter 2: Application layer</vt:lpstr>
      <vt:lpstr>Electronic Mail</vt:lpstr>
      <vt:lpstr>Electronic Mail: mail servers</vt:lpstr>
      <vt:lpstr>Electronic Mail: SMTP [RFC 2821]</vt:lpstr>
      <vt:lpstr>Scenario: Alice sends message to Bob</vt:lpstr>
      <vt:lpstr>SMTP: final words</vt:lpstr>
      <vt:lpstr>Mail message format</vt:lpstr>
      <vt:lpstr>Message format: multimedia extensions</vt:lpstr>
      <vt:lpstr>Mail access protocols</vt:lpstr>
      <vt:lpstr>POP3 (more) and IMAP</vt:lpstr>
      <vt:lpstr>Chapter 2: Application layer</vt:lpstr>
      <vt:lpstr>DNS: Domain Name System</vt:lpstr>
      <vt:lpstr>DNS </vt:lpstr>
      <vt:lpstr>Distributed, Hierarchical Database</vt:lpstr>
      <vt:lpstr>DNS: Root name servers</vt:lpstr>
      <vt:lpstr>TLD and Authoritative Servers</vt:lpstr>
      <vt:lpstr>Local Name Server</vt:lpstr>
      <vt:lpstr>DNS name  resolution example</vt:lpstr>
      <vt:lpstr>DNS name  resolution example</vt:lpstr>
      <vt:lpstr>DNS: caching and updating records</vt:lpstr>
      <vt:lpstr>DNS records</vt:lpstr>
      <vt:lpstr>DNS protocol, messages</vt:lpstr>
      <vt:lpstr>DNS protocol, messages</vt:lpstr>
      <vt:lpstr>Inserting records into DNS</vt:lpstr>
      <vt:lpstr>Chapter 2: Application layer</vt:lpstr>
      <vt:lpstr>P2P file sharing</vt:lpstr>
      <vt:lpstr>P2P: centralized directory</vt:lpstr>
      <vt:lpstr>P2P: problems with centralized directory</vt:lpstr>
      <vt:lpstr>Query flooding: Gnutella</vt:lpstr>
      <vt:lpstr>Gnutella: protocol</vt:lpstr>
      <vt:lpstr>Gnutella: Peer joining</vt:lpstr>
      <vt:lpstr>Hierarchical Overlay</vt:lpstr>
      <vt:lpstr>Comparing Client-server, P2P architectures</vt:lpstr>
      <vt:lpstr>Client-server: file distribution time</vt:lpstr>
      <vt:lpstr>P2P: file distribution time</vt:lpstr>
      <vt:lpstr>Slide 81</vt:lpstr>
      <vt:lpstr>P2P Case Study: BitTorrent </vt:lpstr>
      <vt:lpstr>BitTorrent (1)</vt:lpstr>
      <vt:lpstr>BitTorrent (2)</vt:lpstr>
      <vt:lpstr>P2P Case study: Skype</vt:lpstr>
      <vt:lpstr>Skype: making a call</vt:lpstr>
      <vt:lpstr>Chapter 2: Application layer</vt:lpstr>
      <vt:lpstr>Socket programming</vt:lpstr>
      <vt:lpstr>Socket-programming using TCP</vt:lpstr>
      <vt:lpstr>Socket programming with TCP</vt:lpstr>
      <vt:lpstr>Client/server socket interaction: TCP</vt:lpstr>
      <vt:lpstr>Slide 92</vt:lpstr>
      <vt:lpstr>Chapter 2: Application layer</vt:lpstr>
      <vt:lpstr>Socket programming with UDP</vt:lpstr>
      <vt:lpstr>Client/server socket interaction: UDP</vt:lpstr>
      <vt:lpstr>Example: Java client (UDP)</vt:lpstr>
      <vt:lpstr>Chapter 2: Summary</vt:lpstr>
      <vt:lpstr>Chapter 2: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helmy</cp:lastModifiedBy>
  <cp:revision>193</cp:revision>
  <dcterms:created xsi:type="dcterms:W3CDTF">1999-10-08T19:08:27Z</dcterms:created>
  <dcterms:modified xsi:type="dcterms:W3CDTF">2011-09-06T23:01:35Z</dcterms:modified>
</cp:coreProperties>
</file>