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 id="2147483936" r:id="rId2"/>
  </p:sldMasterIdLst>
  <p:notesMasterIdLst>
    <p:notesMasterId r:id="rId90"/>
  </p:notesMasterIdLst>
  <p:handoutMasterIdLst>
    <p:handoutMasterId r:id="rId91"/>
  </p:handoutMasterIdLst>
  <p:sldIdLst>
    <p:sldId id="256" r:id="rId3"/>
    <p:sldId id="257" r:id="rId4"/>
    <p:sldId id="258" r:id="rId5"/>
    <p:sldId id="259" r:id="rId6"/>
    <p:sldId id="263" r:id="rId7"/>
    <p:sldId id="260" r:id="rId8"/>
    <p:sldId id="261" r:id="rId9"/>
    <p:sldId id="262" r:id="rId10"/>
    <p:sldId id="264" r:id="rId11"/>
    <p:sldId id="265" r:id="rId12"/>
    <p:sldId id="267" r:id="rId13"/>
    <p:sldId id="266" r:id="rId14"/>
    <p:sldId id="268" r:id="rId15"/>
    <p:sldId id="269" r:id="rId16"/>
    <p:sldId id="270" r:id="rId17"/>
    <p:sldId id="275" r:id="rId18"/>
    <p:sldId id="271" r:id="rId19"/>
    <p:sldId id="272" r:id="rId20"/>
    <p:sldId id="273" r:id="rId21"/>
    <p:sldId id="276" r:id="rId22"/>
    <p:sldId id="274" r:id="rId23"/>
    <p:sldId id="277" r:id="rId24"/>
    <p:sldId id="278" r:id="rId25"/>
    <p:sldId id="279" r:id="rId26"/>
    <p:sldId id="280" r:id="rId27"/>
    <p:sldId id="315" r:id="rId28"/>
    <p:sldId id="316"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1" r:id="rId54"/>
    <p:sldId id="342"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297" r:id="rId72"/>
    <p:sldId id="298" r:id="rId73"/>
    <p:sldId id="299" r:id="rId74"/>
    <p:sldId id="300" r:id="rId75"/>
    <p:sldId id="301" r:id="rId76"/>
    <p:sldId id="302" r:id="rId77"/>
    <p:sldId id="303" r:id="rId78"/>
    <p:sldId id="304" r:id="rId79"/>
    <p:sldId id="305" r:id="rId80"/>
    <p:sldId id="306" r:id="rId81"/>
    <p:sldId id="307" r:id="rId82"/>
    <p:sldId id="308" r:id="rId83"/>
    <p:sldId id="309" r:id="rId84"/>
    <p:sldId id="310" r:id="rId85"/>
    <p:sldId id="311" r:id="rId86"/>
    <p:sldId id="312" r:id="rId87"/>
    <p:sldId id="313" r:id="rId88"/>
    <p:sldId id="314"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6DAB2A-E0DE-BE49-BB5C-F6F3CA189117}">
          <p14:sldIdLst>
            <p14:sldId id="256"/>
          </p14:sldIdLst>
        </p14:section>
        <p14:section name="Prithvi" id="{223837F7-7DFB-9249-9DB4-14BFA3477151}">
          <p14:sldIdLst>
            <p14:sldId id="257"/>
            <p14:sldId id="258"/>
            <p14:sldId id="259"/>
            <p14:sldId id="263"/>
            <p14:sldId id="260"/>
            <p14:sldId id="261"/>
            <p14:sldId id="262"/>
            <p14:sldId id="264"/>
            <p14:sldId id="265"/>
            <p14:sldId id="267"/>
            <p14:sldId id="266"/>
            <p14:sldId id="268"/>
            <p14:sldId id="269"/>
            <p14:sldId id="270"/>
            <p14:sldId id="275"/>
            <p14:sldId id="271"/>
            <p14:sldId id="272"/>
            <p14:sldId id="273"/>
            <p14:sldId id="276"/>
            <p14:sldId id="274"/>
            <p14:sldId id="277"/>
            <p14:sldId id="278"/>
            <p14:sldId id="279"/>
            <p14:sldId id="280"/>
          </p14:sldIdLst>
        </p14:section>
        <p14:section name="Valampur" id="{7F714807-D168-1E46-BA88-383652F4F4DE}">
          <p14:sldIdLst>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Lst>
        </p14:section>
        <p14:section name="Aswin" id="{4033FC1F-33E0-4643-9A0F-66115FC5B5EF}">
          <p14:sldIdLst>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Lst>
        </p14:section>
        <p14:section name="Subz" id="{FBAA4A23-7141-484E-9B5A-8482B3676C50}">
          <p14:sldIdLst>
            <p14:sldId id="300"/>
            <p14:sldId id="301"/>
            <p14:sldId id="302"/>
            <p14:sldId id="303"/>
            <p14:sldId id="304"/>
            <p14:sldId id="305"/>
            <p14:sldId id="306"/>
            <p14:sldId id="307"/>
            <p14:sldId id="308"/>
            <p14:sldId id="309"/>
            <p14:sldId id="310"/>
            <p14:sldId id="311"/>
            <p14:sldId id="312"/>
            <p14:sldId id="313"/>
            <p14:sldId id="31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64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4F577E-998D-F846-860A-CC96E8CAEE59}" type="datetimeFigureOut">
              <a:rPr lang="en-US" smtClean="0"/>
              <a:t>3/22/11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95596E-E1DD-894C-BF83-B40D278FC3BB}" type="slidenum">
              <a:rPr lang="en-US" smtClean="0"/>
              <a:t>‹#›</a:t>
            </a:fld>
            <a:endParaRPr lang="en-US"/>
          </a:p>
        </p:txBody>
      </p:sp>
    </p:spTree>
    <p:extLst>
      <p:ext uri="{BB962C8B-B14F-4D97-AF65-F5344CB8AC3E}">
        <p14:creationId xmlns:p14="http://schemas.microsoft.com/office/powerpoint/2010/main" val="732080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1D96B-3A66-054F-A8D2-2B0219465165}" type="datetimeFigureOut">
              <a:rPr lang="en-US" smtClean="0"/>
              <a:t>3/22/11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E2B146-EA51-0B48-AD89-85210E82C5C8}" type="slidenum">
              <a:rPr lang="en-US" smtClean="0"/>
              <a:t>‹#›</a:t>
            </a:fld>
            <a:endParaRPr lang="en-US"/>
          </a:p>
        </p:txBody>
      </p:sp>
    </p:spTree>
    <p:extLst>
      <p:ext uri="{BB962C8B-B14F-4D97-AF65-F5344CB8AC3E}">
        <p14:creationId xmlns:p14="http://schemas.microsoft.com/office/powerpoint/2010/main" val="1459944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9B27A2-7A56-4C11-815D-30F580A19E16}" type="slidenum">
              <a:rPr lang="en-US" smtClean="0">
                <a:solidFill>
                  <a:prstClr val="black"/>
                </a:solidFill>
                <a:latin typeface="Calibri"/>
              </a:rPr>
              <a:pPr/>
              <a:t>37</a:t>
            </a:fld>
            <a:endParaRPr lang="en-US">
              <a:solidFill>
                <a:prstClr val="black"/>
              </a:solidFill>
              <a:latin typeface="Calibri"/>
            </a:endParaRPr>
          </a:p>
        </p:txBody>
      </p:sp>
    </p:spTree>
    <p:extLst>
      <p:ext uri="{BB962C8B-B14F-4D97-AF65-F5344CB8AC3E}">
        <p14:creationId xmlns:p14="http://schemas.microsoft.com/office/powerpoint/2010/main" val="1155952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1DEABC-D766-4322-8E78-B830FAE35C72}" type="datetime4">
              <a:rPr lang="en-US" smtClean="0"/>
              <a:pPr/>
              <a:t>March 22,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401120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131F9E-604E-4343-9F29-EF72E8231CAD}" type="datetime4">
              <a:rPr lang="en-US" smtClean="0"/>
              <a:pPr/>
              <a:t>March 22,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388226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8E1CE-37F8-4102-8DF9-852A0A51F293}" type="datetime4">
              <a:rPr lang="en-US" smtClean="0"/>
              <a:pPr/>
              <a:t>March 22,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1844507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852E973-1403-4174-A506-083D56F47F6C}" type="datetime1">
              <a:rPr lang="en-US" smtClean="0">
                <a:latin typeface="Georgia"/>
              </a:rPr>
              <a:pPr/>
              <a:t>3/22/11</a:t>
            </a:fld>
            <a:endParaRPr lang="en-US">
              <a:latin typeface="Georgia"/>
            </a:endParaRPr>
          </a:p>
        </p:txBody>
      </p:sp>
      <p:sp>
        <p:nvSpPr>
          <p:cNvPr id="17" name="Footer Placeholder 16"/>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18799287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1AA7019-F838-4D9D-89F9-4517F8AEC93C}" type="datetime1">
              <a:rPr lang="en-US" smtClean="0">
                <a:latin typeface="Georgia"/>
              </a:rPr>
              <a:pPr/>
              <a:t>3/22/11</a:t>
            </a:fld>
            <a:endParaRPr lang="en-US">
              <a:latin typeface="Georgia"/>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6" name="Slide Number Placeholder 5"/>
          <p:cNvSpPr>
            <a:spLocks noGrp="1"/>
          </p:cNvSpPr>
          <p:nvPr>
            <p:ph type="sldNum" sz="quarter" idx="12"/>
          </p:nvPr>
        </p:nvSpPr>
        <p:spPr>
          <a:xfrm>
            <a:off x="4361688" y="1026372"/>
            <a:ext cx="457200" cy="441325"/>
          </a:xfrm>
        </p:spPr>
        <p:txBody>
          <a:body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3267980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4" name="Date Placeholder 3"/>
          <p:cNvSpPr>
            <a:spLocks noGrp="1"/>
          </p:cNvSpPr>
          <p:nvPr>
            <p:ph type="dt" sz="half" idx="10"/>
          </p:nvPr>
        </p:nvSpPr>
        <p:spPr/>
        <p:txBody>
          <a:bodyPr/>
          <a:lstStyle/>
          <a:p>
            <a:fld id="{BAD5CF8A-E21F-4F87-8C64-1A819FC64A07}" type="datetime1">
              <a:rPr lang="en-US" smtClean="0">
                <a:latin typeface="Georgia"/>
              </a:rPr>
              <a:pPr/>
              <a:t>3/22/11</a:t>
            </a:fld>
            <a:endParaRPr lang="en-US">
              <a:latin typeface="Georgia"/>
            </a:endParaRPr>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59948325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5983C10-1A1F-4FA6-ACB5-308047B096E1}" type="datetime1">
              <a:rPr lang="en-US" smtClean="0">
                <a:latin typeface="Georgia"/>
              </a:rPr>
              <a:pPr/>
              <a:t>3/22/11</a:t>
            </a:fld>
            <a:endParaRPr lang="en-US">
              <a:latin typeface="Georgia"/>
            </a:endParaRPr>
          </a:p>
        </p:txBody>
      </p:sp>
      <p:sp>
        <p:nvSpPr>
          <p:cNvPr id="6" name="Footer Placeholder 5"/>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7" name="Slide Number Placeholder 6"/>
          <p:cNvSpPr>
            <a:spLocks noGrp="1"/>
          </p:cNvSpPr>
          <p:nvPr>
            <p:ph type="sldNum" sz="quarter" idx="12"/>
          </p:nvPr>
        </p:nvSpPr>
        <p:spPr/>
        <p:txBody>
          <a:body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27957319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8868CA1-ED44-4D81-92C0-07B18F6DF19E}" type="datetime1">
              <a:rPr lang="en-US" smtClean="0">
                <a:latin typeface="Georgia"/>
              </a:rPr>
              <a:pPr/>
              <a:t>3/22/11</a:t>
            </a:fld>
            <a:endParaRPr lang="en-US">
              <a:latin typeface="Georgia"/>
            </a:endParaRPr>
          </a:p>
        </p:txBody>
      </p:sp>
      <p:sp>
        <p:nvSpPr>
          <p:cNvPr id="8" name="Footer Placeholder 7"/>
          <p:cNvSpPr>
            <a:spLocks noGrp="1"/>
          </p:cNvSpPr>
          <p:nvPr>
            <p:ph type="ftr" sz="quarter" idx="11"/>
          </p:nvPr>
        </p:nvSpPr>
        <p:spPr>
          <a:xfrm>
            <a:off x="304800" y="6409944"/>
            <a:ext cx="3581400" cy="365760"/>
          </a:xfrm>
        </p:spPr>
        <p:txBody>
          <a:bodyPr/>
          <a:lstStyle/>
          <a:p>
            <a:r>
              <a:rPr lang="en-US" smtClean="0">
                <a:latin typeface="Georgia"/>
              </a:rPr>
              <a:t>Providing Consistent Global Sharing Services over VANET : Pejman Panahi</a:t>
            </a:r>
            <a:endParaRPr lang="en-US">
              <a:latin typeface="Georgia"/>
            </a:endParaRP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p14="http://schemas.microsoft.com/office/powerpoint/2010/main" val="208271448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EFF439-7C55-482B-B68B-66F153132FE5}" type="datetime1">
              <a:rPr lang="en-US" smtClean="0">
                <a:latin typeface="Georgia"/>
              </a:rPr>
              <a:pPr/>
              <a:t>3/22/11</a:t>
            </a:fld>
            <a:endParaRPr lang="en-US">
              <a:latin typeface="Georgia"/>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Slide Number Placeholder 4"/>
          <p:cNvSpPr>
            <a:spLocks noGrp="1"/>
          </p:cNvSpPr>
          <p:nvPr>
            <p:ph type="sldNum" sz="quarter" idx="12"/>
          </p:nvPr>
        </p:nvSpPr>
        <p:spPr>
          <a:xfrm>
            <a:off x="4343400" y="1036020"/>
            <a:ext cx="457200" cy="441325"/>
          </a:xfrm>
        </p:spPr>
        <p:txBody>
          <a:body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Tree>
    <p:extLst>
      <p:ext uri="{BB962C8B-B14F-4D97-AF65-F5344CB8AC3E}">
        <p14:creationId xmlns:p14="http://schemas.microsoft.com/office/powerpoint/2010/main" val="137111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 name="Date Placeholder 1"/>
          <p:cNvSpPr>
            <a:spLocks noGrp="1"/>
          </p:cNvSpPr>
          <p:nvPr>
            <p:ph type="dt" sz="half" idx="10"/>
          </p:nvPr>
        </p:nvSpPr>
        <p:spPr/>
        <p:txBody>
          <a:bodyPr/>
          <a:lstStyle/>
          <a:p>
            <a:fld id="{F2340AB5-AF4C-490B-801E-06DC2C378C88}" type="datetime1">
              <a:rPr lang="en-US" smtClean="0">
                <a:latin typeface="Georgia"/>
              </a:rPr>
              <a:pPr/>
              <a:t>3/22/11</a:t>
            </a:fld>
            <a:endParaRPr lang="en-US">
              <a:latin typeface="Georgia"/>
            </a:endParaRPr>
          </a:p>
        </p:txBody>
      </p:sp>
      <p:sp>
        <p:nvSpPr>
          <p:cNvPr id="3" name="Footer Placeholder 2"/>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A973611-1207-4B9A-BB62-6D258D99E775}" type="slidenum">
              <a:rPr lang="en-US" smtClean="0">
                <a:latin typeface="Georgia"/>
              </a:rPr>
              <a:pPr/>
              <a:t>‹#›</a:t>
            </a:fld>
            <a:endParaRPr lang="en-US">
              <a:latin typeface="Georgia"/>
            </a:endParaRPr>
          </a:p>
        </p:txBody>
      </p:sp>
    </p:spTree>
    <p:extLst>
      <p:ext uri="{BB962C8B-B14F-4D97-AF65-F5344CB8AC3E}">
        <p14:creationId xmlns:p14="http://schemas.microsoft.com/office/powerpoint/2010/main" val="1846582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Date Placeholder 4"/>
          <p:cNvSpPr>
            <a:spLocks noGrp="1"/>
          </p:cNvSpPr>
          <p:nvPr>
            <p:ph type="dt" sz="half" idx="10"/>
          </p:nvPr>
        </p:nvSpPr>
        <p:spPr/>
        <p:txBody>
          <a:bodyPr/>
          <a:lstStyle/>
          <a:p>
            <a:fld id="{E708367C-7E90-4420-ACC3-5C7B59B5A606}" type="datetime1">
              <a:rPr lang="en-US" smtClean="0">
                <a:latin typeface="Georgia"/>
              </a:rPr>
              <a:pPr/>
              <a:t>3/22/11</a:t>
            </a:fld>
            <a:endParaRPr lang="en-US">
              <a:latin typeface="Georgia"/>
            </a:endParaRPr>
          </a:p>
        </p:txBody>
      </p:sp>
      <p:sp>
        <p:nvSpPr>
          <p:cNvPr id="6" name="Footer Placeholder 5"/>
          <p:cNvSpPr>
            <a:spLocks noGrp="1"/>
          </p:cNvSpPr>
          <p:nvPr>
            <p:ph type="ftr" sz="quarter" idx="11"/>
          </p:nvPr>
        </p:nvSpPr>
        <p:spPr>
          <a:xfrm>
            <a:off x="301752" y="6410848"/>
            <a:ext cx="3383280" cy="365760"/>
          </a:xfrm>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110688492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33F43-3E86-47E4-BFBB-2476D384E1C6}" type="datetime4">
              <a:rPr lang="en-US" smtClean="0"/>
              <a:pPr/>
              <a:t>March 22, 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748103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7" name="Slide Number Placeholder 6"/>
          <p:cNvSpPr>
            <a:spLocks noGrp="1"/>
          </p:cNvSpPr>
          <p:nvPr>
            <p:ph type="sldNum" sz="quarter" idx="12"/>
          </p:nvPr>
        </p:nvSpPr>
        <p:spPr>
          <a:xfrm>
            <a:off x="1371600" y="312738"/>
            <a:ext cx="457200" cy="441325"/>
          </a:xfrm>
        </p:spPr>
        <p:txBody>
          <a:body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5" name="Date Placeholder 4"/>
          <p:cNvSpPr>
            <a:spLocks noGrp="1"/>
          </p:cNvSpPr>
          <p:nvPr>
            <p:ph type="dt" sz="half" idx="10"/>
          </p:nvPr>
        </p:nvSpPr>
        <p:spPr>
          <a:xfrm>
            <a:off x="5788152" y="6404984"/>
            <a:ext cx="3044952" cy="365760"/>
          </a:xfrm>
        </p:spPr>
        <p:txBody>
          <a:bodyPr/>
          <a:lstStyle/>
          <a:p>
            <a:fld id="{FFF73090-07E2-40F4-BAF8-79DA409CA71C}" type="datetime1">
              <a:rPr lang="en-US" smtClean="0">
                <a:latin typeface="Georgia"/>
              </a:rPr>
              <a:pPr/>
              <a:t>3/22/11</a:t>
            </a:fld>
            <a:endParaRPr lang="en-US">
              <a:latin typeface="Georgia"/>
            </a:endParaRPr>
          </a:p>
        </p:txBody>
      </p:sp>
      <p:sp>
        <p:nvSpPr>
          <p:cNvPr id="6" name="Footer Placeholder 5"/>
          <p:cNvSpPr>
            <a:spLocks noGrp="1"/>
          </p:cNvSpPr>
          <p:nvPr>
            <p:ph type="ftr" sz="quarter" idx="11"/>
          </p:nvPr>
        </p:nvSpPr>
        <p:spPr>
          <a:xfrm>
            <a:off x="301752" y="6410848"/>
            <a:ext cx="3584448" cy="365760"/>
          </a:xfrm>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861098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51FE59-7837-4879-8C6B-8A789D0F89AD}" type="datetime1">
              <a:rPr lang="en-US" smtClean="0">
                <a:latin typeface="Georgia"/>
              </a:rPr>
              <a:pPr/>
              <a:t>3/22/11</a:t>
            </a:fld>
            <a:endParaRPr lang="en-US">
              <a:latin typeface="Georgia"/>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6" name="Slide Number Placeholder 5"/>
          <p:cNvSpPr>
            <a:spLocks noGrp="1"/>
          </p:cNvSpPr>
          <p:nvPr>
            <p:ph type="sldNum" sz="quarter" idx="12"/>
          </p:nvPr>
        </p:nvSpPr>
        <p:spPr/>
        <p:txBody>
          <a:body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Tree>
    <p:extLst>
      <p:ext uri="{BB962C8B-B14F-4D97-AF65-F5344CB8AC3E}">
        <p14:creationId xmlns:p14="http://schemas.microsoft.com/office/powerpoint/2010/main" val="212373284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6" name="Slide Number Placeholder 5"/>
          <p:cNvSpPr>
            <a:spLocks noGrp="1"/>
          </p:cNvSpPr>
          <p:nvPr>
            <p:ph type="sldNum" sz="quarter" idx="12"/>
          </p:nvPr>
        </p:nvSpPr>
        <p:spPr>
          <a:xfrm>
            <a:off x="6915912" y="3009901"/>
            <a:ext cx="457200" cy="441325"/>
          </a:xfrm>
        </p:spPr>
        <p:txBody>
          <a:body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3AB284-A5EE-4BC6-B3FD-67EDAC550CFA}" type="datetime1">
              <a:rPr lang="en-US" smtClean="0">
                <a:latin typeface="Georgia"/>
              </a:rPr>
              <a:pPr/>
              <a:t>3/22/11</a:t>
            </a:fld>
            <a:endParaRPr lang="en-US">
              <a:latin typeface="Georgia"/>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322042912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663BA-01FC-4367-B6F3-ABB2645D55F1}" type="datetime4">
              <a:rPr lang="en-US" smtClean="0"/>
              <a:pPr/>
              <a:t>March 22, 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3786840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B19C71-EC74-44AF-B27E-FC7DC3C3A61D}" type="datetime4">
              <a:rPr lang="en-US" smtClean="0"/>
              <a:pPr/>
              <a:t>March 22,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470204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5CDA29-3CBE-48EA-92AE-A996835462BA}" type="datetime4">
              <a:rPr lang="en-US" smtClean="0"/>
              <a:pPr/>
              <a:t>March 22, 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93974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EC054-3869-4501-B163-1BBFDE8DCE04}" type="datetime4">
              <a:rPr lang="en-US" smtClean="0"/>
              <a:pPr/>
              <a:t>March 22, 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28904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March 22, 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88301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March 22,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extLst>
      <p:ext uri="{BB962C8B-B14F-4D97-AF65-F5344CB8AC3E}">
        <p14:creationId xmlns:p14="http://schemas.microsoft.com/office/powerpoint/2010/main" val="2350628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March 22, 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738550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0EFEE-2756-4A20-BF2A-63F0A94F99AC}" type="datetime4">
              <a:rPr lang="en-US" smtClean="0"/>
              <a:pPr/>
              <a:t>March 22, 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DF745-7D3F-47F4-83A3-874385CFAA69}" type="slidenum">
              <a:rPr lang="en-US" smtClean="0"/>
              <a:pPr/>
              <a:t>‹#›</a:t>
            </a:fld>
            <a:endParaRPr lang="en-US" dirty="0"/>
          </a:p>
        </p:txBody>
      </p:sp>
    </p:spTree>
    <p:extLst>
      <p:ext uri="{BB962C8B-B14F-4D97-AF65-F5344CB8AC3E}">
        <p14:creationId xmlns:p14="http://schemas.microsoft.com/office/powerpoint/2010/main" val="261017790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9C08A8A-9090-4438-BC53-B5890D7F7F94}" type="datetime1">
              <a:rPr lang="en-US" smtClean="0">
                <a:latin typeface="Georgia"/>
              </a:rPr>
              <a:pPr/>
              <a:t>3/22/11</a:t>
            </a:fld>
            <a:endParaRPr lang="en-US">
              <a:latin typeface="Georgia"/>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latin typeface="Georgia"/>
              </a:rPr>
              <a:t>Providing Consistent Global Sharing Services over VANET : Pejman Panahi</a:t>
            </a:r>
            <a:endParaRPr lang="en-US">
              <a:latin typeface="Georgia"/>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latin typeface="Georgia"/>
            </a:endParaRPr>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latin typeface="Georgia"/>
            </a:endParaRPr>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latin typeface="Georgia"/>
            </a:endParaRPr>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A973611-1207-4B9A-BB62-6D258D99E775}" type="slidenum">
              <a:rPr lang="en-US" smtClean="0">
                <a:solidFill>
                  <a:srgbClr val="8CADAE">
                    <a:shade val="75000"/>
                  </a:srgbClr>
                </a:solidFill>
                <a:latin typeface="Georgia"/>
              </a:rPr>
              <a:pPr/>
              <a:t>‹#›</a:t>
            </a:fld>
            <a:endParaRPr lang="en-US">
              <a:solidFill>
                <a:srgbClr val="8CADAE">
                  <a:shade val="75000"/>
                </a:srgbClr>
              </a:solidFill>
              <a:latin typeface="Georgia"/>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1674563660"/>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png"/><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 Id="rId3"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png"/><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cs.ucf.edu/~mainak/papers/TOPO-tvt.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Group 1</a:t>
            </a:r>
            <a:endParaRPr lang="en-US" dirty="0"/>
          </a:p>
        </p:txBody>
      </p:sp>
      <p:sp>
        <p:nvSpPr>
          <p:cNvPr id="3" name="Subtitle 2"/>
          <p:cNvSpPr>
            <a:spLocks noGrp="1"/>
          </p:cNvSpPr>
          <p:nvPr>
            <p:ph type="subTitle" idx="1"/>
          </p:nvPr>
        </p:nvSpPr>
        <p:spPr>
          <a:xfrm>
            <a:off x="457200" y="4800600"/>
            <a:ext cx="7586372" cy="914400"/>
          </a:xfrm>
        </p:spPr>
        <p:txBody>
          <a:bodyPr/>
          <a:lstStyle/>
          <a:p>
            <a:r>
              <a:rPr lang="en-US" dirty="0" err="1" smtClean="0"/>
              <a:t>Aswin</a:t>
            </a:r>
            <a:r>
              <a:rPr lang="en-US" dirty="0" smtClean="0"/>
              <a:t>, Prithvi, </a:t>
            </a:r>
            <a:r>
              <a:rPr lang="en-US" dirty="0" err="1" smtClean="0"/>
              <a:t>Subramaniam</a:t>
            </a:r>
            <a:r>
              <a:rPr lang="en-US" dirty="0" smtClean="0"/>
              <a:t>, </a:t>
            </a:r>
            <a:r>
              <a:rPr lang="en-US" dirty="0" err="1" smtClean="0"/>
              <a:t>Valampuri</a:t>
            </a:r>
            <a:endParaRPr lang="en-US" dirty="0"/>
          </a:p>
        </p:txBody>
      </p:sp>
    </p:spTree>
    <p:extLst>
      <p:ext uri="{BB962C8B-B14F-4D97-AF65-F5344CB8AC3E}">
        <p14:creationId xmlns:p14="http://schemas.microsoft.com/office/powerpoint/2010/main" val="122840812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Experiments</a:t>
            </a:r>
            <a:endParaRPr lang="en-US" dirty="0">
              <a:solidFill>
                <a:srgbClr val="953735"/>
              </a:solidFill>
            </a:endParaRPr>
          </a:p>
        </p:txBody>
      </p:sp>
      <p:pic>
        <p:nvPicPr>
          <p:cNvPr id="5" name="Content Placeholder 4" descr="Screen shot 2011-03-21 at 11.44.00 PM.png"/>
          <p:cNvPicPr>
            <a:picLocks noGrp="1" noChangeAspect="1"/>
          </p:cNvPicPr>
          <p:nvPr>
            <p:ph sz="half" idx="1"/>
          </p:nvPr>
        </p:nvPicPr>
        <p:blipFill>
          <a:blip r:embed="rId2">
            <a:extLst>
              <a:ext uri="{BEBA8EAE-BF5A-486C-A8C5-ECC9F3942E4B}">
                <a14:imgProps xmlns:a14="http://schemas.microsoft.com/office/drawing/2010/main">
                  <a14:imgLayer r:embed="rId3">
                    <a14:imgEffect>
                      <a14:brightnessContrast bright="-44000" contrast="54000"/>
                    </a14:imgEffect>
                  </a14:imgLayer>
                </a14:imgProps>
              </a:ext>
              <a:ext uri="{28A0092B-C50C-407E-A947-70E740481C1C}">
                <a14:useLocalDpi xmlns:a14="http://schemas.microsoft.com/office/drawing/2010/main" val="0"/>
              </a:ext>
            </a:extLst>
          </a:blip>
          <a:srcRect t="-42068" b="-42068"/>
          <a:stretch>
            <a:fillRect/>
          </a:stretch>
        </p:blipFill>
        <p:spPr/>
      </p:pic>
      <p:sp>
        <p:nvSpPr>
          <p:cNvPr id="4" name="Content Placeholder 3"/>
          <p:cNvSpPr>
            <a:spLocks noGrp="1"/>
          </p:cNvSpPr>
          <p:nvPr>
            <p:ph sz="half" idx="2"/>
          </p:nvPr>
        </p:nvSpPr>
        <p:spPr>
          <a:xfrm>
            <a:off x="4648200" y="2653190"/>
            <a:ext cx="4038600" cy="1862724"/>
          </a:xfrm>
        </p:spPr>
        <p:txBody>
          <a:bodyPr/>
          <a:lstStyle/>
          <a:p>
            <a:r>
              <a:rPr lang="en-US" dirty="0" smtClean="0"/>
              <a:t>10 buses</a:t>
            </a:r>
          </a:p>
          <a:p>
            <a:r>
              <a:rPr lang="en-US" dirty="0" smtClean="0"/>
              <a:t>Avg. speed = 15 km/h</a:t>
            </a:r>
          </a:p>
          <a:p>
            <a:r>
              <a:rPr lang="en-US" dirty="0" smtClean="0"/>
              <a:t>Top  speed = 50 km/h</a:t>
            </a:r>
            <a:endParaRPr lang="en-US" dirty="0"/>
          </a:p>
        </p:txBody>
      </p:sp>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4214124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schemeClr>
                </a:solidFill>
              </a:rPr>
              <a:t>Improved architecture</a:t>
            </a:r>
            <a:endParaRPr lang="en-US" dirty="0">
              <a:solidFill>
                <a:schemeClr val="tx2">
                  <a:lumMod val="75000"/>
                </a:schemeClr>
              </a:solidFill>
            </a:endParaRPr>
          </a:p>
        </p:txBody>
      </p:sp>
      <p:sp>
        <p:nvSpPr>
          <p:cNvPr id="3" name="Content Placeholder 2"/>
          <p:cNvSpPr>
            <a:spLocks noGrp="1"/>
          </p:cNvSpPr>
          <p:nvPr>
            <p:ph sz="half" idx="1"/>
          </p:nvPr>
        </p:nvSpPr>
        <p:spPr/>
        <p:txBody>
          <a:bodyPr/>
          <a:lstStyle/>
          <a:p>
            <a:r>
              <a:rPr lang="en-US" dirty="0" smtClean="0"/>
              <a:t>2 tiered</a:t>
            </a:r>
          </a:p>
          <a:p>
            <a:r>
              <a:rPr lang="en-US" dirty="0" smtClean="0"/>
              <a:t>High tier – buses</a:t>
            </a:r>
          </a:p>
          <a:p>
            <a:r>
              <a:rPr lang="en-US" dirty="0" smtClean="0"/>
              <a:t>Low tier – cars</a:t>
            </a:r>
          </a:p>
          <a:p>
            <a:endParaRPr lang="en-US" dirty="0"/>
          </a:p>
        </p:txBody>
      </p:sp>
      <p:sp>
        <p:nvSpPr>
          <p:cNvPr id="4" name="Content Placeholder 3"/>
          <p:cNvSpPr>
            <a:spLocks noGrp="1"/>
          </p:cNvSpPr>
          <p:nvPr>
            <p:ph sz="half" idx="2"/>
          </p:nvPr>
        </p:nvSpPr>
        <p:spPr/>
        <p:txBody>
          <a:bodyPr/>
          <a:lstStyle/>
          <a:p>
            <a:r>
              <a:rPr lang="en-US" dirty="0" smtClean="0"/>
              <a:t>Buses have 2 radio interfaces</a:t>
            </a:r>
          </a:p>
          <a:p>
            <a:r>
              <a:rPr lang="en-US" dirty="0" smtClean="0"/>
              <a:t>Low power for c2b</a:t>
            </a:r>
          </a:p>
          <a:p>
            <a:r>
              <a:rPr lang="en-US" dirty="0" smtClean="0"/>
              <a:t>High power for b2b</a:t>
            </a:r>
            <a:endParaRPr lang="en-US" dirty="0"/>
          </a:p>
        </p:txBody>
      </p:sp>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1476202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7375E"/>
                </a:solidFill>
              </a:rPr>
              <a:t>Improved architecture</a:t>
            </a:r>
            <a:endParaRPr lang="en-US" dirty="0">
              <a:solidFill>
                <a:srgbClr val="17375E"/>
              </a:solidFill>
            </a:endParaRPr>
          </a:p>
        </p:txBody>
      </p:sp>
      <p:pic>
        <p:nvPicPr>
          <p:cNvPr id="5" name="Content Placeholder 4" descr="Screen shot 2011-03-21 at 11.31.10 PM.png"/>
          <p:cNvPicPr>
            <a:picLocks noGrp="1" noChangeAspect="1"/>
          </p:cNvPicPr>
          <p:nvPr>
            <p:ph idx="1"/>
          </p:nvPr>
        </p:nvPicPr>
        <p:blipFill>
          <a:blip r:embed="rId2">
            <a:extLst>
              <a:ext uri="{28A0092B-C50C-407E-A947-70E740481C1C}">
                <a14:useLocalDpi xmlns:a14="http://schemas.microsoft.com/office/drawing/2010/main" val="0"/>
              </a:ext>
            </a:extLst>
          </a:blip>
          <a:srcRect t="-30890" b="-30890"/>
          <a:stretch>
            <a:fillRect/>
          </a:stretch>
        </p:blipFill>
        <p:spPr>
          <a:xfrm>
            <a:off x="457200" y="862022"/>
            <a:ext cx="8229600" cy="4525963"/>
          </a:xfrm>
        </p:spPr>
      </p:pic>
      <p:sp>
        <p:nvSpPr>
          <p:cNvPr id="6" name="TextBox 5"/>
          <p:cNvSpPr txBox="1"/>
          <p:nvPr/>
        </p:nvSpPr>
        <p:spPr>
          <a:xfrm>
            <a:off x="457200" y="4787302"/>
            <a:ext cx="8335369" cy="646331"/>
          </a:xfrm>
          <a:prstGeom prst="rect">
            <a:avLst/>
          </a:prstGeom>
          <a:noFill/>
        </p:spPr>
        <p:txBody>
          <a:bodyPr wrap="square" rtlCol="0">
            <a:spAutoFit/>
          </a:bodyPr>
          <a:lstStyle/>
          <a:p>
            <a:r>
              <a:rPr lang="en-US" dirty="0" smtClean="0"/>
              <a:t>(</a:t>
            </a:r>
            <a:r>
              <a:rPr lang="en-US" dirty="0"/>
              <a:t>a) MI-VANET architecture example (b) An example of </a:t>
            </a:r>
            <a:r>
              <a:rPr lang="en-US" dirty="0" smtClean="0"/>
              <a:t>message </a:t>
            </a:r>
            <a:r>
              <a:rPr lang="en-US" dirty="0"/>
              <a:t>delivery in MI-VANET</a:t>
            </a:r>
          </a:p>
          <a:p>
            <a:endParaRPr lang="en-US" dirty="0"/>
          </a:p>
        </p:txBody>
      </p:sp>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18005588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The Register and The Routing</a:t>
            </a:r>
            <a:endParaRPr lang="en-US" dirty="0">
              <a:solidFill>
                <a:schemeClr val="accent5"/>
              </a:solidFill>
            </a:endParaRPr>
          </a:p>
        </p:txBody>
      </p:sp>
      <p:sp>
        <p:nvSpPr>
          <p:cNvPr id="4" name="Content Placeholder 3"/>
          <p:cNvSpPr>
            <a:spLocks noGrp="1"/>
          </p:cNvSpPr>
          <p:nvPr>
            <p:ph idx="1"/>
          </p:nvPr>
        </p:nvSpPr>
        <p:spPr/>
        <p:txBody>
          <a:bodyPr/>
          <a:lstStyle/>
          <a:p>
            <a:r>
              <a:rPr lang="en-US" dirty="0" smtClean="0"/>
              <a:t>Register [MIRG]</a:t>
            </a:r>
            <a:endParaRPr lang="en-US" dirty="0" smtClean="0"/>
          </a:p>
          <a:p>
            <a:pPr lvl="1"/>
            <a:r>
              <a:rPr lang="en-US" dirty="0" smtClean="0"/>
              <a:t>Low tier nodes register on buses</a:t>
            </a:r>
          </a:p>
          <a:p>
            <a:pPr lvl="1"/>
            <a:r>
              <a:rPr lang="en-US" dirty="0" smtClean="0"/>
              <a:t>Wait for beacon from bus</a:t>
            </a:r>
          </a:p>
          <a:p>
            <a:pPr lvl="1"/>
            <a:r>
              <a:rPr lang="en-US" dirty="0" smtClean="0"/>
              <a:t>Compute expected connection time</a:t>
            </a:r>
          </a:p>
          <a:p>
            <a:pPr lvl="1"/>
            <a:endParaRPr lang="en-US" dirty="0" smtClean="0"/>
          </a:p>
          <a:p>
            <a:pPr lvl="1"/>
            <a:endParaRPr lang="en-US" dirty="0"/>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404027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pic>
        <p:nvPicPr>
          <p:cNvPr id="3" name="Content Placeholder 2" descr="Screen shot 2011-03-22 at 12.53.48 AM.png"/>
          <p:cNvPicPr>
            <a:picLocks noGrp="1" noChangeAspect="1"/>
          </p:cNvPicPr>
          <p:nvPr>
            <p:ph idx="1"/>
          </p:nvPr>
        </p:nvPicPr>
        <p:blipFill>
          <a:blip r:embed="rId2">
            <a:extLst>
              <a:ext uri="{28A0092B-C50C-407E-A947-70E740481C1C}">
                <a14:useLocalDpi xmlns:a14="http://schemas.microsoft.com/office/drawing/2010/main" val="0"/>
              </a:ext>
            </a:extLst>
          </a:blip>
          <a:srcRect t="-7698" b="-7698"/>
          <a:stretch>
            <a:fillRect/>
          </a:stretch>
        </p:blipFill>
        <p:spPr>
          <a:xfrm>
            <a:off x="1258724" y="2011226"/>
            <a:ext cx="2548574" cy="1401617"/>
          </a:xfrm>
        </p:spPr>
      </p:pic>
      <p:pic>
        <p:nvPicPr>
          <p:cNvPr id="6" name="Picture 5" descr="Screen shot 2011-03-22 at 12.56.4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724" y="3865630"/>
            <a:ext cx="5338332" cy="512034"/>
          </a:xfrm>
          <a:prstGeom prst="rect">
            <a:avLst/>
          </a:prstGeom>
        </p:spPr>
      </p:pic>
      <p:sp>
        <p:nvSpPr>
          <p:cNvPr id="7" name="TextBox 6"/>
          <p:cNvSpPr txBox="1"/>
          <p:nvPr/>
        </p:nvSpPr>
        <p:spPr>
          <a:xfrm>
            <a:off x="1371108" y="4798633"/>
            <a:ext cx="5675490" cy="1200329"/>
          </a:xfrm>
          <a:prstGeom prst="rect">
            <a:avLst/>
          </a:prstGeom>
          <a:noFill/>
        </p:spPr>
        <p:txBody>
          <a:bodyPr wrap="square" rtlCol="0">
            <a:spAutoFit/>
          </a:bodyPr>
          <a:lstStyle/>
          <a:p>
            <a:r>
              <a:rPr lang="en-US" dirty="0" smtClean="0"/>
              <a:t>R     : Radio Range</a:t>
            </a:r>
          </a:p>
          <a:p>
            <a:r>
              <a:rPr lang="en-US" dirty="0" err="1" smtClean="0"/>
              <a:t>dist</a:t>
            </a:r>
            <a:r>
              <a:rPr lang="en-US" dirty="0" smtClean="0"/>
              <a:t> : Distance b/w car and bus</a:t>
            </a:r>
          </a:p>
          <a:p>
            <a:r>
              <a:rPr lang="en-US" dirty="0" smtClean="0"/>
              <a:t>T     : Expected Connection time</a:t>
            </a:r>
          </a:p>
          <a:p>
            <a:r>
              <a:rPr lang="en-US" dirty="0" smtClean="0"/>
              <a:t>S     : Score</a:t>
            </a:r>
            <a:endParaRPr lang="en-US" dirty="0"/>
          </a:p>
        </p:txBody>
      </p:sp>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817479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sp>
        <p:nvSpPr>
          <p:cNvPr id="4" name="Content Placeholder 3"/>
          <p:cNvSpPr>
            <a:spLocks noGrp="1"/>
          </p:cNvSpPr>
          <p:nvPr>
            <p:ph idx="1"/>
          </p:nvPr>
        </p:nvSpPr>
        <p:spPr/>
        <p:txBody>
          <a:bodyPr/>
          <a:lstStyle/>
          <a:p>
            <a:r>
              <a:rPr lang="en-US" dirty="0" smtClean="0"/>
              <a:t>Routing [MIRT]</a:t>
            </a:r>
            <a:endParaRPr lang="en-US" dirty="0" smtClean="0"/>
          </a:p>
          <a:p>
            <a:pPr lvl="1"/>
            <a:r>
              <a:rPr lang="en-US" dirty="0" smtClean="0"/>
              <a:t>Select optimal route</a:t>
            </a:r>
          </a:p>
          <a:p>
            <a:pPr lvl="1"/>
            <a:r>
              <a:rPr lang="en-US" dirty="0" smtClean="0"/>
              <a:t>Efficiently forward packets</a:t>
            </a:r>
          </a:p>
          <a:p>
            <a:pPr marL="457200" lvl="1" indent="0">
              <a:buNone/>
            </a:pPr>
            <a:endParaRPr lang="en-US" dirty="0" smtClean="0"/>
          </a:p>
          <a:p>
            <a:pPr lvl="1"/>
            <a:endParaRPr lang="en-US" dirty="0"/>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2590337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sp>
        <p:nvSpPr>
          <p:cNvPr id="4" name="Content Placeholder 3"/>
          <p:cNvSpPr>
            <a:spLocks noGrp="1"/>
          </p:cNvSpPr>
          <p:nvPr>
            <p:ph idx="1"/>
          </p:nvPr>
        </p:nvSpPr>
        <p:spPr/>
        <p:txBody>
          <a:bodyPr/>
          <a:lstStyle/>
          <a:p>
            <a:r>
              <a:rPr lang="en-US" dirty="0" smtClean="0"/>
              <a:t>Routing [MIRT]</a:t>
            </a:r>
            <a:endParaRPr lang="en-US" dirty="0" smtClean="0"/>
          </a:p>
          <a:p>
            <a:pPr lvl="1"/>
            <a:r>
              <a:rPr lang="en-US" dirty="0" smtClean="0"/>
              <a:t>Select optimal </a:t>
            </a:r>
            <a:r>
              <a:rPr lang="en-US" dirty="0" smtClean="0"/>
              <a:t>route</a:t>
            </a:r>
          </a:p>
          <a:p>
            <a:pPr lvl="2"/>
            <a:r>
              <a:rPr lang="en-US" dirty="0" smtClean="0"/>
              <a:t>Road Segment based routing approach</a:t>
            </a:r>
          </a:p>
          <a:p>
            <a:pPr lvl="3"/>
            <a:r>
              <a:rPr lang="en-US" dirty="0" smtClean="0"/>
              <a:t>Select best neighboring road segment</a:t>
            </a:r>
          </a:p>
          <a:p>
            <a:pPr lvl="3"/>
            <a:r>
              <a:rPr lang="en-US" dirty="0" smtClean="0"/>
              <a:t>Uses min hop count as the deciding metric</a:t>
            </a:r>
            <a:endParaRPr lang="en-US" dirty="0"/>
          </a:p>
          <a:p>
            <a:pPr lvl="3"/>
            <a:r>
              <a:rPr lang="en-US" dirty="0" smtClean="0"/>
              <a:t>Buses have fixed routes and timings</a:t>
            </a:r>
          </a:p>
          <a:p>
            <a:pPr lvl="3"/>
            <a:r>
              <a:rPr lang="en-US" dirty="0" smtClean="0"/>
              <a:t>Hop count is related to bus density and road length</a:t>
            </a:r>
            <a:endParaRPr lang="en-US" dirty="0" smtClean="0"/>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7050828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sp>
        <p:nvSpPr>
          <p:cNvPr id="4" name="Content Placeholder 3"/>
          <p:cNvSpPr>
            <a:spLocks noGrp="1"/>
          </p:cNvSpPr>
          <p:nvPr>
            <p:ph idx="1"/>
          </p:nvPr>
        </p:nvSpPr>
        <p:spPr/>
        <p:txBody>
          <a:bodyPr/>
          <a:lstStyle/>
          <a:p>
            <a:pPr marL="0" indent="0">
              <a:buNone/>
            </a:pPr>
            <a:endParaRPr lang="en-US" dirty="0" smtClean="0"/>
          </a:p>
          <a:p>
            <a:pPr marL="457200" lvl="1" indent="0">
              <a:buNone/>
            </a:pPr>
            <a:endParaRPr lang="en-US" dirty="0" smtClean="0"/>
          </a:p>
          <a:p>
            <a:pPr lvl="1"/>
            <a:endParaRPr lang="en-US" dirty="0"/>
          </a:p>
        </p:txBody>
      </p:sp>
      <p:pic>
        <p:nvPicPr>
          <p:cNvPr id="3" name="Picture 2" descr="Screen shot 2011-03-22 at 1.30.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68850"/>
            <a:ext cx="8153400" cy="2387600"/>
          </a:xfrm>
          <a:prstGeom prst="rect">
            <a:avLst/>
          </a:prstGeom>
        </p:spPr>
      </p:pic>
      <p:pic>
        <p:nvPicPr>
          <p:cNvPr id="5" name="Picture 4" descr="Screen shot 2011-03-22 at 1.20.5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0926" y="1417638"/>
            <a:ext cx="5666202" cy="1862226"/>
          </a:xfrm>
          <a:prstGeom prst="rect">
            <a:avLst/>
          </a:prstGeom>
        </p:spPr>
      </p:pic>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14579723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sp>
        <p:nvSpPr>
          <p:cNvPr id="4" name="Content Placeholder 3"/>
          <p:cNvSpPr>
            <a:spLocks noGrp="1"/>
          </p:cNvSpPr>
          <p:nvPr>
            <p:ph idx="1"/>
          </p:nvPr>
        </p:nvSpPr>
        <p:spPr/>
        <p:txBody>
          <a:bodyPr/>
          <a:lstStyle/>
          <a:p>
            <a:pPr marL="0" indent="0">
              <a:buNone/>
            </a:pPr>
            <a:endParaRPr lang="en-US" dirty="0" smtClean="0"/>
          </a:p>
          <a:p>
            <a:pPr marL="457200" lvl="1" indent="0">
              <a:buNone/>
            </a:pPr>
            <a:endParaRPr lang="en-US" dirty="0" smtClean="0"/>
          </a:p>
          <a:p>
            <a:pPr lvl="1"/>
            <a:endParaRPr lang="en-US" dirty="0"/>
          </a:p>
        </p:txBody>
      </p:sp>
      <p:pic>
        <p:nvPicPr>
          <p:cNvPr id="3" name="Picture 2" descr="Screen shot 2011-03-22 at 1.30.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68850"/>
            <a:ext cx="8153400" cy="2387600"/>
          </a:xfrm>
          <a:prstGeom prst="rect">
            <a:avLst/>
          </a:prstGeom>
        </p:spPr>
      </p:pic>
      <p:pic>
        <p:nvPicPr>
          <p:cNvPr id="7" name="Picture 6" descr="Screen shot 2011-03-22 at 1.20.5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232" y="1564772"/>
            <a:ext cx="5524500" cy="1612900"/>
          </a:xfrm>
          <a:prstGeom prst="rect">
            <a:avLst/>
          </a:prstGeom>
        </p:spPr>
      </p:pic>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3266851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sp>
        <p:nvSpPr>
          <p:cNvPr id="4" name="Content Placeholder 3"/>
          <p:cNvSpPr>
            <a:spLocks noGrp="1"/>
          </p:cNvSpPr>
          <p:nvPr>
            <p:ph idx="1"/>
          </p:nvPr>
        </p:nvSpPr>
        <p:spPr/>
        <p:txBody>
          <a:bodyPr/>
          <a:lstStyle/>
          <a:p>
            <a:pPr marL="0" indent="0">
              <a:buNone/>
            </a:pPr>
            <a:endParaRPr lang="en-US" dirty="0" smtClean="0"/>
          </a:p>
          <a:p>
            <a:pPr marL="457200" lvl="1" indent="0">
              <a:buNone/>
            </a:pPr>
            <a:endParaRPr lang="en-US" dirty="0" smtClean="0"/>
          </a:p>
          <a:p>
            <a:pPr lvl="1"/>
            <a:endParaRPr lang="en-US" dirty="0"/>
          </a:p>
        </p:txBody>
      </p:sp>
      <p:pic>
        <p:nvPicPr>
          <p:cNvPr id="3" name="Picture 2" descr="Screen shot 2011-03-22 at 1.30.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468850"/>
            <a:ext cx="8153400" cy="2387600"/>
          </a:xfrm>
          <a:prstGeom prst="rect">
            <a:avLst/>
          </a:prstGeom>
        </p:spPr>
      </p:pic>
      <p:pic>
        <p:nvPicPr>
          <p:cNvPr id="6" name="Picture 5" descr="Screen shot 2011-03-22 at 1.2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688" y="1456822"/>
            <a:ext cx="7252475" cy="1579964"/>
          </a:xfrm>
          <a:prstGeom prst="rect">
            <a:avLst/>
          </a:prstGeom>
        </p:spPr>
      </p:pic>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4206410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MI-VANET : A New Mobile Infrastructure Based VANET Architecture for Urban Environment </a:t>
            </a:r>
          </a:p>
        </p:txBody>
      </p:sp>
      <p:sp>
        <p:nvSpPr>
          <p:cNvPr id="5" name="Text Placeholder 4"/>
          <p:cNvSpPr>
            <a:spLocks noGrp="1"/>
          </p:cNvSpPr>
          <p:nvPr>
            <p:ph type="body" idx="1"/>
          </p:nvPr>
        </p:nvSpPr>
        <p:spPr/>
        <p:txBody>
          <a:bodyPr/>
          <a:lstStyle/>
          <a:p>
            <a:r>
              <a:rPr lang="en-US" dirty="0" smtClean="0"/>
              <a:t>Paper 1	</a:t>
            </a:r>
            <a:endParaRPr lang="en-US" dirty="0"/>
          </a:p>
        </p:txBody>
      </p:sp>
    </p:spTree>
    <p:extLst>
      <p:ext uri="{BB962C8B-B14F-4D97-AF65-F5344CB8AC3E}">
        <p14:creationId xmlns:p14="http://schemas.microsoft.com/office/powerpoint/2010/main" val="3455515013"/>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4BACC6"/>
                </a:solidFill>
              </a:rPr>
              <a:t>The Register and The Routing</a:t>
            </a:r>
            <a:endParaRPr lang="en-US" dirty="0">
              <a:solidFill>
                <a:srgbClr val="4BACC6"/>
              </a:solidFill>
            </a:endParaRPr>
          </a:p>
        </p:txBody>
      </p:sp>
      <p:sp>
        <p:nvSpPr>
          <p:cNvPr id="4" name="Content Placeholder 3"/>
          <p:cNvSpPr>
            <a:spLocks noGrp="1"/>
          </p:cNvSpPr>
          <p:nvPr>
            <p:ph idx="1"/>
          </p:nvPr>
        </p:nvSpPr>
        <p:spPr/>
        <p:txBody>
          <a:bodyPr/>
          <a:lstStyle/>
          <a:p>
            <a:pPr marL="0" indent="0">
              <a:buNone/>
            </a:pPr>
            <a:endParaRPr lang="en-US" dirty="0" smtClean="0"/>
          </a:p>
          <a:p>
            <a:pPr marL="457200" lvl="1" indent="0">
              <a:buNone/>
            </a:pPr>
            <a:endParaRPr lang="en-US" dirty="0" smtClean="0"/>
          </a:p>
          <a:p>
            <a:pPr lvl="1"/>
            <a:endParaRPr lang="en-US" dirty="0"/>
          </a:p>
        </p:txBody>
      </p:sp>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pic>
        <p:nvPicPr>
          <p:cNvPr id="5" name="Picture 4" descr="Screen shot 2011-03-22 at 9.27.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8041" y="1417638"/>
            <a:ext cx="5941868" cy="3514462"/>
          </a:xfrm>
          <a:prstGeom prst="rect">
            <a:avLst/>
          </a:prstGeom>
        </p:spPr>
      </p:pic>
      <p:sp>
        <p:nvSpPr>
          <p:cNvPr id="7" name="TextBox 6"/>
          <p:cNvSpPr txBox="1"/>
          <p:nvPr/>
        </p:nvSpPr>
        <p:spPr>
          <a:xfrm>
            <a:off x="3059545" y="5287879"/>
            <a:ext cx="2890535" cy="369332"/>
          </a:xfrm>
          <a:prstGeom prst="rect">
            <a:avLst/>
          </a:prstGeom>
          <a:noFill/>
        </p:spPr>
        <p:txBody>
          <a:bodyPr wrap="none" rtlCol="0">
            <a:spAutoFit/>
          </a:bodyPr>
          <a:lstStyle/>
          <a:p>
            <a:r>
              <a:rPr lang="en-US" dirty="0" smtClean="0"/>
              <a:t>Route selection in MI-VANET</a:t>
            </a:r>
            <a:endParaRPr lang="en-US" dirty="0"/>
          </a:p>
        </p:txBody>
      </p:sp>
    </p:spTree>
    <p:extLst>
      <p:ext uri="{BB962C8B-B14F-4D97-AF65-F5344CB8AC3E}">
        <p14:creationId xmlns:p14="http://schemas.microsoft.com/office/powerpoint/2010/main" val="2998664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Performance Evaluation</a:t>
            </a:r>
            <a:endParaRPr lang="en-US" dirty="0">
              <a:solidFill>
                <a:schemeClr val="accent6">
                  <a:lumMod val="50000"/>
                </a:schemeClr>
              </a:solidFill>
            </a:endParaRPr>
          </a:p>
        </p:txBody>
      </p:sp>
      <p:pic>
        <p:nvPicPr>
          <p:cNvPr id="7" name="Content Placeholder 6" descr="Screen shot 2011-03-22 at 9.14.23 AM.png"/>
          <p:cNvPicPr>
            <a:picLocks noGrp="1" noChangeAspect="1"/>
          </p:cNvPicPr>
          <p:nvPr>
            <p:ph idx="1"/>
          </p:nvPr>
        </p:nvPicPr>
        <p:blipFill>
          <a:blip r:embed="rId2">
            <a:extLst>
              <a:ext uri="{28A0092B-C50C-407E-A947-70E740481C1C}">
                <a14:useLocalDpi xmlns:a14="http://schemas.microsoft.com/office/drawing/2010/main" val="0"/>
              </a:ext>
            </a:extLst>
          </a:blip>
          <a:srcRect t="1048" b="1048"/>
          <a:stretch>
            <a:fillRect/>
          </a:stretch>
        </p:blipFill>
        <p:spPr/>
      </p:pic>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8821385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rPr>
              <a:t>Performance Evaluation</a:t>
            </a:r>
            <a:endParaRPr lang="en-US" dirty="0">
              <a:solidFill>
                <a:srgbClr val="984807"/>
              </a:solidFill>
            </a:endParaRPr>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pic>
        <p:nvPicPr>
          <p:cNvPr id="3" name="Picture 2" descr="Screen shot 2011-03-22 at 9.2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450" y="1828223"/>
            <a:ext cx="7531100" cy="3594100"/>
          </a:xfrm>
          <a:prstGeom prst="rect">
            <a:avLst/>
          </a:prstGeom>
        </p:spPr>
      </p:pic>
    </p:spTree>
    <p:extLst>
      <p:ext uri="{BB962C8B-B14F-4D97-AF65-F5344CB8AC3E}">
        <p14:creationId xmlns:p14="http://schemas.microsoft.com/office/powerpoint/2010/main" val="3428694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rPr>
              <a:t>Performance Evaluation</a:t>
            </a:r>
            <a:endParaRPr lang="en-US" dirty="0">
              <a:solidFill>
                <a:srgbClr val="984807"/>
              </a:solidFill>
            </a:endParaRPr>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pic>
        <p:nvPicPr>
          <p:cNvPr id="4" name="Picture 3" descr="Screen shot 2011-03-22 at 9.48.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1041" y="1473200"/>
            <a:ext cx="6457899" cy="3814618"/>
          </a:xfrm>
          <a:prstGeom prst="rect">
            <a:avLst/>
          </a:prstGeom>
        </p:spPr>
      </p:pic>
      <p:sp>
        <p:nvSpPr>
          <p:cNvPr id="5" name="TextBox 4"/>
          <p:cNvSpPr txBox="1"/>
          <p:nvPr/>
        </p:nvSpPr>
        <p:spPr>
          <a:xfrm>
            <a:off x="3682999" y="5611152"/>
            <a:ext cx="2326278" cy="369332"/>
          </a:xfrm>
          <a:prstGeom prst="rect">
            <a:avLst/>
          </a:prstGeom>
          <a:noFill/>
        </p:spPr>
        <p:txBody>
          <a:bodyPr wrap="none" rtlCol="0">
            <a:spAutoFit/>
          </a:bodyPr>
          <a:lstStyle/>
          <a:p>
            <a:r>
              <a:rPr lang="en-US" dirty="0" smtClean="0"/>
              <a:t>Simulation parameters</a:t>
            </a:r>
            <a:endParaRPr lang="en-US" dirty="0"/>
          </a:p>
        </p:txBody>
      </p:sp>
    </p:spTree>
    <p:extLst>
      <p:ext uri="{BB962C8B-B14F-4D97-AF65-F5344CB8AC3E}">
        <p14:creationId xmlns:p14="http://schemas.microsoft.com/office/powerpoint/2010/main" val="16548194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84807"/>
                </a:solidFill>
              </a:rPr>
              <a:t>Performance Evaluation</a:t>
            </a:r>
            <a:endParaRPr lang="en-US" dirty="0">
              <a:solidFill>
                <a:srgbClr val="984807"/>
              </a:solidFill>
            </a:endParaRPr>
          </a:p>
        </p:txBody>
      </p:sp>
      <p:sp>
        <p:nvSpPr>
          <p:cNvPr id="8" name="Content Placeholder 7"/>
          <p:cNvSpPr>
            <a:spLocks noGrp="1"/>
          </p:cNvSpPr>
          <p:nvPr>
            <p:ph idx="1"/>
          </p:nvPr>
        </p:nvSpPr>
        <p:spPr/>
        <p:txBody>
          <a:bodyPr/>
          <a:lstStyle/>
          <a:p>
            <a:r>
              <a:rPr lang="en-US" dirty="0" smtClean="0"/>
              <a:t>Software used</a:t>
            </a:r>
          </a:p>
          <a:p>
            <a:pPr lvl="1"/>
            <a:r>
              <a:rPr lang="en-US" dirty="0" err="1" smtClean="0"/>
              <a:t>VanetMobiSim</a:t>
            </a:r>
            <a:endParaRPr lang="en-US" dirty="0" smtClean="0"/>
          </a:p>
          <a:p>
            <a:pPr lvl="2"/>
            <a:r>
              <a:rPr lang="en-US" dirty="0" smtClean="0"/>
              <a:t>Area 1700m*1000m</a:t>
            </a:r>
          </a:p>
          <a:p>
            <a:pPr lvl="1"/>
            <a:r>
              <a:rPr lang="en-US" dirty="0" smtClean="0"/>
              <a:t>NS2</a:t>
            </a:r>
          </a:p>
          <a:p>
            <a:pPr lvl="1"/>
            <a:endParaRPr lang="en-US" dirty="0"/>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166805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50000"/>
                  </a:schemeClr>
                </a:solidFill>
              </a:rPr>
              <a:t>Drawbacks</a:t>
            </a:r>
            <a:endParaRPr lang="en-US" dirty="0">
              <a:solidFill>
                <a:schemeClr val="accent6">
                  <a:lumMod val="50000"/>
                </a:schemeClr>
              </a:solidFill>
            </a:endParaRPr>
          </a:p>
        </p:txBody>
      </p:sp>
      <p:sp>
        <p:nvSpPr>
          <p:cNvPr id="8" name="Content Placeholder 7"/>
          <p:cNvSpPr>
            <a:spLocks noGrp="1"/>
          </p:cNvSpPr>
          <p:nvPr>
            <p:ph idx="1"/>
          </p:nvPr>
        </p:nvSpPr>
        <p:spPr/>
        <p:txBody>
          <a:bodyPr/>
          <a:lstStyle/>
          <a:p>
            <a:r>
              <a:rPr lang="en-US" dirty="0" smtClean="0"/>
              <a:t>Local minima ?</a:t>
            </a:r>
          </a:p>
          <a:p>
            <a:pPr lvl="1"/>
            <a:r>
              <a:rPr lang="en-US" dirty="0" smtClean="0"/>
              <a:t>Would carry and forward work </a:t>
            </a:r>
          </a:p>
          <a:p>
            <a:r>
              <a:rPr lang="en-US" dirty="0" smtClean="0"/>
              <a:t>Data set, real world testing</a:t>
            </a:r>
          </a:p>
          <a:p>
            <a:r>
              <a:rPr lang="en-US" dirty="0" smtClean="0"/>
              <a:t>Bunching of buses, service interruptions</a:t>
            </a:r>
          </a:p>
          <a:p>
            <a:r>
              <a:rPr lang="en-US" dirty="0" smtClean="0"/>
              <a:t>Potentially unused computing resources </a:t>
            </a:r>
          </a:p>
          <a:p>
            <a:endParaRPr lang="en-US" dirty="0"/>
          </a:p>
        </p:txBody>
      </p:sp>
      <p:sp>
        <p:nvSpPr>
          <p:cNvPr id="6" name="TextBox 5"/>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28217485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1400" b="0" dirty="0" err="1">
                <a:latin typeface="Cambria" pitchFamily="18" charset="0"/>
                <a:cs typeface="Times New Roman" pitchFamily="18" charset="0"/>
              </a:rPr>
              <a:t>Pejman</a:t>
            </a:r>
            <a:r>
              <a:rPr lang="en-US" sz="1400" b="0" dirty="0">
                <a:latin typeface="Cambria" pitchFamily="18" charset="0"/>
                <a:cs typeface="Times New Roman" pitchFamily="18" charset="0"/>
              </a:rPr>
              <a:t> </a:t>
            </a:r>
            <a:r>
              <a:rPr lang="en-US" sz="1400" b="0" dirty="0" err="1">
                <a:latin typeface="Cambria" pitchFamily="18" charset="0"/>
                <a:cs typeface="Times New Roman" pitchFamily="18" charset="0"/>
              </a:rPr>
              <a:t>Panahi</a:t>
            </a:r>
            <a:endParaRPr lang="en-US" sz="1400" b="0" dirty="0">
              <a:latin typeface="Cambria" pitchFamily="18" charset="0"/>
              <a:cs typeface="Times New Roman" pitchFamily="18" charset="0"/>
            </a:endParaRPr>
          </a:p>
          <a:p>
            <a:r>
              <a:rPr lang="en-US" sz="1400" b="0" dirty="0">
                <a:latin typeface="Cambria" pitchFamily="18" charset="0"/>
                <a:cs typeface="Times New Roman" pitchFamily="18" charset="0"/>
              </a:rPr>
              <a:t>Iranian Academic Center For Education, Culture And Research, Department Of Computer, </a:t>
            </a:r>
            <a:r>
              <a:rPr lang="en-US" sz="1400" b="0" dirty="0" err="1">
                <a:latin typeface="Cambria" pitchFamily="18" charset="0"/>
                <a:cs typeface="Times New Roman" pitchFamily="18" charset="0"/>
              </a:rPr>
              <a:t>Urmia</a:t>
            </a:r>
            <a:r>
              <a:rPr lang="en-US" sz="1400" b="0" dirty="0">
                <a:latin typeface="Cambria" pitchFamily="18" charset="0"/>
                <a:cs typeface="Times New Roman" pitchFamily="18" charset="0"/>
              </a:rPr>
              <a:t>, Iran.</a:t>
            </a:r>
            <a:endParaRPr lang="en-US" sz="1400" dirty="0">
              <a:latin typeface="Cambria" pitchFamily="18" charset="0"/>
              <a:cs typeface="Times New Roman" pitchFamily="18" charset="0"/>
            </a:endParaRPr>
          </a:p>
        </p:txBody>
      </p:sp>
      <p:sp>
        <p:nvSpPr>
          <p:cNvPr id="2" name="Title 1"/>
          <p:cNvSpPr>
            <a:spLocks noGrp="1"/>
          </p:cNvSpPr>
          <p:nvPr>
            <p:ph type="ctrTitle"/>
          </p:nvPr>
        </p:nvSpPr>
        <p:spPr/>
        <p:txBody>
          <a:bodyPr/>
          <a:lstStyle/>
          <a:p>
            <a:r>
              <a:rPr lang="en-US" dirty="0" smtClean="0">
                <a:latin typeface="Cambria" pitchFamily="18" charset="0"/>
              </a:rPr>
              <a:t>Providing Consistent Global Sharing Services over VANET</a:t>
            </a:r>
            <a:endParaRPr lang="en-US" dirty="0">
              <a:latin typeface="Cambria"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29172651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sz="quarter" idx="1"/>
          </p:nvPr>
        </p:nvSpPr>
        <p:spPr/>
        <p:txBody>
          <a:bodyPr/>
          <a:lstStyle/>
          <a:p>
            <a:pPr algn="just"/>
            <a:r>
              <a:rPr lang="en-US" dirty="0" smtClean="0">
                <a:latin typeface="Cambria" pitchFamily="18" charset="0"/>
              </a:rPr>
              <a:t>Peer to peer technology over Internet has boosted the file sharing services.</a:t>
            </a:r>
          </a:p>
          <a:p>
            <a:pPr algn="just"/>
            <a:r>
              <a:rPr lang="en-US" dirty="0" smtClean="0">
                <a:latin typeface="Cambria" pitchFamily="18" charset="0"/>
              </a:rPr>
              <a:t>Implementing P2P over a mobile ad hoc network and VANET in specific is a challenging task.</a:t>
            </a:r>
          </a:p>
          <a:p>
            <a:pPr algn="just"/>
            <a:r>
              <a:rPr lang="en-US" dirty="0" smtClean="0">
                <a:latin typeface="Cambria" pitchFamily="18" charset="0"/>
              </a:rPr>
              <a:t>Many architectures for P2P over Vehicular ad hoc network like Car-Torrent have been proposed. </a:t>
            </a:r>
          </a:p>
          <a:p>
            <a:pPr algn="just"/>
            <a:r>
              <a:rPr lang="en-US" dirty="0" smtClean="0">
                <a:latin typeface="Cambria" pitchFamily="18" charset="0"/>
              </a:rPr>
              <a:t>Opportunistic file sharing protocols (car-torrent) have limitations like absence of support for information sharing between distant vehicles.</a:t>
            </a:r>
          </a:p>
          <a:p>
            <a:pPr algn="just"/>
            <a:endParaRPr lang="en-US" dirty="0">
              <a:latin typeface="Cambria" pitchFamily="18" charset="0"/>
            </a:endParaRPr>
          </a:p>
        </p:txBody>
      </p:sp>
      <p:sp>
        <p:nvSpPr>
          <p:cNvPr id="4" name="Rectangle 3"/>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7352983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pPr algn="just"/>
            <a:r>
              <a:rPr lang="en-US" dirty="0" smtClean="0">
                <a:latin typeface="Cambria" pitchFamily="18" charset="0"/>
              </a:rPr>
              <a:t>An infrastructure based approach is proposed in this paper which connects all vehicles in the network.</a:t>
            </a:r>
          </a:p>
          <a:p>
            <a:pPr algn="just"/>
            <a:r>
              <a:rPr lang="en-US" dirty="0" smtClean="0">
                <a:latin typeface="Cambria" pitchFamily="18" charset="0"/>
              </a:rPr>
              <a:t>Data transfer between distant vehicles is made possible by taking advantage of the predictable and restricted mobility of vehicles along their paths on fixed streets.</a:t>
            </a:r>
          </a:p>
          <a:p>
            <a:pPr algn="just"/>
            <a:r>
              <a:rPr lang="en-US" dirty="0">
                <a:latin typeface="Cambria" pitchFamily="18" charset="0"/>
              </a:rPr>
              <a:t>Goal : Provide information globally among all vehicles rather than relying on opportunistic </a:t>
            </a:r>
            <a:r>
              <a:rPr lang="en-US" dirty="0" smtClean="0">
                <a:latin typeface="Cambria" pitchFamily="18" charset="0"/>
              </a:rPr>
              <a:t>meetings, which improves peer to peer techniques proposed earlier.</a:t>
            </a:r>
            <a:endParaRPr lang="en-US" dirty="0">
              <a:latin typeface="Cambria" pitchFamily="18" charset="0"/>
            </a:endParaRPr>
          </a:p>
          <a:p>
            <a:pPr algn="just"/>
            <a:endParaRPr lang="en-US" dirty="0">
              <a:latin typeface="Cambria" pitchFamily="18" charset="0"/>
            </a:endParaRPr>
          </a:p>
        </p:txBody>
      </p:sp>
      <p:sp>
        <p:nvSpPr>
          <p:cNvPr id="4" name="Rectangle 3"/>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234644288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MODEL ARCHITECTURE</a:t>
            </a:r>
            <a:endParaRPr lang="en-US" dirty="0">
              <a:latin typeface="Cambria" pitchFamily="18" charset="0"/>
            </a:endParaRPr>
          </a:p>
        </p:txBody>
      </p:sp>
      <p:sp>
        <p:nvSpPr>
          <p:cNvPr id="3" name="Content Placeholder 2"/>
          <p:cNvSpPr>
            <a:spLocks noGrp="1"/>
          </p:cNvSpPr>
          <p:nvPr>
            <p:ph sz="quarter" idx="1"/>
          </p:nvPr>
        </p:nvSpPr>
        <p:spPr/>
        <p:txBody>
          <a:bodyPr/>
          <a:lstStyle/>
          <a:p>
            <a:pPr algn="just"/>
            <a:r>
              <a:rPr lang="en-US" dirty="0" smtClean="0">
                <a:latin typeface="Cambria" pitchFamily="18" charset="0"/>
              </a:rPr>
              <a:t>Role of access points are extended beyond direct communication to cars.</a:t>
            </a:r>
          </a:p>
          <a:p>
            <a:pPr algn="just"/>
            <a:r>
              <a:rPr lang="en-US" dirty="0" smtClean="0">
                <a:latin typeface="Cambria" pitchFamily="18" charset="0"/>
              </a:rPr>
              <a:t>Access points behave like stationary cars communicating with each other to determine the vehicles possessing the information requested.</a:t>
            </a:r>
          </a:p>
          <a:p>
            <a:pPr algn="just"/>
            <a:r>
              <a:rPr lang="en-US" dirty="0" smtClean="0">
                <a:latin typeface="Cambria" pitchFamily="18" charset="0"/>
              </a:rPr>
              <a:t>The end access point fetches the information and transmits it to the vehicle which requested it through other intermediate access points.</a:t>
            </a:r>
          </a:p>
          <a:p>
            <a:pPr algn="just"/>
            <a:endParaRPr lang="en-US" dirty="0">
              <a:latin typeface="Cambria" pitchFamily="18" charset="0"/>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02647437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accent5">
                    <a:lumMod val="75000"/>
                  </a:schemeClr>
                </a:solidFill>
              </a:rPr>
              <a:t>Summary</a:t>
            </a:r>
            <a:endParaRPr lang="en-US" dirty="0">
              <a:solidFill>
                <a:schemeClr val="accent5">
                  <a:lumMod val="75000"/>
                </a:schemeClr>
              </a:solidFill>
            </a:endParaRPr>
          </a:p>
        </p:txBody>
      </p:sp>
      <p:sp>
        <p:nvSpPr>
          <p:cNvPr id="7" name="Content Placeholder 6"/>
          <p:cNvSpPr>
            <a:spLocks noGrp="1"/>
          </p:cNvSpPr>
          <p:nvPr>
            <p:ph idx="1"/>
          </p:nvPr>
        </p:nvSpPr>
        <p:spPr/>
        <p:txBody>
          <a:bodyPr/>
          <a:lstStyle/>
          <a:p>
            <a:pPr marL="342900" indent="-342900">
              <a:buFont typeface="Arial"/>
              <a:buChar char="•"/>
            </a:pPr>
            <a:r>
              <a:rPr lang="en-US" dirty="0" smtClean="0"/>
              <a:t>Traditional VANETS</a:t>
            </a:r>
          </a:p>
          <a:p>
            <a:pPr marL="342900" indent="-342900">
              <a:buFont typeface="Arial"/>
              <a:buChar char="•"/>
            </a:pPr>
            <a:r>
              <a:rPr lang="en-US" dirty="0" smtClean="0"/>
              <a:t>Author’s observations about VANETS</a:t>
            </a:r>
          </a:p>
          <a:p>
            <a:pPr marL="342900" indent="-342900">
              <a:buFont typeface="Arial"/>
              <a:buChar char="•"/>
            </a:pPr>
            <a:r>
              <a:rPr lang="en-US" dirty="0" smtClean="0"/>
              <a:t>Experiments</a:t>
            </a:r>
          </a:p>
          <a:p>
            <a:pPr marL="342900" indent="-342900">
              <a:buFont typeface="Arial"/>
              <a:buChar char="•"/>
            </a:pPr>
            <a:r>
              <a:rPr lang="en-US" dirty="0" smtClean="0"/>
              <a:t>Improved architecture</a:t>
            </a:r>
          </a:p>
          <a:p>
            <a:pPr marL="342900" indent="-342900">
              <a:buFont typeface="Arial"/>
              <a:buChar char="•"/>
            </a:pPr>
            <a:r>
              <a:rPr lang="en-US" dirty="0" smtClean="0"/>
              <a:t>Routing </a:t>
            </a:r>
          </a:p>
          <a:p>
            <a:pPr marL="342900" indent="-342900">
              <a:buFont typeface="Arial"/>
              <a:buChar char="•"/>
            </a:pPr>
            <a:r>
              <a:rPr lang="en-US" dirty="0" smtClean="0"/>
              <a:t>Performance analysis</a:t>
            </a:r>
            <a:endParaRPr lang="en-US" dirty="0"/>
          </a:p>
        </p:txBody>
      </p:sp>
      <p:sp>
        <p:nvSpPr>
          <p:cNvPr id="5" name="TextBox 4"/>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345794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7">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V:\CIS 6930 - MN\Pres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2875"/>
            <a:ext cx="8978900" cy="4302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1193298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V:\CIS 6930 - MN\Pres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2875"/>
            <a:ext cx="8978900" cy="4302125"/>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85800" y="4800600"/>
            <a:ext cx="609600" cy="533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7" name="Oval 6"/>
          <p:cNvSpPr/>
          <p:nvPr/>
        </p:nvSpPr>
        <p:spPr>
          <a:xfrm>
            <a:off x="4800600" y="1905000"/>
            <a:ext cx="6096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8" name="Rectangle 7"/>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90264615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1500" autoRev="1" fill="remove"/>
                                        <p:tgtEl>
                                          <p:spTgt spid="5"/>
                                        </p:tgtEl>
                                        <p:attrNameLst>
                                          <p:attrName>style.color</p:attrName>
                                        </p:attrNameLst>
                                      </p:cBhvr>
                                      <p:to>
                                        <a:schemeClr val="bg1"/>
                                      </p:to>
                                    </p:animClr>
                                    <p:animClr clrSpc="rgb" dir="cw">
                                      <p:cBhvr>
                                        <p:cTn id="7" dur="1500" autoRev="1" fill="remove"/>
                                        <p:tgtEl>
                                          <p:spTgt spid="5"/>
                                        </p:tgtEl>
                                        <p:attrNameLst>
                                          <p:attrName>fillcolor</p:attrName>
                                        </p:attrNameLst>
                                      </p:cBhvr>
                                      <p:to>
                                        <a:schemeClr val="bg1"/>
                                      </p:to>
                                    </p:animClr>
                                    <p:set>
                                      <p:cBhvr>
                                        <p:cTn id="8" dur="1500" autoRev="1" fill="remove"/>
                                        <p:tgtEl>
                                          <p:spTgt spid="5"/>
                                        </p:tgtEl>
                                        <p:attrNameLst>
                                          <p:attrName>fill.type</p:attrName>
                                        </p:attrNameLst>
                                      </p:cBhvr>
                                      <p:to>
                                        <p:strVal val="solid"/>
                                      </p:to>
                                    </p:set>
                                    <p:set>
                                      <p:cBhvr>
                                        <p:cTn id="9" dur="1500" autoRev="1" fill="remove"/>
                                        <p:tgtEl>
                                          <p:spTgt spid="5"/>
                                        </p:tgtEl>
                                        <p:attrNameLst>
                                          <p:attrName>fill.on</p:attrName>
                                        </p:attrNameLst>
                                      </p:cBhvr>
                                      <p:to>
                                        <p:strVal val="true"/>
                                      </p:to>
                                    </p:set>
                                  </p:childTnLst>
                                  <p:subTnLst>
                                    <p:set>
                                      <p:cBhvr override="childStyle">
                                        <p:cTn dur="1" fill="hold" display="0" masterRel="sameClick" afterEffect="1">
                                          <p:stCondLst>
                                            <p:cond evt="end" delay="0">
                                              <p:tn val="5"/>
                                            </p:cond>
                                          </p:stCondLst>
                                        </p:cTn>
                                        <p:tgtEl>
                                          <p:spTgt spid="5"/>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1000" autoRev="1" fill="remove"/>
                                        <p:tgtEl>
                                          <p:spTgt spid="7"/>
                                        </p:tgtEl>
                                        <p:attrNameLst>
                                          <p:attrName>style.color</p:attrName>
                                        </p:attrNameLst>
                                      </p:cBhvr>
                                      <p:to>
                                        <a:schemeClr val="bg1"/>
                                      </p:to>
                                    </p:animClr>
                                    <p:animClr clrSpc="rgb" dir="cw">
                                      <p:cBhvr>
                                        <p:cTn id="14" dur="1000" autoRev="1" fill="remove"/>
                                        <p:tgtEl>
                                          <p:spTgt spid="7"/>
                                        </p:tgtEl>
                                        <p:attrNameLst>
                                          <p:attrName>fillcolor</p:attrName>
                                        </p:attrNameLst>
                                      </p:cBhvr>
                                      <p:to>
                                        <a:schemeClr val="bg1"/>
                                      </p:to>
                                    </p:animClr>
                                    <p:set>
                                      <p:cBhvr>
                                        <p:cTn id="15" dur="1000" autoRev="1" fill="remove"/>
                                        <p:tgtEl>
                                          <p:spTgt spid="7"/>
                                        </p:tgtEl>
                                        <p:attrNameLst>
                                          <p:attrName>fill.type</p:attrName>
                                        </p:attrNameLst>
                                      </p:cBhvr>
                                      <p:to>
                                        <p:strVal val="solid"/>
                                      </p:to>
                                    </p:set>
                                    <p:set>
                                      <p:cBhvr>
                                        <p:cTn id="16" dur="1000" autoRev="1" fill="remove"/>
                                        <p:tgtEl>
                                          <p:spTgt spid="7"/>
                                        </p:tgtEl>
                                        <p:attrNameLst>
                                          <p:attrName>fill.on</p:attrName>
                                        </p:attrNameLst>
                                      </p:cBhvr>
                                      <p:to>
                                        <p:strVal val="true"/>
                                      </p:to>
                                    </p:set>
                                  </p:childTnLst>
                                  <p:subTnLst>
                                    <p:set>
                                      <p:cBhvr override="childStyle">
                                        <p:cTn dur="1" fill="hold" display="0" masterRel="sameClick" afterEffect="1">
                                          <p:stCondLst>
                                            <p:cond evt="end" delay="0">
                                              <p:tn val="12"/>
                                            </p:cond>
                                          </p:stCondLst>
                                        </p:cTn>
                                        <p:tgtEl>
                                          <p:spTgt spid="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3074" name="Picture 2" descr="V:\CIS 6930 - MN\Pres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2875"/>
            <a:ext cx="8978900" cy="4302125"/>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rot="1280212">
            <a:off x="920990" y="4174730"/>
            <a:ext cx="309881" cy="8051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6" name="Up Arrow 5"/>
          <p:cNvSpPr/>
          <p:nvPr/>
        </p:nvSpPr>
        <p:spPr>
          <a:xfrm rot="4474022">
            <a:off x="2558186" y="2246350"/>
            <a:ext cx="353730" cy="22861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7" name="Up Arrow 6"/>
          <p:cNvSpPr/>
          <p:nvPr/>
        </p:nvSpPr>
        <p:spPr>
          <a:xfrm rot="2090307">
            <a:off x="4435457" y="2330201"/>
            <a:ext cx="412785" cy="9852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8" name="Rectangle 7"/>
          <p:cNvSpPr/>
          <p:nvPr/>
        </p:nvSpPr>
        <p:spPr>
          <a:xfrm>
            <a:off x="304800" y="6245423"/>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29518857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descr="V:\CIS 6930 - MN\Pres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12875"/>
            <a:ext cx="8978900" cy="4302125"/>
          </a:xfrm>
          <a:prstGeom prst="rect">
            <a:avLst/>
          </a:prstGeom>
          <a:noFill/>
          <a:extLst>
            <a:ext uri="{909E8E84-426E-40dd-AFC4-6F175D3DCCD1}">
              <a14:hiddenFill xmlns:a14="http://schemas.microsoft.com/office/drawing/2010/main">
                <a:solidFill>
                  <a:srgbClr val="FFFFFF"/>
                </a:solidFill>
              </a14:hiddenFill>
            </a:ext>
          </a:extLst>
        </p:spPr>
      </p:pic>
      <p:sp>
        <p:nvSpPr>
          <p:cNvPr id="5" name="Up Arrow 4"/>
          <p:cNvSpPr/>
          <p:nvPr/>
        </p:nvSpPr>
        <p:spPr>
          <a:xfrm rot="12826898">
            <a:off x="4673963" y="2288062"/>
            <a:ext cx="353730" cy="1140517"/>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6" name="Up Arrow 5"/>
          <p:cNvSpPr/>
          <p:nvPr/>
        </p:nvSpPr>
        <p:spPr>
          <a:xfrm rot="7803290">
            <a:off x="4673963" y="3081991"/>
            <a:ext cx="353730" cy="1423853"/>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7" name="Up Arrow 6"/>
          <p:cNvSpPr/>
          <p:nvPr/>
        </p:nvSpPr>
        <p:spPr>
          <a:xfrm rot="13110412">
            <a:off x="5314390" y="4326250"/>
            <a:ext cx="353730" cy="469662"/>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8" name="Rectangle 7"/>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6022126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V:\CIS 6930 - MN\Presen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09700"/>
            <a:ext cx="9105900" cy="421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6" name="Up Arrow 5"/>
          <p:cNvSpPr/>
          <p:nvPr/>
        </p:nvSpPr>
        <p:spPr>
          <a:xfrm rot="13110412">
            <a:off x="2850946" y="4634612"/>
            <a:ext cx="353730" cy="469662"/>
          </a:xfrm>
          <a:prstGeom prst="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Georgia"/>
            </a:endParaRPr>
          </a:p>
        </p:txBody>
      </p:sp>
      <p:sp>
        <p:nvSpPr>
          <p:cNvPr id="7" name="Rectangle 6"/>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14074281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Overlay Protocol</a:t>
            </a:r>
            <a:endParaRPr lang="en-US" dirty="0">
              <a:latin typeface="Cambria" pitchFamily="18" charset="0"/>
            </a:endParaRPr>
          </a:p>
        </p:txBody>
      </p:sp>
      <p:sp>
        <p:nvSpPr>
          <p:cNvPr id="3" name="Content Placeholder 2"/>
          <p:cNvSpPr>
            <a:spLocks noGrp="1"/>
          </p:cNvSpPr>
          <p:nvPr>
            <p:ph sz="quarter" idx="1"/>
          </p:nvPr>
        </p:nvSpPr>
        <p:spPr/>
        <p:txBody>
          <a:bodyPr/>
          <a:lstStyle/>
          <a:p>
            <a:pPr algn="just"/>
            <a:r>
              <a:rPr lang="en-US" dirty="0">
                <a:latin typeface="Cambria" pitchFamily="18" charset="0"/>
              </a:rPr>
              <a:t>The dynamicity of the vehicular network and the </a:t>
            </a:r>
            <a:r>
              <a:rPr lang="en-US" dirty="0" smtClean="0">
                <a:latin typeface="Cambria" pitchFamily="18" charset="0"/>
              </a:rPr>
              <a:t>high mobility </a:t>
            </a:r>
            <a:r>
              <a:rPr lang="en-US" dirty="0">
                <a:latin typeface="Cambria" pitchFamily="18" charset="0"/>
              </a:rPr>
              <a:t>of the nodes demand for a </a:t>
            </a:r>
            <a:r>
              <a:rPr lang="en-US" dirty="0" smtClean="0">
                <a:latin typeface="Cambria" pitchFamily="18" charset="0"/>
              </a:rPr>
              <a:t>distributed management </a:t>
            </a:r>
            <a:r>
              <a:rPr lang="en-US" dirty="0">
                <a:latin typeface="Cambria" pitchFamily="18" charset="0"/>
              </a:rPr>
              <a:t>of file-requests</a:t>
            </a:r>
            <a:r>
              <a:rPr lang="en-US" dirty="0" smtClean="0">
                <a:latin typeface="Cambria" pitchFamily="18" charset="0"/>
              </a:rPr>
              <a:t>.</a:t>
            </a:r>
          </a:p>
          <a:p>
            <a:pPr algn="just"/>
            <a:r>
              <a:rPr lang="en-US" dirty="0" smtClean="0">
                <a:latin typeface="Cambria" pitchFamily="18" charset="0"/>
              </a:rPr>
              <a:t>The author proposes Chord protocol to decentralize the service.</a:t>
            </a:r>
          </a:p>
          <a:p>
            <a:pPr algn="just"/>
            <a:r>
              <a:rPr lang="en-US" dirty="0">
                <a:latin typeface="Cambria" pitchFamily="18" charset="0"/>
              </a:rPr>
              <a:t>Chord uses consistent hashing to map nodes onto an </a:t>
            </a:r>
            <a:r>
              <a:rPr lang="en-US" dirty="0" smtClean="0">
                <a:latin typeface="Cambria" pitchFamily="18" charset="0"/>
              </a:rPr>
              <a:t>m-bit circular </a:t>
            </a:r>
            <a:r>
              <a:rPr lang="en-US" dirty="0">
                <a:latin typeface="Cambria" pitchFamily="18" charset="0"/>
              </a:rPr>
              <a:t>identifier </a:t>
            </a:r>
            <a:r>
              <a:rPr lang="en-US" dirty="0" smtClean="0">
                <a:latin typeface="Cambria" pitchFamily="18" charset="0"/>
              </a:rPr>
              <a:t>space and each node holds a fraction of the data.</a:t>
            </a:r>
          </a:p>
          <a:p>
            <a:pPr algn="just"/>
            <a:endParaRPr lang="en-US" dirty="0">
              <a:latin typeface="Cambria" pitchFamily="18" charset="0"/>
            </a:endParaRPr>
          </a:p>
        </p:txBody>
      </p:sp>
      <p:sp>
        <p:nvSpPr>
          <p:cNvPr id="4" name="Rectangle 3"/>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5835929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CHORD</a:t>
            </a:r>
            <a:endParaRPr lang="en-US" dirty="0">
              <a:latin typeface="Cambria" pitchFamily="18" charset="0"/>
            </a:endParaRPr>
          </a:p>
        </p:txBody>
      </p:sp>
      <p:pic>
        <p:nvPicPr>
          <p:cNvPr id="5124" name="Picture 4" descr="V:\CIS 6930 - MN\Present\Chord_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24000"/>
            <a:ext cx="3708400" cy="3708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V:\CIS 6930 - MN\Present\Chord_rou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5240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16094852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CHORD</a:t>
            </a:r>
            <a:endParaRPr lang="en-US" dirty="0">
              <a:latin typeface="Cambria"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dirty="0">
                <a:latin typeface="Cambria" pitchFamily="18" charset="0"/>
              </a:rPr>
              <a:t>The peers are arranged in a logical ring topology</a:t>
            </a:r>
            <a:r>
              <a:rPr lang="en-US" dirty="0" smtClean="0">
                <a:latin typeface="Cambria" pitchFamily="18" charset="0"/>
              </a:rPr>
              <a:t>.</a:t>
            </a:r>
          </a:p>
          <a:p>
            <a:pPr algn="just"/>
            <a:r>
              <a:rPr lang="en-US" dirty="0" smtClean="0">
                <a:latin typeface="Cambria" pitchFamily="18" charset="0"/>
              </a:rPr>
              <a:t>Each retrieval </a:t>
            </a:r>
            <a:r>
              <a:rPr lang="en-US" dirty="0">
                <a:latin typeface="Cambria" pitchFamily="18" charset="0"/>
              </a:rPr>
              <a:t>operation is forwarded to a node that is closer </a:t>
            </a:r>
            <a:r>
              <a:rPr lang="en-US" dirty="0" smtClean="0">
                <a:latin typeface="Cambria" pitchFamily="18" charset="0"/>
              </a:rPr>
              <a:t>to the </a:t>
            </a:r>
            <a:r>
              <a:rPr lang="en-US" dirty="0">
                <a:latin typeface="Cambria" pitchFamily="18" charset="0"/>
              </a:rPr>
              <a:t>location until the location is found. </a:t>
            </a:r>
            <a:endParaRPr lang="en-US" dirty="0" smtClean="0">
              <a:latin typeface="Cambria" pitchFamily="18" charset="0"/>
            </a:endParaRPr>
          </a:p>
          <a:p>
            <a:pPr algn="just"/>
            <a:r>
              <a:rPr lang="en-US" dirty="0" smtClean="0">
                <a:latin typeface="Cambria" pitchFamily="18" charset="0"/>
              </a:rPr>
              <a:t>Each </a:t>
            </a:r>
            <a:r>
              <a:rPr lang="en-US" dirty="0">
                <a:latin typeface="Cambria" pitchFamily="18" charset="0"/>
              </a:rPr>
              <a:t>node holds </a:t>
            </a:r>
            <a:r>
              <a:rPr lang="en-US" dirty="0" smtClean="0">
                <a:latin typeface="Cambria" pitchFamily="18" charset="0"/>
              </a:rPr>
              <a:t>a finger </a:t>
            </a:r>
            <a:r>
              <a:rPr lang="en-US" dirty="0">
                <a:latin typeface="Cambria" pitchFamily="18" charset="0"/>
              </a:rPr>
              <a:t>table containing the addresses of nodes which </a:t>
            </a:r>
            <a:r>
              <a:rPr lang="en-US" dirty="0" smtClean="0">
                <a:latin typeface="Cambria" pitchFamily="18" charset="0"/>
              </a:rPr>
              <a:t>are 1/2</a:t>
            </a:r>
            <a:r>
              <a:rPr lang="en-US" baseline="30000" dirty="0" smtClean="0">
                <a:latin typeface="Cambria" pitchFamily="18" charset="0"/>
              </a:rPr>
              <a:t>i</a:t>
            </a:r>
            <a:r>
              <a:rPr lang="en-US" dirty="0" smtClean="0">
                <a:latin typeface="Cambria" pitchFamily="18" charset="0"/>
              </a:rPr>
              <a:t> -way </a:t>
            </a:r>
            <a:r>
              <a:rPr lang="en-US" dirty="0">
                <a:latin typeface="Cambria" pitchFamily="18" charset="0"/>
              </a:rPr>
              <a:t>around the ring (with i = 1. . . m</a:t>
            </a:r>
            <a:r>
              <a:rPr lang="en-US" dirty="0" smtClean="0">
                <a:latin typeface="Cambria" pitchFamily="18" charset="0"/>
              </a:rPr>
              <a:t>).</a:t>
            </a:r>
          </a:p>
          <a:p>
            <a:pPr algn="just"/>
            <a:r>
              <a:rPr lang="en-US" dirty="0">
                <a:latin typeface="Cambria" pitchFamily="18" charset="0"/>
              </a:rPr>
              <a:t>When a </a:t>
            </a:r>
            <a:r>
              <a:rPr lang="en-US" dirty="0" smtClean="0">
                <a:latin typeface="Cambria" pitchFamily="18" charset="0"/>
              </a:rPr>
              <a:t>node receives </a:t>
            </a:r>
            <a:r>
              <a:rPr lang="en-US" dirty="0">
                <a:latin typeface="Cambria" pitchFamily="18" charset="0"/>
              </a:rPr>
              <a:t>a query, it forwards it to the node in its </a:t>
            </a:r>
            <a:r>
              <a:rPr lang="en-US" dirty="0" smtClean="0">
                <a:latin typeface="Cambria" pitchFamily="18" charset="0"/>
              </a:rPr>
              <a:t>finger table </a:t>
            </a:r>
            <a:r>
              <a:rPr lang="en-US" dirty="0">
                <a:latin typeface="Cambria" pitchFamily="18" charset="0"/>
              </a:rPr>
              <a:t>with the highest ID not exceeding hash(key</a:t>
            </a:r>
            <a:r>
              <a:rPr lang="en-US" dirty="0" smtClean="0">
                <a:latin typeface="Cambria" pitchFamily="18" charset="0"/>
              </a:rPr>
              <a:t>).</a:t>
            </a:r>
          </a:p>
          <a:p>
            <a:pPr algn="just"/>
            <a:r>
              <a:rPr lang="en-US" dirty="0" smtClean="0">
                <a:latin typeface="Cambria" pitchFamily="18" charset="0"/>
              </a:rPr>
              <a:t>The </a:t>
            </a:r>
            <a:r>
              <a:rPr lang="en-US" dirty="0">
                <a:latin typeface="Cambria" pitchFamily="18" charset="0"/>
              </a:rPr>
              <a:t>number of nodes that must be contacted to find a successor in an </a:t>
            </a:r>
            <a:r>
              <a:rPr lang="en-US" i="1" dirty="0">
                <a:latin typeface="Cambria" pitchFamily="18" charset="0"/>
              </a:rPr>
              <a:t>N</a:t>
            </a:r>
            <a:r>
              <a:rPr lang="en-US" dirty="0">
                <a:latin typeface="Cambria" pitchFamily="18" charset="0"/>
              </a:rPr>
              <a:t>-node network is </a:t>
            </a:r>
            <a:r>
              <a:rPr lang="en-US" i="1" dirty="0">
                <a:latin typeface="Cambria" pitchFamily="18" charset="0"/>
              </a:rPr>
              <a:t>O</a:t>
            </a:r>
            <a:r>
              <a:rPr lang="en-US" dirty="0">
                <a:latin typeface="Cambria" pitchFamily="18" charset="0"/>
              </a:rPr>
              <a:t>(</a:t>
            </a:r>
            <a:r>
              <a:rPr lang="en-US" dirty="0" err="1">
                <a:latin typeface="Cambria" pitchFamily="18" charset="0"/>
              </a:rPr>
              <a:t>log</a:t>
            </a:r>
            <a:r>
              <a:rPr lang="en-US" i="1" dirty="0" err="1">
                <a:latin typeface="Cambria" pitchFamily="18" charset="0"/>
              </a:rPr>
              <a:t>N</a:t>
            </a:r>
            <a:r>
              <a:rPr lang="en-US" dirty="0">
                <a:latin typeface="Cambria" pitchFamily="18" charset="0"/>
              </a:rPr>
              <a:t>).</a:t>
            </a:r>
          </a:p>
        </p:txBody>
      </p:sp>
      <p:sp>
        <p:nvSpPr>
          <p:cNvPr id="4" name="Footer Placeholder 3"/>
          <p:cNvSpPr>
            <a:spLocks noGrp="1"/>
          </p:cNvSpPr>
          <p:nvPr>
            <p:ph type="ftr" sz="quarter" idx="11"/>
          </p:nvPr>
        </p:nvSpPr>
        <p:spPr/>
        <p:txBody>
          <a:bodyPr/>
          <a:lstStyle/>
          <a:p>
            <a:r>
              <a:rPr lang="en-US" dirty="0" smtClean="0">
                <a:latin typeface="Georgia"/>
              </a:rPr>
              <a:t>Providing Consistent Global Sharing Services over VANET : </a:t>
            </a:r>
            <a:r>
              <a:rPr lang="en-US" dirty="0" err="1" smtClean="0">
                <a:latin typeface="Georgia"/>
              </a:rPr>
              <a:t>Pejman</a:t>
            </a:r>
            <a:r>
              <a:rPr lang="en-US" dirty="0" smtClean="0">
                <a:latin typeface="Georgia"/>
              </a:rPr>
              <a:t> </a:t>
            </a:r>
            <a:r>
              <a:rPr lang="en-US" dirty="0" err="1" smtClean="0">
                <a:latin typeface="Georgia"/>
              </a:rPr>
              <a:t>Panahi</a:t>
            </a:r>
            <a:endParaRPr lang="en-US" dirty="0">
              <a:latin typeface="Georgia"/>
            </a:endParaRPr>
          </a:p>
        </p:txBody>
      </p:sp>
      <p:sp>
        <p:nvSpPr>
          <p:cNvPr id="7" name="Rectangle 6"/>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25793483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CHORD</a:t>
            </a:r>
            <a:endParaRPr lang="en-US" dirty="0">
              <a:latin typeface="Cambria" pitchFamily="18" charset="0"/>
            </a:endParaRPr>
          </a:p>
        </p:txBody>
      </p:sp>
      <p:pic>
        <p:nvPicPr>
          <p:cNvPr id="5124" name="Picture 4" descr="V:\CIS 6930 - MN\Present\Chord_netwo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1524000"/>
            <a:ext cx="3708400" cy="3708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V:\CIS 6930 - MN\Present\Chord_rou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100" y="1524000"/>
            <a:ext cx="373380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9" name="Rectangle 8"/>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29383046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CLUSTER &amp; CLUSTER HEADS</a:t>
            </a:r>
            <a:endParaRPr lang="en-US" dirty="0">
              <a:latin typeface="Cambria" pitchFamily="18" charset="0"/>
            </a:endParaRPr>
          </a:p>
        </p:txBody>
      </p:sp>
      <p:sp>
        <p:nvSpPr>
          <p:cNvPr id="3" name="Content Placeholder 2"/>
          <p:cNvSpPr>
            <a:spLocks noGrp="1"/>
          </p:cNvSpPr>
          <p:nvPr>
            <p:ph sz="quarter" idx="1"/>
          </p:nvPr>
        </p:nvSpPr>
        <p:spPr/>
        <p:txBody>
          <a:bodyPr>
            <a:normAutofit/>
          </a:bodyPr>
          <a:lstStyle/>
          <a:p>
            <a:pPr algn="just"/>
            <a:r>
              <a:rPr lang="en-US" dirty="0">
                <a:latin typeface="Cambria" pitchFamily="18" charset="0"/>
              </a:rPr>
              <a:t>Chord-model with a single ring would result </a:t>
            </a:r>
            <a:r>
              <a:rPr lang="en-US" dirty="0" smtClean="0">
                <a:latin typeface="Cambria" pitchFamily="18" charset="0"/>
              </a:rPr>
              <a:t>in heavy message-overhead for </a:t>
            </a:r>
            <a:r>
              <a:rPr lang="en-US" dirty="0">
                <a:latin typeface="Cambria" pitchFamily="18" charset="0"/>
              </a:rPr>
              <a:t>the updating </a:t>
            </a:r>
            <a:r>
              <a:rPr lang="en-US" dirty="0" smtClean="0">
                <a:latin typeface="Cambria" pitchFamily="18" charset="0"/>
              </a:rPr>
              <a:t>of car </a:t>
            </a:r>
            <a:r>
              <a:rPr lang="en-US" dirty="0">
                <a:latin typeface="Cambria" pitchFamily="18" charset="0"/>
              </a:rPr>
              <a:t>positions</a:t>
            </a:r>
            <a:r>
              <a:rPr lang="en-US" dirty="0" smtClean="0">
                <a:latin typeface="Cambria" pitchFamily="18" charset="0"/>
              </a:rPr>
              <a:t>.</a:t>
            </a:r>
          </a:p>
          <a:p>
            <a:pPr algn="just"/>
            <a:r>
              <a:rPr lang="en-US" dirty="0" smtClean="0">
                <a:latin typeface="Cambria" pitchFamily="18" charset="0"/>
              </a:rPr>
              <a:t>The author introduces the concept of clustering to organize the access points.</a:t>
            </a:r>
          </a:p>
          <a:p>
            <a:pPr algn="just"/>
            <a:r>
              <a:rPr lang="en-US" dirty="0" smtClean="0">
                <a:latin typeface="Cambria" pitchFamily="18" charset="0"/>
              </a:rPr>
              <a:t>Cluster heads or super nodes handles the management of the position of vehicles.</a:t>
            </a:r>
          </a:p>
          <a:p>
            <a:pPr algn="just"/>
            <a:r>
              <a:rPr lang="en-US" dirty="0">
                <a:latin typeface="Cambria" pitchFamily="18" charset="0"/>
              </a:rPr>
              <a:t>Each </a:t>
            </a:r>
            <a:r>
              <a:rPr lang="en-US" dirty="0" smtClean="0">
                <a:latin typeface="Cambria" pitchFamily="18" charset="0"/>
              </a:rPr>
              <a:t>cluster is </a:t>
            </a:r>
            <a:r>
              <a:rPr lang="en-US" dirty="0">
                <a:latin typeface="Cambria" pitchFamily="18" charset="0"/>
              </a:rPr>
              <a:t>responsible for indexing a partial </a:t>
            </a:r>
            <a:r>
              <a:rPr lang="en-US" dirty="0" smtClean="0">
                <a:latin typeface="Cambria" pitchFamily="18" charset="0"/>
              </a:rPr>
              <a:t>range of </a:t>
            </a:r>
            <a:r>
              <a:rPr lang="en-US" dirty="0">
                <a:latin typeface="Cambria" pitchFamily="18" charset="0"/>
              </a:rPr>
              <a:t>the file </a:t>
            </a:r>
            <a:r>
              <a:rPr lang="en-US" dirty="0" smtClean="0">
                <a:latin typeface="Cambria" pitchFamily="18" charset="0"/>
              </a:rPr>
              <a:t>indices.</a:t>
            </a:r>
          </a:p>
          <a:p>
            <a:pPr algn="just"/>
            <a:r>
              <a:rPr lang="en-US" dirty="0">
                <a:latin typeface="Cambria" pitchFamily="18" charset="0"/>
              </a:rPr>
              <a:t>The management of </a:t>
            </a:r>
            <a:r>
              <a:rPr lang="en-US" dirty="0" smtClean="0">
                <a:latin typeface="Cambria" pitchFamily="18" charset="0"/>
              </a:rPr>
              <a:t>indices within </a:t>
            </a:r>
            <a:r>
              <a:rPr lang="en-US" dirty="0">
                <a:latin typeface="Cambria" pitchFamily="18" charset="0"/>
              </a:rPr>
              <a:t>a cluster is still </a:t>
            </a:r>
            <a:r>
              <a:rPr lang="en-US" dirty="0" smtClean="0">
                <a:latin typeface="Cambria" pitchFamily="18" charset="0"/>
              </a:rPr>
              <a:t>done according </a:t>
            </a:r>
            <a:r>
              <a:rPr lang="en-US" dirty="0">
                <a:latin typeface="Cambria" pitchFamily="18" charset="0"/>
              </a:rPr>
              <a:t>the Chord protocol</a:t>
            </a: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37622250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lumMod val="75000"/>
                  </a:schemeClr>
                </a:solidFill>
              </a:rPr>
              <a:t>Traditional Vanets</a:t>
            </a:r>
            <a:endParaRPr lang="en-US" dirty="0">
              <a:solidFill>
                <a:schemeClr val="accent6">
                  <a:lumMod val="75000"/>
                </a:schemeClr>
              </a:solidFill>
            </a:endParaRPr>
          </a:p>
        </p:txBody>
      </p:sp>
      <p:pic>
        <p:nvPicPr>
          <p:cNvPr id="4" name="Content Placeholder 3" descr="edit.png"/>
          <p:cNvPicPr>
            <a:picLocks noGrp="1" noChangeAspect="1"/>
          </p:cNvPicPr>
          <p:nvPr>
            <p:ph sz="half" idx="1"/>
          </p:nvPr>
        </p:nvPicPr>
        <p:blipFill rotWithShape="1">
          <a:blip r:embed="rId2">
            <a:extLst>
              <a:ext uri="{BEBA8EAE-BF5A-486C-A8C5-ECC9F3942E4B}">
                <a14:imgProps xmlns:a14="http://schemas.microsoft.com/office/drawing/2010/main">
                  <a14:imgLayer r:embed="rId3">
                    <a14:imgEffect>
                      <a14:brightnessContrast bright="24000" contrast="22000"/>
                    </a14:imgEffect>
                  </a14:imgLayer>
                </a14:imgProps>
              </a:ext>
              <a:ext uri="{28A0092B-C50C-407E-A947-70E740481C1C}">
                <a14:useLocalDpi xmlns:a14="http://schemas.microsoft.com/office/drawing/2010/main" val="0"/>
              </a:ext>
            </a:extLst>
          </a:blip>
          <a:srcRect t="1882" b="1882"/>
          <a:stretch/>
        </p:blipFill>
        <p:spPr/>
      </p:pic>
      <p:sp>
        <p:nvSpPr>
          <p:cNvPr id="5" name="Content Placeholder 4"/>
          <p:cNvSpPr>
            <a:spLocks noGrp="1"/>
          </p:cNvSpPr>
          <p:nvPr>
            <p:ph sz="half" idx="2"/>
          </p:nvPr>
        </p:nvSpPr>
        <p:spPr/>
        <p:txBody>
          <a:bodyPr/>
          <a:lstStyle/>
          <a:p>
            <a:pPr marL="457200" indent="-457200">
              <a:buFont typeface="Arial"/>
              <a:buChar char="•"/>
            </a:pPr>
            <a:r>
              <a:rPr lang="en-US" dirty="0" smtClean="0"/>
              <a:t>MANET instance</a:t>
            </a:r>
          </a:p>
          <a:p>
            <a:pPr marL="457200" indent="-457200">
              <a:buFont typeface="Arial"/>
              <a:buChar char="•"/>
            </a:pPr>
            <a:r>
              <a:rPr lang="en-US" dirty="0" smtClean="0"/>
              <a:t>IVC</a:t>
            </a:r>
          </a:p>
          <a:p>
            <a:pPr marL="457200" indent="-457200">
              <a:buFont typeface="Arial"/>
              <a:buChar char="•"/>
            </a:pPr>
            <a:r>
              <a:rPr lang="en-US" dirty="0" smtClean="0"/>
              <a:t>RVC</a:t>
            </a:r>
          </a:p>
          <a:p>
            <a:endParaRPr lang="en-US" dirty="0"/>
          </a:p>
        </p:txBody>
      </p:sp>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799138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46300"/>
            <a:ext cx="4318000" cy="30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254" y="2078605"/>
            <a:ext cx="4571746" cy="3202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7" name="Rectangle 6"/>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35259196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heel(1)">
                                      <p:cBhvr>
                                        <p:cTn id="7" dur="2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CLUSTERING</a:t>
            </a:r>
            <a:endParaRPr lang="en-US" dirty="0">
              <a:latin typeface="Cambria" pitchFamily="18" charset="0"/>
            </a:endParaRPr>
          </a:p>
        </p:txBody>
      </p:sp>
      <p:sp>
        <p:nvSpPr>
          <p:cNvPr id="3" name="Content Placeholder 2"/>
          <p:cNvSpPr>
            <a:spLocks noGrp="1"/>
          </p:cNvSpPr>
          <p:nvPr>
            <p:ph sz="quarter" idx="1"/>
          </p:nvPr>
        </p:nvSpPr>
        <p:spPr/>
        <p:txBody>
          <a:bodyPr>
            <a:normAutofit fontScale="92500" lnSpcReduction="10000"/>
          </a:bodyPr>
          <a:lstStyle/>
          <a:p>
            <a:pPr algn="just"/>
            <a:r>
              <a:rPr lang="en-US" dirty="0" smtClean="0">
                <a:latin typeface="Cambria" pitchFamily="18" charset="0"/>
              </a:rPr>
              <a:t>Cluster heads are chosen while satisfying the criteria of minimizing overhead.</a:t>
            </a:r>
          </a:p>
          <a:p>
            <a:pPr algn="just"/>
            <a:r>
              <a:rPr lang="en-US" dirty="0" smtClean="0">
                <a:latin typeface="Cambria" pitchFamily="18" charset="0"/>
              </a:rPr>
              <a:t>This implies that inter-cluster vehicle-traffic should be minimized which will reduce the inter-cluster head message overhead.</a:t>
            </a:r>
          </a:p>
          <a:p>
            <a:pPr algn="just"/>
            <a:r>
              <a:rPr lang="en-US" dirty="0" smtClean="0">
                <a:latin typeface="Cambria" pitchFamily="18" charset="0"/>
              </a:rPr>
              <a:t>Cluster heads are chosen from locations where vehicular traffic is dense.</a:t>
            </a:r>
          </a:p>
          <a:p>
            <a:pPr algn="just"/>
            <a:r>
              <a:rPr lang="en-US" dirty="0" smtClean="0">
                <a:latin typeface="Cambria" pitchFamily="18" charset="0"/>
              </a:rPr>
              <a:t>With such a design, clusters will </a:t>
            </a:r>
            <a:r>
              <a:rPr lang="en-US" dirty="0">
                <a:latin typeface="Cambria" pitchFamily="18" charset="0"/>
              </a:rPr>
              <a:t>have the most </a:t>
            </a:r>
            <a:r>
              <a:rPr lang="en-US" dirty="0" smtClean="0">
                <a:latin typeface="Cambria" pitchFamily="18" charset="0"/>
              </a:rPr>
              <a:t>possible maximum </a:t>
            </a:r>
            <a:r>
              <a:rPr lang="en-US" dirty="0">
                <a:latin typeface="Cambria" pitchFamily="18" charset="0"/>
              </a:rPr>
              <a:t>coherence and the most possible </a:t>
            </a:r>
            <a:r>
              <a:rPr lang="en-US" dirty="0" smtClean="0">
                <a:latin typeface="Cambria" pitchFamily="18" charset="0"/>
              </a:rPr>
              <a:t>minimum coupling </a:t>
            </a:r>
            <a:r>
              <a:rPr lang="en-US" dirty="0">
                <a:latin typeface="Cambria" pitchFamily="18" charset="0"/>
              </a:rPr>
              <a:t>to other </a:t>
            </a:r>
            <a:r>
              <a:rPr lang="en-US" dirty="0" smtClean="0">
                <a:latin typeface="Cambria" pitchFamily="18" charset="0"/>
              </a:rPr>
              <a:t>clusters (traffic </a:t>
            </a:r>
            <a:r>
              <a:rPr lang="en-US" dirty="0">
                <a:latin typeface="Cambria" pitchFamily="18" charset="0"/>
              </a:rPr>
              <a:t>from one cluster </a:t>
            </a:r>
            <a:r>
              <a:rPr lang="en-US" dirty="0" smtClean="0">
                <a:latin typeface="Cambria" pitchFamily="18" charset="0"/>
              </a:rPr>
              <a:t>to another </a:t>
            </a:r>
            <a:r>
              <a:rPr lang="en-US" dirty="0">
                <a:latin typeface="Cambria" pitchFamily="18" charset="0"/>
              </a:rPr>
              <a:t>one should be </a:t>
            </a:r>
            <a:r>
              <a:rPr lang="en-US" dirty="0" smtClean="0">
                <a:latin typeface="Cambria" pitchFamily="18" charset="0"/>
              </a:rPr>
              <a:t>minimized).</a:t>
            </a:r>
          </a:p>
          <a:p>
            <a:pPr algn="just"/>
            <a:r>
              <a:rPr lang="en-US" dirty="0" smtClean="0">
                <a:latin typeface="Cambria" pitchFamily="18" charset="0"/>
              </a:rPr>
              <a:t>k-</a:t>
            </a:r>
            <a:r>
              <a:rPr lang="en-US" dirty="0" err="1" smtClean="0">
                <a:latin typeface="Cambria" pitchFamily="18" charset="0"/>
              </a:rPr>
              <a:t>medoid</a:t>
            </a:r>
            <a:r>
              <a:rPr lang="en-US" dirty="0" smtClean="0">
                <a:latin typeface="Cambria" pitchFamily="18" charset="0"/>
              </a:rPr>
              <a:t> clustering algorithm is used to build clusters.</a:t>
            </a:r>
          </a:p>
          <a:p>
            <a:pPr algn="just"/>
            <a:endParaRPr lang="en-US" dirty="0" smtClean="0">
              <a:latin typeface="Cambria" pitchFamily="18" charset="0"/>
            </a:endParaRPr>
          </a:p>
          <a:p>
            <a:pPr algn="just"/>
            <a:endParaRPr lang="en-US" dirty="0" smtClean="0">
              <a:latin typeface="Cambria" pitchFamily="18" charset="0"/>
            </a:endParaRPr>
          </a:p>
          <a:p>
            <a:endParaRPr lang="en-US" dirty="0">
              <a:latin typeface="Cambria" pitchFamily="18" charset="0"/>
            </a:endParaRPr>
          </a:p>
        </p:txBody>
      </p:sp>
      <p:sp>
        <p:nvSpPr>
          <p:cNvPr id="4" name="Footer Placeholder 3"/>
          <p:cNvSpPr>
            <a:spLocks noGrp="1"/>
          </p:cNvSpPr>
          <p:nvPr>
            <p:ph type="ftr" sz="quarter" idx="11"/>
          </p:nvPr>
        </p:nvSpPr>
        <p:spPr/>
        <p:txBody>
          <a:bodyPr/>
          <a:lstStyle/>
          <a:p>
            <a:r>
              <a:rPr lang="en-US" dirty="0" smtClean="0">
                <a:latin typeface="Georgia"/>
              </a:rPr>
              <a:t>Providing Consistent Global Sharing Services over VANET : </a:t>
            </a:r>
            <a:r>
              <a:rPr lang="en-US" dirty="0" err="1" smtClean="0">
                <a:latin typeface="Georgia"/>
              </a:rPr>
              <a:t>Pejman</a:t>
            </a:r>
            <a:r>
              <a:rPr lang="en-US" dirty="0" smtClean="0">
                <a:latin typeface="Georgia"/>
              </a:rPr>
              <a:t> </a:t>
            </a:r>
            <a:r>
              <a:rPr lang="en-US" dirty="0" err="1" smtClean="0">
                <a:latin typeface="Georgia"/>
              </a:rPr>
              <a:t>Panahi</a:t>
            </a:r>
            <a:endParaRPr lang="en-US" dirty="0">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87856083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k – </a:t>
            </a:r>
            <a:r>
              <a:rPr lang="en-US" dirty="0" err="1" smtClean="0">
                <a:latin typeface="Cambria" pitchFamily="18" charset="0"/>
              </a:rPr>
              <a:t>medoid</a:t>
            </a:r>
            <a:r>
              <a:rPr lang="en-US" dirty="0" smtClean="0">
                <a:latin typeface="Cambria" pitchFamily="18" charset="0"/>
              </a:rPr>
              <a:t> clustering algorithm</a:t>
            </a:r>
            <a:endParaRPr lang="en-US" dirty="0">
              <a:latin typeface="Cambria" pitchFamily="18" charset="0"/>
            </a:endParaRPr>
          </a:p>
        </p:txBody>
      </p:sp>
      <p:sp>
        <p:nvSpPr>
          <p:cNvPr id="3" name="Content Placeholder 2"/>
          <p:cNvSpPr>
            <a:spLocks noGrp="1"/>
          </p:cNvSpPr>
          <p:nvPr>
            <p:ph sz="quarter" idx="1"/>
          </p:nvPr>
        </p:nvSpPr>
        <p:spPr/>
        <p:txBody>
          <a:bodyPr>
            <a:normAutofit/>
          </a:bodyPr>
          <a:lstStyle/>
          <a:p>
            <a:pPr marL="514350" indent="-514350" algn="just">
              <a:buFont typeface="+mj-lt"/>
              <a:buAutoNum type="arabicPeriod"/>
            </a:pPr>
            <a:endParaRPr lang="en-US" dirty="0" smtClean="0">
              <a:latin typeface="Cambria" pitchFamily="18" charset="0"/>
            </a:endParaRPr>
          </a:p>
          <a:p>
            <a:pPr marL="514350" indent="-514350" algn="just">
              <a:buFont typeface="+mj-lt"/>
              <a:buAutoNum type="arabicPeriod"/>
            </a:pPr>
            <a:r>
              <a:rPr lang="en-US" dirty="0" smtClean="0">
                <a:latin typeface="Cambria" pitchFamily="18" charset="0"/>
              </a:rPr>
              <a:t>Choose </a:t>
            </a:r>
            <a:r>
              <a:rPr lang="en-US" dirty="0">
                <a:latin typeface="Cambria" pitchFamily="18" charset="0"/>
              </a:rPr>
              <a:t>k points to be the initial </a:t>
            </a:r>
            <a:r>
              <a:rPr lang="en-US" dirty="0" smtClean="0">
                <a:latin typeface="Cambria" pitchFamily="18" charset="0"/>
              </a:rPr>
              <a:t>cluster-heads (</a:t>
            </a:r>
            <a:r>
              <a:rPr lang="en-US" dirty="0" err="1" smtClean="0">
                <a:latin typeface="Cambria" pitchFamily="18" charset="0"/>
              </a:rPr>
              <a:t>Medoids</a:t>
            </a:r>
            <a:r>
              <a:rPr lang="en-US" dirty="0">
                <a:latin typeface="Cambria" pitchFamily="18" charset="0"/>
              </a:rPr>
              <a:t>)</a:t>
            </a:r>
          </a:p>
          <a:p>
            <a:pPr marL="514350" indent="-514350" algn="just">
              <a:buFont typeface="+mj-lt"/>
              <a:buAutoNum type="arabicPeriod"/>
            </a:pPr>
            <a:r>
              <a:rPr lang="en-US" dirty="0" smtClean="0">
                <a:latin typeface="Cambria" pitchFamily="18" charset="0"/>
              </a:rPr>
              <a:t>Assign </a:t>
            </a:r>
            <a:r>
              <a:rPr lang="en-US" dirty="0">
                <a:latin typeface="Cambria" pitchFamily="18" charset="0"/>
              </a:rPr>
              <a:t>each node to the closest </a:t>
            </a:r>
            <a:r>
              <a:rPr lang="en-US" dirty="0" err="1">
                <a:latin typeface="Cambria" pitchFamily="18" charset="0"/>
              </a:rPr>
              <a:t>Medoid</a:t>
            </a:r>
            <a:r>
              <a:rPr lang="en-US" dirty="0">
                <a:latin typeface="Cambria" pitchFamily="18" charset="0"/>
              </a:rPr>
              <a:t>.</a:t>
            </a:r>
          </a:p>
          <a:p>
            <a:pPr marL="514350" indent="-514350" algn="just">
              <a:buFont typeface="+mj-lt"/>
              <a:buAutoNum type="arabicPeriod"/>
            </a:pPr>
            <a:r>
              <a:rPr lang="en-US" dirty="0" smtClean="0">
                <a:latin typeface="Cambria" pitchFamily="18" charset="0"/>
              </a:rPr>
              <a:t>When </a:t>
            </a:r>
            <a:r>
              <a:rPr lang="en-US" dirty="0">
                <a:latin typeface="Cambria" pitchFamily="18" charset="0"/>
              </a:rPr>
              <a:t>all nodes have been assigned, try </a:t>
            </a:r>
            <a:r>
              <a:rPr lang="en-US" dirty="0" smtClean="0">
                <a:latin typeface="Cambria" pitchFamily="18" charset="0"/>
              </a:rPr>
              <a:t>swapping cluster-nodes </a:t>
            </a:r>
            <a:r>
              <a:rPr lang="en-US" dirty="0">
                <a:latin typeface="Cambria" pitchFamily="18" charset="0"/>
              </a:rPr>
              <a:t>with their cluster-heads and see </a:t>
            </a:r>
            <a:r>
              <a:rPr lang="en-US" dirty="0" smtClean="0">
                <a:latin typeface="Cambria" pitchFamily="18" charset="0"/>
              </a:rPr>
              <a:t>if the </a:t>
            </a:r>
            <a:r>
              <a:rPr lang="en-US" dirty="0">
                <a:latin typeface="Cambria" pitchFamily="18" charset="0"/>
              </a:rPr>
              <a:t>costs are decreased.</a:t>
            </a:r>
          </a:p>
          <a:p>
            <a:pPr marL="514350" indent="-514350" algn="just">
              <a:buFont typeface="+mj-lt"/>
              <a:buAutoNum type="arabicPeriod"/>
            </a:pPr>
            <a:r>
              <a:rPr lang="en-US" dirty="0" smtClean="0">
                <a:latin typeface="Cambria" pitchFamily="18" charset="0"/>
              </a:rPr>
              <a:t>Repeat </a:t>
            </a:r>
            <a:r>
              <a:rPr lang="en-US" dirty="0">
                <a:latin typeface="Cambria" pitchFamily="18" charset="0"/>
              </a:rPr>
              <a:t>Steps 2 and 3 until the </a:t>
            </a:r>
            <a:r>
              <a:rPr lang="en-US" dirty="0" err="1">
                <a:latin typeface="Cambria" pitchFamily="18" charset="0"/>
              </a:rPr>
              <a:t>Medoids</a:t>
            </a:r>
            <a:r>
              <a:rPr lang="en-US" dirty="0">
                <a:latin typeface="Cambria" pitchFamily="18" charset="0"/>
              </a:rPr>
              <a:t> no </a:t>
            </a:r>
            <a:r>
              <a:rPr lang="en-US" dirty="0" smtClean="0">
                <a:latin typeface="Cambria" pitchFamily="18" charset="0"/>
              </a:rPr>
              <a:t>longer move</a:t>
            </a:r>
            <a:r>
              <a:rPr lang="en-US" dirty="0">
                <a:latin typeface="Cambria" pitchFamily="18" charset="0"/>
              </a:rPr>
              <a:t>.</a:t>
            </a: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410740044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CLUSTERING</a:t>
            </a:r>
            <a:endParaRPr lang="en-US" dirty="0">
              <a:latin typeface="Cambria" pitchFamily="18" charset="0"/>
            </a:endParaRPr>
          </a:p>
        </p:txBody>
      </p:sp>
      <p:sp>
        <p:nvSpPr>
          <p:cNvPr id="3" name="Content Placeholder 2"/>
          <p:cNvSpPr>
            <a:spLocks noGrp="1"/>
          </p:cNvSpPr>
          <p:nvPr>
            <p:ph sz="quarter" idx="1"/>
          </p:nvPr>
        </p:nvSpPr>
        <p:spPr/>
        <p:txBody>
          <a:bodyPr>
            <a:normAutofit fontScale="92500" lnSpcReduction="20000"/>
          </a:bodyPr>
          <a:lstStyle/>
          <a:p>
            <a:r>
              <a:rPr lang="en-US" dirty="0">
                <a:latin typeface="Cambria" pitchFamily="18" charset="0"/>
              </a:rPr>
              <a:t>The coherence of a </a:t>
            </a:r>
            <a:r>
              <a:rPr lang="en-US" dirty="0" smtClean="0">
                <a:latin typeface="Cambria" pitchFamily="18" charset="0"/>
              </a:rPr>
              <a:t>cluster is </a:t>
            </a:r>
            <a:r>
              <a:rPr lang="en-US" dirty="0">
                <a:latin typeface="Cambria" pitchFamily="18" charset="0"/>
              </a:rPr>
              <a:t>measured </a:t>
            </a:r>
            <a:r>
              <a:rPr lang="en-US" dirty="0" smtClean="0">
                <a:latin typeface="Cambria" pitchFamily="18" charset="0"/>
              </a:rPr>
              <a:t>by the </a:t>
            </a:r>
            <a:r>
              <a:rPr lang="en-US" dirty="0">
                <a:latin typeface="Cambria" pitchFamily="18" charset="0"/>
              </a:rPr>
              <a:t>traffic of vehicles inside it rather than </a:t>
            </a:r>
            <a:r>
              <a:rPr lang="en-US" dirty="0" smtClean="0">
                <a:latin typeface="Cambria" pitchFamily="18" charset="0"/>
              </a:rPr>
              <a:t>distances between </a:t>
            </a:r>
            <a:r>
              <a:rPr lang="en-US" dirty="0">
                <a:latin typeface="Cambria" pitchFamily="18" charset="0"/>
              </a:rPr>
              <a:t>its nodes</a:t>
            </a:r>
            <a:r>
              <a:rPr lang="en-US" dirty="0" smtClean="0">
                <a:latin typeface="Cambria" pitchFamily="18" charset="0"/>
              </a:rPr>
              <a:t>.</a:t>
            </a:r>
          </a:p>
          <a:p>
            <a:r>
              <a:rPr lang="en-US" dirty="0" smtClean="0">
                <a:latin typeface="Cambria" pitchFamily="18" charset="0"/>
              </a:rPr>
              <a:t>Two </a:t>
            </a:r>
            <a:r>
              <a:rPr lang="en-US" dirty="0">
                <a:latin typeface="Cambria" pitchFamily="18" charset="0"/>
              </a:rPr>
              <a:t>access points are (virtually) close to </a:t>
            </a:r>
            <a:r>
              <a:rPr lang="en-US" dirty="0" smtClean="0">
                <a:latin typeface="Cambria" pitchFamily="18" charset="0"/>
              </a:rPr>
              <a:t>each other </a:t>
            </a:r>
            <a:r>
              <a:rPr lang="en-US" dirty="0">
                <a:latin typeface="Cambria" pitchFamily="18" charset="0"/>
              </a:rPr>
              <a:t>if the traffic between them is high</a:t>
            </a:r>
            <a:r>
              <a:rPr lang="en-US" dirty="0" smtClean="0">
                <a:latin typeface="Cambria" pitchFamily="18" charset="0"/>
              </a:rPr>
              <a:t>.</a:t>
            </a:r>
          </a:p>
          <a:p>
            <a:r>
              <a:rPr lang="en-US" dirty="0" smtClean="0">
                <a:latin typeface="Cambria" pitchFamily="18" charset="0"/>
              </a:rPr>
              <a:t>Cluster heads </a:t>
            </a:r>
            <a:r>
              <a:rPr lang="en-US" dirty="0">
                <a:latin typeface="Cambria" pitchFamily="18" charset="0"/>
              </a:rPr>
              <a:t>have </a:t>
            </a:r>
            <a:r>
              <a:rPr lang="en-US" dirty="0" smtClean="0">
                <a:latin typeface="Cambria" pitchFamily="18" charset="0"/>
              </a:rPr>
              <a:t>to be </a:t>
            </a:r>
            <a:r>
              <a:rPr lang="en-US" dirty="0">
                <a:latin typeface="Cambria" pitchFamily="18" charset="0"/>
              </a:rPr>
              <a:t>the most central nodes not regarding the </a:t>
            </a:r>
            <a:r>
              <a:rPr lang="en-US" dirty="0" smtClean="0">
                <a:latin typeface="Cambria" pitchFamily="18" charset="0"/>
              </a:rPr>
              <a:t>spatial repartition </a:t>
            </a:r>
            <a:r>
              <a:rPr lang="en-US" dirty="0">
                <a:latin typeface="Cambria" pitchFamily="18" charset="0"/>
              </a:rPr>
              <a:t>of the gateways belonging to their clusters </a:t>
            </a:r>
            <a:r>
              <a:rPr lang="en-US" dirty="0" smtClean="0">
                <a:latin typeface="Cambria" pitchFamily="18" charset="0"/>
              </a:rPr>
              <a:t>but regarding </a:t>
            </a:r>
            <a:r>
              <a:rPr lang="en-US" dirty="0">
                <a:latin typeface="Cambria" pitchFamily="18" charset="0"/>
              </a:rPr>
              <a:t>the cars traffic in their clusters</a:t>
            </a:r>
            <a:r>
              <a:rPr lang="en-US" dirty="0" smtClean="0">
                <a:latin typeface="Cambria" pitchFamily="18" charset="0"/>
              </a:rPr>
              <a:t>.</a:t>
            </a:r>
          </a:p>
          <a:p>
            <a:r>
              <a:rPr lang="en-US" dirty="0">
                <a:latin typeface="Cambria" pitchFamily="18" charset="0"/>
              </a:rPr>
              <a:t>The best </a:t>
            </a:r>
            <a:r>
              <a:rPr lang="en-US" dirty="0" smtClean="0">
                <a:latin typeface="Cambria" pitchFamily="18" charset="0"/>
              </a:rPr>
              <a:t>known type </a:t>
            </a:r>
            <a:r>
              <a:rPr lang="en-US" dirty="0">
                <a:latin typeface="Cambria" pitchFamily="18" charset="0"/>
              </a:rPr>
              <a:t>of centrality that corresponds to this idea is </a:t>
            </a:r>
            <a:r>
              <a:rPr lang="en-US" dirty="0" smtClean="0">
                <a:latin typeface="Cambria" pitchFamily="18" charset="0"/>
              </a:rPr>
              <a:t>the </a:t>
            </a:r>
            <a:r>
              <a:rPr lang="en-US" dirty="0" err="1" smtClean="0">
                <a:latin typeface="Cambria" pitchFamily="18" charset="0"/>
              </a:rPr>
              <a:t>Betweenness</a:t>
            </a:r>
            <a:r>
              <a:rPr lang="en-US" dirty="0" smtClean="0">
                <a:latin typeface="Cambria" pitchFamily="18" charset="0"/>
              </a:rPr>
              <a:t>-Centrality.</a:t>
            </a:r>
          </a:p>
          <a:p>
            <a:r>
              <a:rPr lang="en-US" dirty="0" smtClean="0">
                <a:latin typeface="Cambria" pitchFamily="18" charset="0"/>
              </a:rPr>
              <a:t>Betweenness </a:t>
            </a:r>
            <a:r>
              <a:rPr lang="en-US" dirty="0">
                <a:latin typeface="Cambria" pitchFamily="18" charset="0"/>
              </a:rPr>
              <a:t>centrality </a:t>
            </a:r>
            <a:r>
              <a:rPr lang="en-US" dirty="0" smtClean="0">
                <a:latin typeface="Cambria" pitchFamily="18" charset="0"/>
              </a:rPr>
              <a:t>: Nodes </a:t>
            </a:r>
            <a:r>
              <a:rPr lang="en-US" dirty="0">
                <a:latin typeface="Cambria" pitchFamily="18" charset="0"/>
              </a:rPr>
              <a:t>are </a:t>
            </a:r>
            <a:r>
              <a:rPr lang="en-US" i="1" dirty="0">
                <a:latin typeface="Cambria" pitchFamily="18" charset="0"/>
              </a:rPr>
              <a:t>somehow</a:t>
            </a:r>
            <a:r>
              <a:rPr lang="en-US" dirty="0">
                <a:latin typeface="Cambria" pitchFamily="18" charset="0"/>
              </a:rPr>
              <a:t> </a:t>
            </a:r>
            <a:r>
              <a:rPr lang="en-US" dirty="0" smtClean="0">
                <a:latin typeface="Cambria" pitchFamily="18" charset="0"/>
              </a:rPr>
              <a:t>central to </a:t>
            </a:r>
            <a:r>
              <a:rPr lang="en-US" dirty="0">
                <a:latin typeface="Cambria" pitchFamily="18" charset="0"/>
              </a:rPr>
              <a:t>the degree they stand between other nodes on the </a:t>
            </a:r>
            <a:r>
              <a:rPr lang="en-US" dirty="0" smtClean="0">
                <a:latin typeface="Cambria" pitchFamily="18" charset="0"/>
              </a:rPr>
              <a:t>paths of </a:t>
            </a:r>
            <a:r>
              <a:rPr lang="en-US" dirty="0">
                <a:latin typeface="Cambria" pitchFamily="18" charset="0"/>
              </a:rPr>
              <a:t>communication.</a:t>
            </a:r>
            <a:endParaRPr lang="en-US" dirty="0" smtClean="0">
              <a:latin typeface="Cambria" pitchFamily="18" charset="0"/>
            </a:endParaRPr>
          </a:p>
          <a:p>
            <a:endParaRPr lang="en-US" dirty="0" smtClean="0">
              <a:latin typeface="Cambria"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29529021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a:latin typeface="Cambria" pitchFamily="18" charset="0"/>
              </a:rPr>
              <a:t>Betweenness centrality</a:t>
            </a:r>
            <a:endParaRPr lang="en-US" cap="all" dirty="0"/>
          </a:p>
        </p:txBody>
      </p:sp>
      <p:sp>
        <p:nvSpPr>
          <p:cNvPr id="3" name="Content Placeholder 2"/>
          <p:cNvSpPr>
            <a:spLocks noGrp="1"/>
          </p:cNvSpPr>
          <p:nvPr>
            <p:ph sz="quarter" idx="1"/>
          </p:nvPr>
        </p:nvSpPr>
        <p:spPr/>
        <p:txBody>
          <a:bodyPr/>
          <a:lstStyle/>
          <a:p>
            <a:endParaRPr lang="en-US" dirty="0"/>
          </a:p>
        </p:txBody>
      </p:sp>
      <p:pic>
        <p:nvPicPr>
          <p:cNvPr id="7170" name="Picture 2" descr="V:\CIS 6930 - MN\Present\600px-Graph_betweennes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600200"/>
            <a:ext cx="4495800" cy="4495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7" name="Rectangle 6"/>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242347877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Synchronization of requests</a:t>
            </a:r>
            <a:endParaRPr lang="en-US" dirty="0">
              <a:latin typeface="Cambria" pitchFamily="18" charset="0"/>
            </a:endParaRPr>
          </a:p>
        </p:txBody>
      </p:sp>
      <p:sp>
        <p:nvSpPr>
          <p:cNvPr id="3" name="Content Placeholder 2"/>
          <p:cNvSpPr>
            <a:spLocks noGrp="1"/>
          </p:cNvSpPr>
          <p:nvPr>
            <p:ph sz="quarter" idx="1"/>
          </p:nvPr>
        </p:nvSpPr>
        <p:spPr/>
        <p:txBody>
          <a:bodyPr>
            <a:normAutofit lnSpcReduction="10000"/>
          </a:bodyPr>
          <a:lstStyle/>
          <a:p>
            <a:pPr algn="just"/>
            <a:r>
              <a:rPr lang="en-US" dirty="0" smtClean="0">
                <a:latin typeface="Cambria" pitchFamily="18" charset="0"/>
              </a:rPr>
              <a:t>The </a:t>
            </a:r>
            <a:r>
              <a:rPr lang="en-US" dirty="0">
                <a:latin typeface="Cambria" pitchFamily="18" charset="0"/>
              </a:rPr>
              <a:t>synchronization of equivalent </a:t>
            </a:r>
            <a:r>
              <a:rPr lang="en-US" dirty="0" smtClean="0">
                <a:latin typeface="Cambria" pitchFamily="18" charset="0"/>
              </a:rPr>
              <a:t>requests </a:t>
            </a:r>
            <a:r>
              <a:rPr lang="en-US" dirty="0">
                <a:latin typeface="Cambria" pitchFamily="18" charset="0"/>
              </a:rPr>
              <a:t>has a </a:t>
            </a:r>
            <a:r>
              <a:rPr lang="en-US" dirty="0" smtClean="0">
                <a:latin typeface="Cambria" pitchFamily="18" charset="0"/>
              </a:rPr>
              <a:t>direct </a:t>
            </a:r>
            <a:r>
              <a:rPr lang="en-US" dirty="0">
                <a:latin typeface="Cambria" pitchFamily="18" charset="0"/>
              </a:rPr>
              <a:t>impact on the scalability of </a:t>
            </a:r>
            <a:r>
              <a:rPr lang="en-US" dirty="0" smtClean="0">
                <a:latin typeface="Cambria" pitchFamily="18" charset="0"/>
              </a:rPr>
              <a:t>proposed architecture.</a:t>
            </a:r>
          </a:p>
          <a:p>
            <a:pPr algn="just"/>
            <a:r>
              <a:rPr lang="en-US" dirty="0" smtClean="0">
                <a:latin typeface="Cambria" pitchFamily="18" charset="0"/>
              </a:rPr>
              <a:t>Equivalent requests refers </a:t>
            </a:r>
            <a:r>
              <a:rPr lang="en-US" dirty="0">
                <a:latin typeface="Cambria" pitchFamily="18" charset="0"/>
              </a:rPr>
              <a:t>to </a:t>
            </a:r>
            <a:r>
              <a:rPr lang="en-US" dirty="0" smtClean="0">
                <a:latin typeface="Cambria" pitchFamily="18" charset="0"/>
              </a:rPr>
              <a:t>search-requests looking </a:t>
            </a:r>
            <a:r>
              <a:rPr lang="en-US" dirty="0">
                <a:latin typeface="Cambria" pitchFamily="18" charset="0"/>
              </a:rPr>
              <a:t>for the same file on different cars, apart </a:t>
            </a:r>
            <a:r>
              <a:rPr lang="en-US" dirty="0" smtClean="0">
                <a:latin typeface="Cambria" pitchFamily="18" charset="0"/>
              </a:rPr>
              <a:t>from being </a:t>
            </a:r>
            <a:r>
              <a:rPr lang="en-US" dirty="0">
                <a:latin typeface="Cambria" pitchFamily="18" charset="0"/>
              </a:rPr>
              <a:t>generated from one car-request (when the file </a:t>
            </a:r>
            <a:r>
              <a:rPr lang="en-US" dirty="0" smtClean="0">
                <a:latin typeface="Cambria" pitchFamily="18" charset="0"/>
              </a:rPr>
              <a:t>is shared </a:t>
            </a:r>
            <a:r>
              <a:rPr lang="en-US" dirty="0">
                <a:latin typeface="Cambria" pitchFamily="18" charset="0"/>
              </a:rPr>
              <a:t>by more than one car) or issued from many cars</a:t>
            </a:r>
            <a:r>
              <a:rPr lang="en-US" dirty="0" smtClean="0">
                <a:latin typeface="Cambria" pitchFamily="18" charset="0"/>
              </a:rPr>
              <a:t>.</a:t>
            </a:r>
          </a:p>
          <a:p>
            <a:pPr algn="just"/>
            <a:r>
              <a:rPr lang="en-US" dirty="0" smtClean="0">
                <a:latin typeface="Cambria" pitchFamily="18" charset="0"/>
              </a:rPr>
              <a:t>Synchronization of requests is done at file indices since a request consults a file index to get the list of cars sharing the requested file.</a:t>
            </a: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82857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Synchronization of requests</a:t>
            </a:r>
            <a:endParaRPr lang="en-US" dirty="0">
              <a:latin typeface="Cambria" pitchFamily="18" charset="0"/>
            </a:endParaRPr>
          </a:p>
        </p:txBody>
      </p:sp>
      <p:sp>
        <p:nvSpPr>
          <p:cNvPr id="3" name="Content Placeholder 2"/>
          <p:cNvSpPr>
            <a:spLocks noGrp="1"/>
          </p:cNvSpPr>
          <p:nvPr>
            <p:ph sz="quarter" idx="1"/>
          </p:nvPr>
        </p:nvSpPr>
        <p:spPr/>
        <p:txBody>
          <a:bodyPr>
            <a:normAutofit fontScale="92500"/>
          </a:bodyPr>
          <a:lstStyle/>
          <a:p>
            <a:pPr algn="just"/>
            <a:r>
              <a:rPr lang="en-US" dirty="0" smtClean="0">
                <a:latin typeface="Cambria" pitchFamily="18" charset="0"/>
              </a:rPr>
              <a:t>Requests </a:t>
            </a:r>
            <a:r>
              <a:rPr lang="en-US" dirty="0">
                <a:latin typeface="Cambria" pitchFamily="18" charset="0"/>
              </a:rPr>
              <a:t>for each file have to be </a:t>
            </a:r>
            <a:r>
              <a:rPr lang="en-US" dirty="0" smtClean="0">
                <a:latin typeface="Cambria" pitchFamily="18" charset="0"/>
              </a:rPr>
              <a:t>temporarily registered </a:t>
            </a:r>
            <a:r>
              <a:rPr lang="en-US" dirty="0">
                <a:latin typeface="Cambria" pitchFamily="18" charset="0"/>
              </a:rPr>
              <a:t>in the corresponding file-index.</a:t>
            </a:r>
          </a:p>
          <a:p>
            <a:pPr algn="just"/>
            <a:r>
              <a:rPr lang="en-US" dirty="0" smtClean="0">
                <a:latin typeface="Cambria" pitchFamily="18" charset="0"/>
              </a:rPr>
              <a:t>As </a:t>
            </a:r>
            <a:r>
              <a:rPr lang="en-US" dirty="0">
                <a:latin typeface="Cambria" pitchFamily="18" charset="0"/>
              </a:rPr>
              <a:t>soon as a gateway retrieves a file, it sends </a:t>
            </a:r>
            <a:r>
              <a:rPr lang="en-US" dirty="0" smtClean="0">
                <a:latin typeface="Cambria" pitchFamily="18" charset="0"/>
              </a:rPr>
              <a:t>a message </a:t>
            </a:r>
            <a:r>
              <a:rPr lang="en-US" dirty="0">
                <a:latin typeface="Cambria" pitchFamily="18" charset="0"/>
              </a:rPr>
              <a:t>to clear the list of requests </a:t>
            </a:r>
            <a:r>
              <a:rPr lang="en-US" dirty="0" smtClean="0">
                <a:latin typeface="Cambria" pitchFamily="18" charset="0"/>
              </a:rPr>
              <a:t>registered for </a:t>
            </a:r>
            <a:r>
              <a:rPr lang="en-US" dirty="0">
                <a:latin typeface="Cambria" pitchFamily="18" charset="0"/>
              </a:rPr>
              <a:t>this file (or check whether it has already </a:t>
            </a:r>
            <a:r>
              <a:rPr lang="en-US" dirty="0" smtClean="0">
                <a:latin typeface="Cambria" pitchFamily="18" charset="0"/>
              </a:rPr>
              <a:t>been cleared</a:t>
            </a:r>
            <a:r>
              <a:rPr lang="en-US" dirty="0">
                <a:latin typeface="Cambria" pitchFamily="18" charset="0"/>
              </a:rPr>
              <a:t>).</a:t>
            </a:r>
          </a:p>
          <a:p>
            <a:pPr algn="just"/>
            <a:r>
              <a:rPr lang="en-US" dirty="0" smtClean="0">
                <a:latin typeface="Cambria" pitchFamily="18" charset="0"/>
              </a:rPr>
              <a:t>If </a:t>
            </a:r>
            <a:r>
              <a:rPr lang="en-US" dirty="0">
                <a:latin typeface="Cambria" pitchFamily="18" charset="0"/>
              </a:rPr>
              <a:t>the requests-list is empty this </a:t>
            </a:r>
            <a:r>
              <a:rPr lang="en-US" dirty="0" smtClean="0">
                <a:latin typeface="Cambria" pitchFamily="18" charset="0"/>
              </a:rPr>
              <a:t>gateway abandons </a:t>
            </a:r>
            <a:r>
              <a:rPr lang="en-US" dirty="0">
                <a:latin typeface="Cambria" pitchFamily="18" charset="0"/>
              </a:rPr>
              <a:t>the delivery of this file otherwise </a:t>
            </a:r>
            <a:r>
              <a:rPr lang="en-US" dirty="0" smtClean="0">
                <a:latin typeface="Cambria" pitchFamily="18" charset="0"/>
              </a:rPr>
              <a:t>it takes </a:t>
            </a:r>
            <a:r>
              <a:rPr lang="en-US" dirty="0">
                <a:latin typeface="Cambria" pitchFamily="18" charset="0"/>
              </a:rPr>
              <a:t>into responsibility to transmit the </a:t>
            </a:r>
            <a:r>
              <a:rPr lang="en-US" dirty="0" smtClean="0">
                <a:latin typeface="Cambria" pitchFamily="18" charset="0"/>
              </a:rPr>
              <a:t>retrieved file </a:t>
            </a:r>
            <a:r>
              <a:rPr lang="en-US" dirty="0">
                <a:latin typeface="Cambria" pitchFamily="18" charset="0"/>
              </a:rPr>
              <a:t>to all requesting cars.</a:t>
            </a:r>
          </a:p>
          <a:p>
            <a:pPr algn="just"/>
            <a:r>
              <a:rPr lang="en-US" dirty="0" smtClean="0">
                <a:latin typeface="Cambria" pitchFamily="18" charset="0"/>
              </a:rPr>
              <a:t>From </a:t>
            </a:r>
            <a:r>
              <a:rPr lang="en-US" dirty="0">
                <a:latin typeface="Cambria" pitchFamily="18" charset="0"/>
              </a:rPr>
              <a:t>time to time, gateways have to </a:t>
            </a:r>
            <a:r>
              <a:rPr lang="en-US" dirty="0" smtClean="0">
                <a:latin typeface="Cambria" pitchFamily="18" charset="0"/>
              </a:rPr>
              <a:t>check whether </a:t>
            </a:r>
            <a:r>
              <a:rPr lang="en-US" dirty="0">
                <a:latin typeface="Cambria" pitchFamily="18" charset="0"/>
              </a:rPr>
              <a:t>the non yet retrieved files have </a:t>
            </a:r>
            <a:r>
              <a:rPr lang="en-US" dirty="0" smtClean="0">
                <a:latin typeface="Cambria" pitchFamily="18" charset="0"/>
              </a:rPr>
              <a:t>been already </a:t>
            </a:r>
            <a:r>
              <a:rPr lang="en-US" dirty="0">
                <a:latin typeface="Cambria" pitchFamily="18" charset="0"/>
              </a:rPr>
              <a:t>retrieved by another gateway </a:t>
            </a:r>
            <a:r>
              <a:rPr lang="en-US" dirty="0" smtClean="0">
                <a:latin typeface="Cambria" pitchFamily="18" charset="0"/>
              </a:rPr>
              <a:t>by checking </a:t>
            </a:r>
            <a:r>
              <a:rPr lang="en-US" dirty="0">
                <a:latin typeface="Cambria" pitchFamily="18" charset="0"/>
              </a:rPr>
              <a:t>the requests-cache.</a:t>
            </a:r>
            <a:endParaRPr lang="en-US" dirty="0" smtClean="0">
              <a:latin typeface="Cambria"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369503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Prediction of Next-Car-Positions</a:t>
            </a:r>
          </a:p>
        </p:txBody>
      </p:sp>
      <p:sp>
        <p:nvSpPr>
          <p:cNvPr id="3" name="Content Placeholder 2"/>
          <p:cNvSpPr>
            <a:spLocks noGrp="1"/>
          </p:cNvSpPr>
          <p:nvPr>
            <p:ph sz="quarter" idx="1"/>
          </p:nvPr>
        </p:nvSpPr>
        <p:spPr/>
        <p:txBody>
          <a:bodyPr>
            <a:normAutofit fontScale="85000" lnSpcReduction="20000"/>
          </a:bodyPr>
          <a:lstStyle/>
          <a:p>
            <a:pPr algn="just"/>
            <a:r>
              <a:rPr lang="en-US" dirty="0">
                <a:latin typeface="Cambria" pitchFamily="18" charset="0"/>
              </a:rPr>
              <a:t>The prediction of next car positions is used in a </a:t>
            </a:r>
            <a:r>
              <a:rPr lang="en-US" dirty="0" smtClean="0">
                <a:latin typeface="Cambria" pitchFamily="18" charset="0"/>
              </a:rPr>
              <a:t>first stage </a:t>
            </a:r>
            <a:r>
              <a:rPr lang="en-US" dirty="0">
                <a:latin typeface="Cambria" pitchFamily="18" charset="0"/>
              </a:rPr>
              <a:t>to avoid flooding access points with </a:t>
            </a:r>
            <a:r>
              <a:rPr lang="en-US" dirty="0" smtClean="0">
                <a:latin typeface="Cambria" pitchFamily="18" charset="0"/>
              </a:rPr>
              <a:t>file-requests</a:t>
            </a:r>
          </a:p>
          <a:p>
            <a:pPr algn="just"/>
            <a:r>
              <a:rPr lang="en-US" dirty="0">
                <a:latin typeface="Cambria" pitchFamily="18" charset="0"/>
              </a:rPr>
              <a:t>In </a:t>
            </a:r>
            <a:r>
              <a:rPr lang="en-US" dirty="0" smtClean="0">
                <a:latin typeface="Cambria" pitchFamily="18" charset="0"/>
              </a:rPr>
              <a:t>the second </a:t>
            </a:r>
            <a:r>
              <a:rPr lang="en-US" dirty="0">
                <a:latin typeface="Cambria" pitchFamily="18" charset="0"/>
              </a:rPr>
              <a:t>stage it is used to accelerate the deliverance </a:t>
            </a:r>
            <a:r>
              <a:rPr lang="en-US" dirty="0" smtClean="0">
                <a:latin typeface="Cambria" pitchFamily="18" charset="0"/>
              </a:rPr>
              <a:t>of files </a:t>
            </a:r>
            <a:r>
              <a:rPr lang="en-US" dirty="0">
                <a:latin typeface="Cambria" pitchFamily="18" charset="0"/>
              </a:rPr>
              <a:t>to cars by forwarding the retrieved files to </a:t>
            </a:r>
            <a:r>
              <a:rPr lang="en-US" dirty="0" smtClean="0">
                <a:latin typeface="Cambria" pitchFamily="18" charset="0"/>
              </a:rPr>
              <a:t>probable next </a:t>
            </a:r>
            <a:r>
              <a:rPr lang="en-US" dirty="0">
                <a:latin typeface="Cambria" pitchFamily="18" charset="0"/>
              </a:rPr>
              <a:t>positions of requesting cars</a:t>
            </a:r>
            <a:r>
              <a:rPr lang="en-US" dirty="0" smtClean="0">
                <a:latin typeface="Cambria" pitchFamily="18" charset="0"/>
              </a:rPr>
              <a:t>.</a:t>
            </a:r>
          </a:p>
          <a:p>
            <a:pPr algn="just"/>
            <a:r>
              <a:rPr lang="en-US" dirty="0" smtClean="0">
                <a:latin typeface="Cambria" pitchFamily="18" charset="0"/>
              </a:rPr>
              <a:t>Any </a:t>
            </a:r>
            <a:r>
              <a:rPr lang="en-US" dirty="0">
                <a:latin typeface="Cambria" pitchFamily="18" charset="0"/>
              </a:rPr>
              <a:t>prediction strategy should be based on </a:t>
            </a:r>
            <a:r>
              <a:rPr lang="en-US" dirty="0" smtClean="0">
                <a:latin typeface="Cambria" pitchFamily="18" charset="0"/>
              </a:rPr>
              <a:t>the knowledge </a:t>
            </a:r>
            <a:r>
              <a:rPr lang="en-US" dirty="0">
                <a:latin typeface="Cambria" pitchFamily="18" charset="0"/>
              </a:rPr>
              <a:t>about the current car-position, this </a:t>
            </a:r>
            <a:r>
              <a:rPr lang="en-US" dirty="0" smtClean="0">
                <a:latin typeface="Cambria" pitchFamily="18" charset="0"/>
              </a:rPr>
              <a:t>prediction is </a:t>
            </a:r>
            <a:r>
              <a:rPr lang="en-US" dirty="0">
                <a:latin typeface="Cambria" pitchFamily="18" charset="0"/>
              </a:rPr>
              <a:t>done at </a:t>
            </a:r>
            <a:r>
              <a:rPr lang="en-US" dirty="0" smtClean="0">
                <a:latin typeface="Cambria" pitchFamily="18" charset="0"/>
              </a:rPr>
              <a:t>cluster heads.</a:t>
            </a:r>
          </a:p>
          <a:p>
            <a:pPr algn="just"/>
            <a:r>
              <a:rPr lang="en-US" dirty="0">
                <a:latin typeface="Cambria" pitchFamily="18" charset="0"/>
              </a:rPr>
              <a:t>A classified list of </a:t>
            </a:r>
            <a:r>
              <a:rPr lang="en-US" dirty="0" smtClean="0">
                <a:latin typeface="Cambria" pitchFamily="18" charset="0"/>
              </a:rPr>
              <a:t>next-possible gateways </a:t>
            </a:r>
            <a:r>
              <a:rPr lang="en-US" dirty="0">
                <a:latin typeface="Cambria" pitchFamily="18" charset="0"/>
              </a:rPr>
              <a:t>could be dynamically built at </a:t>
            </a:r>
            <a:r>
              <a:rPr lang="en-US" dirty="0" smtClean="0">
                <a:latin typeface="Cambria" pitchFamily="18" charset="0"/>
              </a:rPr>
              <a:t>cluster heads for each </a:t>
            </a:r>
            <a:r>
              <a:rPr lang="en-US" dirty="0">
                <a:latin typeface="Cambria" pitchFamily="18" charset="0"/>
              </a:rPr>
              <a:t>gateway belonging to its cluster, by counting </a:t>
            </a:r>
            <a:r>
              <a:rPr lang="en-US" dirty="0" smtClean="0">
                <a:latin typeface="Cambria" pitchFamily="18" charset="0"/>
              </a:rPr>
              <a:t>the vehicular </a:t>
            </a:r>
            <a:r>
              <a:rPr lang="en-US" dirty="0">
                <a:latin typeface="Cambria" pitchFamily="18" charset="0"/>
              </a:rPr>
              <a:t>traffic between gateways</a:t>
            </a:r>
            <a:r>
              <a:rPr lang="en-US" dirty="0" smtClean="0">
                <a:latin typeface="Cambria" pitchFamily="18" charset="0"/>
              </a:rPr>
              <a:t>.</a:t>
            </a:r>
          </a:p>
          <a:p>
            <a:pPr algn="just"/>
            <a:r>
              <a:rPr lang="en-US" dirty="0">
                <a:latin typeface="Cambria" pitchFamily="18" charset="0"/>
              </a:rPr>
              <a:t>After a </a:t>
            </a:r>
            <a:r>
              <a:rPr lang="en-US" dirty="0" smtClean="0">
                <a:latin typeface="Cambria" pitchFamily="18" charset="0"/>
              </a:rPr>
              <a:t>learning period </a:t>
            </a:r>
            <a:r>
              <a:rPr lang="en-US" dirty="0">
                <a:latin typeface="Cambria" pitchFamily="18" charset="0"/>
              </a:rPr>
              <a:t>of time, </a:t>
            </a:r>
            <a:r>
              <a:rPr lang="en-US" dirty="0" smtClean="0">
                <a:latin typeface="Cambria" pitchFamily="18" charset="0"/>
              </a:rPr>
              <a:t>the system predicts </a:t>
            </a:r>
            <a:r>
              <a:rPr lang="en-US" dirty="0">
                <a:latin typeface="Cambria" pitchFamily="18" charset="0"/>
              </a:rPr>
              <a:t>out good estimations for </a:t>
            </a:r>
            <a:r>
              <a:rPr lang="en-US" dirty="0" smtClean="0">
                <a:latin typeface="Cambria" pitchFamily="18" charset="0"/>
              </a:rPr>
              <a:t>the next-probable </a:t>
            </a:r>
            <a:r>
              <a:rPr lang="en-US" dirty="0">
                <a:latin typeface="Cambria" pitchFamily="18" charset="0"/>
              </a:rPr>
              <a:t>positions on most </a:t>
            </a:r>
            <a:r>
              <a:rPr lang="en-US" dirty="0" smtClean="0">
                <a:latin typeface="Cambria" pitchFamily="18" charset="0"/>
              </a:rPr>
              <a:t>gateways while adapting to traffic shape at different moments of a day.</a:t>
            </a: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20425929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itchFamily="18" charset="0"/>
              </a:rPr>
              <a:t>SIMULATION	</a:t>
            </a:r>
            <a:endParaRPr lang="en-US" dirty="0">
              <a:latin typeface="Cambria" pitchFamily="18" charset="0"/>
            </a:endParaRPr>
          </a:p>
        </p:txBody>
      </p:sp>
      <p:sp>
        <p:nvSpPr>
          <p:cNvPr id="3" name="Content Placeholder 2"/>
          <p:cNvSpPr>
            <a:spLocks noGrp="1"/>
          </p:cNvSpPr>
          <p:nvPr>
            <p:ph sz="quarter" idx="1"/>
          </p:nvPr>
        </p:nvSpPr>
        <p:spPr/>
        <p:txBody>
          <a:bodyPr>
            <a:normAutofit fontScale="92500" lnSpcReduction="20000"/>
          </a:bodyPr>
          <a:lstStyle/>
          <a:p>
            <a:pPr algn="just"/>
            <a:r>
              <a:rPr lang="en-US" dirty="0"/>
              <a:t>To evaluate proposed architecture, generating </a:t>
            </a:r>
            <a:r>
              <a:rPr lang="en-US" dirty="0" smtClean="0"/>
              <a:t>car traffic </a:t>
            </a:r>
            <a:r>
              <a:rPr lang="en-US" dirty="0"/>
              <a:t>based on the Manhattan mobility model </a:t>
            </a:r>
            <a:r>
              <a:rPr lang="en-US" dirty="0" smtClean="0"/>
              <a:t>were done</a:t>
            </a:r>
            <a:r>
              <a:rPr lang="en-US" dirty="0"/>
              <a:t>. </a:t>
            </a:r>
            <a:endParaRPr lang="en-US" dirty="0" smtClean="0"/>
          </a:p>
          <a:p>
            <a:pPr algn="just"/>
            <a:r>
              <a:rPr lang="en-US" dirty="0" smtClean="0"/>
              <a:t>Some </a:t>
            </a:r>
            <a:r>
              <a:rPr lang="en-US" dirty="0"/>
              <a:t>intersection points of the streets </a:t>
            </a:r>
            <a:r>
              <a:rPr lang="en-US" dirty="0" smtClean="0"/>
              <a:t>were chosen </a:t>
            </a:r>
            <a:r>
              <a:rPr lang="en-US" dirty="0"/>
              <a:t>to place access points. </a:t>
            </a:r>
            <a:endParaRPr lang="en-US" dirty="0" smtClean="0"/>
          </a:p>
          <a:p>
            <a:pPr algn="just"/>
            <a:r>
              <a:rPr lang="en-US" dirty="0" smtClean="0"/>
              <a:t>A grid of 5 </a:t>
            </a:r>
            <a:r>
              <a:rPr lang="en-US" dirty="0"/>
              <a:t>blocks at both the horizontal and the vertical </a:t>
            </a:r>
            <a:r>
              <a:rPr lang="en-US" dirty="0" smtClean="0"/>
              <a:t>axis, where </a:t>
            </a:r>
            <a:r>
              <a:rPr lang="en-US" dirty="0"/>
              <a:t>each block represents 1 km. </a:t>
            </a:r>
            <a:endParaRPr lang="en-US" dirty="0" smtClean="0"/>
          </a:p>
          <a:p>
            <a:pPr algn="just"/>
            <a:r>
              <a:rPr lang="en-US" dirty="0" smtClean="0"/>
              <a:t>Cars </a:t>
            </a:r>
            <a:r>
              <a:rPr lang="en-US" dirty="0"/>
              <a:t>have a speed </a:t>
            </a:r>
            <a:r>
              <a:rPr lang="en-US" dirty="0" smtClean="0"/>
              <a:t>of about </a:t>
            </a:r>
            <a:r>
              <a:rPr lang="en-US" dirty="0"/>
              <a:t>50km/h with a turn probability of 0.7. </a:t>
            </a:r>
            <a:endParaRPr lang="en-US" dirty="0" smtClean="0"/>
          </a:p>
          <a:p>
            <a:pPr algn="just"/>
            <a:r>
              <a:rPr lang="en-US" dirty="0" smtClean="0"/>
              <a:t>The number of </a:t>
            </a:r>
            <a:r>
              <a:rPr lang="en-US" dirty="0"/>
              <a:t>access points </a:t>
            </a:r>
            <a:r>
              <a:rPr lang="en-US" dirty="0" smtClean="0"/>
              <a:t>were </a:t>
            </a:r>
            <a:r>
              <a:rPr lang="en-US" dirty="0"/>
              <a:t>varied from 13 to 23 </a:t>
            </a:r>
            <a:r>
              <a:rPr lang="en-US" dirty="0" smtClean="0"/>
              <a:t>and thereof </a:t>
            </a:r>
            <a:r>
              <a:rPr lang="en-US" dirty="0"/>
              <a:t>2 to 6 </a:t>
            </a:r>
            <a:r>
              <a:rPr lang="en-US" dirty="0" smtClean="0"/>
              <a:t>cluster heads </a:t>
            </a:r>
            <a:r>
              <a:rPr lang="en-US" dirty="0"/>
              <a:t>should be chosen. </a:t>
            </a:r>
            <a:endParaRPr lang="en-US" dirty="0" smtClean="0"/>
          </a:p>
          <a:p>
            <a:pPr algn="just"/>
            <a:r>
              <a:rPr lang="en-US" dirty="0" smtClean="0"/>
              <a:t>All </a:t>
            </a:r>
            <a:r>
              <a:rPr lang="en-US" dirty="0"/>
              <a:t>nodes use IEEE 802.11b MAC operating at 5 Mbps.</a:t>
            </a:r>
          </a:p>
          <a:p>
            <a:pPr algn="just"/>
            <a:r>
              <a:rPr lang="en-US" dirty="0"/>
              <a:t>The transmission range is about 250 m.</a:t>
            </a:r>
            <a:endParaRPr lang="en-US" dirty="0">
              <a:latin typeface="Cambria" pitchFamily="18" charset="0"/>
            </a:endParaRPr>
          </a:p>
        </p:txBody>
      </p:sp>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19290169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ambria" pitchFamily="18" charset="0"/>
              </a:rPr>
              <a:t>Messages overhead for each clustering strategy</a:t>
            </a:r>
          </a:p>
        </p:txBody>
      </p:sp>
      <p:sp>
        <p:nvSpPr>
          <p:cNvPr id="3" name="Content Placeholder 2"/>
          <p:cNvSpPr>
            <a:spLocks noGrp="1"/>
          </p:cNvSpPr>
          <p:nvPr>
            <p:ph sz="quarter"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7924800" cy="5643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1327911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46C0A"/>
                </a:solidFill>
              </a:rPr>
              <a:t>Traditional Vanets</a:t>
            </a:r>
            <a:endParaRPr lang="en-US" dirty="0">
              <a:solidFill>
                <a:srgbClr val="E46C0A"/>
              </a:solidFill>
            </a:endParaRPr>
          </a:p>
        </p:txBody>
      </p:sp>
      <p:pic>
        <p:nvPicPr>
          <p:cNvPr id="6" name="Content Placeholder 5" descr="Screen shot 2011-03-21 at 11.07.46 PM 1.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16243" b="-16243"/>
          <a:stretch/>
        </p:blipFill>
        <p:spPr>
          <a:xfrm>
            <a:off x="3093682" y="1600200"/>
            <a:ext cx="5593118" cy="4525963"/>
          </a:xfrm>
        </p:spPr>
      </p:pic>
      <p:sp>
        <p:nvSpPr>
          <p:cNvPr id="3" name="Content Placeholder 2"/>
          <p:cNvSpPr>
            <a:spLocks noGrp="1"/>
          </p:cNvSpPr>
          <p:nvPr>
            <p:ph sz="half" idx="1"/>
          </p:nvPr>
        </p:nvSpPr>
        <p:spPr/>
        <p:txBody>
          <a:bodyPr/>
          <a:lstStyle/>
          <a:p>
            <a:r>
              <a:rPr lang="en-US" dirty="0" smtClean="0"/>
              <a:t>Routing</a:t>
            </a:r>
            <a:endParaRPr lang="en-US" dirty="0"/>
          </a:p>
        </p:txBody>
      </p:sp>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2306855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pitchFamily="18" charset="0"/>
              </a:rPr>
              <a:t>Download time for each clustering strategy</a:t>
            </a:r>
          </a:p>
        </p:txBody>
      </p:sp>
      <p:sp>
        <p:nvSpPr>
          <p:cNvPr id="3" name="Content Placeholder 2"/>
          <p:cNvSpPr>
            <a:spLocks noGrp="1"/>
          </p:cNvSpPr>
          <p:nvPr>
            <p:ph sz="quarter"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153400" cy="5610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11553889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Cambria" pitchFamily="18" charset="0"/>
              </a:rPr>
              <a:t>Effect of concurrent requests on the download time</a:t>
            </a:r>
          </a:p>
        </p:txBody>
      </p:sp>
      <p:pic>
        <p:nvPicPr>
          <p:cNvPr id="1024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533400" y="1143000"/>
            <a:ext cx="7924800" cy="5498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Tree>
    <p:extLst>
      <p:ext uri="{BB962C8B-B14F-4D97-AF65-F5344CB8AC3E}">
        <p14:creationId xmlns:p14="http://schemas.microsoft.com/office/powerpoint/2010/main" val="35418191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An </a:t>
            </a:r>
            <a:r>
              <a:rPr lang="en-US" dirty="0"/>
              <a:t>architecture </a:t>
            </a:r>
            <a:r>
              <a:rPr lang="en-US" dirty="0" smtClean="0"/>
              <a:t>that enhances </a:t>
            </a:r>
            <a:r>
              <a:rPr lang="en-US" dirty="0"/>
              <a:t>the efforts made in the field of vehicular ad </a:t>
            </a:r>
            <a:r>
              <a:rPr lang="en-US" dirty="0" smtClean="0"/>
              <a:t>hoc networks </a:t>
            </a:r>
            <a:r>
              <a:rPr lang="en-US" dirty="0"/>
              <a:t>to support realistic P2P services between cars</a:t>
            </a:r>
            <a:r>
              <a:rPr lang="en-US" dirty="0" smtClean="0"/>
              <a:t>.</a:t>
            </a:r>
          </a:p>
          <a:p>
            <a:r>
              <a:rPr lang="en-US" dirty="0" smtClean="0"/>
              <a:t>File </a:t>
            </a:r>
            <a:r>
              <a:rPr lang="en-US" dirty="0"/>
              <a:t>sharing </a:t>
            </a:r>
            <a:r>
              <a:rPr lang="en-US" dirty="0" smtClean="0"/>
              <a:t>services cannot </a:t>
            </a:r>
            <a:r>
              <a:rPr lang="en-US" dirty="0"/>
              <a:t>be achieved without connecting </a:t>
            </a:r>
            <a:r>
              <a:rPr lang="en-US" dirty="0" smtClean="0"/>
              <a:t>all cars </a:t>
            </a:r>
            <a:r>
              <a:rPr lang="en-US" dirty="0"/>
              <a:t>of the network for that purpose</a:t>
            </a:r>
            <a:r>
              <a:rPr lang="en-US" dirty="0" smtClean="0"/>
              <a:t>.</a:t>
            </a:r>
          </a:p>
          <a:p>
            <a:r>
              <a:rPr lang="en-US" dirty="0" smtClean="0"/>
              <a:t>Simulation results and analysis proves suggested architecture is efficient over the previous proposed techniques.</a:t>
            </a:r>
            <a:endParaRPr lang="en-US" dirty="0"/>
          </a:p>
        </p:txBody>
      </p:sp>
      <p:sp>
        <p:nvSpPr>
          <p:cNvPr id="4" name="Footer Placeholder 3"/>
          <p:cNvSpPr>
            <a:spLocks noGrp="1"/>
          </p:cNvSpPr>
          <p:nvPr>
            <p:ph type="ftr" sz="quarter" idx="11"/>
          </p:nvPr>
        </p:nvSpPr>
        <p:spPr/>
        <p:txBody>
          <a:bodyPr/>
          <a:lstStyle/>
          <a:p>
            <a:r>
              <a:rPr lang="en-US" dirty="0" smtClean="0">
                <a:latin typeface="Georgia"/>
              </a:rPr>
              <a:t>Providing Consistent Global Sharing Services over VANET : </a:t>
            </a:r>
            <a:r>
              <a:rPr lang="en-US" dirty="0" err="1" smtClean="0">
                <a:latin typeface="Georgia"/>
              </a:rPr>
              <a:t>Pejman</a:t>
            </a:r>
            <a:r>
              <a:rPr lang="en-US" dirty="0" smtClean="0">
                <a:latin typeface="Georgia"/>
              </a:rPr>
              <a:t> </a:t>
            </a:r>
            <a:r>
              <a:rPr lang="en-US" dirty="0" err="1" smtClean="0">
                <a:latin typeface="Georgia"/>
              </a:rPr>
              <a:t>Panahi</a:t>
            </a:r>
            <a:endParaRPr lang="en-US" dirty="0">
              <a:latin typeface="Georgia"/>
            </a:endParaRPr>
          </a:p>
        </p:txBody>
      </p:sp>
      <p:sp>
        <p:nvSpPr>
          <p:cNvPr id="5" name="Rectangle 4"/>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14510552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11022" y="635000"/>
            <a:ext cx="4040188" cy="732974"/>
          </a:xfrm>
        </p:spPr>
        <p:txBody>
          <a:bodyPr/>
          <a:lstStyle/>
          <a:p>
            <a:r>
              <a:rPr lang="en-US" dirty="0" smtClean="0">
                <a:solidFill>
                  <a:srgbClr val="00B050"/>
                </a:solidFill>
                <a:latin typeface="Cambria" pitchFamily="18" charset="0"/>
              </a:rPr>
              <a:t>Strength</a:t>
            </a:r>
            <a:endParaRPr lang="en-US" dirty="0">
              <a:solidFill>
                <a:srgbClr val="00B050"/>
              </a:solidFill>
              <a:latin typeface="Cambria" pitchFamily="18" charset="0"/>
            </a:endParaRPr>
          </a:p>
        </p:txBody>
      </p:sp>
      <p:sp>
        <p:nvSpPr>
          <p:cNvPr id="6" name="Text Placeholder 5"/>
          <p:cNvSpPr>
            <a:spLocks noGrp="1"/>
          </p:cNvSpPr>
          <p:nvPr>
            <p:ph type="body" sz="half" idx="3"/>
          </p:nvPr>
        </p:nvSpPr>
        <p:spPr>
          <a:xfrm>
            <a:off x="381000" y="3505200"/>
            <a:ext cx="4041775" cy="731520"/>
          </a:xfrm>
        </p:spPr>
        <p:txBody>
          <a:bodyPr/>
          <a:lstStyle/>
          <a:p>
            <a:r>
              <a:rPr lang="en-US" dirty="0" smtClean="0">
                <a:solidFill>
                  <a:srgbClr val="FF0000"/>
                </a:solidFill>
                <a:latin typeface="Cambria" pitchFamily="18" charset="0"/>
              </a:rPr>
              <a:t>Weakness</a:t>
            </a:r>
            <a:endParaRPr lang="en-US" dirty="0">
              <a:solidFill>
                <a:srgbClr val="FF0000"/>
              </a:solidFill>
              <a:latin typeface="Cambria" pitchFamily="18" charset="0"/>
            </a:endParaRPr>
          </a:p>
        </p:txBody>
      </p:sp>
      <p:sp>
        <p:nvSpPr>
          <p:cNvPr id="3" name="Content Placeholder 2"/>
          <p:cNvSpPr>
            <a:spLocks noGrp="1"/>
          </p:cNvSpPr>
          <p:nvPr>
            <p:ph sz="quarter" idx="2"/>
          </p:nvPr>
        </p:nvSpPr>
        <p:spPr>
          <a:xfrm>
            <a:off x="304800" y="1371600"/>
            <a:ext cx="8528178" cy="1905000"/>
          </a:xfrm>
        </p:spPr>
        <p:txBody>
          <a:bodyPr>
            <a:noAutofit/>
          </a:bodyPr>
          <a:lstStyle/>
          <a:p>
            <a:pPr algn="just"/>
            <a:r>
              <a:rPr lang="en-US" sz="2000" dirty="0" smtClean="0">
                <a:latin typeface="Cambria" pitchFamily="18" charset="0"/>
              </a:rPr>
              <a:t>Using traffic information for k-</a:t>
            </a:r>
            <a:r>
              <a:rPr lang="en-US" sz="2000" dirty="0" err="1" smtClean="0">
                <a:latin typeface="Cambria" pitchFamily="18" charset="0"/>
              </a:rPr>
              <a:t>medoid</a:t>
            </a:r>
            <a:r>
              <a:rPr lang="en-US" sz="2000" dirty="0" smtClean="0">
                <a:latin typeface="Cambria" pitchFamily="18" charset="0"/>
              </a:rPr>
              <a:t> algorithm for clustering and </a:t>
            </a:r>
            <a:r>
              <a:rPr lang="en-US" sz="2000" dirty="0" err="1" smtClean="0">
                <a:latin typeface="Cambria" pitchFamily="18" charset="0"/>
              </a:rPr>
              <a:t>betweeness</a:t>
            </a:r>
            <a:r>
              <a:rPr lang="en-US" sz="2000" dirty="0" smtClean="0">
                <a:latin typeface="Cambria" pitchFamily="18" charset="0"/>
              </a:rPr>
              <a:t> centrality for cluster head selection proves to be a more realistic solution over the previous proposed ideas.</a:t>
            </a:r>
          </a:p>
          <a:p>
            <a:pPr algn="just"/>
            <a:r>
              <a:rPr lang="en-US" sz="2000" dirty="0" smtClean="0">
                <a:latin typeface="Cambria" pitchFamily="18" charset="0"/>
              </a:rPr>
              <a:t>The previously presented MI-VANET relies on public transports, absence of which could fail the whole architecture. The proposed architecture is based on access points with cluster heads being elected according to the traffic density.</a:t>
            </a:r>
            <a:endParaRPr lang="en-US" sz="2000" dirty="0">
              <a:latin typeface="Cambria" pitchFamily="18" charset="0"/>
            </a:endParaRPr>
          </a:p>
        </p:txBody>
      </p:sp>
      <p:sp>
        <p:nvSpPr>
          <p:cNvPr id="8" name="Content Placeholder 2"/>
          <p:cNvSpPr txBox="1">
            <a:spLocks/>
          </p:cNvSpPr>
          <p:nvPr/>
        </p:nvSpPr>
        <p:spPr>
          <a:xfrm>
            <a:off x="228600" y="4191000"/>
            <a:ext cx="8604378" cy="1516417"/>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algn="just">
              <a:buClr>
                <a:srgbClr val="D16349"/>
              </a:buClr>
            </a:pPr>
            <a:r>
              <a:rPr lang="en-US" sz="2000" dirty="0" smtClean="0">
                <a:solidFill>
                  <a:prstClr val="black"/>
                </a:solidFill>
                <a:latin typeface="Cambria" pitchFamily="18" charset="0"/>
              </a:rPr>
              <a:t>The prediction technique for next-car-position needs to be refined. The suggested model should best work in a city where we have same set of vehicles appearing in the clusters. Profile cast techniques could further enhance the probability of predicting the next-car-position correctly.</a:t>
            </a:r>
            <a:endParaRPr lang="en-US" sz="2000" dirty="0">
              <a:solidFill>
                <a:prstClr val="black"/>
              </a:solidFill>
              <a:latin typeface="Cambria" pitchFamily="18" charset="0"/>
            </a:endParaRPr>
          </a:p>
        </p:txBody>
      </p:sp>
      <p:sp>
        <p:nvSpPr>
          <p:cNvPr id="9" name="Footer Placeholder 8"/>
          <p:cNvSpPr>
            <a:spLocks noGrp="1"/>
          </p:cNvSpPr>
          <p:nvPr>
            <p:ph type="ftr" sz="quarter" idx="11"/>
          </p:nvPr>
        </p:nvSpPr>
        <p:spPr/>
        <p:txBody>
          <a:bodyPr/>
          <a:lstStyle/>
          <a:p>
            <a:r>
              <a:rPr lang="en-US" smtClean="0">
                <a:latin typeface="Georgia"/>
              </a:rPr>
              <a:t>Providing Consistent Global Sharing Services over VANET : Pejman Panahi</a:t>
            </a:r>
            <a:endParaRPr lang="en-US">
              <a:latin typeface="Georgia"/>
            </a:endParaRPr>
          </a:p>
        </p:txBody>
      </p:sp>
      <p:sp>
        <p:nvSpPr>
          <p:cNvPr id="10" name="Rectangle 9"/>
          <p:cNvSpPr/>
          <p:nvPr/>
        </p:nvSpPr>
        <p:spPr>
          <a:xfrm>
            <a:off x="304800" y="6179068"/>
            <a:ext cx="8229600" cy="307777"/>
          </a:xfrm>
          <a:prstGeom prst="rect">
            <a:avLst/>
          </a:prstGeom>
        </p:spPr>
        <p:txBody>
          <a:bodyPr wrap="square">
            <a:spAutoFit/>
          </a:bodyPr>
          <a:lstStyle/>
          <a:p>
            <a:pPr algn="ctr"/>
            <a:r>
              <a:rPr lang="en-US" sz="1400" dirty="0" smtClean="0">
                <a:solidFill>
                  <a:prstClr val="black"/>
                </a:solidFill>
                <a:latin typeface="Cambria" pitchFamily="18" charset="0"/>
              </a:rPr>
              <a:t>Providing Consistent Global Sharing Services over VANET : </a:t>
            </a:r>
            <a:r>
              <a:rPr lang="en-US" sz="1400" dirty="0" err="1" smtClean="0">
                <a:solidFill>
                  <a:prstClr val="black"/>
                </a:solidFill>
                <a:latin typeface="Cambria" pitchFamily="18" charset="0"/>
                <a:cs typeface="Times New Roman" pitchFamily="18" charset="0"/>
              </a:rPr>
              <a:t>Pejman</a:t>
            </a:r>
            <a:r>
              <a:rPr lang="en-US" sz="1400" dirty="0" smtClean="0">
                <a:solidFill>
                  <a:prstClr val="black"/>
                </a:solidFill>
                <a:latin typeface="Cambria" pitchFamily="18" charset="0"/>
                <a:cs typeface="Times New Roman" pitchFamily="18" charset="0"/>
              </a:rPr>
              <a:t> </a:t>
            </a:r>
            <a:r>
              <a:rPr lang="en-US" sz="1400" dirty="0" err="1" smtClean="0">
                <a:solidFill>
                  <a:prstClr val="black"/>
                </a:solidFill>
                <a:latin typeface="Cambria" pitchFamily="18" charset="0"/>
                <a:cs typeface="Times New Roman" pitchFamily="18" charset="0"/>
              </a:rPr>
              <a:t>Panahi</a:t>
            </a:r>
            <a:endParaRPr lang="en-US" sz="1400" dirty="0" smtClean="0">
              <a:solidFill>
                <a:prstClr val="black"/>
              </a:solidFill>
              <a:latin typeface="Cambria" pitchFamily="18" charset="0"/>
              <a:cs typeface="Times New Roman" pitchFamily="18" charset="0"/>
            </a:endParaRPr>
          </a:p>
        </p:txBody>
      </p:sp>
    </p:spTree>
    <p:extLst>
      <p:ext uri="{BB962C8B-B14F-4D97-AF65-F5344CB8AC3E}">
        <p14:creationId xmlns:p14="http://schemas.microsoft.com/office/powerpoint/2010/main" val="22120350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Small Scale routing in Vehicular Ad-hoc Networks</a:t>
            </a:r>
            <a:endParaRPr lang="en-US" dirty="0"/>
          </a:p>
        </p:txBody>
      </p:sp>
      <p:sp>
        <p:nvSpPr>
          <p:cNvPr id="4" name="Subtitle 3"/>
          <p:cNvSpPr>
            <a:spLocks noGrp="1"/>
          </p:cNvSpPr>
          <p:nvPr>
            <p:ph type="subTitle" idx="1"/>
          </p:nvPr>
        </p:nvSpPr>
        <p:spPr/>
        <p:txBody>
          <a:bodyPr>
            <a:normAutofit fontScale="85000" lnSpcReduction="20000"/>
          </a:bodyPr>
          <a:lstStyle/>
          <a:p>
            <a:r>
              <a:rPr lang="en-US" dirty="0" err="1" smtClean="0"/>
              <a:t>Wenjing</a:t>
            </a:r>
            <a:r>
              <a:rPr lang="en-US" dirty="0" smtClean="0"/>
              <a:t> Wang, </a:t>
            </a:r>
            <a:r>
              <a:rPr lang="en-US" dirty="0" err="1" smtClean="0"/>
              <a:t>Fei</a:t>
            </a:r>
            <a:r>
              <a:rPr lang="en-US" dirty="0" smtClean="0"/>
              <a:t> </a:t>
            </a:r>
            <a:r>
              <a:rPr lang="en-US" dirty="0" err="1" smtClean="0"/>
              <a:t>Xie</a:t>
            </a:r>
            <a:r>
              <a:rPr lang="en-US" dirty="0" smtClean="0"/>
              <a:t> and </a:t>
            </a:r>
            <a:r>
              <a:rPr lang="en-US" b="1" dirty="0" err="1" smtClean="0"/>
              <a:t>Mainak</a:t>
            </a:r>
            <a:r>
              <a:rPr lang="en-US" b="1" dirty="0" smtClean="0"/>
              <a:t> </a:t>
            </a:r>
            <a:r>
              <a:rPr lang="en-US" b="1" dirty="0" err="1" smtClean="0"/>
              <a:t>Chatterjee</a:t>
            </a:r>
            <a:r>
              <a:rPr lang="en-US" dirty="0" err="1" smtClean="0"/>
              <a:t>,Small</a:t>
            </a:r>
            <a:r>
              <a:rPr lang="en-US" dirty="0" smtClean="0"/>
              <a:t> Scale and large scale routing in Vehicular Ad-hoc Networks</a:t>
            </a:r>
            <a:r>
              <a:rPr lang="en-US" dirty="0" smtClean="0">
                <a:hlinkClick r:id="rId2"/>
              </a:rPr>
              <a:t> </a:t>
            </a:r>
            <a:r>
              <a:rPr lang="en-US" dirty="0" smtClean="0"/>
              <a:t>IEEE Transactions on Vehicular Technology, Nov. 2009, Vol. 58, No. 9, pp. 5200-5213. </a:t>
            </a:r>
          </a:p>
          <a:p>
            <a:endParaRPr lang="en-US" dirty="0"/>
          </a:p>
        </p:txBody>
      </p:sp>
    </p:spTree>
    <p:extLst>
      <p:ext uri="{BB962C8B-B14F-4D97-AF65-F5344CB8AC3E}">
        <p14:creationId xmlns:p14="http://schemas.microsoft.com/office/powerpoint/2010/main" val="67698495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VANET Routing issues</a:t>
            </a:r>
            <a:endParaRPr lang="en-US" dirty="0"/>
          </a:p>
        </p:txBody>
      </p:sp>
      <p:sp>
        <p:nvSpPr>
          <p:cNvPr id="2" name="Content Placeholder 1"/>
          <p:cNvSpPr>
            <a:spLocks noGrp="1"/>
          </p:cNvSpPr>
          <p:nvPr>
            <p:ph idx="1"/>
          </p:nvPr>
        </p:nvSpPr>
        <p:spPr/>
        <p:txBody>
          <a:bodyPr>
            <a:normAutofit/>
          </a:bodyPr>
          <a:lstStyle/>
          <a:p>
            <a:pPr algn="just"/>
            <a:r>
              <a:rPr lang="en-US" dirty="0" smtClean="0"/>
              <a:t>Highly dynamic topology</a:t>
            </a:r>
          </a:p>
          <a:p>
            <a:pPr algn="just"/>
            <a:r>
              <a:rPr lang="en-US" dirty="0" smtClean="0"/>
              <a:t>Hard delay constraints</a:t>
            </a:r>
          </a:p>
          <a:p>
            <a:pPr algn="just"/>
            <a:r>
              <a:rPr lang="en-US" dirty="0" smtClean="0"/>
              <a:t>Frequently disconnected network</a:t>
            </a:r>
          </a:p>
          <a:p>
            <a:pPr algn="just"/>
            <a:r>
              <a:rPr lang="en-US" dirty="0" smtClean="0"/>
              <a:t>Sufficient energy and storage</a:t>
            </a:r>
          </a:p>
          <a:p>
            <a:pPr algn="just"/>
            <a:r>
              <a:rPr lang="en-US" dirty="0" smtClean="0"/>
              <a:t>Mobility modeling</a:t>
            </a:r>
            <a:endParaRPr lang="en-US" dirty="0"/>
          </a:p>
        </p:txBody>
      </p:sp>
    </p:spTree>
    <p:extLst>
      <p:ext uri="{BB962C8B-B14F-4D97-AF65-F5344CB8AC3E}">
        <p14:creationId xmlns:p14="http://schemas.microsoft.com/office/powerpoint/2010/main" val="16650703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Routing Protocols Discussed</a:t>
            </a:r>
            <a:br>
              <a:rPr lang="en-US" dirty="0" smtClean="0"/>
            </a:br>
            <a:endParaRPr lang="en-US" dirty="0"/>
          </a:p>
        </p:txBody>
      </p:sp>
      <p:sp>
        <p:nvSpPr>
          <p:cNvPr id="3" name="Content Placeholder 2"/>
          <p:cNvSpPr>
            <a:spLocks noGrp="1"/>
          </p:cNvSpPr>
          <p:nvPr>
            <p:ph idx="1"/>
          </p:nvPr>
        </p:nvSpPr>
        <p:spPr/>
        <p:txBody>
          <a:bodyPr/>
          <a:lstStyle/>
          <a:p>
            <a:r>
              <a:rPr lang="en-US" dirty="0" smtClean="0"/>
              <a:t>Table driven/On demand</a:t>
            </a:r>
          </a:p>
          <a:p>
            <a:r>
              <a:rPr lang="en-US" dirty="0" smtClean="0"/>
              <a:t>Position Based</a:t>
            </a:r>
          </a:p>
          <a:p>
            <a:endParaRPr lang="en-US" dirty="0"/>
          </a:p>
        </p:txBody>
      </p:sp>
    </p:spTree>
    <p:extLst>
      <p:ext uri="{BB962C8B-B14F-4D97-AF65-F5344CB8AC3E}">
        <p14:creationId xmlns:p14="http://schemas.microsoft.com/office/powerpoint/2010/main" val="29123405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Mobility Model</a:t>
            </a:r>
            <a:br>
              <a:rPr lang="en-US" dirty="0" smtClean="0"/>
            </a:br>
            <a:r>
              <a:rPr lang="en-US" dirty="0" err="1" smtClean="0"/>
              <a:t>Saha</a:t>
            </a:r>
            <a:r>
              <a:rPr lang="en-US" dirty="0" smtClean="0"/>
              <a:t> and Johnson</a:t>
            </a:r>
            <a:br>
              <a:rPr lang="en-US" dirty="0" smtClean="0"/>
            </a:br>
            <a:endParaRPr lang="en-US" dirty="0"/>
          </a:p>
        </p:txBody>
      </p:sp>
      <p:sp>
        <p:nvSpPr>
          <p:cNvPr id="3" name="Content Placeholder 2"/>
          <p:cNvSpPr>
            <a:spLocks noGrp="1"/>
          </p:cNvSpPr>
          <p:nvPr>
            <p:ph idx="1"/>
          </p:nvPr>
        </p:nvSpPr>
        <p:spPr/>
        <p:txBody>
          <a:bodyPr/>
          <a:lstStyle/>
          <a:p>
            <a:r>
              <a:rPr lang="en-US" dirty="0" smtClean="0"/>
              <a:t>Simulator framework</a:t>
            </a:r>
          </a:p>
          <a:p>
            <a:r>
              <a:rPr lang="en-US" dirty="0" smtClean="0"/>
              <a:t>Shortest Path </a:t>
            </a:r>
          </a:p>
          <a:p>
            <a:r>
              <a:rPr lang="en-US" dirty="0" smtClean="0"/>
              <a:t>Random </a:t>
            </a:r>
            <a:r>
              <a:rPr lang="en-US" dirty="0" err="1" smtClean="0"/>
              <a:t>Src</a:t>
            </a:r>
            <a:r>
              <a:rPr lang="en-US" dirty="0" smtClean="0"/>
              <a:t>/</a:t>
            </a:r>
            <a:r>
              <a:rPr lang="en-US" dirty="0" err="1" smtClean="0"/>
              <a:t>Dest</a:t>
            </a:r>
            <a:endParaRPr lang="en-US" dirty="0" smtClean="0"/>
          </a:p>
          <a:p>
            <a:r>
              <a:rPr lang="en-US" dirty="0" smtClean="0"/>
              <a:t>Speed limit +/- 5Mph</a:t>
            </a:r>
          </a:p>
          <a:p>
            <a:r>
              <a:rPr lang="en-US" dirty="0" smtClean="0"/>
              <a:t>NS2 Scenarios</a:t>
            </a:r>
          </a:p>
          <a:p>
            <a:endParaRPr lang="en-US" dirty="0"/>
          </a:p>
        </p:txBody>
      </p:sp>
    </p:spTree>
    <p:extLst>
      <p:ext uri="{BB962C8B-B14F-4D97-AF65-F5344CB8AC3E}">
        <p14:creationId xmlns:p14="http://schemas.microsoft.com/office/powerpoint/2010/main" val="166083489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STRAW</a:t>
            </a:r>
            <a:endParaRPr lang="en-US" dirty="0"/>
          </a:p>
        </p:txBody>
      </p:sp>
      <p:sp>
        <p:nvSpPr>
          <p:cNvPr id="3" name="Content Placeholder 2"/>
          <p:cNvSpPr>
            <a:spLocks noGrp="1"/>
          </p:cNvSpPr>
          <p:nvPr>
            <p:ph idx="1"/>
          </p:nvPr>
        </p:nvSpPr>
        <p:spPr/>
        <p:txBody>
          <a:bodyPr/>
          <a:lstStyle/>
          <a:p>
            <a:r>
              <a:rPr lang="en-US" dirty="0" smtClean="0"/>
              <a:t>TIGER database</a:t>
            </a:r>
          </a:p>
          <a:p>
            <a:r>
              <a:rPr lang="en-US" dirty="0" smtClean="0"/>
              <a:t>Traffic control/Car following</a:t>
            </a:r>
          </a:p>
          <a:p>
            <a:r>
              <a:rPr lang="en-US" dirty="0" smtClean="0"/>
              <a:t>Probability to turn </a:t>
            </a:r>
          </a:p>
          <a:p>
            <a:r>
              <a:rPr lang="en-US" dirty="0" smtClean="0"/>
              <a:t>Support for stop signs/Traffic lights</a:t>
            </a:r>
          </a:p>
          <a:p>
            <a:endParaRPr lang="en-US" dirty="0"/>
          </a:p>
        </p:txBody>
      </p:sp>
    </p:spTree>
    <p:extLst>
      <p:ext uri="{BB962C8B-B14F-4D97-AF65-F5344CB8AC3E}">
        <p14:creationId xmlns:p14="http://schemas.microsoft.com/office/powerpoint/2010/main" val="219491728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Fig 1 Orlando map and TIGER output.jpg"/>
          <p:cNvPicPr>
            <a:picLocks noGrp="1" noChangeAspect="1"/>
          </p:cNvPicPr>
          <p:nvPr>
            <p:ph idx="1"/>
          </p:nvPr>
        </p:nvPicPr>
        <p:blipFill>
          <a:blip r:embed="rId2"/>
          <a:stretch>
            <a:fillRect/>
          </a:stretch>
        </p:blipFill>
        <p:spPr>
          <a:xfrm>
            <a:off x="457200" y="1904755"/>
            <a:ext cx="8229600" cy="3916852"/>
          </a:xfrm>
        </p:spPr>
      </p:pic>
    </p:spTree>
    <p:extLst>
      <p:ext uri="{BB962C8B-B14F-4D97-AF65-F5344CB8AC3E}">
        <p14:creationId xmlns:p14="http://schemas.microsoft.com/office/powerpoint/2010/main" val="31169258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3">
                    <a:lumMod val="75000"/>
                  </a:schemeClr>
                </a:solidFill>
              </a:rPr>
              <a:t>Observations</a:t>
            </a:r>
            <a:endParaRPr lang="en-US" dirty="0">
              <a:solidFill>
                <a:schemeClr val="accent3">
                  <a:lumMod val="75000"/>
                </a:schemeClr>
              </a:solidFill>
            </a:endParaRPr>
          </a:p>
        </p:txBody>
      </p:sp>
      <p:pic>
        <p:nvPicPr>
          <p:cNvPr id="5" name="Content Placeholder 4" descr="redlight.jpg"/>
          <p:cNvPicPr>
            <a:picLocks noGrp="1" noChangeAspect="1"/>
          </p:cNvPicPr>
          <p:nvPr>
            <p:ph sz="half" idx="1"/>
          </p:nvPr>
        </p:nvPicPr>
        <p:blipFill>
          <a:blip r:embed="rId2">
            <a:extLst>
              <a:ext uri="{28A0092B-C50C-407E-A947-70E740481C1C}">
                <a14:useLocalDpi xmlns:a14="http://schemas.microsoft.com/office/drawing/2010/main" val="0"/>
              </a:ext>
            </a:extLst>
          </a:blip>
          <a:srcRect t="-34109" b="-34109"/>
          <a:stretch>
            <a:fillRect/>
          </a:stretch>
        </p:blipFill>
        <p:spPr/>
      </p:pic>
      <p:pic>
        <p:nvPicPr>
          <p:cNvPr id="6" name="Content Placeholder 5" descr="Chennai MTC Volvo.jpg"/>
          <p:cNvPicPr>
            <a:picLocks noGrp="1" noChangeAspect="1"/>
          </p:cNvPicPr>
          <p:nvPr>
            <p:ph sz="half" idx="2"/>
          </p:nvPr>
        </p:nvPicPr>
        <p:blipFill>
          <a:blip r:embed="rId3">
            <a:extLst>
              <a:ext uri="{28A0092B-C50C-407E-A947-70E740481C1C}">
                <a14:useLocalDpi xmlns:a14="http://schemas.microsoft.com/office/drawing/2010/main" val="0"/>
              </a:ext>
            </a:extLst>
          </a:blip>
          <a:srcRect t="-32001" b="-32001"/>
          <a:stretch>
            <a:fillRect/>
          </a:stretch>
        </p:blipFill>
        <p:spPr/>
      </p:pic>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13151889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Proposed Model</a:t>
            </a:r>
            <a:br>
              <a:rPr lang="en-US" dirty="0" smtClean="0"/>
            </a:br>
            <a:endParaRPr lang="en-US" dirty="0"/>
          </a:p>
        </p:txBody>
      </p:sp>
      <p:sp>
        <p:nvSpPr>
          <p:cNvPr id="3" name="Content Placeholder 2"/>
          <p:cNvSpPr>
            <a:spLocks noGrp="1"/>
          </p:cNvSpPr>
          <p:nvPr>
            <p:ph idx="1"/>
          </p:nvPr>
        </p:nvSpPr>
        <p:spPr/>
        <p:txBody>
          <a:bodyPr/>
          <a:lstStyle/>
          <a:p>
            <a:r>
              <a:rPr lang="en-US" dirty="0" smtClean="0"/>
              <a:t>NS2 Scenarios</a:t>
            </a:r>
          </a:p>
          <a:p>
            <a:r>
              <a:rPr lang="en-US" dirty="0" smtClean="0"/>
              <a:t>Maps from Orlando Downtown and residential area (1000m x 1000m) for simulation</a:t>
            </a:r>
          </a:p>
          <a:p>
            <a:r>
              <a:rPr lang="en-US" dirty="0" smtClean="0"/>
              <a:t>Shortest Path from Random Source/Destination with Random senders</a:t>
            </a:r>
          </a:p>
          <a:p>
            <a:r>
              <a:rPr lang="en-US" dirty="0" smtClean="0"/>
              <a:t>New set of senders/Receivers every 50 SECs</a:t>
            </a:r>
          </a:p>
          <a:p>
            <a:endParaRPr lang="en-US" dirty="0" smtClean="0"/>
          </a:p>
          <a:p>
            <a:endParaRPr lang="en-US" dirty="0"/>
          </a:p>
        </p:txBody>
      </p:sp>
    </p:spTree>
    <p:extLst>
      <p:ext uri="{BB962C8B-B14F-4D97-AF65-F5344CB8AC3E}">
        <p14:creationId xmlns:p14="http://schemas.microsoft.com/office/powerpoint/2010/main" val="2668064558"/>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Specs</a:t>
            </a:r>
            <a:endParaRPr lang="en-US" dirty="0"/>
          </a:p>
        </p:txBody>
      </p:sp>
      <p:sp>
        <p:nvSpPr>
          <p:cNvPr id="3" name="Content Placeholder 2"/>
          <p:cNvSpPr>
            <a:spLocks noGrp="1"/>
          </p:cNvSpPr>
          <p:nvPr>
            <p:ph idx="1"/>
          </p:nvPr>
        </p:nvSpPr>
        <p:spPr/>
        <p:txBody>
          <a:bodyPr/>
          <a:lstStyle/>
          <a:p>
            <a:r>
              <a:rPr lang="en-US" dirty="0" smtClean="0"/>
              <a:t>Speed Limits </a:t>
            </a:r>
          </a:p>
          <a:p>
            <a:r>
              <a:rPr lang="en-US" dirty="0" smtClean="0"/>
              <a:t>Overtaking with a probability ‘p’/ Acceleration ‘a’ defined for overtaking for a vehicle less than d meters ahead</a:t>
            </a:r>
          </a:p>
          <a:p>
            <a:r>
              <a:rPr lang="en-US" dirty="0" smtClean="0"/>
              <a:t>Car following for Vehicle greater than d meters</a:t>
            </a:r>
          </a:p>
          <a:p>
            <a:endParaRPr lang="en-US" dirty="0"/>
          </a:p>
        </p:txBody>
      </p:sp>
    </p:spTree>
    <p:extLst>
      <p:ext uri="{BB962C8B-B14F-4D97-AF65-F5344CB8AC3E}">
        <p14:creationId xmlns:p14="http://schemas.microsoft.com/office/powerpoint/2010/main" val="177131123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Intersection Specs</a:t>
            </a:r>
            <a:endParaRPr lang="en-US" dirty="0"/>
          </a:p>
        </p:txBody>
      </p:sp>
      <p:sp>
        <p:nvSpPr>
          <p:cNvPr id="3" name="Content Placeholder 2"/>
          <p:cNvSpPr>
            <a:spLocks noGrp="1"/>
          </p:cNvSpPr>
          <p:nvPr>
            <p:ph idx="1"/>
          </p:nvPr>
        </p:nvSpPr>
        <p:spPr/>
        <p:txBody>
          <a:bodyPr/>
          <a:lstStyle/>
          <a:p>
            <a:r>
              <a:rPr lang="en-US" dirty="0" smtClean="0"/>
              <a:t>Deceleration of ‘b’ towards a traffic light/Stop sign</a:t>
            </a:r>
          </a:p>
          <a:p>
            <a:r>
              <a:rPr lang="en-US" dirty="0" smtClean="0"/>
              <a:t>Waiting time at intersection computed using Straw</a:t>
            </a:r>
          </a:p>
          <a:p>
            <a:r>
              <a:rPr lang="en-US" dirty="0" smtClean="0"/>
              <a:t>Acceleration of ‘a’ until the speed limit arrives after which the Road mobility model </a:t>
            </a:r>
            <a:r>
              <a:rPr lang="en-US" smtClean="0"/>
              <a:t>takes over</a:t>
            </a:r>
            <a:endParaRPr lang="en-US" dirty="0" smtClean="0"/>
          </a:p>
          <a:p>
            <a:endParaRPr lang="en-US" dirty="0"/>
          </a:p>
        </p:txBody>
      </p:sp>
    </p:spTree>
    <p:extLst>
      <p:ext uri="{BB962C8B-B14F-4D97-AF65-F5344CB8AC3E}">
        <p14:creationId xmlns:p14="http://schemas.microsoft.com/office/powerpoint/2010/main" val="319739120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Table 1 Maximum stop time at intersections.jpg"/>
          <p:cNvPicPr>
            <a:picLocks noGrp="1" noChangeAspect="1"/>
          </p:cNvPicPr>
          <p:nvPr>
            <p:ph idx="1"/>
          </p:nvPr>
        </p:nvPicPr>
        <p:blipFill>
          <a:blip r:embed="rId2"/>
          <a:stretch>
            <a:fillRect/>
          </a:stretch>
        </p:blipFill>
        <p:spPr>
          <a:xfrm>
            <a:off x="990600" y="1371600"/>
            <a:ext cx="7467600" cy="4876800"/>
          </a:xfrm>
        </p:spPr>
      </p:pic>
    </p:spTree>
    <p:extLst>
      <p:ext uri="{BB962C8B-B14F-4D97-AF65-F5344CB8AC3E}">
        <p14:creationId xmlns:p14="http://schemas.microsoft.com/office/powerpoint/2010/main" val="227798993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Routing Protocols.</a:t>
            </a:r>
            <a:br>
              <a:rPr lang="en-US" dirty="0" smtClean="0"/>
            </a:br>
            <a:r>
              <a:rPr lang="en-US" dirty="0" smtClean="0"/>
              <a:t>CBRF</a:t>
            </a:r>
            <a:br>
              <a:rPr lang="en-US"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Connection Based like AODV</a:t>
            </a:r>
          </a:p>
          <a:p>
            <a:r>
              <a:rPr lang="en-US" dirty="0" smtClean="0"/>
              <a:t>RREQ/RREP cycles</a:t>
            </a:r>
          </a:p>
          <a:p>
            <a:r>
              <a:rPr lang="en-US" dirty="0" smtClean="0"/>
              <a:t>RADIO RANGE R</a:t>
            </a:r>
          </a:p>
          <a:p>
            <a:r>
              <a:rPr lang="en-US" dirty="0" smtClean="0"/>
              <a:t>Nodes within a range r&lt;R are forced not to broadcast</a:t>
            </a:r>
          </a:p>
          <a:p>
            <a:r>
              <a:rPr lang="en-US" dirty="0" smtClean="0"/>
              <a:t>Avoid broadcast by nodes in r to Nodes in R-r</a:t>
            </a:r>
          </a:p>
          <a:p>
            <a:r>
              <a:rPr lang="en-US" dirty="0" smtClean="0"/>
              <a:t>Carry and Run instead of  RERR</a:t>
            </a:r>
          </a:p>
          <a:p>
            <a:r>
              <a:rPr lang="en-US" dirty="0" smtClean="0"/>
              <a:t>Routing Overhead / Delivery ratio</a:t>
            </a:r>
          </a:p>
          <a:p>
            <a:endParaRPr lang="en-US" dirty="0"/>
          </a:p>
        </p:txBody>
      </p:sp>
    </p:spTree>
    <p:extLst>
      <p:ext uri="{BB962C8B-B14F-4D97-AF65-F5344CB8AC3E}">
        <p14:creationId xmlns:p14="http://schemas.microsoft.com/office/powerpoint/2010/main" val="202043692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ig 5 Restricted forwarding.jpg"/>
          <p:cNvPicPr>
            <a:picLocks noGrp="1" noChangeAspect="1"/>
          </p:cNvPicPr>
          <p:nvPr>
            <p:ph idx="1"/>
          </p:nvPr>
        </p:nvPicPr>
        <p:blipFill>
          <a:blip r:embed="rId2"/>
          <a:stretch>
            <a:fillRect/>
          </a:stretch>
        </p:blipFill>
        <p:spPr>
          <a:xfrm>
            <a:off x="1252537" y="2362994"/>
            <a:ext cx="6638925" cy="3000375"/>
          </a:xfrm>
        </p:spPr>
      </p:pic>
    </p:spTree>
    <p:extLst>
      <p:ext uri="{BB962C8B-B14F-4D97-AF65-F5344CB8AC3E}">
        <p14:creationId xmlns:p14="http://schemas.microsoft.com/office/powerpoint/2010/main" val="3204407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 Delivery Ratio</a:t>
            </a:r>
            <a:endParaRPr lang="en-US" dirty="0"/>
          </a:p>
        </p:txBody>
      </p:sp>
      <p:pic>
        <p:nvPicPr>
          <p:cNvPr id="4" name="Content Placeholder 3" descr="Fig 7b Data packet delivery ratio.jpg"/>
          <p:cNvPicPr>
            <a:picLocks noGrp="1" noChangeAspect="1"/>
          </p:cNvPicPr>
          <p:nvPr>
            <p:ph idx="1"/>
          </p:nvPr>
        </p:nvPicPr>
        <p:blipFill>
          <a:blip r:embed="rId2"/>
          <a:stretch>
            <a:fillRect/>
          </a:stretch>
        </p:blipFill>
        <p:spPr>
          <a:xfrm>
            <a:off x="990600" y="1371601"/>
            <a:ext cx="7467600" cy="4553744"/>
          </a:xfrm>
        </p:spPr>
      </p:pic>
    </p:spTree>
    <p:extLst>
      <p:ext uri="{BB962C8B-B14F-4D97-AF65-F5344CB8AC3E}">
        <p14:creationId xmlns:p14="http://schemas.microsoft.com/office/powerpoint/2010/main" val="395881687"/>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overhead</a:t>
            </a:r>
            <a:endParaRPr lang="en-US" dirty="0"/>
          </a:p>
        </p:txBody>
      </p:sp>
      <p:pic>
        <p:nvPicPr>
          <p:cNvPr id="4" name="Content Placeholder 3" descr="Fig 7c Routing overhead.jpg"/>
          <p:cNvPicPr>
            <a:picLocks noGrp="1" noChangeAspect="1"/>
          </p:cNvPicPr>
          <p:nvPr>
            <p:ph idx="1"/>
          </p:nvPr>
        </p:nvPicPr>
        <p:blipFill>
          <a:blip r:embed="rId2"/>
          <a:stretch>
            <a:fillRect/>
          </a:stretch>
        </p:blipFill>
        <p:spPr>
          <a:xfrm>
            <a:off x="1219200" y="1743869"/>
            <a:ext cx="6705600" cy="4238625"/>
          </a:xfrm>
        </p:spPr>
      </p:pic>
    </p:spTree>
    <p:extLst>
      <p:ext uri="{BB962C8B-B14F-4D97-AF65-F5344CB8AC3E}">
        <p14:creationId xmlns:p14="http://schemas.microsoft.com/office/powerpoint/2010/main" val="380327468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CLGF</a:t>
            </a:r>
            <a:endParaRPr lang="en-US" dirty="0"/>
          </a:p>
        </p:txBody>
      </p:sp>
      <p:sp>
        <p:nvSpPr>
          <p:cNvPr id="3" name="Content Placeholder 2"/>
          <p:cNvSpPr>
            <a:spLocks noGrp="1"/>
          </p:cNvSpPr>
          <p:nvPr>
            <p:ph idx="1"/>
          </p:nvPr>
        </p:nvSpPr>
        <p:spPr/>
        <p:txBody>
          <a:bodyPr>
            <a:normAutofit/>
          </a:bodyPr>
          <a:lstStyle/>
          <a:p>
            <a:r>
              <a:rPr lang="en-US" dirty="0" smtClean="0"/>
              <a:t>Location Based Routing</a:t>
            </a:r>
          </a:p>
          <a:p>
            <a:r>
              <a:rPr lang="en-US" dirty="0" smtClean="0"/>
              <a:t>GPSR - Progressively Closest Node To the Destination</a:t>
            </a:r>
          </a:p>
          <a:p>
            <a:r>
              <a:rPr lang="en-US" dirty="0" smtClean="0"/>
              <a:t>CLGF - Progressively Closest Node to the Destination with manageable Congestion</a:t>
            </a:r>
          </a:p>
          <a:p>
            <a:r>
              <a:rPr lang="en-US" dirty="0" smtClean="0"/>
              <a:t>MAC layer Queue size/buffer length ratio with HELLO packets to set threshold</a:t>
            </a:r>
          </a:p>
          <a:p>
            <a:r>
              <a:rPr lang="en-US" dirty="0" smtClean="0"/>
              <a:t>TOCTOU???</a:t>
            </a:r>
          </a:p>
          <a:p>
            <a:endParaRPr lang="en-US" dirty="0"/>
          </a:p>
        </p:txBody>
      </p:sp>
    </p:spTree>
    <p:extLst>
      <p:ext uri="{BB962C8B-B14F-4D97-AF65-F5344CB8AC3E}">
        <p14:creationId xmlns:p14="http://schemas.microsoft.com/office/powerpoint/2010/main" val="2977598068"/>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Average Delay</a:t>
            </a:r>
            <a:endParaRPr lang="en-US" dirty="0"/>
          </a:p>
        </p:txBody>
      </p:sp>
      <p:pic>
        <p:nvPicPr>
          <p:cNvPr id="4" name="Content Placeholder 3" descr="Fig 8a Average data packet delay.jpg"/>
          <p:cNvPicPr>
            <a:picLocks noGrp="1" noChangeAspect="1"/>
          </p:cNvPicPr>
          <p:nvPr>
            <p:ph idx="1"/>
          </p:nvPr>
        </p:nvPicPr>
        <p:blipFill>
          <a:blip r:embed="rId2"/>
          <a:stretch>
            <a:fillRect/>
          </a:stretch>
        </p:blipFill>
        <p:spPr>
          <a:xfrm>
            <a:off x="685800" y="1729581"/>
            <a:ext cx="7696200" cy="4267200"/>
          </a:xfrm>
        </p:spPr>
      </p:pic>
    </p:spTree>
    <p:extLst>
      <p:ext uri="{BB962C8B-B14F-4D97-AF65-F5344CB8AC3E}">
        <p14:creationId xmlns:p14="http://schemas.microsoft.com/office/powerpoint/2010/main" val="594464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77933C"/>
                </a:solidFill>
              </a:rPr>
              <a:t>Observations</a:t>
            </a:r>
            <a:endParaRPr lang="en-US" dirty="0">
              <a:solidFill>
                <a:srgbClr val="77933C"/>
              </a:solidFill>
            </a:endParaRPr>
          </a:p>
        </p:txBody>
      </p:sp>
      <p:pic>
        <p:nvPicPr>
          <p:cNvPr id="7" name="Content Placeholder 6" descr="Screen shot 2011-03-21 at 10.51.20 PM.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363" t="-13830" r="23543" b="-8300"/>
          <a:stretch/>
        </p:blipFill>
        <p:spPr/>
      </p:pic>
      <p:sp>
        <p:nvSpPr>
          <p:cNvPr id="4" name="Content Placeholder 3"/>
          <p:cNvSpPr>
            <a:spLocks noGrp="1"/>
          </p:cNvSpPr>
          <p:nvPr>
            <p:ph sz="half" idx="2"/>
          </p:nvPr>
        </p:nvSpPr>
        <p:spPr>
          <a:xfrm>
            <a:off x="4648200" y="2066989"/>
            <a:ext cx="4038600" cy="2956405"/>
          </a:xfrm>
        </p:spPr>
        <p:txBody>
          <a:bodyPr>
            <a:normAutofit/>
          </a:bodyPr>
          <a:lstStyle/>
          <a:p>
            <a:r>
              <a:rPr lang="en-US" dirty="0" smtClean="0"/>
              <a:t>Traffic light patterns</a:t>
            </a:r>
          </a:p>
          <a:p>
            <a:r>
              <a:rPr lang="en-US" dirty="0" smtClean="0"/>
              <a:t>Vehicle type</a:t>
            </a:r>
          </a:p>
          <a:p>
            <a:r>
              <a:rPr lang="en-US" dirty="0" smtClean="0"/>
              <a:t>Constrained </a:t>
            </a:r>
            <a:r>
              <a:rPr lang="en-US" dirty="0" smtClean="0"/>
              <a:t>movement</a:t>
            </a:r>
          </a:p>
          <a:p>
            <a:r>
              <a:rPr lang="en-US" dirty="0" smtClean="0"/>
              <a:t>Clusters have more connection time than roadside units</a:t>
            </a:r>
            <a:endParaRPr lang="en-US" dirty="0" smtClean="0"/>
          </a:p>
          <a:p>
            <a:endParaRPr lang="en-US" dirty="0" smtClean="0"/>
          </a:p>
          <a:p>
            <a:pPr marL="0" indent="0">
              <a:buNone/>
            </a:pPr>
            <a:endParaRPr lang="en-US" dirty="0"/>
          </a:p>
        </p:txBody>
      </p:sp>
      <p:sp>
        <p:nvSpPr>
          <p:cNvPr id="8" name="TextBox 7"/>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2227503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 presetClass="entr" presetSubtype="0" fill="hold" grpId="0" nodeType="afterEffect">
                                  <p:stCondLst>
                                    <p:cond delay="100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par>
                          <p:cTn id="11" fill="hold">
                            <p:stCondLst>
                              <p:cond delay="2500"/>
                            </p:stCondLst>
                            <p:childTnLst>
                              <p:par>
                                <p:cTn id="12" presetID="1" presetClass="entr" presetSubtype="0" fill="hold" grpId="0" nodeType="after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childTnLst>
                          </p:cTn>
                        </p:par>
                        <p:par>
                          <p:cTn id="14" fill="hold">
                            <p:stCondLst>
                              <p:cond delay="3500"/>
                            </p:stCondLst>
                            <p:childTnLst>
                              <p:par>
                                <p:cTn id="15" presetID="1" presetClass="entr" presetSubtype="0" fill="hold" grpId="0"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par>
                          <p:cTn id="17" fill="hold">
                            <p:stCondLst>
                              <p:cond delay="4500"/>
                            </p:stCondLst>
                            <p:childTnLst>
                              <p:par>
                                <p:cTn id="18" presetID="1" presetClass="entr" presetSubtype="0" fill="hold" grpId="0" nodeType="afterEffect">
                                  <p:stCondLst>
                                    <p:cond delay="1000"/>
                                  </p:stCondLst>
                                  <p:childTnLst>
                                    <p:set>
                                      <p:cBhvr>
                                        <p:cTn id="19"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Observations</a:t>
            </a:r>
            <a:br>
              <a:rPr lang="en-US" dirty="0" smtClean="0"/>
            </a:br>
            <a:endParaRPr lang="en-US" dirty="0"/>
          </a:p>
        </p:txBody>
      </p:sp>
      <p:sp>
        <p:nvSpPr>
          <p:cNvPr id="3" name="Content Placeholder 2"/>
          <p:cNvSpPr>
            <a:spLocks noGrp="1"/>
          </p:cNvSpPr>
          <p:nvPr>
            <p:ph idx="1"/>
          </p:nvPr>
        </p:nvSpPr>
        <p:spPr/>
        <p:txBody>
          <a:bodyPr/>
          <a:lstStyle/>
          <a:p>
            <a:r>
              <a:rPr lang="en-US" dirty="0" smtClean="0"/>
              <a:t>Layout/Intersections and Speed limit had the highest impact</a:t>
            </a:r>
          </a:p>
          <a:p>
            <a:r>
              <a:rPr lang="en-US" dirty="0" smtClean="0"/>
              <a:t>Following Distance, Deceleration, Acceleration, Overtaking Probability etc did not make much of an impact</a:t>
            </a:r>
          </a:p>
          <a:p>
            <a:pPr>
              <a:buNone/>
            </a:pPr>
            <a:endParaRPr lang="en-US" dirty="0"/>
          </a:p>
        </p:txBody>
      </p:sp>
    </p:spTree>
    <p:extLst>
      <p:ext uri="{BB962C8B-B14F-4D97-AF65-F5344CB8AC3E}">
        <p14:creationId xmlns:p14="http://schemas.microsoft.com/office/powerpoint/2010/main" val="333296726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a:t>
            </a:r>
            <a:endParaRPr lang="en-US" dirty="0"/>
          </a:p>
        </p:txBody>
      </p:sp>
      <p:sp>
        <p:nvSpPr>
          <p:cNvPr id="3" name="Content Placeholder 2"/>
          <p:cNvSpPr>
            <a:spLocks noGrp="1"/>
          </p:cNvSpPr>
          <p:nvPr>
            <p:ph idx="1"/>
          </p:nvPr>
        </p:nvSpPr>
        <p:spPr/>
        <p:txBody>
          <a:bodyPr/>
          <a:lstStyle/>
          <a:p>
            <a:r>
              <a:rPr lang="en-US" dirty="0" smtClean="0"/>
              <a:t>Obstacles in downtown/how to simulate</a:t>
            </a:r>
          </a:p>
          <a:p>
            <a:r>
              <a:rPr lang="en-US" dirty="0" smtClean="0"/>
              <a:t>Performance of one of the Protocols in both STRAW and the New model as a proper comparison instead of Average speed</a:t>
            </a:r>
          </a:p>
          <a:p>
            <a:r>
              <a:rPr lang="en-US" dirty="0" smtClean="0"/>
              <a:t>Simulation of one flow to actually see the impact of the Acceleration/Deceleration</a:t>
            </a:r>
          </a:p>
          <a:p>
            <a:r>
              <a:rPr lang="en-US" dirty="0" smtClean="0"/>
              <a:t>Different Maps</a:t>
            </a:r>
          </a:p>
          <a:p>
            <a:pPr>
              <a:buNone/>
            </a:pPr>
            <a:endParaRPr lang="en-US" dirty="0" smtClean="0"/>
          </a:p>
          <a:p>
            <a:pPr>
              <a:buNone/>
            </a:pPr>
            <a:endParaRPr lang="en-US" dirty="0"/>
          </a:p>
        </p:txBody>
      </p:sp>
    </p:spTree>
    <p:extLst>
      <p:ext uri="{BB962C8B-B14F-4D97-AF65-F5344CB8AC3E}">
        <p14:creationId xmlns:p14="http://schemas.microsoft.com/office/powerpoint/2010/main" val="2603805831"/>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ctr">
              <a:buNone/>
            </a:pPr>
            <a:r>
              <a:rPr lang="en-US" sz="30000" dirty="0" smtClean="0"/>
              <a:t>?</a:t>
            </a:r>
            <a:endParaRPr lang="en-US" sz="30000" dirty="0"/>
          </a:p>
        </p:txBody>
      </p:sp>
    </p:spTree>
    <p:extLst>
      <p:ext uri="{BB962C8B-B14F-4D97-AF65-F5344CB8AC3E}">
        <p14:creationId xmlns:p14="http://schemas.microsoft.com/office/powerpoint/2010/main" val="3437387648"/>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of Vehicular ad Hoc Networks</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8501821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Need for Security</a:t>
            </a:r>
            <a:endParaRPr lang="en-US" dirty="0"/>
          </a:p>
        </p:txBody>
      </p:sp>
      <p:sp>
        <p:nvSpPr>
          <p:cNvPr id="2" name="Content Placeholder 1"/>
          <p:cNvSpPr>
            <a:spLocks noGrp="1"/>
          </p:cNvSpPr>
          <p:nvPr>
            <p:ph idx="1"/>
          </p:nvPr>
        </p:nvSpPr>
        <p:spPr/>
        <p:txBody>
          <a:bodyPr>
            <a:normAutofit/>
          </a:bodyPr>
          <a:lstStyle/>
          <a:p>
            <a:pPr algn="just"/>
            <a:r>
              <a:rPr lang="en-US" sz="2000" dirty="0" smtClean="0">
                <a:latin typeface="Cambria" pitchFamily="18" charset="0"/>
              </a:rPr>
              <a:t>Essential to make sure that life-critical information cannot be inserted or modified by an attacker; </a:t>
            </a:r>
          </a:p>
          <a:p>
            <a:pPr algn="just"/>
            <a:r>
              <a:rPr lang="en-US" sz="2000" dirty="0" smtClean="0">
                <a:latin typeface="Cambria" pitchFamily="18" charset="0"/>
              </a:rPr>
              <a:t>The system should be able to help establish the liability of drivers; but at the same time, it should protect as far as possible the privacy of the drivers and passengers.</a:t>
            </a:r>
            <a:endParaRPr lang="en-US" sz="2000" dirty="0">
              <a:latin typeface="Cambria" pitchFamily="18" charset="0"/>
            </a:endParaRPr>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Tree>
    <p:extLst>
      <p:ext uri="{BB962C8B-B14F-4D97-AF65-F5344CB8AC3E}">
        <p14:creationId xmlns:p14="http://schemas.microsoft.com/office/powerpoint/2010/main" val="2681802864"/>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categories</a:t>
            </a:r>
          </a:p>
        </p:txBody>
      </p:sp>
      <p:sp>
        <p:nvSpPr>
          <p:cNvPr id="3" name="Content Placeholder 2"/>
          <p:cNvSpPr>
            <a:spLocks noGrp="1"/>
          </p:cNvSpPr>
          <p:nvPr>
            <p:ph idx="1"/>
          </p:nvPr>
        </p:nvSpPr>
        <p:spPr/>
        <p:txBody>
          <a:bodyPr>
            <a:normAutofit/>
          </a:bodyPr>
          <a:lstStyle/>
          <a:p>
            <a:r>
              <a:rPr lang="en-US" sz="2000" dirty="0" smtClean="0">
                <a:latin typeface="Cambria" pitchFamily="18" charset="0"/>
              </a:rPr>
              <a:t>Safety-related applications, such as collision avoidance, cooperative driving, and traffic optimization</a:t>
            </a:r>
          </a:p>
          <a:p>
            <a:r>
              <a:rPr lang="en-US" sz="2000" dirty="0">
                <a:latin typeface="Cambria" pitchFamily="18" charset="0"/>
              </a:rPr>
              <a:t>Other applications, including payment services (e.g</a:t>
            </a:r>
            <a:r>
              <a:rPr lang="en-US" sz="2000" dirty="0" smtClean="0">
                <a:latin typeface="Cambria" pitchFamily="18" charset="0"/>
              </a:rPr>
              <a:t>., toll </a:t>
            </a:r>
            <a:r>
              <a:rPr lang="en-US" sz="2000" dirty="0">
                <a:latin typeface="Cambria" pitchFamily="18" charset="0"/>
              </a:rPr>
              <a:t>collection), location-based services (e.g., </a:t>
            </a:r>
            <a:r>
              <a:rPr lang="en-US" sz="2000" dirty="0" smtClean="0">
                <a:latin typeface="Cambria" pitchFamily="18" charset="0"/>
              </a:rPr>
              <a:t>finding the </a:t>
            </a:r>
            <a:r>
              <a:rPr lang="en-US" sz="2000" dirty="0">
                <a:latin typeface="Cambria" pitchFamily="18" charset="0"/>
              </a:rPr>
              <a:t>closest fuel station), infotainment (e.g., </a:t>
            </a:r>
            <a:r>
              <a:rPr lang="en-US" sz="2000" dirty="0" smtClean="0">
                <a:latin typeface="Cambria" pitchFamily="18" charset="0"/>
              </a:rPr>
              <a:t>Internet access).</a:t>
            </a:r>
            <a:endParaRPr lang="en-US" sz="2000" dirty="0">
              <a:latin typeface="Cambria" pitchFamily="18" charset="0"/>
            </a:endParaRPr>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Tree>
    <p:extLst>
      <p:ext uri="{BB962C8B-B14F-4D97-AF65-F5344CB8AC3E}">
        <p14:creationId xmlns:p14="http://schemas.microsoft.com/office/powerpoint/2010/main" val="3805359647"/>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messages</a:t>
            </a:r>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pic>
        <p:nvPicPr>
          <p:cNvPr id="1027" name="Picture 3"/>
          <p:cNvPicPr>
            <a:picLocks noGrp="1" noChangeAspect="1" noChangeArrowheads="1"/>
          </p:cNvPicPr>
          <p:nvPr>
            <p:ph idx="1"/>
          </p:nvPr>
        </p:nvPicPr>
        <p:blipFill>
          <a:blip r:embed="rId2" cstate="print"/>
          <a:srcRect/>
          <a:stretch>
            <a:fillRect/>
          </a:stretch>
        </p:blipFill>
        <p:spPr bwMode="auto">
          <a:xfrm>
            <a:off x="457200" y="2209800"/>
            <a:ext cx="8229600" cy="2286000"/>
          </a:xfrm>
          <a:prstGeom prst="rect">
            <a:avLst/>
          </a:prstGeom>
          <a:noFill/>
          <a:ln w="9525">
            <a:noFill/>
            <a:miter lim="800000"/>
            <a:headEnd/>
            <a:tailEnd/>
          </a:ln>
        </p:spPr>
      </p:pic>
    </p:spTree>
    <p:extLst>
      <p:ext uri="{BB962C8B-B14F-4D97-AF65-F5344CB8AC3E}">
        <p14:creationId xmlns:p14="http://schemas.microsoft.com/office/powerpoint/2010/main" val="332617782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Attacker’s</a:t>
            </a:r>
            <a:r>
              <a:rPr lang="en-US" b="1" dirty="0"/>
              <a:t> </a:t>
            </a:r>
            <a:r>
              <a:rPr lang="en-US" dirty="0"/>
              <a:t>model</a:t>
            </a:r>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sz="2000" dirty="0">
                <a:latin typeface="Cambria" pitchFamily="18" charset="0"/>
              </a:rPr>
              <a:t>Insider vs. </a:t>
            </a:r>
            <a:r>
              <a:rPr lang="en-US" sz="2000" dirty="0" smtClean="0">
                <a:latin typeface="Cambria" pitchFamily="18" charset="0"/>
              </a:rPr>
              <a:t>Outsider</a:t>
            </a:r>
          </a:p>
          <a:p>
            <a:r>
              <a:rPr lang="en-US" sz="2000" dirty="0">
                <a:latin typeface="Cambria" pitchFamily="18" charset="0"/>
              </a:rPr>
              <a:t>Malicious vs. </a:t>
            </a:r>
            <a:r>
              <a:rPr lang="en-US" sz="2000" dirty="0" smtClean="0">
                <a:latin typeface="Cambria" pitchFamily="18" charset="0"/>
              </a:rPr>
              <a:t>Rational</a:t>
            </a:r>
          </a:p>
          <a:p>
            <a:r>
              <a:rPr lang="en-US" sz="2000" dirty="0">
                <a:latin typeface="Cambria" pitchFamily="18" charset="0"/>
              </a:rPr>
              <a:t>Active vs. </a:t>
            </a:r>
            <a:r>
              <a:rPr lang="en-US" sz="2000" dirty="0" smtClean="0">
                <a:latin typeface="Cambria" pitchFamily="18" charset="0"/>
              </a:rPr>
              <a:t>Passive</a:t>
            </a:r>
            <a:endParaRPr lang="en-US" sz="2000" dirty="0">
              <a:latin typeface="Cambria" pitchFamily="18" charset="0"/>
            </a:endParaRPr>
          </a:p>
        </p:txBody>
      </p:sp>
    </p:spTree>
    <p:extLst>
      <p:ext uri="{BB962C8B-B14F-4D97-AF65-F5344CB8AC3E}">
        <p14:creationId xmlns:p14="http://schemas.microsoft.com/office/powerpoint/2010/main" val="1782571214"/>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attacks</a:t>
            </a:r>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sz="2000" dirty="0">
                <a:latin typeface="Cambria" pitchFamily="18" charset="0"/>
              </a:rPr>
              <a:t>Bogus </a:t>
            </a:r>
            <a:r>
              <a:rPr lang="en-US" sz="2000" dirty="0" smtClean="0">
                <a:latin typeface="Cambria" pitchFamily="18" charset="0"/>
              </a:rPr>
              <a:t>information</a:t>
            </a:r>
          </a:p>
          <a:p>
            <a:r>
              <a:rPr lang="en-US" sz="2000" dirty="0">
                <a:latin typeface="Cambria" pitchFamily="18" charset="0"/>
              </a:rPr>
              <a:t>Cheating with positioning </a:t>
            </a:r>
            <a:r>
              <a:rPr lang="en-US" sz="2000" dirty="0" smtClean="0">
                <a:latin typeface="Cambria" pitchFamily="18" charset="0"/>
              </a:rPr>
              <a:t>information</a:t>
            </a:r>
            <a:endParaRPr lang="en-US" sz="2000" dirty="0">
              <a:latin typeface="Cambria" pitchFamily="18" charset="0"/>
            </a:endParaRPr>
          </a:p>
          <a:p>
            <a:r>
              <a:rPr lang="en-US" sz="2000" dirty="0">
                <a:latin typeface="Cambria" pitchFamily="18" charset="0"/>
              </a:rPr>
              <a:t>ID </a:t>
            </a:r>
            <a:r>
              <a:rPr lang="en-US" sz="2000" dirty="0" smtClean="0">
                <a:latin typeface="Cambria" pitchFamily="18" charset="0"/>
              </a:rPr>
              <a:t>disclosure</a:t>
            </a:r>
          </a:p>
          <a:p>
            <a:r>
              <a:rPr lang="en-US" sz="2000" dirty="0">
                <a:latin typeface="Cambria" pitchFamily="18" charset="0"/>
              </a:rPr>
              <a:t>Denial of </a:t>
            </a:r>
            <a:r>
              <a:rPr lang="en-US" sz="2000" dirty="0" smtClean="0">
                <a:latin typeface="Cambria" pitchFamily="18" charset="0"/>
              </a:rPr>
              <a:t>Service</a:t>
            </a:r>
          </a:p>
          <a:p>
            <a:r>
              <a:rPr lang="en-US" sz="2000" dirty="0" smtClean="0">
                <a:latin typeface="Cambria" pitchFamily="18" charset="0"/>
              </a:rPr>
              <a:t>Masquerade</a:t>
            </a:r>
          </a:p>
        </p:txBody>
      </p:sp>
    </p:spTree>
    <p:extLst>
      <p:ext uri="{BB962C8B-B14F-4D97-AF65-F5344CB8AC3E}">
        <p14:creationId xmlns:p14="http://schemas.microsoft.com/office/powerpoint/2010/main" val="145273388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sz="2000" b="1" dirty="0" smtClean="0">
                <a:latin typeface="Cambria" pitchFamily="18" charset="0"/>
              </a:rPr>
              <a:t>Requirements</a:t>
            </a:r>
            <a:endParaRPr lang="en-US" sz="2000" dirty="0" smtClean="0">
              <a:latin typeface="Cambria" pitchFamily="18" charset="0"/>
            </a:endParaRPr>
          </a:p>
          <a:p>
            <a:pPr lvl="1"/>
            <a:r>
              <a:rPr lang="en-US" sz="2000" dirty="0" smtClean="0">
                <a:latin typeface="Cambria" pitchFamily="18" charset="0"/>
              </a:rPr>
              <a:t>Authentication</a:t>
            </a:r>
          </a:p>
          <a:p>
            <a:pPr lvl="1"/>
            <a:r>
              <a:rPr lang="en-US" sz="2000" dirty="0" smtClean="0">
                <a:latin typeface="Cambria" pitchFamily="18" charset="0"/>
              </a:rPr>
              <a:t>Verification </a:t>
            </a:r>
            <a:r>
              <a:rPr lang="en-US" sz="2000" dirty="0">
                <a:latin typeface="Cambria" pitchFamily="18" charset="0"/>
              </a:rPr>
              <a:t>of data </a:t>
            </a:r>
            <a:r>
              <a:rPr lang="en-US" sz="2000" dirty="0" smtClean="0">
                <a:latin typeface="Cambria" pitchFamily="18" charset="0"/>
              </a:rPr>
              <a:t>consistency</a:t>
            </a:r>
          </a:p>
          <a:p>
            <a:pPr lvl="1"/>
            <a:r>
              <a:rPr lang="en-US" sz="2000" dirty="0" smtClean="0">
                <a:latin typeface="Cambria" pitchFamily="18" charset="0"/>
              </a:rPr>
              <a:t>Availability</a:t>
            </a:r>
          </a:p>
          <a:p>
            <a:pPr lvl="1"/>
            <a:r>
              <a:rPr lang="en-US" sz="2000" dirty="0" smtClean="0">
                <a:latin typeface="Cambria" pitchFamily="18" charset="0"/>
              </a:rPr>
              <a:t>Non-repudiation</a:t>
            </a:r>
          </a:p>
          <a:p>
            <a:pPr lvl="1"/>
            <a:r>
              <a:rPr lang="en-US" sz="2000" dirty="0" smtClean="0">
                <a:latin typeface="Cambria" pitchFamily="18" charset="0"/>
              </a:rPr>
              <a:t>Privacy</a:t>
            </a:r>
          </a:p>
          <a:p>
            <a:pPr lvl="1"/>
            <a:r>
              <a:rPr lang="en-US" sz="2000" dirty="0">
                <a:latin typeface="Cambria" pitchFamily="18" charset="0"/>
              </a:rPr>
              <a:t>Real-time constraints</a:t>
            </a:r>
          </a:p>
        </p:txBody>
      </p:sp>
    </p:spTree>
    <p:extLst>
      <p:ext uri="{BB962C8B-B14F-4D97-AF65-F5344CB8AC3E}">
        <p14:creationId xmlns:p14="http://schemas.microsoft.com/office/powerpoint/2010/main" val="12435545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2">
                    <a:lumMod val="75000"/>
                  </a:schemeClr>
                </a:solidFill>
              </a:rPr>
              <a:t>Experiments</a:t>
            </a:r>
            <a:endParaRPr lang="en-US" dirty="0">
              <a:solidFill>
                <a:schemeClr val="accent2">
                  <a:lumMod val="75000"/>
                </a:schemeClr>
              </a:solidFill>
            </a:endParaRPr>
          </a:p>
        </p:txBody>
      </p:sp>
      <p:pic>
        <p:nvPicPr>
          <p:cNvPr id="5" name="Content Placeholder 4" descr="705px-China_Beijing.png"/>
          <p:cNvPicPr>
            <a:picLocks noGrp="1" noChangeAspect="1"/>
          </p:cNvPicPr>
          <p:nvPr>
            <p:ph sz="half" idx="1"/>
          </p:nvPr>
        </p:nvPicPr>
        <p:blipFill>
          <a:blip r:embed="rId2">
            <a:extLst>
              <a:ext uri="{28A0092B-C50C-407E-A947-70E740481C1C}">
                <a14:useLocalDpi xmlns:a14="http://schemas.microsoft.com/office/drawing/2010/main" val="0"/>
              </a:ext>
            </a:extLst>
          </a:blip>
          <a:srcRect l="12092" r="12092"/>
          <a:stretch>
            <a:fillRect/>
          </a:stretch>
        </p:blipFill>
        <p:spPr/>
      </p:pic>
      <p:sp>
        <p:nvSpPr>
          <p:cNvPr id="4" name="Content Placeholder 3"/>
          <p:cNvSpPr>
            <a:spLocks noGrp="1"/>
          </p:cNvSpPr>
          <p:nvPr>
            <p:ph sz="half" idx="2"/>
          </p:nvPr>
        </p:nvSpPr>
        <p:spPr/>
        <p:txBody>
          <a:bodyPr/>
          <a:lstStyle/>
          <a:p>
            <a:r>
              <a:rPr lang="en-US" dirty="0" smtClean="0"/>
              <a:t>80 cars:20 buses</a:t>
            </a:r>
          </a:p>
          <a:p>
            <a:r>
              <a:rPr lang="en-US" dirty="0" smtClean="0"/>
              <a:t>Sample undisclosed</a:t>
            </a:r>
          </a:p>
          <a:p>
            <a:endParaRPr lang="en-US" dirty="0" smtClean="0"/>
          </a:p>
          <a:p>
            <a:endParaRPr lang="en-US" dirty="0" smtClean="0"/>
          </a:p>
          <a:p>
            <a:endParaRPr lang="en-US" dirty="0"/>
          </a:p>
        </p:txBody>
      </p:sp>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419204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1"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1" nodeType="afterEffect">
                                  <p:stCondLst>
                                    <p:cond delay="100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sz="2800" dirty="0" smtClean="0">
                <a:latin typeface="Cambria" pitchFamily="18" charset="0"/>
              </a:rPr>
              <a:t>Securing messages</a:t>
            </a:r>
          </a:p>
          <a:p>
            <a:pPr lvl="1">
              <a:buNone/>
            </a:pPr>
            <a:r>
              <a:rPr lang="en-US" sz="2000" dirty="0" smtClean="0"/>
              <a:t>V → * : M, SigPrK</a:t>
            </a:r>
            <a:r>
              <a:rPr lang="en-US" sz="2000" baseline="-25000" dirty="0" smtClean="0"/>
              <a:t>V</a:t>
            </a:r>
            <a:r>
              <a:rPr lang="en-US" sz="2000" dirty="0" smtClean="0"/>
              <a:t> [M|T],</a:t>
            </a:r>
            <a:r>
              <a:rPr lang="en-US" sz="2000" dirty="0" smtClean="0">
                <a:latin typeface="Cambria" pitchFamily="18" charset="0"/>
              </a:rPr>
              <a:t>Cert</a:t>
            </a:r>
            <a:r>
              <a:rPr lang="en-US" sz="2000" baseline="-25000" dirty="0" smtClean="0">
                <a:latin typeface="Cambria" pitchFamily="18" charset="0"/>
              </a:rPr>
              <a:t>V</a:t>
            </a:r>
            <a:endParaRPr lang="en-US" sz="1200" baseline="-25000" dirty="0" smtClean="0">
              <a:latin typeface="Cambria" pitchFamily="18" charset="0"/>
            </a:endParaRPr>
          </a:p>
          <a:p>
            <a:pPr lvl="1">
              <a:buNone/>
            </a:pPr>
            <a:r>
              <a:rPr lang="en-US" sz="2000" dirty="0" smtClean="0">
                <a:latin typeface="Cambria" pitchFamily="18" charset="0"/>
              </a:rPr>
              <a:t>where</a:t>
            </a:r>
          </a:p>
          <a:p>
            <a:pPr lvl="1"/>
            <a:r>
              <a:rPr lang="en-US" sz="2000" dirty="0" smtClean="0">
                <a:latin typeface="Cambria" pitchFamily="18" charset="0"/>
              </a:rPr>
              <a:t>V  : Sending Vehicle</a:t>
            </a:r>
          </a:p>
          <a:p>
            <a:pPr lvl="1"/>
            <a:r>
              <a:rPr lang="en-US" sz="2000" dirty="0" smtClean="0">
                <a:latin typeface="Cambria" pitchFamily="18" charset="0"/>
              </a:rPr>
              <a:t>M : Message</a:t>
            </a:r>
          </a:p>
          <a:p>
            <a:pPr lvl="1"/>
            <a:r>
              <a:rPr lang="en-US" sz="2000" dirty="0" smtClean="0">
                <a:latin typeface="Cambria" pitchFamily="18" charset="0"/>
              </a:rPr>
              <a:t>*  : all the receivers</a:t>
            </a:r>
          </a:p>
          <a:p>
            <a:pPr lvl="1"/>
            <a:r>
              <a:rPr lang="en-US" sz="2000" dirty="0" err="1" smtClean="0">
                <a:latin typeface="Cambria" pitchFamily="18" charset="0"/>
              </a:rPr>
              <a:t>SigPrKv</a:t>
            </a:r>
            <a:r>
              <a:rPr lang="en-US" sz="2000" dirty="0" smtClean="0">
                <a:latin typeface="Cambria" pitchFamily="18" charset="0"/>
              </a:rPr>
              <a:t>  :  Signed with private key</a:t>
            </a:r>
          </a:p>
          <a:p>
            <a:pPr lvl="1"/>
            <a:r>
              <a:rPr lang="en-US" sz="2000" dirty="0" smtClean="0">
                <a:latin typeface="Cambria" pitchFamily="18" charset="0"/>
              </a:rPr>
              <a:t> M | T :  Message concatenated with Timestamp</a:t>
            </a:r>
          </a:p>
          <a:p>
            <a:pPr lvl="1"/>
            <a:r>
              <a:rPr lang="en-US" sz="2000" dirty="0" err="1" smtClean="0">
                <a:latin typeface="Cambria" pitchFamily="18" charset="0"/>
              </a:rPr>
              <a:t>Certv</a:t>
            </a:r>
            <a:r>
              <a:rPr lang="en-US" sz="2000" dirty="0" smtClean="0">
                <a:latin typeface="Cambria" pitchFamily="18" charset="0"/>
              </a:rPr>
              <a:t> : Digital Signature for V</a:t>
            </a:r>
            <a:endParaRPr lang="en-US" sz="2000" dirty="0">
              <a:latin typeface="Cambria" pitchFamily="18" charset="0"/>
            </a:endParaRPr>
          </a:p>
        </p:txBody>
      </p:sp>
    </p:spTree>
    <p:extLst>
      <p:ext uri="{BB962C8B-B14F-4D97-AF65-F5344CB8AC3E}">
        <p14:creationId xmlns:p14="http://schemas.microsoft.com/office/powerpoint/2010/main" val="3905817575"/>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lstStyle/>
          <a:p>
            <a:r>
              <a:rPr lang="en-US" sz="2800" dirty="0" smtClean="0">
                <a:latin typeface="Cambria" pitchFamily="18" charset="0"/>
              </a:rPr>
              <a:t>Tamper-proof device</a:t>
            </a:r>
          </a:p>
          <a:p>
            <a:pPr lvl="1"/>
            <a:r>
              <a:rPr lang="en-US" sz="2000" dirty="0" smtClean="0">
                <a:latin typeface="Cambria" pitchFamily="18" charset="0"/>
              </a:rPr>
              <a:t>storing the secret information</a:t>
            </a:r>
          </a:p>
          <a:p>
            <a:pPr lvl="1"/>
            <a:r>
              <a:rPr lang="en-US" sz="2000" dirty="0" smtClean="0">
                <a:latin typeface="Cambria" pitchFamily="18" charset="0"/>
              </a:rPr>
              <a:t>signing outgoing messages</a:t>
            </a:r>
          </a:p>
          <a:p>
            <a:r>
              <a:rPr lang="en-US" sz="2800" dirty="0" smtClean="0">
                <a:latin typeface="Cambria" pitchFamily="18" charset="0"/>
              </a:rPr>
              <a:t>Key management</a:t>
            </a:r>
          </a:p>
          <a:p>
            <a:pPr lvl="1"/>
            <a:r>
              <a:rPr lang="en-US" sz="2000" dirty="0" smtClean="0">
                <a:latin typeface="Cambria" pitchFamily="18" charset="0"/>
              </a:rPr>
              <a:t>Electronic License Plate (ELP)</a:t>
            </a:r>
          </a:p>
          <a:p>
            <a:pPr lvl="1"/>
            <a:r>
              <a:rPr lang="en-US" sz="2000" dirty="0" smtClean="0">
                <a:latin typeface="Cambria" pitchFamily="18" charset="0"/>
              </a:rPr>
              <a:t>Electronic Chassis Number (ECN)</a:t>
            </a:r>
          </a:p>
          <a:p>
            <a:pPr lvl="1"/>
            <a:r>
              <a:rPr lang="en-US" sz="2000" dirty="0" smtClean="0">
                <a:latin typeface="Cambria" pitchFamily="18" charset="0"/>
              </a:rPr>
              <a:t>Anonymous key pairs</a:t>
            </a:r>
          </a:p>
          <a:p>
            <a:pPr lvl="1"/>
            <a:r>
              <a:rPr lang="en-US" sz="2000" dirty="0" smtClean="0">
                <a:latin typeface="Cambria" pitchFamily="18" charset="0"/>
              </a:rPr>
              <a:t>Key bootstrapping and rekeying</a:t>
            </a:r>
          </a:p>
          <a:p>
            <a:pPr lvl="1"/>
            <a:r>
              <a:rPr lang="en-US" sz="2000" dirty="0" smtClean="0">
                <a:latin typeface="Cambria" pitchFamily="18" charset="0"/>
              </a:rPr>
              <a:t>Key certification</a:t>
            </a:r>
          </a:p>
          <a:p>
            <a:pPr lvl="2"/>
            <a:r>
              <a:rPr lang="en-US" sz="2000" dirty="0" smtClean="0">
                <a:latin typeface="Cambria" pitchFamily="18" charset="0"/>
              </a:rPr>
              <a:t>Cert</a:t>
            </a:r>
            <a:r>
              <a:rPr lang="en-US" sz="2000" baseline="-25000" dirty="0" smtClean="0">
                <a:latin typeface="Cambria" pitchFamily="18" charset="0"/>
              </a:rPr>
              <a:t>V</a:t>
            </a:r>
            <a:r>
              <a:rPr lang="en-US" sz="2000" dirty="0" smtClean="0">
                <a:latin typeface="Cambria" pitchFamily="18" charset="0"/>
              </a:rPr>
              <a:t> [PuK</a:t>
            </a:r>
            <a:r>
              <a:rPr lang="en-US" sz="2000" baseline="-25000" dirty="0" smtClean="0">
                <a:latin typeface="Cambria" pitchFamily="18" charset="0"/>
              </a:rPr>
              <a:t>i</a:t>
            </a:r>
            <a:r>
              <a:rPr lang="en-US" sz="2000" dirty="0" smtClean="0">
                <a:latin typeface="Cambria" pitchFamily="18" charset="0"/>
              </a:rPr>
              <a:t>] = PuK</a:t>
            </a:r>
            <a:r>
              <a:rPr lang="en-US" sz="2000" baseline="-25000" dirty="0" smtClean="0">
                <a:latin typeface="Cambria" pitchFamily="18" charset="0"/>
              </a:rPr>
              <a:t>i</a:t>
            </a:r>
            <a:r>
              <a:rPr lang="en-US" sz="2000" dirty="0" smtClean="0">
                <a:latin typeface="Cambria" pitchFamily="18" charset="0"/>
              </a:rPr>
              <a:t>|SigPrK</a:t>
            </a:r>
            <a:r>
              <a:rPr lang="en-US" sz="2000" baseline="-25000" dirty="0" smtClean="0">
                <a:latin typeface="Cambria" pitchFamily="18" charset="0"/>
              </a:rPr>
              <a:t>CA</a:t>
            </a:r>
            <a:r>
              <a:rPr lang="en-US" sz="2000" dirty="0" smtClean="0">
                <a:latin typeface="Cambria" pitchFamily="18" charset="0"/>
              </a:rPr>
              <a:t>[PuK</a:t>
            </a:r>
            <a:r>
              <a:rPr lang="en-US" sz="2000" baseline="-25000" dirty="0" smtClean="0">
                <a:latin typeface="Cambria" pitchFamily="18" charset="0"/>
              </a:rPr>
              <a:t>i</a:t>
            </a:r>
            <a:r>
              <a:rPr lang="en-US" sz="2000" dirty="0" smtClean="0">
                <a:latin typeface="Cambria" pitchFamily="18" charset="0"/>
              </a:rPr>
              <a:t>|ID</a:t>
            </a:r>
            <a:r>
              <a:rPr lang="en-US" sz="2000" baseline="-25000" dirty="0" smtClean="0">
                <a:latin typeface="Cambria" pitchFamily="18" charset="0"/>
              </a:rPr>
              <a:t>CA</a:t>
            </a:r>
            <a:r>
              <a:rPr lang="en-US" sz="2000" dirty="0" smtClean="0">
                <a:latin typeface="Cambria" pitchFamily="18" charset="0"/>
              </a:rPr>
              <a:t>]</a:t>
            </a:r>
          </a:p>
        </p:txBody>
      </p:sp>
    </p:spTree>
    <p:extLst>
      <p:ext uri="{BB962C8B-B14F-4D97-AF65-F5344CB8AC3E}">
        <p14:creationId xmlns:p14="http://schemas.microsoft.com/office/powerpoint/2010/main" val="1650812953"/>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lstStyle/>
          <a:p>
            <a:r>
              <a:rPr lang="en-US" sz="2800" dirty="0" smtClean="0">
                <a:latin typeface="Cambria" pitchFamily="18" charset="0"/>
              </a:rPr>
              <a:t>Compliance with the security requirements</a:t>
            </a:r>
          </a:p>
          <a:p>
            <a:pPr lvl="1"/>
            <a:r>
              <a:rPr lang="en-US" sz="2000" dirty="0" err="1" smtClean="0">
                <a:latin typeface="Cambria" pitchFamily="18" charset="0"/>
              </a:rPr>
              <a:t>DoS</a:t>
            </a:r>
            <a:r>
              <a:rPr lang="en-US" sz="2000" dirty="0" smtClean="0">
                <a:latin typeface="Cambria" pitchFamily="18" charset="0"/>
              </a:rPr>
              <a:t> resilience</a:t>
            </a:r>
          </a:p>
          <a:p>
            <a:pPr lvl="1"/>
            <a:r>
              <a:rPr lang="en-US" sz="2000" dirty="0" smtClean="0">
                <a:latin typeface="Cambria" pitchFamily="18" charset="0"/>
              </a:rPr>
              <a:t>Verification by correlation</a:t>
            </a:r>
          </a:p>
          <a:p>
            <a:pPr lvl="1"/>
            <a:r>
              <a:rPr lang="en-US" sz="2000" dirty="0" smtClean="0">
                <a:latin typeface="Cambria" pitchFamily="18" charset="0"/>
              </a:rPr>
              <a:t>Non-repudiation</a:t>
            </a:r>
          </a:p>
          <a:p>
            <a:pPr lvl="2"/>
            <a:r>
              <a:rPr lang="en-US" sz="2000" dirty="0" smtClean="0">
                <a:latin typeface="Cambria" pitchFamily="18" charset="0"/>
              </a:rPr>
              <a:t>ELPs cannot be forged</a:t>
            </a:r>
          </a:p>
          <a:p>
            <a:pPr lvl="2"/>
            <a:r>
              <a:rPr lang="en-US" sz="2000" dirty="0" smtClean="0">
                <a:latin typeface="Cambria" pitchFamily="18" charset="0"/>
              </a:rPr>
              <a:t>Usage of anonymous key pairs</a:t>
            </a:r>
          </a:p>
          <a:p>
            <a:pPr lvl="2"/>
            <a:endParaRPr lang="en-US" sz="1600" dirty="0" smtClean="0">
              <a:latin typeface="Cambria" pitchFamily="18" charset="0"/>
            </a:endParaRPr>
          </a:p>
          <a:p>
            <a:pPr lvl="1"/>
            <a:endParaRPr lang="en-US" dirty="0"/>
          </a:p>
        </p:txBody>
      </p:sp>
    </p:spTree>
    <p:extLst>
      <p:ext uri="{BB962C8B-B14F-4D97-AF65-F5344CB8AC3E}">
        <p14:creationId xmlns:p14="http://schemas.microsoft.com/office/powerpoint/2010/main" val="3828010365"/>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sz="2800" dirty="0" smtClean="0">
                <a:latin typeface="Cambria" pitchFamily="18" charset="0"/>
              </a:rPr>
              <a:t>Implementation issues</a:t>
            </a:r>
          </a:p>
          <a:p>
            <a:pPr lvl="1"/>
            <a:r>
              <a:rPr lang="en-US" sz="2000" dirty="0" smtClean="0">
                <a:latin typeface="Cambria" pitchFamily="18" charset="0"/>
              </a:rPr>
              <a:t>Certificate lifetime</a:t>
            </a:r>
          </a:p>
          <a:p>
            <a:pPr lvl="1"/>
            <a:r>
              <a:rPr lang="en-US" sz="2000" dirty="0" smtClean="0">
                <a:latin typeface="Cambria" pitchFamily="18" charset="0"/>
              </a:rPr>
              <a:t>Anonymous key set size</a:t>
            </a:r>
          </a:p>
          <a:p>
            <a:pPr lvl="1"/>
            <a:r>
              <a:rPr lang="en-US" sz="2000" dirty="0" smtClean="0">
                <a:latin typeface="Cambria" pitchFamily="18" charset="0"/>
              </a:rPr>
              <a:t>Signature size</a:t>
            </a:r>
          </a:p>
          <a:p>
            <a:pPr lvl="2"/>
            <a:r>
              <a:rPr lang="en-US" sz="1600" i="1" dirty="0" smtClean="0">
                <a:latin typeface="Cambria" pitchFamily="18" charset="0"/>
              </a:rPr>
              <a:t>T</a:t>
            </a:r>
            <a:r>
              <a:rPr lang="en-US" sz="1600" i="1" baseline="-25000" dirty="0" smtClean="0">
                <a:latin typeface="Cambria" pitchFamily="18" charset="0"/>
              </a:rPr>
              <a:t>oh</a:t>
            </a:r>
            <a:r>
              <a:rPr lang="en-US" sz="1600" i="1" dirty="0" smtClean="0">
                <a:latin typeface="Cambria" pitchFamily="18" charset="0"/>
              </a:rPr>
              <a:t>(M) = T</a:t>
            </a:r>
            <a:r>
              <a:rPr lang="en-US" sz="1600" i="1" baseline="-25000" dirty="0" smtClean="0">
                <a:latin typeface="Cambria" pitchFamily="18" charset="0"/>
              </a:rPr>
              <a:t>sign</a:t>
            </a:r>
            <a:r>
              <a:rPr lang="en-US" sz="1600" i="1" dirty="0" smtClean="0">
                <a:latin typeface="Cambria" pitchFamily="18" charset="0"/>
              </a:rPr>
              <a:t>(M) + T</a:t>
            </a:r>
            <a:r>
              <a:rPr lang="en-US" sz="1600" i="1" baseline="-25000" dirty="0" smtClean="0">
                <a:latin typeface="Cambria" pitchFamily="18" charset="0"/>
              </a:rPr>
              <a:t>tx</a:t>
            </a:r>
            <a:r>
              <a:rPr lang="en-US" sz="1600" i="1" dirty="0" smtClean="0">
                <a:latin typeface="Cambria" pitchFamily="18" charset="0"/>
              </a:rPr>
              <a:t>(M|SigPrK</a:t>
            </a:r>
            <a:r>
              <a:rPr lang="en-US" sz="1600" i="1" baseline="-25000" dirty="0" smtClean="0">
                <a:latin typeface="Cambria" pitchFamily="18" charset="0"/>
              </a:rPr>
              <a:t>V</a:t>
            </a:r>
            <a:r>
              <a:rPr lang="en-US" sz="1600" i="1" dirty="0" smtClean="0">
                <a:latin typeface="Cambria" pitchFamily="18" charset="0"/>
              </a:rPr>
              <a:t> [M]) + T</a:t>
            </a:r>
            <a:r>
              <a:rPr lang="en-US" sz="1600" i="1" baseline="-25000" dirty="0" smtClean="0">
                <a:latin typeface="Cambria" pitchFamily="18" charset="0"/>
              </a:rPr>
              <a:t>verify</a:t>
            </a:r>
            <a:r>
              <a:rPr lang="en-US" sz="1600" i="1" dirty="0" smtClean="0">
                <a:latin typeface="Cambria" pitchFamily="18" charset="0"/>
              </a:rPr>
              <a:t>(M)</a:t>
            </a:r>
            <a:endParaRPr lang="en-US" sz="1600" dirty="0" smtClean="0">
              <a:latin typeface="Cambria" pitchFamily="18" charset="0"/>
            </a:endParaRPr>
          </a:p>
          <a:p>
            <a:pPr lvl="1">
              <a:buNone/>
            </a:pPr>
            <a:endParaRPr lang="en-US" sz="2000" dirty="0" smtClean="0">
              <a:latin typeface="Cambria" pitchFamily="18" charset="0"/>
            </a:endParaRPr>
          </a:p>
          <a:p>
            <a:pPr lvl="1"/>
            <a:endParaRPr lang="en-US" sz="2000" dirty="0" smtClean="0">
              <a:latin typeface="Cambria" pitchFamily="18" charset="0"/>
            </a:endParaRPr>
          </a:p>
          <a:p>
            <a:pPr lvl="1"/>
            <a:endParaRPr lang="en-US" sz="2400" dirty="0">
              <a:latin typeface="Cambria" pitchFamily="18" charset="0"/>
            </a:endParaRPr>
          </a:p>
        </p:txBody>
      </p:sp>
    </p:spTree>
    <p:extLst>
      <p:ext uri="{BB962C8B-B14F-4D97-AF65-F5344CB8AC3E}">
        <p14:creationId xmlns:p14="http://schemas.microsoft.com/office/powerpoint/2010/main" val="2645506833"/>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pic>
        <p:nvPicPr>
          <p:cNvPr id="2050" name="Picture 2"/>
          <p:cNvPicPr>
            <a:picLocks noGrp="1" noChangeAspect="1" noChangeArrowheads="1"/>
          </p:cNvPicPr>
          <p:nvPr>
            <p:ph idx="1"/>
          </p:nvPr>
        </p:nvPicPr>
        <p:blipFill>
          <a:blip r:embed="rId2" cstate="print"/>
          <a:srcRect/>
          <a:stretch>
            <a:fillRect/>
          </a:stretch>
        </p:blipFill>
        <p:spPr bwMode="auto">
          <a:xfrm>
            <a:off x="1600200" y="1524000"/>
            <a:ext cx="5943600" cy="2971800"/>
          </a:xfrm>
          <a:prstGeom prst="rect">
            <a:avLst/>
          </a:prstGeom>
          <a:noFill/>
          <a:ln w="9525">
            <a:noFill/>
            <a:miter lim="800000"/>
            <a:headEnd/>
            <a:tailEnd/>
          </a:ln>
        </p:spPr>
      </p:pic>
    </p:spTree>
    <p:extLst>
      <p:ext uri="{BB962C8B-B14F-4D97-AF65-F5344CB8AC3E}">
        <p14:creationId xmlns:p14="http://schemas.microsoft.com/office/powerpoint/2010/main" val="1219576769"/>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normAutofit/>
          </a:bodyPr>
          <a:lstStyle/>
          <a:p>
            <a:r>
              <a:rPr lang="en-US" i="1" dirty="0" smtClean="0">
                <a:latin typeface="Cambria" pitchFamily="18" charset="0"/>
              </a:rPr>
              <a:t>Simulations</a:t>
            </a:r>
          </a:p>
          <a:p>
            <a:pPr>
              <a:buNone/>
            </a:pPr>
            <a:r>
              <a:rPr lang="en-US" sz="2200" i="1" dirty="0" smtClean="0">
                <a:latin typeface="Cambria" pitchFamily="18" charset="0"/>
              </a:rPr>
              <a:t>Scenario 1:</a:t>
            </a:r>
          </a:p>
          <a:p>
            <a:r>
              <a:rPr lang="en-US" sz="2000" dirty="0" smtClean="0">
                <a:latin typeface="Cambria" pitchFamily="18" charset="0"/>
              </a:rPr>
              <a:t>A highway with 6 lanes (3 in each direction) of 3 m each. We assume a uniform presence of vehicles, with an inter-vehicle space of 30 m. Vehicles are mobile and </a:t>
            </a:r>
            <a:r>
              <a:rPr lang="en-US" sz="2000" dirty="0" err="1" smtClean="0">
                <a:latin typeface="Cambria" pitchFamily="18" charset="0"/>
              </a:rPr>
              <a:t>trasmit</a:t>
            </a:r>
            <a:r>
              <a:rPr lang="en-US" sz="2000" dirty="0" smtClean="0">
                <a:latin typeface="Cambria" pitchFamily="18" charset="0"/>
              </a:rPr>
              <a:t> DSRC messages every 300 ms over a 300 m communication range.</a:t>
            </a:r>
          </a:p>
          <a:p>
            <a:pPr>
              <a:buNone/>
            </a:pPr>
            <a:r>
              <a:rPr lang="en-US" sz="2200" dirty="0" smtClean="0">
                <a:latin typeface="Cambria" pitchFamily="18" charset="0"/>
              </a:rPr>
              <a:t>Scenario 2:</a:t>
            </a:r>
          </a:p>
          <a:p>
            <a:r>
              <a:rPr lang="en-US" sz="2000" dirty="0" smtClean="0">
                <a:latin typeface="Cambria" pitchFamily="18" charset="0"/>
              </a:rPr>
              <a:t>We consider the same highway as in the previous case but this time vehicles are very slow or stopped (congestion scenario) and spaced by 5 m (including the vehicle length). Each vehicle transmits a safety message over a range of 15 m every 100 </a:t>
            </a:r>
            <a:r>
              <a:rPr lang="en-US" sz="2000" dirty="0" err="1" smtClean="0">
                <a:latin typeface="Cambria" pitchFamily="18" charset="0"/>
              </a:rPr>
              <a:t>ms.</a:t>
            </a:r>
            <a:endParaRPr lang="en-US" sz="2000" dirty="0">
              <a:latin typeface="Cambria" pitchFamily="18" charset="0"/>
            </a:endParaRPr>
          </a:p>
        </p:txBody>
      </p:sp>
    </p:spTree>
    <p:extLst>
      <p:ext uri="{BB962C8B-B14F-4D97-AF65-F5344CB8AC3E}">
        <p14:creationId xmlns:p14="http://schemas.microsoft.com/office/powerpoint/2010/main" val="339763161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Model</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pic>
        <p:nvPicPr>
          <p:cNvPr id="3074" name="Picture 2"/>
          <p:cNvPicPr>
            <a:picLocks noGrp="1" noChangeAspect="1" noChangeArrowheads="1"/>
          </p:cNvPicPr>
          <p:nvPr>
            <p:ph idx="1"/>
          </p:nvPr>
        </p:nvPicPr>
        <p:blipFill>
          <a:blip r:embed="rId2" cstate="print"/>
          <a:srcRect/>
          <a:stretch>
            <a:fillRect/>
          </a:stretch>
        </p:blipFill>
        <p:spPr bwMode="auto">
          <a:xfrm>
            <a:off x="914400" y="1219200"/>
            <a:ext cx="2809875" cy="223837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410200" y="1295400"/>
            <a:ext cx="2752725" cy="221932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124200" y="3276600"/>
            <a:ext cx="2752725" cy="2295525"/>
          </a:xfrm>
          <a:prstGeom prst="rect">
            <a:avLst/>
          </a:prstGeom>
          <a:noFill/>
          <a:ln w="9525">
            <a:noFill/>
            <a:miter lim="800000"/>
            <a:headEnd/>
            <a:tailEnd/>
          </a:ln>
        </p:spPr>
      </p:pic>
    </p:spTree>
    <p:extLst>
      <p:ext uri="{BB962C8B-B14F-4D97-AF65-F5344CB8AC3E}">
        <p14:creationId xmlns:p14="http://schemas.microsoft.com/office/powerpoint/2010/main" val="2249128455"/>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Disadvantages</a:t>
            </a:r>
            <a:endParaRPr lang="en-US" dirty="0"/>
          </a:p>
        </p:txBody>
      </p:sp>
      <p:sp>
        <p:nvSpPr>
          <p:cNvPr id="4" name="Footer Placeholder 3"/>
          <p:cNvSpPr>
            <a:spLocks noGrp="1"/>
          </p:cNvSpPr>
          <p:nvPr>
            <p:ph type="ftr" sz="quarter" idx="11"/>
          </p:nvPr>
        </p:nvSpPr>
        <p:spPr>
          <a:xfrm>
            <a:off x="457200" y="6356350"/>
            <a:ext cx="8305800" cy="365125"/>
          </a:xfrm>
        </p:spPr>
        <p:txBody>
          <a:bodyPr/>
          <a:lstStyle/>
          <a:p>
            <a:r>
              <a:rPr lang="en-US" b="1" dirty="0" smtClean="0">
                <a:solidFill>
                  <a:schemeClr val="tx1"/>
                </a:solidFill>
              </a:rPr>
              <a:t>Maxim Raya and Jean-Pierre </a:t>
            </a:r>
            <a:r>
              <a:rPr lang="en-US" b="1" dirty="0" err="1" smtClean="0">
                <a:solidFill>
                  <a:schemeClr val="tx1"/>
                </a:solidFill>
              </a:rPr>
              <a:t>Hubaux</a:t>
            </a:r>
            <a:r>
              <a:rPr lang="en-US" b="1" dirty="0" smtClean="0">
                <a:solidFill>
                  <a:schemeClr val="tx1"/>
                </a:solidFill>
              </a:rPr>
              <a:t>. 2005. The security of vehicular ad hoc networks. In Proceedings of the 3rd ACM workshop on Security of ad hoc and sensor networks (SASN '05). ACM, New York, NY, USA</a:t>
            </a:r>
            <a:endParaRPr lang="en-US" b="1" dirty="0">
              <a:solidFill>
                <a:schemeClr val="tx1"/>
              </a:solidFill>
            </a:endParaRPr>
          </a:p>
        </p:txBody>
      </p:sp>
      <p:sp>
        <p:nvSpPr>
          <p:cNvPr id="5" name="Content Placeholder 4"/>
          <p:cNvSpPr>
            <a:spLocks noGrp="1"/>
          </p:cNvSpPr>
          <p:nvPr>
            <p:ph idx="1"/>
          </p:nvPr>
        </p:nvSpPr>
        <p:spPr/>
        <p:txBody>
          <a:bodyPr/>
          <a:lstStyle/>
          <a:p>
            <a:r>
              <a:rPr lang="en-US" dirty="0" smtClean="0"/>
              <a:t>Key-revocation</a:t>
            </a:r>
          </a:p>
          <a:p>
            <a:r>
              <a:rPr lang="en-US" dirty="0" smtClean="0"/>
              <a:t>Updating keys periodically</a:t>
            </a:r>
          </a:p>
          <a:p>
            <a:pPr>
              <a:buNone/>
            </a:pPr>
            <a:endParaRPr lang="en-US" dirty="0" smtClean="0"/>
          </a:p>
          <a:p>
            <a:endParaRPr lang="en-US" dirty="0"/>
          </a:p>
        </p:txBody>
      </p:sp>
    </p:spTree>
    <p:extLst>
      <p:ext uri="{BB962C8B-B14F-4D97-AF65-F5344CB8AC3E}">
        <p14:creationId xmlns:p14="http://schemas.microsoft.com/office/powerpoint/2010/main" val="11574470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53735"/>
                </a:solidFill>
              </a:rPr>
              <a:t>Experiments</a:t>
            </a:r>
            <a:endParaRPr lang="en-US" dirty="0">
              <a:solidFill>
                <a:srgbClr val="953735"/>
              </a:solidFill>
            </a:endParaRPr>
          </a:p>
        </p:txBody>
      </p:sp>
      <p:pic>
        <p:nvPicPr>
          <p:cNvPr id="6" name="Content Placeholder 5" descr="Screen shot 2011-03-21 at 11.30.39 PM.png"/>
          <p:cNvPicPr>
            <a:picLocks noGrp="1" noChangeAspect="1"/>
          </p:cNvPicPr>
          <p:nvPr>
            <p:ph sz="half" idx="2"/>
          </p:nvPr>
        </p:nvPicPr>
        <p:blipFill>
          <a:blip r:embed="rId2">
            <a:extLst>
              <a:ext uri="{28A0092B-C50C-407E-A947-70E740481C1C}">
                <a14:useLocalDpi xmlns:a14="http://schemas.microsoft.com/office/drawing/2010/main" val="0"/>
              </a:ext>
            </a:extLst>
          </a:blip>
          <a:srcRect t="-57757" b="-57757"/>
          <a:stretch>
            <a:fillRect/>
          </a:stretch>
        </p:blipFill>
        <p:spPr>
          <a:xfrm>
            <a:off x="3940372" y="1023518"/>
            <a:ext cx="4746427" cy="5526012"/>
          </a:xfrm>
        </p:spPr>
      </p:pic>
      <p:sp>
        <p:nvSpPr>
          <p:cNvPr id="3" name="Content Placeholder 2"/>
          <p:cNvSpPr>
            <a:spLocks noGrp="1"/>
          </p:cNvSpPr>
          <p:nvPr>
            <p:ph sz="half" idx="1"/>
          </p:nvPr>
        </p:nvSpPr>
        <p:spPr>
          <a:xfrm>
            <a:off x="305230" y="2805168"/>
            <a:ext cx="4038600" cy="2123256"/>
          </a:xfrm>
        </p:spPr>
        <p:txBody>
          <a:bodyPr/>
          <a:lstStyle/>
          <a:p>
            <a:r>
              <a:rPr lang="en-US" dirty="0" smtClean="0"/>
              <a:t>Communication range,  Connection time</a:t>
            </a:r>
          </a:p>
          <a:p>
            <a:r>
              <a:rPr lang="en-US" dirty="0" smtClean="0"/>
              <a:t>200m, 250s</a:t>
            </a:r>
          </a:p>
          <a:p>
            <a:r>
              <a:rPr lang="en-US" dirty="0" smtClean="0"/>
              <a:t>150m, 200s</a:t>
            </a:r>
          </a:p>
          <a:p>
            <a:pPr marL="0" indent="0">
              <a:buNone/>
            </a:pPr>
            <a:endParaRPr lang="en-US" dirty="0"/>
          </a:p>
        </p:txBody>
      </p:sp>
      <p:sp>
        <p:nvSpPr>
          <p:cNvPr id="7" name="TextBox 6"/>
          <p:cNvSpPr txBox="1"/>
          <p:nvPr/>
        </p:nvSpPr>
        <p:spPr>
          <a:xfrm>
            <a:off x="231907" y="6349480"/>
            <a:ext cx="8751114" cy="369332"/>
          </a:xfrm>
          <a:prstGeom prst="rect">
            <a:avLst/>
          </a:prstGeom>
          <a:noFill/>
        </p:spPr>
        <p:txBody>
          <a:bodyPr wrap="none" rtlCol="0">
            <a:spAutoFit/>
          </a:bodyPr>
          <a:lstStyle/>
          <a:p>
            <a:r>
              <a:rPr lang="en-US" dirty="0">
                <a:solidFill>
                  <a:schemeClr val="tx1">
                    <a:lumMod val="50000"/>
                    <a:lumOff val="50000"/>
                  </a:schemeClr>
                </a:solidFill>
              </a:rPr>
              <a:t>MI-VANET : A New Mobile Infrastructure Based VANET Architecture for Urban Environment </a:t>
            </a:r>
          </a:p>
        </p:txBody>
      </p:sp>
    </p:spTree>
    <p:extLst>
      <p:ext uri="{BB962C8B-B14F-4D97-AF65-F5344CB8AC3E}">
        <p14:creationId xmlns:p14="http://schemas.microsoft.com/office/powerpoint/2010/main" val="2820204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549</TotalTime>
  <Words>4069</Words>
  <Application>Microsoft Macintosh PowerPoint</Application>
  <PresentationFormat>On-screen Show (4:3)</PresentationFormat>
  <Paragraphs>402</Paragraphs>
  <Slides>87</Slides>
  <Notes>1</Notes>
  <HiddenSlides>0</HiddenSlides>
  <MMClips>0</MMClips>
  <ScaleCrop>false</ScaleCrop>
  <HeadingPairs>
    <vt:vector size="4" baseType="variant">
      <vt:variant>
        <vt:lpstr>Theme</vt:lpstr>
      </vt:variant>
      <vt:variant>
        <vt:i4>2</vt:i4>
      </vt:variant>
      <vt:variant>
        <vt:lpstr>Slide Titles</vt:lpstr>
      </vt:variant>
      <vt:variant>
        <vt:i4>87</vt:i4>
      </vt:variant>
    </vt:vector>
  </HeadingPairs>
  <TitlesOfParts>
    <vt:vector size="89" baseType="lpstr">
      <vt:lpstr>Office Theme</vt:lpstr>
      <vt:lpstr>Civic</vt:lpstr>
      <vt:lpstr>Group 1</vt:lpstr>
      <vt:lpstr>MI-VANET : A New Mobile Infrastructure Based VANET Architecture for Urban Environment </vt:lpstr>
      <vt:lpstr>Summary</vt:lpstr>
      <vt:lpstr>Traditional Vanets</vt:lpstr>
      <vt:lpstr>Traditional Vanets</vt:lpstr>
      <vt:lpstr>Observations</vt:lpstr>
      <vt:lpstr>Observations</vt:lpstr>
      <vt:lpstr>Experiments</vt:lpstr>
      <vt:lpstr>Experiments</vt:lpstr>
      <vt:lpstr>Experiments</vt:lpstr>
      <vt:lpstr>Improved architecture</vt:lpstr>
      <vt:lpstr>Improved architecture</vt:lpstr>
      <vt:lpstr>The Register and The Routing</vt:lpstr>
      <vt:lpstr>The Register and The Routing</vt:lpstr>
      <vt:lpstr>The Register and The Routing</vt:lpstr>
      <vt:lpstr>The Register and The Routing</vt:lpstr>
      <vt:lpstr>The Register and The Routing</vt:lpstr>
      <vt:lpstr>The Register and The Routing</vt:lpstr>
      <vt:lpstr>The Register and The Routing</vt:lpstr>
      <vt:lpstr>The Register and The Routing</vt:lpstr>
      <vt:lpstr>Performance Evaluation</vt:lpstr>
      <vt:lpstr>Performance Evaluation</vt:lpstr>
      <vt:lpstr>Performance Evaluation</vt:lpstr>
      <vt:lpstr>Performance Evaluation</vt:lpstr>
      <vt:lpstr>Drawbacks</vt:lpstr>
      <vt:lpstr>Providing Consistent Global Sharing Services over VANET</vt:lpstr>
      <vt:lpstr>MOTIVATION</vt:lpstr>
      <vt:lpstr>INTRODUCTION</vt:lpstr>
      <vt:lpstr>MODEL ARCHITECTURE</vt:lpstr>
      <vt:lpstr>PowerPoint Presentation</vt:lpstr>
      <vt:lpstr>PowerPoint Presentation</vt:lpstr>
      <vt:lpstr>PowerPoint Presentation</vt:lpstr>
      <vt:lpstr>PowerPoint Presentation</vt:lpstr>
      <vt:lpstr>PowerPoint Presentation</vt:lpstr>
      <vt:lpstr>Overlay Protocol</vt:lpstr>
      <vt:lpstr>CHORD</vt:lpstr>
      <vt:lpstr>CHORD</vt:lpstr>
      <vt:lpstr>CHORD</vt:lpstr>
      <vt:lpstr>CLUSTER &amp; CLUSTER HEADS</vt:lpstr>
      <vt:lpstr>PowerPoint Presentation</vt:lpstr>
      <vt:lpstr>CLUSTERING</vt:lpstr>
      <vt:lpstr>k – medoid clustering algorithm</vt:lpstr>
      <vt:lpstr>CLUSTERING</vt:lpstr>
      <vt:lpstr>Betweenness centrality</vt:lpstr>
      <vt:lpstr>Synchronization of requests</vt:lpstr>
      <vt:lpstr>Synchronization of requests</vt:lpstr>
      <vt:lpstr>Prediction of Next-Car-Positions</vt:lpstr>
      <vt:lpstr>SIMULATION </vt:lpstr>
      <vt:lpstr>Messages overhead for each clustering strategy</vt:lpstr>
      <vt:lpstr>Download time for each clustering strategy</vt:lpstr>
      <vt:lpstr>Effect of concurrent requests on the download time</vt:lpstr>
      <vt:lpstr>CONCLUSION</vt:lpstr>
      <vt:lpstr>PowerPoint Presentation</vt:lpstr>
      <vt:lpstr>Small Scale routing in Vehicular Ad-hoc Networks</vt:lpstr>
      <vt:lpstr>VANET Routing issues</vt:lpstr>
      <vt:lpstr>Routing Protocols Discussed </vt:lpstr>
      <vt:lpstr> Mobility Model Saha and Johnson </vt:lpstr>
      <vt:lpstr>STRAW</vt:lpstr>
      <vt:lpstr>PowerPoint Presentation</vt:lpstr>
      <vt:lpstr> Proposed Model </vt:lpstr>
      <vt:lpstr>Road Specs</vt:lpstr>
      <vt:lpstr>Intersection Specs</vt:lpstr>
      <vt:lpstr>PowerPoint Presentation</vt:lpstr>
      <vt:lpstr> Routing Protocols. CBRF </vt:lpstr>
      <vt:lpstr>PowerPoint Presentation</vt:lpstr>
      <vt:lpstr>Packet Delivery Ratio</vt:lpstr>
      <vt:lpstr>Routing overhead</vt:lpstr>
      <vt:lpstr>CLGF</vt:lpstr>
      <vt:lpstr>Average Delay</vt:lpstr>
      <vt:lpstr>Observations </vt:lpstr>
      <vt:lpstr>Comments</vt:lpstr>
      <vt:lpstr>PowerPoint Presentation</vt:lpstr>
      <vt:lpstr>Security of Vehicular ad Hoc Networks</vt:lpstr>
      <vt:lpstr>Need for Security</vt:lpstr>
      <vt:lpstr>Application categories</vt:lpstr>
      <vt:lpstr>Safety messages</vt:lpstr>
      <vt:lpstr>Attacker’s model</vt:lpstr>
      <vt:lpstr>Specific attacks</vt:lpstr>
      <vt:lpstr>Security Model</vt:lpstr>
      <vt:lpstr>Security Model</vt:lpstr>
      <vt:lpstr>Security Model</vt:lpstr>
      <vt:lpstr>Security Model</vt:lpstr>
      <vt:lpstr>Security Model</vt:lpstr>
      <vt:lpstr>Security Model</vt:lpstr>
      <vt:lpstr>Security Model</vt:lpstr>
      <vt:lpstr>Security Model</vt:lpstr>
      <vt:lpstr>Disadvantages</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1</dc:title>
  <dc:creator>Prithvi Raj Venkat Raj</dc:creator>
  <cp:lastModifiedBy>Prithvi Raj Venkat Raj</cp:lastModifiedBy>
  <cp:revision>28</cp:revision>
  <dcterms:created xsi:type="dcterms:W3CDTF">2011-03-22T00:23:59Z</dcterms:created>
  <dcterms:modified xsi:type="dcterms:W3CDTF">2011-03-22T17:04:07Z</dcterms:modified>
</cp:coreProperties>
</file>