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334" r:id="rId2"/>
    <p:sldId id="335" r:id="rId3"/>
    <p:sldId id="336" r:id="rId4"/>
    <p:sldId id="286" r:id="rId5"/>
    <p:sldId id="289" r:id="rId6"/>
    <p:sldId id="314" r:id="rId7"/>
    <p:sldId id="315" r:id="rId8"/>
    <p:sldId id="342" r:id="rId9"/>
    <p:sldId id="316" r:id="rId10"/>
    <p:sldId id="317" r:id="rId11"/>
    <p:sldId id="318" r:id="rId12"/>
    <p:sldId id="319" r:id="rId13"/>
    <p:sldId id="343" r:id="rId14"/>
    <p:sldId id="320" r:id="rId15"/>
    <p:sldId id="321" r:id="rId16"/>
    <p:sldId id="265" r:id="rId17"/>
    <p:sldId id="261" r:id="rId18"/>
    <p:sldId id="262" r:id="rId19"/>
    <p:sldId id="263" r:id="rId20"/>
    <p:sldId id="283" r:id="rId21"/>
    <p:sldId id="340" r:id="rId22"/>
    <p:sldId id="344" r:id="rId23"/>
    <p:sldId id="345" r:id="rId24"/>
    <p:sldId id="327" r:id="rId25"/>
    <p:sldId id="337" r:id="rId26"/>
    <p:sldId id="341" r:id="rId27"/>
    <p:sldId id="328" r:id="rId28"/>
    <p:sldId id="329" r:id="rId29"/>
    <p:sldId id="330" r:id="rId30"/>
    <p:sldId id="331" r:id="rId31"/>
    <p:sldId id="338" r:id="rId32"/>
    <p:sldId id="339" r:id="rId33"/>
    <p:sldId id="33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CD8CE6-681B-40BD-8ADC-3C39DC6D8A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4665F-D7DF-4520-B7E6-E081852651E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D06A0-F869-47C3-9D3B-72E921DF6169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3098-410F-4501-897F-E7669A668D9E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41F0E-3A62-4C1E-BF08-A4045C72D638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63E03-1403-42F1-A306-E212013CB2A3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85658-DE58-4CA3-8C84-D2990895F810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C0C4F-E802-466F-853F-9695497D3E22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D80C1-6063-48E3-A455-54534E672E6B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8D3B1-9CCB-4DDF-997B-524440C0E58B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46484-2AD0-4C04-8093-71A3E4E67F13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9450B-1128-4D12-880A-8FAADC6E23A9}" type="slidenum">
              <a:rPr lang="en-US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B58C2-AB5E-4EBA-9A70-901CC1C9AD63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01458-9E8E-45A5-B643-22A6D1C8BD3A}" type="slidenum">
              <a:rPr lang="en-US"/>
              <a:pPr/>
              <a:t>20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AB4B2-0F81-4CF0-9D5F-D336A2A89874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DD657-402E-45E6-B2F1-D1C139C99982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D4D3C-0FA4-4566-A074-D1BB8474E0A6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3A51-9D25-4346-9C81-39F475278AD0}" type="slidenum">
              <a:rPr lang="en-US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75EC4-13C2-4739-992B-BE7ADC542E65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1A07-A0B4-44FA-8F37-965E35A01118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925FD-F35F-4699-9756-54B49E9C48D4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B864A-6A9D-46E8-AD78-721CBFDC73DE}" type="slidenum">
              <a:rPr lang="en-US"/>
              <a:pPr/>
              <a:t>30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D502E-D7D6-404E-B867-3C819C775FC7}" type="slidenum">
              <a:rPr lang="en-US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809A8-5F64-47B4-920B-77C900642AB1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3CC53-C10E-4F04-9030-8967A5EE5B1F}" type="slidenum">
              <a:rPr lang="en-US"/>
              <a:pPr/>
              <a:t>32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D092C-A6BB-49D2-A0E1-0DA6FDD0BE91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3555A-1AD0-4394-88C7-C8EE97C06110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75ADE-7FE7-48D5-B9B5-A5050CCFC18A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32454-27B1-4A58-A4F3-1E06343B86FE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A250D-D3E8-4CF4-BBC3-D9B7BEF99599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94108-10F5-4E88-8998-B3ADE63578D9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E536-E4D3-4879-B943-A06B5A499DBA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62541-BAC5-4B76-8651-067806EB7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61842-3545-4109-86B1-F2F0FD390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DB24E-6526-4078-801F-3D23CC58C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3FA24-8536-4EC2-B3C6-1189030E2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201FD-C8BC-48FF-9979-D4B0FD7D1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19E87-719F-4926-8511-4437BF890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1F7A4-F1AB-45C6-8A41-582C82B02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1DC8D-B6EA-4FD7-95BB-9399B58DE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0D7A2-4EFF-4EAE-8CB7-241F9FEDC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0F760-B9AE-44C3-8414-E863E22F0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95DD-CB84-422F-BC85-C49C04F04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5B41E-C906-4804-9995-5D6362520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F4075D-0C1D-419D-91AB-630964E88B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514600" y="0"/>
            <a:ext cx="66294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network-lab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610600" y="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Gators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90800" y="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458200" cy="1143000"/>
          </a:xfrm>
        </p:spPr>
        <p:txBody>
          <a:bodyPr/>
          <a:lstStyle/>
          <a:p>
            <a:r>
              <a:rPr lang="en-US" sz="4000" dirty="0" err="1" smtClean="0"/>
              <a:t>CIS</a:t>
            </a:r>
            <a:r>
              <a:rPr lang="en-US" sz="4000" dirty="0" err="1" smtClean="0"/>
              <a:t>4930</a:t>
            </a:r>
            <a:r>
              <a:rPr lang="en-US" sz="4000" dirty="0" smtClean="0"/>
              <a:t>/</a:t>
            </a:r>
            <a:r>
              <a:rPr lang="en-US" sz="4000" dirty="0" err="1" smtClean="0"/>
              <a:t>CIS</a:t>
            </a:r>
            <a:r>
              <a:rPr lang="en-US" sz="4000" dirty="0" err="1" smtClean="0"/>
              <a:t>6930</a:t>
            </a:r>
            <a:r>
              <a:rPr lang="en-US" sz="4000" dirty="0" smtClean="0"/>
              <a:t> </a:t>
            </a:r>
            <a:r>
              <a:rPr lang="en-US" sz="4000" dirty="0" smtClean="0"/>
              <a:t>Mobile Networking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Ahmed </a:t>
            </a:r>
            <a:r>
              <a:rPr lang="en-US" sz="2800" dirty="0" err="1" smtClean="0"/>
              <a:t>Helmy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www.cise.ufl.edu/~helmy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helmy@ufl.edu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Spring </a:t>
            </a:r>
            <a:r>
              <a:rPr lang="en-US" sz="2800" dirty="0" smtClean="0"/>
              <a:t>2011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www.cise.ufl.edu/~helmy/cis6930-11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mtClean="0"/>
              <a:t>Implications of the Ad hoc environment on protocols?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Many routes may become invalid without ever being used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Protocols need to deal with higher losses and more dynamic environment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Need resource discovery and rendezvous mechanisms (no DNS or AS-based routing hierarchy)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Others…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 smtClean="0"/>
              <a:t>Implications (contd.)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6019800"/>
          </a:xfrm>
        </p:spPr>
        <p:txBody>
          <a:bodyPr/>
          <a:lstStyle/>
          <a:p>
            <a:r>
              <a:rPr lang="en-US" smtClean="0"/>
              <a:t>Unicast routing: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table-driven (LS &amp; DV) vs. on-demand (DSR, AODV)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possible multi-path routing for increased robustness</a:t>
            </a:r>
          </a:p>
          <a:p>
            <a:r>
              <a:rPr lang="en-US" smtClean="0"/>
              <a:t>Multicast routing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use of meshes instead of trees</a:t>
            </a:r>
          </a:p>
          <a:p>
            <a:r>
              <a:rPr lang="en-US" smtClean="0"/>
              <a:t>Geographic routing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location-based routing</a:t>
            </a:r>
          </a:p>
          <a:p>
            <a:r>
              <a:rPr lang="en-US" smtClean="0"/>
              <a:t>Security: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No notion of secure gateways or firewalls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Distributed, dynamic, scalable security. Harder!</a:t>
            </a:r>
          </a:p>
          <a:p>
            <a:r>
              <a:rPr lang="en-US" smtClean="0"/>
              <a:t>Others … (loose hierarchy)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Sensor nets vs. ad hoc nets</a:t>
            </a:r>
          </a:p>
          <a:p>
            <a:r>
              <a:rPr lang="en-US" smtClean="0"/>
              <a:t>	mobility!</a:t>
            </a:r>
          </a:p>
          <a:p>
            <a:r>
              <a:rPr lang="en-US" smtClean="0"/>
              <a:t>	security!</a:t>
            </a:r>
          </a:p>
          <a:p>
            <a:r>
              <a:rPr lang="en-US" smtClean="0"/>
              <a:t>      node capabilty and power-constraints!</a:t>
            </a:r>
          </a:p>
          <a:p>
            <a:r>
              <a:rPr lang="en-US" smtClean="0"/>
              <a:t>	data-centric nature (vs. human/node 		centric)</a:t>
            </a:r>
          </a:p>
          <a:p>
            <a:r>
              <a:rPr lang="en-US" smtClean="0"/>
              <a:t>	mission/application specific</a:t>
            </a:r>
          </a:p>
          <a:p>
            <a:r>
              <a:rPr lang="en-US" smtClean="0"/>
              <a:t>	sensors may be dispensable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3200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Networked Mobile Societies Everywhere, Anytime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89125" y="595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00200" y="6019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u="sng">
                <a:solidFill>
                  <a:srgbClr val="0000FF"/>
                </a:solidFill>
                <a:latin typeface="Comic Sans MS" pitchFamily="66" charset="0"/>
              </a:rPr>
              <a:t>Mobile Ad hoc, Sensor and Delay Tolerant Networks</a:t>
            </a:r>
            <a:endParaRPr lang="en-US" sz="2000" b="1" u="sng">
              <a:solidFill>
                <a:srgbClr val="0000FF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990600"/>
            <a:ext cx="7178675" cy="5251450"/>
            <a:chOff x="1143000" y="762000"/>
            <a:chExt cx="7178675" cy="5251450"/>
          </a:xfrm>
        </p:grpSpPr>
        <p:pic>
          <p:nvPicPr>
            <p:cNvPr id="23558" name="Picture 10" descr="ad-hoc-examples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914400"/>
              <a:ext cx="7102475" cy="509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Box 11"/>
            <p:cNvSpPr txBox="1">
              <a:spLocks noChangeArrowheads="1"/>
            </p:cNvSpPr>
            <p:nvPr/>
          </p:nvSpPr>
          <p:spPr bwMode="auto">
            <a:xfrm>
              <a:off x="1600200" y="4191000"/>
              <a:ext cx="29718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Disaster &amp; Emergency alerts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62800" y="3657600"/>
              <a:ext cx="838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25908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0" y="38862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1143000" y="762000"/>
              <a:ext cx="37956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Transportation/Vehicular Networks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2895600"/>
              <a:ext cx="1752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3733800"/>
              <a:ext cx="2362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6" name="TextBox 12"/>
            <p:cNvSpPr txBox="1">
              <a:spLocks noChangeArrowheads="1"/>
            </p:cNvSpPr>
            <p:nvPr/>
          </p:nvSpPr>
          <p:spPr bwMode="auto">
            <a:xfrm>
              <a:off x="4876800" y="762000"/>
              <a:ext cx="19431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Sensor Networks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included in the "Ad Hoc Networking" book? </a:t>
            </a:r>
          </a:p>
          <a:p>
            <a:r>
              <a:rPr lang="en-US" smtClean="0"/>
              <a:t>Edited chapters by the original authors on: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Unicast routing for ad hoc networks (DSDV, DSR, AODV/MAODV, TORA),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cluster-based routing and hierarchy,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zone routing (ZRP),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efficient link-state/broadcast.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r>
              <a:rPr lang="en-US" smtClean="0"/>
              <a:t>Topics (contd.)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4114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What is not included in the book but may be covered in class?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Multicast routing for ad hoc networks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Geographic (location-based) routing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Mobility modeling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Resource discovery. </a:t>
            </a:r>
          </a:p>
          <a:p>
            <a:r>
              <a:rPr lang="en-US" smtClean="0"/>
              <a:t>Other topics (that are not specific to ad hoc networks) include: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Small worlds - peer-to-peer networks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IP mobility - STRESS.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Network Design Framework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85800" y="1752600"/>
          <a:ext cx="8153400" cy="4498975"/>
        </p:xfrm>
        <a:graphic>
          <a:graphicData uri="http://schemas.openxmlformats.org/presentationml/2006/ole">
            <p:oleObj spid="_x0000_s41986" name="Picture" r:id="rId4" imgW="4971960" imgH="2743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Protocol Architecture Methodology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Define the design space/domain parameters (the target environment)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Design requirements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Scale: #users, #systems, #sessions or calls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Reliability (availability)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Robustness (proper operation in presence of failure)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Performance: throughput, delay, jitter, overhead, etc.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Environment: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Topology (LAN, WAN) and connectivity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Characteristics of media: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wireless (high BER) vs fiber, mobile vs static, etc.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Demand, traffic,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Design: determine initial parameters of the network or/and protocol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Specification: state/stipulate clearly, crisply and formally, the rules that govern the operation of the network or protocol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Representation: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Finite state machine (FSM), pseudo code, </a:t>
            </a:r>
            <a:r>
              <a:rPr lang="en-US" i="1" smtClean="0">
                <a:ea typeface="ＭＳ Ｐゴシック" pitchFamily="-108" charset="-128"/>
              </a:rPr>
              <a:t>English!</a:t>
            </a:r>
            <a:endParaRPr lang="en-US" smtClean="0">
              <a:ea typeface="ＭＳ Ｐゴシック" pitchFamily="-108" charset="-128"/>
            </a:endParaRP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Observation: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Much of the spec deals with failures/anomalies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Most protocols (esp. network/mac layer) do not have clear robustness performance claims ! </a:t>
            </a:r>
          </a:p>
          <a:p>
            <a:pPr lvl="4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How can we evaluate/test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Evaluate the design: 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Evaluation criteria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Performance (e.g., overhead, response time, throughput)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Correctness (e.g., absence of deadlocks or duplicates)</a:t>
            </a:r>
          </a:p>
          <a:p>
            <a:pPr lvl="2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Evaluation/modeling methodology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Analysis (mathematical model) [e.g. blocking/cell delay in 1 switch]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Simulation</a:t>
            </a:r>
          </a:p>
          <a:p>
            <a:pPr lvl="3">
              <a:buFontTx/>
              <a:buChar char="-"/>
            </a:pPr>
            <a:r>
              <a:rPr lang="en-US" smtClean="0">
                <a:ea typeface="ＭＳ Ｐゴシック" pitchFamily="-108" charset="-128"/>
              </a:rPr>
              <a:t>Hybrid [e.g. # of retransmissions of 100 TCP connections over 1000 node network]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Course Structure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800600"/>
          </a:xfrm>
        </p:spPr>
        <p:txBody>
          <a:bodyPr/>
          <a:lstStyle/>
          <a:p>
            <a:r>
              <a:rPr lang="en-US" dirty="0" smtClean="0"/>
              <a:t>Three main components: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Lecture sessions/class participation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Assignments &amp; experiments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Major Semester Project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(check syllabus for more details)</a:t>
            </a:r>
          </a:p>
          <a:p>
            <a:r>
              <a:rPr lang="en-US" dirty="0" smtClean="0"/>
              <a:t>Web site: www.cise.ufl.edu/~</a:t>
            </a:r>
            <a:r>
              <a:rPr lang="en-US" dirty="0" smtClean="0"/>
              <a:t>helmy/cis6930-11 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-108" charset="-128"/>
              </a:rPr>
              <a:t>also check prev. years from </a:t>
            </a:r>
            <a:r>
              <a:rPr lang="en-US" dirty="0" err="1" smtClean="0">
                <a:ea typeface="ＭＳ Ｐゴシック" pitchFamily="-108" charset="-128"/>
              </a:rPr>
              <a:t>CIS6930,EE579</a:t>
            </a:r>
            <a:r>
              <a:rPr lang="en-US" dirty="0" smtClean="0">
                <a:ea typeface="ＭＳ Ｐゴシック" pitchFamily="-108" charset="-128"/>
              </a:rPr>
              <a:t>/599/499</a:t>
            </a:r>
            <a:endParaRPr lang="en-US" dirty="0" smtClean="0">
              <a:ea typeface="ＭＳ Ｐゴシック" pitchFamily="-108" charset="-128"/>
            </a:endParaRPr>
          </a:p>
          <a:p>
            <a:r>
              <a:rPr lang="en-US" dirty="0" smtClean="0"/>
              <a:t>‘Student-centered, seminar-like, hands-on, thought-provoking, advanced research’ course in networking, with networking and wireless lab.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Network Evaluation Studies</a:t>
            </a:r>
            <a:r>
              <a:rPr lang="en-US" sz="3200" baseline="30000" smtClean="0"/>
              <a:t>*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Evaluation metrics: 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correctness, performance [need clear definition]</a:t>
            </a:r>
          </a:p>
          <a:p>
            <a:r>
              <a:rPr lang="en-US" smtClean="0"/>
              <a:t>Evaluation Methodology: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Analytical (queuing theory)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Network simulation (e.g., VINT/NS)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FSM search (e.g., STRESS)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Experimentation/measurements</a:t>
            </a:r>
          </a:p>
          <a:p>
            <a:r>
              <a:rPr lang="en-US" smtClean="0"/>
              <a:t>Analysis of results and conclusions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7525" y="6262688"/>
            <a:ext cx="699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* These are extremely important elements to define for the projects</a:t>
            </a:r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09600" y="6248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915400" cy="685800"/>
          </a:xfrm>
        </p:spPr>
        <p:txBody>
          <a:bodyPr/>
          <a:lstStyle/>
          <a:p>
            <a:r>
              <a:rPr lang="en-US" sz="3200" i="1" u="sng" smtClean="0"/>
              <a:t>Birds-Eye View</a:t>
            </a:r>
            <a:r>
              <a:rPr lang="en-US" sz="3200" u="sng" smtClean="0"/>
              <a:t>: Research in the Mobile Networking Lab at UFL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447800"/>
            <a:ext cx="4572000" cy="609600"/>
            <a:chOff x="96" y="912"/>
            <a:chExt cx="2880" cy="384"/>
          </a:xfrm>
        </p:grpSpPr>
        <p:sp>
          <p:nvSpPr>
            <p:cNvPr id="52278" name="Text Box 4"/>
            <p:cNvSpPr txBox="1">
              <a:spLocks noChangeArrowheads="1"/>
            </p:cNvSpPr>
            <p:nvPr/>
          </p:nvSpPr>
          <p:spPr bwMode="auto">
            <a:xfrm>
              <a:off x="96" y="970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Architecture  &amp; Protocol Design</a:t>
              </a:r>
            </a:p>
          </p:txBody>
        </p:sp>
        <p:sp>
          <p:nvSpPr>
            <p:cNvPr id="52279" name="AutoShape 5"/>
            <p:cNvSpPr>
              <a:spLocks noChangeArrowheads="1"/>
            </p:cNvSpPr>
            <p:nvPr/>
          </p:nvSpPr>
          <p:spPr bwMode="auto">
            <a:xfrm>
              <a:off x="144" y="912"/>
              <a:ext cx="2784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7400" y="1371600"/>
            <a:ext cx="3048000" cy="609600"/>
            <a:chOff x="3312" y="912"/>
            <a:chExt cx="1920" cy="384"/>
          </a:xfrm>
        </p:grpSpPr>
        <p:sp>
          <p:nvSpPr>
            <p:cNvPr id="52276" name="Text Box 7"/>
            <p:cNvSpPr txBox="1">
              <a:spLocks noChangeArrowheads="1"/>
            </p:cNvSpPr>
            <p:nvPr/>
          </p:nvSpPr>
          <p:spPr bwMode="auto">
            <a:xfrm>
              <a:off x="3312" y="960"/>
              <a:ext cx="18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cs typeface="Arial" charset="0"/>
                </a:rPr>
                <a:t>Methodology &amp; Tools</a:t>
              </a:r>
            </a:p>
          </p:txBody>
        </p:sp>
        <p:sp>
          <p:nvSpPr>
            <p:cNvPr id="52277" name="AutoShape 8"/>
            <p:cNvSpPr>
              <a:spLocks noChangeArrowheads="1"/>
            </p:cNvSpPr>
            <p:nvPr/>
          </p:nvSpPr>
          <p:spPr bwMode="auto">
            <a:xfrm>
              <a:off x="3312" y="912"/>
              <a:ext cx="1920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400800" y="2133600"/>
            <a:ext cx="2362200" cy="822325"/>
            <a:chOff x="4032" y="1296"/>
            <a:chExt cx="1488" cy="518"/>
          </a:xfrm>
        </p:grpSpPr>
        <p:sp>
          <p:nvSpPr>
            <p:cNvPr id="52274" name="Text Box 10"/>
            <p:cNvSpPr txBox="1">
              <a:spLocks noChangeArrowheads="1"/>
            </p:cNvSpPr>
            <p:nvPr/>
          </p:nvSpPr>
          <p:spPr bwMode="auto">
            <a:xfrm>
              <a:off x="4032" y="1296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cs typeface="Arial" charset="0"/>
                </a:rPr>
                <a:t>Test Synthesis (</a:t>
              </a:r>
              <a:r>
                <a:rPr lang="en-US" i="1">
                  <a:cs typeface="Arial" charset="0"/>
                </a:rPr>
                <a:t>STRESS</a:t>
              </a:r>
              <a:r>
                <a:rPr lang="en-US">
                  <a:cs typeface="Arial" charset="0"/>
                </a:rPr>
                <a:t>)</a:t>
              </a:r>
            </a:p>
          </p:txBody>
        </p:sp>
        <p:sp>
          <p:nvSpPr>
            <p:cNvPr id="52275" name="Rectangle 11"/>
            <p:cNvSpPr>
              <a:spLocks noChangeArrowheads="1"/>
            </p:cNvSpPr>
            <p:nvPr/>
          </p:nvSpPr>
          <p:spPr bwMode="auto">
            <a:xfrm>
              <a:off x="4032" y="1344"/>
              <a:ext cx="148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248400" y="4114800"/>
            <a:ext cx="2605088" cy="822325"/>
            <a:chOff x="3648" y="2976"/>
            <a:chExt cx="1641" cy="518"/>
          </a:xfrm>
        </p:grpSpPr>
        <p:sp>
          <p:nvSpPr>
            <p:cNvPr id="52272" name="Text Box 13"/>
            <p:cNvSpPr txBox="1">
              <a:spLocks noChangeArrowheads="1"/>
            </p:cNvSpPr>
            <p:nvPr/>
          </p:nvSpPr>
          <p:spPr bwMode="auto">
            <a:xfrm>
              <a:off x="3696" y="2976"/>
              <a:ext cx="158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Mobility Modeling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(</a:t>
              </a:r>
              <a:r>
                <a:rPr lang="en-US" i="1">
                  <a:solidFill>
                    <a:schemeClr val="accent2"/>
                  </a:solidFill>
                  <a:cs typeface="Arial" charset="0"/>
                </a:rPr>
                <a:t>IMPORTANT</a:t>
              </a:r>
              <a:r>
                <a:rPr lang="en-US">
                  <a:solidFill>
                    <a:schemeClr val="accent2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52273" name="Rectangle 14"/>
            <p:cNvSpPr>
              <a:spLocks noChangeArrowheads="1"/>
            </p:cNvSpPr>
            <p:nvPr/>
          </p:nvSpPr>
          <p:spPr bwMode="auto">
            <a:xfrm>
              <a:off x="3648" y="3024"/>
              <a:ext cx="1641" cy="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400800" y="3124200"/>
            <a:ext cx="2376488" cy="822325"/>
            <a:chOff x="4032" y="1920"/>
            <a:chExt cx="1497" cy="518"/>
          </a:xfrm>
        </p:grpSpPr>
        <p:sp>
          <p:nvSpPr>
            <p:cNvPr id="52270" name="Text Box 16"/>
            <p:cNvSpPr txBox="1">
              <a:spLocks noChangeArrowheads="1"/>
            </p:cNvSpPr>
            <p:nvPr/>
          </p:nvSpPr>
          <p:spPr bwMode="auto">
            <a:xfrm>
              <a:off x="4032" y="1920"/>
              <a:ext cx="14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cs typeface="Arial" charset="0"/>
                </a:rPr>
                <a:t>Protocol Block Analysis (</a:t>
              </a:r>
              <a:r>
                <a:rPr lang="en-US" i="1">
                  <a:cs typeface="Arial" charset="0"/>
                </a:rPr>
                <a:t>BRICS</a:t>
              </a:r>
              <a:r>
                <a:rPr lang="en-US">
                  <a:cs typeface="Arial" charset="0"/>
                </a:rPr>
                <a:t>)</a:t>
              </a:r>
            </a:p>
          </p:txBody>
        </p:sp>
        <p:sp>
          <p:nvSpPr>
            <p:cNvPr id="52271" name="Rectangle 17"/>
            <p:cNvSpPr>
              <a:spLocks noChangeArrowheads="1"/>
            </p:cNvSpPr>
            <p:nvPr/>
          </p:nvSpPr>
          <p:spPr bwMode="auto">
            <a:xfrm>
              <a:off x="4032" y="1968"/>
              <a:ext cx="1497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7013" y="3048000"/>
            <a:ext cx="4191000" cy="838200"/>
            <a:chOff x="96" y="2304"/>
            <a:chExt cx="2640" cy="528"/>
          </a:xfrm>
        </p:grpSpPr>
        <p:sp>
          <p:nvSpPr>
            <p:cNvPr id="52268" name="Text Box 19"/>
            <p:cNvSpPr txBox="1">
              <a:spLocks noChangeArrowheads="1"/>
            </p:cNvSpPr>
            <p:nvPr/>
          </p:nvSpPr>
          <p:spPr bwMode="auto">
            <a:xfrm>
              <a:off x="96" y="2304"/>
              <a:ext cx="264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Query Resolution in Wireless Networks (</a:t>
              </a:r>
              <a:r>
                <a:rPr lang="en-US" sz="2200" i="1">
                  <a:cs typeface="Arial" charset="0"/>
                </a:rPr>
                <a:t>ACQUIRE &amp; Contacts</a:t>
              </a:r>
              <a:r>
                <a:rPr lang="en-US" sz="2200">
                  <a:cs typeface="Arial" charset="0"/>
                </a:rPr>
                <a:t>)</a:t>
              </a:r>
              <a:endParaRPr lang="en-US">
                <a:cs typeface="Arial" charset="0"/>
              </a:endParaRPr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96" y="2304"/>
              <a:ext cx="259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27013" y="2133600"/>
            <a:ext cx="4800600" cy="838200"/>
            <a:chOff x="143" y="1344"/>
            <a:chExt cx="3024" cy="528"/>
          </a:xfrm>
        </p:grpSpPr>
        <p:sp>
          <p:nvSpPr>
            <p:cNvPr id="52266" name="Text Box 22"/>
            <p:cNvSpPr txBox="1">
              <a:spLocks noChangeArrowheads="1"/>
            </p:cNvSpPr>
            <p:nvPr/>
          </p:nvSpPr>
          <p:spPr bwMode="auto">
            <a:xfrm>
              <a:off x="143" y="1344"/>
              <a:ext cx="30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Robust Geographic Wireless Services (Geo-Routing,</a:t>
              </a:r>
              <a:r>
                <a:rPr lang="en-US" sz="2200">
                  <a:solidFill>
                    <a:schemeClr val="accent2"/>
                  </a:solidFill>
                  <a:cs typeface="Arial" charset="0"/>
                </a:rPr>
                <a:t> </a:t>
              </a:r>
              <a:r>
                <a:rPr lang="en-US" sz="2200">
                  <a:cs typeface="Arial" charset="0"/>
                </a:rPr>
                <a:t>Geocast, Rendezvous)</a:t>
              </a:r>
            </a:p>
          </p:txBody>
        </p:sp>
        <p:sp>
          <p:nvSpPr>
            <p:cNvPr id="52267" name="Rectangle 23"/>
            <p:cNvSpPr>
              <a:spLocks noChangeArrowheads="1"/>
            </p:cNvSpPr>
            <p:nvPr/>
          </p:nvSpPr>
          <p:spPr bwMode="auto">
            <a:xfrm>
              <a:off x="143" y="1392"/>
              <a:ext cx="29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27013" y="3886200"/>
            <a:ext cx="3962400" cy="457200"/>
            <a:chOff x="143" y="2448"/>
            <a:chExt cx="2496" cy="288"/>
          </a:xfrm>
        </p:grpSpPr>
        <p:sp>
          <p:nvSpPr>
            <p:cNvPr id="52264" name="Text Box 25"/>
            <p:cNvSpPr txBox="1">
              <a:spLocks noChangeArrowheads="1"/>
            </p:cNvSpPr>
            <p:nvPr/>
          </p:nvSpPr>
          <p:spPr bwMode="auto">
            <a:xfrm>
              <a:off x="189" y="2448"/>
              <a:ext cx="23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Gradient Routing (</a:t>
              </a:r>
              <a:r>
                <a:rPr lang="en-US" sz="2200" i="1">
                  <a:cs typeface="Arial" charset="0"/>
                </a:rPr>
                <a:t>RUGGED</a:t>
              </a:r>
              <a:r>
                <a:rPr lang="en-US" sz="2200">
                  <a:cs typeface="Arial" charset="0"/>
                </a:rPr>
                <a:t>)</a:t>
              </a:r>
            </a:p>
          </p:txBody>
        </p:sp>
        <p:sp>
          <p:nvSpPr>
            <p:cNvPr id="52265" name="Rectangle 26"/>
            <p:cNvSpPr>
              <a:spLocks noChangeArrowheads="1"/>
            </p:cNvSpPr>
            <p:nvPr/>
          </p:nvSpPr>
          <p:spPr bwMode="auto">
            <a:xfrm>
              <a:off x="143" y="2496"/>
              <a:ext cx="249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27013" y="4876800"/>
            <a:ext cx="4630737" cy="457200"/>
            <a:chOff x="143" y="3072"/>
            <a:chExt cx="2917" cy="288"/>
          </a:xfrm>
        </p:grpSpPr>
        <p:sp>
          <p:nvSpPr>
            <p:cNvPr id="52262" name="Rectangle 28"/>
            <p:cNvSpPr>
              <a:spLocks noChangeArrowheads="1"/>
            </p:cNvSpPr>
            <p:nvPr/>
          </p:nvSpPr>
          <p:spPr bwMode="auto">
            <a:xfrm>
              <a:off x="143" y="3072"/>
              <a:ext cx="2881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Text Box 29"/>
            <p:cNvSpPr txBox="1">
              <a:spLocks noChangeArrowheads="1"/>
            </p:cNvSpPr>
            <p:nvPr/>
          </p:nvSpPr>
          <p:spPr bwMode="auto">
            <a:xfrm>
              <a:off x="144" y="3072"/>
              <a:ext cx="29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2200">
                  <a:solidFill>
                    <a:schemeClr val="tx2"/>
                  </a:solidFill>
                  <a:cs typeface="Arial" charset="0"/>
                </a:rPr>
                <a:t>Worms, Traceback in Mobile Networks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867400" y="5257800"/>
            <a:ext cx="3276600" cy="1219200"/>
            <a:chOff x="3312" y="3456"/>
            <a:chExt cx="2064" cy="768"/>
          </a:xfrm>
        </p:grpSpPr>
        <p:sp>
          <p:nvSpPr>
            <p:cNvPr id="52260" name="Rectangle 31"/>
            <p:cNvSpPr>
              <a:spLocks noChangeArrowheads="1"/>
            </p:cNvSpPr>
            <p:nvPr/>
          </p:nvSpPr>
          <p:spPr bwMode="auto">
            <a:xfrm>
              <a:off x="3408" y="3504"/>
              <a:ext cx="187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Text Box 32"/>
            <p:cNvSpPr txBox="1">
              <a:spLocks noChangeArrowheads="1"/>
            </p:cNvSpPr>
            <p:nvPr/>
          </p:nvSpPr>
          <p:spPr bwMode="auto">
            <a:xfrm>
              <a:off x="3312" y="3456"/>
              <a:ext cx="206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Behavioral Analysis in Wireless Networks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cs typeface="Arial" charset="0"/>
                </a:rPr>
                <a:t>(</a:t>
              </a:r>
              <a:r>
                <a:rPr lang="en-US" i="1">
                  <a:solidFill>
                    <a:schemeClr val="accent2"/>
                  </a:solidFill>
                  <a:cs typeface="Arial" charset="0"/>
                </a:rPr>
                <a:t>IMPACT &amp; MobiLib</a:t>
              </a:r>
              <a:r>
                <a:rPr lang="en-US">
                  <a:solidFill>
                    <a:schemeClr val="accent2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7013" y="4343400"/>
            <a:ext cx="4038600" cy="457200"/>
            <a:chOff x="143" y="2736"/>
            <a:chExt cx="2544" cy="288"/>
          </a:xfrm>
        </p:grpSpPr>
        <p:sp>
          <p:nvSpPr>
            <p:cNvPr id="52258" name="Rectangle 34"/>
            <p:cNvSpPr>
              <a:spLocks noChangeArrowheads="1"/>
            </p:cNvSpPr>
            <p:nvPr/>
          </p:nvSpPr>
          <p:spPr bwMode="auto">
            <a:xfrm>
              <a:off x="143" y="2784"/>
              <a:ext cx="249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Text Box 35"/>
            <p:cNvSpPr txBox="1">
              <a:spLocks noChangeArrowheads="1"/>
            </p:cNvSpPr>
            <p:nvPr/>
          </p:nvSpPr>
          <p:spPr bwMode="auto">
            <a:xfrm>
              <a:off x="143" y="2736"/>
              <a:ext cx="254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>
                  <a:cs typeface="Arial" charset="0"/>
                </a:rPr>
                <a:t>Multicast-based Mobility (</a:t>
              </a:r>
              <a:r>
                <a:rPr lang="en-US" sz="2200" i="1">
                  <a:cs typeface="Arial" charset="0"/>
                </a:rPr>
                <a:t>M&amp;M</a:t>
              </a:r>
              <a:r>
                <a:rPr lang="en-US" sz="2200">
                  <a:cs typeface="Arial" charset="0"/>
                </a:rPr>
                <a:t>)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28600" y="5410200"/>
            <a:ext cx="4800600" cy="457200"/>
            <a:chOff x="144" y="3408"/>
            <a:chExt cx="3024" cy="288"/>
          </a:xfrm>
        </p:grpSpPr>
        <p:sp>
          <p:nvSpPr>
            <p:cNvPr id="52256" name="Rectangle 37"/>
            <p:cNvSpPr>
              <a:spLocks noChangeArrowheads="1"/>
            </p:cNvSpPr>
            <p:nvPr/>
          </p:nvSpPr>
          <p:spPr bwMode="auto">
            <a:xfrm>
              <a:off x="144" y="3408"/>
              <a:ext cx="292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38"/>
            <p:cNvSpPr txBox="1">
              <a:spLocks noChangeArrowheads="1"/>
            </p:cNvSpPr>
            <p:nvPr/>
          </p:nvSpPr>
          <p:spPr bwMode="auto">
            <a:xfrm>
              <a:off x="144" y="3408"/>
              <a:ext cx="3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cs typeface="Arial" charset="0"/>
                </a:rPr>
                <a:t>Mobility-Assisted Protocols (</a:t>
              </a:r>
              <a:r>
                <a:rPr lang="en-US" i="1">
                  <a:cs typeface="Arial" charset="0"/>
                </a:rPr>
                <a:t>MAID</a:t>
              </a:r>
              <a:r>
                <a:rPr lang="en-US">
                  <a:cs typeface="Arial" charset="0"/>
                </a:rPr>
                <a:t>)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28600" y="6019800"/>
            <a:ext cx="4724400" cy="830263"/>
            <a:chOff x="144" y="3792"/>
            <a:chExt cx="2160" cy="523"/>
          </a:xfrm>
        </p:grpSpPr>
        <p:sp>
          <p:nvSpPr>
            <p:cNvPr id="52254" name="Rectangle 40"/>
            <p:cNvSpPr>
              <a:spLocks noChangeArrowheads="1"/>
            </p:cNvSpPr>
            <p:nvPr/>
          </p:nvSpPr>
          <p:spPr bwMode="auto">
            <a:xfrm>
              <a:off x="144" y="3792"/>
              <a:ext cx="211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Text Box 41"/>
            <p:cNvSpPr txBox="1">
              <a:spLocks noChangeArrowheads="1"/>
            </p:cNvSpPr>
            <p:nvPr/>
          </p:nvSpPr>
          <p:spPr bwMode="auto">
            <a:xfrm>
              <a:off x="144" y="3792"/>
              <a:ext cx="21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cs typeface="Arial" charset="0"/>
                </a:rPr>
                <a:t>Socially-Aware Networks (AWARE)</a:t>
              </a:r>
            </a:p>
          </p:txBody>
        </p:sp>
      </p:grpSp>
      <p:sp>
        <p:nvSpPr>
          <p:cNvPr id="119850" name="Line 42"/>
          <p:cNvSpPr>
            <a:spLocks noChangeShapeType="1"/>
          </p:cNvSpPr>
          <p:nvPr/>
        </p:nvSpPr>
        <p:spPr bwMode="auto">
          <a:xfrm flipH="1">
            <a:off x="4953000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1" name="Line 43"/>
          <p:cNvSpPr>
            <a:spLocks noChangeShapeType="1"/>
          </p:cNvSpPr>
          <p:nvPr/>
        </p:nvSpPr>
        <p:spPr bwMode="auto">
          <a:xfrm flipH="1">
            <a:off x="4191000" y="2514600"/>
            <a:ext cx="2209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2" name="Line 44"/>
          <p:cNvSpPr>
            <a:spLocks noChangeShapeType="1"/>
          </p:cNvSpPr>
          <p:nvPr/>
        </p:nvSpPr>
        <p:spPr bwMode="auto">
          <a:xfrm flipH="1">
            <a:off x="4800600" y="2514600"/>
            <a:ext cx="1600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3" name="Line 45"/>
          <p:cNvSpPr>
            <a:spLocks noChangeShapeType="1"/>
          </p:cNvSpPr>
          <p:nvPr/>
        </p:nvSpPr>
        <p:spPr bwMode="auto">
          <a:xfrm flipH="1" flipV="1">
            <a:off x="4953000" y="25146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 flipH="1" flipV="1">
            <a:off x="4343400" y="34290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5" name="Line 47"/>
          <p:cNvSpPr>
            <a:spLocks noChangeShapeType="1"/>
          </p:cNvSpPr>
          <p:nvPr/>
        </p:nvSpPr>
        <p:spPr bwMode="auto">
          <a:xfrm flipH="1">
            <a:off x="4191000" y="350520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6" name="Line 48"/>
          <p:cNvSpPr>
            <a:spLocks noChangeShapeType="1"/>
          </p:cNvSpPr>
          <p:nvPr/>
        </p:nvSpPr>
        <p:spPr bwMode="auto">
          <a:xfrm flipH="1">
            <a:off x="4876800" y="3505200"/>
            <a:ext cx="1524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7" name="Line 49"/>
          <p:cNvSpPr>
            <a:spLocks noChangeShapeType="1"/>
          </p:cNvSpPr>
          <p:nvPr/>
        </p:nvSpPr>
        <p:spPr bwMode="auto">
          <a:xfrm flipH="1">
            <a:off x="4876800" y="45720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8" name="Line 50"/>
          <p:cNvSpPr>
            <a:spLocks noChangeShapeType="1"/>
          </p:cNvSpPr>
          <p:nvPr/>
        </p:nvSpPr>
        <p:spPr bwMode="auto">
          <a:xfrm flipH="1" flipV="1">
            <a:off x="4953000" y="25146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59" name="Line 51"/>
          <p:cNvSpPr>
            <a:spLocks noChangeShapeType="1"/>
          </p:cNvSpPr>
          <p:nvPr/>
        </p:nvSpPr>
        <p:spPr bwMode="auto">
          <a:xfrm flipH="1" flipV="1">
            <a:off x="4343400" y="3429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 flipH="1">
            <a:off x="4800600" y="4572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1" name="Line 53"/>
          <p:cNvSpPr>
            <a:spLocks noChangeShapeType="1"/>
          </p:cNvSpPr>
          <p:nvPr/>
        </p:nvSpPr>
        <p:spPr bwMode="auto">
          <a:xfrm flipH="1">
            <a:off x="4876800" y="4572000"/>
            <a:ext cx="13716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3" name="Line 55"/>
          <p:cNvSpPr>
            <a:spLocks noChangeShapeType="1"/>
          </p:cNvSpPr>
          <p:nvPr/>
        </p:nvSpPr>
        <p:spPr bwMode="auto">
          <a:xfrm>
            <a:off x="4876800" y="6324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9864" name="Line 56"/>
          <p:cNvSpPr>
            <a:spLocks noChangeShapeType="1"/>
          </p:cNvSpPr>
          <p:nvPr/>
        </p:nvSpPr>
        <p:spPr bwMode="auto">
          <a:xfrm flipH="1" flipV="1">
            <a:off x="4876800" y="56388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228600" y="6400800"/>
            <a:ext cx="4619413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152400" y="64008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accent2"/>
                </a:solidFill>
                <a:cs typeface="Arial" charset="0"/>
              </a:rPr>
              <a:t>iTrust</a:t>
            </a:r>
            <a:r>
              <a:rPr lang="en-US" b="1" i="1" dirty="0" smtClean="0">
                <a:solidFill>
                  <a:schemeClr val="accent2"/>
                </a:solidFill>
                <a:cs typeface="Arial" charset="0"/>
              </a:rPr>
              <a:t>, </a:t>
            </a:r>
            <a:r>
              <a:rPr lang="en-US" b="1" i="1" dirty="0" err="1" smtClean="0">
                <a:solidFill>
                  <a:schemeClr val="accent2"/>
                </a:solidFill>
                <a:cs typeface="Arial" charset="0"/>
              </a:rPr>
              <a:t>iCast</a:t>
            </a:r>
            <a:r>
              <a:rPr lang="en-US" b="1" i="1" dirty="0" smtClean="0">
                <a:solidFill>
                  <a:schemeClr val="accent2"/>
                </a:solidFill>
                <a:cs typeface="Arial" charset="0"/>
              </a:rPr>
              <a:t> (profile-cast), </a:t>
            </a:r>
            <a:r>
              <a:rPr lang="en-US" b="1" i="1" dirty="0" err="1" smtClean="0">
                <a:solidFill>
                  <a:schemeClr val="accent2"/>
                </a:solidFill>
                <a:cs typeface="Arial" charset="0"/>
              </a:rPr>
              <a:t>iTest</a:t>
            </a:r>
            <a:endParaRPr lang="en-US" b="1" i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4800600" y="6477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0" grpId="0" animBg="1"/>
      <p:bldP spid="119851" grpId="0" animBg="1"/>
      <p:bldP spid="119852" grpId="0" animBg="1"/>
      <p:bldP spid="119853" grpId="0" animBg="1"/>
      <p:bldP spid="119854" grpId="0" animBg="1"/>
      <p:bldP spid="119855" grpId="0" animBg="1"/>
      <p:bldP spid="119856" grpId="0" animBg="1"/>
      <p:bldP spid="119857" grpId="0" animBg="1"/>
      <p:bldP spid="119858" grpId="0" animBg="1"/>
      <p:bldP spid="119859" grpId="0" animBg="1"/>
      <p:bldP spid="119860" grpId="0" animBg="1"/>
      <p:bldP spid="119861" grpId="0" animBg="1"/>
      <p:bldP spid="119863" grpId="0" animBg="1"/>
      <p:bldP spid="119864" grpId="0" animBg="1"/>
      <p:bldP spid="57" grpId="0" build="allAtOnce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Emerging Behavior-Aware Services</a:t>
            </a:r>
          </a:p>
        </p:txBody>
      </p:sp>
      <p:sp>
        <p:nvSpPr>
          <p:cNvPr id="29699" name="Content Placeholder 1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5259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Tight coupling between users, devices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Devices can infer user preferences, behavior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Capabilities: comm, comp, storage, sensing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New generation of behavior-aware protocols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Behavior: mobility, interest, trust, friendship,… 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Apps: interest-cast, participatory sensing, crowd sourcing, mobile social nets, alert systems, …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467600" y="1295400"/>
            <a:ext cx="1524000" cy="1143000"/>
            <a:chOff x="1066800" y="1219200"/>
            <a:chExt cx="5511800" cy="4216400"/>
          </a:xfrm>
        </p:grpSpPr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1219200"/>
              <a:ext cx="5511800" cy="42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2400" y="1828800"/>
              <a:ext cx="235536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1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858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562600"/>
            <a:ext cx="1447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486400"/>
            <a:ext cx="1752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2438400" y="5486400"/>
            <a:ext cx="477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New paradigms of communication?!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zh-TW" sz="3600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altLang="zh-TW" sz="3600" i="1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TRACE</a:t>
            </a:r>
            <a:r>
              <a:rPr lang="en-US" altLang="zh-TW" sz="3600" u="sng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framework</a:t>
            </a:r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>
            <a:off x="4343400" y="48006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3429000" y="28194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5"/>
          <p:cNvSpPr>
            <a:spLocks noChangeShapeType="1"/>
          </p:cNvSpPr>
          <p:nvPr/>
        </p:nvSpPr>
        <p:spPr bwMode="auto">
          <a:xfrm flipH="1">
            <a:off x="2819400" y="40386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172200" y="2438400"/>
          <a:ext cx="827088" cy="838200"/>
        </p:xfrm>
        <a:graphic>
          <a:graphicData uri="http://schemas.openxmlformats.org/presentationml/2006/ole">
            <p:oleObj spid="_x0000_s75778" name="Visio" r:id="rId4" imgW="682752" imgH="560527" progId="Visio.Drawing.6">
              <p:embed/>
            </p:oleObj>
          </a:graphicData>
        </a:graphic>
      </p:graphicFrame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096000" y="3352800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nalyze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562600" y="4267200"/>
          <a:ext cx="914400" cy="914400"/>
        </p:xfrm>
        <a:graphic>
          <a:graphicData uri="http://schemas.openxmlformats.org/presentationml/2006/ole">
            <p:oleObj spid="_x0000_s75779" name="Visio" r:id="rId5" imgW="611505" imgH="603504" progId="Visio.Drawing.6">
              <p:embed/>
            </p:oleObj>
          </a:graphicData>
        </a:graphic>
      </p:graphicFrame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4648200" y="5105400"/>
            <a:ext cx="314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0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mploy</a:t>
            </a:r>
          </a:p>
          <a:p>
            <a:pPr algn="ctr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(Modeling, Protocol Design)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960563" y="4343400"/>
            <a:ext cx="2454275" cy="1314450"/>
            <a:chOff x="1961131" y="4038600"/>
            <a:chExt cx="2453583" cy="131451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286000" y="4038600"/>
              <a:ext cx="990600" cy="838200"/>
              <a:chOff x="2640" y="2112"/>
              <a:chExt cx="1152" cy="960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2640" y="2112"/>
                <a:ext cx="624" cy="624"/>
                <a:chOff x="3024" y="3264"/>
                <a:chExt cx="624" cy="624"/>
              </a:xfrm>
            </p:grpSpPr>
            <p:sp>
              <p:nvSpPr>
                <p:cNvPr id="34868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6" y="3360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9" name="Rectangle 19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0" name="Rectangle 20"/>
                <p:cNvSpPr>
                  <a:spLocks noChangeArrowheads="1"/>
                </p:cNvSpPr>
                <p:nvPr/>
              </p:nvSpPr>
              <p:spPr bwMode="auto">
                <a:xfrm>
                  <a:off x="3456" y="3408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1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2" y="3600"/>
                  <a:ext cx="144" cy="144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2" name="Oval 22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624" cy="624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3168" y="2448"/>
                <a:ext cx="624" cy="624"/>
                <a:chOff x="3072" y="3120"/>
                <a:chExt cx="624" cy="624"/>
              </a:xfrm>
            </p:grpSpPr>
            <p:sp>
              <p:nvSpPr>
                <p:cNvPr id="34864" name="Oval 24"/>
                <p:cNvSpPr>
                  <a:spLocks noChangeArrowheads="1"/>
                </p:cNvSpPr>
                <p:nvPr/>
              </p:nvSpPr>
              <p:spPr bwMode="auto">
                <a:xfrm>
                  <a:off x="3072" y="3120"/>
                  <a:ext cx="624" cy="624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Oval 25"/>
                <p:cNvSpPr>
                  <a:spLocks noChangeArrowheads="1"/>
                </p:cNvSpPr>
                <p:nvPr/>
              </p:nvSpPr>
              <p:spPr bwMode="auto">
                <a:xfrm>
                  <a:off x="3168" y="3408"/>
                  <a:ext cx="144" cy="144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6" name="Oval 26"/>
                <p:cNvSpPr>
                  <a:spLocks noChangeArrowheads="1"/>
                </p:cNvSpPr>
                <p:nvPr/>
              </p:nvSpPr>
              <p:spPr bwMode="auto">
                <a:xfrm>
                  <a:off x="3408" y="3504"/>
                  <a:ext cx="144" cy="144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Oval 27"/>
                <p:cNvSpPr>
                  <a:spLocks noChangeArrowheads="1"/>
                </p:cNvSpPr>
                <p:nvPr/>
              </p:nvSpPr>
              <p:spPr bwMode="auto">
                <a:xfrm>
                  <a:off x="3360" y="3264"/>
                  <a:ext cx="144" cy="144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2736" y="2784"/>
                <a:ext cx="480" cy="288"/>
                <a:chOff x="2928" y="3216"/>
                <a:chExt cx="480" cy="288"/>
              </a:xfrm>
            </p:grpSpPr>
            <p:sp>
              <p:nvSpPr>
                <p:cNvPr id="34861" name="AutoShape 29"/>
                <p:cNvSpPr>
                  <a:spLocks noChangeArrowheads="1"/>
                </p:cNvSpPr>
                <p:nvPr/>
              </p:nvSpPr>
              <p:spPr bwMode="auto">
                <a:xfrm>
                  <a:off x="2976" y="3216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2" name="AutoShape 30"/>
                <p:cNvSpPr>
                  <a:spLocks noChangeArrowheads="1"/>
                </p:cNvSpPr>
                <p:nvPr/>
              </p:nvSpPr>
              <p:spPr bwMode="auto">
                <a:xfrm>
                  <a:off x="3168" y="3264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Oval 31"/>
                <p:cNvSpPr>
                  <a:spLocks noChangeArrowheads="1"/>
                </p:cNvSpPr>
                <p:nvPr/>
              </p:nvSpPr>
              <p:spPr bwMode="auto">
                <a:xfrm>
                  <a:off x="2928" y="3216"/>
                  <a:ext cx="480" cy="288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853" name="Text Box 32"/>
            <p:cNvSpPr txBox="1">
              <a:spLocks noChangeArrowheads="1"/>
            </p:cNvSpPr>
            <p:nvPr/>
          </p:nvSpPr>
          <p:spPr bwMode="auto">
            <a:xfrm>
              <a:off x="1961131" y="4953000"/>
              <a:ext cx="24535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b="1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haracterize, </a:t>
              </a:r>
              <a:r>
                <a:rPr lang="en-US" altLang="zh-TW" sz="2000" b="1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luster</a:t>
              </a: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429000" y="4114800"/>
              <a:ext cx="838200" cy="609600"/>
              <a:chOff x="2880" y="2400"/>
              <a:chExt cx="960" cy="576"/>
            </a:xfrm>
          </p:grpSpPr>
          <p:sp>
            <p:nvSpPr>
              <p:cNvPr id="34855" name="Line 34"/>
              <p:cNvSpPr>
                <a:spLocks noChangeShapeType="1"/>
              </p:cNvSpPr>
              <p:nvPr/>
            </p:nvSpPr>
            <p:spPr bwMode="auto">
              <a:xfrm flipV="1">
                <a:off x="2880" y="2400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Line 35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9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Freeform 36"/>
              <p:cNvSpPr>
                <a:spLocks/>
              </p:cNvSpPr>
              <p:nvPr/>
            </p:nvSpPr>
            <p:spPr bwMode="auto">
              <a:xfrm>
                <a:off x="2889" y="2510"/>
                <a:ext cx="891" cy="393"/>
              </a:xfrm>
              <a:custGeom>
                <a:avLst/>
                <a:gdLst>
                  <a:gd name="T0" fmla="*/ 0 w 891"/>
                  <a:gd name="T1" fmla="*/ 217 h 393"/>
                  <a:gd name="T2" fmla="*/ 153 w 891"/>
                  <a:gd name="T3" fmla="*/ 226 h 393"/>
                  <a:gd name="T4" fmla="*/ 189 w 891"/>
                  <a:gd name="T5" fmla="*/ 145 h 393"/>
                  <a:gd name="T6" fmla="*/ 306 w 891"/>
                  <a:gd name="T7" fmla="*/ 19 h 393"/>
                  <a:gd name="T8" fmla="*/ 342 w 891"/>
                  <a:gd name="T9" fmla="*/ 190 h 393"/>
                  <a:gd name="T10" fmla="*/ 369 w 891"/>
                  <a:gd name="T11" fmla="*/ 208 h 393"/>
                  <a:gd name="T12" fmla="*/ 558 w 891"/>
                  <a:gd name="T13" fmla="*/ 253 h 393"/>
                  <a:gd name="T14" fmla="*/ 594 w 891"/>
                  <a:gd name="T15" fmla="*/ 244 h 393"/>
                  <a:gd name="T16" fmla="*/ 612 w 891"/>
                  <a:gd name="T17" fmla="*/ 217 h 393"/>
                  <a:gd name="T18" fmla="*/ 666 w 891"/>
                  <a:gd name="T19" fmla="*/ 181 h 393"/>
                  <a:gd name="T20" fmla="*/ 729 w 891"/>
                  <a:gd name="T21" fmla="*/ 262 h 393"/>
                  <a:gd name="T22" fmla="*/ 738 w 891"/>
                  <a:gd name="T23" fmla="*/ 361 h 393"/>
                  <a:gd name="T24" fmla="*/ 891 w 891"/>
                  <a:gd name="T25" fmla="*/ 388 h 3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1"/>
                  <a:gd name="T40" fmla="*/ 0 h 393"/>
                  <a:gd name="T41" fmla="*/ 891 w 891"/>
                  <a:gd name="T42" fmla="*/ 393 h 3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1" h="393">
                    <a:moveTo>
                      <a:pt x="0" y="217"/>
                    </a:moveTo>
                    <a:cubicBezTo>
                      <a:pt x="85" y="245"/>
                      <a:pt x="35" y="237"/>
                      <a:pt x="153" y="226"/>
                    </a:cubicBezTo>
                    <a:cubicBezTo>
                      <a:pt x="174" y="162"/>
                      <a:pt x="160" y="188"/>
                      <a:pt x="189" y="145"/>
                    </a:cubicBezTo>
                    <a:cubicBezTo>
                      <a:pt x="200" y="0"/>
                      <a:pt x="172" y="4"/>
                      <a:pt x="306" y="19"/>
                    </a:cubicBezTo>
                    <a:cubicBezTo>
                      <a:pt x="334" y="75"/>
                      <a:pt x="320" y="134"/>
                      <a:pt x="342" y="190"/>
                    </a:cubicBezTo>
                    <a:cubicBezTo>
                      <a:pt x="346" y="200"/>
                      <a:pt x="360" y="202"/>
                      <a:pt x="369" y="208"/>
                    </a:cubicBezTo>
                    <a:cubicBezTo>
                      <a:pt x="430" y="300"/>
                      <a:pt x="346" y="265"/>
                      <a:pt x="558" y="253"/>
                    </a:cubicBezTo>
                    <a:cubicBezTo>
                      <a:pt x="570" y="250"/>
                      <a:pt x="584" y="251"/>
                      <a:pt x="594" y="244"/>
                    </a:cubicBezTo>
                    <a:cubicBezTo>
                      <a:pt x="603" y="238"/>
                      <a:pt x="605" y="225"/>
                      <a:pt x="612" y="217"/>
                    </a:cubicBezTo>
                    <a:cubicBezTo>
                      <a:pt x="638" y="186"/>
                      <a:pt x="633" y="192"/>
                      <a:pt x="666" y="181"/>
                    </a:cubicBezTo>
                    <a:cubicBezTo>
                      <a:pt x="731" y="207"/>
                      <a:pt x="709" y="202"/>
                      <a:pt x="729" y="262"/>
                    </a:cubicBezTo>
                    <a:cubicBezTo>
                      <a:pt x="732" y="295"/>
                      <a:pt x="728" y="329"/>
                      <a:pt x="738" y="361"/>
                    </a:cubicBezTo>
                    <a:cubicBezTo>
                      <a:pt x="748" y="393"/>
                      <a:pt x="862" y="388"/>
                      <a:pt x="891" y="38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Line 37"/>
          <p:cNvSpPr>
            <a:spLocks noChangeShapeType="1"/>
          </p:cNvSpPr>
          <p:nvPr/>
        </p:nvSpPr>
        <p:spPr bwMode="auto">
          <a:xfrm>
            <a:off x="5410200" y="28194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epresent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191000" y="2209800"/>
            <a:ext cx="1219200" cy="1219200"/>
            <a:chOff x="4114800" y="1752600"/>
            <a:chExt cx="1219200" cy="1219200"/>
          </a:xfrm>
        </p:grpSpPr>
        <p:sp>
          <p:nvSpPr>
            <p:cNvPr id="34851" name="AutoShape 39"/>
            <p:cNvSpPr>
              <a:spLocks noChangeArrowheads="1"/>
            </p:cNvSpPr>
            <p:nvPr/>
          </p:nvSpPr>
          <p:spPr bwMode="auto">
            <a:xfrm>
              <a:off x="4114800" y="1752600"/>
              <a:ext cx="1219200" cy="1219200"/>
            </a:xfrm>
            <a:prstGeom prst="bracketPair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4114800" y="1836738"/>
            <a:ext cx="1193800" cy="1100137"/>
          </p:xfrm>
          <a:graphic>
            <a:graphicData uri="http://schemas.openxmlformats.org/presentationml/2006/ole">
              <p:oleObj spid="_x0000_s75780" name="Equation" r:id="rId6" imgW="838080" imgH="698400" progId="Equation.3">
                <p:embed/>
              </p:oleObj>
            </a:graphicData>
          </a:graphic>
        </p:graphicFrame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2057400" y="2286000"/>
            <a:ext cx="1371600" cy="1619250"/>
            <a:chOff x="1828800" y="1981200"/>
            <a:chExt cx="1371600" cy="1619310"/>
          </a:xfrm>
        </p:grpSpPr>
        <p:sp>
          <p:nvSpPr>
            <p:cNvPr id="34847" name="Text Box 8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11502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race</a:t>
              </a:r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1828800" y="1981200"/>
              <a:ext cx="1371600" cy="1295400"/>
              <a:chOff x="1828800" y="1981200"/>
              <a:chExt cx="1371600" cy="1295400"/>
            </a:xfrm>
          </p:grpSpPr>
          <p:sp>
            <p:nvSpPr>
              <p:cNvPr id="34849" name="AutoShape 7"/>
              <p:cNvSpPr>
                <a:spLocks noChangeArrowheads="1"/>
              </p:cNvSpPr>
              <p:nvPr/>
            </p:nvSpPr>
            <p:spPr bwMode="auto">
              <a:xfrm>
                <a:off x="1828800" y="1981200"/>
                <a:ext cx="1371600" cy="1295400"/>
              </a:xfrm>
              <a:prstGeom prst="flowChartMultidocumen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42"/>
              <p:cNvSpPr txBox="1">
                <a:spLocks noChangeArrowheads="1"/>
              </p:cNvSpPr>
              <p:nvPr/>
            </p:nvSpPr>
            <p:spPr bwMode="auto">
              <a:xfrm>
                <a:off x="1905000" y="2362200"/>
                <a:ext cx="1095172" cy="400125"/>
              </a:xfrm>
              <a:prstGeom prst="rect">
                <a:avLst/>
              </a:prstGeom>
              <a:noFill/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err="1">
                    <a:solidFill>
                      <a:srgbClr val="0000FF"/>
                    </a:solidFill>
                    <a:latin typeface="Times New Roman" pitchFamily="18" charset="0"/>
                  </a:rPr>
                  <a:t>MobiLib</a:t>
                </a:r>
                <a:endParaRPr lang="en-US" sz="2000" b="1" i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590800"/>
            <a:ext cx="1530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5400000" flipH="1" flipV="1">
            <a:off x="914400" y="2133600"/>
            <a:ext cx="4572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000" y="1219200"/>
            <a:ext cx="337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5" name="Line 5"/>
          <p:cNvSpPr>
            <a:spLocks noChangeShapeType="1"/>
          </p:cNvSpPr>
          <p:nvPr/>
        </p:nvSpPr>
        <p:spPr bwMode="auto">
          <a:xfrm flipH="1">
            <a:off x="2819400" y="4038600"/>
            <a:ext cx="3733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5"/>
          <p:cNvSpPr>
            <a:spLocks noChangeShapeType="1"/>
          </p:cNvSpPr>
          <p:nvPr/>
        </p:nvSpPr>
        <p:spPr bwMode="auto">
          <a:xfrm flipH="1">
            <a:off x="6553200" y="37338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572000" y="1371600"/>
            <a:ext cx="1524000" cy="838200"/>
            <a:chOff x="2743200" y="2546350"/>
            <a:chExt cx="3613150" cy="1765300"/>
          </a:xfrm>
        </p:grpSpPr>
        <p:pic>
          <p:nvPicPr>
            <p:cNvPr id="34845" name="Picture 5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7650" y="2546350"/>
              <a:ext cx="356870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2743200" y="2820506"/>
              <a:ext cx="380135" cy="608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1447800"/>
            <a:ext cx="1530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5710238"/>
            <a:ext cx="1600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4191000"/>
            <a:ext cx="1774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28800" y="5715000"/>
            <a:ext cx="2286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1800" y="3886200"/>
            <a:ext cx="2105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5943600" y="5943600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53138" y="5980113"/>
            <a:ext cx="76200" cy="3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Possible Projects: Mobility modeling:</a:t>
            </a:r>
            <a:r>
              <a:rPr lang="en-US" smtClean="0"/>
              <a:t> 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z="2000" smtClean="0">
                <a:ea typeface="ＭＳ Ｐゴシック" pitchFamily="-108" charset="-128"/>
              </a:rPr>
              <a:t>Suggest a new mobility model and study its effects on a class of ad hoc networking protocols 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z="2000" smtClean="0">
                <a:ea typeface="ＭＳ Ｐゴシック" pitchFamily="-108" charset="-128"/>
              </a:rPr>
              <a:t>Suggest a new mobility metric and use it to measure and study characteristics of mobility models and ad hoc networking protocols </a:t>
            </a:r>
          </a:p>
          <a:p>
            <a:pPr lvl="2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z="2000" smtClean="0">
                <a:ea typeface="ＭＳ Ｐゴシック" pitchFamily="-108" charset="-128"/>
              </a:rPr>
              <a:t>Study effects of different mobility models on various ad hoc networking protocols, including (but not limited to) ad hoc:</a:t>
            </a:r>
            <a:r>
              <a:rPr lang="en-US" smtClean="0">
                <a:ea typeface="ＭＳ Ｐゴシック" pitchFamily="-108" charset="-128"/>
              </a:rPr>
              <a:t>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unicast routing (e.g., DSR, DSDV, AODV, TORA, etc.)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multicast routing (e.g., ODMRP, CAMP, MAODV, etc.)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geographic routing (e.g., Geocast, GPSR, Grid/GLS, GeoTora)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hierarchical routing (e.g., ZRP, LANMAR, cluster-based, etc.) 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others (</a:t>
            </a:r>
            <a:r>
              <a:rPr lang="en-US" b="1" smtClean="0">
                <a:ea typeface="ＭＳ Ｐゴシック" pitchFamily="-108" charset="-128"/>
              </a:rPr>
              <a:t>Mobility-assisted protocols</a:t>
            </a:r>
            <a:r>
              <a:rPr lang="en-US" smtClean="0">
                <a:ea typeface="ＭＳ Ｐゴシック" pitchFamily="-108" charset="-128"/>
              </a:rPr>
              <a:t>: EASE, FRESH, MARQ..)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Use stress-like approach to synthesize worst-case mobility scenarios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ea typeface="ＭＳ Ｐゴシック" pitchFamily="-108" charset="-128"/>
              </a:rPr>
              <a:t>Helpful references: papers on IMPORTANT, BRICS, PATHS, MAID, IMPACT, MILMAN, Stress papers</a:t>
            </a:r>
            <a:r>
              <a:rPr lang="en-US" smtClean="0">
                <a:ea typeface="ＭＳ Ｐゴシック" pitchFamily="-108" charset="-128"/>
              </a:rPr>
              <a:t>,… </a:t>
            </a:r>
            <a:r>
              <a:rPr lang="en-US" sz="2000" smtClean="0">
                <a:ea typeface="ＭＳ Ｐゴシック" pitchFamily="-108" charset="-128"/>
              </a:rPr>
              <a:t>EASE/FRESH, Mobility increases...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3200" smtClean="0"/>
              <a:t>Mobility Modeling and Analysis (contd.)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Use the mobility library of traces (</a:t>
            </a:r>
            <a:r>
              <a:rPr lang="en-US" sz="2400" dirty="0" err="1" smtClean="0"/>
              <a:t>MobiLib</a:t>
            </a:r>
            <a:r>
              <a:rPr lang="en-US" sz="2400" dirty="0" smtClean="0"/>
              <a:t>)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To analyze and understand characteristics of realistic mobility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Compare realistic (trace-based) mobility to ‘synthetic’ mobility models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Construct new models that are trace-based and extract their parameters from the traces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Contribute to extending the mobility library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By collecting traces of mobility based on surveys, observations, or other methods (with </a:t>
            </a:r>
            <a:r>
              <a:rPr lang="en-US" sz="2000" dirty="0" err="1" smtClean="0">
                <a:ea typeface="ＭＳ Ｐゴシック" pitchFamily="-108" charset="-128"/>
              </a:rPr>
              <a:t>cis6930</a:t>
            </a:r>
            <a:r>
              <a:rPr lang="en-US" sz="2000" dirty="0" smtClean="0">
                <a:ea typeface="ＭＳ Ｐゴシック" pitchFamily="-108" charset="-128"/>
              </a:rPr>
              <a:t>, </a:t>
            </a:r>
            <a:r>
              <a:rPr lang="en-US" sz="2000" dirty="0" err="1" smtClean="0">
                <a:ea typeface="ＭＳ Ｐゴシック" pitchFamily="-108" charset="-128"/>
              </a:rPr>
              <a:t>ee555</a:t>
            </a:r>
            <a:r>
              <a:rPr lang="en-US" sz="2000" dirty="0" smtClean="0">
                <a:ea typeface="ＭＳ Ｐゴシック" pitchFamily="-108" charset="-128"/>
              </a:rPr>
              <a:t> students, etc.)</a:t>
            </a:r>
            <a:endParaRPr lang="en-US" sz="2000" dirty="0" smtClean="0">
              <a:ea typeface="ＭＳ Ｐゴシック" pitchFamily="-108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Are there fundamental characteristics of </a:t>
            </a:r>
            <a:r>
              <a:rPr lang="en-US" sz="2400" dirty="0" err="1" smtClean="0"/>
              <a:t>WLAN</a:t>
            </a:r>
            <a:r>
              <a:rPr lang="en-US" sz="2400" dirty="0" smtClean="0"/>
              <a:t> traces that do not change with technology (e.g., they apply to future ad hoc networks)?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Study human mobility/behavior for non-wireless traces or non-network traces and compare the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-108" charset="-128"/>
              </a:rPr>
              <a:t>Suggest another way to investigate such question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References: </a:t>
            </a:r>
            <a:r>
              <a:rPr lang="en-US" sz="2400" dirty="0" smtClean="0"/>
              <a:t>IMPACT, </a:t>
            </a:r>
            <a:r>
              <a:rPr lang="en-US" sz="2400" dirty="0" smtClean="0"/>
              <a:t>MAID, other trace </a:t>
            </a:r>
            <a:r>
              <a:rPr lang="en-US" sz="2400" dirty="0" err="1" smtClean="0"/>
              <a:t>pprs</a:t>
            </a:r>
            <a:r>
              <a:rPr lang="en-US" sz="2400" dirty="0" smtClean="0"/>
              <a:t>, … </a:t>
            </a:r>
            <a:r>
              <a:rPr lang="en-US" sz="2400" dirty="0" err="1" smtClean="0"/>
              <a:t>TVC</a:t>
            </a:r>
            <a:r>
              <a:rPr lang="en-US" sz="2400" dirty="0" smtClean="0"/>
              <a:t>, </a:t>
            </a:r>
            <a:r>
              <a:rPr lang="en-US" sz="2400" dirty="0" smtClean="0"/>
              <a:t>Mining Behavioral Profiles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Context &amp; Socially-</a:t>
            </a:r>
            <a:r>
              <a:rPr lang="en-US" i="1" smtClean="0"/>
              <a:t>aware </a:t>
            </a:r>
            <a:r>
              <a:rPr lang="en-US" smtClean="0"/>
              <a:t>Networks, Services &amp; Apps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14800"/>
          </a:xfrm>
        </p:spPr>
        <p:txBody>
          <a:bodyPr/>
          <a:lstStyle/>
          <a:p>
            <a:r>
              <a:rPr lang="en-US" dirty="0" smtClean="0"/>
              <a:t>New services in encounter-based networks: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Peer-to-peer mobile networks of handhelds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Apps to identify friends, profiles, locations, etc.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Behavioral pattern recognition &amp; prediction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Interest, gender, location &amp; class-based services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Activity, role &amp; </a:t>
            </a:r>
            <a:r>
              <a:rPr lang="en-US" b="1" i="1" dirty="0" smtClean="0">
                <a:ea typeface="ＭＳ Ｐゴシック" pitchFamily="-108" charset="-128"/>
              </a:rPr>
              <a:t>trust</a:t>
            </a:r>
            <a:r>
              <a:rPr lang="en-US" i="1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identification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Message relaying &amp; routing techniques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Network architecture for emergency and education</a:t>
            </a:r>
          </a:p>
          <a:p>
            <a:pPr lvl="1"/>
            <a:r>
              <a:rPr lang="en-US" b="1" dirty="0" smtClean="0">
                <a:ea typeface="ＭＳ Ｐゴシック" pitchFamily="-108" charset="-128"/>
              </a:rPr>
              <a:t>Refs.</a:t>
            </a:r>
            <a:r>
              <a:rPr lang="en-US" dirty="0" smtClean="0">
                <a:ea typeface="ＭＳ Ｐゴシック" pitchFamily="-108" charset="-128"/>
              </a:rPr>
              <a:t> Profile-cast, gender-based analysis, predication, visualization posters &amp; papers from lab students 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Resource discovery and query resolution: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Study and analyze a contact-based approach for resource discovery in large-scale ad hoc networks (use detailed simulations in NS-2)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Suggest modifications of ZRP to implement efficient resource discovery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Suggest ways in which (partial or approximate) geographic information can improve contact-based architectures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smtClean="0">
                <a:ea typeface="ＭＳ Ｐゴシック" pitchFamily="-108" charset="-128"/>
              </a:rPr>
              <a:t>Suggest ways in which contact-based archiectures can improve partial or inaccurate geographic routing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Helpful references: papers on CARD, MARQ, TRANSFER, ACQUIRE, Small large-scale wireless networks,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Storage-retrieval and rendezvous: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Suggest ways in which rendezvous regions (</a:t>
            </a:r>
            <a:r>
              <a:rPr lang="en-US" dirty="0" err="1" smtClean="0">
                <a:ea typeface="ＭＳ Ｐゴシック" pitchFamily="-108" charset="-128"/>
              </a:rPr>
              <a:t>RRs</a:t>
            </a:r>
            <a:r>
              <a:rPr lang="en-US" dirty="0" smtClean="0">
                <a:ea typeface="ＭＳ Ｐゴシック" pitchFamily="-108" charset="-128"/>
              </a:rPr>
              <a:t>) may be used for storage-retrieval in large-scale ad hoc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Propose a mixed </a:t>
            </a:r>
            <a:r>
              <a:rPr lang="en-US" dirty="0" err="1" smtClean="0">
                <a:ea typeface="ＭＳ Ｐゴシック" pitchFamily="-108" charset="-128"/>
              </a:rPr>
              <a:t>RRs</a:t>
            </a:r>
            <a:r>
              <a:rPr lang="en-US" dirty="0" smtClean="0">
                <a:ea typeface="ＭＳ Ｐゴシック" pitchFamily="-108" charset="-128"/>
              </a:rPr>
              <a:t> and contacts architecture for cases of imprecise location information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Compare </a:t>
            </a:r>
            <a:r>
              <a:rPr lang="en-US" dirty="0" err="1" smtClean="0">
                <a:ea typeface="ＭＳ Ｐゴシック" pitchFamily="-108" charset="-128"/>
              </a:rPr>
              <a:t>RRs</a:t>
            </a:r>
            <a:r>
              <a:rPr lang="en-US" dirty="0" smtClean="0">
                <a:ea typeface="ＭＳ Ｐゴシック" pitchFamily="-108" charset="-128"/>
              </a:rPr>
              <a:t>-based architecture to other approaches (e.g., </a:t>
            </a:r>
            <a:r>
              <a:rPr lang="en-US" dirty="0" err="1" smtClean="0">
                <a:ea typeface="ＭＳ Ｐゴシック" pitchFamily="-108" charset="-128"/>
              </a:rPr>
              <a:t>GHT</a:t>
            </a:r>
            <a:r>
              <a:rPr lang="en-US" dirty="0" smtClean="0">
                <a:ea typeface="ＭＳ Ｐゴシック" pitchFamily="-108" charset="-128"/>
              </a:rPr>
              <a:t> and Grid) qualitatively and quantitatively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Helpful references: papers on large-scale multicast in ad hoc nets, </a:t>
            </a:r>
            <a:r>
              <a:rPr lang="en-US" dirty="0" err="1" smtClean="0"/>
              <a:t>GHT</a:t>
            </a:r>
            <a:r>
              <a:rPr lang="en-US" dirty="0" smtClean="0"/>
              <a:t>, data-centric, Grid, </a:t>
            </a:r>
            <a:r>
              <a:rPr lang="en-US" dirty="0" smtClean="0"/>
              <a:t>Rendezvous Regions…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Geographic/location-based routing </a:t>
            </a:r>
            <a:r>
              <a:rPr lang="en-US" dirty="0" smtClean="0"/>
              <a:t>with partial or imprecise location information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Measuring and estimating inaccuracies in location measurement techniques (GPS and GPS-less) [this may easily include experimental lab part]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Correctness analysis of geographic/location-based protocols in presence of inaccuracies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Performance analysis of geographic/location-based protocols in presence of inaccuracies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Helpful references: papers on </a:t>
            </a:r>
            <a:r>
              <a:rPr lang="en-US" dirty="0" err="1" smtClean="0"/>
              <a:t>Goecast</a:t>
            </a:r>
            <a:r>
              <a:rPr lang="en-US" dirty="0" smtClean="0"/>
              <a:t>, Grid, </a:t>
            </a:r>
            <a:r>
              <a:rPr lang="en-US" dirty="0" err="1" smtClean="0"/>
              <a:t>GPSR</a:t>
            </a:r>
            <a:r>
              <a:rPr lang="en-US" dirty="0" smtClean="0"/>
              <a:t>, </a:t>
            </a:r>
            <a:r>
              <a:rPr lang="en-US" dirty="0" err="1" smtClean="0"/>
              <a:t>GeoTora</a:t>
            </a:r>
            <a:r>
              <a:rPr lang="en-US" dirty="0" smtClean="0"/>
              <a:t>, GPS-less location estimation , …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1828800" y="762000"/>
            <a:ext cx="2667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495800" y="76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495800" y="762000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" y="1447800"/>
            <a:ext cx="2705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A. Project:</a:t>
            </a:r>
          </a:p>
          <a:p>
            <a:r>
              <a:rPr lang="en-US"/>
              <a:t>4 milestones</a:t>
            </a:r>
          </a:p>
          <a:p>
            <a:r>
              <a:rPr lang="en-US"/>
              <a:t>(1) Initial proposal</a:t>
            </a:r>
          </a:p>
          <a:p>
            <a:r>
              <a:rPr lang="en-US"/>
              <a:t>(2) Refined proposal</a:t>
            </a:r>
          </a:p>
          <a:p>
            <a:r>
              <a:rPr lang="en-US"/>
              <a:t>(3) Initial report</a:t>
            </a:r>
          </a:p>
          <a:p>
            <a:r>
              <a:rPr lang="en-US"/>
              <a:t>(4) Final report </a:t>
            </a:r>
          </a:p>
          <a:p>
            <a:r>
              <a:rPr lang="en-US"/>
              <a:t>      &amp; Demo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95600" y="1524000"/>
            <a:ext cx="2787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B. Presentations </a:t>
            </a:r>
          </a:p>
          <a:p>
            <a:r>
              <a:rPr lang="en-US"/>
              <a:t>          &amp; discussions:</a:t>
            </a:r>
          </a:p>
          <a:p>
            <a:r>
              <a:rPr lang="en-US"/>
              <a:t>- Topic presentation</a:t>
            </a:r>
          </a:p>
          <a:p>
            <a:r>
              <a:rPr lang="en-US"/>
              <a:t>- Project presentation</a:t>
            </a:r>
          </a:p>
          <a:p>
            <a:r>
              <a:rPr lang="en-US"/>
              <a:t>- Paper readings, </a:t>
            </a:r>
          </a:p>
          <a:p>
            <a:r>
              <a:rPr lang="en-US"/>
              <a:t>   reviews</a:t>
            </a:r>
          </a:p>
          <a:p>
            <a:r>
              <a:rPr lang="en-US"/>
              <a:t>   &amp; discussions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41975" y="1371600"/>
            <a:ext cx="35020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C. Experiments &amp;</a:t>
            </a:r>
          </a:p>
          <a:p>
            <a:r>
              <a:rPr lang="en-US" dirty="0"/>
              <a:t>Assignments (3)</a:t>
            </a:r>
          </a:p>
          <a:p>
            <a:pPr>
              <a:buFontTx/>
              <a:buChar char="-"/>
            </a:pPr>
            <a:r>
              <a:rPr lang="en-US" dirty="0"/>
              <a:t>Wireless &amp; mobility tracing (encounter nets)</a:t>
            </a:r>
          </a:p>
          <a:p>
            <a:pPr>
              <a:buFontTx/>
              <a:buChar char="-"/>
            </a:pPr>
            <a:r>
              <a:rPr lang="en-US" dirty="0"/>
              <a:t> Friendship and trust measurements</a:t>
            </a:r>
          </a:p>
          <a:p>
            <a:r>
              <a:rPr lang="en-US" dirty="0"/>
              <a:t>(</a:t>
            </a:r>
            <a:r>
              <a:rPr lang="en-US" dirty="0" err="1"/>
              <a:t>socializer</a:t>
            </a:r>
            <a:r>
              <a:rPr lang="en-US" dirty="0"/>
              <a:t> games &amp; apps)</a:t>
            </a:r>
          </a:p>
          <a:p>
            <a:pPr>
              <a:buFontTx/>
              <a:buChar char="-"/>
            </a:pPr>
            <a:r>
              <a:rPr lang="en-US" dirty="0" smtClean="0"/>
              <a:t>Participatory mobile networking scenarios (project driven!)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410200" cy="533400"/>
          </a:xfrm>
        </p:spPr>
        <p:txBody>
          <a:bodyPr/>
          <a:lstStyle/>
          <a:p>
            <a:r>
              <a:rPr lang="en-US" sz="2400" smtClean="0"/>
              <a:t>Course Components</a:t>
            </a:r>
            <a:endParaRPr lang="en-US" smtClean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4191000"/>
            <a:ext cx="5607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Attendance, discussion &amp; 4 Reviews : 10%</a:t>
            </a:r>
          </a:p>
          <a:p>
            <a:r>
              <a:rPr lang="en-US" dirty="0"/>
              <a:t>Experiments: 3 x 10%= 30%</a:t>
            </a:r>
          </a:p>
          <a:p>
            <a:r>
              <a:rPr lang="en-US" dirty="0"/>
              <a:t>Project &amp; Presentations: 60%</a:t>
            </a:r>
          </a:p>
          <a:p>
            <a:r>
              <a:rPr lang="en-US" dirty="0" smtClean="0"/>
              <a:t>       - </a:t>
            </a:r>
            <a:r>
              <a:rPr lang="en-US" dirty="0"/>
              <a:t>Topic Presentation: </a:t>
            </a:r>
            <a:r>
              <a:rPr lang="en-US" dirty="0" smtClean="0"/>
              <a:t>15%</a:t>
            </a:r>
            <a:endParaRPr lang="en-US" dirty="0"/>
          </a:p>
          <a:p>
            <a:r>
              <a:rPr lang="en-US" dirty="0" smtClean="0"/>
              <a:t>       - </a:t>
            </a:r>
            <a:r>
              <a:rPr lang="en-US" dirty="0"/>
              <a:t>Project </a:t>
            </a:r>
            <a:r>
              <a:rPr lang="en-US" dirty="0" smtClean="0"/>
              <a:t>Presentation &amp; Demo: 15</a:t>
            </a:r>
            <a:r>
              <a:rPr lang="en-US" dirty="0"/>
              <a:t>%</a:t>
            </a:r>
          </a:p>
          <a:p>
            <a:r>
              <a:rPr lang="en-US" dirty="0" smtClean="0"/>
              <a:t>       - Written Proposal, Report, Demo: 30%</a:t>
            </a:r>
            <a:endParaRPr lang="en-US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52400" y="4191000"/>
            <a:ext cx="5486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 </a:t>
            </a:r>
            <a:r>
              <a:rPr lang="en-US" sz="3600" dirty="0" smtClean="0"/>
              <a:t>&amp; Social </a:t>
            </a:r>
            <a:r>
              <a:rPr lang="en-US" sz="3600" dirty="0" err="1" smtClean="0"/>
              <a:t>Adhoc</a:t>
            </a:r>
            <a:r>
              <a:rPr lang="en-US" sz="3600" dirty="0" smtClean="0"/>
              <a:t> Networks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Small worlds in Wireless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Show protocols and conditions for achievability and applicability of small worlds in ad hoc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Suggest new ways in which small worlds may be used in ad hoc networks 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buFont typeface="Symbol" pitchFamily="-108" charset="2"/>
              <a:buChar char="·"/>
            </a:pPr>
            <a:r>
              <a:rPr lang="en-US" dirty="0" smtClean="0">
                <a:ea typeface="ＭＳ Ｐゴシック" pitchFamily="-108" charset="-128"/>
              </a:rPr>
              <a:t>Use "small worlds of </a:t>
            </a:r>
            <a:r>
              <a:rPr lang="en-US" b="1" i="1" dirty="0" smtClean="0">
                <a:ea typeface="ＭＳ Ｐゴシック" pitchFamily="-108" charset="-128"/>
              </a:rPr>
              <a:t>trust</a:t>
            </a:r>
            <a:r>
              <a:rPr lang="en-US" dirty="0" smtClean="0">
                <a:ea typeface="ＭＳ Ｐゴシック" pitchFamily="-108" charset="-128"/>
              </a:rPr>
              <a:t>" as a basis for a security architecture in ad hoc networks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Helpful references: papers/books on small worlds, six degrees of separation, small large-scale wireless nets, </a:t>
            </a:r>
            <a:r>
              <a:rPr lang="en-US" dirty="0" err="1" smtClean="0"/>
              <a:t>BEBA</a:t>
            </a:r>
            <a:r>
              <a:rPr lang="en-US" dirty="0" smtClean="0"/>
              <a:t>, TESLA, </a:t>
            </a:r>
            <a:r>
              <a:rPr lang="en-US" dirty="0" err="1" smtClean="0"/>
              <a:t>Ariadne</a:t>
            </a:r>
            <a:r>
              <a:rPr lang="en-US" dirty="0" smtClean="0"/>
              <a:t>, On </a:t>
            </a:r>
            <a:r>
              <a:rPr lang="en-US" dirty="0" err="1" smtClean="0"/>
              <a:t>nodel</a:t>
            </a:r>
            <a:r>
              <a:rPr lang="en-US" dirty="0" smtClean="0"/>
              <a:t> encounters, …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sz="3200" smtClean="0"/>
              <a:t>Network Security for Wireless Networks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Trace-back techniques for Mobile Networks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Develop reasonable models for DoS/DDoS attacks in future ad hoc (potentially mobile) networks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Utilize mobility prediction mechanisms and countermeasures to alleviate such the attacks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Worm/Virus propagation models for wireless networks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Analyze the adequacy of epidemic models for modeling propagation of worms in wireless/mobile networks (e.g., using realistic mobility/encounter models/traces)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Develop defense techniques against such attacks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ea typeface="ＭＳ Ｐゴシック" pitchFamily="-108" charset="-128"/>
              </a:rPr>
              <a:t>Examine feasibility of the Vaccine paradigm with counter worms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References: SWAT, ATTENTION, ART, VACCINE, other wireless security papers, … Sapon, Yongjin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Themes of Concentration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114800"/>
          </a:xfrm>
        </p:spPr>
        <p:txBody>
          <a:bodyPr/>
          <a:lstStyle/>
          <a:p>
            <a:r>
              <a:rPr lang="en-US" dirty="0" smtClean="0"/>
              <a:t>Mobile Devices as Human Sensors</a:t>
            </a:r>
            <a:endParaRPr lang="en-US" dirty="0" smtClean="0"/>
          </a:p>
          <a:p>
            <a:r>
              <a:rPr lang="en-US" dirty="0" smtClean="0"/>
              <a:t>Human Society as Sensor Network (Participatory Networking)</a:t>
            </a:r>
          </a:p>
          <a:p>
            <a:r>
              <a:rPr lang="en-US" dirty="0" smtClean="0"/>
              <a:t>Behavior-based Networking &amp; </a:t>
            </a:r>
            <a:r>
              <a:rPr lang="en-US" i="1" dirty="0" err="1" smtClean="0"/>
              <a:t>m</a:t>
            </a:r>
            <a:r>
              <a:rPr lang="en-US" dirty="0" err="1" smtClean="0"/>
              <a:t>Social</a:t>
            </a:r>
            <a:r>
              <a:rPr lang="en-US" dirty="0" smtClean="0"/>
              <a:t> Nets</a:t>
            </a: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b="1" i="1" dirty="0" err="1" smtClean="0"/>
              <a:t>iCast</a:t>
            </a:r>
            <a:r>
              <a:rPr lang="en-US" b="1" i="1" dirty="0" smtClean="0"/>
              <a:t>, Profile-cast</a:t>
            </a:r>
          </a:p>
          <a:p>
            <a:pPr lvl="1"/>
            <a:r>
              <a:rPr lang="en-US" b="1" i="1" dirty="0" err="1" smtClean="0"/>
              <a:t>iTrust</a:t>
            </a:r>
            <a:endParaRPr lang="en-US" b="1" i="1" dirty="0" smtClean="0"/>
          </a:p>
          <a:p>
            <a:pPr lvl="1"/>
            <a:r>
              <a:rPr lang="en-US" b="1" i="1" dirty="0" err="1" smtClean="0"/>
              <a:t>iTest</a:t>
            </a:r>
            <a:endParaRPr lang="en-US" b="1" i="1" dirty="0" smtClean="0"/>
          </a:p>
          <a:p>
            <a:r>
              <a:rPr lang="en-US" dirty="0" smtClean="0"/>
              <a:t>Overall</a:t>
            </a:r>
            <a:r>
              <a:rPr lang="en-US" i="1" dirty="0" smtClean="0"/>
              <a:t>: designing, analyzing and implementing the new killer </a:t>
            </a:r>
            <a:r>
              <a:rPr lang="en-US" i="1" dirty="0" smtClean="0"/>
              <a:t>mobile App!!</a:t>
            </a:r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Related websites: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876800"/>
          </a:xfrm>
        </p:spPr>
        <p:txBody>
          <a:bodyPr/>
          <a:lstStyle/>
          <a:p>
            <a:r>
              <a:rPr lang="en-US" dirty="0" smtClean="0"/>
              <a:t>www.cise.ufl.edu/~helmy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Teaching: </a:t>
            </a:r>
            <a:r>
              <a:rPr lang="en-US" dirty="0" err="1" smtClean="0">
                <a:ea typeface="ＭＳ Ｐゴシック" pitchFamily="-108" charset="-128"/>
              </a:rPr>
              <a:t>ee499</a:t>
            </a:r>
            <a:r>
              <a:rPr lang="en-US" dirty="0" smtClean="0">
                <a:ea typeface="ＭＳ Ｐゴシック" pitchFamily="-108" charset="-128"/>
              </a:rPr>
              <a:t>, </a:t>
            </a:r>
            <a:r>
              <a:rPr lang="en-US" dirty="0" err="1" smtClean="0">
                <a:ea typeface="ＭＳ Ｐゴシック" pitchFamily="-108" charset="-128"/>
              </a:rPr>
              <a:t>ee599</a:t>
            </a:r>
            <a:r>
              <a:rPr lang="en-US" dirty="0" smtClean="0">
                <a:ea typeface="ＭＳ Ｐゴシック" pitchFamily="-108" charset="-128"/>
              </a:rPr>
              <a:t>-03, </a:t>
            </a:r>
            <a:r>
              <a:rPr lang="en-US" dirty="0" err="1" smtClean="0">
                <a:ea typeface="ＭＳ Ｐゴシック" pitchFamily="-108" charset="-128"/>
              </a:rPr>
              <a:t>cis6930</a:t>
            </a:r>
            <a:r>
              <a:rPr lang="en-US" dirty="0" smtClean="0">
                <a:ea typeface="ＭＳ Ｐゴシック" pitchFamily="-108" charset="-128"/>
              </a:rPr>
              <a:t> 07, </a:t>
            </a:r>
            <a:r>
              <a:rPr lang="en-US" dirty="0" smtClean="0">
                <a:ea typeface="ＭＳ Ｐゴシック" pitchFamily="-108" charset="-128"/>
              </a:rPr>
              <a:t>08, 09</a:t>
            </a:r>
            <a:endParaRPr lang="en-US" dirty="0" smtClean="0">
              <a:ea typeface="ＭＳ Ｐゴシック" pitchFamily="-108" charset="-128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pitchFamily="-108" charset="-128"/>
              </a:rPr>
              <a:t>nile.cise.ufl.edu/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108" charset="-128"/>
              </a:rPr>
              <a:t>MobiLib</a:t>
            </a:r>
            <a:r>
              <a:rPr lang="en-US" dirty="0" smtClean="0">
                <a:ea typeface="ＭＳ Ｐゴシック" pitchFamily="-108" charset="-128"/>
              </a:rPr>
              <a:t>, 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08" charset="-128"/>
              </a:rPr>
              <a:t>nile.cise.ufl.edu/important</a:t>
            </a:r>
            <a:endParaRPr lang="en-US" dirty="0" smtClean="0">
              <a:solidFill>
                <a:schemeClr val="accent2"/>
              </a:solidFill>
              <a:ea typeface="ＭＳ Ｐゴシック" pitchFamily="-108" charset="-128"/>
            </a:endParaRPr>
          </a:p>
          <a:p>
            <a:pPr lvl="1"/>
            <a:r>
              <a:rPr lang="en-US" dirty="0" smtClean="0">
                <a:ea typeface="ＭＳ Ｐゴシック" pitchFamily="-108" charset="-128"/>
              </a:rPr>
              <a:t>Publications (journals, conferences, book chapters)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Projects:</a:t>
            </a:r>
            <a:endParaRPr lang="en-US" dirty="0" smtClean="0">
              <a:ea typeface="ＭＳ Ｐゴシック" pitchFamily="-108" charset="-128"/>
            </a:endParaRPr>
          </a:p>
          <a:p>
            <a:pPr lvl="2"/>
            <a:r>
              <a:rPr lang="en-US" dirty="0" smtClean="0">
                <a:ea typeface="ＭＳ Ｐゴシック" pitchFamily="-108" charset="-128"/>
              </a:rPr>
              <a:t>AWARE </a:t>
            </a:r>
            <a:r>
              <a:rPr lang="en-US" dirty="0" smtClean="0">
                <a:ea typeface="ＭＳ Ｐゴシック" pitchFamily="-108" charset="-128"/>
              </a:rPr>
              <a:t>project</a:t>
            </a:r>
            <a:endParaRPr lang="en-US" dirty="0" smtClean="0">
              <a:ea typeface="ＭＳ Ｐゴシック" pitchFamily="-108" charset="-128"/>
            </a:endParaRPr>
          </a:p>
          <a:p>
            <a:pPr lvl="2"/>
            <a:r>
              <a:rPr lang="en-US" dirty="0" smtClean="0">
                <a:ea typeface="ＭＳ Ｐゴシック" pitchFamily="-108" charset="-128"/>
              </a:rPr>
              <a:t>MARS project</a:t>
            </a:r>
          </a:p>
          <a:p>
            <a:pPr lvl="2"/>
            <a:r>
              <a:rPr lang="en-US" dirty="0" smtClean="0">
                <a:ea typeface="ＭＳ Ｐゴシック" pitchFamily="-108" charset="-128"/>
              </a:rPr>
              <a:t>M&amp;M </a:t>
            </a:r>
            <a:r>
              <a:rPr lang="en-US" dirty="0" smtClean="0">
                <a:ea typeface="ＭＳ Ｐゴシック" pitchFamily="-108" charset="-128"/>
              </a:rPr>
              <a:t>project - STRESS </a:t>
            </a:r>
            <a:r>
              <a:rPr lang="en-US" dirty="0" smtClean="0">
                <a:ea typeface="ＭＳ Ｐゴシック" pitchFamily="-108" charset="-128"/>
              </a:rPr>
              <a:t>project</a:t>
            </a:r>
          </a:p>
          <a:p>
            <a:pPr lvl="2"/>
            <a:r>
              <a:rPr lang="en-US" dirty="0" err="1" smtClean="0">
                <a:ea typeface="ＭＳ Ｐゴシック" pitchFamily="-108" charset="-128"/>
              </a:rPr>
              <a:t>VINT</a:t>
            </a:r>
            <a:r>
              <a:rPr lang="en-US" dirty="0" smtClean="0">
                <a:ea typeface="ＭＳ Ｐゴシック" pitchFamily="-108" charset="-128"/>
              </a:rPr>
              <a:t> project (the </a:t>
            </a:r>
            <a:r>
              <a:rPr lang="en-US" b="1" dirty="0" smtClean="0">
                <a:ea typeface="ＭＳ Ｐゴシック" pitchFamily="-108" charset="-128"/>
              </a:rPr>
              <a:t>network simulator NS</a:t>
            </a:r>
            <a:r>
              <a:rPr lang="en-US" dirty="0" smtClean="0">
                <a:ea typeface="ＭＳ Ｐゴシック" pitchFamily="-108" charset="-128"/>
              </a:rPr>
              <a:t>/NAM)</a:t>
            </a:r>
          </a:p>
          <a:p>
            <a:pPr lvl="2"/>
            <a:r>
              <a:rPr lang="en-US" dirty="0" smtClean="0">
                <a:ea typeface="ＭＳ Ｐゴシック" pitchFamily="-108" charset="-128"/>
              </a:rPr>
              <a:t>PIM </a:t>
            </a:r>
            <a:r>
              <a:rPr lang="en-US" dirty="0" smtClean="0">
                <a:ea typeface="ＭＳ Ｐゴシック" pitchFamily="-108" charset="-128"/>
              </a:rPr>
              <a:t>project</a:t>
            </a:r>
          </a:p>
          <a:p>
            <a:r>
              <a:rPr lang="en-US" dirty="0" smtClean="0"/>
              <a:t>Lab: nile.cise.ufl.edu</a:t>
            </a:r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Milestones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Forming groups for experiments/projects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2 weeks)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Paper </a:t>
            </a:r>
            <a:r>
              <a:rPr lang="en-US" sz="2800" dirty="0" smtClean="0"/>
              <a:t>reviews: </a:t>
            </a:r>
            <a:r>
              <a:rPr lang="en-US" sz="2800" dirty="0" smtClean="0"/>
              <a:t>4 at least [distribute throughout!]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Experiments: </a:t>
            </a:r>
            <a:r>
              <a:rPr lang="en-US" sz="2800" dirty="0" smtClean="0"/>
              <a:t>3 (one every ~month)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Initial Project Proposal (~5th week)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Final Project Proposal (~8th week)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Initial Project Report (~11th week)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Final Project Report/demos (last week of class)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Class presentations (sign up)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Project presentations (</a:t>
            </a:r>
            <a:r>
              <a:rPr lang="en-US" sz="2800" dirty="0" err="1" smtClean="0"/>
              <a:t>accdg</a:t>
            </a:r>
            <a:r>
              <a:rPr lang="en-US" sz="2800" dirty="0" smtClean="0"/>
              <a:t> to time, sign 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Course Team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676275"/>
          </a:xfrm>
        </p:spPr>
        <p:txBody>
          <a:bodyPr/>
          <a:lstStyle/>
          <a:p>
            <a:r>
              <a:rPr lang="en-US" dirty="0" smtClean="0"/>
              <a:t>TA: </a:t>
            </a:r>
            <a:r>
              <a:rPr lang="en-US" dirty="0" err="1" smtClean="0"/>
              <a:t>Udayan</a:t>
            </a:r>
            <a:r>
              <a:rPr lang="en-US" dirty="0" smtClean="0"/>
              <a:t> </a:t>
            </a:r>
            <a:r>
              <a:rPr lang="en-US" dirty="0" smtClean="0"/>
              <a:t>Kumar </a:t>
            </a:r>
            <a:r>
              <a:rPr lang="en-US" sz="2600" dirty="0" smtClean="0"/>
              <a:t>(ukumar@cise.ufl.edu)</a:t>
            </a:r>
            <a:endParaRPr lang="en-US" sz="2600" dirty="0" smtClean="0"/>
          </a:p>
          <a:p>
            <a:r>
              <a:rPr lang="en-US" dirty="0" smtClean="0"/>
              <a:t>Lab/Ph.D.: </a:t>
            </a:r>
            <a:r>
              <a:rPr lang="en-US" sz="2400" dirty="0" err="1" smtClean="0"/>
              <a:t>Gautam</a:t>
            </a:r>
            <a:r>
              <a:rPr lang="en-US" sz="2400" dirty="0" smtClean="0"/>
              <a:t>, </a:t>
            </a:r>
            <a:r>
              <a:rPr lang="en-US" sz="2400" dirty="0" err="1" smtClean="0"/>
              <a:t>Saeed</a:t>
            </a:r>
            <a:r>
              <a:rPr lang="en-US" sz="2400" dirty="0" smtClean="0"/>
              <a:t>, </a:t>
            </a:r>
            <a:r>
              <a:rPr lang="en-US" sz="2400" dirty="0" err="1" smtClean="0"/>
              <a:t>Jeeyoung</a:t>
            </a:r>
            <a:r>
              <a:rPr lang="en-US" sz="2400" dirty="0" smtClean="0"/>
              <a:t>, </a:t>
            </a:r>
            <a:r>
              <a:rPr lang="en-US" sz="2400" dirty="0" err="1" smtClean="0"/>
              <a:t>Yibin</a:t>
            </a:r>
            <a:r>
              <a:rPr lang="en-US" sz="2400" dirty="0" smtClean="0"/>
              <a:t>, </a:t>
            </a:r>
            <a:r>
              <a:rPr lang="en-US" sz="2400" dirty="0" err="1" smtClean="0"/>
              <a:t>Sungwook</a:t>
            </a:r>
            <a:endParaRPr lang="en-US" sz="2400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498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Teaching and Lab Assistants:</a:t>
            </a:r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33400" y="2257425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/>
              <a:t>Student Groups:</a:t>
            </a:r>
            <a:endParaRPr lang="en-US" sz="3200" dirty="0"/>
          </a:p>
          <a:p>
            <a:r>
              <a:rPr lang="en-US" sz="3200" dirty="0" smtClean="0"/>
              <a:t>	- </a:t>
            </a:r>
            <a:r>
              <a:rPr lang="en-US" sz="3200" dirty="0"/>
              <a:t>Around 5-7 groups, each of ‘4-6’ students</a:t>
            </a:r>
          </a:p>
          <a:p>
            <a:r>
              <a:rPr lang="en-US" sz="2800" dirty="0" smtClean="0"/>
              <a:t>	(experiment groups, </a:t>
            </a:r>
            <a:r>
              <a:rPr lang="en-US" sz="2800" dirty="0"/>
              <a:t>project groups)</a:t>
            </a:r>
          </a:p>
          <a:p>
            <a:r>
              <a:rPr lang="en-US" sz="3200" dirty="0" smtClean="0"/>
              <a:t>= Sessions</a:t>
            </a:r>
            <a:r>
              <a:rPr lang="en-US" sz="3200" dirty="0"/>
              <a:t>:</a:t>
            </a:r>
          </a:p>
          <a:p>
            <a:r>
              <a:rPr lang="en-US" sz="3200" dirty="0"/>
              <a:t>- </a:t>
            </a:r>
            <a:r>
              <a:rPr lang="en-US" sz="2800" dirty="0"/>
              <a:t>L</a:t>
            </a:r>
            <a:r>
              <a:rPr lang="en-US" sz="2800" dirty="0" smtClean="0"/>
              <a:t>ectures (initial: T 1:55-2:45 R 1:55-3:50) </a:t>
            </a:r>
            <a:r>
              <a:rPr lang="en-US" sz="2800" i="1" dirty="0"/>
              <a:t>may change</a:t>
            </a:r>
          </a:p>
          <a:p>
            <a:pPr>
              <a:buFontTx/>
              <a:buChar char="-"/>
            </a:pPr>
            <a:r>
              <a:rPr lang="en-US" sz="3200" dirty="0" smtClean="0"/>
              <a:t> Experiments (</a:t>
            </a:r>
            <a:r>
              <a:rPr lang="en-US" sz="3200" dirty="0" err="1" smtClean="0"/>
              <a:t>TBA</a:t>
            </a:r>
            <a:r>
              <a:rPr lang="en-US" sz="3200" dirty="0"/>
              <a:t>) [all wireless/mobile]</a:t>
            </a:r>
          </a:p>
          <a:p>
            <a:pPr>
              <a:buFontTx/>
              <a:buChar char="•"/>
            </a:pPr>
            <a:r>
              <a:rPr lang="en-US" sz="2800" dirty="0"/>
              <a:t> Prof. Ahmed </a:t>
            </a:r>
            <a:r>
              <a:rPr lang="en-US" sz="2800" dirty="0" err="1"/>
              <a:t>Helmy</a:t>
            </a:r>
            <a:r>
              <a:rPr lang="en-US" sz="2800" dirty="0"/>
              <a:t> www.ufl.edu/cise/~helmy </a:t>
            </a:r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 (email: helmy@ufl.edu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Course Content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943600"/>
          </a:xfrm>
        </p:spPr>
        <p:txBody>
          <a:bodyPr/>
          <a:lstStyle/>
          <a:p>
            <a:r>
              <a:rPr lang="en-US" dirty="0" smtClean="0"/>
              <a:t>The main emphasis of the course is on </a:t>
            </a:r>
            <a:r>
              <a:rPr lang="en-US" dirty="0" smtClean="0"/>
              <a:t>measurements, protocols</a:t>
            </a:r>
            <a:r>
              <a:rPr lang="en-US" dirty="0" smtClean="0"/>
              <a:t>, modeling, analysis &amp; apps for Mobile Ad Hoc Networks (</a:t>
            </a:r>
            <a:r>
              <a:rPr lang="en-US" dirty="0" err="1" smtClean="0"/>
              <a:t>MANets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material discussed will be mainly based on carefully selected research </a:t>
            </a:r>
            <a:r>
              <a:rPr lang="en-US" dirty="0" smtClean="0"/>
              <a:t>papers, book chapters. </a:t>
            </a:r>
            <a:endParaRPr lang="en-US" dirty="0" smtClean="0"/>
          </a:p>
          <a:p>
            <a:r>
              <a:rPr lang="en-US" dirty="0" smtClean="0"/>
              <a:t>Book </a:t>
            </a:r>
            <a:r>
              <a:rPr lang="en-US" dirty="0" smtClean="0"/>
              <a:t>"Ad Hoc </a:t>
            </a:r>
            <a:r>
              <a:rPr lang="en-US" dirty="0" smtClean="0"/>
              <a:t>Networking“, C. </a:t>
            </a:r>
            <a:r>
              <a:rPr lang="en-US" dirty="0" smtClean="0"/>
              <a:t>Perkins. G</a:t>
            </a:r>
            <a:r>
              <a:rPr lang="en-US" dirty="0" smtClean="0"/>
              <a:t>ood </a:t>
            </a:r>
            <a:r>
              <a:rPr lang="en-US" dirty="0" smtClean="0"/>
              <a:t>collection of research </a:t>
            </a:r>
            <a:r>
              <a:rPr lang="en-US" dirty="0" smtClean="0"/>
              <a:t>papers [not required]. </a:t>
            </a:r>
            <a:endParaRPr lang="en-US" dirty="0" smtClean="0"/>
          </a:p>
          <a:p>
            <a:r>
              <a:rPr lang="en-US" dirty="0" smtClean="0"/>
              <a:t>The Prof. will present the first few lectures then the students will present their topics. </a:t>
            </a:r>
          </a:p>
          <a:p>
            <a:r>
              <a:rPr lang="en-US" dirty="0" smtClean="0"/>
              <a:t>This course is seminar-like &amp; is </a:t>
            </a:r>
            <a:r>
              <a:rPr lang="en-US" i="1" dirty="0" smtClean="0"/>
              <a:t>student-driven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 to Ad Hoc Networks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an ad hoc network?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Pure ad hoc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Homogeneous vs. heterogeneous nodes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Wired-wireless heterogeneous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2E4C72-05B2-4DFE-A845-1F4B2039C821}" type="slidenum">
              <a:rPr lang="en-US"/>
              <a:pPr/>
              <a:t>8</a:t>
            </a:fld>
            <a:endParaRPr lang="en-US"/>
          </a:p>
        </p:txBody>
      </p:sp>
      <p:pic>
        <p:nvPicPr>
          <p:cNvPr id="23555" name="Picture 2" descr="ad-hoc-ne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333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889125" y="976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u="sng" dirty="0">
                <a:solidFill>
                  <a:srgbClr val="FF0000"/>
                </a:solidFill>
                <a:latin typeface="Comic Sans MS" pitchFamily="66" charset="0"/>
              </a:rPr>
              <a:t>Example Ad hoc Networks</a:t>
            </a:r>
            <a:endParaRPr lang="en-US" sz="3600" b="1" u="sng" dirty="0"/>
          </a:p>
        </p:txBody>
      </p:sp>
      <p:pic>
        <p:nvPicPr>
          <p:cNvPr id="729093" name="Picture 5" descr="adhoc-vehicular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19200"/>
            <a:ext cx="2819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4" name="Picture 6" descr="manet-urban-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505200"/>
            <a:ext cx="2971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271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Mobile devices (laptop, </a:t>
            </a:r>
            <a:r>
              <a:rPr lang="en-US" sz="1600" dirty="0" err="1"/>
              <a:t>PDAs</a:t>
            </a:r>
            <a:r>
              <a:rPr lang="en-US" sz="1600" dirty="0"/>
              <a:t>)</a:t>
            </a: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6019800" y="4038600"/>
            <a:ext cx="295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Vehicular Networks on Highways</a:t>
            </a:r>
          </a:p>
        </p:txBody>
      </p:sp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1854200" y="6324600"/>
            <a:ext cx="555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Hybrid urban ad hoc network (vehicular, pedestrian, hot spots,…)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6" grpId="0"/>
      <p:bldP spid="729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4114800"/>
          </a:xfrm>
        </p:spPr>
        <p:txBody>
          <a:bodyPr/>
          <a:lstStyle/>
          <a:p>
            <a:r>
              <a:rPr lang="en-US" smtClean="0"/>
              <a:t>What are characteristics of ad hoc vs. wired nets?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mobility and dynamics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higher BER and losses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power-constraints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infrastructure-less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Scale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Continuous change of location (addressing?) [wired is physically based]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Connectivity function of relative positions, radio power. May be asymmetric. (spatial vs. relational graph)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other?...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2127</Words>
  <Application>Microsoft Office PowerPoint</Application>
  <PresentationFormat>On-screen Show (4:3)</PresentationFormat>
  <Paragraphs>322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Times New Roman</vt:lpstr>
      <vt:lpstr>ＭＳ Ｐゴシック</vt:lpstr>
      <vt:lpstr>Arial</vt:lpstr>
      <vt:lpstr>Symbol</vt:lpstr>
      <vt:lpstr>Default Design</vt:lpstr>
      <vt:lpstr>Microsoft Word Picture</vt:lpstr>
      <vt:lpstr>Microsoft Visio Drawing</vt:lpstr>
      <vt:lpstr>Microsoft Equation 3.0</vt:lpstr>
      <vt:lpstr>CIS4930/CIS6930 Mobile Networking </vt:lpstr>
      <vt:lpstr>Course Structure</vt:lpstr>
      <vt:lpstr>Course Components</vt:lpstr>
      <vt:lpstr>Milestones</vt:lpstr>
      <vt:lpstr>Course Team</vt:lpstr>
      <vt:lpstr>Course Content</vt:lpstr>
      <vt:lpstr>Intro to Ad Hoc Networks</vt:lpstr>
      <vt:lpstr>Slide 8</vt:lpstr>
      <vt:lpstr>Slide 9</vt:lpstr>
      <vt:lpstr>Slide 10</vt:lpstr>
      <vt:lpstr>Implications (contd.)</vt:lpstr>
      <vt:lpstr>Slide 12</vt:lpstr>
      <vt:lpstr>Networked Mobile Societies Everywhere, Anytime</vt:lpstr>
      <vt:lpstr>Topics</vt:lpstr>
      <vt:lpstr>Topics (contd.)</vt:lpstr>
      <vt:lpstr>General Network Design Framework</vt:lpstr>
      <vt:lpstr>Network Protocol Architecture Methodology</vt:lpstr>
      <vt:lpstr>Slide 18</vt:lpstr>
      <vt:lpstr>Slide 19</vt:lpstr>
      <vt:lpstr>Elements of Network Evaluation Studies*</vt:lpstr>
      <vt:lpstr>Birds-Eye View: Research in the Mobile Networking Lab at UFL</vt:lpstr>
      <vt:lpstr>Emerging Behavior-Aware Services</vt:lpstr>
      <vt:lpstr>The TRACE framework</vt:lpstr>
      <vt:lpstr>Slide 24</vt:lpstr>
      <vt:lpstr>Mobility Modeling and Analysis (contd.)</vt:lpstr>
      <vt:lpstr>Context &amp; Socially-aware Networks, Services &amp; Apps</vt:lpstr>
      <vt:lpstr>Slide 27</vt:lpstr>
      <vt:lpstr>Slide 28</vt:lpstr>
      <vt:lpstr>Slide 29</vt:lpstr>
      <vt:lpstr>Small worlds &amp; Social Adhoc Networks</vt:lpstr>
      <vt:lpstr>Network Security for Wireless Networks</vt:lpstr>
      <vt:lpstr>Themes of Concentration</vt:lpstr>
      <vt:lpstr>Related websites:</vt:lpstr>
    </vt:vector>
  </TitlesOfParts>
  <Company>USC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Ahmed Helmy</dc:creator>
  <cp:lastModifiedBy>helmy</cp:lastModifiedBy>
  <cp:revision>42</cp:revision>
  <dcterms:created xsi:type="dcterms:W3CDTF">2010-01-06T02:12:10Z</dcterms:created>
  <dcterms:modified xsi:type="dcterms:W3CDTF">2011-01-06T15:56:32Z</dcterms:modified>
</cp:coreProperties>
</file>