
<file path=[Content_Types].xml><?xml version="1.0" encoding="utf-8"?>
<Types xmlns="http://schemas.openxmlformats.org/package/2006/content-types">
  <Override PartName="/ppt/slides/slide18.xml" ContentType="application/vnd.openxmlformats-officedocument.presentationml.slide+xml"/>
  <Override PartName="/ppt/notesSlides/notesSlide4.xml" ContentType="application/vnd.openxmlformats-officedocument.presentationml.notesSlide+xml"/>
  <Override PartName="/ppt/slides/slide9.xml" ContentType="application/vnd.openxmlformats-officedocument.presentationml.slide+xml"/>
  <Default Extension="emf" ContentType="image/x-emf"/>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Override PartName="/ppt/notesSlides/notesSlide9.xml" ContentType="application/vnd.openxmlformats-officedocument.presentationml.notesSlide+xml"/>
  <Override PartName="/ppt/diagrams/colors1.xml" ContentType="application/vnd.openxmlformats-officedocument.drawingml.diagramColors+xml"/>
  <Default Extension="rels" ContentType="application/vnd.openxmlformats-package.relationships+xml"/>
  <Default Extension="jpeg" ContentType="image/jpeg"/>
  <Override PartName="/ppt/slides/slide10.xml" ContentType="application/vnd.openxmlformats-officedocument.presentationml.slid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5.xml" ContentType="application/vnd.openxmlformats-officedocument.presentationml.slideLayout+xml"/>
  <Override PartName="/ppt/notesSlides/notesSlide12.xml" ContentType="application/vnd.openxmlformats-officedocument.presentationml.notesSlide+xml"/>
  <Override PartName="/docProps/app.xml" ContentType="application/vnd.openxmlformats-officedocument.extended-properties+xml"/>
  <Override PartName="/ppt/theme/theme2.xml" ContentType="application/vnd.openxmlformats-officedocument.theme+xml"/>
  <Override PartName="/ppt/slideLayouts/slideLayout1.xml" ContentType="application/vnd.openxmlformats-officedocument.presentationml.slideLayout+xml"/>
  <Override PartName="/ppt/slides/slide22.xml" ContentType="application/vnd.openxmlformats-officedocument.presentationml.slide+xml"/>
  <Default Extension="xml" ContentType="application/xml"/>
  <Override PartName="/ppt/slides/slide19.xml" ContentType="application/vnd.openxmlformats-officedocument.presentationml.slide+xml"/>
  <Override PartName="/ppt/notesSlides/notesSlide5.xml" ContentType="application/vnd.openxmlformats-officedocument.presentationml.notesSlide+xml"/>
  <Override PartName="/ppt/tableStyles.xml" ContentType="application/vnd.openxmlformats-officedocument.presentationml.tableStyles+xml"/>
  <Override PartName="/ppt/slides/slide15.xml" ContentType="application/vnd.openxmlformats-officedocument.presentationml.slide+xml"/>
  <Override PartName="/ppt/notesSlides/notesSlide1.xml" ContentType="application/vnd.openxmlformats-officedocument.presentationml.notesSlide+xml"/>
  <Override PartName="/ppt/slideLayouts/slideLayout12.xml" ContentType="application/vnd.openxmlformats-officedocument.presentationml.slideLayout+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notesSlides/notesSlide13.xml" ContentType="application/vnd.openxmlformats-officedocument.presentationml.notes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diagrams/layout1.xml" ContentType="application/vnd.openxmlformats-officedocument.drawingml.diagramLayout+xml"/>
  <Override PartName="/ppt/diagrams/quickStyle1.xml" ContentType="application/vnd.openxmlformats-officedocument.drawingml.diagramStyle+xml"/>
  <Override PartName="/ppt/notesSlides/notesSlide6.xml" ContentType="application/vnd.openxmlformats-officedocument.presentationml.notesSlide+xml"/>
  <Default Extension="gif" ContentType="image/gif"/>
  <Override PartName="/ppt/slides/slide16.xml" ContentType="application/vnd.openxmlformats-officedocument.presentationml.slide+xml"/>
  <Override PartName="/ppt/notesSlides/notesSlide2.xml" ContentType="application/vnd.openxmlformats-officedocument.presentationml.notesSlide+xml"/>
  <Override PartName="/ppt/slideLayouts/slideLayout13.xml" ContentType="application/vnd.openxmlformats-officedocument.presentationml.slideLayout+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Default Extension="vml" ContentType="application/vnd.openxmlformats-officedocument.vmlDrawing"/>
  <Override PartName="/ppt/slides/slide3.xml" ContentType="application/vnd.openxmlformats-officedocument.presentationml.slide+xml"/>
  <Override PartName="/ppt/notesSlides/notesSlide14.xml" ContentType="application/vnd.openxmlformats-officedocument.presentationml.notesSlide+xml"/>
  <Override PartName="/ppt/slideLayouts/slideLayout3.xml" ContentType="application/vnd.openxmlformats-officedocument.presentationml.slideLayout+xml"/>
  <Override PartName="/ppt/embeddings/Microsoft_Equation1.bin" ContentType="application/vnd.openxmlformats-officedocument.oleObject"/>
  <Override PartName="/ppt/slides/slide20.xml" ContentType="application/vnd.openxmlformats-officedocument.presentationml.slide+xml"/>
  <Override PartName="/ppt/notesSlides/notesSlide7.xml" ContentType="application/vnd.openxmlformats-officedocument.presentationml.notesSlide+xml"/>
  <Override PartName="/ppt/slides/slide17.xml" ContentType="application/vnd.openxmlformats-officedocument.presentationml.slide+xml"/>
  <Override PartName="/ppt/notesSlides/notesSlide3.xml" ContentType="application/vnd.openxmlformats-officedocument.presentationml.notesSlide+xml"/>
  <Override PartName="/ppt/notesSlides/notesSlide10.xml" ContentType="application/vnd.openxmlformats-officedocument.presentationml.notesSlide+xml"/>
  <Override PartName="/ppt/slides/slide8.xml" ContentType="application/vnd.openxmlformats-officedocument.presentationml.slide+xml"/>
  <Override PartName="/ppt/diagrams/data1.xml" ContentType="application/vnd.openxmlformats-officedocument.drawingml.diagramData+xml"/>
  <Override PartName="/ppt/diagrams/drawing1.xml" ContentType="application/vnd.ms-office.drawingml.diagramDrawing+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notesSlides/notesSlide8.xml" ContentType="application/vnd.openxmlformats-officedocument.presentationml.notesSlide+xml"/>
  <Default Extension="wmf" ContentType="image/x-wmf"/>
  <Override PartName="/ppt/notesSlides/notesSlide15.xml" ContentType="application/vnd.openxmlformats-officedocument.presentationml.notesSlide+xml"/>
  <Override PartName="/ppt/notesSlides/notesSlide11.xml" ContentType="application/vnd.openxmlformats-officedocument.presentationml.notesSlide+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24"/>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94660"/>
  </p:normalViewPr>
  <p:slideViewPr>
    <p:cSldViewPr snapToGrid="0" snapToObjects="1">
      <p:cViewPr varScale="1">
        <p:scale>
          <a:sx n="93" d="100"/>
          <a:sy n="93" d="100"/>
        </p:scale>
        <p:origin x="-680" y="-11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notesMaster" Target="notesMasters/notesMaster1.xml"/><Relationship Id="rId25" Type="http://schemas.openxmlformats.org/officeDocument/2006/relationships/printerSettings" Target="printerSettings/printerSettings1.bin"/><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1" Type="http://schemas.openxmlformats.org/officeDocument/2006/relationships/image" Target="../media/image74.png"/><Relationship Id="rId2" Type="http://schemas.openxmlformats.org/officeDocument/2006/relationships/image" Target="../media/image75.png"/><Relationship Id="rId3" Type="http://schemas.openxmlformats.org/officeDocument/2006/relationships/image" Target="../media/image76.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74.png"/><Relationship Id="rId2" Type="http://schemas.openxmlformats.org/officeDocument/2006/relationships/image" Target="../media/image75.png"/><Relationship Id="rId3" Type="http://schemas.openxmlformats.org/officeDocument/2006/relationships/image" Target="../media/image76.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AAC076-968D-42C5-9134-36ADC70802EA}" type="doc">
      <dgm:prSet loTypeId="urn:microsoft.com/office/officeart/2005/8/layout/hList2#1" loCatId="list" qsTypeId="urn:microsoft.com/office/officeart/2005/8/quickstyle/simple4" qsCatId="simple" csTypeId="urn:microsoft.com/office/officeart/2005/8/colors/accent1_2" csCatId="accent1" phldr="1"/>
      <dgm:spPr/>
      <dgm:t>
        <a:bodyPr/>
        <a:lstStyle/>
        <a:p>
          <a:endParaRPr lang="en-US"/>
        </a:p>
      </dgm:t>
    </dgm:pt>
    <dgm:pt modelId="{959BB02C-9F06-4009-AC89-DB5A96D97D08}">
      <dgm:prSet phldrT="[Text]"/>
      <dgm:spPr/>
      <dgm:t>
        <a:bodyPr/>
        <a:lstStyle/>
        <a:p>
          <a:r>
            <a:rPr lang="en-US" dirty="0">
              <a:latin typeface="Times New Roman"/>
              <a:cs typeface="Times New Roman"/>
            </a:rPr>
            <a:t>Data</a:t>
          </a:r>
        </a:p>
      </dgm:t>
    </dgm:pt>
    <dgm:pt modelId="{1AD0BCAE-F99B-4B6D-8664-6268E3998E7C}" type="parTrans" cxnId="{357C6AD7-B61E-4D25-869B-1FDEDF9B6372}">
      <dgm:prSet/>
      <dgm:spPr/>
      <dgm:t>
        <a:bodyPr/>
        <a:lstStyle/>
        <a:p>
          <a:endParaRPr lang="en-US"/>
        </a:p>
      </dgm:t>
    </dgm:pt>
    <dgm:pt modelId="{9DE56B47-351C-4731-BD65-2609C32098CB}" type="sibTrans" cxnId="{357C6AD7-B61E-4D25-869B-1FDEDF9B6372}">
      <dgm:prSet/>
      <dgm:spPr/>
      <dgm:t>
        <a:bodyPr/>
        <a:lstStyle/>
        <a:p>
          <a:endParaRPr lang="en-US"/>
        </a:p>
      </dgm:t>
    </dgm:pt>
    <dgm:pt modelId="{AACD9653-08E8-48B4-A986-DF42A2352567}">
      <dgm:prSet phldrT="[Text]"/>
      <dgm:spPr/>
      <dgm:t>
        <a:bodyPr/>
        <a:lstStyle/>
        <a:p>
          <a:r>
            <a:rPr lang="en-US" dirty="0">
              <a:solidFill>
                <a:srgbClr val="0000FF"/>
              </a:solidFill>
            </a:rPr>
            <a:t>Traffic  Cameras Pixel Density</a:t>
          </a:r>
        </a:p>
      </dgm:t>
    </dgm:pt>
    <dgm:pt modelId="{9FC24A65-DE72-43CE-8AE8-449AB4E0108E}" type="parTrans" cxnId="{C4304F46-9684-4986-A37F-6F349648E56E}">
      <dgm:prSet/>
      <dgm:spPr/>
      <dgm:t>
        <a:bodyPr/>
        <a:lstStyle/>
        <a:p>
          <a:endParaRPr lang="en-US"/>
        </a:p>
      </dgm:t>
    </dgm:pt>
    <dgm:pt modelId="{278D824D-56A2-4E41-8085-C3408676EC58}" type="sibTrans" cxnId="{C4304F46-9684-4986-A37F-6F349648E56E}">
      <dgm:prSet/>
      <dgm:spPr/>
      <dgm:t>
        <a:bodyPr/>
        <a:lstStyle/>
        <a:p>
          <a:endParaRPr lang="en-US"/>
        </a:p>
      </dgm:t>
    </dgm:pt>
    <dgm:pt modelId="{68273D1F-C4CC-4B00-BA27-CD3AD15944F0}">
      <dgm:prSet phldrT="[Text]"/>
      <dgm:spPr/>
      <dgm:t>
        <a:bodyPr/>
        <a:lstStyle/>
        <a:p>
          <a:r>
            <a:rPr lang="en-US" dirty="0">
              <a:solidFill>
                <a:srgbClr val="0000FF"/>
              </a:solidFill>
            </a:rPr>
            <a:t>Conversion to Vehicle Flow (or count)</a:t>
          </a:r>
        </a:p>
      </dgm:t>
    </dgm:pt>
    <dgm:pt modelId="{B7874D50-C5E2-4399-8962-169C1BCD1266}" type="parTrans" cxnId="{3D06716E-FFDC-4B56-A6FB-91BDC10273D8}">
      <dgm:prSet/>
      <dgm:spPr/>
      <dgm:t>
        <a:bodyPr/>
        <a:lstStyle/>
        <a:p>
          <a:endParaRPr lang="en-US"/>
        </a:p>
      </dgm:t>
    </dgm:pt>
    <dgm:pt modelId="{A502611E-1484-4D57-9599-A7041287979A}" type="sibTrans" cxnId="{3D06716E-FFDC-4B56-A6FB-91BDC10273D8}">
      <dgm:prSet/>
      <dgm:spPr/>
      <dgm:t>
        <a:bodyPr/>
        <a:lstStyle/>
        <a:p>
          <a:endParaRPr lang="en-US"/>
        </a:p>
      </dgm:t>
    </dgm:pt>
    <dgm:pt modelId="{F015CA20-4688-4E09-AD77-9B792CDA9CF0}">
      <dgm:prSet phldrT="[Text]"/>
      <dgm:spPr/>
      <dgm:t>
        <a:bodyPr/>
        <a:lstStyle/>
        <a:p>
          <a:r>
            <a:rPr lang="en-US" dirty="0">
              <a:latin typeface="Times New Roman"/>
              <a:cs typeface="Times New Roman"/>
            </a:rPr>
            <a:t>Traffic Model</a:t>
          </a:r>
        </a:p>
      </dgm:t>
    </dgm:pt>
    <dgm:pt modelId="{6A9F22BA-BC65-42AF-9A9B-EB4534D195CF}" type="parTrans" cxnId="{2388D416-21F6-4479-91F4-BFF81B1B4293}">
      <dgm:prSet/>
      <dgm:spPr/>
      <dgm:t>
        <a:bodyPr/>
        <a:lstStyle/>
        <a:p>
          <a:endParaRPr lang="en-US"/>
        </a:p>
      </dgm:t>
    </dgm:pt>
    <dgm:pt modelId="{024829BD-65EE-4C5A-A893-963B85119308}" type="sibTrans" cxnId="{2388D416-21F6-4479-91F4-BFF81B1B4293}">
      <dgm:prSet/>
      <dgm:spPr/>
      <dgm:t>
        <a:bodyPr/>
        <a:lstStyle/>
        <a:p>
          <a:endParaRPr lang="en-US"/>
        </a:p>
      </dgm:t>
    </dgm:pt>
    <dgm:pt modelId="{2F28B6EF-09C9-4715-BC77-1AB32A74FF47}">
      <dgm:prSet phldrT="[Text]"/>
      <dgm:spPr/>
      <dgm:t>
        <a:bodyPr/>
        <a:lstStyle/>
        <a:p>
          <a:r>
            <a:rPr lang="en-US" dirty="0">
              <a:solidFill>
                <a:srgbClr val="0000FF"/>
              </a:solidFill>
            </a:rPr>
            <a:t>Origin Destination Matrix</a:t>
          </a:r>
        </a:p>
      </dgm:t>
    </dgm:pt>
    <dgm:pt modelId="{B10B37C2-3D1A-4CFF-97E2-A05D1244D00F}" type="parTrans" cxnId="{AF156384-14C2-478F-9F42-F052D33746AB}">
      <dgm:prSet/>
      <dgm:spPr/>
      <dgm:t>
        <a:bodyPr/>
        <a:lstStyle/>
        <a:p>
          <a:endParaRPr lang="en-US"/>
        </a:p>
      </dgm:t>
    </dgm:pt>
    <dgm:pt modelId="{9BC93B20-41E5-4718-A228-77A809A6555D}" type="sibTrans" cxnId="{AF156384-14C2-478F-9F42-F052D33746AB}">
      <dgm:prSet/>
      <dgm:spPr/>
      <dgm:t>
        <a:bodyPr/>
        <a:lstStyle/>
        <a:p>
          <a:endParaRPr lang="en-US"/>
        </a:p>
      </dgm:t>
    </dgm:pt>
    <dgm:pt modelId="{A7540F54-EFC0-49B3-A1D6-4CFA59A34040}">
      <dgm:prSet phldrT="[Text]"/>
      <dgm:spPr/>
      <dgm:t>
        <a:bodyPr/>
        <a:lstStyle/>
        <a:p>
          <a:r>
            <a:rPr lang="en-US" dirty="0">
              <a:solidFill>
                <a:srgbClr val="0000FF"/>
              </a:solidFill>
            </a:rPr>
            <a:t>Structural Analysis</a:t>
          </a:r>
        </a:p>
      </dgm:t>
    </dgm:pt>
    <dgm:pt modelId="{18C9AC19-0B3D-4AB3-BDBA-7E3939672DB1}" type="parTrans" cxnId="{256F05E7-0533-4A57-B9D4-3126847029AC}">
      <dgm:prSet/>
      <dgm:spPr/>
      <dgm:t>
        <a:bodyPr/>
        <a:lstStyle/>
        <a:p>
          <a:endParaRPr lang="en-US"/>
        </a:p>
      </dgm:t>
    </dgm:pt>
    <dgm:pt modelId="{8BAE3D15-BFC2-4F9E-A23B-B9B152FD52E0}" type="sibTrans" cxnId="{256F05E7-0533-4A57-B9D4-3126847029AC}">
      <dgm:prSet/>
      <dgm:spPr/>
      <dgm:t>
        <a:bodyPr/>
        <a:lstStyle/>
        <a:p>
          <a:endParaRPr lang="en-US"/>
        </a:p>
      </dgm:t>
    </dgm:pt>
    <dgm:pt modelId="{F3BE1925-B657-4783-96B7-8B5F05F950E6}">
      <dgm:prSet phldrT="[Text]"/>
      <dgm:spPr/>
      <dgm:t>
        <a:bodyPr/>
        <a:lstStyle/>
        <a:p>
          <a:r>
            <a:rPr lang="en-US" dirty="0">
              <a:latin typeface="Times New Roman"/>
              <a:cs typeface="Times New Roman"/>
            </a:rPr>
            <a:t>Simulation</a:t>
          </a:r>
        </a:p>
      </dgm:t>
    </dgm:pt>
    <dgm:pt modelId="{A78DD10B-586C-4A1E-95AE-1FC7CB768C2D}" type="parTrans" cxnId="{C86BE728-A3FB-453A-A5E1-E8557EDB54D2}">
      <dgm:prSet/>
      <dgm:spPr/>
      <dgm:t>
        <a:bodyPr/>
        <a:lstStyle/>
        <a:p>
          <a:endParaRPr lang="en-US"/>
        </a:p>
      </dgm:t>
    </dgm:pt>
    <dgm:pt modelId="{DEDA4464-56D4-4F43-A46C-2B050FD21E32}" type="sibTrans" cxnId="{C86BE728-A3FB-453A-A5E1-E8557EDB54D2}">
      <dgm:prSet/>
      <dgm:spPr/>
      <dgm:t>
        <a:bodyPr/>
        <a:lstStyle/>
        <a:p>
          <a:endParaRPr lang="en-US"/>
        </a:p>
      </dgm:t>
    </dgm:pt>
    <dgm:pt modelId="{AAFF7CA1-7458-40B3-A83B-29099ACC0B74}">
      <dgm:prSet phldrT="[Text]"/>
      <dgm:spPr/>
      <dgm:t>
        <a:bodyPr/>
        <a:lstStyle/>
        <a:p>
          <a:r>
            <a:rPr lang="en-US" dirty="0">
              <a:solidFill>
                <a:srgbClr val="0000FF"/>
              </a:solidFill>
            </a:rPr>
            <a:t>Routing Trips</a:t>
          </a:r>
        </a:p>
      </dgm:t>
    </dgm:pt>
    <dgm:pt modelId="{5ACC38C7-A2DC-4817-97BE-BAEE35B130D4}" type="parTrans" cxnId="{D6AE2EA2-D451-45E6-9B63-6C14DD60AA83}">
      <dgm:prSet/>
      <dgm:spPr/>
      <dgm:t>
        <a:bodyPr/>
        <a:lstStyle/>
        <a:p>
          <a:endParaRPr lang="en-US"/>
        </a:p>
      </dgm:t>
    </dgm:pt>
    <dgm:pt modelId="{82E810DA-AC41-4220-A3C2-9EA5A5AC8436}" type="sibTrans" cxnId="{D6AE2EA2-D451-45E6-9B63-6C14DD60AA83}">
      <dgm:prSet/>
      <dgm:spPr/>
      <dgm:t>
        <a:bodyPr/>
        <a:lstStyle/>
        <a:p>
          <a:endParaRPr lang="en-US"/>
        </a:p>
      </dgm:t>
    </dgm:pt>
    <dgm:pt modelId="{5DEAE2AE-3D17-4566-A1E2-69A55A65845F}">
      <dgm:prSet phldrT="[Text]"/>
      <dgm:spPr/>
      <dgm:t>
        <a:bodyPr/>
        <a:lstStyle/>
        <a:p>
          <a:r>
            <a:rPr lang="en-US" dirty="0">
              <a:solidFill>
                <a:srgbClr val="0000FF"/>
              </a:solidFill>
            </a:rPr>
            <a:t>Running Simulation</a:t>
          </a:r>
        </a:p>
      </dgm:t>
    </dgm:pt>
    <dgm:pt modelId="{37759A4B-E4F0-4274-9995-CE7797FFB89B}" type="parTrans" cxnId="{4D878DD2-01B6-4B5E-8C0D-A92A1FAF1014}">
      <dgm:prSet/>
      <dgm:spPr/>
      <dgm:t>
        <a:bodyPr/>
        <a:lstStyle/>
        <a:p>
          <a:endParaRPr lang="en-US"/>
        </a:p>
      </dgm:t>
    </dgm:pt>
    <dgm:pt modelId="{F33C59B4-AD8B-4D41-B1CD-593B41991B8B}" type="sibTrans" cxnId="{4D878DD2-01B6-4B5E-8C0D-A92A1FAF1014}">
      <dgm:prSet/>
      <dgm:spPr/>
      <dgm:t>
        <a:bodyPr/>
        <a:lstStyle/>
        <a:p>
          <a:endParaRPr lang="en-US"/>
        </a:p>
      </dgm:t>
    </dgm:pt>
    <dgm:pt modelId="{77A00F09-2A63-40DD-8498-E72C639B043C}">
      <dgm:prSet phldrT="[Text]"/>
      <dgm:spPr/>
      <dgm:t>
        <a:bodyPr/>
        <a:lstStyle/>
        <a:p>
          <a:r>
            <a:rPr lang="en-US" dirty="0">
              <a:solidFill>
                <a:srgbClr val="0000FF"/>
              </a:solidFill>
            </a:rPr>
            <a:t>Flow assignment</a:t>
          </a:r>
        </a:p>
      </dgm:t>
    </dgm:pt>
    <dgm:pt modelId="{9C265A5D-F46B-43B1-8A22-DBD824D83C74}" type="parTrans" cxnId="{8A95FB64-7819-44B3-BE64-878ED1E4A051}">
      <dgm:prSet/>
      <dgm:spPr/>
      <dgm:t>
        <a:bodyPr/>
        <a:lstStyle/>
        <a:p>
          <a:endParaRPr lang="en-US"/>
        </a:p>
      </dgm:t>
    </dgm:pt>
    <dgm:pt modelId="{5F3C04FA-30D7-4F4E-8027-66A54E74932D}" type="sibTrans" cxnId="{8A95FB64-7819-44B3-BE64-878ED1E4A051}">
      <dgm:prSet/>
      <dgm:spPr/>
      <dgm:t>
        <a:bodyPr/>
        <a:lstStyle/>
        <a:p>
          <a:endParaRPr lang="en-US"/>
        </a:p>
      </dgm:t>
    </dgm:pt>
    <dgm:pt modelId="{0EE258E0-90D5-4246-9A94-190514D5DA1C}">
      <dgm:prSet phldrT="[Text]"/>
      <dgm:spPr/>
      <dgm:t>
        <a:bodyPr/>
        <a:lstStyle/>
        <a:p>
          <a:r>
            <a:rPr lang="en-US" dirty="0">
              <a:solidFill>
                <a:srgbClr val="0000FF"/>
              </a:solidFill>
            </a:rPr>
            <a:t>Various Measurements</a:t>
          </a:r>
        </a:p>
      </dgm:t>
    </dgm:pt>
    <dgm:pt modelId="{1EEAADA3-70D9-408B-AE3C-60D71971B062}" type="parTrans" cxnId="{5C2C902C-C602-4BD8-BF75-1B1F4D870FA5}">
      <dgm:prSet/>
      <dgm:spPr/>
      <dgm:t>
        <a:bodyPr/>
        <a:lstStyle/>
        <a:p>
          <a:endParaRPr lang="en-US"/>
        </a:p>
      </dgm:t>
    </dgm:pt>
    <dgm:pt modelId="{75014A07-88E2-4941-A282-54344A829831}" type="sibTrans" cxnId="{5C2C902C-C602-4BD8-BF75-1B1F4D870FA5}">
      <dgm:prSet/>
      <dgm:spPr/>
      <dgm:t>
        <a:bodyPr/>
        <a:lstStyle/>
        <a:p>
          <a:endParaRPr lang="en-US"/>
        </a:p>
      </dgm:t>
    </dgm:pt>
    <dgm:pt modelId="{F85893C3-244E-410D-BEDC-BD061A27F252}" type="pres">
      <dgm:prSet presAssocID="{64AAC076-968D-42C5-9134-36ADC70802EA}" presName="linearFlow" presStyleCnt="0">
        <dgm:presLayoutVars>
          <dgm:dir/>
          <dgm:animLvl val="lvl"/>
          <dgm:resizeHandles/>
        </dgm:presLayoutVars>
      </dgm:prSet>
      <dgm:spPr/>
      <dgm:t>
        <a:bodyPr/>
        <a:lstStyle/>
        <a:p>
          <a:endParaRPr lang="en-US"/>
        </a:p>
      </dgm:t>
    </dgm:pt>
    <dgm:pt modelId="{D177D853-5081-4E05-A71D-83D6ED8FF30A}" type="pres">
      <dgm:prSet presAssocID="{959BB02C-9F06-4009-AC89-DB5A96D97D08}" presName="compositeNode" presStyleCnt="0">
        <dgm:presLayoutVars>
          <dgm:bulletEnabled val="1"/>
        </dgm:presLayoutVars>
      </dgm:prSet>
      <dgm:spPr/>
    </dgm:pt>
    <dgm:pt modelId="{532C8BB6-0115-48E5-8794-CD8F630F91D4}" type="pres">
      <dgm:prSet presAssocID="{959BB02C-9F06-4009-AC89-DB5A96D97D08}" presName="image" presStyleLbl="fgImgPlace1" presStyleIdx="0" presStyleCnt="3"/>
      <dgm:spPr>
        <a:blipFill>
          <a:blip xmlns:r="http://schemas.openxmlformats.org/officeDocument/2006/relationships" r:embed="rId1">
            <a:extLst>
              <a:ext uri="{28A0092B-C50C-407E-A947-70E740481C1C}">
                <a14:useLocalDpi xmlns:a14="http://schemas.microsoft.com/office/drawing/2010/main" xmlns:r="http://schemas.openxmlformats.org/officeDocument/2006/relationships" xmlns:a="http://schemas.openxmlformats.org/drawingml/2006/main" xmlns:dgm="http://schemas.openxmlformats.org/drawingml/2006/diagram" xmlns="" val="0"/>
              </a:ext>
            </a:extLst>
          </a:blip>
          <a:srcRect/>
          <a:stretch>
            <a:fillRect l="-39000" r="-39000"/>
          </a:stretch>
        </a:blipFill>
      </dgm:spPr>
    </dgm:pt>
    <dgm:pt modelId="{7EF7EBC6-301D-44DA-A7C0-E8352BC5FF6D}" type="pres">
      <dgm:prSet presAssocID="{959BB02C-9F06-4009-AC89-DB5A96D97D08}" presName="childNode" presStyleLbl="node1" presStyleIdx="0" presStyleCnt="3">
        <dgm:presLayoutVars>
          <dgm:bulletEnabled val="1"/>
        </dgm:presLayoutVars>
      </dgm:prSet>
      <dgm:spPr/>
      <dgm:t>
        <a:bodyPr/>
        <a:lstStyle/>
        <a:p>
          <a:endParaRPr lang="en-US"/>
        </a:p>
      </dgm:t>
    </dgm:pt>
    <dgm:pt modelId="{A3247CE7-9C42-492A-821E-3DE207028047}" type="pres">
      <dgm:prSet presAssocID="{959BB02C-9F06-4009-AC89-DB5A96D97D08}" presName="parentNode" presStyleLbl="revTx" presStyleIdx="0" presStyleCnt="3">
        <dgm:presLayoutVars>
          <dgm:chMax val="0"/>
          <dgm:bulletEnabled val="1"/>
        </dgm:presLayoutVars>
      </dgm:prSet>
      <dgm:spPr/>
      <dgm:t>
        <a:bodyPr/>
        <a:lstStyle/>
        <a:p>
          <a:endParaRPr lang="en-US"/>
        </a:p>
      </dgm:t>
    </dgm:pt>
    <dgm:pt modelId="{10C0618E-3E9E-452F-AC27-A2877D6703A5}" type="pres">
      <dgm:prSet presAssocID="{9DE56B47-351C-4731-BD65-2609C32098CB}" presName="sibTrans" presStyleCnt="0"/>
      <dgm:spPr/>
    </dgm:pt>
    <dgm:pt modelId="{AC15F682-4F33-49EA-BF41-C47807DC63FF}" type="pres">
      <dgm:prSet presAssocID="{F015CA20-4688-4E09-AD77-9B792CDA9CF0}" presName="compositeNode" presStyleCnt="0">
        <dgm:presLayoutVars>
          <dgm:bulletEnabled val="1"/>
        </dgm:presLayoutVars>
      </dgm:prSet>
      <dgm:spPr/>
    </dgm:pt>
    <dgm:pt modelId="{5D01C782-EB73-42BD-A999-93937270C1F4}" type="pres">
      <dgm:prSet presAssocID="{F015CA20-4688-4E09-AD77-9B792CDA9CF0}" presName="image" presStyleLbl="fgImgPlace1" presStyleIdx="1" presStyleCnt="3"/>
      <dgm:spPr>
        <a:blipFill>
          <a:blip xmlns:r="http://schemas.openxmlformats.org/officeDocument/2006/relationships" r:embed="rId2">
            <a:extLst>
              <a:ext uri="{28A0092B-C50C-407E-A947-70E740481C1C}">
                <a14:useLocalDpi xmlns:a14="http://schemas.microsoft.com/office/drawing/2010/main" xmlns:r="http://schemas.openxmlformats.org/officeDocument/2006/relationships" xmlns:a="http://schemas.openxmlformats.org/drawingml/2006/main" xmlns:dgm="http://schemas.openxmlformats.org/drawingml/2006/diagram" xmlns="" val="0"/>
              </a:ext>
            </a:extLst>
          </a:blip>
          <a:srcRect/>
          <a:stretch>
            <a:fillRect l="-27000" r="-27000"/>
          </a:stretch>
        </a:blipFill>
      </dgm:spPr>
    </dgm:pt>
    <dgm:pt modelId="{A49813F6-3621-4D0C-A560-8CC7A5512AB9}" type="pres">
      <dgm:prSet presAssocID="{F015CA20-4688-4E09-AD77-9B792CDA9CF0}" presName="childNode" presStyleLbl="node1" presStyleIdx="1" presStyleCnt="3">
        <dgm:presLayoutVars>
          <dgm:bulletEnabled val="1"/>
        </dgm:presLayoutVars>
      </dgm:prSet>
      <dgm:spPr/>
      <dgm:t>
        <a:bodyPr/>
        <a:lstStyle/>
        <a:p>
          <a:endParaRPr lang="en-US"/>
        </a:p>
      </dgm:t>
    </dgm:pt>
    <dgm:pt modelId="{B41292F0-2CB4-4B9D-B5B9-C40925D293D6}" type="pres">
      <dgm:prSet presAssocID="{F015CA20-4688-4E09-AD77-9B792CDA9CF0}" presName="parentNode" presStyleLbl="revTx" presStyleIdx="1" presStyleCnt="3">
        <dgm:presLayoutVars>
          <dgm:chMax val="0"/>
          <dgm:bulletEnabled val="1"/>
        </dgm:presLayoutVars>
      </dgm:prSet>
      <dgm:spPr/>
      <dgm:t>
        <a:bodyPr/>
        <a:lstStyle/>
        <a:p>
          <a:endParaRPr lang="en-US"/>
        </a:p>
      </dgm:t>
    </dgm:pt>
    <dgm:pt modelId="{67340650-72B0-460D-A0F3-3B1EFAA8930B}" type="pres">
      <dgm:prSet presAssocID="{024829BD-65EE-4C5A-A893-963B85119308}" presName="sibTrans" presStyleCnt="0"/>
      <dgm:spPr/>
    </dgm:pt>
    <dgm:pt modelId="{3DF47648-8F1C-42CE-8B61-732728C6AEA9}" type="pres">
      <dgm:prSet presAssocID="{F3BE1925-B657-4783-96B7-8B5F05F950E6}" presName="compositeNode" presStyleCnt="0">
        <dgm:presLayoutVars>
          <dgm:bulletEnabled val="1"/>
        </dgm:presLayoutVars>
      </dgm:prSet>
      <dgm:spPr/>
    </dgm:pt>
    <dgm:pt modelId="{6B53EBE3-831C-4E5E-9E09-89154A28B290}" type="pres">
      <dgm:prSet presAssocID="{F3BE1925-B657-4783-96B7-8B5F05F950E6}" presName="image" presStyleLbl="fgImgPlace1" presStyleIdx="2" presStyleCnt="3"/>
      <dgm:spPr>
        <a:blipFill>
          <a:blip xmlns:r="http://schemas.openxmlformats.org/officeDocument/2006/relationships" r:embed="rId3">
            <a:extLst>
              <a:ext uri="{28A0092B-C50C-407E-A947-70E740481C1C}">
                <a14:useLocalDpi xmlns:a14="http://schemas.microsoft.com/office/drawing/2010/main" xmlns:r="http://schemas.openxmlformats.org/officeDocument/2006/relationships" xmlns:a="http://schemas.openxmlformats.org/drawingml/2006/main" xmlns:dgm="http://schemas.openxmlformats.org/drawingml/2006/diagram" xmlns="" val="0"/>
              </a:ext>
            </a:extLst>
          </a:blip>
          <a:srcRect/>
          <a:stretch>
            <a:fillRect l="-43000" r="-43000"/>
          </a:stretch>
        </a:blipFill>
      </dgm:spPr>
    </dgm:pt>
    <dgm:pt modelId="{9902DD80-72DE-49D4-8C6E-9771BB53B732}" type="pres">
      <dgm:prSet presAssocID="{F3BE1925-B657-4783-96B7-8B5F05F950E6}" presName="childNode" presStyleLbl="node1" presStyleIdx="2" presStyleCnt="3">
        <dgm:presLayoutVars>
          <dgm:bulletEnabled val="1"/>
        </dgm:presLayoutVars>
      </dgm:prSet>
      <dgm:spPr/>
      <dgm:t>
        <a:bodyPr/>
        <a:lstStyle/>
        <a:p>
          <a:endParaRPr lang="en-US"/>
        </a:p>
      </dgm:t>
    </dgm:pt>
    <dgm:pt modelId="{4C614401-C203-4B40-9605-064F56D7997C}" type="pres">
      <dgm:prSet presAssocID="{F3BE1925-B657-4783-96B7-8B5F05F950E6}" presName="parentNode" presStyleLbl="revTx" presStyleIdx="2" presStyleCnt="3">
        <dgm:presLayoutVars>
          <dgm:chMax val="0"/>
          <dgm:bulletEnabled val="1"/>
        </dgm:presLayoutVars>
      </dgm:prSet>
      <dgm:spPr/>
      <dgm:t>
        <a:bodyPr/>
        <a:lstStyle/>
        <a:p>
          <a:endParaRPr lang="en-US"/>
        </a:p>
      </dgm:t>
    </dgm:pt>
  </dgm:ptLst>
  <dgm:cxnLst>
    <dgm:cxn modelId="{256F05E7-0533-4A57-B9D4-3126847029AC}" srcId="{F015CA20-4688-4E09-AD77-9B792CDA9CF0}" destId="{A7540F54-EFC0-49B3-A1D6-4CFA59A34040}" srcOrd="1" destOrd="0" parTransId="{18C9AC19-0B3D-4AB3-BDBA-7E3939672DB1}" sibTransId="{8BAE3D15-BFC2-4F9E-A23B-B9B152FD52E0}"/>
    <dgm:cxn modelId="{D6AE2EA2-D451-45E6-9B63-6C14DD60AA83}" srcId="{F3BE1925-B657-4783-96B7-8B5F05F950E6}" destId="{AAFF7CA1-7458-40B3-A83B-29099ACC0B74}" srcOrd="0" destOrd="0" parTransId="{5ACC38C7-A2DC-4817-97BE-BAEE35B130D4}" sibTransId="{82E810DA-AC41-4220-A3C2-9EA5A5AC8436}"/>
    <dgm:cxn modelId="{80F929C5-9BAD-6146-A90E-4B79C75CFA07}" type="presOf" srcId="{AACD9653-08E8-48B4-A986-DF42A2352567}" destId="{7EF7EBC6-301D-44DA-A7C0-E8352BC5FF6D}" srcOrd="0" destOrd="0" presId="urn:microsoft.com/office/officeart/2005/8/layout/hList2#1"/>
    <dgm:cxn modelId="{357C6AD7-B61E-4D25-869B-1FDEDF9B6372}" srcId="{64AAC076-968D-42C5-9134-36ADC70802EA}" destId="{959BB02C-9F06-4009-AC89-DB5A96D97D08}" srcOrd="0" destOrd="0" parTransId="{1AD0BCAE-F99B-4B6D-8664-6268E3998E7C}" sibTransId="{9DE56B47-351C-4731-BD65-2609C32098CB}"/>
    <dgm:cxn modelId="{69966389-A162-A841-BCF5-C1A672F26751}" type="presOf" srcId="{F3BE1925-B657-4783-96B7-8B5F05F950E6}" destId="{4C614401-C203-4B40-9605-064F56D7997C}" srcOrd="0" destOrd="0" presId="urn:microsoft.com/office/officeart/2005/8/layout/hList2#1"/>
    <dgm:cxn modelId="{E5A8D9D9-B8B3-BC44-AA9B-F2B190EF46D2}" type="presOf" srcId="{64AAC076-968D-42C5-9134-36ADC70802EA}" destId="{F85893C3-244E-410D-BEDC-BD061A27F252}" srcOrd="0" destOrd="0" presId="urn:microsoft.com/office/officeart/2005/8/layout/hList2#1"/>
    <dgm:cxn modelId="{3F190CF0-08A8-074C-8AC2-C5C852DA5B32}" type="presOf" srcId="{77A00F09-2A63-40DD-8498-E72C639B043C}" destId="{A49813F6-3621-4D0C-A560-8CC7A5512AB9}" srcOrd="0" destOrd="2" presId="urn:microsoft.com/office/officeart/2005/8/layout/hList2#1"/>
    <dgm:cxn modelId="{C86BE728-A3FB-453A-A5E1-E8557EDB54D2}" srcId="{64AAC076-968D-42C5-9134-36ADC70802EA}" destId="{F3BE1925-B657-4783-96B7-8B5F05F950E6}" srcOrd="2" destOrd="0" parTransId="{A78DD10B-586C-4A1E-95AE-1FC7CB768C2D}" sibTransId="{DEDA4464-56D4-4F43-A46C-2B050FD21E32}"/>
    <dgm:cxn modelId="{64DB2412-F0B9-D245-B49D-1FCC7FCECA2C}" type="presOf" srcId="{5DEAE2AE-3D17-4566-A1E2-69A55A65845F}" destId="{9902DD80-72DE-49D4-8C6E-9771BB53B732}" srcOrd="0" destOrd="1" presId="urn:microsoft.com/office/officeart/2005/8/layout/hList2#1"/>
    <dgm:cxn modelId="{5C2C902C-C602-4BD8-BF75-1B1F4D870FA5}" srcId="{F3BE1925-B657-4783-96B7-8B5F05F950E6}" destId="{0EE258E0-90D5-4246-9A94-190514D5DA1C}" srcOrd="2" destOrd="0" parTransId="{1EEAADA3-70D9-408B-AE3C-60D71971B062}" sibTransId="{75014A07-88E2-4941-A282-54344A829831}"/>
    <dgm:cxn modelId="{6F7B768A-227A-2E4C-BB74-C2941E7CC3BE}" type="presOf" srcId="{959BB02C-9F06-4009-AC89-DB5A96D97D08}" destId="{A3247CE7-9C42-492A-821E-3DE207028047}" srcOrd="0" destOrd="0" presId="urn:microsoft.com/office/officeart/2005/8/layout/hList2#1"/>
    <dgm:cxn modelId="{DC3380CF-FEB1-4B40-8A3B-6A73EB6A57D9}" type="presOf" srcId="{68273D1F-C4CC-4B00-BA27-CD3AD15944F0}" destId="{7EF7EBC6-301D-44DA-A7C0-E8352BC5FF6D}" srcOrd="0" destOrd="1" presId="urn:microsoft.com/office/officeart/2005/8/layout/hList2#1"/>
    <dgm:cxn modelId="{C4304F46-9684-4986-A37F-6F349648E56E}" srcId="{959BB02C-9F06-4009-AC89-DB5A96D97D08}" destId="{AACD9653-08E8-48B4-A986-DF42A2352567}" srcOrd="0" destOrd="0" parTransId="{9FC24A65-DE72-43CE-8AE8-449AB4E0108E}" sibTransId="{278D824D-56A2-4E41-8085-C3408676EC58}"/>
    <dgm:cxn modelId="{2388D416-21F6-4479-91F4-BFF81B1B4293}" srcId="{64AAC076-968D-42C5-9134-36ADC70802EA}" destId="{F015CA20-4688-4E09-AD77-9B792CDA9CF0}" srcOrd="1" destOrd="0" parTransId="{6A9F22BA-BC65-42AF-9A9B-EB4534D195CF}" sibTransId="{024829BD-65EE-4C5A-A893-963B85119308}"/>
    <dgm:cxn modelId="{9E862341-4245-3346-9286-1A37DC8E61E0}" type="presOf" srcId="{0EE258E0-90D5-4246-9A94-190514D5DA1C}" destId="{9902DD80-72DE-49D4-8C6E-9771BB53B732}" srcOrd="0" destOrd="2" presId="urn:microsoft.com/office/officeart/2005/8/layout/hList2#1"/>
    <dgm:cxn modelId="{A37DD985-2885-404A-A801-75799E73AE52}" type="presOf" srcId="{AAFF7CA1-7458-40B3-A83B-29099ACC0B74}" destId="{9902DD80-72DE-49D4-8C6E-9771BB53B732}" srcOrd="0" destOrd="0" presId="urn:microsoft.com/office/officeart/2005/8/layout/hList2#1"/>
    <dgm:cxn modelId="{3D06716E-FFDC-4B56-A6FB-91BDC10273D8}" srcId="{959BB02C-9F06-4009-AC89-DB5A96D97D08}" destId="{68273D1F-C4CC-4B00-BA27-CD3AD15944F0}" srcOrd="1" destOrd="0" parTransId="{B7874D50-C5E2-4399-8962-169C1BCD1266}" sibTransId="{A502611E-1484-4D57-9599-A7041287979A}"/>
    <dgm:cxn modelId="{AF6E0FBA-26D0-244B-B194-D0D12A5AAC76}" type="presOf" srcId="{F015CA20-4688-4E09-AD77-9B792CDA9CF0}" destId="{B41292F0-2CB4-4B9D-B5B9-C40925D293D6}" srcOrd="0" destOrd="0" presId="urn:microsoft.com/office/officeart/2005/8/layout/hList2#1"/>
    <dgm:cxn modelId="{11DA3B2B-7614-984B-84EB-3E9F5888A60F}" type="presOf" srcId="{A7540F54-EFC0-49B3-A1D6-4CFA59A34040}" destId="{A49813F6-3621-4D0C-A560-8CC7A5512AB9}" srcOrd="0" destOrd="1" presId="urn:microsoft.com/office/officeart/2005/8/layout/hList2#1"/>
    <dgm:cxn modelId="{4D878DD2-01B6-4B5E-8C0D-A92A1FAF1014}" srcId="{F3BE1925-B657-4783-96B7-8B5F05F950E6}" destId="{5DEAE2AE-3D17-4566-A1E2-69A55A65845F}" srcOrd="1" destOrd="0" parTransId="{37759A4B-E4F0-4274-9995-CE7797FFB89B}" sibTransId="{F33C59B4-AD8B-4D41-B1CD-593B41991B8B}"/>
    <dgm:cxn modelId="{AF156384-14C2-478F-9F42-F052D33746AB}" srcId="{F015CA20-4688-4E09-AD77-9B792CDA9CF0}" destId="{2F28B6EF-09C9-4715-BC77-1AB32A74FF47}" srcOrd="0" destOrd="0" parTransId="{B10B37C2-3D1A-4CFF-97E2-A05D1244D00F}" sibTransId="{9BC93B20-41E5-4718-A228-77A809A6555D}"/>
    <dgm:cxn modelId="{7031DF87-0FD6-F94D-9CA4-64B0A33FC353}" type="presOf" srcId="{2F28B6EF-09C9-4715-BC77-1AB32A74FF47}" destId="{A49813F6-3621-4D0C-A560-8CC7A5512AB9}" srcOrd="0" destOrd="0" presId="urn:microsoft.com/office/officeart/2005/8/layout/hList2#1"/>
    <dgm:cxn modelId="{8A95FB64-7819-44B3-BE64-878ED1E4A051}" srcId="{F015CA20-4688-4E09-AD77-9B792CDA9CF0}" destId="{77A00F09-2A63-40DD-8498-E72C639B043C}" srcOrd="2" destOrd="0" parTransId="{9C265A5D-F46B-43B1-8A22-DBD824D83C74}" sibTransId="{5F3C04FA-30D7-4F4E-8027-66A54E74932D}"/>
    <dgm:cxn modelId="{A69F0313-56AB-8446-9A5A-A5BA7409BFC2}" type="presParOf" srcId="{F85893C3-244E-410D-BEDC-BD061A27F252}" destId="{D177D853-5081-4E05-A71D-83D6ED8FF30A}" srcOrd="0" destOrd="0" presId="urn:microsoft.com/office/officeart/2005/8/layout/hList2#1"/>
    <dgm:cxn modelId="{D4A3E6F4-B9E1-614F-8BD9-F801986F343F}" type="presParOf" srcId="{D177D853-5081-4E05-A71D-83D6ED8FF30A}" destId="{532C8BB6-0115-48E5-8794-CD8F630F91D4}" srcOrd="0" destOrd="0" presId="urn:microsoft.com/office/officeart/2005/8/layout/hList2#1"/>
    <dgm:cxn modelId="{2E3D3E85-6BF9-DF4C-BCDF-06DF624B088B}" type="presParOf" srcId="{D177D853-5081-4E05-A71D-83D6ED8FF30A}" destId="{7EF7EBC6-301D-44DA-A7C0-E8352BC5FF6D}" srcOrd="1" destOrd="0" presId="urn:microsoft.com/office/officeart/2005/8/layout/hList2#1"/>
    <dgm:cxn modelId="{2F316DBE-F401-3242-80E8-F4CDE2B25DD1}" type="presParOf" srcId="{D177D853-5081-4E05-A71D-83D6ED8FF30A}" destId="{A3247CE7-9C42-492A-821E-3DE207028047}" srcOrd="2" destOrd="0" presId="urn:microsoft.com/office/officeart/2005/8/layout/hList2#1"/>
    <dgm:cxn modelId="{F24E5AF2-C04E-3A4A-954E-0A69D2FF74E6}" type="presParOf" srcId="{F85893C3-244E-410D-BEDC-BD061A27F252}" destId="{10C0618E-3E9E-452F-AC27-A2877D6703A5}" srcOrd="1" destOrd="0" presId="urn:microsoft.com/office/officeart/2005/8/layout/hList2#1"/>
    <dgm:cxn modelId="{682B5D9F-2AB1-2343-9837-E3EA05ED4769}" type="presParOf" srcId="{F85893C3-244E-410D-BEDC-BD061A27F252}" destId="{AC15F682-4F33-49EA-BF41-C47807DC63FF}" srcOrd="2" destOrd="0" presId="urn:microsoft.com/office/officeart/2005/8/layout/hList2#1"/>
    <dgm:cxn modelId="{5F0608C7-5545-124C-90AD-E120DC63AB2F}" type="presParOf" srcId="{AC15F682-4F33-49EA-BF41-C47807DC63FF}" destId="{5D01C782-EB73-42BD-A999-93937270C1F4}" srcOrd="0" destOrd="0" presId="urn:microsoft.com/office/officeart/2005/8/layout/hList2#1"/>
    <dgm:cxn modelId="{A9C62CD0-AC27-C847-A6D3-9DA9FCBA6D68}" type="presParOf" srcId="{AC15F682-4F33-49EA-BF41-C47807DC63FF}" destId="{A49813F6-3621-4D0C-A560-8CC7A5512AB9}" srcOrd="1" destOrd="0" presId="urn:microsoft.com/office/officeart/2005/8/layout/hList2#1"/>
    <dgm:cxn modelId="{22E673B4-0B00-4B43-B801-18E91545A542}" type="presParOf" srcId="{AC15F682-4F33-49EA-BF41-C47807DC63FF}" destId="{B41292F0-2CB4-4B9D-B5B9-C40925D293D6}" srcOrd="2" destOrd="0" presId="urn:microsoft.com/office/officeart/2005/8/layout/hList2#1"/>
    <dgm:cxn modelId="{75B713C0-BAFA-6A4F-A339-35CA7F9DF996}" type="presParOf" srcId="{F85893C3-244E-410D-BEDC-BD061A27F252}" destId="{67340650-72B0-460D-A0F3-3B1EFAA8930B}" srcOrd="3" destOrd="0" presId="urn:microsoft.com/office/officeart/2005/8/layout/hList2#1"/>
    <dgm:cxn modelId="{1BC4D25E-95DF-2F40-BA3E-84813F7C628A}" type="presParOf" srcId="{F85893C3-244E-410D-BEDC-BD061A27F252}" destId="{3DF47648-8F1C-42CE-8B61-732728C6AEA9}" srcOrd="4" destOrd="0" presId="urn:microsoft.com/office/officeart/2005/8/layout/hList2#1"/>
    <dgm:cxn modelId="{EA1EEFCC-056F-6A4F-BFB2-26F57CE91792}" type="presParOf" srcId="{3DF47648-8F1C-42CE-8B61-732728C6AEA9}" destId="{6B53EBE3-831C-4E5E-9E09-89154A28B290}" srcOrd="0" destOrd="0" presId="urn:microsoft.com/office/officeart/2005/8/layout/hList2#1"/>
    <dgm:cxn modelId="{2C85340B-0CFA-2B43-BC29-205BF9077781}" type="presParOf" srcId="{3DF47648-8F1C-42CE-8B61-732728C6AEA9}" destId="{9902DD80-72DE-49D4-8C6E-9771BB53B732}" srcOrd="1" destOrd="0" presId="urn:microsoft.com/office/officeart/2005/8/layout/hList2#1"/>
    <dgm:cxn modelId="{6859B0DC-9CEE-DF40-AC32-9173D0195017}" type="presParOf" srcId="{3DF47648-8F1C-42CE-8B61-732728C6AEA9}" destId="{4C614401-C203-4B40-9605-064F56D7997C}" srcOrd="2" destOrd="0" presId="urn:microsoft.com/office/officeart/2005/8/layout/hList2#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3247CE7-9C42-492A-821E-3DE207028047}">
      <dsp:nvSpPr>
        <dsp:cNvPr id="0" name=""/>
        <dsp:cNvSpPr/>
      </dsp:nvSpPr>
      <dsp:spPr>
        <a:xfrm rot="16200000">
          <a:off x="-1340510" y="2094658"/>
          <a:ext cx="3171240" cy="386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40717" bIns="0" numCol="1" spcCol="1270" anchor="t" anchorCtr="0">
          <a:noAutofit/>
        </a:bodyPr>
        <a:lstStyle/>
        <a:p>
          <a:pPr lvl="0" algn="r" defTabSz="1200150">
            <a:lnSpc>
              <a:spcPct val="90000"/>
            </a:lnSpc>
            <a:spcBef>
              <a:spcPct val="0"/>
            </a:spcBef>
            <a:spcAft>
              <a:spcPct val="35000"/>
            </a:spcAft>
          </a:pPr>
          <a:r>
            <a:rPr lang="en-US" sz="2700" kern="1200" dirty="0">
              <a:latin typeface="Times New Roman"/>
              <a:cs typeface="Times New Roman"/>
            </a:rPr>
            <a:t>Data</a:t>
          </a:r>
        </a:p>
      </dsp:txBody>
      <dsp:txXfrm rot="16200000">
        <a:off x="-1340510" y="2094658"/>
        <a:ext cx="3171240" cy="386324"/>
      </dsp:txXfrm>
    </dsp:sp>
    <dsp:sp modelId="{7EF7EBC6-301D-44DA-A7C0-E8352BC5FF6D}">
      <dsp:nvSpPr>
        <dsp:cNvPr id="0" name=""/>
        <dsp:cNvSpPr/>
      </dsp:nvSpPr>
      <dsp:spPr>
        <a:xfrm>
          <a:off x="438272" y="702200"/>
          <a:ext cx="1924304" cy="3171240"/>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3576" tIns="340717" rIns="163576" bIns="163576" numCol="1" spcCol="1270" anchor="t" anchorCtr="0">
          <a:noAutofit/>
        </a:bodyPr>
        <a:lstStyle/>
        <a:p>
          <a:pPr marL="171450" lvl="1" indent="-171450" algn="l" defTabSz="800100">
            <a:lnSpc>
              <a:spcPct val="90000"/>
            </a:lnSpc>
            <a:spcBef>
              <a:spcPct val="0"/>
            </a:spcBef>
            <a:spcAft>
              <a:spcPct val="15000"/>
            </a:spcAft>
            <a:buChar char="••"/>
          </a:pPr>
          <a:r>
            <a:rPr lang="en-US" sz="1800" kern="1200" dirty="0">
              <a:solidFill>
                <a:srgbClr val="0000FF"/>
              </a:solidFill>
            </a:rPr>
            <a:t>Traffic  Cameras Pixel Density</a:t>
          </a:r>
        </a:p>
        <a:p>
          <a:pPr marL="171450" lvl="1" indent="-171450" algn="l" defTabSz="800100">
            <a:lnSpc>
              <a:spcPct val="90000"/>
            </a:lnSpc>
            <a:spcBef>
              <a:spcPct val="0"/>
            </a:spcBef>
            <a:spcAft>
              <a:spcPct val="15000"/>
            </a:spcAft>
            <a:buChar char="••"/>
          </a:pPr>
          <a:r>
            <a:rPr lang="en-US" sz="1800" kern="1200" dirty="0">
              <a:solidFill>
                <a:srgbClr val="0000FF"/>
              </a:solidFill>
            </a:rPr>
            <a:t>Conversion to Vehicle Flow (or count)</a:t>
          </a:r>
        </a:p>
      </dsp:txBody>
      <dsp:txXfrm>
        <a:off x="438272" y="702200"/>
        <a:ext cx="1924304" cy="3171240"/>
      </dsp:txXfrm>
    </dsp:sp>
    <dsp:sp modelId="{532C8BB6-0115-48E5-8794-CD8F630F91D4}">
      <dsp:nvSpPr>
        <dsp:cNvPr id="0" name=""/>
        <dsp:cNvSpPr/>
      </dsp:nvSpPr>
      <dsp:spPr>
        <a:xfrm>
          <a:off x="51948" y="192252"/>
          <a:ext cx="772648" cy="772648"/>
        </a:xfrm>
        <a:prstGeom prst="rect">
          <a:avLst/>
        </a:prstGeom>
        <a:blipFill>
          <a:blip xmlns:r="http://schemas.openxmlformats.org/officeDocument/2006/relationships" r:embed="rId1">
            <a:extLst>
              <a:ext uri="{28A0092B-C50C-407E-A947-70E740481C1C}">
                <a14:useLocalDpi xmlns:a14="http://schemas.microsoft.com/office/drawing/2010/main" xmlns:r="http://schemas.openxmlformats.org/officeDocument/2006/relationships" xmlns:a="http://schemas.openxmlformats.org/drawingml/2006/main" xmlns:dgm="http://schemas.openxmlformats.org/drawingml/2006/diagram" xmlns="" val="0"/>
              </a:ext>
            </a:extLst>
          </a:blip>
          <a:srcRect/>
          <a:stretch>
            <a:fillRect l="-39000" r="-39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B41292F0-2CB4-4B9D-B5B9-C40925D293D6}">
      <dsp:nvSpPr>
        <dsp:cNvPr id="0" name=""/>
        <dsp:cNvSpPr/>
      </dsp:nvSpPr>
      <dsp:spPr>
        <a:xfrm rot="16200000">
          <a:off x="1471777" y="2094658"/>
          <a:ext cx="3171240" cy="386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40717" bIns="0" numCol="1" spcCol="1270" anchor="t" anchorCtr="0">
          <a:noAutofit/>
        </a:bodyPr>
        <a:lstStyle/>
        <a:p>
          <a:pPr lvl="0" algn="r" defTabSz="1200150">
            <a:lnSpc>
              <a:spcPct val="90000"/>
            </a:lnSpc>
            <a:spcBef>
              <a:spcPct val="0"/>
            </a:spcBef>
            <a:spcAft>
              <a:spcPct val="35000"/>
            </a:spcAft>
          </a:pPr>
          <a:r>
            <a:rPr lang="en-US" sz="2700" kern="1200" dirty="0">
              <a:latin typeface="Times New Roman"/>
              <a:cs typeface="Times New Roman"/>
            </a:rPr>
            <a:t>Traffic Model</a:t>
          </a:r>
        </a:p>
      </dsp:txBody>
      <dsp:txXfrm rot="16200000">
        <a:off x="1471777" y="2094658"/>
        <a:ext cx="3171240" cy="386324"/>
      </dsp:txXfrm>
    </dsp:sp>
    <dsp:sp modelId="{A49813F6-3621-4D0C-A560-8CC7A5512AB9}">
      <dsp:nvSpPr>
        <dsp:cNvPr id="0" name=""/>
        <dsp:cNvSpPr/>
      </dsp:nvSpPr>
      <dsp:spPr>
        <a:xfrm>
          <a:off x="3250559" y="702200"/>
          <a:ext cx="1924304" cy="3171240"/>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3576" tIns="340717" rIns="163576" bIns="163576" numCol="1" spcCol="1270" anchor="t" anchorCtr="0">
          <a:noAutofit/>
        </a:bodyPr>
        <a:lstStyle/>
        <a:p>
          <a:pPr marL="171450" lvl="1" indent="-171450" algn="l" defTabSz="800100">
            <a:lnSpc>
              <a:spcPct val="90000"/>
            </a:lnSpc>
            <a:spcBef>
              <a:spcPct val="0"/>
            </a:spcBef>
            <a:spcAft>
              <a:spcPct val="15000"/>
            </a:spcAft>
            <a:buChar char="••"/>
          </a:pPr>
          <a:r>
            <a:rPr lang="en-US" sz="1800" kern="1200" dirty="0">
              <a:solidFill>
                <a:srgbClr val="0000FF"/>
              </a:solidFill>
            </a:rPr>
            <a:t>Origin Destination Matrix</a:t>
          </a:r>
        </a:p>
        <a:p>
          <a:pPr marL="171450" lvl="1" indent="-171450" algn="l" defTabSz="800100">
            <a:lnSpc>
              <a:spcPct val="90000"/>
            </a:lnSpc>
            <a:spcBef>
              <a:spcPct val="0"/>
            </a:spcBef>
            <a:spcAft>
              <a:spcPct val="15000"/>
            </a:spcAft>
            <a:buChar char="••"/>
          </a:pPr>
          <a:r>
            <a:rPr lang="en-US" sz="1800" kern="1200" dirty="0">
              <a:solidFill>
                <a:srgbClr val="0000FF"/>
              </a:solidFill>
            </a:rPr>
            <a:t>Structural Analysis</a:t>
          </a:r>
        </a:p>
        <a:p>
          <a:pPr marL="171450" lvl="1" indent="-171450" algn="l" defTabSz="800100">
            <a:lnSpc>
              <a:spcPct val="90000"/>
            </a:lnSpc>
            <a:spcBef>
              <a:spcPct val="0"/>
            </a:spcBef>
            <a:spcAft>
              <a:spcPct val="15000"/>
            </a:spcAft>
            <a:buChar char="••"/>
          </a:pPr>
          <a:r>
            <a:rPr lang="en-US" sz="1800" kern="1200" dirty="0">
              <a:solidFill>
                <a:srgbClr val="0000FF"/>
              </a:solidFill>
            </a:rPr>
            <a:t>Flow assignment</a:t>
          </a:r>
        </a:p>
      </dsp:txBody>
      <dsp:txXfrm>
        <a:off x="3250559" y="702200"/>
        <a:ext cx="1924304" cy="3171240"/>
      </dsp:txXfrm>
    </dsp:sp>
    <dsp:sp modelId="{5D01C782-EB73-42BD-A999-93937270C1F4}">
      <dsp:nvSpPr>
        <dsp:cNvPr id="0" name=""/>
        <dsp:cNvSpPr/>
      </dsp:nvSpPr>
      <dsp:spPr>
        <a:xfrm>
          <a:off x="2864235" y="192252"/>
          <a:ext cx="772648" cy="772648"/>
        </a:xfrm>
        <a:prstGeom prst="rect">
          <a:avLst/>
        </a:prstGeom>
        <a:blipFill>
          <a:blip xmlns:r="http://schemas.openxmlformats.org/officeDocument/2006/relationships" r:embed="rId2">
            <a:extLst>
              <a:ext uri="{28A0092B-C50C-407E-A947-70E740481C1C}">
                <a14:useLocalDpi xmlns:a14="http://schemas.microsoft.com/office/drawing/2010/main" xmlns:r="http://schemas.openxmlformats.org/officeDocument/2006/relationships" xmlns:a="http://schemas.openxmlformats.org/drawingml/2006/main" xmlns:dgm="http://schemas.openxmlformats.org/drawingml/2006/diagram" xmlns="" val="0"/>
              </a:ext>
            </a:extLst>
          </a:blip>
          <a:srcRect/>
          <a:stretch>
            <a:fillRect l="-27000" r="-27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4C614401-C203-4B40-9605-064F56D7997C}">
      <dsp:nvSpPr>
        <dsp:cNvPr id="0" name=""/>
        <dsp:cNvSpPr/>
      </dsp:nvSpPr>
      <dsp:spPr>
        <a:xfrm rot="16200000">
          <a:off x="4284064" y="2094658"/>
          <a:ext cx="3171240" cy="386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40717" bIns="0" numCol="1" spcCol="1270" anchor="t" anchorCtr="0">
          <a:noAutofit/>
        </a:bodyPr>
        <a:lstStyle/>
        <a:p>
          <a:pPr lvl="0" algn="r" defTabSz="1200150">
            <a:lnSpc>
              <a:spcPct val="90000"/>
            </a:lnSpc>
            <a:spcBef>
              <a:spcPct val="0"/>
            </a:spcBef>
            <a:spcAft>
              <a:spcPct val="35000"/>
            </a:spcAft>
          </a:pPr>
          <a:r>
            <a:rPr lang="en-US" sz="2700" kern="1200" dirty="0">
              <a:latin typeface="Times New Roman"/>
              <a:cs typeface="Times New Roman"/>
            </a:rPr>
            <a:t>Simulation</a:t>
          </a:r>
        </a:p>
      </dsp:txBody>
      <dsp:txXfrm rot="16200000">
        <a:off x="4284064" y="2094658"/>
        <a:ext cx="3171240" cy="386324"/>
      </dsp:txXfrm>
    </dsp:sp>
    <dsp:sp modelId="{9902DD80-72DE-49D4-8C6E-9771BB53B732}">
      <dsp:nvSpPr>
        <dsp:cNvPr id="0" name=""/>
        <dsp:cNvSpPr/>
      </dsp:nvSpPr>
      <dsp:spPr>
        <a:xfrm>
          <a:off x="6062847" y="702200"/>
          <a:ext cx="1924304" cy="3171240"/>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3576" tIns="340717" rIns="163576" bIns="163576" numCol="1" spcCol="1270" anchor="t" anchorCtr="0">
          <a:noAutofit/>
        </a:bodyPr>
        <a:lstStyle/>
        <a:p>
          <a:pPr marL="171450" lvl="1" indent="-171450" algn="l" defTabSz="800100">
            <a:lnSpc>
              <a:spcPct val="90000"/>
            </a:lnSpc>
            <a:spcBef>
              <a:spcPct val="0"/>
            </a:spcBef>
            <a:spcAft>
              <a:spcPct val="15000"/>
            </a:spcAft>
            <a:buChar char="••"/>
          </a:pPr>
          <a:r>
            <a:rPr lang="en-US" sz="1800" kern="1200" dirty="0">
              <a:solidFill>
                <a:srgbClr val="0000FF"/>
              </a:solidFill>
            </a:rPr>
            <a:t>Routing Trips</a:t>
          </a:r>
        </a:p>
        <a:p>
          <a:pPr marL="171450" lvl="1" indent="-171450" algn="l" defTabSz="800100">
            <a:lnSpc>
              <a:spcPct val="90000"/>
            </a:lnSpc>
            <a:spcBef>
              <a:spcPct val="0"/>
            </a:spcBef>
            <a:spcAft>
              <a:spcPct val="15000"/>
            </a:spcAft>
            <a:buChar char="••"/>
          </a:pPr>
          <a:r>
            <a:rPr lang="en-US" sz="1800" kern="1200" dirty="0">
              <a:solidFill>
                <a:srgbClr val="0000FF"/>
              </a:solidFill>
            </a:rPr>
            <a:t>Running Simulation</a:t>
          </a:r>
        </a:p>
        <a:p>
          <a:pPr marL="171450" lvl="1" indent="-171450" algn="l" defTabSz="800100">
            <a:lnSpc>
              <a:spcPct val="90000"/>
            </a:lnSpc>
            <a:spcBef>
              <a:spcPct val="0"/>
            </a:spcBef>
            <a:spcAft>
              <a:spcPct val="15000"/>
            </a:spcAft>
            <a:buChar char="••"/>
          </a:pPr>
          <a:r>
            <a:rPr lang="en-US" sz="1800" kern="1200" dirty="0">
              <a:solidFill>
                <a:srgbClr val="0000FF"/>
              </a:solidFill>
            </a:rPr>
            <a:t>Various Measurements</a:t>
          </a:r>
        </a:p>
      </dsp:txBody>
      <dsp:txXfrm>
        <a:off x="6062847" y="702200"/>
        <a:ext cx="1924304" cy="3171240"/>
      </dsp:txXfrm>
    </dsp:sp>
    <dsp:sp modelId="{6B53EBE3-831C-4E5E-9E09-89154A28B290}">
      <dsp:nvSpPr>
        <dsp:cNvPr id="0" name=""/>
        <dsp:cNvSpPr/>
      </dsp:nvSpPr>
      <dsp:spPr>
        <a:xfrm>
          <a:off x="5676523" y="192252"/>
          <a:ext cx="772648" cy="772648"/>
        </a:xfrm>
        <a:prstGeom prst="rect">
          <a:avLst/>
        </a:prstGeom>
        <a:blipFill>
          <a:blip xmlns:r="http://schemas.openxmlformats.org/officeDocument/2006/relationships" r:embed="rId3">
            <a:extLst>
              <a:ext uri="{28A0092B-C50C-407E-A947-70E740481C1C}">
                <a14:useLocalDpi xmlns:a14="http://schemas.microsoft.com/office/drawing/2010/main" xmlns:r="http://schemas.openxmlformats.org/officeDocument/2006/relationships" xmlns:a="http://schemas.openxmlformats.org/drawingml/2006/main" xmlns:dgm="http://schemas.openxmlformats.org/drawingml/2006/diagram" xmlns="" val="0"/>
              </a:ext>
            </a:extLst>
          </a:blip>
          <a:srcRect/>
          <a:stretch>
            <a:fillRect l="-43000" r="-43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2#1">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F368FBF-8099-154F-B8B0-92828FDFBEDD}" type="datetimeFigureOut">
              <a:rPr lang="en-US" smtClean="0"/>
              <a:t>8/3/17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D4BDFA1-4F14-F44A-BE46-2AD82B52D5C2}"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100" dirty="0" smtClean="0">
                <a:latin typeface="Times New Roman"/>
                <a:cs typeface="Times New Roman"/>
              </a:rPr>
              <a:t>V.</a:t>
            </a:r>
            <a:r>
              <a:rPr lang="en-US" sz="1100" baseline="0" dirty="0" smtClean="0">
                <a:latin typeface="Times New Roman"/>
                <a:cs typeface="Times New Roman"/>
              </a:rPr>
              <a:t> High level (mainly personal notes) on Vehicular networking and how’s it’s being facilitated and enabled even further via autonomous (or self) driving</a:t>
            </a:r>
          </a:p>
          <a:p>
            <a:r>
              <a:rPr lang="en-US" sz="1100" baseline="0" dirty="0" smtClean="0">
                <a:latin typeface="Times New Roman"/>
                <a:cs typeface="Times New Roman"/>
              </a:rPr>
              <a:t>Then my vision on designing a new class of services and protocols in the mobile society, and it is data-driven, … I’ll introduce a framework (called TRACE) to realize our data-driven design approach</a:t>
            </a:r>
          </a:p>
          <a:p>
            <a:r>
              <a:rPr lang="en-US" sz="1100" baseline="0" dirty="0" smtClean="0">
                <a:latin typeface="Times New Roman"/>
                <a:cs typeface="Times New Roman"/>
              </a:rPr>
              <a:t>This is followed by somewhat in-depth discussion of our efforts so far in vehicular mobility measurements and modeling, at planet-scale</a:t>
            </a:r>
          </a:p>
          <a:p>
            <a:r>
              <a:rPr lang="en-US" sz="1100" baseline="0" dirty="0" smtClean="0">
                <a:latin typeface="Times New Roman"/>
                <a:cs typeface="Times New Roman"/>
              </a:rPr>
              <a:t>Then I’ll talk about what I perceive to be a new communication-paradigm called profile-cast… this may bear a lot of future research in this area</a:t>
            </a:r>
          </a:p>
          <a:p>
            <a:endParaRPr lang="en-US" sz="1100" dirty="0">
              <a:latin typeface="Times New Roman"/>
              <a:cs typeface="Times New Roman"/>
            </a:endParaRPr>
          </a:p>
        </p:txBody>
      </p:sp>
      <p:sp>
        <p:nvSpPr>
          <p:cNvPr id="4" name="Slide Number Placeholder 3"/>
          <p:cNvSpPr>
            <a:spLocks noGrp="1"/>
          </p:cNvSpPr>
          <p:nvPr>
            <p:ph type="sldNum" sz="quarter" idx="10"/>
          </p:nvPr>
        </p:nvSpPr>
        <p:spPr/>
        <p:txBody>
          <a:bodyPr/>
          <a:lstStyle/>
          <a:p>
            <a:fld id="{CB54FD17-8542-49F2-8103-FF5E55564C84}"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p>
            <a:fld id="{C696C89D-F0C3-934F-AE43-16784E7EDCF6}" type="slidenum">
              <a:rPr lang="en-US">
                <a:latin typeface="Times New Roman" pitchFamily="-108" charset="0"/>
                <a:ea typeface="ＭＳ Ｐゴシック" pitchFamily="-108" charset="-128"/>
                <a:cs typeface="ＭＳ Ｐゴシック" pitchFamily="-108" charset="-128"/>
              </a:rPr>
              <a:pPr/>
              <a:t>10</a:t>
            </a:fld>
            <a:endParaRPr lang="en-US">
              <a:latin typeface="Times New Roman" pitchFamily="-108" charset="0"/>
              <a:ea typeface="ＭＳ Ｐゴシック" pitchFamily="-108" charset="-128"/>
              <a:cs typeface="ＭＳ Ｐゴシック" pitchFamily="-108" charset="-128"/>
            </a:endParaRPr>
          </a:p>
        </p:txBody>
      </p:sp>
      <p:sp>
        <p:nvSpPr>
          <p:cNvPr id="168963" name="Rectangle 2"/>
          <p:cNvSpPr>
            <a:spLocks noGrp="1" noRot="1" noChangeAspect="1" noChangeArrowheads="1" noTextEdit="1"/>
          </p:cNvSpPr>
          <p:nvPr>
            <p:ph type="sldImg"/>
          </p:nvPr>
        </p:nvSpPr>
        <p:spPr>
          <a:ln/>
        </p:spPr>
      </p:sp>
      <p:sp>
        <p:nvSpPr>
          <p:cNvPr id="168964" name="Rectangle 3"/>
          <p:cNvSpPr>
            <a:spLocks noGrp="1" noChangeArrowheads="1"/>
          </p:cNvSpPr>
          <p:nvPr>
            <p:ph type="body" idx="1"/>
          </p:nvPr>
        </p:nvSpPr>
        <p:spPr>
          <a:noFill/>
          <a:ln/>
        </p:spPr>
        <p:txBody>
          <a:bodyPr/>
          <a:lstStyle/>
          <a:p>
            <a:endParaRPr lang="en-US">
              <a:latin typeface="Times New Roman" pitchFamily="-108" charset="0"/>
              <a:ea typeface="ＭＳ Ｐゴシック" pitchFamily="-108" charset="-128"/>
              <a:cs typeface="ＭＳ Ｐゴシック" pitchFamily="-108"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table shows the 1</a:t>
            </a:r>
            <a:r>
              <a:rPr lang="en-US" baseline="30000" dirty="0" smtClean="0"/>
              <a:t>st</a:t>
            </a:r>
            <a:r>
              <a:rPr lang="en-US" baseline="0" dirty="0" smtClean="0"/>
              <a:t>, 2</a:t>
            </a:r>
            <a:r>
              <a:rPr lang="en-US" baseline="30000" dirty="0" smtClean="0"/>
              <a:t>nd</a:t>
            </a:r>
            <a:r>
              <a:rPr lang="en-US" baseline="0" dirty="0" smtClean="0"/>
              <a:t> and 3</a:t>
            </a:r>
            <a:r>
              <a:rPr lang="en-US" baseline="30000" dirty="0" smtClean="0"/>
              <a:t>rd</a:t>
            </a:r>
            <a:r>
              <a:rPr lang="en-US" baseline="0" dirty="0" smtClean="0"/>
              <a:t> best fits and last two columns shows the models at 3 and 5% deviation. </a:t>
            </a:r>
          </a:p>
          <a:p>
            <a:endParaRPr lang="en-US" baseline="0" dirty="0" smtClean="0"/>
          </a:p>
          <a:p>
            <a:r>
              <a:rPr lang="en-US" baseline="0" dirty="0" smtClean="0"/>
              <a:t>We find that memory less models failed to capture the statistical properties of empirical distribution and heavy tailed distributions like Weibull are better at modeling the densities. </a:t>
            </a:r>
          </a:p>
          <a:p>
            <a:endParaRPr lang="en-US" baseline="0" dirty="0" smtClean="0"/>
          </a:p>
          <a:p>
            <a:r>
              <a:rPr lang="en-US" baseline="0" dirty="0" smtClean="0"/>
              <a:t>Btw, many current studies assume exponential or Poisson process. </a:t>
            </a:r>
            <a:endParaRPr lang="en-US" dirty="0"/>
          </a:p>
        </p:txBody>
      </p:sp>
      <p:sp>
        <p:nvSpPr>
          <p:cNvPr id="4" name="Slide Number Placeholder 3"/>
          <p:cNvSpPr>
            <a:spLocks noGrp="1"/>
          </p:cNvSpPr>
          <p:nvPr>
            <p:ph type="sldNum" sz="quarter" idx="10"/>
          </p:nvPr>
        </p:nvSpPr>
        <p:spPr/>
        <p:txBody>
          <a:bodyPr/>
          <a:lstStyle/>
          <a:p>
            <a:fld id="{4692B234-3914-DE41-B072-23D4CA3260FA}" type="slidenum">
              <a:rPr lang="en-US" smtClean="0"/>
              <a:pPr/>
              <a:t>12</a:t>
            </a:fld>
            <a:endParaRPr lang="en-US"/>
          </a:p>
        </p:txBody>
      </p:sp>
    </p:spTree>
    <p:extLst>
      <p:ext uri="{BB962C8B-B14F-4D97-AF65-F5344CB8AC3E}">
        <p14:creationId xmlns:mc="http://schemas.openxmlformats.org/markup-compatibility/2006" xmlns:mv="urn:schemas-microsoft-com:mac:vml" xmlns="" xmlns:p14="http://schemas.microsoft.com/office/powerpoint/2010/main" xmlns:p="http://schemas.openxmlformats.org/presentationml/2006/main" xmlns:r="http://schemas.openxmlformats.org/officeDocument/2006/relationships" xmlns:a="http://schemas.openxmlformats.org/drawingml/2006/main" val="1761917417"/>
      </p:ext>
    </p:extLst>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smtClean="0"/>
              <a:t>what </a:t>
            </a:r>
            <a:r>
              <a:rPr lang="en-US" dirty="0"/>
              <a:t>does it mean to be invariant ? and why does it is have an effect ? why its important </a:t>
            </a:r>
            <a:r>
              <a:rPr lang="en-US" dirty="0" smtClean="0"/>
              <a:t>?</a:t>
            </a:r>
          </a:p>
          <a:p>
            <a:endParaRPr lang="en-US" dirty="0" smtClean="0"/>
          </a:p>
          <a:p>
            <a:r>
              <a:rPr lang="en-US" dirty="0" smtClean="0"/>
              <a:t>Network performance degrades gradually with increasing self-similarity. The more self-similar the traffic, the longer the queue size. The queue length distribution of self-similar traffic decays more slowly than with Poisson sources.</a:t>
            </a:r>
          </a:p>
          <a:p>
            <a:endParaRPr lang="en-US" dirty="0" smtClean="0"/>
          </a:p>
          <a:p>
            <a:r>
              <a:rPr lang="en-US" dirty="0" smtClean="0"/>
              <a:t>Self-similar traffic exhibits the persistence of clustering which has a negative impact on network performance.</a:t>
            </a:r>
          </a:p>
          <a:p>
            <a:endParaRPr lang="en-US" dirty="0" smtClean="0"/>
          </a:p>
          <a:p>
            <a:r>
              <a:rPr lang="en-US" dirty="0" smtClean="0"/>
              <a:t>With Poisson traffic (found in conventional telephony networks), clustering occurs in the short term but </a:t>
            </a:r>
            <a:r>
              <a:rPr lang="en-US" dirty="0" err="1" smtClean="0"/>
              <a:t>smooths</a:t>
            </a:r>
            <a:r>
              <a:rPr lang="en-US" dirty="0" smtClean="0"/>
              <a:t> out over the long term.</a:t>
            </a:r>
          </a:p>
          <a:p>
            <a:r>
              <a:rPr lang="en-US" dirty="0" smtClean="0"/>
              <a:t>With self-similar traffic, the bursty </a:t>
            </a:r>
            <a:r>
              <a:rPr lang="en-US" dirty="0" err="1" smtClean="0"/>
              <a:t>behaviour</a:t>
            </a:r>
            <a:r>
              <a:rPr lang="en-US" dirty="0" smtClean="0"/>
              <a:t> may itself be bursty, which exacerbates the clustering phenomena, and degrades network performance. [11]</a:t>
            </a:r>
          </a:p>
          <a:p>
            <a:r>
              <a:rPr lang="en-US" dirty="0" smtClean="0"/>
              <a:t>Many aspects of network quality of service depend on coping with traffic peaks that might cause network failures, such as</a:t>
            </a:r>
            <a:r>
              <a:rPr lang="en-US" baseline="0" dirty="0" smtClean="0"/>
              <a:t> </a:t>
            </a:r>
            <a:r>
              <a:rPr lang="en-US" dirty="0" smtClean="0"/>
              <a:t>Cell/packet loss and queue overflow</a:t>
            </a:r>
            <a:r>
              <a:rPr lang="en-US" baseline="0" dirty="0" smtClean="0"/>
              <a:t> </a:t>
            </a:r>
            <a:r>
              <a:rPr lang="en-US" dirty="0" smtClean="0"/>
              <a:t>Violation of delay bounds e.g. in video</a:t>
            </a:r>
          </a:p>
          <a:p>
            <a:r>
              <a:rPr lang="en-US" dirty="0" smtClean="0"/>
              <a:t>Worst cases in statistical multiplexing</a:t>
            </a:r>
            <a:r>
              <a:rPr lang="en-US" baseline="0" dirty="0" smtClean="0"/>
              <a:t> </a:t>
            </a:r>
            <a:r>
              <a:rPr lang="en-US" dirty="0" smtClean="0"/>
              <a:t>Poisson processes are well-behaved because they are stateless, and peak loading is not sustained, so queues do not fill. With long-range order, peaks last longer and have greater impact: the equilibrium shifts for a while. [12]</a:t>
            </a:r>
          </a:p>
          <a:p>
            <a:endParaRPr lang="en-US" dirty="0" smtClean="0"/>
          </a:p>
          <a:p>
            <a:r>
              <a:rPr lang="en-US" sz="1200" kern="1200" dirty="0" smtClean="0">
                <a:solidFill>
                  <a:schemeClr val="tx1"/>
                </a:solidFill>
                <a:latin typeface="+mn-lt"/>
                <a:ea typeface="+mn-ea"/>
                <a:cs typeface="+mn-cs"/>
              </a:rPr>
              <a:t>In general, a </a:t>
            </a:r>
            <a:r>
              <a:rPr lang="en-US" sz="1200" i="1" kern="1200" dirty="0" smtClean="0">
                <a:solidFill>
                  <a:schemeClr val="tx1"/>
                </a:solidFill>
                <a:latin typeface="+mn-lt"/>
                <a:ea typeface="+mn-ea"/>
                <a:cs typeface="+mn-cs"/>
              </a:rPr>
              <a:t>long range dependence </a:t>
            </a:r>
            <a:r>
              <a:rPr lang="en-US" sz="1200" i="0" kern="1200" dirty="0" smtClean="0">
                <a:solidFill>
                  <a:schemeClr val="tx1"/>
                </a:solidFill>
                <a:latin typeface="+mn-lt"/>
                <a:ea typeface="+mn-ea"/>
                <a:cs typeface="+mn-cs"/>
              </a:rPr>
              <a:t>is referred when the auto-correlation function decays </a:t>
            </a:r>
            <a:r>
              <a:rPr lang="en-US" sz="1200" i="0" kern="1200" dirty="0" err="1" smtClean="0">
                <a:solidFill>
                  <a:schemeClr val="tx1"/>
                </a:solidFill>
                <a:latin typeface="+mn-lt"/>
                <a:ea typeface="+mn-ea"/>
                <a:cs typeface="+mn-cs"/>
              </a:rPr>
              <a:t>polynomially</a:t>
            </a:r>
            <a:r>
              <a:rPr lang="en-US" sz="1200" i="0" kern="1200" dirty="0" smtClean="0">
                <a:solidFill>
                  <a:schemeClr val="tx1"/>
                </a:solidFill>
                <a:latin typeface="+mn-lt"/>
                <a:ea typeface="+mn-ea"/>
                <a:cs typeface="+mn-cs"/>
              </a:rPr>
              <a:t> as opposed to exponential as a function of time.</a:t>
            </a:r>
            <a:endParaRPr lang="en-US" dirty="0"/>
          </a:p>
        </p:txBody>
      </p:sp>
      <p:sp>
        <p:nvSpPr>
          <p:cNvPr id="4" name="Slide Number Placeholder 3"/>
          <p:cNvSpPr>
            <a:spLocks noGrp="1"/>
          </p:cNvSpPr>
          <p:nvPr>
            <p:ph type="sldNum" sz="quarter" idx="10"/>
          </p:nvPr>
        </p:nvSpPr>
        <p:spPr/>
        <p:txBody>
          <a:bodyPr/>
          <a:lstStyle/>
          <a:p>
            <a:fld id="{B9BBA92F-0387-9441-9633-3515EF836352}" type="slidenum">
              <a:rPr lang="en-US" smtClean="0"/>
              <a:pPr/>
              <a:t>13</a:t>
            </a:fld>
            <a:endParaRPr lang="en-US"/>
          </a:p>
        </p:txBody>
      </p:sp>
    </p:spTree>
    <p:extLst>
      <p:ext uri="{BB962C8B-B14F-4D97-AF65-F5344CB8AC3E}">
        <p14:creationId xmlns:mc="http://schemas.openxmlformats.org/markup-compatibility/2006" xmlns:mv="urn:schemas-microsoft-com:mac:vml" xmlns="" xmlns:p14="http://schemas.microsoft.com/office/powerpoint/2010/main" xmlns:p="http://schemas.openxmlformats.org/presentationml/2006/main" xmlns:r="http://schemas.openxmlformats.org/officeDocument/2006/relationships" xmlns:a="http://schemas.openxmlformats.org/drawingml/2006/main" val="788715455"/>
      </p:ext>
    </p:extLst>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Simplif</a:t>
            </a:r>
            <a:endParaRPr lang="en-US" dirty="0"/>
          </a:p>
        </p:txBody>
      </p:sp>
      <p:sp>
        <p:nvSpPr>
          <p:cNvPr id="4" name="Slide Number Placeholder 3"/>
          <p:cNvSpPr>
            <a:spLocks noGrp="1"/>
          </p:cNvSpPr>
          <p:nvPr>
            <p:ph type="sldNum" sz="quarter" idx="10"/>
          </p:nvPr>
        </p:nvSpPr>
        <p:spPr/>
        <p:txBody>
          <a:bodyPr/>
          <a:lstStyle/>
          <a:p>
            <a:pPr>
              <a:defRPr/>
            </a:pPr>
            <a:fld id="{1A60B8F3-4DE0-044E-A0D2-83BDE6C791D5}" type="slidenum">
              <a:rPr lang="en-US" smtClean="0"/>
              <a:pPr>
                <a:defRPr/>
              </a:pPr>
              <a:t>16</a:t>
            </a:fld>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79344291"/>
      </p:ext>
    </p:extLst>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A60B8F3-4DE0-044E-A0D2-83BDE6C791D5}" type="slidenum">
              <a:rPr lang="en-US" smtClean="0"/>
              <a:pPr>
                <a:defRPr/>
              </a:pPr>
              <a:t>17</a:t>
            </a:fld>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230430972"/>
      </p:ext>
    </p:extLst>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compatibility with induction loop detectors data, we use flow and occupancy measures.</a:t>
            </a:r>
          </a:p>
          <a:p>
            <a:endParaRPr lang="en-US" dirty="0"/>
          </a:p>
        </p:txBody>
      </p:sp>
      <p:sp>
        <p:nvSpPr>
          <p:cNvPr id="4" name="Slide Number Placeholder 3"/>
          <p:cNvSpPr>
            <a:spLocks noGrp="1"/>
          </p:cNvSpPr>
          <p:nvPr>
            <p:ph type="sldNum" sz="quarter" idx="10"/>
          </p:nvPr>
        </p:nvSpPr>
        <p:spPr/>
        <p:txBody>
          <a:bodyPr/>
          <a:lstStyle/>
          <a:p>
            <a:pPr>
              <a:defRPr/>
            </a:pPr>
            <a:fld id="{1A60B8F3-4DE0-044E-A0D2-83BDE6C791D5}" type="slidenum">
              <a:rPr lang="en-US" smtClean="0"/>
              <a:pPr>
                <a:defRPr/>
              </a:pPr>
              <a:t>19</a:t>
            </a:fld>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123723048"/>
      </p:ext>
    </p:extLst>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the early days (a decade or even 2 decades ago), the vision started with sketches like these perhaps, where cars on highways</a:t>
            </a:r>
            <a:r>
              <a:rPr lang="en-US" baseline="0" dirty="0" smtClean="0"/>
              <a:t> and roads form networks and coordinate entry/exit to/from highway ramps, share infotainment data, and use connections to keep a safe distance.</a:t>
            </a:r>
          </a:p>
          <a:p>
            <a:r>
              <a:rPr lang="en-US" baseline="0" dirty="0" smtClean="0"/>
              <a:t>Then there were early experiments with </a:t>
            </a:r>
            <a:r>
              <a:rPr lang="en-US" baseline="0" dirty="0" err="1" smtClean="0"/>
              <a:t>Platooning</a:t>
            </a:r>
            <a:r>
              <a:rPr lang="en-US" baseline="0" dirty="0" smtClean="0"/>
              <a:t>, I think this was near San Diego, a stretch of intelligent highway, with cars controlling distance, speed, etc. but not lots of dynamics/merging/splitting, etc. And another vision of having the platoon be informed from the road-side units (of speed limits, etc.).</a:t>
            </a:r>
          </a:p>
          <a:p>
            <a:r>
              <a:rPr lang="en-US" baseline="0" dirty="0" smtClean="0"/>
              <a:t>There were certainly many visions and this is just a small sample of it, and not the focus of the talk really. But to see how things are changing in this area.</a:t>
            </a:r>
            <a:endParaRPr lang="en-US" dirty="0"/>
          </a:p>
        </p:txBody>
      </p:sp>
      <p:sp>
        <p:nvSpPr>
          <p:cNvPr id="4" name="Slide Number Placeholder 3"/>
          <p:cNvSpPr>
            <a:spLocks noGrp="1"/>
          </p:cNvSpPr>
          <p:nvPr>
            <p:ph type="sldNum" sz="quarter" idx="10"/>
          </p:nvPr>
        </p:nvSpPr>
        <p:spPr/>
        <p:txBody>
          <a:bodyPr/>
          <a:lstStyle/>
          <a:p>
            <a:fld id="{CB54FD17-8542-49F2-8103-FF5E55564C84}"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vision evolved over time and parts of it are</a:t>
            </a:r>
            <a:r>
              <a:rPr lang="en-US" baseline="0" dirty="0" smtClean="0"/>
              <a:t> becoming reality</a:t>
            </a:r>
            <a:r>
              <a:rPr lang="en-US" dirty="0" smtClean="0"/>
              <a:t>, with extensive sensing being</a:t>
            </a:r>
            <a:r>
              <a:rPr lang="en-US" baseline="0" dirty="0" smtClean="0"/>
              <a:t> added to cars (without the cars being necessarily connected). Then the connection happens between vehicles (for safety, infotainment, info sharing, etc.). Then the vehicles (cars, buses, trains, etc.) being connected to an infrastructure (remains to be seen what that will be, I expect it will have various architectures). Ironically, this picture was used in a </a:t>
            </a:r>
            <a:r>
              <a:rPr lang="en-US" baseline="0" dirty="0" err="1" smtClean="0"/>
              <a:t>cybersecurity</a:t>
            </a:r>
            <a:r>
              <a:rPr lang="en-US" baseline="0" dirty="0" smtClean="0"/>
              <a:t> conf (perhaps including the CIA) to exemplify vulnerability of connected-transportation!</a:t>
            </a:r>
          </a:p>
          <a:p>
            <a:r>
              <a:rPr lang="en-US" baseline="0" dirty="0" smtClean="0"/>
              <a:t>Finally, the connectivity is expected to become ubiquitous (and it is doing so in many instances). This is one vision from Cisco and I first heard about this from </a:t>
            </a:r>
            <a:r>
              <a:rPr lang="en-US" baseline="0" dirty="0" err="1" smtClean="0"/>
              <a:t>Flavio</a:t>
            </a:r>
            <a:r>
              <a:rPr lang="en-US" baseline="0" dirty="0" smtClean="0"/>
              <a:t> </a:t>
            </a:r>
            <a:r>
              <a:rPr lang="en-US" baseline="0" dirty="0" err="1" smtClean="0"/>
              <a:t>Bonomi</a:t>
            </a:r>
            <a:r>
              <a:rPr lang="en-US" baseline="0" dirty="0" smtClean="0"/>
              <a:t> (one former head of research there, while it existed) at the ACM MobiCom conf. keynote, when he was talking about cloudlets and ‘fog’ (perhaps the red and bright dots there), to form a semi-decentralized (or semi-centralized, depending on how you look at it) localized cloud to serve the vehicular network communication, computation and data access. You notice of course the ‘autonomous’ or self-driving vehicles being an essential part of the Internet of Things (IoT). </a:t>
            </a:r>
          </a:p>
          <a:p>
            <a:r>
              <a:rPr lang="en-US" baseline="0" dirty="0" smtClean="0"/>
              <a:t>So these changes, evolutions and visions cannot be ignored, they’re slowly becoming part of reality, and we need to capture them in our design and evaluation frameworks moving forward.</a:t>
            </a:r>
            <a:endParaRPr lang="en-US" dirty="0"/>
          </a:p>
        </p:txBody>
      </p:sp>
      <p:sp>
        <p:nvSpPr>
          <p:cNvPr id="4" name="Slide Number Placeholder 3"/>
          <p:cNvSpPr>
            <a:spLocks noGrp="1"/>
          </p:cNvSpPr>
          <p:nvPr>
            <p:ph type="sldNum" sz="quarter" idx="10"/>
          </p:nvPr>
        </p:nvSpPr>
        <p:spPr/>
        <p:txBody>
          <a:bodyPr/>
          <a:lstStyle/>
          <a:p>
            <a:fld id="{CB54FD17-8542-49F2-8103-FF5E55564C84}"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this is not a</a:t>
            </a:r>
            <a:r>
              <a:rPr lang="en-US" baseline="0" dirty="0" smtClean="0"/>
              <a:t> talk about autonomy (there are probably several experts in the room on this), but the technology I think will facilitate new modes of vehicular mobility (e.g., they’re likely to enable platoons). So sensors (</a:t>
            </a:r>
            <a:r>
              <a:rPr lang="en-US" baseline="0" dirty="0" err="1" smtClean="0"/>
              <a:t>Lidar</a:t>
            </a:r>
            <a:r>
              <a:rPr lang="en-US" baseline="0" dirty="0" smtClean="0"/>
              <a:t>, Radar, Cameras, ultra-sound, etc.) coupled with on-board computation and (perhaps) communication, will enable neighborhood awareness and forward vision. We’ve seen some of that for years with the Google fleet, and the (now-discontinued) self-driving car without the steering wheel from Google (that faced a lot of regulatory issues, where regulators are not ready yet for this!).</a:t>
            </a:r>
            <a:endParaRPr lang="en-US" dirty="0"/>
          </a:p>
        </p:txBody>
      </p:sp>
      <p:sp>
        <p:nvSpPr>
          <p:cNvPr id="4" name="Slide Number Placeholder 3"/>
          <p:cNvSpPr>
            <a:spLocks noGrp="1"/>
          </p:cNvSpPr>
          <p:nvPr>
            <p:ph type="sldNum" sz="quarter" idx="10"/>
          </p:nvPr>
        </p:nvSpPr>
        <p:spPr/>
        <p:txBody>
          <a:bodyPr/>
          <a:lstStyle/>
          <a:p>
            <a:fld id="{CB54FD17-8542-49F2-8103-FF5E55564C84}"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self-driving vision</a:t>
            </a:r>
            <a:r>
              <a:rPr lang="en-US" baseline="0" dirty="0" smtClean="0"/>
              <a:t> is also evolving… and here’s my simplistic illustration of this… first we’re attentive and expect to be responsible (hold the wheel as take over in emergencies), then we’re praying that the car will take the right decisions, then we’re more trusting and careless,… then we’re out of the loop when the car is doing everything and we’re expected to just enjoy the ride and not even face forward (we’re not there yet, but maybe we’re heading there!).</a:t>
            </a:r>
            <a:endParaRPr lang="en-US" dirty="0"/>
          </a:p>
        </p:txBody>
      </p:sp>
      <p:sp>
        <p:nvSpPr>
          <p:cNvPr id="4" name="Slide Number Placeholder 3"/>
          <p:cNvSpPr>
            <a:spLocks noGrp="1"/>
          </p:cNvSpPr>
          <p:nvPr>
            <p:ph type="sldNum" sz="quarter" idx="10"/>
          </p:nvPr>
        </p:nvSpPr>
        <p:spPr/>
        <p:txBody>
          <a:bodyPr/>
          <a:lstStyle/>
          <a:p>
            <a:fld id="{CB54FD17-8542-49F2-8103-FF5E55564C84}"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Along with these changes on the transportation side, there’s been a</a:t>
            </a:r>
            <a:r>
              <a:rPr lang="en-US" baseline="0" dirty="0" smtClean="0"/>
              <a:t> revolution in the mobile device side that is evident everyday.</a:t>
            </a:r>
          </a:p>
          <a:p>
            <a:r>
              <a:rPr lang="en-US" baseline="0" dirty="0" smtClean="0"/>
              <a:t>With great growth (really explosion) in smartphone technology, other ultra—portable devices (e.g., tablets), and even connected devices in cars!</a:t>
            </a:r>
          </a:p>
          <a:p>
            <a:r>
              <a:rPr lang="en-US" baseline="0" dirty="0" smtClean="0"/>
              <a:t>The scale has been enormous in terms of numbers, capabilities and integration in everyday life, which created unprecedented coupling between the devices and their users… we (as users) leave digital breadcrumbs and create behavioral signatures (that I refer to as profiles)… and the question is, how can we utilize this data and these profiles to improve future networks and services!</a:t>
            </a:r>
            <a:endParaRPr lang="en-US" dirty="0"/>
          </a:p>
        </p:txBody>
      </p:sp>
      <p:sp>
        <p:nvSpPr>
          <p:cNvPr id="4" name="Slide Number Placeholder 3"/>
          <p:cNvSpPr>
            <a:spLocks noGrp="1"/>
          </p:cNvSpPr>
          <p:nvPr>
            <p:ph type="sldNum" sz="quarter" idx="10"/>
          </p:nvPr>
        </p:nvSpPr>
        <p:spPr/>
        <p:txBody>
          <a:bodyPr/>
          <a:lstStyle/>
          <a:p>
            <a:fld id="{CB54FD17-8542-49F2-8103-FF5E55564C84}"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6B04BF8D-3878-4109-BA6D-B85CA4F011A1}" type="slidenum">
              <a:rPr lang="en-US"/>
              <a:pPr/>
              <a:t>7</a:t>
            </a:fld>
            <a:endParaRPr lang="en-US"/>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eaLnBrk="1" hangingPunct="1"/>
            <a:endParaRPr lang="en-US" smtClean="0">
              <a:ea typeface="ＭＳ Ｐゴシック" pitchFamily="-111"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9534A9A6-7FD3-44C6-91A1-15E4C8F386CD}" type="slidenum">
              <a:rPr lang="en-US"/>
              <a:pPr/>
              <a:t>8</a:t>
            </a:fld>
            <a:endParaRPr lang="en-US"/>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ea typeface="ＭＳ Ｐゴシック" pitchFamily="-111"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p>
            <a:fld id="{F10F36FE-9E26-5E4D-8930-BC7162E3AB05}" type="slidenum">
              <a:rPr lang="en-US">
                <a:latin typeface="Times New Roman" pitchFamily="-108" charset="0"/>
                <a:ea typeface="ＭＳ Ｐゴシック" pitchFamily="-108" charset="-128"/>
                <a:cs typeface="ＭＳ Ｐゴシック" pitchFamily="-108" charset="-128"/>
              </a:rPr>
              <a:pPr/>
              <a:t>9</a:t>
            </a:fld>
            <a:endParaRPr lang="en-US">
              <a:latin typeface="Times New Roman" pitchFamily="-108" charset="0"/>
              <a:ea typeface="ＭＳ Ｐゴシック" pitchFamily="-108" charset="-128"/>
              <a:cs typeface="ＭＳ Ｐゴシック" pitchFamily="-108" charset="-128"/>
            </a:endParaRPr>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a:ln/>
        </p:spPr>
        <p:txBody>
          <a:bodyPr/>
          <a:lstStyle/>
          <a:p>
            <a:endParaRPr lang="en-US">
              <a:latin typeface="Times New Roman" pitchFamily="-108" charset="0"/>
              <a:ea typeface="ＭＳ Ｐゴシック" pitchFamily="-108" charset="-128"/>
              <a:cs typeface="ＭＳ Ｐゴシック" pitchFamily="-108"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4CC4735-294F-874D-BF54-59D216F4B4A2}" type="datetimeFigureOut">
              <a:rPr lang="en-US" smtClean="0"/>
              <a:t>8/3/17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44B26C-AD34-C24D-ABAE-129636601756}"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4CC4735-294F-874D-BF54-59D216F4B4A2}" type="datetimeFigureOut">
              <a:rPr lang="en-US" smtClean="0"/>
              <a:t>8/3/17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44B26C-AD34-C24D-ABAE-12963660175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4CC4735-294F-874D-BF54-59D216F4B4A2}" type="datetimeFigureOut">
              <a:rPr lang="en-US" smtClean="0"/>
              <a:t>8/3/17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44B26C-AD34-C24D-ABAE-129636601756}"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5_Custom Layout">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694FADCD-22F2-4A14-A571-6ACF405E65FD}" type="slidenum">
              <a:rPr lang="en-US" smtClean="0"/>
              <a:pPr/>
              <a:t>‹#›</a:t>
            </a:fld>
            <a:endParaRPr lang="en-US" dirty="0"/>
          </a:p>
        </p:txBody>
      </p:sp>
      <p:sp>
        <p:nvSpPr>
          <p:cNvPr id="4" name="Title 3"/>
          <p:cNvSpPr>
            <a:spLocks noGrp="1"/>
          </p:cNvSpPr>
          <p:nvPr>
            <p:ph type="title"/>
          </p:nvPr>
        </p:nvSpPr>
        <p:spPr/>
        <p:txBody>
          <a:bodyPr/>
          <a:lstStyle>
            <a:lvl1pPr>
              <a:defRPr>
                <a:latin typeface="+mj-lt"/>
              </a:defRPr>
            </a:lvl1pPr>
          </a:lstStyle>
          <a:p>
            <a:r>
              <a:rPr lang="en-US" dirty="0"/>
              <a:t>Click to edit Master title style</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625153831"/>
      </p:ext>
    </p:extLst>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3_Custom Layout">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694FADCD-22F2-4A14-A571-6ACF405E65FD}" type="slidenum">
              <a:rPr lang="en-US" smtClean="0"/>
              <a:pPr/>
              <a:t>‹#›</a:t>
            </a:fld>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27560197"/>
      </p:ext>
    </p:extLst>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4CC4735-294F-874D-BF54-59D216F4B4A2}" type="datetimeFigureOut">
              <a:rPr lang="en-US" smtClean="0"/>
              <a:t>8/3/17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44B26C-AD34-C24D-ABAE-129636601756}"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4CC4735-294F-874D-BF54-59D216F4B4A2}" type="datetimeFigureOut">
              <a:rPr lang="en-US" smtClean="0"/>
              <a:t>8/3/17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44B26C-AD34-C24D-ABAE-129636601756}"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4CC4735-294F-874D-BF54-59D216F4B4A2}" type="datetimeFigureOut">
              <a:rPr lang="en-US" smtClean="0"/>
              <a:t>8/3/17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44B26C-AD34-C24D-ABAE-129636601756}"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4CC4735-294F-874D-BF54-59D216F4B4A2}" type="datetimeFigureOut">
              <a:rPr lang="en-US" smtClean="0"/>
              <a:t>8/3/17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444B26C-AD34-C24D-ABAE-129636601756}"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4CC4735-294F-874D-BF54-59D216F4B4A2}" type="datetimeFigureOut">
              <a:rPr lang="en-US" smtClean="0"/>
              <a:t>8/3/17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44B26C-AD34-C24D-ABAE-129636601756}"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CC4735-294F-874D-BF54-59D216F4B4A2}" type="datetimeFigureOut">
              <a:rPr lang="en-US" smtClean="0"/>
              <a:t>8/3/17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444B26C-AD34-C24D-ABAE-129636601756}"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4CC4735-294F-874D-BF54-59D216F4B4A2}" type="datetimeFigureOut">
              <a:rPr lang="en-US" smtClean="0"/>
              <a:t>8/3/17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44B26C-AD34-C24D-ABAE-129636601756}"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4CC4735-294F-874D-BF54-59D216F4B4A2}" type="datetimeFigureOut">
              <a:rPr lang="en-US" smtClean="0"/>
              <a:t>8/3/17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44B26C-AD34-C24D-ABAE-129636601756}"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CC4735-294F-874D-BF54-59D216F4B4A2}" type="datetimeFigureOut">
              <a:rPr lang="en-US" smtClean="0"/>
              <a:t>8/3/17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44B26C-AD34-C24D-ABAE-129636601756}"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57.png"/></Relationships>
</file>

<file path=ppt/slides/_rels/slide11.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61.png"/><Relationship Id="rId6" Type="http://schemas.openxmlformats.org/officeDocument/2006/relationships/image" Target="../media/image62.emf"/><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12.xml.rels><?xml version="1.0" encoding="UTF-8" standalone="yes"?>
<Relationships xmlns="http://schemas.openxmlformats.org/package/2006/relationships"><Relationship Id="rId3" Type="http://schemas.openxmlformats.org/officeDocument/2006/relationships/image" Target="../media/image63.emf"/><Relationship Id="rId4" Type="http://schemas.openxmlformats.org/officeDocument/2006/relationships/image" Target="../media/image64.emf"/><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48.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65.emf"/></Relationships>
</file>

<file path=ppt/slides/_rels/slide15.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1" Type="http://schemas.openxmlformats.org/officeDocument/2006/relationships/slideLayout" Target="../slideLayouts/slideLayout2.xml"/><Relationship Id="rId2" Type="http://schemas.openxmlformats.org/officeDocument/2006/relationships/image" Target="../media/image66.png"/></Relationships>
</file>

<file path=ppt/slides/_rels/slide16.xml.rels><?xml version="1.0" encoding="UTF-8" standalone="yes"?>
<Relationships xmlns="http://schemas.openxmlformats.org/package/2006/relationships"><Relationship Id="rId3" Type="http://schemas.openxmlformats.org/officeDocument/2006/relationships/image" Target="../media/image69.jpeg"/><Relationship Id="rId4" Type="http://schemas.openxmlformats.org/officeDocument/2006/relationships/image" Target="../media/image70.jpeg"/><Relationship Id="rId5" Type="http://schemas.openxmlformats.org/officeDocument/2006/relationships/image" Target="../media/image71.jpeg"/><Relationship Id="rId6" Type="http://schemas.openxmlformats.org/officeDocument/2006/relationships/image" Target="../media/image72.jpe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73.jpeg"/></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12.xml"/><Relationship Id="rId2" Type="http://schemas.openxmlformats.org/officeDocument/2006/relationships/diagramData" Target="../diagrams/data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77.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jpeg"/><Relationship Id="rId5" Type="http://schemas.openxmlformats.org/officeDocument/2006/relationships/image" Target="../media/image3.png"/><Relationship Id="rId6" Type="http://schemas.openxmlformats.org/officeDocument/2006/relationships/image" Target="../media/image4.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9.png"/></Relationships>
</file>

<file path=ppt/slides/_rels/slide22.xml.rels><?xml version="1.0" encoding="UTF-8" standalone="yes"?>
<Relationships xmlns="http://schemas.openxmlformats.org/package/2006/relationships"><Relationship Id="rId3" Type="http://schemas.openxmlformats.org/officeDocument/2006/relationships/image" Target="../media/image81.jpeg"/><Relationship Id="rId4" Type="http://schemas.openxmlformats.org/officeDocument/2006/relationships/image" Target="../media/image82.jpeg"/><Relationship Id="rId1" Type="http://schemas.openxmlformats.org/officeDocument/2006/relationships/slideLayout" Target="../slideLayouts/slideLayout2.xml"/><Relationship Id="rId2" Type="http://schemas.openxmlformats.org/officeDocument/2006/relationships/image" Target="../media/image80.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5" Type="http://schemas.openxmlformats.org/officeDocument/2006/relationships/image" Target="../media/image7.jpeg"/><Relationship Id="rId6" Type="http://schemas.openxmlformats.org/officeDocument/2006/relationships/image" Target="../media/image8.jpeg"/><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jpeg"/><Relationship Id="rId5" Type="http://schemas.openxmlformats.org/officeDocument/2006/relationships/image" Target="../media/image11.jpeg"/><Relationship Id="rId6" Type="http://schemas.openxmlformats.org/officeDocument/2006/relationships/image" Target="../media/image12.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5" Type="http://schemas.openxmlformats.org/officeDocument/2006/relationships/image" Target="../media/image15.jpeg"/><Relationship Id="rId6" Type="http://schemas.openxmlformats.org/officeDocument/2006/relationships/image" Target="../media/image16.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eg"/><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1.jpeg"/><Relationship Id="rId8" Type="http://schemas.openxmlformats.org/officeDocument/2006/relationships/image" Target="../media/image22.png"/><Relationship Id="rId9" Type="http://schemas.openxmlformats.org/officeDocument/2006/relationships/image" Target="../media/image23.jpeg"/><Relationship Id="rId10" Type="http://schemas.openxmlformats.org/officeDocument/2006/relationships/image" Target="../media/image24.jpeg"/><Relationship Id="rId11" Type="http://schemas.openxmlformats.org/officeDocument/2006/relationships/image" Target="../media/image25.jpeg"/><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9" Type="http://schemas.openxmlformats.org/officeDocument/2006/relationships/image" Target="../media/image31.png"/><Relationship Id="rId20" Type="http://schemas.openxmlformats.org/officeDocument/2006/relationships/image" Target="../media/image42.jpeg"/><Relationship Id="rId21" Type="http://schemas.openxmlformats.org/officeDocument/2006/relationships/image" Target="../media/image43.jpeg"/><Relationship Id="rId22" Type="http://schemas.openxmlformats.org/officeDocument/2006/relationships/image" Target="../media/image44.gif"/><Relationship Id="rId23" Type="http://schemas.openxmlformats.org/officeDocument/2006/relationships/image" Target="../media/image45.png"/><Relationship Id="rId24" Type="http://schemas.openxmlformats.org/officeDocument/2006/relationships/image" Target="../media/image46.png"/><Relationship Id="rId25" Type="http://schemas.openxmlformats.org/officeDocument/2006/relationships/image" Target="../media/image47.png"/><Relationship Id="rId26" Type="http://schemas.openxmlformats.org/officeDocument/2006/relationships/image" Target="../media/image48.jpeg"/><Relationship Id="rId27" Type="http://schemas.openxmlformats.org/officeDocument/2006/relationships/image" Target="../media/image49.png"/><Relationship Id="rId10" Type="http://schemas.openxmlformats.org/officeDocument/2006/relationships/image" Target="../media/image32.png"/><Relationship Id="rId11" Type="http://schemas.openxmlformats.org/officeDocument/2006/relationships/image" Target="../media/image33.png"/><Relationship Id="rId12" Type="http://schemas.openxmlformats.org/officeDocument/2006/relationships/image" Target="../media/image34.png"/><Relationship Id="rId13" Type="http://schemas.openxmlformats.org/officeDocument/2006/relationships/image" Target="../media/image35.png"/><Relationship Id="rId14" Type="http://schemas.openxmlformats.org/officeDocument/2006/relationships/image" Target="../media/image36.jpeg"/><Relationship Id="rId15" Type="http://schemas.openxmlformats.org/officeDocument/2006/relationships/image" Target="../media/image37.jpeg"/><Relationship Id="rId16" Type="http://schemas.openxmlformats.org/officeDocument/2006/relationships/image" Target="../media/image38.jpeg"/><Relationship Id="rId17" Type="http://schemas.openxmlformats.org/officeDocument/2006/relationships/image" Target="../media/image39.png"/><Relationship Id="rId18" Type="http://schemas.openxmlformats.org/officeDocument/2006/relationships/image" Target="../media/image40.png"/><Relationship Id="rId19" Type="http://schemas.openxmlformats.org/officeDocument/2006/relationships/image" Target="../media/image41.png"/><Relationship Id="rId1" Type="http://schemas.openxmlformats.org/officeDocument/2006/relationships/vmlDrawing" Target="../drawings/vmlDrawing1.vml"/><Relationship Id="rId2" Type="http://schemas.openxmlformats.org/officeDocument/2006/relationships/slideLayout" Target="../slideLayouts/slideLayout2.xml"/><Relationship Id="rId3" Type="http://schemas.openxmlformats.org/officeDocument/2006/relationships/notesSlide" Target="../notesSlides/notesSlide7.xml"/><Relationship Id="rId4" Type="http://schemas.openxmlformats.org/officeDocument/2006/relationships/oleObject" Target="../embeddings/Microsoft_Equation1.bin"/><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51.png"/><Relationship Id="rId5"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wmf"/><Relationship Id="rId5" Type="http://schemas.openxmlformats.org/officeDocument/2006/relationships/image" Target="../media/image55.wmf"/><Relationship Id="rId6" Type="http://schemas.openxmlformats.org/officeDocument/2006/relationships/image" Target="../media/image56.wmf"/><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229600" cy="1143000"/>
          </a:xfrm>
        </p:spPr>
        <p:txBody>
          <a:bodyPr/>
          <a:lstStyle/>
          <a:p>
            <a:r>
              <a:rPr lang="en-US" u="sng" dirty="0" smtClean="0">
                <a:solidFill>
                  <a:srgbClr val="0000FF"/>
                </a:solidFill>
                <a:latin typeface="Times New Roman"/>
                <a:cs typeface="Times New Roman"/>
              </a:rPr>
              <a:t>Outline</a:t>
            </a:r>
            <a:endParaRPr lang="en-US" u="sng" dirty="0">
              <a:solidFill>
                <a:srgbClr val="0000FF"/>
              </a:solidFill>
              <a:latin typeface="Times New Roman"/>
              <a:cs typeface="Times New Roman"/>
            </a:endParaRPr>
          </a:p>
        </p:txBody>
      </p:sp>
      <p:sp>
        <p:nvSpPr>
          <p:cNvPr id="3" name="Content Placeholder 2"/>
          <p:cNvSpPr>
            <a:spLocks noGrp="1"/>
          </p:cNvSpPr>
          <p:nvPr>
            <p:ph idx="1"/>
          </p:nvPr>
        </p:nvSpPr>
        <p:spPr>
          <a:xfrm>
            <a:off x="304800" y="1219200"/>
            <a:ext cx="8686800" cy="5486400"/>
          </a:xfrm>
        </p:spPr>
        <p:txBody>
          <a:bodyPr>
            <a:normAutofit/>
          </a:bodyPr>
          <a:lstStyle/>
          <a:p>
            <a:r>
              <a:rPr lang="en-US" dirty="0" smtClean="0">
                <a:latin typeface="Times New Roman"/>
                <a:cs typeface="Times New Roman"/>
              </a:rPr>
              <a:t>Vehicular </a:t>
            </a:r>
            <a:r>
              <a:rPr lang="en-US" dirty="0" smtClean="0">
                <a:latin typeface="Times New Roman"/>
                <a:cs typeface="Times New Roman"/>
              </a:rPr>
              <a:t>Networking</a:t>
            </a:r>
          </a:p>
          <a:p>
            <a:r>
              <a:rPr lang="en-US" dirty="0" smtClean="0">
                <a:latin typeface="Times New Roman"/>
                <a:cs typeface="Times New Roman"/>
              </a:rPr>
              <a:t>Self</a:t>
            </a:r>
            <a:r>
              <a:rPr lang="en-US" dirty="0" smtClean="0">
                <a:latin typeface="Times New Roman"/>
                <a:cs typeface="Times New Roman"/>
              </a:rPr>
              <a:t>-driving as Enabler</a:t>
            </a:r>
            <a:endParaRPr lang="en-US" dirty="0" smtClean="0">
              <a:latin typeface="Times New Roman"/>
              <a:cs typeface="Times New Roman"/>
            </a:endParaRPr>
          </a:p>
          <a:p>
            <a:r>
              <a:rPr lang="en-US" dirty="0" smtClean="0">
                <a:latin typeface="Times New Roman"/>
                <a:cs typeface="Times New Roman"/>
              </a:rPr>
              <a:t>Vehicular </a:t>
            </a:r>
            <a:r>
              <a:rPr lang="en-US" dirty="0" smtClean="0">
                <a:latin typeface="Times New Roman"/>
                <a:cs typeface="Times New Roman"/>
              </a:rPr>
              <a:t>Mobility Modeling</a:t>
            </a:r>
          </a:p>
          <a:p>
            <a:pPr lvl="1"/>
            <a:r>
              <a:rPr lang="en-US" dirty="0" smtClean="0">
                <a:latin typeface="Times New Roman"/>
                <a:cs typeface="Times New Roman"/>
              </a:rPr>
              <a:t>Planet-Scale Vehicular Mobility (imagery data)</a:t>
            </a:r>
          </a:p>
          <a:p>
            <a:pPr lvl="1"/>
            <a:r>
              <a:rPr lang="en-US" dirty="0" smtClean="0">
                <a:latin typeface="Times New Roman"/>
                <a:cs typeface="Times New Roman"/>
              </a:rPr>
              <a:t>Systematic Vehicular Simulations (</a:t>
            </a:r>
            <a:r>
              <a:rPr lang="en-US" i="1" dirty="0" smtClean="0">
                <a:latin typeface="Times New Roman"/>
                <a:cs typeface="Times New Roman"/>
              </a:rPr>
              <a:t>En-Route</a:t>
            </a:r>
            <a:r>
              <a:rPr lang="en-US" dirty="0" smtClean="0">
                <a:latin typeface="Times New Roman"/>
                <a:cs typeface="Times New Roman"/>
              </a:rPr>
              <a:t>)</a:t>
            </a:r>
            <a:endParaRPr lang="en-US" dirty="0" smtClean="0">
              <a:latin typeface="Times New Roman"/>
              <a:cs typeface="Times New Roman"/>
            </a:endParaRPr>
          </a:p>
          <a:p>
            <a:r>
              <a:rPr lang="en-US" dirty="0" smtClean="0">
                <a:latin typeface="Times New Roman"/>
                <a:cs typeface="Times New Roman"/>
              </a:rPr>
              <a:t>Future </a:t>
            </a:r>
            <a:r>
              <a:rPr lang="en-US" dirty="0" smtClean="0">
                <a:latin typeface="Times New Roman"/>
                <a:cs typeface="Times New Roman"/>
              </a:rPr>
              <a:t>Directions</a:t>
            </a:r>
          </a:p>
          <a:p>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7938" name="Slide Number Placeholder 3"/>
          <p:cNvSpPr>
            <a:spLocks noGrp="1"/>
          </p:cNvSpPr>
          <p:nvPr>
            <p:ph type="sldNum" sz="quarter" idx="10"/>
          </p:nvPr>
        </p:nvSpPr>
        <p:spPr>
          <a:xfrm>
            <a:off x="609600" y="6361112"/>
            <a:ext cx="2133600" cy="476250"/>
          </a:xfrm>
          <a:noFill/>
        </p:spPr>
        <p:txBody>
          <a:bodyPr/>
          <a:lstStyle/>
          <a:p>
            <a:fld id="{DE647767-A7E0-A841-807F-34B21E3339B1}" type="slidenum">
              <a:rPr lang="en-US">
                <a:latin typeface="Times New Roman" pitchFamily="-108" charset="0"/>
                <a:ea typeface="ＭＳ Ｐゴシック" pitchFamily="-108" charset="-128"/>
                <a:cs typeface="ＭＳ Ｐゴシック" pitchFamily="-108" charset="-128"/>
              </a:rPr>
              <a:pPr/>
              <a:t>10</a:t>
            </a:fld>
            <a:endParaRPr lang="en-US">
              <a:latin typeface="Times New Roman" pitchFamily="-108" charset="0"/>
              <a:ea typeface="ＭＳ Ｐゴシック" pitchFamily="-108" charset="-128"/>
              <a:cs typeface="ＭＳ Ｐゴシック" pitchFamily="-108" charset="-128"/>
            </a:endParaRPr>
          </a:p>
        </p:txBody>
      </p:sp>
      <p:pic>
        <p:nvPicPr>
          <p:cNvPr id="167940" name="Picture 3" descr="LA-downtown-Freeway-map"/>
          <p:cNvPicPr>
            <a:picLocks noGrp="1" noChangeAspect="1" noChangeArrowheads="1"/>
          </p:cNvPicPr>
          <p:nvPr>
            <p:ph idx="1"/>
          </p:nvPr>
        </p:nvPicPr>
        <p:blipFill>
          <a:blip r:embed="rId3"/>
          <a:srcRect/>
          <a:stretch>
            <a:fillRect/>
          </a:stretch>
        </p:blipFill>
        <p:spPr>
          <a:xfrm>
            <a:off x="457200" y="877887"/>
            <a:ext cx="7848600" cy="5980113"/>
          </a:xfrm>
          <a:noFill/>
        </p:spPr>
      </p:pic>
      <p:sp>
        <p:nvSpPr>
          <p:cNvPr id="761860" name="Oval 4"/>
          <p:cNvSpPr>
            <a:spLocks noChangeArrowheads="1"/>
          </p:cNvSpPr>
          <p:nvPr/>
        </p:nvSpPr>
        <p:spPr bwMode="auto">
          <a:xfrm>
            <a:off x="2819400" y="2173287"/>
            <a:ext cx="76200" cy="762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761861" name="Oval 5"/>
          <p:cNvSpPr>
            <a:spLocks noChangeArrowheads="1"/>
          </p:cNvSpPr>
          <p:nvPr/>
        </p:nvSpPr>
        <p:spPr bwMode="auto">
          <a:xfrm>
            <a:off x="2971800" y="2249487"/>
            <a:ext cx="76200" cy="762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761862" name="Oval 6"/>
          <p:cNvSpPr>
            <a:spLocks noChangeArrowheads="1"/>
          </p:cNvSpPr>
          <p:nvPr/>
        </p:nvSpPr>
        <p:spPr bwMode="auto">
          <a:xfrm>
            <a:off x="3200400" y="2401887"/>
            <a:ext cx="76200" cy="762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67944" name="Oval 7"/>
          <p:cNvSpPr>
            <a:spLocks noChangeArrowheads="1"/>
          </p:cNvSpPr>
          <p:nvPr/>
        </p:nvSpPr>
        <p:spPr bwMode="auto">
          <a:xfrm>
            <a:off x="3429000" y="2401887"/>
            <a:ext cx="76200" cy="762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761864" name="Oval 8"/>
          <p:cNvSpPr>
            <a:spLocks noChangeArrowheads="1"/>
          </p:cNvSpPr>
          <p:nvPr/>
        </p:nvSpPr>
        <p:spPr bwMode="auto">
          <a:xfrm>
            <a:off x="3581400" y="2478087"/>
            <a:ext cx="76200" cy="762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761865" name="Oval 9"/>
          <p:cNvSpPr>
            <a:spLocks noChangeArrowheads="1"/>
          </p:cNvSpPr>
          <p:nvPr/>
        </p:nvSpPr>
        <p:spPr bwMode="auto">
          <a:xfrm>
            <a:off x="3733800" y="2554287"/>
            <a:ext cx="76200" cy="762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761866" name="Oval 10"/>
          <p:cNvSpPr>
            <a:spLocks noChangeArrowheads="1"/>
          </p:cNvSpPr>
          <p:nvPr/>
        </p:nvSpPr>
        <p:spPr bwMode="auto">
          <a:xfrm>
            <a:off x="3886200" y="2630487"/>
            <a:ext cx="76200" cy="762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761867" name="Oval 11"/>
          <p:cNvSpPr>
            <a:spLocks noChangeArrowheads="1"/>
          </p:cNvSpPr>
          <p:nvPr/>
        </p:nvSpPr>
        <p:spPr bwMode="auto">
          <a:xfrm>
            <a:off x="4114800" y="2782887"/>
            <a:ext cx="76200" cy="762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761868" name="Oval 12"/>
          <p:cNvSpPr>
            <a:spLocks noChangeArrowheads="1"/>
          </p:cNvSpPr>
          <p:nvPr/>
        </p:nvSpPr>
        <p:spPr bwMode="auto">
          <a:xfrm>
            <a:off x="3352800" y="2249487"/>
            <a:ext cx="76200" cy="76200"/>
          </a:xfrm>
          <a:prstGeom prst="ellipse">
            <a:avLst/>
          </a:prstGeom>
          <a:solidFill>
            <a:schemeClr val="tx2"/>
          </a:solidFill>
          <a:ln w="9525">
            <a:solidFill>
              <a:schemeClr val="tx1"/>
            </a:solidFill>
            <a:round/>
            <a:headEnd/>
            <a:tailEnd/>
          </a:ln>
        </p:spPr>
        <p:txBody>
          <a:bodyPr wrap="none" anchor="ctr">
            <a:prstTxWarp prst="textNoShape">
              <a:avLst/>
            </a:prstTxWarp>
          </a:bodyPr>
          <a:lstStyle/>
          <a:p>
            <a:endParaRPr lang="en-US"/>
          </a:p>
        </p:txBody>
      </p:sp>
      <p:sp>
        <p:nvSpPr>
          <p:cNvPr id="761869" name="Oval 13"/>
          <p:cNvSpPr>
            <a:spLocks noChangeArrowheads="1"/>
          </p:cNvSpPr>
          <p:nvPr/>
        </p:nvSpPr>
        <p:spPr bwMode="auto">
          <a:xfrm>
            <a:off x="3505200" y="2325687"/>
            <a:ext cx="76200" cy="76200"/>
          </a:xfrm>
          <a:prstGeom prst="ellipse">
            <a:avLst/>
          </a:prstGeom>
          <a:solidFill>
            <a:schemeClr val="tx2"/>
          </a:solidFill>
          <a:ln w="9525">
            <a:solidFill>
              <a:schemeClr val="tx1"/>
            </a:solidFill>
            <a:round/>
            <a:headEnd/>
            <a:tailEnd/>
          </a:ln>
        </p:spPr>
        <p:txBody>
          <a:bodyPr wrap="none" anchor="ctr">
            <a:prstTxWarp prst="textNoShape">
              <a:avLst/>
            </a:prstTxWarp>
          </a:bodyPr>
          <a:lstStyle/>
          <a:p>
            <a:endParaRPr lang="en-US"/>
          </a:p>
        </p:txBody>
      </p:sp>
      <p:sp>
        <p:nvSpPr>
          <p:cNvPr id="761870" name="Oval 14"/>
          <p:cNvSpPr>
            <a:spLocks noChangeArrowheads="1"/>
          </p:cNvSpPr>
          <p:nvPr/>
        </p:nvSpPr>
        <p:spPr bwMode="auto">
          <a:xfrm>
            <a:off x="3733800" y="2478087"/>
            <a:ext cx="76200" cy="76200"/>
          </a:xfrm>
          <a:prstGeom prst="ellipse">
            <a:avLst/>
          </a:prstGeom>
          <a:solidFill>
            <a:schemeClr val="tx2"/>
          </a:solidFill>
          <a:ln w="9525">
            <a:solidFill>
              <a:schemeClr val="tx1"/>
            </a:solidFill>
            <a:round/>
            <a:headEnd/>
            <a:tailEnd/>
          </a:ln>
        </p:spPr>
        <p:txBody>
          <a:bodyPr wrap="none" anchor="ctr">
            <a:prstTxWarp prst="textNoShape">
              <a:avLst/>
            </a:prstTxWarp>
          </a:bodyPr>
          <a:lstStyle/>
          <a:p>
            <a:endParaRPr lang="en-US"/>
          </a:p>
        </p:txBody>
      </p:sp>
      <p:sp>
        <p:nvSpPr>
          <p:cNvPr id="761871" name="Oval 15"/>
          <p:cNvSpPr>
            <a:spLocks noChangeArrowheads="1"/>
          </p:cNvSpPr>
          <p:nvPr/>
        </p:nvSpPr>
        <p:spPr bwMode="auto">
          <a:xfrm>
            <a:off x="3962400" y="2478087"/>
            <a:ext cx="76200" cy="76200"/>
          </a:xfrm>
          <a:prstGeom prst="ellipse">
            <a:avLst/>
          </a:prstGeom>
          <a:solidFill>
            <a:schemeClr val="tx2"/>
          </a:solidFill>
          <a:ln w="9525">
            <a:solidFill>
              <a:schemeClr val="tx1"/>
            </a:solidFill>
            <a:round/>
            <a:headEnd/>
            <a:tailEnd/>
          </a:ln>
        </p:spPr>
        <p:txBody>
          <a:bodyPr wrap="none" anchor="ctr">
            <a:prstTxWarp prst="textNoShape">
              <a:avLst/>
            </a:prstTxWarp>
          </a:bodyPr>
          <a:lstStyle/>
          <a:p>
            <a:endParaRPr lang="en-US"/>
          </a:p>
        </p:txBody>
      </p:sp>
      <p:sp>
        <p:nvSpPr>
          <p:cNvPr id="761872" name="Oval 16"/>
          <p:cNvSpPr>
            <a:spLocks noChangeArrowheads="1"/>
          </p:cNvSpPr>
          <p:nvPr/>
        </p:nvSpPr>
        <p:spPr bwMode="auto">
          <a:xfrm>
            <a:off x="4114800" y="2554287"/>
            <a:ext cx="76200" cy="76200"/>
          </a:xfrm>
          <a:prstGeom prst="ellipse">
            <a:avLst/>
          </a:prstGeom>
          <a:solidFill>
            <a:schemeClr val="tx2"/>
          </a:solidFill>
          <a:ln w="9525">
            <a:solidFill>
              <a:schemeClr val="tx1"/>
            </a:solidFill>
            <a:round/>
            <a:headEnd/>
            <a:tailEnd/>
          </a:ln>
        </p:spPr>
        <p:txBody>
          <a:bodyPr wrap="none" anchor="ctr">
            <a:prstTxWarp prst="textNoShape">
              <a:avLst/>
            </a:prstTxWarp>
          </a:bodyPr>
          <a:lstStyle/>
          <a:p>
            <a:endParaRPr lang="en-US"/>
          </a:p>
        </p:txBody>
      </p:sp>
      <p:sp>
        <p:nvSpPr>
          <p:cNvPr id="761873" name="Oval 17"/>
          <p:cNvSpPr>
            <a:spLocks noChangeArrowheads="1"/>
          </p:cNvSpPr>
          <p:nvPr/>
        </p:nvSpPr>
        <p:spPr bwMode="auto">
          <a:xfrm>
            <a:off x="4267200" y="2630487"/>
            <a:ext cx="76200" cy="76200"/>
          </a:xfrm>
          <a:prstGeom prst="ellipse">
            <a:avLst/>
          </a:prstGeom>
          <a:solidFill>
            <a:schemeClr val="tx2"/>
          </a:solidFill>
          <a:ln w="9525">
            <a:solidFill>
              <a:schemeClr val="tx1"/>
            </a:solidFill>
            <a:round/>
            <a:headEnd/>
            <a:tailEnd/>
          </a:ln>
        </p:spPr>
        <p:txBody>
          <a:bodyPr wrap="none" anchor="ctr">
            <a:prstTxWarp prst="textNoShape">
              <a:avLst/>
            </a:prstTxWarp>
          </a:bodyPr>
          <a:lstStyle/>
          <a:p>
            <a:endParaRPr lang="en-US"/>
          </a:p>
        </p:txBody>
      </p:sp>
      <p:sp>
        <p:nvSpPr>
          <p:cNvPr id="761874" name="Oval 18"/>
          <p:cNvSpPr>
            <a:spLocks noChangeArrowheads="1"/>
          </p:cNvSpPr>
          <p:nvPr/>
        </p:nvSpPr>
        <p:spPr bwMode="auto">
          <a:xfrm>
            <a:off x="4419600" y="2706687"/>
            <a:ext cx="76200" cy="76200"/>
          </a:xfrm>
          <a:prstGeom prst="ellipse">
            <a:avLst/>
          </a:prstGeom>
          <a:solidFill>
            <a:schemeClr val="tx2"/>
          </a:solidFill>
          <a:ln w="9525">
            <a:solidFill>
              <a:schemeClr val="tx1"/>
            </a:solidFill>
            <a:round/>
            <a:headEnd/>
            <a:tailEnd/>
          </a:ln>
        </p:spPr>
        <p:txBody>
          <a:bodyPr wrap="none" anchor="ctr">
            <a:prstTxWarp prst="textNoShape">
              <a:avLst/>
            </a:prstTxWarp>
          </a:bodyPr>
          <a:lstStyle/>
          <a:p>
            <a:endParaRPr lang="en-US"/>
          </a:p>
        </p:txBody>
      </p:sp>
      <p:sp>
        <p:nvSpPr>
          <p:cNvPr id="761875" name="Oval 19"/>
          <p:cNvSpPr>
            <a:spLocks noChangeArrowheads="1"/>
          </p:cNvSpPr>
          <p:nvPr/>
        </p:nvSpPr>
        <p:spPr bwMode="auto">
          <a:xfrm>
            <a:off x="4648200" y="2859087"/>
            <a:ext cx="76200" cy="76200"/>
          </a:xfrm>
          <a:prstGeom prst="ellipse">
            <a:avLst/>
          </a:prstGeom>
          <a:solidFill>
            <a:schemeClr val="tx2"/>
          </a:solidFill>
          <a:ln w="9525">
            <a:solidFill>
              <a:schemeClr val="tx1"/>
            </a:solidFill>
            <a:round/>
            <a:headEnd/>
            <a:tailEnd/>
          </a:ln>
        </p:spPr>
        <p:txBody>
          <a:bodyPr wrap="none" anchor="ctr">
            <a:prstTxWarp prst="textNoShape">
              <a:avLst/>
            </a:prstTxWarp>
          </a:bodyPr>
          <a:lstStyle/>
          <a:p>
            <a:endParaRPr lang="en-US"/>
          </a:p>
        </p:txBody>
      </p:sp>
      <p:sp>
        <p:nvSpPr>
          <p:cNvPr id="20" name="TextBox 19"/>
          <p:cNvSpPr txBox="1"/>
          <p:nvPr/>
        </p:nvSpPr>
        <p:spPr>
          <a:xfrm>
            <a:off x="1121143" y="468868"/>
            <a:ext cx="7517916" cy="369332"/>
          </a:xfrm>
          <a:prstGeom prst="rect">
            <a:avLst/>
          </a:prstGeom>
          <a:noFill/>
        </p:spPr>
        <p:txBody>
          <a:bodyPr wrap="none" rtlCol="0">
            <a:spAutoFit/>
          </a:bodyPr>
          <a:lstStyle/>
          <a:p>
            <a:r>
              <a:rPr lang="en-US" u="sng" dirty="0" smtClean="0">
                <a:solidFill>
                  <a:srgbClr val="0000FF"/>
                </a:solidFill>
                <a:latin typeface="Times New Roman"/>
                <a:cs typeface="Times New Roman"/>
              </a:rPr>
              <a:t>Synthetic Models, lack trace-driven models: Freeway (FWY) Model</a:t>
            </a:r>
            <a:r>
              <a:rPr lang="en-US" dirty="0" smtClean="0">
                <a:latin typeface="Times New Roman"/>
                <a:cs typeface="Times New Roman"/>
              </a:rPr>
              <a:t>  </a:t>
            </a:r>
            <a:r>
              <a:rPr lang="en-US" sz="1200" dirty="0" smtClean="0">
                <a:latin typeface="Times New Roman"/>
                <a:cs typeface="Times New Roman"/>
              </a:rPr>
              <a:t>(</a:t>
            </a:r>
            <a:r>
              <a:rPr lang="en-US" sz="1200" dirty="0" err="1" smtClean="0">
                <a:latin typeface="Times New Roman"/>
                <a:cs typeface="Times New Roman"/>
              </a:rPr>
              <a:t>Bai</a:t>
            </a:r>
            <a:r>
              <a:rPr lang="en-US" sz="1200" dirty="0" smtClean="0">
                <a:latin typeface="Times New Roman"/>
                <a:cs typeface="Times New Roman"/>
              </a:rPr>
              <a:t> et al. ‘03)</a:t>
            </a:r>
            <a:endParaRPr lang="en-US" sz="1200" dirty="0">
              <a:latin typeface="Times New Roman"/>
              <a:cs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8.33333E-7 2.71676E-6 C 0.01285 0.00208 0.0257 0.00439 0.03333 0.0104 C 0.04097 0.01641 0.03542 0.0215 0.04618 0.03583 C 0.05695 0.05017 0.08125 0.08647 0.09844 0.09711 C 0.11563 0.10774 0.13733 0.10196 0.14931 0.09919 C 0.16129 0.09641 0.16337 0.08346 0.16997 0.08023 C 0.17656 0.07699 0.17986 0.07838 0.18889 0.08023 C 0.19792 0.08208 0.20868 0.09109 0.22396 0.09086 C 0.23924 0.09063 0.26597 0.08023 0.28108 0.07815 C 0.29618 0.07607 0.30208 0.0837 0.31441 0.07815 C 0.32674 0.0726 0.34392 0.05133 0.35556 0.04439 C 0.36719 0.03745 0.37951 0.03722 0.3842 0.03583 " pathEditMode="relative" ptsTypes="aaaaaaaaaaaA">
                                      <p:cBhvr>
                                        <p:cTn id="6" dur="5000" fill="hold"/>
                                        <p:tgtEl>
                                          <p:spTgt spid="761867"/>
                                        </p:tgtEl>
                                        <p:attrNameLst>
                                          <p:attrName>ppt_x</p:attrName>
                                          <p:attrName>ppt_y</p:attrName>
                                        </p:attrNameLst>
                                      </p:cBhvr>
                                    </p:animMotion>
                                  </p:childTnLst>
                                </p:cTn>
                              </p:par>
                              <p:par>
                                <p:cTn id="7" presetID="0" presetClass="path" presetSubtype="0" accel="50000" decel="50000" fill="hold" grpId="0" nodeType="withEffect">
                                  <p:stCondLst>
                                    <p:cond delay="400"/>
                                  </p:stCondLst>
                                  <p:childTnLst>
                                    <p:animMotion origin="layout" path="M 3.88889E-6 -3.06358E-6 C 0.02291 0.00902 0.04583 0.01804 0.05711 0.02752 C 0.0684 0.037 0.05677 0.04209 0.06823 0.05711 C 0.07968 0.07214 0.10729 0.10775 0.12552 0.11839 C 0.14375 0.12902 0.16753 0.11122 0.17777 0.1207 C 0.18802 0.13018 0.18593 0.15284 0.18732 0.1755 C 0.18871 0.19816 0.17812 0.23723 0.18576 0.25596 C 0.1934 0.27469 0.21597 0.27607 0.23333 0.28764 C 0.25069 0.2992 0.27795 0.31723 0.29045 0.32555 C 0.30295 0.33388 0.29687 0.33619 0.30798 0.33827 C 0.31909 0.34035 0.34184 0.33157 0.35711 0.33827 C 0.37239 0.34498 0.38611 0.36162 0.4 0.3785 " pathEditMode="relative" ptsTypes="aaaaaaaaaaaA">
                                      <p:cBhvr>
                                        <p:cTn id="8" dur="5000" fill="hold"/>
                                        <p:tgtEl>
                                          <p:spTgt spid="761866"/>
                                        </p:tgtEl>
                                        <p:attrNameLst>
                                          <p:attrName>ppt_x</p:attrName>
                                          <p:attrName>ppt_y</p:attrName>
                                        </p:attrNameLst>
                                      </p:cBhvr>
                                    </p:animMotion>
                                  </p:childTnLst>
                                </p:cTn>
                              </p:par>
                              <p:par>
                                <p:cTn id="9" presetID="0" presetClass="path" presetSubtype="0" accel="50000" decel="50000" fill="hold" grpId="0" nodeType="withEffect">
                                  <p:stCondLst>
                                    <p:cond delay="400"/>
                                  </p:stCondLst>
                                  <p:childTnLst>
                                    <p:animMotion origin="layout" path="M 3.33333E-6 6.35838E-6 C 0.01875 0.0155 0.0375 0.03122 0.04913 0.03816 C 0.06076 0.04509 0.05503 0.0266 0.06979 0.04232 C 0.08455 0.05804 0.11372 0.12093 0.13802 0.13319 C 0.16233 0.14544 0.2 0.11954 0.2158 0.11631 C 0.2316 0.11307 0.22587 0.11284 0.23333 0.11423 C 0.2408 0.11561 0.25156 0.12348 0.26024 0.12486 C 0.26892 0.12625 0.27465 0.12533 0.28576 0.12278 C 0.29688 0.12024 0.3158 0.11261 0.32691 0.11007 C 0.33802 0.10752 0.34028 0.1133 0.35243 0.10798 C 0.36458 0.10267 0.38385 0.08694 0.4 0.07839 C 0.41615 0.06983 0.43594 0.06267 0.44913 0.05712 C 0.46233 0.05157 0.47292 0.04856 0.47934 0.0444 C 0.48576 0.04024 0.48594 0.0333 0.48733 0.03191 " pathEditMode="relative" rAng="0" ptsTypes="aaaaaaaaaaaaaA">
                                      <p:cBhvr>
                                        <p:cTn id="10" dur="5000" fill="hold"/>
                                        <p:tgtEl>
                                          <p:spTgt spid="761865"/>
                                        </p:tgtEl>
                                        <p:attrNameLst>
                                          <p:attrName>ppt_x</p:attrName>
                                          <p:attrName>ppt_y</p:attrName>
                                        </p:attrNameLst>
                                      </p:cBhvr>
                                      <p:rCtr x="0" y="0"/>
                                    </p:animMotion>
                                  </p:childTnLst>
                                </p:cTn>
                              </p:par>
                              <p:par>
                                <p:cTn id="11" presetID="0" presetClass="path" presetSubtype="0" accel="50000" decel="50000" fill="hold" grpId="0" nodeType="withEffect">
                                  <p:stCondLst>
                                    <p:cond delay="400"/>
                                  </p:stCondLst>
                                  <p:childTnLst>
                                    <p:animMotion origin="layout" path="M -0.0125 -0.00717 C 0.01701 0.01017 0.0467 0.02774 0.06684 0.04138 C 0.08698 0.05502 0.09357 0.07422 0.10816 0.07537 C 0.12274 0.07653 0.14218 0.06011 0.15416 0.04786 C 0.16614 0.0356 0.17048 0.01549 0.17951 0.00138 C 0.18854 -0.01272 0.20382 -0.02521 0.20816 -0.03677 C 0.2125 -0.04833 0.21076 -0.06012 0.20503 -0.06844 C 0.1993 -0.07677 0.18177 -0.07885 0.17326 -0.0874 C 0.16475 -0.09596 0.16024 -0.1096 0.15416 -0.11908 C 0.14809 -0.12856 0.14271 -0.13388 0.13663 -0.14451 C 0.13055 -0.15515 0.12187 -0.17203 0.11771 -0.18266 C 0.11354 -0.1933 0.11128 -0.19885 0.11128 -0.20787 C 0.11128 -0.21688 0.11441 -0.22729 0.11771 -0.23746 " pathEditMode="relative" ptsTypes="aaaaaaaaaaaaA">
                                      <p:cBhvr>
                                        <p:cTn id="12" dur="5000" fill="hold"/>
                                        <p:tgtEl>
                                          <p:spTgt spid="761864"/>
                                        </p:tgtEl>
                                        <p:attrNameLst>
                                          <p:attrName>ppt_x</p:attrName>
                                          <p:attrName>ppt_y</p:attrName>
                                        </p:attrNameLst>
                                      </p:cBhvr>
                                    </p:animMotion>
                                  </p:childTnLst>
                                </p:cTn>
                              </p:par>
                              <p:par>
                                <p:cTn id="13" presetID="0" presetClass="path" presetSubtype="0" accel="50000" decel="50000" fill="hold" grpId="0" nodeType="withEffect">
                                  <p:stCondLst>
                                    <p:cond delay="400"/>
                                  </p:stCondLst>
                                  <p:childTnLst>
                                    <p:animMotion origin="layout" path="M 1.66667E-6 1.21387E-6 C 0.02014 0.00161 0.04028 0.00346 0.05555 0.01063 C 0.07083 0.0178 0.07639 0.02936 0.09219 0.04231 C 0.10798 0.05526 0.14271 0.07722 0.15087 0.08878 C 0.15903 0.10034 0.14583 0.10335 0.14132 0.1119 C 0.1368 0.12046 0.12951 0.12855 0.12378 0.13942 C 0.11805 0.15028 0.11614 0.1667 0.10642 0.17757 C 0.0967 0.18844 0.07413 0.19167 0.0651 0.20508 C 0.05607 0.21849 0.05503 0.23468 0.05243 0.2578 C 0.04982 0.28092 0.05295 0.31976 0.0493 0.3445 C 0.04566 0.36924 0.03976 0.39791 0.03021 0.40578 C 0.02066 0.41364 -0.00156 0.39352 -0.00781 0.39098 " pathEditMode="relative" rAng="0" ptsTypes="aaaaaaaaaaaA">
                                      <p:cBhvr>
                                        <p:cTn id="14" dur="5000" fill="hold"/>
                                        <p:tgtEl>
                                          <p:spTgt spid="761862"/>
                                        </p:tgtEl>
                                        <p:attrNameLst>
                                          <p:attrName>ppt_x</p:attrName>
                                          <p:attrName>ppt_y</p:attrName>
                                        </p:attrNameLst>
                                      </p:cBhvr>
                                      <p:rCtr x="0" y="0"/>
                                    </p:animMotion>
                                  </p:childTnLst>
                                </p:cTn>
                              </p:par>
                              <p:par>
                                <p:cTn id="15" presetID="0" presetClass="path" presetSubtype="0" accel="50000" decel="50000" fill="hold" grpId="0" nodeType="withEffect">
                                  <p:stCondLst>
                                    <p:cond delay="400"/>
                                  </p:stCondLst>
                                  <p:childTnLst>
                                    <p:animMotion origin="layout" path="M 0.00017 0.00069 C 0.02257 0.01295 0.04514 0.0252 0.06215 0.03468 C 0.07917 0.04416 0.08698 0.04948 0.10174 0.0578 C 0.11649 0.06613 0.13941 0.07607 0.15104 0.08532 C 0.16267 0.09457 0.16458 0.10266 0.1717 0.11283 C 0.17882 0.12301 0.18594 0.13572 0.19392 0.14659 C 0.20191 0.15746 0.20625 0.17064 0.21927 0.17827 C 0.23229 0.1859 0.25799 0.19376 0.2717 0.19306 C 0.28542 0.19237 0.2901 0.17757 0.30174 0.1741 C 0.31337 0.17064 0.32934 0.17087 0.34149 0.17202 C 0.35365 0.17318 0.36406 0.1815 0.37483 0.18058 C 0.38559 0.17965 0.3974 0.16832 0.4066 0.16578 C 0.4158 0.16324 0.41892 0.17064 0.43038 0.16578 C 0.44184 0.16093 0.46233 0.14289 0.47483 0.13619 C 0.48733 0.12948 0.49497 0.13017 0.50503 0.12555 C 0.5151 0.12093 0.52691 0.11468 0.53507 0.10867 C 0.54323 0.10266 0.55104 0.09272 0.55417 0.08948 " pathEditMode="relative" rAng="0" ptsTypes="aaaaaaaaaaaaaaaaA">
                                      <p:cBhvr>
                                        <p:cTn id="16" dur="5000" fill="hold"/>
                                        <p:tgtEl>
                                          <p:spTgt spid="761861"/>
                                        </p:tgtEl>
                                        <p:attrNameLst>
                                          <p:attrName>ppt_x</p:attrName>
                                          <p:attrName>ppt_y</p:attrName>
                                        </p:attrNameLst>
                                      </p:cBhvr>
                                      <p:rCtr x="0" y="0"/>
                                    </p:animMotion>
                                  </p:childTnLst>
                                </p:cTn>
                              </p:par>
                              <p:par>
                                <p:cTn id="17" presetID="0" presetClass="path" presetSubtype="0" accel="50000" decel="50000" fill="hold" grpId="0" nodeType="withEffect">
                                  <p:stCondLst>
                                    <p:cond delay="400"/>
                                  </p:stCondLst>
                                  <p:childTnLst>
                                    <p:animMotion origin="layout" path="M 6.94444E-6 2.71676E-6 C 0.0191 0.0111 0.03837 0.0222 0.05244 0.02959 C 0.0665 0.03699 0.07223 0.03815 0.08421 0.04439 C 0.09619 0.05064 0.10938 0.05757 0.12396 0.06751 C 0.13855 0.07746 0.16042 0.09364 0.17153 0.10358 C 0.18265 0.11353 0.17796 0.11191 0.19063 0.1267 C 0.20331 0.1415 0.23317 0.18104 0.24775 0.19237 C 0.26233 0.2037 0.26876 0.19561 0.27778 0.19445 C 0.28681 0.19329 0.29324 0.18913 0.30174 0.1859 C 0.31025 0.18266 0.32049 0.17572 0.32865 0.17549 C 0.33681 0.17526 0.34133 0.18289 0.35087 0.18381 C 0.36042 0.18474 0.37518 0.18243 0.38577 0.18173 C 0.39636 0.18104 0.40383 0.18035 0.41442 0.17965 C 0.42501 0.17896 0.43959 0.17942 0.44931 0.17757 C 0.45903 0.17572 0.46146 0.17572 0.4731 0.16902 C 0.48473 0.16231 0.50643 0.14405 0.5191 0.13734 C 0.53178 0.13064 0.54167 0.13341 0.54931 0.12879 C 0.55695 0.12416 0.56094 0.11699 0.56511 0.10983 " pathEditMode="relative" rAng="0" ptsTypes="aaaaaaaaaaaaaaaaaA">
                                      <p:cBhvr>
                                        <p:cTn id="18" dur="5000" fill="hold"/>
                                        <p:tgtEl>
                                          <p:spTgt spid="761860"/>
                                        </p:tgtEl>
                                        <p:attrNameLst>
                                          <p:attrName>ppt_x</p:attrName>
                                          <p:attrName>ppt_y</p:attrName>
                                        </p:attrNameLst>
                                      </p:cBhvr>
                                      <p:rCtr x="0" y="0"/>
                                    </p:animMotion>
                                  </p:childTnLst>
                                </p:cTn>
                              </p:par>
                              <p:par>
                                <p:cTn id="19" presetID="0" presetClass="path" presetSubtype="0" accel="50000" decel="50000" fill="hold" grpId="0" nodeType="withEffect">
                                  <p:stCondLst>
                                    <p:cond delay="400"/>
                                  </p:stCondLst>
                                  <p:childTnLst>
                                    <p:animMotion origin="layout" path="M -0.00504 0.00069 C -0.0066 0.00509 -0.00816 0.00971 -0.01771 0.00301 C -0.02726 -0.0037 -0.05052 -0.0252 -0.06216 -0.03931 C -0.07379 -0.05341 -0.07934 -0.06959 -0.0875 -0.08162 C -0.09566 -0.09364 -0.10382 -0.0978 -0.11129 -0.11121 C -0.11875 -0.12462 -0.12327 -0.15121 -0.13195 -0.16208 C -0.14063 -0.17295 -0.15295 -0.16948 -0.16372 -0.17688 C -0.17448 -0.18428 -0.18577 -0.19538 -0.19705 -0.20647 " pathEditMode="relative" ptsTypes="aaaaaaaA">
                                      <p:cBhvr>
                                        <p:cTn id="20" dur="5000" fill="hold"/>
                                        <p:tgtEl>
                                          <p:spTgt spid="761868"/>
                                        </p:tgtEl>
                                        <p:attrNameLst>
                                          <p:attrName>ppt_x</p:attrName>
                                          <p:attrName>ppt_y</p:attrName>
                                        </p:attrNameLst>
                                      </p:cBhvr>
                                    </p:animMotion>
                                  </p:childTnLst>
                                </p:cTn>
                              </p:par>
                              <p:par>
                                <p:cTn id="21" presetID="0" presetClass="path" presetSubtype="0" accel="50000" decel="50000" fill="hold" grpId="0" nodeType="withEffect">
                                  <p:stCondLst>
                                    <p:cond delay="400"/>
                                  </p:stCondLst>
                                  <p:childTnLst>
                                    <p:animMotion origin="layout" path="M -8.33333E-7 -2.89017E-7 C -0.00416 0.00277 -0.00816 0.00555 -0.01736 0.00208 C -0.02656 -0.00139 -0.04409 -0.00948 -0.05555 -0.02104 C -0.06701 -0.0326 -0.07534 -0.05179 -0.08559 -0.06775 C -0.09583 -0.0837 -0.10972 -0.10474 -0.11736 -0.1163 C -0.125 -0.12786 -0.12656 -0.12786 -0.13159 -0.13734 C -0.13663 -0.14682 -0.14236 -0.16647 -0.14757 -0.17341 C -0.15277 -0.18035 -0.15816 -0.17688 -0.16336 -0.17965 C -0.16857 -0.18243 -0.17343 -0.18613 -0.17934 -0.19029 C -0.18524 -0.19445 -0.19184 -0.19977 -0.19826 -0.20509 " pathEditMode="relative" ptsTypes="aaaaaaaaaA">
                                      <p:cBhvr>
                                        <p:cTn id="22" dur="5000" fill="hold"/>
                                        <p:tgtEl>
                                          <p:spTgt spid="761869"/>
                                        </p:tgtEl>
                                        <p:attrNameLst>
                                          <p:attrName>ppt_x</p:attrName>
                                          <p:attrName>ppt_y</p:attrName>
                                        </p:attrNameLst>
                                      </p:cBhvr>
                                    </p:animMotion>
                                  </p:childTnLst>
                                </p:cTn>
                              </p:par>
                              <p:par>
                                <p:cTn id="23" presetID="0" presetClass="path" presetSubtype="0" accel="50000" decel="50000" fill="hold" grpId="0" nodeType="withEffect">
                                  <p:stCondLst>
                                    <p:cond delay="400"/>
                                  </p:stCondLst>
                                  <p:childTnLst>
                                    <p:animMotion origin="layout" path="M 8.33333E-6 -3.2948E-6 C -0.01215 -0.00278 -0.02413 -0.00532 -0.03975 -0.0148 C -0.05538 -0.02428 -0.0802 -0.04416 -0.09374 -0.05711 C -0.10729 -0.07006 -0.11267 -0.08069 -0.12065 -0.09295 C -0.12864 -0.1052 -0.13385 -0.11885 -0.14131 -0.1311 C -0.14878 -0.14335 -0.15885 -0.15491 -0.1651 -0.16694 C -0.17135 -0.17896 -0.17465 -0.19653 -0.17934 -0.20278 C -0.18402 -0.20902 -0.18784 -0.20301 -0.19374 -0.20509 C -0.19965 -0.20717 -0.21093 -0.21341 -0.2144 -0.21549 " pathEditMode="relative" ptsTypes="aaaaaaaaA">
                                      <p:cBhvr>
                                        <p:cTn id="24" dur="5000" fill="hold"/>
                                        <p:tgtEl>
                                          <p:spTgt spid="761870"/>
                                        </p:tgtEl>
                                        <p:attrNameLst>
                                          <p:attrName>ppt_x</p:attrName>
                                          <p:attrName>ppt_y</p:attrName>
                                        </p:attrNameLst>
                                      </p:cBhvr>
                                    </p:animMotion>
                                  </p:childTnLst>
                                </p:cTn>
                              </p:par>
                              <p:par>
                                <p:cTn id="25" presetID="0" presetClass="path" presetSubtype="0" accel="50000" decel="50000" fill="hold" grpId="0" nodeType="withEffect">
                                  <p:stCondLst>
                                    <p:cond delay="400"/>
                                  </p:stCondLst>
                                  <p:childTnLst>
                                    <p:animMotion origin="layout" path="M 3.61111E-6 -9.13295E-6 C -0.00278 0.00462 -0.00556 0.00924 -0.02066 0.00208 C -0.03576 -0.00509 -0.07135 -0.02567 -0.09045 -0.04232 C -0.10955 -0.05897 -0.12066 -0.07792 -0.1349 -0.09735 C -0.14913 -0.11677 -0.16615 -0.1422 -0.17622 -0.15862 C -0.18628 -0.17503 -0.18976 -0.18844 -0.19531 -0.19654 C -0.20087 -0.20463 -0.20608 -0.20509 -0.20955 -0.20717 " pathEditMode="relative" ptsTypes="aaaaaaA">
                                      <p:cBhvr>
                                        <p:cTn id="26" dur="5000" fill="hold"/>
                                        <p:tgtEl>
                                          <p:spTgt spid="761871"/>
                                        </p:tgtEl>
                                        <p:attrNameLst>
                                          <p:attrName>ppt_x</p:attrName>
                                          <p:attrName>ppt_y</p:attrName>
                                        </p:attrNameLst>
                                      </p:cBhvr>
                                    </p:animMotion>
                                  </p:childTnLst>
                                </p:cTn>
                              </p:par>
                              <p:par>
                                <p:cTn id="27" presetID="0" presetClass="path" presetSubtype="0" accel="50000" decel="50000" fill="hold" grpId="0" nodeType="withEffect">
                                  <p:stCondLst>
                                    <p:cond delay="400"/>
                                  </p:stCondLst>
                                  <p:childTnLst>
                                    <p:animMotion origin="layout" path="M 1.66667E-6 6.35838E-6 C -0.00469 0.00394 -0.00938 0.00787 -0.02066 0.0044 C -0.03195 0.00093 -0.05417 -0.01017 -0.06823 -0.02103 C -0.08229 -0.0319 -0.1 -0.05664 -0.10469 -0.06126 C -0.10938 -0.06589 -0.09479 -0.04993 -0.0967 -0.04855 C -0.09861 -0.04716 -0.10729 -0.04415 -0.1158 -0.05271 C -0.12431 -0.06126 -0.13629 -0.08439 -0.14757 -0.09918 C -0.15886 -0.11398 -0.17483 -0.13132 -0.18403 -0.1415 C -0.19323 -0.15167 -0.19809 -0.15213 -0.20313 -0.16046 C -0.20816 -0.16878 -0.21129 -0.18057 -0.21424 -0.19236 " pathEditMode="relative" ptsTypes="aaaaaaaaaA">
                                      <p:cBhvr>
                                        <p:cTn id="28" dur="5000" fill="hold"/>
                                        <p:tgtEl>
                                          <p:spTgt spid="761872"/>
                                        </p:tgtEl>
                                        <p:attrNameLst>
                                          <p:attrName>ppt_x</p:attrName>
                                          <p:attrName>ppt_y</p:attrName>
                                        </p:attrNameLst>
                                      </p:cBhvr>
                                    </p:animMotion>
                                  </p:childTnLst>
                                </p:cTn>
                              </p:par>
                              <p:par>
                                <p:cTn id="29" presetID="0" presetClass="path" presetSubtype="0" accel="50000" decel="50000" fill="hold" grpId="0" nodeType="withEffect">
                                  <p:stCondLst>
                                    <p:cond delay="400"/>
                                  </p:stCondLst>
                                  <p:childTnLst>
                                    <p:animMotion origin="layout" path="M -6.38889E-6 -3.06358E-6 C -0.00261 0.00579 -0.00504 0.0118 -0.02067 0.0044 C -0.03629 -0.003 -0.0731 -0.02843 -0.09376 -0.04439 C -0.11442 -0.06034 -0.13212 -0.07884 -0.14445 -0.09086 C -0.15678 -0.10289 -0.16077 -0.10797 -0.16824 -0.11606 C -0.1757 -0.12416 -0.18126 -0.13063 -0.1889 -0.13942 C -0.19653 -0.1482 -0.20869 -0.163 -0.21424 -0.16901 C -0.2198 -0.17502 -0.22067 -0.17248 -0.22223 -0.17526 " pathEditMode="relative" ptsTypes="aaaaaaaA">
                                      <p:cBhvr>
                                        <p:cTn id="30" dur="5000" fill="hold"/>
                                        <p:tgtEl>
                                          <p:spTgt spid="761873"/>
                                        </p:tgtEl>
                                        <p:attrNameLst>
                                          <p:attrName>ppt_x</p:attrName>
                                          <p:attrName>ppt_y</p:attrName>
                                        </p:attrNameLst>
                                      </p:cBhvr>
                                    </p:animMotion>
                                  </p:childTnLst>
                                </p:cTn>
                              </p:par>
                              <p:par>
                                <p:cTn id="31" presetID="0" presetClass="path" presetSubtype="0" accel="50000" decel="50000" fill="hold" grpId="0" nodeType="withEffect">
                                  <p:stCondLst>
                                    <p:cond delay="400"/>
                                  </p:stCondLst>
                                  <p:childTnLst>
                                    <p:animMotion origin="layout" path="M 1.66667E-6 -6.35838E-7 C -0.00347 0.00486 -0.00694 0.00994 -0.01111 0.00856 C -0.01528 0.00717 -0.02291 0.0037 -0.02535 -0.00832 C -0.02778 -0.02035 -0.02535 -0.04324 -0.02535 -0.06335 C -0.02535 -0.08347 -0.02882 -0.11006 -0.02535 -0.12902 C -0.02187 -0.14798 -0.01232 -0.16324 -0.00469 -0.17757 C 0.00295 -0.19191 0.01771 -0.20601 0.02066 -0.21549 C 0.02361 -0.22497 0.01285 -0.22798 0.01268 -0.23468 C 0.0125 -0.24139 0.0158 -0.24855 0.0191 -0.25572 " pathEditMode="relative" ptsTypes="aaaaaaaaA">
                                      <p:cBhvr>
                                        <p:cTn id="32" dur="5000" fill="hold"/>
                                        <p:tgtEl>
                                          <p:spTgt spid="761874"/>
                                        </p:tgtEl>
                                        <p:attrNameLst>
                                          <p:attrName>ppt_x</p:attrName>
                                          <p:attrName>ppt_y</p:attrName>
                                        </p:attrNameLst>
                                      </p:cBhvr>
                                    </p:animMotion>
                                  </p:childTnLst>
                                </p:cTn>
                              </p:par>
                              <p:par>
                                <p:cTn id="33" presetID="0" presetClass="path" presetSubtype="0" accel="50000" decel="50000" fill="hold" grpId="0" nodeType="withEffect">
                                  <p:stCondLst>
                                    <p:cond delay="400"/>
                                  </p:stCondLst>
                                  <p:childTnLst>
                                    <p:animMotion origin="layout" path="M 6.94444E-6 -6.7052E-6 C -0.00503 -0.00093 -0.00989 -0.00186 -0.01892 -0.00856 C -0.02794 -0.01527 -0.04479 -0.03423 -0.05381 -0.04024 C -0.06284 -0.04625 -0.06371 -0.04093 -0.07291 -0.0444 C -0.08211 -0.04787 -0.09982 -0.05596 -0.10937 -0.06128 C -0.11892 -0.0666 -0.12152 -0.07006 -0.13003 -0.07608 C -0.13854 -0.08209 -0.15051 -0.09064 -0.16024 -0.09735 C -0.16996 -0.10405 -0.1802 -0.10798 -0.18888 -0.11631 C -0.19756 -0.12463 -0.20694 -0.14035 -0.21267 -0.14798 C -0.2184 -0.15561 -0.22013 -0.15793 -0.22378 -0.16278 C -0.22742 -0.16764 -0.23038 -0.17157 -0.23489 -0.17758 C -0.2394 -0.18359 -0.24669 -0.1933 -0.25069 -0.19885 C -0.25468 -0.2044 -0.25711 -0.20833 -0.25867 -0.21157 " pathEditMode="relative" ptsTypes="aaaaaaaaaaaaA">
                                      <p:cBhvr>
                                        <p:cTn id="34" dur="5000" fill="hold"/>
                                        <p:tgtEl>
                                          <p:spTgt spid="76187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1860" grpId="0" animBg="1"/>
      <p:bldP spid="761861" grpId="0" animBg="1"/>
      <p:bldP spid="761862" grpId="0" animBg="1"/>
      <p:bldP spid="761864" grpId="0" animBg="1"/>
      <p:bldP spid="761865" grpId="0" animBg="1"/>
      <p:bldP spid="761866" grpId="0" animBg="1"/>
      <p:bldP spid="761867" grpId="0" animBg="1"/>
      <p:bldP spid="761868" grpId="0" animBg="1"/>
      <p:bldP spid="761869" grpId="0" animBg="1"/>
      <p:bldP spid="761870" grpId="0" animBg="1"/>
      <p:bldP spid="761871" grpId="0" animBg="1"/>
      <p:bldP spid="761872" grpId="0" animBg="1"/>
      <p:bldP spid="761873" grpId="0" animBg="1"/>
      <p:bldP spid="761874" grpId="0" animBg="1"/>
      <p:bldP spid="761875" grpId="0" animBg="1"/>
    </p:bld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6705600" cy="533400"/>
          </a:xfrm>
        </p:spPr>
        <p:txBody>
          <a:bodyPr>
            <a:normAutofit fontScale="90000"/>
          </a:bodyPr>
          <a:lstStyle/>
          <a:p>
            <a:r>
              <a:rPr lang="en-US" sz="3200" u="sng" dirty="0" smtClean="0">
                <a:solidFill>
                  <a:srgbClr val="003399"/>
                </a:solidFill>
                <a:latin typeface="Times New Roman" pitchFamily="18" charset="0"/>
                <a:cs typeface="Times New Roman" pitchFamily="18" charset="0"/>
              </a:rPr>
              <a:t>Vehicular Mobility Sensing at Planet Scale</a:t>
            </a:r>
            <a:endParaRPr lang="en-US" sz="3200" u="sng" dirty="0">
              <a:solidFill>
                <a:srgbClr val="003399"/>
              </a:solidFill>
              <a:latin typeface="Times New Roman" pitchFamily="18" charset="0"/>
              <a:cs typeface="Times New Roman" pitchFamily="18" charset="0"/>
            </a:endParaRPr>
          </a:p>
        </p:txBody>
      </p:sp>
      <p:sp>
        <p:nvSpPr>
          <p:cNvPr id="3" name="Content Placeholder 2"/>
          <p:cNvSpPr>
            <a:spLocks noGrp="1"/>
          </p:cNvSpPr>
          <p:nvPr>
            <p:ph idx="1"/>
          </p:nvPr>
        </p:nvSpPr>
        <p:spPr>
          <a:xfrm>
            <a:off x="152400" y="4953000"/>
            <a:ext cx="3505200" cy="1447800"/>
          </a:xfrm>
        </p:spPr>
        <p:txBody>
          <a:bodyPr>
            <a:normAutofit/>
          </a:bodyPr>
          <a:lstStyle/>
          <a:p>
            <a:pPr algn="l">
              <a:buNone/>
            </a:pPr>
            <a:r>
              <a:rPr lang="en-US" sz="2000" dirty="0" smtClean="0">
                <a:latin typeface="Times New Roman" pitchFamily="18" charset="0"/>
                <a:cs typeface="Times New Roman" pitchFamily="18" charset="0"/>
              </a:rPr>
              <a:t>- Imagery data from webcams</a:t>
            </a:r>
          </a:p>
          <a:p>
            <a:pPr algn="l">
              <a:buNone/>
            </a:pPr>
            <a:r>
              <a:rPr lang="en-US" sz="2000" dirty="0" smtClean="0">
                <a:latin typeface="Times New Roman" pitchFamily="18" charset="0"/>
                <a:cs typeface="Times New Roman" pitchFamily="18" charset="0"/>
              </a:rPr>
              <a:t>- Estimate traffic density</a:t>
            </a:r>
          </a:p>
          <a:p>
            <a:pPr algn="l">
              <a:buNone/>
            </a:pP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Spatio</a:t>
            </a:r>
            <a:r>
              <a:rPr lang="en-US" sz="2000" dirty="0" smtClean="0">
                <a:latin typeface="Times New Roman" pitchFamily="18" charset="0"/>
                <a:cs typeface="Times New Roman" pitchFamily="18" charset="0"/>
              </a:rPr>
              <a:t>-temporal analysis, modeling</a:t>
            </a:r>
          </a:p>
        </p:txBody>
      </p:sp>
      <p:pic>
        <p:nvPicPr>
          <p:cNvPr id="242690" name="Picture 2"/>
          <p:cNvPicPr>
            <a:picLocks noChangeAspect="1" noChangeArrowheads="1"/>
          </p:cNvPicPr>
          <p:nvPr/>
        </p:nvPicPr>
        <p:blipFill>
          <a:blip r:embed="rId2" cstate="print"/>
          <a:srcRect/>
          <a:stretch>
            <a:fillRect/>
          </a:stretch>
        </p:blipFill>
        <p:spPr bwMode="auto">
          <a:xfrm>
            <a:off x="3429000" y="5105400"/>
            <a:ext cx="5715000" cy="1593850"/>
          </a:xfrm>
          <a:prstGeom prst="rect">
            <a:avLst/>
          </a:prstGeom>
          <a:noFill/>
          <a:ln w="9525">
            <a:noFill/>
            <a:miter lim="800000"/>
            <a:headEnd/>
            <a:tailEnd/>
          </a:ln>
        </p:spPr>
      </p:pic>
      <p:pic>
        <p:nvPicPr>
          <p:cNvPr id="242692" name="Picture 4"/>
          <p:cNvPicPr>
            <a:picLocks noChangeAspect="1" noChangeArrowheads="1"/>
          </p:cNvPicPr>
          <p:nvPr/>
        </p:nvPicPr>
        <p:blipFill>
          <a:blip r:embed="rId3" cstate="print"/>
          <a:srcRect/>
          <a:stretch>
            <a:fillRect/>
          </a:stretch>
        </p:blipFill>
        <p:spPr bwMode="auto">
          <a:xfrm>
            <a:off x="6019800" y="838200"/>
            <a:ext cx="2657475" cy="2139351"/>
          </a:xfrm>
          <a:prstGeom prst="rect">
            <a:avLst/>
          </a:prstGeom>
          <a:noFill/>
          <a:ln w="9525">
            <a:noFill/>
            <a:miter lim="800000"/>
            <a:headEnd/>
            <a:tailEnd/>
          </a:ln>
        </p:spPr>
      </p:pic>
      <p:pic>
        <p:nvPicPr>
          <p:cNvPr id="242693" name="Picture 5"/>
          <p:cNvPicPr>
            <a:picLocks noChangeAspect="1" noChangeArrowheads="1"/>
          </p:cNvPicPr>
          <p:nvPr/>
        </p:nvPicPr>
        <p:blipFill>
          <a:blip r:embed="rId4" cstate="print"/>
          <a:srcRect/>
          <a:stretch>
            <a:fillRect/>
          </a:stretch>
        </p:blipFill>
        <p:spPr bwMode="auto">
          <a:xfrm>
            <a:off x="5562600" y="3200400"/>
            <a:ext cx="3581400" cy="1495425"/>
          </a:xfrm>
          <a:prstGeom prst="rect">
            <a:avLst/>
          </a:prstGeom>
          <a:noFill/>
          <a:ln w="9525">
            <a:noFill/>
            <a:miter lim="800000"/>
            <a:headEnd/>
            <a:tailEnd/>
          </a:ln>
        </p:spPr>
      </p:pic>
      <p:sp>
        <p:nvSpPr>
          <p:cNvPr id="8" name="TextBox 7"/>
          <p:cNvSpPr txBox="1"/>
          <p:nvPr/>
        </p:nvSpPr>
        <p:spPr>
          <a:xfrm>
            <a:off x="6400800" y="2895600"/>
            <a:ext cx="2310184" cy="338554"/>
          </a:xfrm>
          <a:prstGeom prst="rect">
            <a:avLst/>
          </a:prstGeom>
          <a:noFill/>
        </p:spPr>
        <p:txBody>
          <a:bodyPr wrap="none" rtlCol="0">
            <a:spAutoFit/>
          </a:bodyPr>
          <a:lstStyle/>
          <a:p>
            <a:r>
              <a:rPr lang="en-US" sz="1600" dirty="0" smtClean="0">
                <a:latin typeface="Times New Roman" pitchFamily="18" charset="0"/>
                <a:cs typeface="Times New Roman" pitchFamily="18" charset="0"/>
              </a:rPr>
              <a:t>Vehicular Tracing System</a:t>
            </a:r>
            <a:endParaRPr lang="en-US" sz="1600" dirty="0">
              <a:latin typeface="Times New Roman" pitchFamily="18" charset="0"/>
              <a:cs typeface="Times New Roman" pitchFamily="18" charset="0"/>
            </a:endParaRPr>
          </a:p>
        </p:txBody>
      </p:sp>
      <p:sp>
        <p:nvSpPr>
          <p:cNvPr id="9" name="TextBox 8"/>
          <p:cNvSpPr txBox="1"/>
          <p:nvPr/>
        </p:nvSpPr>
        <p:spPr>
          <a:xfrm>
            <a:off x="6172200" y="4724400"/>
            <a:ext cx="2211118" cy="338554"/>
          </a:xfrm>
          <a:prstGeom prst="rect">
            <a:avLst/>
          </a:prstGeom>
          <a:noFill/>
        </p:spPr>
        <p:txBody>
          <a:bodyPr wrap="none" rtlCol="0">
            <a:spAutoFit/>
          </a:bodyPr>
          <a:lstStyle/>
          <a:p>
            <a:r>
              <a:rPr lang="en-US" sz="1600" dirty="0" smtClean="0">
                <a:latin typeface="Times New Roman" pitchFamily="18" charset="0"/>
                <a:cs typeface="Times New Roman" pitchFamily="18" charset="0"/>
              </a:rPr>
              <a:t>Traffic density estimates</a:t>
            </a:r>
            <a:endParaRPr lang="en-US" sz="1600" dirty="0">
              <a:latin typeface="Times New Roman" pitchFamily="18" charset="0"/>
              <a:cs typeface="Times New Roman" pitchFamily="18" charset="0"/>
            </a:endParaRPr>
          </a:p>
        </p:txBody>
      </p:sp>
      <p:pic>
        <p:nvPicPr>
          <p:cNvPr id="11" name="Picture 10"/>
          <p:cNvPicPr>
            <a:picLocks noChangeAspect="1" noChangeArrowheads="1"/>
          </p:cNvPicPr>
          <p:nvPr/>
        </p:nvPicPr>
        <p:blipFill>
          <a:blip r:embed="rId5" cstate="print"/>
          <a:srcRect/>
          <a:stretch>
            <a:fillRect/>
          </a:stretch>
        </p:blipFill>
        <p:spPr bwMode="auto">
          <a:xfrm>
            <a:off x="228600" y="857104"/>
            <a:ext cx="4724400" cy="2190896"/>
          </a:xfrm>
          <a:prstGeom prst="rect">
            <a:avLst/>
          </a:prstGeom>
          <a:noFill/>
          <a:ln w="9525">
            <a:noFill/>
            <a:miter lim="800000"/>
            <a:headEnd/>
            <a:tailEnd/>
          </a:ln>
        </p:spPr>
      </p:pic>
      <p:sp>
        <p:nvSpPr>
          <p:cNvPr id="13" name="TextBox 12"/>
          <p:cNvSpPr txBox="1"/>
          <p:nvPr/>
        </p:nvSpPr>
        <p:spPr>
          <a:xfrm>
            <a:off x="152400" y="6396335"/>
            <a:ext cx="5670084" cy="461665"/>
          </a:xfrm>
          <a:prstGeom prst="rect">
            <a:avLst/>
          </a:prstGeom>
          <a:noFill/>
        </p:spPr>
        <p:txBody>
          <a:bodyPr wrap="none" rtlCol="1">
            <a:spAutoFit/>
          </a:bodyPr>
          <a:lstStyle/>
          <a:p>
            <a:r>
              <a:rPr lang="en-US" sz="1200" i="1" dirty="0" smtClean="0">
                <a:latin typeface="Times New Roman" pitchFamily="18" charset="0"/>
                <a:cs typeface="Times New Roman" pitchFamily="18" charset="0"/>
              </a:rPr>
              <a:t>* IEEE INFOCOM </a:t>
            </a:r>
            <a:r>
              <a:rPr lang="en-US" sz="1200" i="1" dirty="0" err="1" smtClean="0">
                <a:latin typeface="Times New Roman" pitchFamily="18" charset="0"/>
                <a:cs typeface="Times New Roman" pitchFamily="18" charset="0"/>
              </a:rPr>
              <a:t>NetSciCom</a:t>
            </a:r>
            <a:r>
              <a:rPr lang="en-US" sz="1200" i="1" dirty="0" smtClean="0">
                <a:latin typeface="Times New Roman" pitchFamily="18" charset="0"/>
                <a:cs typeface="Times New Roman" pitchFamily="18" charset="0"/>
              </a:rPr>
              <a:t> 2012, GI 2013. </a:t>
            </a:r>
          </a:p>
          <a:p>
            <a:r>
              <a:rPr lang="en-US" sz="1200" i="1" dirty="0" smtClean="0">
                <a:latin typeface="Times New Roman" pitchFamily="18" charset="0"/>
                <a:cs typeface="Times New Roman" pitchFamily="18" charset="0"/>
              </a:rPr>
              <a:t>* ACM </a:t>
            </a:r>
            <a:r>
              <a:rPr lang="en-US" sz="1200" i="1" dirty="0" err="1" smtClean="0">
                <a:latin typeface="Times New Roman" pitchFamily="18" charset="0"/>
                <a:cs typeface="Times New Roman" pitchFamily="18" charset="0"/>
              </a:rPr>
              <a:t>MobiSys</a:t>
            </a:r>
            <a:r>
              <a:rPr lang="en-US" sz="1200" i="1" dirty="0" smtClean="0">
                <a:latin typeface="Times New Roman" pitchFamily="18" charset="0"/>
                <a:cs typeface="Times New Roman" pitchFamily="18" charset="0"/>
              </a:rPr>
              <a:t> </a:t>
            </a:r>
            <a:r>
              <a:rPr lang="en-US" sz="1200" i="1" dirty="0" err="1" smtClean="0">
                <a:latin typeface="Times New Roman" pitchFamily="18" charset="0"/>
                <a:cs typeface="Times New Roman" pitchFamily="18" charset="0"/>
              </a:rPr>
              <a:t>HotPlanet</a:t>
            </a:r>
            <a:r>
              <a:rPr lang="en-US" sz="1200" i="1" dirty="0" smtClean="0">
                <a:latin typeface="Times New Roman" pitchFamily="18" charset="0"/>
                <a:cs typeface="Times New Roman" pitchFamily="18" charset="0"/>
              </a:rPr>
              <a:t> 2012, * ACM SIGSPATIAL IWCTS 2013 (</a:t>
            </a:r>
            <a:r>
              <a:rPr lang="en-US" sz="1200" b="1" i="1" dirty="0" smtClean="0">
                <a:latin typeface="Times New Roman" pitchFamily="18" charset="0"/>
                <a:cs typeface="Times New Roman" pitchFamily="18" charset="0"/>
              </a:rPr>
              <a:t>Best Paper Award</a:t>
            </a:r>
            <a:r>
              <a:rPr lang="en-US" sz="1200" i="1" dirty="0" smtClean="0">
                <a:latin typeface="Times New Roman" pitchFamily="18" charset="0"/>
                <a:cs typeface="Times New Roman" pitchFamily="18" charset="0"/>
              </a:rPr>
              <a:t>)</a:t>
            </a:r>
            <a:endParaRPr lang="ar-EG" sz="1200" i="1" dirty="0">
              <a:latin typeface="Times New Roman" pitchFamily="18" charset="0"/>
              <a:cs typeface="Times New Roman" pitchFamily="18" charset="0"/>
            </a:endParaRPr>
          </a:p>
        </p:txBody>
      </p:sp>
      <p:cxnSp>
        <p:nvCxnSpPr>
          <p:cNvPr id="15" name="Straight Connector 14"/>
          <p:cNvCxnSpPr/>
          <p:nvPr/>
        </p:nvCxnSpPr>
        <p:spPr>
          <a:xfrm>
            <a:off x="152400" y="6400800"/>
            <a:ext cx="2667000" cy="0"/>
          </a:xfrm>
          <a:prstGeom prst="line">
            <a:avLst/>
          </a:prstGeom>
        </p:spPr>
        <p:style>
          <a:lnRef idx="1">
            <a:schemeClr val="accent6"/>
          </a:lnRef>
          <a:fillRef idx="0">
            <a:schemeClr val="accent6"/>
          </a:fillRef>
          <a:effectRef idx="0">
            <a:schemeClr val="accent6"/>
          </a:effectRef>
          <a:fontRef idx="minor">
            <a:schemeClr val="tx1"/>
          </a:fontRef>
        </p:style>
      </p:cxnSp>
      <p:sp>
        <p:nvSpPr>
          <p:cNvPr id="17" name="TextBox 16"/>
          <p:cNvSpPr txBox="1"/>
          <p:nvPr/>
        </p:nvSpPr>
        <p:spPr>
          <a:xfrm>
            <a:off x="6705600" y="533400"/>
            <a:ext cx="2364750" cy="307777"/>
          </a:xfrm>
          <a:prstGeom prst="rect">
            <a:avLst/>
          </a:prstGeom>
          <a:noFill/>
        </p:spPr>
        <p:txBody>
          <a:bodyPr wrap="none" rtlCol="1">
            <a:spAutoFit/>
          </a:bodyPr>
          <a:lstStyle/>
          <a:p>
            <a:r>
              <a:rPr lang="en-US" sz="1400" dirty="0" smtClean="0">
                <a:latin typeface="Times New Roman" pitchFamily="18" charset="0"/>
                <a:cs typeface="Times New Roman" pitchFamily="18" charset="0"/>
              </a:rPr>
              <a:t>* G. </a:t>
            </a:r>
            <a:r>
              <a:rPr lang="en-US" sz="1400" dirty="0" err="1" smtClean="0">
                <a:latin typeface="Times New Roman" pitchFamily="18" charset="0"/>
                <a:cs typeface="Times New Roman" pitchFamily="18" charset="0"/>
              </a:rPr>
              <a:t>Thakur</a:t>
            </a:r>
            <a:r>
              <a:rPr lang="en-US" sz="1400" dirty="0" smtClean="0">
                <a:latin typeface="Times New Roman" pitchFamily="18" charset="0"/>
                <a:cs typeface="Times New Roman" pitchFamily="18" charset="0"/>
              </a:rPr>
              <a:t>, P. </a:t>
            </a:r>
            <a:r>
              <a:rPr lang="en-US" sz="1400" dirty="0" err="1" smtClean="0">
                <a:latin typeface="Times New Roman" pitchFamily="18" charset="0"/>
                <a:cs typeface="Times New Roman" pitchFamily="18" charset="0"/>
              </a:rPr>
              <a:t>Hui</a:t>
            </a:r>
            <a:r>
              <a:rPr lang="en-US" sz="1400" dirty="0" smtClean="0">
                <a:latin typeface="Times New Roman" pitchFamily="18" charset="0"/>
                <a:cs typeface="Times New Roman" pitchFamily="18" charset="0"/>
              </a:rPr>
              <a:t>, A. Helmy</a:t>
            </a:r>
            <a:endParaRPr lang="ar-EG" sz="1400" dirty="0">
              <a:latin typeface="Times New Roman" pitchFamily="18" charset="0"/>
              <a:cs typeface="Times New Roman" pitchFamily="18" charset="0"/>
            </a:endParaRPr>
          </a:p>
        </p:txBody>
      </p:sp>
      <p:pic>
        <p:nvPicPr>
          <p:cNvPr id="14" name="Picture 13"/>
          <p:cNvPicPr>
            <a:picLocks noChangeAspect="1"/>
          </p:cNvPicPr>
          <p:nvPr/>
        </p:nvPicPr>
        <p:blipFill>
          <a:blip r:embed="rId6"/>
          <a:stretch>
            <a:fillRect/>
          </a:stretch>
        </p:blipFill>
        <p:spPr>
          <a:xfrm>
            <a:off x="0" y="2971800"/>
            <a:ext cx="5562600" cy="2103709"/>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 name="Picture 19" descr="distribution_Fitting_new_all2.eps"/>
          <p:cNvPicPr>
            <a:picLocks noChangeAspect="1"/>
          </p:cNvPicPr>
          <p:nvPr/>
        </p:nvPicPr>
        <p:blipFill>
          <a:blip r:embed="rId3">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val="0"/>
              </a:ext>
            </a:extLst>
          </a:blip>
          <a:stretch>
            <a:fillRect/>
          </a:stretch>
        </p:blipFill>
        <p:spPr>
          <a:xfrm>
            <a:off x="4397396" y="4342208"/>
            <a:ext cx="4572000" cy="2515792"/>
          </a:xfrm>
          <a:prstGeom prst="rect">
            <a:avLst/>
          </a:prstGeom>
        </p:spPr>
      </p:pic>
      <p:sp>
        <p:nvSpPr>
          <p:cNvPr id="2" name="Title 1"/>
          <p:cNvSpPr>
            <a:spLocks noGrp="1"/>
          </p:cNvSpPr>
          <p:nvPr>
            <p:ph type="title"/>
          </p:nvPr>
        </p:nvSpPr>
        <p:spPr>
          <a:xfrm>
            <a:off x="103364" y="228600"/>
            <a:ext cx="8954628" cy="1143000"/>
          </a:xfrm>
        </p:spPr>
        <p:txBody>
          <a:bodyPr/>
          <a:lstStyle/>
          <a:p>
            <a:r>
              <a:rPr lang="en-US" u="sng" dirty="0" smtClean="0">
                <a:solidFill>
                  <a:srgbClr val="0000FF"/>
                </a:solidFill>
                <a:latin typeface="Times New Roman"/>
                <a:cs typeface="Times New Roman"/>
              </a:rPr>
              <a:t>Vehicular Traffic Modeling</a:t>
            </a:r>
            <a:endParaRPr lang="en-US" u="sng" dirty="0">
              <a:solidFill>
                <a:srgbClr val="0000FF"/>
              </a:solidFill>
              <a:latin typeface="Times New Roman"/>
              <a:cs typeface="Times New Roman"/>
            </a:endParaRPr>
          </a:p>
        </p:txBody>
      </p:sp>
      <p:sp>
        <p:nvSpPr>
          <p:cNvPr id="4" name="Slide Number Placeholder 3"/>
          <p:cNvSpPr>
            <a:spLocks noGrp="1"/>
          </p:cNvSpPr>
          <p:nvPr>
            <p:ph type="sldNum" sz="quarter" idx="12"/>
          </p:nvPr>
        </p:nvSpPr>
        <p:spPr/>
        <p:txBody>
          <a:bodyPr/>
          <a:lstStyle/>
          <a:p>
            <a:fld id="{0F09C719-480F-CC40-B7BA-7C00D711E88F}" type="slidenum">
              <a:rPr lang="en-US" smtClean="0"/>
              <a:pPr/>
              <a:t>12</a:t>
            </a:fld>
            <a:endParaRPr lang="en-US"/>
          </a:p>
        </p:txBody>
      </p:sp>
      <p:sp>
        <p:nvSpPr>
          <p:cNvPr id="3" name="TextBox 2"/>
          <p:cNvSpPr txBox="1"/>
          <p:nvPr/>
        </p:nvSpPr>
        <p:spPr>
          <a:xfrm>
            <a:off x="0" y="3373189"/>
            <a:ext cx="4725783" cy="3108544"/>
          </a:xfrm>
          <a:prstGeom prst="rect">
            <a:avLst/>
          </a:prstGeom>
          <a:noFill/>
        </p:spPr>
        <p:txBody>
          <a:bodyPr wrap="square" rtlCol="0">
            <a:spAutoFit/>
          </a:bodyPr>
          <a:lstStyle/>
          <a:p>
            <a:pPr marL="285750" indent="-285750">
              <a:buFont typeface="Arial"/>
              <a:buChar char="•"/>
            </a:pPr>
            <a:r>
              <a:rPr lang="en-US" sz="2800" b="1" dirty="0" smtClean="0">
                <a:latin typeface="Times New Roman"/>
                <a:cs typeface="Times New Roman"/>
              </a:rPr>
              <a:t>Heavy-tailed</a:t>
            </a:r>
            <a:r>
              <a:rPr lang="en-US" sz="2800" dirty="0" smtClean="0">
                <a:latin typeface="Times New Roman"/>
                <a:cs typeface="Times New Roman"/>
              </a:rPr>
              <a:t> distributions better at modeling empirical values of traffic densities.</a:t>
            </a:r>
          </a:p>
          <a:p>
            <a:pPr marL="285750" indent="-285750">
              <a:buFont typeface="Arial"/>
              <a:buChar char="•"/>
            </a:pPr>
            <a:endParaRPr lang="en-US" sz="2800" dirty="0" smtClean="0">
              <a:latin typeface="Times New Roman"/>
              <a:cs typeface="Times New Roman"/>
            </a:endParaRPr>
          </a:p>
          <a:p>
            <a:pPr marL="285750" indent="-285750">
              <a:buFont typeface="Arial"/>
              <a:buChar char="•"/>
            </a:pPr>
            <a:r>
              <a:rPr lang="en-US" sz="2800" dirty="0" smtClean="0">
                <a:latin typeface="Times New Roman"/>
                <a:cs typeface="Times New Roman"/>
              </a:rPr>
              <a:t>Heavy-tailed distributions combined model more than 85% of all 700+ locations.</a:t>
            </a:r>
            <a:endParaRPr lang="en-US" sz="2800" dirty="0">
              <a:latin typeface="Times New Roman"/>
              <a:cs typeface="Times New Roman"/>
            </a:endParaRPr>
          </a:p>
        </p:txBody>
      </p:sp>
      <p:pic>
        <p:nvPicPr>
          <p:cNvPr id="9" name="Picture 8"/>
          <p:cNvPicPr>
            <a:picLocks noChangeAspect="1"/>
          </p:cNvPicPr>
          <p:nvPr/>
        </p:nvPicPr>
        <p:blipFill>
          <a:blip r:embed="rId4"/>
          <a:stretch>
            <a:fillRect/>
          </a:stretch>
        </p:blipFill>
        <p:spPr>
          <a:xfrm>
            <a:off x="0" y="1381135"/>
            <a:ext cx="9144000" cy="1579957"/>
          </a:xfrm>
          <a:prstGeom prst="rect">
            <a:avLst/>
          </a:prstGeom>
        </p:spPr>
      </p:pic>
      <p:sp>
        <p:nvSpPr>
          <p:cNvPr id="6" name="Rectangle 5"/>
          <p:cNvSpPr/>
          <p:nvPr/>
        </p:nvSpPr>
        <p:spPr>
          <a:xfrm>
            <a:off x="1255131" y="1342064"/>
            <a:ext cx="3027081" cy="267674"/>
          </a:xfrm>
          <a:prstGeom prst="rect">
            <a:avLst/>
          </a:prstGeom>
          <a:noFill/>
          <a:ln w="38100" cmpd="sng">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4893453" y="1342064"/>
            <a:ext cx="914400" cy="267674"/>
          </a:xfrm>
          <a:prstGeom prst="rect">
            <a:avLst/>
          </a:prstGeom>
          <a:noFill/>
          <a:ln w="38100" cmpd="sng">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7242893" y="1375395"/>
            <a:ext cx="914400" cy="267674"/>
          </a:xfrm>
          <a:prstGeom prst="rect">
            <a:avLst/>
          </a:prstGeom>
          <a:noFill/>
          <a:ln w="38100" cmpd="sng">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6931653" y="3410356"/>
            <a:ext cx="2212347" cy="461665"/>
          </a:xfrm>
          <a:prstGeom prst="rect">
            <a:avLst/>
          </a:prstGeom>
          <a:noFill/>
        </p:spPr>
        <p:txBody>
          <a:bodyPr wrap="square" rtlCol="0">
            <a:spAutoFit/>
          </a:bodyPr>
          <a:lstStyle/>
          <a:p>
            <a:r>
              <a:rPr lang="en-US" sz="2400" b="1" dirty="0" smtClean="0">
                <a:solidFill>
                  <a:srgbClr val="008000"/>
                </a:solidFill>
              </a:rPr>
              <a:t> Heavy-tailed</a:t>
            </a:r>
            <a:endParaRPr lang="en-US" sz="2400" b="1" dirty="0">
              <a:solidFill>
                <a:srgbClr val="008000"/>
              </a:solidFill>
            </a:endParaRPr>
          </a:p>
        </p:txBody>
      </p:sp>
      <p:sp>
        <p:nvSpPr>
          <p:cNvPr id="77" name="Down Arrow 76"/>
          <p:cNvSpPr/>
          <p:nvPr/>
        </p:nvSpPr>
        <p:spPr>
          <a:xfrm>
            <a:off x="6303502" y="3385347"/>
            <a:ext cx="484382" cy="852358"/>
          </a:xfrm>
          <a:prstGeom prst="downArrow">
            <a:avLst/>
          </a:prstGeom>
          <a:solidFill>
            <a:srgbClr val="008000"/>
          </a:solidFill>
          <a:ln>
            <a:solidFill>
              <a:srgbClr val="008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78" name="Down Arrow 77"/>
          <p:cNvSpPr/>
          <p:nvPr/>
        </p:nvSpPr>
        <p:spPr>
          <a:xfrm>
            <a:off x="8294481" y="4018997"/>
            <a:ext cx="484382" cy="852358"/>
          </a:xfrm>
          <a:prstGeom prst="downArrow">
            <a:avLst/>
          </a:prstGeom>
          <a:solidFill>
            <a:srgbClr val="008000"/>
          </a:solidFill>
          <a:ln>
            <a:solidFill>
              <a:srgbClr val="008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79" name="Down Arrow 78"/>
          <p:cNvSpPr/>
          <p:nvPr/>
        </p:nvSpPr>
        <p:spPr>
          <a:xfrm>
            <a:off x="5595194" y="4028165"/>
            <a:ext cx="484382" cy="852358"/>
          </a:xfrm>
          <a:prstGeom prst="downArrow">
            <a:avLst/>
          </a:prstGeom>
          <a:solidFill>
            <a:srgbClr val="008000"/>
          </a:solidFill>
          <a:ln>
            <a:solidFill>
              <a:srgbClr val="008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80" name="TextBox 79"/>
          <p:cNvSpPr txBox="1"/>
          <p:nvPr/>
        </p:nvSpPr>
        <p:spPr>
          <a:xfrm>
            <a:off x="6931653" y="3028212"/>
            <a:ext cx="2143166" cy="461665"/>
          </a:xfrm>
          <a:prstGeom prst="rect">
            <a:avLst/>
          </a:prstGeom>
          <a:noFill/>
        </p:spPr>
        <p:txBody>
          <a:bodyPr wrap="square" rtlCol="0">
            <a:spAutoFit/>
          </a:bodyPr>
          <a:lstStyle/>
          <a:p>
            <a:r>
              <a:rPr lang="en-US" sz="2400" b="1" dirty="0" smtClean="0">
                <a:solidFill>
                  <a:srgbClr val="FF0000"/>
                </a:solidFill>
              </a:rPr>
              <a:t>Memory-less</a:t>
            </a:r>
            <a:endParaRPr lang="en-US" sz="2400" b="1" dirty="0">
              <a:solidFill>
                <a:srgbClr val="FF0000"/>
              </a:solidFill>
            </a:endParaRPr>
          </a:p>
        </p:txBody>
      </p:sp>
      <p:sp>
        <p:nvSpPr>
          <p:cNvPr id="81" name="Down Arrow 80"/>
          <p:cNvSpPr/>
          <p:nvPr/>
        </p:nvSpPr>
        <p:spPr>
          <a:xfrm>
            <a:off x="7016586" y="4461987"/>
            <a:ext cx="484382" cy="852358"/>
          </a:xfrm>
          <a:prstGeom prst="downArrow">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82" name="Down Arrow 81"/>
          <p:cNvSpPr/>
          <p:nvPr/>
        </p:nvSpPr>
        <p:spPr>
          <a:xfrm>
            <a:off x="7729220" y="4882795"/>
            <a:ext cx="484382" cy="852358"/>
          </a:xfrm>
          <a:prstGeom prst="downArrow">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83" name="Down Arrow 82"/>
          <p:cNvSpPr/>
          <p:nvPr/>
        </p:nvSpPr>
        <p:spPr>
          <a:xfrm>
            <a:off x="4894571" y="4456616"/>
            <a:ext cx="484382" cy="852358"/>
          </a:xfrm>
          <a:prstGeom prst="downArrow">
            <a:avLst/>
          </a:prstGeom>
          <a:solidFill>
            <a:srgbClr val="FF0000"/>
          </a:solidFill>
          <a:ln>
            <a:solidFill>
              <a:srgbClr val="FF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Tree>
    <p:extLst>
      <p:ext uri="{BB962C8B-B14F-4D97-AF65-F5344CB8AC3E}">
        <p14:creationId xmlns:mc="http://schemas.openxmlformats.org/markup-compatibility/2006" xmlns:mv="urn:schemas-microsoft-com:mac:vml" xmlns="" xmlns:p14="http://schemas.microsoft.com/office/powerpoint/2010/main" xmlns:p="http://schemas.openxmlformats.org/presentationml/2006/main" xmlns:r="http://schemas.openxmlformats.org/officeDocument/2006/relationships" xmlns:a="http://schemas.openxmlformats.org/drawingml/2006/main" val="2060310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dissolve">
                                      <p:cBhvr>
                                        <p:cTn id="7" dur="500"/>
                                        <p:tgtEl>
                                          <p:spTgt spid="7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7"/>
                                        </p:tgtEl>
                                        <p:attrNameLst>
                                          <p:attrName>style.visibility</p:attrName>
                                        </p:attrNameLst>
                                      </p:cBhvr>
                                      <p:to>
                                        <p:strVal val="visible"/>
                                      </p:to>
                                    </p:set>
                                    <p:animEffect transition="in" filter="dissolve">
                                      <p:cBhvr>
                                        <p:cTn id="10" dur="500"/>
                                        <p:tgtEl>
                                          <p:spTgt spid="77"/>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78"/>
                                        </p:tgtEl>
                                        <p:attrNameLst>
                                          <p:attrName>style.visibility</p:attrName>
                                        </p:attrNameLst>
                                      </p:cBhvr>
                                      <p:to>
                                        <p:strVal val="visible"/>
                                      </p:to>
                                    </p:set>
                                    <p:animEffect transition="in" filter="dissolve">
                                      <p:cBhvr>
                                        <p:cTn id="13" dur="500"/>
                                        <p:tgtEl>
                                          <p:spTgt spid="78"/>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83"/>
                                        </p:tgtEl>
                                        <p:attrNameLst>
                                          <p:attrName>style.visibility</p:attrName>
                                        </p:attrNameLst>
                                      </p:cBhvr>
                                      <p:to>
                                        <p:strVal val="visible"/>
                                      </p:to>
                                    </p:set>
                                    <p:animEffect transition="in" filter="dissolve">
                                      <p:cBhvr>
                                        <p:cTn id="18" dur="500"/>
                                        <p:tgtEl>
                                          <p:spTgt spid="83"/>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81"/>
                                        </p:tgtEl>
                                        <p:attrNameLst>
                                          <p:attrName>style.visibility</p:attrName>
                                        </p:attrNameLst>
                                      </p:cBhvr>
                                      <p:to>
                                        <p:strVal val="visible"/>
                                      </p:to>
                                    </p:set>
                                    <p:animEffect transition="in" filter="dissolve">
                                      <p:cBhvr>
                                        <p:cTn id="21" dur="500"/>
                                        <p:tgtEl>
                                          <p:spTgt spid="81"/>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82"/>
                                        </p:tgtEl>
                                        <p:attrNameLst>
                                          <p:attrName>style.visibility</p:attrName>
                                        </p:attrNameLst>
                                      </p:cBhvr>
                                      <p:to>
                                        <p:strVal val="visible"/>
                                      </p:to>
                                    </p:set>
                                    <p:animEffect transition="in" filter="dissolve">
                                      <p:cBhvr>
                                        <p:cTn id="24"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78" grpId="0" animBg="1"/>
      <p:bldP spid="79" grpId="0" animBg="1"/>
      <p:bldP spid="81" grpId="0" animBg="1"/>
      <p:bldP spid="82" grpId="0" animBg="1"/>
      <p:bldP spid="83" grpId="0" animBg="1"/>
    </p:bld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32896" y="4800600"/>
            <a:ext cx="8874515" cy="566738"/>
          </a:xfrm>
        </p:spPr>
        <p:txBody>
          <a:bodyPr>
            <a:noAutofit/>
          </a:bodyPr>
          <a:lstStyle/>
          <a:p>
            <a:r>
              <a:rPr lang="en-US" sz="3200" dirty="0">
                <a:latin typeface="Times New Roman"/>
                <a:cs typeface="Times New Roman"/>
              </a:rPr>
              <a:t>Scaling of stochastic </a:t>
            </a:r>
            <a:r>
              <a:rPr lang="en-US" sz="3200" dirty="0" smtClean="0">
                <a:latin typeface="Times New Roman"/>
                <a:cs typeface="Times New Roman"/>
              </a:rPr>
              <a:t>self-similar traffic</a:t>
            </a:r>
            <a:endParaRPr lang="en-US" sz="3200" dirty="0">
              <a:latin typeface="Times New Roman"/>
              <a:cs typeface="Times New Roman"/>
            </a:endParaRPr>
          </a:p>
        </p:txBody>
      </p:sp>
      <p:sp>
        <p:nvSpPr>
          <p:cNvPr id="4" name="Text Placeholder 3"/>
          <p:cNvSpPr>
            <a:spLocks noGrp="1"/>
          </p:cNvSpPr>
          <p:nvPr>
            <p:ph type="body" sz="half" idx="2"/>
          </p:nvPr>
        </p:nvSpPr>
        <p:spPr>
          <a:xfrm>
            <a:off x="228600" y="5367338"/>
            <a:ext cx="8778811" cy="804862"/>
          </a:xfrm>
        </p:spPr>
        <p:txBody>
          <a:bodyPr>
            <a:noAutofit/>
          </a:bodyPr>
          <a:lstStyle/>
          <a:p>
            <a:pPr marL="285750" indent="-285750">
              <a:buFont typeface="Arial"/>
              <a:buChar char="•"/>
            </a:pPr>
            <a:r>
              <a:rPr lang="en-US" sz="2400" dirty="0" smtClean="0">
                <a:latin typeface="Times New Roman"/>
                <a:cs typeface="Times New Roman"/>
              </a:rPr>
              <a:t>Granularity of traffic is scaled from 1 min to 10, 100, to 1000 </a:t>
            </a:r>
            <a:r>
              <a:rPr lang="en-US" sz="2400" dirty="0" err="1" smtClean="0">
                <a:latin typeface="Times New Roman"/>
                <a:cs typeface="Times New Roman"/>
              </a:rPr>
              <a:t>mins</a:t>
            </a:r>
            <a:endParaRPr lang="en-US" sz="2400" dirty="0" smtClean="0">
              <a:latin typeface="Times New Roman"/>
              <a:cs typeface="Times New Roman"/>
            </a:endParaRPr>
          </a:p>
          <a:p>
            <a:pPr marL="285750" indent="-285750">
              <a:buFont typeface="Arial"/>
              <a:buChar char="•"/>
            </a:pPr>
            <a:r>
              <a:rPr lang="en-US" sz="2400" dirty="0" smtClean="0">
                <a:latin typeface="Times New Roman"/>
                <a:cs typeface="Times New Roman"/>
              </a:rPr>
              <a:t>Plots are </a:t>
            </a:r>
            <a:r>
              <a:rPr lang="en-US" sz="2400" b="1" dirty="0">
                <a:latin typeface="Times New Roman"/>
                <a:cs typeface="Times New Roman"/>
              </a:rPr>
              <a:t>invariant</a:t>
            </a:r>
            <a:r>
              <a:rPr lang="en-US" sz="2400" dirty="0">
                <a:latin typeface="Times New Roman"/>
                <a:cs typeface="Times New Roman"/>
              </a:rPr>
              <a:t> to the chosen time </a:t>
            </a:r>
            <a:r>
              <a:rPr lang="en-US" sz="2400" dirty="0" smtClean="0">
                <a:latin typeface="Times New Roman"/>
                <a:cs typeface="Times New Roman"/>
              </a:rPr>
              <a:t>granularity.</a:t>
            </a:r>
            <a:endParaRPr lang="en-US" sz="2400" dirty="0">
              <a:latin typeface="Times New Roman"/>
              <a:cs typeface="Times New Roman"/>
            </a:endParaRPr>
          </a:p>
        </p:txBody>
      </p:sp>
      <p:sp>
        <p:nvSpPr>
          <p:cNvPr id="3" name="Slide Number Placeholder 2"/>
          <p:cNvSpPr>
            <a:spLocks noGrp="1"/>
          </p:cNvSpPr>
          <p:nvPr>
            <p:ph type="sldNum" sz="quarter" idx="12"/>
          </p:nvPr>
        </p:nvSpPr>
        <p:spPr/>
        <p:txBody>
          <a:bodyPr/>
          <a:lstStyle/>
          <a:p>
            <a:fld id="{0F09C719-480F-CC40-B7BA-7C00D711E88F}" type="slidenum">
              <a:rPr lang="en-US" smtClean="0"/>
              <a:pPr/>
              <a:t>13</a:t>
            </a:fld>
            <a:endParaRPr lang="en-US" dirty="0"/>
          </a:p>
        </p:txBody>
      </p:sp>
      <p:pic>
        <p:nvPicPr>
          <p:cNvPr id="9" name="Picture 8" descr="sydney-all-new.jpg"/>
          <p:cNvPicPr>
            <a:picLocks noChangeAspect="1"/>
          </p:cNvPicPr>
          <p:nvPr/>
        </p:nvPicPr>
        <p:blipFill>
          <a:blip r:embed="rId3"/>
          <a:stretch>
            <a:fillRect/>
          </a:stretch>
        </p:blipFill>
        <p:spPr>
          <a:xfrm>
            <a:off x="465762" y="423586"/>
            <a:ext cx="8229600" cy="4427099"/>
          </a:xfrm>
          <a:prstGeom prst="rect">
            <a:avLst/>
          </a:prstGeom>
        </p:spPr>
      </p:pic>
    </p:spTree>
    <p:extLst>
      <p:ext uri="{BB962C8B-B14F-4D97-AF65-F5344CB8AC3E}">
        <p14:creationId xmlns:mc="http://schemas.openxmlformats.org/markup-compatibility/2006" xmlns:mv="urn:schemas-microsoft-com:mac:vml" xmlns="" xmlns:p14="http://schemas.microsoft.com/office/powerpoint/2010/main" xmlns:p="http://schemas.openxmlformats.org/presentationml/2006/main" xmlns:r="http://schemas.openxmlformats.org/officeDocument/2006/relationships" xmlns:a="http://schemas.openxmlformats.org/drawingml/2006/main" val="15392402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95373" y="555664"/>
            <a:ext cx="8910918" cy="3657600"/>
          </a:xfrm>
          <a:prstGeom prst="rect">
            <a:avLst/>
          </a:prstGeom>
        </p:spPr>
      </p:pic>
      <p:sp>
        <p:nvSpPr>
          <p:cNvPr id="2" name="Title 1"/>
          <p:cNvSpPr>
            <a:spLocks noGrp="1"/>
          </p:cNvSpPr>
          <p:nvPr>
            <p:ph type="title"/>
          </p:nvPr>
        </p:nvSpPr>
        <p:spPr>
          <a:xfrm>
            <a:off x="251026" y="4443317"/>
            <a:ext cx="8892974" cy="566738"/>
          </a:xfrm>
        </p:spPr>
        <p:txBody>
          <a:bodyPr>
            <a:noAutofit/>
          </a:bodyPr>
          <a:lstStyle/>
          <a:p>
            <a:r>
              <a:rPr lang="en-US" sz="3200" dirty="0" smtClean="0">
                <a:latin typeface="Times New Roman"/>
                <a:cs typeface="Times New Roman"/>
              </a:rPr>
              <a:t>Percentage locations with self-similar traffic</a:t>
            </a:r>
            <a:endParaRPr lang="en-US" sz="3200" dirty="0">
              <a:latin typeface="Times New Roman"/>
              <a:cs typeface="Times New Roman"/>
            </a:endParaRPr>
          </a:p>
        </p:txBody>
      </p:sp>
      <p:sp>
        <p:nvSpPr>
          <p:cNvPr id="4" name="Text Placeholder 3"/>
          <p:cNvSpPr>
            <a:spLocks noGrp="1"/>
          </p:cNvSpPr>
          <p:nvPr>
            <p:ph type="body" sz="half" idx="2"/>
          </p:nvPr>
        </p:nvSpPr>
        <p:spPr>
          <a:xfrm>
            <a:off x="152400" y="5053322"/>
            <a:ext cx="8839199" cy="804862"/>
          </a:xfrm>
        </p:spPr>
        <p:txBody>
          <a:bodyPr>
            <a:noAutofit/>
          </a:bodyPr>
          <a:lstStyle/>
          <a:p>
            <a:pPr marL="285750" indent="-285750">
              <a:buFont typeface="Arial"/>
              <a:buChar char="•"/>
            </a:pPr>
            <a:r>
              <a:rPr lang="en-US" sz="2800" dirty="0" smtClean="0">
                <a:latin typeface="Times New Roman"/>
                <a:cs typeface="Times New Roman"/>
              </a:rPr>
              <a:t>Shows distribution of seven estimators of Hurst parameter</a:t>
            </a:r>
          </a:p>
          <a:p>
            <a:pPr marL="285750" indent="-285750">
              <a:buFont typeface="Arial"/>
              <a:buChar char="•"/>
            </a:pPr>
            <a:r>
              <a:rPr lang="en-US" sz="2800" dirty="0" smtClean="0">
                <a:latin typeface="Times New Roman"/>
                <a:cs typeface="Times New Roman"/>
              </a:rPr>
              <a:t>Hurst parameter (</a:t>
            </a:r>
            <a:r>
              <a:rPr lang="en-US" sz="2800" i="1" dirty="0" smtClean="0">
                <a:latin typeface="Times New Roman"/>
                <a:cs typeface="Times New Roman"/>
              </a:rPr>
              <a:t>H</a:t>
            </a:r>
            <a:r>
              <a:rPr lang="en-US" sz="2800" dirty="0" smtClean="0">
                <a:latin typeface="Times New Roman"/>
                <a:cs typeface="Times New Roman"/>
              </a:rPr>
              <a:t>) value ranges from 0.5 – 0.9 </a:t>
            </a:r>
          </a:p>
          <a:p>
            <a:pPr marL="285750" indent="-285750">
              <a:buFont typeface="Arial"/>
              <a:buChar char="•"/>
            </a:pPr>
            <a:r>
              <a:rPr lang="en-US" sz="2800" dirty="0" smtClean="0">
                <a:latin typeface="Times New Roman"/>
                <a:cs typeface="Times New Roman"/>
              </a:rPr>
              <a:t>Over 85% of 700+ locations, have </a:t>
            </a:r>
            <a:r>
              <a:rPr lang="en-US" sz="2800" i="1" dirty="0" smtClean="0">
                <a:latin typeface="Times New Roman"/>
                <a:cs typeface="Times New Roman"/>
              </a:rPr>
              <a:t>H</a:t>
            </a:r>
            <a:r>
              <a:rPr lang="en-US" sz="2800" dirty="0" smtClean="0">
                <a:latin typeface="Times New Roman"/>
                <a:cs typeface="Times New Roman"/>
              </a:rPr>
              <a:t> &gt; 0.5</a:t>
            </a:r>
          </a:p>
        </p:txBody>
      </p:sp>
      <p:sp>
        <p:nvSpPr>
          <p:cNvPr id="3" name="Slide Number Placeholder 2"/>
          <p:cNvSpPr>
            <a:spLocks noGrp="1"/>
          </p:cNvSpPr>
          <p:nvPr>
            <p:ph type="sldNum" sz="quarter" idx="12"/>
          </p:nvPr>
        </p:nvSpPr>
        <p:spPr/>
        <p:txBody>
          <a:bodyPr/>
          <a:lstStyle/>
          <a:p>
            <a:fld id="{0F09C719-480F-CC40-B7BA-7C00D711E88F}" type="slidenum">
              <a:rPr lang="en-US" smtClean="0"/>
              <a:pPr/>
              <a:t>14</a:t>
            </a:fld>
            <a:endParaRPr lang="en-US"/>
          </a:p>
        </p:txBody>
      </p:sp>
      <p:sp>
        <p:nvSpPr>
          <p:cNvPr id="10" name="Oval 9"/>
          <p:cNvSpPr/>
          <p:nvPr/>
        </p:nvSpPr>
        <p:spPr>
          <a:xfrm>
            <a:off x="251026" y="1707309"/>
            <a:ext cx="324858" cy="398743"/>
          </a:xfrm>
          <a:prstGeom prst="ellipse">
            <a:avLst/>
          </a:prstGeom>
          <a:noFill/>
          <a:ln w="28575"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2683408" y="1707309"/>
            <a:ext cx="324858" cy="398743"/>
          </a:xfrm>
          <a:prstGeom prst="ellipse">
            <a:avLst/>
          </a:prstGeom>
          <a:noFill/>
          <a:ln w="28575"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mc="http://schemas.openxmlformats.org/markup-compatibility/2006" xmlns:mv="urn:schemas-microsoft-com:mac:vml" xmlns="" xmlns:p14="http://schemas.microsoft.com/office/powerpoint/2010/main" xmlns:p="http://schemas.openxmlformats.org/presentationml/2006/main" xmlns:r="http://schemas.openxmlformats.org/officeDocument/2006/relationships" xmlns:a="http://schemas.openxmlformats.org/drawingml/2006/main" val="11808150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a:xfrm>
            <a:off x="-990600" y="274638"/>
            <a:ext cx="8991600" cy="1020762"/>
          </a:xfrm>
        </p:spPr>
        <p:txBody>
          <a:bodyPr/>
          <a:lstStyle/>
          <a:p>
            <a:r>
              <a:rPr lang="en-US" sz="2800" i="1" u="sng" dirty="0" err="1" smtClean="0">
                <a:solidFill>
                  <a:srgbClr val="0000FF"/>
                </a:solidFill>
                <a:latin typeface="Times New Roman"/>
                <a:cs typeface="Times New Roman"/>
              </a:rPr>
              <a:t>Spatio</a:t>
            </a:r>
            <a:r>
              <a:rPr lang="en-US" sz="2800" i="1" u="sng" dirty="0" smtClean="0">
                <a:solidFill>
                  <a:srgbClr val="0000FF"/>
                </a:solidFill>
                <a:latin typeface="Times New Roman"/>
                <a:cs typeface="Times New Roman"/>
              </a:rPr>
              <a:t>-Temporal </a:t>
            </a:r>
            <a:r>
              <a:rPr lang="en-US" sz="2800" u="sng" dirty="0" smtClean="0">
                <a:solidFill>
                  <a:srgbClr val="0000FF"/>
                </a:solidFill>
                <a:latin typeface="Times New Roman"/>
                <a:cs typeface="Times New Roman"/>
              </a:rPr>
              <a:t>Causality &amp; Traffic Prediction </a:t>
            </a:r>
            <a:endParaRPr lang="en-US" sz="2800" u="sng" dirty="0">
              <a:solidFill>
                <a:srgbClr val="0000FF"/>
              </a:solidFill>
              <a:latin typeface="Times New Roman"/>
              <a:cs typeface="Times New Roman"/>
            </a:endParaRPr>
          </a:p>
        </p:txBody>
      </p:sp>
      <p:sp>
        <p:nvSpPr>
          <p:cNvPr id="8" name="Content Placeholder 7"/>
          <p:cNvSpPr>
            <a:spLocks noGrp="1"/>
          </p:cNvSpPr>
          <p:nvPr>
            <p:ph idx="1"/>
          </p:nvPr>
        </p:nvSpPr>
        <p:spPr>
          <a:xfrm>
            <a:off x="457200" y="5029200"/>
            <a:ext cx="8229600" cy="1096963"/>
          </a:xfrm>
          <a:ln>
            <a:solidFill>
              <a:srgbClr val="FF0000"/>
            </a:solidFill>
          </a:ln>
        </p:spPr>
        <p:txBody>
          <a:bodyPr/>
          <a:lstStyle/>
          <a:p>
            <a:r>
              <a:rPr lang="en-US" sz="2400" dirty="0" smtClean="0">
                <a:latin typeface="Times New Roman"/>
                <a:cs typeface="Times New Roman"/>
              </a:rPr>
              <a:t>Causality (Granger) Network can predict traffic intensity 30mins ahead with 3-9% error</a:t>
            </a:r>
            <a:endParaRPr lang="en-US" sz="2400" dirty="0">
              <a:latin typeface="Times New Roman"/>
              <a:cs typeface="Times New Roman"/>
            </a:endParaRPr>
          </a:p>
        </p:txBody>
      </p:sp>
      <p:sp>
        <p:nvSpPr>
          <p:cNvPr id="9" name="Rectangle 8"/>
          <p:cNvSpPr/>
          <p:nvPr/>
        </p:nvSpPr>
        <p:spPr>
          <a:xfrm>
            <a:off x="228600" y="6550223"/>
            <a:ext cx="5486400" cy="307777"/>
          </a:xfrm>
          <a:prstGeom prst="rect">
            <a:avLst/>
          </a:prstGeom>
        </p:spPr>
        <p:txBody>
          <a:bodyPr wrap="square">
            <a:spAutoFit/>
          </a:bodyPr>
          <a:lstStyle/>
          <a:p>
            <a:r>
              <a:rPr lang="en-US" sz="1400" i="1" dirty="0" smtClean="0">
                <a:latin typeface="Times New Roman" pitchFamily="18" charset="0"/>
                <a:cs typeface="Times New Roman" pitchFamily="18" charset="0"/>
              </a:rPr>
              <a:t>* ACM SIGSPATIAL - IWCTS 2013 </a:t>
            </a:r>
            <a:r>
              <a:rPr lang="en-US" sz="1400" dirty="0" smtClean="0">
                <a:latin typeface="Times New Roman" pitchFamily="18" charset="0"/>
                <a:cs typeface="Times New Roman" pitchFamily="18" charset="0"/>
              </a:rPr>
              <a:t>(</a:t>
            </a:r>
            <a:r>
              <a:rPr lang="en-US" sz="1400" b="1" i="1" dirty="0" smtClean="0">
                <a:latin typeface="Times New Roman" pitchFamily="18" charset="0"/>
                <a:cs typeface="Times New Roman" pitchFamily="18" charset="0"/>
              </a:rPr>
              <a:t>Best Paper Award</a:t>
            </a:r>
            <a:r>
              <a:rPr lang="en-US" sz="1400" dirty="0" smtClean="0">
                <a:latin typeface="Times New Roman" pitchFamily="18" charset="0"/>
                <a:cs typeface="Times New Roman" pitchFamily="18" charset="0"/>
              </a:rPr>
              <a:t>)</a:t>
            </a:r>
            <a:endParaRPr lang="en-US" sz="1400" dirty="0"/>
          </a:p>
        </p:txBody>
      </p:sp>
      <p:pic>
        <p:nvPicPr>
          <p:cNvPr id="10" name="Picture 9" descr="Screen Shot 2016-06-27 at 11.45.48 PM.png"/>
          <p:cNvPicPr>
            <a:picLocks noChangeAspect="1"/>
          </p:cNvPicPr>
          <p:nvPr/>
        </p:nvPicPr>
        <p:blipFill>
          <a:blip r:embed="rId2"/>
          <a:stretch>
            <a:fillRect/>
          </a:stretch>
        </p:blipFill>
        <p:spPr>
          <a:xfrm>
            <a:off x="4648200" y="2057400"/>
            <a:ext cx="4466016" cy="2971800"/>
          </a:xfrm>
          <a:prstGeom prst="rect">
            <a:avLst/>
          </a:prstGeom>
        </p:spPr>
      </p:pic>
      <p:pic>
        <p:nvPicPr>
          <p:cNvPr id="11" name="Picture 10" descr="Screen Shot 2016-06-27 at 11.45.33 PM.png"/>
          <p:cNvPicPr>
            <a:picLocks noChangeAspect="1"/>
          </p:cNvPicPr>
          <p:nvPr/>
        </p:nvPicPr>
        <p:blipFill>
          <a:blip r:embed="rId3"/>
          <a:stretch>
            <a:fillRect/>
          </a:stretch>
        </p:blipFill>
        <p:spPr>
          <a:xfrm>
            <a:off x="176823" y="1397000"/>
            <a:ext cx="4547577" cy="3556000"/>
          </a:xfrm>
          <a:prstGeom prst="rect">
            <a:avLst/>
          </a:prstGeom>
        </p:spPr>
      </p:pic>
      <p:cxnSp>
        <p:nvCxnSpPr>
          <p:cNvPr id="13" name="Straight Connector 12"/>
          <p:cNvCxnSpPr/>
          <p:nvPr/>
        </p:nvCxnSpPr>
        <p:spPr>
          <a:xfrm>
            <a:off x="152400" y="6551612"/>
            <a:ext cx="8839200" cy="1588"/>
          </a:xfrm>
          <a:prstGeom prst="line">
            <a:avLst/>
          </a:prstGeom>
        </p:spPr>
        <p:style>
          <a:lnRef idx="2">
            <a:schemeClr val="accent1"/>
          </a:lnRef>
          <a:fillRef idx="0">
            <a:schemeClr val="accent1"/>
          </a:fillRef>
          <a:effectRef idx="1">
            <a:schemeClr val="accent1"/>
          </a:effectRef>
          <a:fontRef idx="minor">
            <a:schemeClr val="tx1"/>
          </a:fontRef>
        </p:style>
      </p:cxnSp>
      <p:pic>
        <p:nvPicPr>
          <p:cNvPr id="15" name="Picture 14" descr="Screen Shot 2017-07-09 at 10.35.35 AM.png"/>
          <p:cNvPicPr>
            <a:picLocks noChangeAspect="1"/>
          </p:cNvPicPr>
          <p:nvPr/>
        </p:nvPicPr>
        <p:blipFill>
          <a:blip r:embed="rId4"/>
          <a:stretch>
            <a:fillRect/>
          </a:stretch>
        </p:blipFill>
        <p:spPr>
          <a:xfrm>
            <a:off x="6879189" y="0"/>
            <a:ext cx="2493411" cy="2209800"/>
          </a:xfrm>
          <a:prstGeom prst="rect">
            <a:avLst/>
          </a:prstGeom>
        </p:spPr>
      </p:pic>
      <p:sp>
        <p:nvSpPr>
          <p:cNvPr id="16" name="TextBox 15"/>
          <p:cNvSpPr txBox="1"/>
          <p:nvPr/>
        </p:nvSpPr>
        <p:spPr>
          <a:xfrm>
            <a:off x="5192204" y="1219200"/>
            <a:ext cx="1741996" cy="646331"/>
          </a:xfrm>
          <a:prstGeom prst="rect">
            <a:avLst/>
          </a:prstGeom>
          <a:noFill/>
        </p:spPr>
        <p:txBody>
          <a:bodyPr wrap="none" rtlCol="0">
            <a:spAutoFit/>
          </a:bodyPr>
          <a:lstStyle/>
          <a:p>
            <a:pPr algn="r"/>
            <a:r>
              <a:rPr lang="en-US" dirty="0" smtClean="0">
                <a:latin typeface="Times New Roman"/>
                <a:cs typeface="Times New Roman"/>
              </a:rPr>
              <a:t>Sydney 67 </a:t>
            </a:r>
          </a:p>
          <a:p>
            <a:pPr algn="r"/>
            <a:r>
              <a:rPr lang="en-US" dirty="0" smtClean="0">
                <a:latin typeface="Times New Roman"/>
                <a:cs typeface="Times New Roman"/>
              </a:rPr>
              <a:t>camera locations</a:t>
            </a:r>
            <a:endParaRPr lang="en-US" dirty="0">
              <a:latin typeface="Times New Roman"/>
              <a:cs typeface="Times New Roman"/>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1143000"/>
          </a:xfrm>
        </p:spPr>
        <p:txBody>
          <a:bodyPr/>
          <a:lstStyle/>
          <a:p>
            <a:r>
              <a:rPr lang="en-US" sz="3800" i="1" u="sng" dirty="0" err="1">
                <a:solidFill>
                  <a:srgbClr val="0000FF"/>
                </a:solidFill>
                <a:latin typeface="Times New Roman"/>
                <a:cs typeface="Times New Roman"/>
              </a:rPr>
              <a:t>En</a:t>
            </a:r>
            <a:r>
              <a:rPr lang="en-US" sz="3800" i="1" u="sng" dirty="0">
                <a:solidFill>
                  <a:srgbClr val="0000FF"/>
                </a:solidFill>
                <a:latin typeface="Times New Roman"/>
                <a:cs typeface="Times New Roman"/>
              </a:rPr>
              <a:t> Route </a:t>
            </a:r>
            <a:r>
              <a:rPr lang="en-US" sz="3800" u="sng" dirty="0">
                <a:solidFill>
                  <a:srgbClr val="0000FF"/>
                </a:solidFill>
                <a:latin typeface="Times New Roman"/>
                <a:cs typeface="Times New Roman"/>
              </a:rPr>
              <a:t>Framework</a:t>
            </a:r>
          </a:p>
        </p:txBody>
      </p:sp>
      <p:sp>
        <p:nvSpPr>
          <p:cNvPr id="4" name="Slide Number Placeholder 3"/>
          <p:cNvSpPr>
            <a:spLocks noGrp="1"/>
          </p:cNvSpPr>
          <p:nvPr>
            <p:ph type="sldNum" sz="quarter" idx="10"/>
          </p:nvPr>
        </p:nvSpPr>
        <p:spPr/>
        <p:txBody>
          <a:bodyPr/>
          <a:lstStyle/>
          <a:p>
            <a:fld id="{694FADCD-22F2-4A14-A571-6ACF405E65FD}" type="slidenum">
              <a:rPr lang="en-US" smtClean="0"/>
              <a:pPr/>
              <a:t>16</a:t>
            </a:fld>
            <a:endParaRPr lang="en-US" dirty="0"/>
          </a:p>
        </p:txBody>
      </p:sp>
      <p:sp>
        <p:nvSpPr>
          <p:cNvPr id="2" name="TextBox 1"/>
          <p:cNvSpPr txBox="1"/>
          <p:nvPr/>
        </p:nvSpPr>
        <p:spPr>
          <a:xfrm>
            <a:off x="4975860" y="1310640"/>
            <a:ext cx="3539490" cy="369332"/>
          </a:xfrm>
          <a:prstGeom prst="rect">
            <a:avLst/>
          </a:prstGeom>
          <a:noFill/>
        </p:spPr>
        <p:txBody>
          <a:bodyPr wrap="square" rtlCol="0">
            <a:spAutoFit/>
          </a:bodyPr>
          <a:lstStyle/>
          <a:p>
            <a:r>
              <a:rPr lang="en-US" dirty="0">
                <a:solidFill>
                  <a:srgbClr val="FF462C"/>
                </a:solidFill>
              </a:rPr>
              <a:t>Need to run simulation!</a:t>
            </a:r>
          </a:p>
        </p:txBody>
      </p:sp>
      <p:sp>
        <p:nvSpPr>
          <p:cNvPr id="9" name="TextBox 8"/>
          <p:cNvSpPr txBox="1"/>
          <p:nvPr/>
        </p:nvSpPr>
        <p:spPr>
          <a:xfrm>
            <a:off x="4975860" y="1301012"/>
            <a:ext cx="3539490" cy="369332"/>
          </a:xfrm>
          <a:prstGeom prst="rect">
            <a:avLst/>
          </a:prstGeom>
          <a:noFill/>
        </p:spPr>
        <p:txBody>
          <a:bodyPr wrap="square" rtlCol="0">
            <a:spAutoFit/>
          </a:bodyPr>
          <a:lstStyle/>
          <a:p>
            <a:r>
              <a:rPr lang="en-US" dirty="0">
                <a:solidFill>
                  <a:srgbClr val="FF462C"/>
                </a:solidFill>
              </a:rPr>
              <a:t>Need a trip model (an OD)!</a:t>
            </a:r>
          </a:p>
        </p:txBody>
      </p:sp>
      <p:sp>
        <p:nvSpPr>
          <p:cNvPr id="11" name="TextBox 10"/>
          <p:cNvSpPr txBox="1"/>
          <p:nvPr/>
        </p:nvSpPr>
        <p:spPr>
          <a:xfrm>
            <a:off x="4975860" y="1310641"/>
            <a:ext cx="3539490" cy="646331"/>
          </a:xfrm>
          <a:prstGeom prst="rect">
            <a:avLst/>
          </a:prstGeom>
          <a:noFill/>
        </p:spPr>
        <p:txBody>
          <a:bodyPr wrap="square" rtlCol="0">
            <a:spAutoFit/>
          </a:bodyPr>
          <a:lstStyle/>
          <a:p>
            <a:r>
              <a:rPr lang="en-US" dirty="0">
                <a:solidFill>
                  <a:srgbClr val="FF462C"/>
                </a:solidFill>
                <a:latin typeface="Times New Roman"/>
                <a:cs typeface="Times New Roman"/>
              </a:rPr>
              <a:t>Need supporting flow and description data!</a:t>
            </a:r>
          </a:p>
        </p:txBody>
      </p:sp>
      <p:grpSp>
        <p:nvGrpSpPr>
          <p:cNvPr id="5" name="Group 36"/>
          <p:cNvGrpSpPr/>
          <p:nvPr/>
        </p:nvGrpSpPr>
        <p:grpSpPr>
          <a:xfrm>
            <a:off x="5303044" y="3859278"/>
            <a:ext cx="3252956" cy="2067445"/>
            <a:chOff x="5303044" y="2894458"/>
            <a:chExt cx="3252956" cy="1550584"/>
          </a:xfrm>
        </p:grpSpPr>
        <p:pic>
          <p:nvPicPr>
            <p:cNvPr id="28" name="Picture 27"/>
            <p:cNvPicPr>
              <a:picLocks noChangeAspect="1"/>
            </p:cNvPicPr>
            <p:nvPr/>
          </p:nvPicPr>
          <p:blipFill>
            <a:blip r:embed="rId3"/>
            <a:stretch>
              <a:fillRect/>
            </a:stretch>
          </p:blipFill>
          <p:spPr>
            <a:xfrm>
              <a:off x="5303044" y="2894458"/>
              <a:ext cx="3252956" cy="1550584"/>
            </a:xfrm>
            <a:prstGeom prst="rect">
              <a:avLst/>
            </a:prstGeom>
          </p:spPr>
        </p:pic>
        <p:sp>
          <p:nvSpPr>
            <p:cNvPr id="29" name="TextBox 28"/>
            <p:cNvSpPr txBox="1"/>
            <p:nvPr/>
          </p:nvSpPr>
          <p:spPr>
            <a:xfrm>
              <a:off x="5861050" y="3282950"/>
              <a:ext cx="2089150" cy="276999"/>
            </a:xfrm>
            <a:prstGeom prst="rect">
              <a:avLst/>
            </a:prstGeom>
            <a:noFill/>
          </p:spPr>
          <p:txBody>
            <a:bodyPr wrap="square" rtlCol="0">
              <a:spAutoFit/>
            </a:bodyPr>
            <a:lstStyle/>
            <a:p>
              <a:r>
                <a:rPr lang="en-US" dirty="0">
                  <a:latin typeface="Times New Roman"/>
                  <a:cs typeface="Times New Roman"/>
                </a:rPr>
                <a:t>Measurements</a:t>
              </a:r>
            </a:p>
          </p:txBody>
        </p:sp>
      </p:grpSp>
      <p:grpSp>
        <p:nvGrpSpPr>
          <p:cNvPr id="6" name="Group 37"/>
          <p:cNvGrpSpPr/>
          <p:nvPr/>
        </p:nvGrpSpPr>
        <p:grpSpPr>
          <a:xfrm>
            <a:off x="5305425" y="2225191"/>
            <a:ext cx="3250576" cy="1599028"/>
            <a:chOff x="5305425" y="1668893"/>
            <a:chExt cx="3250576" cy="1199271"/>
          </a:xfrm>
        </p:grpSpPr>
        <p:pic>
          <p:nvPicPr>
            <p:cNvPr id="27" name="Picture 26"/>
            <p:cNvPicPr>
              <a:picLocks noChangeAspect="1"/>
            </p:cNvPicPr>
            <p:nvPr/>
          </p:nvPicPr>
          <p:blipFill>
            <a:blip r:embed="rId4"/>
            <a:stretch>
              <a:fillRect/>
            </a:stretch>
          </p:blipFill>
          <p:spPr>
            <a:xfrm>
              <a:off x="5305425" y="1668893"/>
              <a:ext cx="3250576" cy="1199271"/>
            </a:xfrm>
            <a:prstGeom prst="rect">
              <a:avLst/>
            </a:prstGeom>
          </p:spPr>
        </p:pic>
        <p:sp>
          <p:nvSpPr>
            <p:cNvPr id="30" name="TextBox 29"/>
            <p:cNvSpPr txBox="1"/>
            <p:nvPr/>
          </p:nvSpPr>
          <p:spPr>
            <a:xfrm>
              <a:off x="5905500" y="2076450"/>
              <a:ext cx="2089150" cy="276999"/>
            </a:xfrm>
            <a:prstGeom prst="rect">
              <a:avLst/>
            </a:prstGeom>
            <a:noFill/>
          </p:spPr>
          <p:txBody>
            <a:bodyPr wrap="square" rtlCol="0">
              <a:spAutoFit/>
            </a:bodyPr>
            <a:lstStyle/>
            <a:p>
              <a:r>
                <a:rPr lang="en-US" dirty="0">
                  <a:latin typeface="Times New Roman"/>
                  <a:cs typeface="Times New Roman"/>
                </a:rPr>
                <a:t>Simulation</a:t>
              </a:r>
            </a:p>
          </p:txBody>
        </p:sp>
      </p:grpSp>
      <p:grpSp>
        <p:nvGrpSpPr>
          <p:cNvPr id="7" name="Group 38"/>
          <p:cNvGrpSpPr/>
          <p:nvPr/>
        </p:nvGrpSpPr>
        <p:grpSpPr>
          <a:xfrm>
            <a:off x="2049163" y="1957530"/>
            <a:ext cx="3213400" cy="3972908"/>
            <a:chOff x="2049163" y="1468147"/>
            <a:chExt cx="3213400" cy="2979681"/>
          </a:xfrm>
        </p:grpSpPr>
        <p:pic>
          <p:nvPicPr>
            <p:cNvPr id="26" name="Picture 25"/>
            <p:cNvPicPr>
              <a:picLocks noChangeAspect="1"/>
            </p:cNvPicPr>
            <p:nvPr/>
          </p:nvPicPr>
          <p:blipFill>
            <a:blip r:embed="rId5"/>
            <a:stretch>
              <a:fillRect/>
            </a:stretch>
          </p:blipFill>
          <p:spPr>
            <a:xfrm>
              <a:off x="2049163" y="1668893"/>
              <a:ext cx="3213400" cy="2778935"/>
            </a:xfrm>
            <a:prstGeom prst="rect">
              <a:avLst/>
            </a:prstGeom>
          </p:spPr>
        </p:pic>
        <p:sp>
          <p:nvSpPr>
            <p:cNvPr id="31" name="TextBox 30"/>
            <p:cNvSpPr txBox="1"/>
            <p:nvPr/>
          </p:nvSpPr>
          <p:spPr>
            <a:xfrm>
              <a:off x="2578100" y="1468147"/>
              <a:ext cx="2520950" cy="276999"/>
            </a:xfrm>
            <a:prstGeom prst="rect">
              <a:avLst/>
            </a:prstGeom>
            <a:noFill/>
          </p:spPr>
          <p:txBody>
            <a:bodyPr wrap="square" rtlCol="0">
              <a:spAutoFit/>
            </a:bodyPr>
            <a:lstStyle/>
            <a:p>
              <a:r>
                <a:rPr lang="en-US" dirty="0">
                  <a:latin typeface="Times New Roman"/>
                  <a:cs typeface="Times New Roman"/>
                </a:rPr>
                <a:t>Traffic Modeling</a:t>
              </a:r>
            </a:p>
          </p:txBody>
        </p:sp>
        <p:sp>
          <p:nvSpPr>
            <p:cNvPr id="32" name="TextBox 31"/>
            <p:cNvSpPr txBox="1"/>
            <p:nvPr/>
          </p:nvSpPr>
          <p:spPr>
            <a:xfrm>
              <a:off x="2118776" y="2261116"/>
              <a:ext cx="1456274" cy="484748"/>
            </a:xfrm>
            <a:prstGeom prst="rect">
              <a:avLst/>
            </a:prstGeom>
            <a:noFill/>
          </p:spPr>
          <p:txBody>
            <a:bodyPr wrap="square" rtlCol="0">
              <a:spAutoFit/>
            </a:bodyPr>
            <a:lstStyle/>
            <a:p>
              <a:r>
                <a:rPr lang="en-US" dirty="0">
                  <a:latin typeface="Times New Roman"/>
                  <a:cs typeface="Times New Roman"/>
                </a:rPr>
                <a:t>Traffic Assignment</a:t>
              </a:r>
            </a:p>
          </p:txBody>
        </p:sp>
        <p:sp>
          <p:nvSpPr>
            <p:cNvPr id="33" name="TextBox 32"/>
            <p:cNvSpPr txBox="1"/>
            <p:nvPr/>
          </p:nvSpPr>
          <p:spPr>
            <a:xfrm>
              <a:off x="3708400" y="2261116"/>
              <a:ext cx="1435100" cy="484748"/>
            </a:xfrm>
            <a:prstGeom prst="rect">
              <a:avLst/>
            </a:prstGeom>
            <a:noFill/>
          </p:spPr>
          <p:txBody>
            <a:bodyPr wrap="square" rtlCol="0">
              <a:spAutoFit/>
            </a:bodyPr>
            <a:lstStyle/>
            <a:p>
              <a:r>
                <a:rPr lang="en-US" dirty="0">
                  <a:latin typeface="Times New Roman"/>
                  <a:cs typeface="Times New Roman"/>
                </a:rPr>
                <a:t>Structural Analysis</a:t>
              </a:r>
            </a:p>
          </p:txBody>
        </p:sp>
        <p:sp>
          <p:nvSpPr>
            <p:cNvPr id="34" name="TextBox 33"/>
            <p:cNvSpPr txBox="1"/>
            <p:nvPr/>
          </p:nvSpPr>
          <p:spPr>
            <a:xfrm>
              <a:off x="2679700" y="3682487"/>
              <a:ext cx="2216150" cy="276999"/>
            </a:xfrm>
            <a:prstGeom prst="rect">
              <a:avLst/>
            </a:prstGeom>
            <a:noFill/>
          </p:spPr>
          <p:txBody>
            <a:bodyPr wrap="square" rtlCol="0">
              <a:spAutoFit/>
            </a:bodyPr>
            <a:lstStyle/>
            <a:p>
              <a:r>
                <a:rPr lang="en-US" dirty="0">
                  <a:latin typeface="Times New Roman"/>
                  <a:cs typeface="Times New Roman"/>
                </a:rPr>
                <a:t>O/D Estimation</a:t>
              </a:r>
            </a:p>
          </p:txBody>
        </p:sp>
      </p:grpSp>
      <p:grpSp>
        <p:nvGrpSpPr>
          <p:cNvPr id="8" name="Group 39"/>
          <p:cNvGrpSpPr/>
          <p:nvPr/>
        </p:nvGrpSpPr>
        <p:grpSpPr>
          <a:xfrm>
            <a:off x="271293" y="2216467"/>
            <a:ext cx="1777871" cy="3713971"/>
            <a:chOff x="271292" y="1662350"/>
            <a:chExt cx="1777871" cy="2785478"/>
          </a:xfrm>
        </p:grpSpPr>
        <p:pic>
          <p:nvPicPr>
            <p:cNvPr id="25" name="Picture 24"/>
            <p:cNvPicPr>
              <a:picLocks noChangeAspect="1"/>
            </p:cNvPicPr>
            <p:nvPr/>
          </p:nvPicPr>
          <p:blipFill>
            <a:blip r:embed="rId6"/>
            <a:stretch>
              <a:fillRect/>
            </a:stretch>
          </p:blipFill>
          <p:spPr>
            <a:xfrm>
              <a:off x="488950" y="1662350"/>
              <a:ext cx="1532432" cy="2785478"/>
            </a:xfrm>
            <a:prstGeom prst="rect">
              <a:avLst/>
            </a:prstGeom>
          </p:spPr>
        </p:pic>
        <p:sp>
          <p:nvSpPr>
            <p:cNvPr id="35" name="TextBox 34"/>
            <p:cNvSpPr txBox="1"/>
            <p:nvPr/>
          </p:nvSpPr>
          <p:spPr>
            <a:xfrm>
              <a:off x="435166" y="1675243"/>
              <a:ext cx="998862" cy="276999"/>
            </a:xfrm>
            <a:prstGeom prst="rect">
              <a:avLst/>
            </a:prstGeom>
            <a:noFill/>
          </p:spPr>
          <p:txBody>
            <a:bodyPr wrap="square" rtlCol="0">
              <a:spAutoFit/>
            </a:bodyPr>
            <a:lstStyle/>
            <a:p>
              <a:r>
                <a:rPr lang="en-US" dirty="0">
                  <a:latin typeface="Times New Roman"/>
                  <a:cs typeface="Times New Roman"/>
                </a:rPr>
                <a:t>Dataset</a:t>
              </a:r>
            </a:p>
          </p:txBody>
        </p:sp>
        <p:sp>
          <p:nvSpPr>
            <p:cNvPr id="36" name="TextBox 35"/>
            <p:cNvSpPr txBox="1"/>
            <p:nvPr/>
          </p:nvSpPr>
          <p:spPr>
            <a:xfrm>
              <a:off x="271292" y="3801497"/>
              <a:ext cx="1777871" cy="484748"/>
            </a:xfrm>
            <a:prstGeom prst="rect">
              <a:avLst/>
            </a:prstGeom>
            <a:noFill/>
          </p:spPr>
          <p:txBody>
            <a:bodyPr wrap="square" rtlCol="0">
              <a:spAutoFit/>
            </a:bodyPr>
            <a:lstStyle/>
            <a:p>
              <a:pPr algn="r"/>
              <a:r>
                <a:rPr lang="en-US" dirty="0">
                  <a:latin typeface="Times New Roman"/>
                  <a:cs typeface="Times New Roman"/>
                </a:rPr>
                <a:t>Flow</a:t>
              </a:r>
              <a:r>
                <a:rPr lang="en-US" dirty="0" smtClean="0">
                  <a:latin typeface="Times New Roman"/>
                  <a:cs typeface="Times New Roman"/>
                </a:rPr>
                <a:t> </a:t>
              </a:r>
            </a:p>
            <a:p>
              <a:pPr algn="r"/>
              <a:r>
                <a:rPr lang="en-US" dirty="0" smtClean="0">
                  <a:latin typeface="Times New Roman"/>
                  <a:cs typeface="Times New Roman"/>
                </a:rPr>
                <a:t>Generation</a:t>
              </a:r>
              <a:endParaRPr lang="en-US" dirty="0">
                <a:latin typeface="Times New Roman"/>
                <a:cs typeface="Times New Roman"/>
              </a:endParaRPr>
            </a:p>
          </p:txBody>
        </p:sp>
      </p:grpSp>
      <p:sp>
        <p:nvSpPr>
          <p:cNvPr id="23" name="TextBox 22"/>
          <p:cNvSpPr txBox="1"/>
          <p:nvPr/>
        </p:nvSpPr>
        <p:spPr>
          <a:xfrm>
            <a:off x="990600" y="6248400"/>
            <a:ext cx="7848600" cy="338554"/>
          </a:xfrm>
          <a:prstGeom prst="rect">
            <a:avLst/>
          </a:prstGeom>
          <a:noFill/>
        </p:spPr>
        <p:txBody>
          <a:bodyPr wrap="square" rtlCol="0">
            <a:spAutoFit/>
          </a:bodyPr>
          <a:lstStyle/>
          <a:p>
            <a:r>
              <a:rPr lang="en-US" sz="1600" dirty="0" smtClean="0">
                <a:latin typeface="Times New Roman"/>
                <a:cs typeface="Times New Roman"/>
              </a:rPr>
              <a:t>R. </a:t>
            </a:r>
            <a:r>
              <a:rPr lang="en-US" sz="1600" dirty="0" err="1" smtClean="0">
                <a:latin typeface="Times New Roman"/>
                <a:cs typeface="Times New Roman"/>
              </a:rPr>
              <a:t>Ketabi</a:t>
            </a:r>
            <a:r>
              <a:rPr lang="en-US" sz="1600" dirty="0" smtClean="0">
                <a:latin typeface="Times New Roman"/>
                <a:cs typeface="Times New Roman"/>
              </a:rPr>
              <a:t>, B. </a:t>
            </a:r>
            <a:r>
              <a:rPr lang="en-US" sz="1600" dirty="0" err="1" smtClean="0">
                <a:latin typeface="Times New Roman"/>
                <a:cs typeface="Times New Roman"/>
              </a:rPr>
              <a:t>Alipour</a:t>
            </a:r>
            <a:r>
              <a:rPr lang="en-US" sz="1600" dirty="0" smtClean="0">
                <a:latin typeface="Times New Roman"/>
                <a:cs typeface="Times New Roman"/>
              </a:rPr>
              <a:t>, A. Helmy, </a:t>
            </a:r>
            <a:r>
              <a:rPr lang="en-US" sz="1600" i="1" dirty="0" smtClean="0">
                <a:latin typeface="Times New Roman"/>
                <a:cs typeface="Times New Roman"/>
              </a:rPr>
              <a:t>IEEE INFOCOM </a:t>
            </a:r>
            <a:r>
              <a:rPr lang="en-US" sz="1600" dirty="0" smtClean="0">
                <a:latin typeface="Times New Roman"/>
                <a:cs typeface="Times New Roman"/>
              </a:rPr>
              <a:t>– </a:t>
            </a:r>
            <a:r>
              <a:rPr lang="en-US" sz="1600" dirty="0" err="1" smtClean="0">
                <a:latin typeface="Times New Roman"/>
                <a:cs typeface="Times New Roman"/>
              </a:rPr>
              <a:t>SmartCity</a:t>
            </a:r>
            <a:r>
              <a:rPr lang="en-US" sz="1600" dirty="0" smtClean="0">
                <a:latin typeface="Times New Roman"/>
                <a:cs typeface="Times New Roman"/>
              </a:rPr>
              <a:t>, 2017 (</a:t>
            </a:r>
            <a:r>
              <a:rPr lang="en-US" sz="1600" b="1" i="1" dirty="0" smtClean="0">
                <a:latin typeface="Times New Roman"/>
                <a:cs typeface="Times New Roman"/>
              </a:rPr>
              <a:t>Best Poster Award</a:t>
            </a:r>
            <a:r>
              <a:rPr lang="en-US" sz="1600" dirty="0" smtClean="0">
                <a:latin typeface="Times New Roman"/>
                <a:cs typeface="Times New Roman"/>
              </a:rPr>
              <a:t>)</a:t>
            </a:r>
            <a:endParaRPr lang="en-US" sz="1600" dirty="0">
              <a:latin typeface="Times New Roman"/>
              <a:cs typeface="Times New Roman"/>
            </a:endParaRPr>
          </a:p>
        </p:txBody>
      </p:sp>
      <p:cxnSp>
        <p:nvCxnSpPr>
          <p:cNvPr id="37" name="Straight Connector 36"/>
          <p:cNvCxnSpPr/>
          <p:nvPr/>
        </p:nvCxnSpPr>
        <p:spPr>
          <a:xfrm>
            <a:off x="1066800" y="6096000"/>
            <a:ext cx="7696200" cy="1588"/>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90724863"/>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2"/>
                                        </p:tgtEl>
                                      </p:cBhvr>
                                    </p:animEffect>
                                    <p:set>
                                      <p:cBhvr>
                                        <p:cTn id="17" dur="1" fill="hold">
                                          <p:stCondLst>
                                            <p:cond delay="499"/>
                                          </p:stCondLst>
                                        </p:cTn>
                                        <p:tgtEl>
                                          <p:spTgt spid="2"/>
                                        </p:tgtEl>
                                        <p:attrNameLst>
                                          <p:attrName>style.visibility</p:attrName>
                                        </p:attrNameLst>
                                      </p:cBhvr>
                                      <p:to>
                                        <p:strVal val="hidden"/>
                                      </p:to>
                                    </p:set>
                                  </p:childTnLst>
                                </p:cTn>
                              </p:par>
                              <p:par>
                                <p:cTn id="18" presetID="10"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9"/>
                                        </p:tgtEl>
                                      </p:cBhvr>
                                    </p:animEffect>
                                    <p:set>
                                      <p:cBhvr>
                                        <p:cTn id="30" dur="1" fill="hold">
                                          <p:stCondLst>
                                            <p:cond delay="499"/>
                                          </p:stCondLst>
                                        </p:cTn>
                                        <p:tgtEl>
                                          <p:spTgt spid="9"/>
                                        </p:tgtEl>
                                        <p:attrNameLst>
                                          <p:attrName>style.visibility</p:attrName>
                                        </p:attrNameLst>
                                      </p:cBhvr>
                                      <p:to>
                                        <p:strVal val="hidden"/>
                                      </p:to>
                                    </p:set>
                                  </p:childTnLst>
                                </p:cTn>
                              </p:par>
                              <p:par>
                                <p:cTn id="31" presetID="10"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9" grpId="0"/>
      <p:bldP spid="9" grpId="1"/>
      <p:bldP spid="11" grpId="0"/>
    </p:bld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694FADCD-22F2-4A14-A571-6ACF405E65FD}" type="slidenum">
              <a:rPr lang="en-US" smtClean="0"/>
              <a:pPr/>
              <a:t>17</a:t>
            </a:fld>
            <a:endParaRPr lang="en-US" dirty="0"/>
          </a:p>
        </p:txBody>
      </p:sp>
      <p:pic>
        <p:nvPicPr>
          <p:cNvPr id="10" name="Picture 9"/>
          <p:cNvPicPr>
            <a:picLocks noChangeAspect="1"/>
          </p:cNvPicPr>
          <p:nvPr/>
        </p:nvPicPr>
        <p:blipFill>
          <a:blip r:embed="rId3"/>
          <a:stretch>
            <a:fillRect/>
          </a:stretch>
        </p:blipFill>
        <p:spPr>
          <a:xfrm>
            <a:off x="481276" y="2224933"/>
            <a:ext cx="8074725" cy="3701789"/>
          </a:xfrm>
          <a:prstGeom prst="rect">
            <a:avLst/>
          </a:prstGeom>
        </p:spPr>
      </p:pic>
      <p:sp>
        <p:nvSpPr>
          <p:cNvPr id="7" name="Title 2"/>
          <p:cNvSpPr>
            <a:spLocks noGrp="1"/>
          </p:cNvSpPr>
          <p:nvPr>
            <p:ph type="title"/>
          </p:nvPr>
        </p:nvSpPr>
        <p:spPr>
          <a:xfrm>
            <a:off x="457200" y="274638"/>
            <a:ext cx="8229600" cy="1143000"/>
          </a:xfrm>
        </p:spPr>
        <p:txBody>
          <a:bodyPr/>
          <a:lstStyle/>
          <a:p>
            <a:r>
              <a:rPr lang="en-US" sz="3800" i="1" u="sng" dirty="0" err="1">
                <a:solidFill>
                  <a:srgbClr val="0000FF"/>
                </a:solidFill>
                <a:latin typeface="Times New Roman"/>
                <a:cs typeface="Times New Roman"/>
              </a:rPr>
              <a:t>En</a:t>
            </a:r>
            <a:r>
              <a:rPr lang="en-US" sz="3800" i="1" u="sng" dirty="0">
                <a:solidFill>
                  <a:srgbClr val="0000FF"/>
                </a:solidFill>
                <a:latin typeface="Times New Roman"/>
                <a:cs typeface="Times New Roman"/>
              </a:rPr>
              <a:t> Route </a:t>
            </a:r>
            <a:r>
              <a:rPr lang="en-US" sz="3800" u="sng" dirty="0">
                <a:solidFill>
                  <a:srgbClr val="0000FF"/>
                </a:solidFill>
                <a:latin typeface="Times New Roman"/>
                <a:cs typeface="Times New Roman"/>
              </a:rPr>
              <a:t>Framework</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7096116"/>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694FADCD-22F2-4A14-A571-6ACF405E65FD}" type="slidenum">
              <a:rPr lang="en-US" smtClean="0"/>
              <a:pPr/>
              <a:t>18</a:t>
            </a:fld>
            <a:endParaRPr lang="en-US" dirty="0"/>
          </a:p>
        </p:txBody>
      </p:sp>
      <p:graphicFrame>
        <p:nvGraphicFramePr>
          <p:cNvPr id="4" name="Diagram 3"/>
          <p:cNvGraphicFramePr/>
          <p:nvPr>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374213088"/>
              </p:ext>
            </p:extLst>
          </p:nvPr>
        </p:nvGraphicFramePr>
        <p:xfrm>
          <a:off x="411480" y="2072640"/>
          <a:ext cx="8039100" cy="4065693"/>
        </p:xfrm>
        <a:graphic>
          <a:graphicData uri="http://schemas.openxmlformats.org/drawingml/2006/diagram">
            <a:relIds xmlns:dgm="http://schemas.openxmlformats.org/drawingml/2006/diagram" xmlns:r="http://schemas.openxmlformats.org/officeDocument/2006/relationships" r:dm="rId2" r:lo="rId3" r:qs="rId4" r:cs="rId5"/>
          </a:graphicData>
        </a:graphic>
      </p:graphicFrame>
      <p:sp>
        <p:nvSpPr>
          <p:cNvPr id="6" name="Title 2"/>
          <p:cNvSpPr>
            <a:spLocks noGrp="1"/>
          </p:cNvSpPr>
          <p:nvPr>
            <p:ph type="title"/>
          </p:nvPr>
        </p:nvSpPr>
        <p:spPr>
          <a:xfrm>
            <a:off x="457200" y="274638"/>
            <a:ext cx="8229600" cy="1143000"/>
          </a:xfrm>
        </p:spPr>
        <p:txBody>
          <a:bodyPr/>
          <a:lstStyle/>
          <a:p>
            <a:r>
              <a:rPr lang="en-US" sz="3800" i="1" u="sng" dirty="0">
                <a:solidFill>
                  <a:srgbClr val="0000FF"/>
                </a:solidFill>
                <a:latin typeface="Times New Roman"/>
                <a:cs typeface="Times New Roman"/>
              </a:rPr>
              <a:t>En Route </a:t>
            </a:r>
            <a:r>
              <a:rPr lang="en-US" sz="3800" u="sng" dirty="0" smtClean="0">
                <a:solidFill>
                  <a:srgbClr val="0000FF"/>
                </a:solidFill>
                <a:latin typeface="Times New Roman"/>
                <a:cs typeface="Times New Roman"/>
              </a:rPr>
              <a:t>Framework (simplified)</a:t>
            </a:r>
            <a:endParaRPr lang="en-US" sz="3800" u="sng" dirty="0">
              <a:solidFill>
                <a:srgbClr val="0000FF"/>
              </a:solidFill>
              <a:latin typeface="Times New Roman"/>
              <a:cs typeface="Times New Roman"/>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13393766"/>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reveal/>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694FADCD-22F2-4A14-A571-6ACF405E65FD}" type="slidenum">
              <a:rPr lang="en-US" smtClean="0"/>
              <a:pPr/>
              <a:t>19</a:t>
            </a:fld>
            <a:endParaRPr lang="en-US" dirty="0"/>
          </a:p>
        </p:txBody>
      </p:sp>
      <p:sp>
        <p:nvSpPr>
          <p:cNvPr id="5" name="Content Placeholder 4"/>
          <p:cNvSpPr>
            <a:spLocks noGrp="1"/>
          </p:cNvSpPr>
          <p:nvPr>
            <p:ph idx="1"/>
          </p:nvPr>
        </p:nvSpPr>
        <p:spPr>
          <a:xfrm>
            <a:off x="0" y="1828800"/>
            <a:ext cx="7696075" cy="4144963"/>
          </a:xfrm>
        </p:spPr>
        <p:txBody>
          <a:bodyPr/>
          <a:lstStyle/>
          <a:p>
            <a:r>
              <a:rPr lang="en-US" sz="2800" dirty="0">
                <a:latin typeface="Times New Roman"/>
                <a:cs typeface="Times New Roman"/>
              </a:rPr>
              <a:t>Flow estimation from relative pixel density</a:t>
            </a:r>
          </a:p>
          <a:p>
            <a:pPr lvl="1"/>
            <a:r>
              <a:rPr lang="en-US" sz="2600" dirty="0">
                <a:latin typeface="Times New Roman"/>
                <a:cs typeface="Times New Roman"/>
              </a:rPr>
              <a:t>Observance of</a:t>
            </a:r>
            <a:br>
              <a:rPr lang="en-US" sz="2600" dirty="0">
                <a:latin typeface="Times New Roman"/>
                <a:cs typeface="Times New Roman"/>
              </a:rPr>
            </a:br>
            <a:r>
              <a:rPr lang="en-US" sz="2600" dirty="0">
                <a:latin typeface="Times New Roman"/>
                <a:cs typeface="Times New Roman"/>
              </a:rPr>
              <a:t>Macroscopic</a:t>
            </a:r>
            <a:br>
              <a:rPr lang="en-US" sz="2600" dirty="0">
                <a:latin typeface="Times New Roman"/>
                <a:cs typeface="Times New Roman"/>
              </a:rPr>
            </a:br>
            <a:r>
              <a:rPr lang="en-US" sz="2600" dirty="0">
                <a:latin typeface="Times New Roman"/>
                <a:cs typeface="Times New Roman"/>
              </a:rPr>
              <a:t>Fundamental </a:t>
            </a:r>
            <a:br>
              <a:rPr lang="en-US" sz="2600" dirty="0">
                <a:latin typeface="Times New Roman"/>
                <a:cs typeface="Times New Roman"/>
              </a:rPr>
            </a:br>
            <a:r>
              <a:rPr lang="en-US" sz="2600" dirty="0">
                <a:latin typeface="Times New Roman"/>
                <a:cs typeface="Times New Roman"/>
              </a:rPr>
              <a:t>Diagram (MFD) </a:t>
            </a:r>
            <a:br>
              <a:rPr lang="en-US" sz="2600" dirty="0">
                <a:latin typeface="Times New Roman"/>
                <a:cs typeface="Times New Roman"/>
              </a:rPr>
            </a:br>
            <a:r>
              <a:rPr lang="en-US" sz="2600" dirty="0">
                <a:latin typeface="Times New Roman"/>
                <a:cs typeface="Times New Roman"/>
              </a:rPr>
              <a:t>on Berkeley data</a:t>
            </a:r>
          </a:p>
          <a:p>
            <a:pPr lvl="2"/>
            <a:endParaRPr lang="en-US" dirty="0"/>
          </a:p>
        </p:txBody>
      </p:sp>
      <p:pic>
        <p:nvPicPr>
          <p:cNvPr id="8" name="Picture 7"/>
          <p:cNvPicPr>
            <a:picLocks noChangeAspect="1"/>
          </p:cNvPicPr>
          <p:nvPr/>
        </p:nvPicPr>
        <p:blipFill>
          <a:blip r:embed="rId3"/>
          <a:stretch>
            <a:fillRect/>
          </a:stretch>
        </p:blipFill>
        <p:spPr>
          <a:xfrm>
            <a:off x="3581401" y="2663892"/>
            <a:ext cx="5410200" cy="3692459"/>
          </a:xfrm>
          <a:prstGeom prst="rect">
            <a:avLst/>
          </a:prstGeom>
        </p:spPr>
      </p:pic>
      <p:sp>
        <p:nvSpPr>
          <p:cNvPr id="7" name="Title 2"/>
          <p:cNvSpPr>
            <a:spLocks noGrp="1"/>
          </p:cNvSpPr>
          <p:nvPr>
            <p:ph type="title"/>
          </p:nvPr>
        </p:nvSpPr>
        <p:spPr>
          <a:xfrm>
            <a:off x="457200" y="274638"/>
            <a:ext cx="8229600" cy="1143000"/>
          </a:xfrm>
        </p:spPr>
        <p:txBody>
          <a:bodyPr/>
          <a:lstStyle/>
          <a:p>
            <a:r>
              <a:rPr lang="en-US" sz="3800" i="1" u="sng" dirty="0">
                <a:solidFill>
                  <a:srgbClr val="0000FF"/>
                </a:solidFill>
                <a:latin typeface="Times New Roman"/>
                <a:cs typeface="Times New Roman"/>
              </a:rPr>
              <a:t>En Route </a:t>
            </a:r>
            <a:r>
              <a:rPr lang="en-US" sz="3800" u="sng" dirty="0" smtClean="0">
                <a:solidFill>
                  <a:srgbClr val="0000FF"/>
                </a:solidFill>
                <a:latin typeface="Times New Roman"/>
                <a:cs typeface="Times New Roman"/>
              </a:rPr>
              <a:t>Framework </a:t>
            </a:r>
            <a:r>
              <a:rPr lang="en-US" sz="3800" u="sng" baseline="30000" dirty="0" smtClean="0">
                <a:solidFill>
                  <a:srgbClr val="0000FF"/>
                </a:solidFill>
                <a:latin typeface="Times New Roman"/>
                <a:cs typeface="Times New Roman"/>
              </a:rPr>
              <a:t>(contd.)</a:t>
            </a:r>
            <a:endParaRPr lang="en-US" sz="3800" u="sng" baseline="30000" dirty="0">
              <a:solidFill>
                <a:srgbClr val="0000FF"/>
              </a:solidFill>
              <a:latin typeface="Times New Roman"/>
              <a:cs typeface="Times New Roman"/>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94136920"/>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229600" cy="1143000"/>
          </a:xfrm>
        </p:spPr>
        <p:txBody>
          <a:bodyPr/>
          <a:lstStyle/>
          <a:p>
            <a:r>
              <a:rPr lang="en-US" sz="3800" u="sng" dirty="0" smtClean="0">
                <a:solidFill>
                  <a:srgbClr val="0000FF"/>
                </a:solidFill>
                <a:latin typeface="Times New Roman"/>
                <a:cs typeface="Times New Roman"/>
              </a:rPr>
              <a:t>Vehicular Networking: Early Vision</a:t>
            </a:r>
            <a:endParaRPr lang="en-US" sz="3800" u="sng" dirty="0">
              <a:solidFill>
                <a:srgbClr val="0000FF"/>
              </a:solidFill>
              <a:latin typeface="Times New Roman"/>
              <a:cs typeface="Times New Roman"/>
            </a:endParaRPr>
          </a:p>
        </p:txBody>
      </p:sp>
      <p:pic>
        <p:nvPicPr>
          <p:cNvPr id="5" name="Picture 4"/>
          <p:cNvPicPr>
            <a:picLocks noChangeAspect="1"/>
          </p:cNvPicPr>
          <p:nvPr/>
        </p:nvPicPr>
        <p:blipFill>
          <a:blip r:embed="rId3"/>
          <a:stretch>
            <a:fillRect/>
          </a:stretch>
        </p:blipFill>
        <p:spPr>
          <a:xfrm>
            <a:off x="714716" y="1524000"/>
            <a:ext cx="3247684" cy="1824785"/>
          </a:xfrm>
          <a:prstGeom prst="rect">
            <a:avLst/>
          </a:prstGeom>
        </p:spPr>
      </p:pic>
      <p:pic>
        <p:nvPicPr>
          <p:cNvPr id="8" name="Picture 5" descr="adhoc-vehicular-1"/>
          <p:cNvPicPr>
            <a:picLocks noChangeAspect="1" noChangeArrowheads="1"/>
          </p:cNvPicPr>
          <p:nvPr/>
        </p:nvPicPr>
        <p:blipFill>
          <a:blip r:embed="rId4"/>
          <a:srcRect/>
          <a:stretch>
            <a:fillRect/>
          </a:stretch>
        </p:blipFill>
        <p:spPr bwMode="auto">
          <a:xfrm>
            <a:off x="5029200" y="990600"/>
            <a:ext cx="3276600" cy="2409825"/>
          </a:xfrm>
          <a:prstGeom prst="rect">
            <a:avLst/>
          </a:prstGeom>
          <a:noFill/>
          <a:ln w="9525">
            <a:noFill/>
            <a:miter lim="800000"/>
            <a:headEnd/>
            <a:tailEnd/>
          </a:ln>
        </p:spPr>
      </p:pic>
      <p:sp>
        <p:nvSpPr>
          <p:cNvPr id="9" name="Text Box 8"/>
          <p:cNvSpPr txBox="1">
            <a:spLocks noChangeArrowheads="1"/>
          </p:cNvSpPr>
          <p:nvPr/>
        </p:nvSpPr>
        <p:spPr bwMode="auto">
          <a:xfrm>
            <a:off x="2971800" y="3440668"/>
            <a:ext cx="3307380" cy="369332"/>
          </a:xfrm>
          <a:prstGeom prst="rect">
            <a:avLst/>
          </a:prstGeom>
          <a:noFill/>
          <a:ln w="9525">
            <a:noFill/>
            <a:miter lim="800000"/>
            <a:headEnd/>
            <a:tailEnd/>
          </a:ln>
        </p:spPr>
        <p:txBody>
          <a:bodyPr wrap="none">
            <a:spAutoFit/>
          </a:bodyPr>
          <a:lstStyle/>
          <a:p>
            <a:r>
              <a:rPr lang="en-US" dirty="0">
                <a:latin typeface="Times New Roman" pitchFamily="18" charset="0"/>
                <a:cs typeface="Times New Roman" pitchFamily="18" charset="0"/>
              </a:rPr>
              <a:t>Vehicular Networks on Highways</a:t>
            </a:r>
          </a:p>
        </p:txBody>
      </p:sp>
      <p:grpSp>
        <p:nvGrpSpPr>
          <p:cNvPr id="3" name="Group 10"/>
          <p:cNvGrpSpPr/>
          <p:nvPr/>
        </p:nvGrpSpPr>
        <p:grpSpPr>
          <a:xfrm>
            <a:off x="762000" y="3810000"/>
            <a:ext cx="7848600" cy="3048000"/>
            <a:chOff x="762000" y="3810000"/>
            <a:chExt cx="7848600" cy="3048000"/>
          </a:xfrm>
        </p:grpSpPr>
        <p:pic>
          <p:nvPicPr>
            <p:cNvPr id="4" name="Picture 3"/>
            <p:cNvPicPr>
              <a:picLocks noChangeAspect="1"/>
            </p:cNvPicPr>
            <p:nvPr/>
          </p:nvPicPr>
          <p:blipFill>
            <a:blip r:embed="rId5"/>
            <a:stretch>
              <a:fillRect/>
            </a:stretch>
          </p:blipFill>
          <p:spPr>
            <a:xfrm>
              <a:off x="762000" y="3949099"/>
              <a:ext cx="3733800" cy="2375501"/>
            </a:xfrm>
            <a:prstGeom prst="rect">
              <a:avLst/>
            </a:prstGeom>
          </p:spPr>
        </p:pic>
        <p:pic>
          <p:nvPicPr>
            <p:cNvPr id="7" name="Picture 6" descr="Connected vehicle.jpg"/>
            <p:cNvPicPr>
              <a:picLocks noChangeAspect="1"/>
            </p:cNvPicPr>
            <p:nvPr/>
          </p:nvPicPr>
          <p:blipFill>
            <a:blip r:embed="rId6"/>
            <a:stretch>
              <a:fillRect/>
            </a:stretch>
          </p:blipFill>
          <p:spPr>
            <a:xfrm>
              <a:off x="4876800" y="3810000"/>
              <a:ext cx="3733800" cy="2667000"/>
            </a:xfrm>
            <a:prstGeom prst="rect">
              <a:avLst/>
            </a:prstGeom>
          </p:spPr>
        </p:pic>
        <p:sp>
          <p:nvSpPr>
            <p:cNvPr id="10" name="TextBox 9"/>
            <p:cNvSpPr txBox="1"/>
            <p:nvPr/>
          </p:nvSpPr>
          <p:spPr>
            <a:xfrm>
              <a:off x="2167664" y="6488668"/>
              <a:ext cx="4156936" cy="369332"/>
            </a:xfrm>
            <a:prstGeom prst="rect">
              <a:avLst/>
            </a:prstGeom>
            <a:noFill/>
          </p:spPr>
          <p:txBody>
            <a:bodyPr wrap="none" rtlCol="0">
              <a:spAutoFit/>
            </a:bodyPr>
            <a:lstStyle/>
            <a:p>
              <a:r>
                <a:rPr lang="en-US" i="1" dirty="0" err="1" smtClean="0">
                  <a:solidFill>
                    <a:srgbClr val="0000FF"/>
                  </a:solidFill>
                  <a:latin typeface="Times New Roman"/>
                  <a:cs typeface="Times New Roman"/>
                </a:rPr>
                <a:t>Platooning</a:t>
              </a:r>
              <a:r>
                <a:rPr lang="en-US" dirty="0" smtClean="0">
                  <a:solidFill>
                    <a:srgbClr val="0000FF"/>
                  </a:solidFill>
                  <a:latin typeface="Times New Roman"/>
                  <a:cs typeface="Times New Roman"/>
                </a:rPr>
                <a:t>: Essential for Future VANET?!</a:t>
              </a:r>
              <a:endParaRPr lang="en-US"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694FADCD-22F2-4A14-A571-6ACF405E65FD}" type="slidenum">
              <a:rPr lang="en-US" smtClean="0"/>
              <a:pPr/>
              <a:t>20</a:t>
            </a:fld>
            <a:endParaRPr lang="en-US" dirty="0"/>
          </a:p>
        </p:txBody>
      </p:sp>
      <p:sp>
        <p:nvSpPr>
          <p:cNvPr id="5" name="Content Placeholder 4"/>
          <p:cNvSpPr>
            <a:spLocks noGrp="1"/>
          </p:cNvSpPr>
          <p:nvPr>
            <p:ph idx="1"/>
          </p:nvPr>
        </p:nvSpPr>
        <p:spPr>
          <a:xfrm>
            <a:off x="304800" y="2590800"/>
            <a:ext cx="5501244" cy="2733701"/>
          </a:xfrm>
        </p:spPr>
        <p:txBody>
          <a:bodyPr>
            <a:normAutofit fontScale="92500"/>
          </a:bodyPr>
          <a:lstStyle/>
          <a:p>
            <a:pPr marL="230188" lvl="1" indent="-230188" algn="just"/>
            <a:r>
              <a:rPr lang="en-US" dirty="0" smtClean="0">
                <a:latin typeface="Times New Roman"/>
                <a:cs typeface="Times New Roman"/>
              </a:rPr>
              <a:t>Best </a:t>
            </a:r>
            <a:r>
              <a:rPr lang="en-US" dirty="0">
                <a:latin typeface="Times New Roman"/>
                <a:cs typeface="Times New Roman"/>
              </a:rPr>
              <a:t>fit analysis on SF and </a:t>
            </a:r>
            <a:r>
              <a:rPr lang="en-US" dirty="0" smtClean="0">
                <a:latin typeface="Times New Roman"/>
                <a:cs typeface="Times New Roman"/>
              </a:rPr>
              <a:t>Beijing using </a:t>
            </a:r>
            <a:r>
              <a:rPr lang="en-US" dirty="0">
                <a:latin typeface="Times New Roman"/>
                <a:cs typeface="Times New Roman"/>
              </a:rPr>
              <a:t>maximum likelihood </a:t>
            </a:r>
            <a:r>
              <a:rPr lang="en-US" dirty="0" smtClean="0">
                <a:latin typeface="Times New Roman"/>
                <a:cs typeface="Times New Roman"/>
              </a:rPr>
              <a:t>estimation &amp; distributions </a:t>
            </a:r>
            <a:r>
              <a:rPr lang="en-US" dirty="0">
                <a:latin typeface="Times New Roman"/>
                <a:cs typeface="Times New Roman"/>
              </a:rPr>
              <a:t>(normal</a:t>
            </a:r>
            <a:r>
              <a:rPr lang="en-US" dirty="0" smtClean="0">
                <a:latin typeface="Times New Roman"/>
                <a:cs typeface="Times New Roman"/>
              </a:rPr>
              <a:t>, exponential</a:t>
            </a:r>
            <a:r>
              <a:rPr lang="en-US" dirty="0">
                <a:latin typeface="Times New Roman"/>
                <a:cs typeface="Times New Roman"/>
              </a:rPr>
              <a:t>, beta, gamma, </a:t>
            </a:r>
            <a:r>
              <a:rPr lang="en-US" dirty="0" smtClean="0">
                <a:latin typeface="Times New Roman"/>
                <a:cs typeface="Times New Roman"/>
              </a:rPr>
              <a:t>lognormal) </a:t>
            </a:r>
            <a:r>
              <a:rPr lang="en-US" dirty="0">
                <a:latin typeface="Times New Roman"/>
                <a:cs typeface="Times New Roman"/>
              </a:rPr>
              <a:t>determines </a:t>
            </a:r>
            <a:r>
              <a:rPr lang="en-US" b="1" dirty="0">
                <a:latin typeface="Times New Roman"/>
                <a:cs typeface="Times New Roman"/>
              </a:rPr>
              <a:t>Lognormal</a:t>
            </a:r>
            <a:r>
              <a:rPr lang="en-US" dirty="0">
                <a:latin typeface="Times New Roman"/>
                <a:cs typeface="Times New Roman"/>
              </a:rPr>
              <a:t> as the best-fit to model trip duration time.</a:t>
            </a:r>
          </a:p>
          <a:p>
            <a:pPr lvl="2"/>
            <a:endParaRPr lang="en-US" dirty="0">
              <a:latin typeface="Times New Roman"/>
              <a:cs typeface="Times New Roman"/>
            </a:endParaRPr>
          </a:p>
          <a:p>
            <a:pPr lvl="2"/>
            <a:endParaRPr lang="en-US" dirty="0">
              <a:latin typeface="Times New Roman"/>
              <a:cs typeface="Times New Roman"/>
            </a:endParaRPr>
          </a:p>
        </p:txBody>
      </p:sp>
      <p:pic>
        <p:nvPicPr>
          <p:cNvPr id="8" name="Picture 7"/>
          <p:cNvPicPr>
            <a:picLocks noChangeAspect="1"/>
          </p:cNvPicPr>
          <p:nvPr/>
        </p:nvPicPr>
        <p:blipFill>
          <a:blip r:embed="rId2"/>
          <a:stretch>
            <a:fillRect/>
          </a:stretch>
        </p:blipFill>
        <p:spPr>
          <a:xfrm>
            <a:off x="5841943" y="1262263"/>
            <a:ext cx="2609345" cy="4919120"/>
          </a:xfrm>
          <a:prstGeom prst="rect">
            <a:avLst/>
          </a:prstGeom>
        </p:spPr>
      </p:pic>
      <p:sp>
        <p:nvSpPr>
          <p:cNvPr id="10" name="Content Placeholder 4"/>
          <p:cNvSpPr txBox="1">
            <a:spLocks/>
          </p:cNvSpPr>
          <p:nvPr/>
        </p:nvSpPr>
        <p:spPr bwMode="auto">
          <a:xfrm>
            <a:off x="152400" y="2057400"/>
            <a:ext cx="7556500" cy="74007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 xmlns:p="http://schemas.openxmlformats.org/presentationml/2006/main" xmlns:r="http://schemas.openxmlformats.org/officeDocument/2006/relationships" xmlns:a="http://schemas.openxmlformats.org/drawingml/2006/main" val="1"/>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spcBef>
                <a:spcPts val="2000"/>
              </a:spcBef>
              <a:spcAft>
                <a:spcPct val="0"/>
              </a:spcAft>
              <a:buClr>
                <a:schemeClr val="accent3">
                  <a:lumMod val="60000"/>
                  <a:lumOff val="40000"/>
                </a:schemeClr>
              </a:buClr>
              <a:buSzPct val="75000"/>
              <a:buFont typeface="Wingdings" charset="2"/>
              <a:buChar char="n"/>
              <a:defRPr sz="2000" kern="1200">
                <a:solidFill>
                  <a:schemeClr val="accent1"/>
                </a:solidFill>
                <a:latin typeface="+mn-lt"/>
                <a:ea typeface="MS PGothic" panose="020B0600070205080204" pitchFamily="34" charset="-128"/>
                <a:cs typeface="Quadon Medium"/>
              </a:defRPr>
            </a:lvl1pPr>
            <a:lvl2pPr marL="457200" indent="-228600" algn="l" rtl="0" eaLnBrk="0" fontAlgn="base" hangingPunct="0">
              <a:spcBef>
                <a:spcPts val="600"/>
              </a:spcBef>
              <a:spcAft>
                <a:spcPct val="0"/>
              </a:spcAft>
              <a:buClr>
                <a:schemeClr val="accent3"/>
              </a:buClr>
              <a:buSzPct val="75000"/>
              <a:buFont typeface="Wingdings" charset="2"/>
              <a:buChar char="n"/>
              <a:defRPr kern="1200">
                <a:solidFill>
                  <a:schemeClr val="accent1"/>
                </a:solidFill>
                <a:latin typeface="+mn-lt"/>
                <a:ea typeface="MS PGothic" panose="020B0600070205080204" pitchFamily="34" charset="-128"/>
                <a:cs typeface="Quadon Medium"/>
              </a:defRPr>
            </a:lvl2pPr>
            <a:lvl3pPr marL="685800" indent="-228600" algn="l" rtl="0" eaLnBrk="0" fontAlgn="base" hangingPunct="0">
              <a:spcBef>
                <a:spcPts val="600"/>
              </a:spcBef>
              <a:spcAft>
                <a:spcPct val="0"/>
              </a:spcAft>
              <a:buClr>
                <a:schemeClr val="accent3">
                  <a:lumMod val="60000"/>
                  <a:lumOff val="40000"/>
                </a:schemeClr>
              </a:buClr>
              <a:buSzPct val="75000"/>
              <a:buFont typeface="Wingdings" charset="2"/>
              <a:buChar char="n"/>
              <a:defRPr kern="1200">
                <a:solidFill>
                  <a:schemeClr val="accent1"/>
                </a:solidFill>
                <a:latin typeface="+mn-lt"/>
                <a:ea typeface="MS PGothic" panose="020B0600070205080204" pitchFamily="34" charset="-128"/>
                <a:cs typeface="Quadon Medium"/>
              </a:defRPr>
            </a:lvl3pPr>
            <a:lvl4pPr marL="914400" indent="-228600" algn="l" rtl="0" eaLnBrk="0" fontAlgn="base" hangingPunct="0">
              <a:spcBef>
                <a:spcPts val="600"/>
              </a:spcBef>
              <a:spcAft>
                <a:spcPct val="0"/>
              </a:spcAft>
              <a:buClr>
                <a:schemeClr val="accent3"/>
              </a:buClr>
              <a:buSzPct val="75000"/>
              <a:buFont typeface="Wingdings" charset="2"/>
              <a:buChar char="n"/>
              <a:defRPr kern="1200">
                <a:solidFill>
                  <a:schemeClr val="accent1"/>
                </a:solidFill>
                <a:latin typeface="+mn-lt"/>
                <a:ea typeface="MS PGothic" panose="020B0600070205080204" pitchFamily="34" charset="-128"/>
                <a:cs typeface="Quadon Medium"/>
              </a:defRPr>
            </a:lvl4pPr>
            <a:lvl5pPr marL="1143000" indent="-228600" algn="l" rtl="0" eaLnBrk="0" fontAlgn="base" hangingPunct="0">
              <a:spcBef>
                <a:spcPts val="600"/>
              </a:spcBef>
              <a:spcAft>
                <a:spcPct val="0"/>
              </a:spcAft>
              <a:buClr>
                <a:schemeClr val="accent3">
                  <a:lumMod val="60000"/>
                  <a:lumOff val="40000"/>
                </a:schemeClr>
              </a:buClr>
              <a:buSzPct val="75000"/>
              <a:buFont typeface="Wingdings" charset="2"/>
              <a:buChar char="n"/>
              <a:defRPr kern="1200">
                <a:solidFill>
                  <a:schemeClr val="accent1"/>
                </a:solidFill>
                <a:latin typeface="+mn-lt"/>
                <a:ea typeface="MS PGothic" panose="020B0600070205080204" pitchFamily="34" charset="-128"/>
                <a:cs typeface="Quadon Medium"/>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defTabSz="914400"/>
            <a:r>
              <a:rPr lang="en-US" sz="2800" dirty="0">
                <a:solidFill>
                  <a:srgbClr val="0000FF"/>
                </a:solidFill>
                <a:latin typeface="Times New Roman"/>
                <a:cs typeface="Times New Roman"/>
              </a:rPr>
              <a:t>Trip Duration Distribution</a:t>
            </a:r>
          </a:p>
          <a:p>
            <a:pPr lvl="2" defTabSz="914400"/>
            <a:endParaRPr lang="en-US" dirty="0"/>
          </a:p>
          <a:p>
            <a:pPr lvl="2" defTabSz="914400"/>
            <a:endParaRPr lang="en-US" dirty="0"/>
          </a:p>
        </p:txBody>
      </p:sp>
      <p:sp>
        <p:nvSpPr>
          <p:cNvPr id="9" name="Title 2"/>
          <p:cNvSpPr>
            <a:spLocks noGrp="1"/>
          </p:cNvSpPr>
          <p:nvPr>
            <p:ph type="title"/>
          </p:nvPr>
        </p:nvSpPr>
        <p:spPr>
          <a:xfrm>
            <a:off x="457200" y="274638"/>
            <a:ext cx="8229600" cy="1143000"/>
          </a:xfrm>
        </p:spPr>
        <p:txBody>
          <a:bodyPr/>
          <a:lstStyle/>
          <a:p>
            <a:r>
              <a:rPr lang="en-US" sz="3800" i="1" u="sng" dirty="0">
                <a:solidFill>
                  <a:srgbClr val="0000FF"/>
                </a:solidFill>
                <a:latin typeface="Times New Roman"/>
                <a:cs typeface="Times New Roman"/>
              </a:rPr>
              <a:t>En Route </a:t>
            </a:r>
            <a:r>
              <a:rPr lang="en-US" sz="3800" u="sng" dirty="0" smtClean="0">
                <a:solidFill>
                  <a:srgbClr val="0000FF"/>
                </a:solidFill>
                <a:latin typeface="Times New Roman"/>
                <a:cs typeface="Times New Roman"/>
              </a:rPr>
              <a:t>Framework </a:t>
            </a:r>
            <a:r>
              <a:rPr lang="en-US" sz="3800" u="sng" baseline="30000" dirty="0" smtClean="0">
                <a:solidFill>
                  <a:srgbClr val="0000FF"/>
                </a:solidFill>
                <a:latin typeface="Times New Roman"/>
                <a:cs typeface="Times New Roman"/>
              </a:rPr>
              <a:t>(contd.)</a:t>
            </a:r>
            <a:endParaRPr lang="en-US" sz="3800" u="sng" baseline="30000" dirty="0">
              <a:solidFill>
                <a:srgbClr val="0000FF"/>
              </a:solidFill>
              <a:latin typeface="Times New Roman"/>
              <a:cs typeface="Times New Roman"/>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98597119"/>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694FADCD-22F2-4A14-A571-6ACF405E65FD}" type="slidenum">
              <a:rPr lang="en-US" smtClean="0"/>
              <a:pPr/>
              <a:t>21</a:t>
            </a:fld>
            <a:endParaRPr lang="en-US" dirty="0"/>
          </a:p>
        </p:txBody>
      </p:sp>
      <p:pic>
        <p:nvPicPr>
          <p:cNvPr id="5" name="Picture 4" descr="Screen Shot 2017-06-02 at 2.36.04 PM.png"/>
          <p:cNvPicPr>
            <a:picLocks noChangeAspect="1"/>
          </p:cNvPicPr>
          <p:nvPr/>
        </p:nvPicPr>
        <p:blipFill>
          <a:blip r:embed="rId2"/>
          <a:stretch>
            <a:fillRect/>
          </a:stretch>
        </p:blipFill>
        <p:spPr>
          <a:xfrm>
            <a:off x="-457200" y="1295400"/>
            <a:ext cx="8747760" cy="5181600"/>
          </a:xfrm>
          <a:prstGeom prst="rect">
            <a:avLst/>
          </a:prstGeom>
        </p:spPr>
      </p:pic>
      <p:sp>
        <p:nvSpPr>
          <p:cNvPr id="6" name="Title 2"/>
          <p:cNvSpPr txBox="1">
            <a:spLocks/>
          </p:cNvSpPr>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800" b="0" i="1" u="sng" strike="noStrike" kern="0" cap="none" spc="0" normalizeH="0" baseline="0" noProof="0" dirty="0" smtClean="0">
                <a:ln>
                  <a:noFill/>
                </a:ln>
                <a:solidFill>
                  <a:srgbClr val="0000FF"/>
                </a:solidFill>
                <a:effectLst/>
                <a:uLnTx/>
                <a:uFillTx/>
                <a:latin typeface="Times New Roman"/>
                <a:ea typeface="ＭＳ Ｐゴシック" charset="-128"/>
                <a:cs typeface="Times New Roman"/>
              </a:rPr>
              <a:t>En Route </a:t>
            </a:r>
            <a:r>
              <a:rPr kumimoji="0" lang="en-US" sz="3800" b="0" i="0" u="sng" strike="noStrike" kern="0" cap="none" spc="0" normalizeH="0" baseline="0" noProof="0" dirty="0" smtClean="0">
                <a:ln>
                  <a:noFill/>
                </a:ln>
                <a:solidFill>
                  <a:srgbClr val="0000FF"/>
                </a:solidFill>
                <a:effectLst/>
                <a:uLnTx/>
                <a:uFillTx/>
                <a:latin typeface="Times New Roman"/>
                <a:ea typeface="ＭＳ Ｐゴシック" charset="-128"/>
                <a:cs typeface="Times New Roman"/>
              </a:rPr>
              <a:t>Framework </a:t>
            </a:r>
            <a:r>
              <a:rPr kumimoji="0" lang="en-US" sz="3800" b="0" i="0" u="sng" strike="noStrike" kern="0" cap="none" spc="0" normalizeH="0" baseline="30000" noProof="0" dirty="0" smtClean="0">
                <a:ln>
                  <a:noFill/>
                </a:ln>
                <a:solidFill>
                  <a:srgbClr val="0000FF"/>
                </a:solidFill>
                <a:effectLst/>
                <a:uLnTx/>
                <a:uFillTx/>
                <a:latin typeface="Times New Roman"/>
                <a:ea typeface="ＭＳ Ｐゴシック" charset="-128"/>
                <a:cs typeface="Times New Roman"/>
              </a:rPr>
              <a:t>(contd.)</a:t>
            </a:r>
            <a:endParaRPr kumimoji="0" lang="en-US" sz="3800" b="0" i="0" u="sng" strike="noStrike" kern="0" cap="none" spc="0" normalizeH="0" baseline="30000" noProof="0" dirty="0">
              <a:ln>
                <a:noFill/>
              </a:ln>
              <a:solidFill>
                <a:srgbClr val="0000FF"/>
              </a:solidFill>
              <a:effectLst/>
              <a:uLnTx/>
              <a:uFillTx/>
              <a:latin typeface="Times New Roman"/>
              <a:ea typeface="ＭＳ Ｐゴシック" charset="-128"/>
              <a:cs typeface="Times New Roman"/>
            </a:endParaRPr>
          </a:p>
        </p:txBody>
      </p:sp>
      <p:sp>
        <p:nvSpPr>
          <p:cNvPr id="7" name="Content Placeholder 4"/>
          <p:cNvSpPr txBox="1">
            <a:spLocks/>
          </p:cNvSpPr>
          <p:nvPr/>
        </p:nvSpPr>
        <p:spPr bwMode="auto">
          <a:xfrm>
            <a:off x="5562600" y="2286000"/>
            <a:ext cx="3581400" cy="4144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Tx/>
              <a:tabLst/>
              <a:defRPr/>
            </a:pPr>
            <a:r>
              <a:rPr lang="en-US" sz="2800" kern="0" noProof="0" dirty="0" smtClean="0">
                <a:latin typeface="Times"/>
                <a:ea typeface="ＭＳ Ｐゴシック" charset="-128"/>
                <a:cs typeface="Times"/>
              </a:rPr>
              <a:t>	    </a:t>
            </a:r>
            <a:r>
              <a:rPr kumimoji="0" lang="en-US" sz="2800" b="0" i="0" u="sng" strike="noStrike" kern="0" cap="none" spc="0" normalizeH="0" baseline="0" noProof="0" dirty="0" smtClean="0">
                <a:ln>
                  <a:noFill/>
                </a:ln>
                <a:solidFill>
                  <a:schemeClr val="tx1"/>
                </a:solidFill>
                <a:effectLst/>
                <a:uLnTx/>
                <a:uFillTx/>
                <a:latin typeface="Times"/>
                <a:ea typeface="ＭＳ Ｐゴシック" charset="-128"/>
                <a:cs typeface="Times"/>
              </a:rPr>
              <a:t>Simulation</a:t>
            </a:r>
          </a:p>
          <a:p>
            <a:pPr marL="1143000" marR="0" lvl="2" indent="-228600" algn="l" defTabSz="914400" rtl="0" eaLnBrk="0" fontAlgn="base" latinLnBrk="0" hangingPunct="0">
              <a:lnSpc>
                <a:spcPct val="100000"/>
              </a:lnSpc>
              <a:spcBef>
                <a:spcPct val="20000"/>
              </a:spcBef>
              <a:spcAft>
                <a:spcPct val="0"/>
              </a:spcAft>
              <a:buClrTx/>
              <a:buSzTx/>
              <a:buFontTx/>
              <a:buChar char="•"/>
              <a:tabLst/>
              <a:defRPr/>
            </a:pPr>
            <a:r>
              <a:rPr kumimoji="0" lang="en-US" sz="2400" b="0" i="0" u="none" strike="noStrike" kern="0" cap="none" spc="0" normalizeH="0" baseline="0" noProof="0" dirty="0" smtClean="0">
                <a:ln>
                  <a:noFill/>
                </a:ln>
                <a:solidFill>
                  <a:schemeClr val="tx1"/>
                </a:solidFill>
                <a:effectLst/>
                <a:uLnTx/>
                <a:uFillTx/>
                <a:latin typeface="Times"/>
                <a:ea typeface="ＭＳ Ｐゴシック" charset="-128"/>
                <a:cs typeface="Times"/>
              </a:rPr>
              <a:t>SUMO (Simulation of Urban Mobility)</a:t>
            </a:r>
          </a:p>
          <a:p>
            <a:pPr marL="1600200" marR="0" lvl="3" indent="-228600" algn="l" defTabSz="914400" rtl="0" eaLnBrk="0" fontAlgn="base" latinLnBrk="0" hangingPunct="0">
              <a:lnSpc>
                <a:spcPct val="100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chemeClr val="tx1"/>
                </a:solidFill>
                <a:effectLst/>
                <a:uLnTx/>
                <a:uFillTx/>
                <a:latin typeface="Times"/>
                <a:ea typeface="ＭＳ Ｐゴシック" charset="-128"/>
                <a:cs typeface="Times"/>
              </a:rPr>
              <a:t>Microscopic</a:t>
            </a:r>
            <a:br>
              <a:rPr kumimoji="0" lang="en-US" sz="2000" b="0" i="0" u="none" strike="noStrike" kern="0" cap="none" spc="0" normalizeH="0" baseline="0" noProof="0" dirty="0" smtClean="0">
                <a:ln>
                  <a:noFill/>
                </a:ln>
                <a:solidFill>
                  <a:schemeClr val="tx1"/>
                </a:solidFill>
                <a:effectLst/>
                <a:uLnTx/>
                <a:uFillTx/>
                <a:latin typeface="Times"/>
                <a:ea typeface="ＭＳ Ｐゴシック" charset="-128"/>
                <a:cs typeface="Times"/>
              </a:rPr>
            </a:br>
            <a:r>
              <a:rPr kumimoji="0" lang="en-US" sz="2000" b="0" i="0" u="none" strike="noStrike" kern="0" cap="none" spc="0" normalizeH="0" baseline="0" noProof="0" dirty="0" smtClean="0">
                <a:ln>
                  <a:noFill/>
                </a:ln>
                <a:solidFill>
                  <a:schemeClr val="tx1"/>
                </a:solidFill>
                <a:effectLst/>
                <a:uLnTx/>
                <a:uFillTx/>
                <a:latin typeface="Times"/>
                <a:ea typeface="ＭＳ Ｐゴシック" charset="-128"/>
                <a:cs typeface="Times"/>
              </a:rPr>
              <a:t>(suitable for individual</a:t>
            </a:r>
            <a:br>
              <a:rPr kumimoji="0" lang="en-US" sz="2000" b="0" i="0" u="none" strike="noStrike" kern="0" cap="none" spc="0" normalizeH="0" baseline="0" noProof="0" dirty="0" smtClean="0">
                <a:ln>
                  <a:noFill/>
                </a:ln>
                <a:solidFill>
                  <a:schemeClr val="tx1"/>
                </a:solidFill>
                <a:effectLst/>
                <a:uLnTx/>
                <a:uFillTx/>
                <a:latin typeface="Times"/>
                <a:ea typeface="ＭＳ Ｐゴシック" charset="-128"/>
                <a:cs typeface="Times"/>
              </a:rPr>
            </a:br>
            <a:r>
              <a:rPr kumimoji="0" lang="en-US" sz="2000" b="0" i="0" u="none" strike="noStrike" kern="0" cap="none" spc="0" normalizeH="0" baseline="0" noProof="0" dirty="0" smtClean="0">
                <a:ln>
                  <a:noFill/>
                </a:ln>
                <a:solidFill>
                  <a:schemeClr val="tx1"/>
                </a:solidFill>
                <a:effectLst/>
                <a:uLnTx/>
                <a:uFillTx/>
                <a:latin typeface="Times"/>
                <a:ea typeface="ＭＳ Ｐゴシック" charset="-128"/>
                <a:cs typeface="Times"/>
              </a:rPr>
              <a:t> vehicle trace generation)</a:t>
            </a:r>
          </a:p>
          <a:p>
            <a:pPr marL="1143000" marR="0" lvl="2" indent="-228600" algn="l" defTabSz="914400" rtl="0" eaLnBrk="0" fontAlgn="base" latinLnBrk="0" hangingPunct="0">
              <a:lnSpc>
                <a:spcPct val="100000"/>
              </a:lnSpc>
              <a:spcBef>
                <a:spcPct val="20000"/>
              </a:spcBef>
              <a:spcAft>
                <a:spcPct val="0"/>
              </a:spcAft>
              <a:buClrTx/>
              <a:buSzTx/>
              <a:buFontTx/>
              <a:buChar char="•"/>
              <a:tabLst/>
              <a:defRPr/>
            </a:pPr>
            <a:endParaRPr kumimoji="0" lang="en-US" sz="2400" b="0" i="0" u="none" strike="noStrike" kern="0" cap="none" spc="0" normalizeH="0" baseline="0" noProof="0" dirty="0">
              <a:ln>
                <a:noFill/>
              </a:ln>
              <a:solidFill>
                <a:schemeClr val="tx1"/>
              </a:solidFill>
              <a:effectLst/>
              <a:uLnTx/>
              <a:uFillTx/>
              <a:latin typeface="+mn-lt"/>
              <a:ea typeface="ＭＳ Ｐゴシック" charset="-128"/>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800" u="sng" dirty="0" smtClean="0">
                <a:solidFill>
                  <a:srgbClr val="0000FF"/>
                </a:solidFill>
                <a:latin typeface="Times New Roman"/>
                <a:cs typeface="Times New Roman"/>
              </a:rPr>
              <a:t>Simulation Output &amp; Validation</a:t>
            </a:r>
            <a:endParaRPr lang="en-US" sz="3800" u="sng" dirty="0">
              <a:solidFill>
                <a:srgbClr val="0000FF"/>
              </a:solidFill>
              <a:latin typeface="Times New Roman"/>
              <a:cs typeface="Times New Roman"/>
            </a:endParaRPr>
          </a:p>
        </p:txBody>
      </p:sp>
      <p:sp>
        <p:nvSpPr>
          <p:cNvPr id="4" name="Slide Number Placeholder 3"/>
          <p:cNvSpPr>
            <a:spLocks noGrp="1"/>
          </p:cNvSpPr>
          <p:nvPr>
            <p:ph type="sldNum" sz="quarter" idx="10"/>
          </p:nvPr>
        </p:nvSpPr>
        <p:spPr/>
        <p:txBody>
          <a:bodyPr/>
          <a:lstStyle/>
          <a:p>
            <a:fld id="{694FADCD-22F2-4A14-A571-6ACF405E65FD}" type="slidenum">
              <a:rPr lang="en-US" smtClean="0"/>
              <a:pPr/>
              <a:t>22</a:t>
            </a:fld>
            <a:endParaRPr lang="en-US" dirty="0"/>
          </a:p>
        </p:txBody>
      </p:sp>
      <p:pic>
        <p:nvPicPr>
          <p:cNvPr id="5" name="Picture 4"/>
          <p:cNvPicPr>
            <a:picLocks noChangeAspect="1"/>
          </p:cNvPicPr>
          <p:nvPr/>
        </p:nvPicPr>
        <p:blipFill>
          <a:blip r:embed="rId2"/>
          <a:stretch>
            <a:fillRect/>
          </a:stretch>
        </p:blipFill>
        <p:spPr>
          <a:xfrm>
            <a:off x="76200" y="1295400"/>
            <a:ext cx="4419600" cy="3810000"/>
          </a:xfrm>
          <a:prstGeom prst="rect">
            <a:avLst/>
          </a:prstGeom>
        </p:spPr>
      </p:pic>
      <p:pic>
        <p:nvPicPr>
          <p:cNvPr id="6" name="Picture 5"/>
          <p:cNvPicPr>
            <a:picLocks noChangeAspect="1"/>
          </p:cNvPicPr>
          <p:nvPr/>
        </p:nvPicPr>
        <p:blipFill>
          <a:blip r:embed="rId3"/>
          <a:stretch>
            <a:fillRect/>
          </a:stretch>
        </p:blipFill>
        <p:spPr>
          <a:xfrm>
            <a:off x="4492131" y="2008438"/>
            <a:ext cx="2289669" cy="2041253"/>
          </a:xfrm>
          <a:prstGeom prst="rect">
            <a:avLst/>
          </a:prstGeom>
        </p:spPr>
      </p:pic>
      <p:pic>
        <p:nvPicPr>
          <p:cNvPr id="7" name="Picture 6"/>
          <p:cNvPicPr>
            <a:picLocks noChangeAspect="1"/>
          </p:cNvPicPr>
          <p:nvPr/>
        </p:nvPicPr>
        <p:blipFill>
          <a:blip r:embed="rId4"/>
          <a:stretch>
            <a:fillRect/>
          </a:stretch>
        </p:blipFill>
        <p:spPr>
          <a:xfrm>
            <a:off x="6824361" y="1981200"/>
            <a:ext cx="2228198" cy="2095732"/>
          </a:xfrm>
          <a:prstGeom prst="rect">
            <a:avLst/>
          </a:prstGeom>
        </p:spPr>
      </p:pic>
      <p:sp>
        <p:nvSpPr>
          <p:cNvPr id="8" name="TextBox 7"/>
          <p:cNvSpPr txBox="1"/>
          <p:nvPr/>
        </p:nvSpPr>
        <p:spPr>
          <a:xfrm>
            <a:off x="4572000" y="4325719"/>
            <a:ext cx="4572000" cy="923330"/>
          </a:xfrm>
          <a:prstGeom prst="rect">
            <a:avLst/>
          </a:prstGeom>
          <a:noFill/>
        </p:spPr>
        <p:txBody>
          <a:bodyPr wrap="square" rtlCol="0">
            <a:spAutoFit/>
          </a:bodyPr>
          <a:lstStyle/>
          <a:p>
            <a:r>
              <a:rPr lang="en-US" dirty="0">
                <a:solidFill>
                  <a:srgbClr val="00529B"/>
                </a:solidFill>
                <a:latin typeface="Times New Roman"/>
                <a:cs typeface="Times New Roman"/>
              </a:rPr>
              <a:t>Trip </a:t>
            </a:r>
            <a:r>
              <a:rPr lang="en-US" dirty="0" smtClean="0">
                <a:solidFill>
                  <a:srgbClr val="00529B"/>
                </a:solidFill>
                <a:latin typeface="Times New Roman"/>
                <a:cs typeface="Times New Roman"/>
              </a:rPr>
              <a:t>duration follows lognormal distribution.</a:t>
            </a:r>
            <a:endParaRPr lang="en-US" dirty="0">
              <a:solidFill>
                <a:srgbClr val="00529B"/>
              </a:solidFill>
              <a:latin typeface="Times New Roman"/>
              <a:cs typeface="Times New Roman"/>
            </a:endParaRPr>
          </a:p>
          <a:p>
            <a:r>
              <a:rPr lang="en-US" dirty="0">
                <a:solidFill>
                  <a:srgbClr val="00529B"/>
                </a:solidFill>
                <a:latin typeface="Times New Roman"/>
                <a:cs typeface="Times New Roman"/>
              </a:rPr>
              <a:t>Number of cars per segment per minute shows an exponential trend </a:t>
            </a:r>
            <a:r>
              <a:rPr lang="en-US" dirty="0" smtClean="0">
                <a:solidFill>
                  <a:srgbClr val="00529B"/>
                </a:solidFill>
                <a:latin typeface="Times New Roman"/>
                <a:cs typeface="Times New Roman"/>
              </a:rPr>
              <a:t>(future study planned)</a:t>
            </a:r>
            <a:r>
              <a:rPr lang="en-US" dirty="0">
                <a:solidFill>
                  <a:srgbClr val="00529B"/>
                </a:solidFill>
                <a:latin typeface="Times New Roman"/>
                <a:cs typeface="Times New Roman"/>
              </a:rPr>
              <a:t>.</a:t>
            </a:r>
          </a:p>
        </p:txBody>
      </p:sp>
      <p:sp>
        <p:nvSpPr>
          <p:cNvPr id="9" name="TextBox 8"/>
          <p:cNvSpPr txBox="1"/>
          <p:nvPr/>
        </p:nvSpPr>
        <p:spPr>
          <a:xfrm>
            <a:off x="304800" y="5105400"/>
            <a:ext cx="4191000" cy="646331"/>
          </a:xfrm>
          <a:prstGeom prst="rect">
            <a:avLst/>
          </a:prstGeom>
          <a:noFill/>
        </p:spPr>
        <p:txBody>
          <a:bodyPr wrap="square" rtlCol="0">
            <a:spAutoFit/>
          </a:bodyPr>
          <a:lstStyle/>
          <a:p>
            <a:r>
              <a:rPr lang="en-US" dirty="0" smtClean="0">
                <a:solidFill>
                  <a:srgbClr val="00529B"/>
                </a:solidFill>
                <a:latin typeface="Times New Roman"/>
                <a:cs typeface="Times New Roman"/>
              </a:rPr>
              <a:t>Occupancy distribution of vehicles matches (reasonably well) the original distribution</a:t>
            </a:r>
            <a:endParaRPr lang="en-US" dirty="0">
              <a:solidFill>
                <a:srgbClr val="00529B"/>
              </a:solidFill>
              <a:latin typeface="Times New Roman"/>
              <a:cs typeface="Times New Roman"/>
            </a:endParaRPr>
          </a:p>
        </p:txBody>
      </p:sp>
      <p:sp>
        <p:nvSpPr>
          <p:cNvPr id="10" name="TextBox 9"/>
          <p:cNvSpPr txBox="1"/>
          <p:nvPr/>
        </p:nvSpPr>
        <p:spPr>
          <a:xfrm>
            <a:off x="1143000" y="6019800"/>
            <a:ext cx="7848600" cy="646331"/>
          </a:xfrm>
          <a:prstGeom prst="rect">
            <a:avLst/>
          </a:prstGeom>
          <a:noFill/>
          <a:ln>
            <a:solidFill>
              <a:srgbClr val="FF0000"/>
            </a:solidFill>
          </a:ln>
        </p:spPr>
        <p:txBody>
          <a:bodyPr wrap="square" rtlCol="0">
            <a:spAutoFit/>
          </a:bodyPr>
          <a:lstStyle/>
          <a:p>
            <a:r>
              <a:rPr lang="en-US" dirty="0" smtClean="0">
                <a:solidFill>
                  <a:srgbClr val="00529B"/>
                </a:solidFill>
                <a:latin typeface="Times New Roman"/>
                <a:cs typeface="Times New Roman"/>
              </a:rPr>
              <a:t>Further research needed for </a:t>
            </a:r>
            <a:r>
              <a:rPr lang="en-US" dirty="0" err="1" smtClean="0">
                <a:solidFill>
                  <a:srgbClr val="00529B"/>
                </a:solidFill>
                <a:latin typeface="Times New Roman"/>
                <a:cs typeface="Times New Roman"/>
              </a:rPr>
              <a:t>spatio</a:t>
            </a:r>
            <a:r>
              <a:rPr lang="en-US" dirty="0" smtClean="0">
                <a:solidFill>
                  <a:srgbClr val="00529B"/>
                </a:solidFill>
                <a:latin typeface="Times New Roman"/>
                <a:cs typeface="Times New Roman"/>
              </a:rPr>
              <a:t>-temporal scalable simulations, and vehicular profile based services (ride/car sharing, crowd participatory/opportunistic sensing)</a:t>
            </a:r>
            <a:endParaRPr lang="en-US" dirty="0">
              <a:solidFill>
                <a:srgbClr val="00529B"/>
              </a:solidFill>
              <a:latin typeface="Times New Roman"/>
              <a:cs typeface="Times New Roman"/>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8129685"/>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vehicle-to-vehicle-communication.jpg"/>
          <p:cNvPicPr>
            <a:picLocks noChangeAspect="1"/>
          </p:cNvPicPr>
          <p:nvPr/>
        </p:nvPicPr>
        <p:blipFill>
          <a:blip r:embed="rId3"/>
          <a:stretch>
            <a:fillRect/>
          </a:stretch>
        </p:blipFill>
        <p:spPr>
          <a:xfrm>
            <a:off x="609600" y="958903"/>
            <a:ext cx="3810000" cy="2301825"/>
          </a:xfrm>
          <a:prstGeom prst="rect">
            <a:avLst/>
          </a:prstGeom>
        </p:spPr>
      </p:pic>
      <p:sp>
        <p:nvSpPr>
          <p:cNvPr id="7" name="Title 1"/>
          <p:cNvSpPr>
            <a:spLocks noGrp="1"/>
          </p:cNvSpPr>
          <p:nvPr>
            <p:ph type="title"/>
          </p:nvPr>
        </p:nvSpPr>
        <p:spPr>
          <a:xfrm>
            <a:off x="381000" y="76200"/>
            <a:ext cx="8229600" cy="1143000"/>
          </a:xfrm>
        </p:spPr>
        <p:txBody>
          <a:bodyPr/>
          <a:lstStyle/>
          <a:p>
            <a:r>
              <a:rPr lang="en-US" sz="3800" u="sng" dirty="0" smtClean="0">
                <a:solidFill>
                  <a:srgbClr val="0000FF"/>
                </a:solidFill>
                <a:latin typeface="Times New Roman"/>
                <a:cs typeface="Times New Roman"/>
              </a:rPr>
              <a:t>Vehicular Networking: Evolving Vision</a:t>
            </a:r>
            <a:endParaRPr lang="en-US" sz="3800" u="sng" dirty="0">
              <a:solidFill>
                <a:srgbClr val="0000FF"/>
              </a:solidFill>
              <a:latin typeface="Times New Roman"/>
              <a:cs typeface="Times New Roman"/>
            </a:endParaRPr>
          </a:p>
        </p:txBody>
      </p:sp>
      <p:sp>
        <p:nvSpPr>
          <p:cNvPr id="8" name="Text Box 8"/>
          <p:cNvSpPr txBox="1">
            <a:spLocks noChangeArrowheads="1"/>
          </p:cNvSpPr>
          <p:nvPr/>
        </p:nvSpPr>
        <p:spPr bwMode="auto">
          <a:xfrm>
            <a:off x="838200" y="3200400"/>
            <a:ext cx="2436860" cy="369332"/>
          </a:xfrm>
          <a:prstGeom prst="rect">
            <a:avLst/>
          </a:prstGeom>
          <a:noFill/>
          <a:ln w="9525">
            <a:noFill/>
            <a:miter lim="800000"/>
            <a:headEnd/>
            <a:tailEnd/>
          </a:ln>
        </p:spPr>
        <p:txBody>
          <a:bodyPr wrap="none">
            <a:spAutoFit/>
          </a:bodyPr>
          <a:lstStyle/>
          <a:p>
            <a:r>
              <a:rPr lang="en-US" dirty="0" smtClean="0">
                <a:latin typeface="Times New Roman" pitchFamily="18" charset="0"/>
                <a:cs typeface="Times New Roman" pitchFamily="18" charset="0"/>
              </a:rPr>
              <a:t>Local Vehicular Sensing</a:t>
            </a:r>
            <a:endParaRPr lang="en-US" dirty="0">
              <a:latin typeface="Times New Roman" pitchFamily="18" charset="0"/>
              <a:cs typeface="Times New Roman" pitchFamily="18" charset="0"/>
            </a:endParaRPr>
          </a:p>
        </p:txBody>
      </p:sp>
      <p:grpSp>
        <p:nvGrpSpPr>
          <p:cNvPr id="2" name="Group 11"/>
          <p:cNvGrpSpPr/>
          <p:nvPr/>
        </p:nvGrpSpPr>
        <p:grpSpPr>
          <a:xfrm>
            <a:off x="4876800" y="1066800"/>
            <a:ext cx="3685624" cy="2502932"/>
            <a:chOff x="4876800" y="1066800"/>
            <a:chExt cx="3685624" cy="2502932"/>
          </a:xfrm>
        </p:grpSpPr>
        <p:pic>
          <p:nvPicPr>
            <p:cNvPr id="3" name="Picture 2" descr="Connected-vehicles-navigation.jpg"/>
            <p:cNvPicPr>
              <a:picLocks noChangeAspect="1"/>
            </p:cNvPicPr>
            <p:nvPr/>
          </p:nvPicPr>
          <p:blipFill>
            <a:blip r:embed="rId4"/>
            <a:stretch>
              <a:fillRect/>
            </a:stretch>
          </p:blipFill>
          <p:spPr>
            <a:xfrm>
              <a:off x="4953000" y="1066800"/>
              <a:ext cx="3581400" cy="2133600"/>
            </a:xfrm>
            <a:prstGeom prst="rect">
              <a:avLst/>
            </a:prstGeom>
          </p:spPr>
        </p:pic>
        <p:sp>
          <p:nvSpPr>
            <p:cNvPr id="9" name="Text Box 8"/>
            <p:cNvSpPr txBox="1">
              <a:spLocks noChangeArrowheads="1"/>
            </p:cNvSpPr>
            <p:nvPr/>
          </p:nvSpPr>
          <p:spPr bwMode="auto">
            <a:xfrm>
              <a:off x="4876800" y="3200400"/>
              <a:ext cx="3685624" cy="369332"/>
            </a:xfrm>
            <a:prstGeom prst="rect">
              <a:avLst/>
            </a:prstGeom>
            <a:noFill/>
            <a:ln w="9525">
              <a:noFill/>
              <a:miter lim="800000"/>
              <a:headEnd/>
              <a:tailEnd/>
            </a:ln>
          </p:spPr>
          <p:txBody>
            <a:bodyPr wrap="none">
              <a:spAutoFit/>
            </a:bodyPr>
            <a:lstStyle/>
            <a:p>
              <a:r>
                <a:rPr lang="en-US" dirty="0" smtClean="0">
                  <a:latin typeface="Times New Roman" pitchFamily="18" charset="0"/>
                  <a:cs typeface="Times New Roman" pitchFamily="18" charset="0"/>
                </a:rPr>
                <a:t>Vehicle-to-Vehicle (</a:t>
              </a:r>
              <a:r>
                <a:rPr lang="en-US" i="1" dirty="0" smtClean="0">
                  <a:latin typeface="Times New Roman" pitchFamily="18" charset="0"/>
                  <a:cs typeface="Times New Roman" pitchFamily="18" charset="0"/>
                </a:rPr>
                <a:t>V2V</a:t>
              </a:r>
              <a:r>
                <a:rPr lang="en-US" dirty="0" smtClean="0">
                  <a:latin typeface="Times New Roman" pitchFamily="18" charset="0"/>
                  <a:cs typeface="Times New Roman" pitchFamily="18" charset="0"/>
                </a:rPr>
                <a:t>) Connection</a:t>
              </a:r>
              <a:endParaRPr lang="en-US" dirty="0">
                <a:latin typeface="Times New Roman" pitchFamily="18" charset="0"/>
                <a:cs typeface="Times New Roman" pitchFamily="18" charset="0"/>
              </a:endParaRPr>
            </a:p>
          </p:txBody>
        </p:sp>
      </p:grpSp>
      <p:grpSp>
        <p:nvGrpSpPr>
          <p:cNvPr id="12" name="Group 12"/>
          <p:cNvGrpSpPr/>
          <p:nvPr/>
        </p:nvGrpSpPr>
        <p:grpSpPr>
          <a:xfrm>
            <a:off x="304800" y="3568919"/>
            <a:ext cx="4267200" cy="3289081"/>
            <a:chOff x="304800" y="3568919"/>
            <a:chExt cx="4267200" cy="3289081"/>
          </a:xfrm>
        </p:grpSpPr>
        <p:pic>
          <p:nvPicPr>
            <p:cNvPr id="5" name="Picture 4" descr="Connected-vehicles-in-city-DOT-image-580x413.jpg"/>
            <p:cNvPicPr>
              <a:picLocks noChangeAspect="1"/>
            </p:cNvPicPr>
            <p:nvPr/>
          </p:nvPicPr>
          <p:blipFill>
            <a:blip r:embed="rId5"/>
            <a:stretch>
              <a:fillRect/>
            </a:stretch>
          </p:blipFill>
          <p:spPr>
            <a:xfrm>
              <a:off x="381000" y="3568919"/>
              <a:ext cx="4191000" cy="2984281"/>
            </a:xfrm>
            <a:prstGeom prst="rect">
              <a:avLst/>
            </a:prstGeom>
          </p:spPr>
        </p:pic>
        <p:sp>
          <p:nvSpPr>
            <p:cNvPr id="10" name="Text Box 8"/>
            <p:cNvSpPr txBox="1">
              <a:spLocks noChangeArrowheads="1"/>
            </p:cNvSpPr>
            <p:nvPr/>
          </p:nvSpPr>
          <p:spPr bwMode="auto">
            <a:xfrm>
              <a:off x="304800" y="6488668"/>
              <a:ext cx="3724096" cy="369332"/>
            </a:xfrm>
            <a:prstGeom prst="rect">
              <a:avLst/>
            </a:prstGeom>
            <a:noFill/>
            <a:ln w="9525">
              <a:noFill/>
              <a:miter lim="800000"/>
              <a:headEnd/>
              <a:tailEnd/>
            </a:ln>
          </p:spPr>
          <p:txBody>
            <a:bodyPr wrap="none">
              <a:spAutoFit/>
            </a:bodyPr>
            <a:lstStyle/>
            <a:p>
              <a:r>
                <a:rPr lang="en-US" dirty="0" smtClean="0">
                  <a:latin typeface="Times New Roman" pitchFamily="18" charset="0"/>
                  <a:cs typeface="Times New Roman" pitchFamily="18" charset="0"/>
                </a:rPr>
                <a:t>Vehicle-to-Infrastructure Connection</a:t>
              </a:r>
              <a:endParaRPr lang="en-US" dirty="0">
                <a:latin typeface="Times New Roman" pitchFamily="18" charset="0"/>
                <a:cs typeface="Times New Roman" pitchFamily="18" charset="0"/>
              </a:endParaRPr>
            </a:p>
          </p:txBody>
        </p:sp>
      </p:grpSp>
      <p:grpSp>
        <p:nvGrpSpPr>
          <p:cNvPr id="13" name="Group 13"/>
          <p:cNvGrpSpPr/>
          <p:nvPr/>
        </p:nvGrpSpPr>
        <p:grpSpPr>
          <a:xfrm>
            <a:off x="4800600" y="3620834"/>
            <a:ext cx="4432300" cy="3237166"/>
            <a:chOff x="4800600" y="3620834"/>
            <a:chExt cx="4432300" cy="3237166"/>
          </a:xfrm>
        </p:grpSpPr>
        <p:pic>
          <p:nvPicPr>
            <p:cNvPr id="6" name="Picture 5" descr="Cisco-vision-ces-2014-autonomous-connected-vehicles-1-638.jpg"/>
            <p:cNvPicPr>
              <a:picLocks noChangeAspect="1"/>
            </p:cNvPicPr>
            <p:nvPr/>
          </p:nvPicPr>
          <p:blipFill>
            <a:blip r:embed="rId6"/>
            <a:stretch>
              <a:fillRect/>
            </a:stretch>
          </p:blipFill>
          <p:spPr>
            <a:xfrm>
              <a:off x="4800600" y="3620834"/>
              <a:ext cx="4432300" cy="2908558"/>
            </a:xfrm>
            <a:prstGeom prst="rect">
              <a:avLst/>
            </a:prstGeom>
          </p:spPr>
        </p:pic>
        <p:sp>
          <p:nvSpPr>
            <p:cNvPr id="11" name="Text Box 8"/>
            <p:cNvSpPr txBox="1">
              <a:spLocks noChangeArrowheads="1"/>
            </p:cNvSpPr>
            <p:nvPr/>
          </p:nvSpPr>
          <p:spPr bwMode="auto">
            <a:xfrm>
              <a:off x="4953000" y="6488668"/>
              <a:ext cx="3858148" cy="369332"/>
            </a:xfrm>
            <a:prstGeom prst="rect">
              <a:avLst/>
            </a:prstGeom>
            <a:noFill/>
            <a:ln w="9525">
              <a:noFill/>
              <a:miter lim="800000"/>
              <a:headEnd/>
              <a:tailEnd/>
            </a:ln>
          </p:spPr>
          <p:txBody>
            <a:bodyPr wrap="none">
              <a:spAutoFit/>
            </a:bodyPr>
            <a:lstStyle/>
            <a:p>
              <a:r>
                <a:rPr lang="en-US" dirty="0" smtClean="0">
                  <a:latin typeface="Times New Roman" pitchFamily="18" charset="0"/>
                  <a:cs typeface="Times New Roman" pitchFamily="18" charset="0"/>
                </a:rPr>
                <a:t>Vehicle-to-Cloud/Edge/Fog Connection</a:t>
              </a:r>
              <a:endParaRPr lang="en-US" dirty="0">
                <a:latin typeface="Times New Roman" pitchFamily="18" charset="0"/>
                <a:cs typeface="Times New Roman"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solidFill>
                  <a:srgbClr val="0000FF"/>
                </a:solidFill>
                <a:latin typeface="Times New Roman"/>
                <a:cs typeface="Times New Roman"/>
              </a:rPr>
              <a:t>Self-driving as Platoon Enabler</a:t>
            </a:r>
            <a:endParaRPr lang="en-US" u="sng" dirty="0">
              <a:solidFill>
                <a:srgbClr val="0000FF"/>
              </a:solidFill>
              <a:latin typeface="Times New Roman"/>
              <a:cs typeface="Times New Roman"/>
            </a:endParaRPr>
          </a:p>
        </p:txBody>
      </p:sp>
      <p:pic>
        <p:nvPicPr>
          <p:cNvPr id="4" name="Picture 3" descr="self-driving-car-under-the-hood.png"/>
          <p:cNvPicPr>
            <a:picLocks noChangeAspect="1"/>
          </p:cNvPicPr>
          <p:nvPr/>
        </p:nvPicPr>
        <p:blipFill>
          <a:blip r:embed="rId3"/>
          <a:stretch>
            <a:fillRect/>
          </a:stretch>
        </p:blipFill>
        <p:spPr>
          <a:xfrm>
            <a:off x="457200" y="1295400"/>
            <a:ext cx="3124200" cy="2683136"/>
          </a:xfrm>
          <a:prstGeom prst="rect">
            <a:avLst/>
          </a:prstGeom>
        </p:spPr>
      </p:pic>
      <p:pic>
        <p:nvPicPr>
          <p:cNvPr id="7" name="Picture 6" descr="tesla-auto-pilot-6TcxiNL.jpg"/>
          <p:cNvPicPr>
            <a:picLocks noChangeAspect="1"/>
          </p:cNvPicPr>
          <p:nvPr/>
        </p:nvPicPr>
        <p:blipFill>
          <a:blip r:embed="rId4"/>
          <a:stretch>
            <a:fillRect/>
          </a:stretch>
        </p:blipFill>
        <p:spPr>
          <a:xfrm>
            <a:off x="381000" y="4419600"/>
            <a:ext cx="3810000" cy="1903661"/>
          </a:xfrm>
          <a:prstGeom prst="rect">
            <a:avLst/>
          </a:prstGeom>
        </p:spPr>
      </p:pic>
      <p:sp>
        <p:nvSpPr>
          <p:cNvPr id="10" name="Text Box 8"/>
          <p:cNvSpPr txBox="1">
            <a:spLocks noChangeArrowheads="1"/>
          </p:cNvSpPr>
          <p:nvPr/>
        </p:nvSpPr>
        <p:spPr bwMode="auto">
          <a:xfrm>
            <a:off x="838200" y="3962400"/>
            <a:ext cx="2076072" cy="369332"/>
          </a:xfrm>
          <a:prstGeom prst="rect">
            <a:avLst/>
          </a:prstGeom>
          <a:noFill/>
          <a:ln w="9525">
            <a:noFill/>
            <a:miter lim="800000"/>
            <a:headEnd/>
            <a:tailEnd/>
          </a:ln>
        </p:spPr>
        <p:txBody>
          <a:bodyPr wrap="none">
            <a:spAutoFit/>
          </a:bodyPr>
          <a:lstStyle/>
          <a:p>
            <a:r>
              <a:rPr lang="en-US" dirty="0" smtClean="0">
                <a:latin typeface="Times New Roman" pitchFamily="18" charset="0"/>
                <a:cs typeface="Times New Roman" pitchFamily="18" charset="0"/>
              </a:rPr>
              <a:t>Self-driving Sensors</a:t>
            </a:r>
            <a:endParaRPr lang="en-US" dirty="0">
              <a:latin typeface="Times New Roman" pitchFamily="18" charset="0"/>
              <a:cs typeface="Times New Roman" pitchFamily="18" charset="0"/>
            </a:endParaRPr>
          </a:p>
        </p:txBody>
      </p:sp>
      <p:grpSp>
        <p:nvGrpSpPr>
          <p:cNvPr id="3" name="Group 12"/>
          <p:cNvGrpSpPr/>
          <p:nvPr/>
        </p:nvGrpSpPr>
        <p:grpSpPr>
          <a:xfrm>
            <a:off x="4267200" y="1219200"/>
            <a:ext cx="4674847" cy="5638800"/>
            <a:chOff x="4267200" y="1219200"/>
            <a:chExt cx="4674847" cy="5638800"/>
          </a:xfrm>
        </p:grpSpPr>
        <p:pic>
          <p:nvPicPr>
            <p:cNvPr id="8" name="Picture 7" descr="141002-self-driving-car-02_f124b0329691bfb4519f2108e0a10427.jpg"/>
            <p:cNvPicPr>
              <a:picLocks noChangeAspect="1"/>
            </p:cNvPicPr>
            <p:nvPr/>
          </p:nvPicPr>
          <p:blipFill>
            <a:blip r:embed="rId5"/>
            <a:stretch>
              <a:fillRect/>
            </a:stretch>
          </p:blipFill>
          <p:spPr>
            <a:xfrm>
              <a:off x="4267200" y="1219200"/>
              <a:ext cx="4674847" cy="2743200"/>
            </a:xfrm>
            <a:prstGeom prst="rect">
              <a:avLst/>
            </a:prstGeom>
          </p:spPr>
        </p:pic>
        <p:pic>
          <p:nvPicPr>
            <p:cNvPr id="9" name="Picture 8" descr="road_ready_small.jpg"/>
            <p:cNvPicPr>
              <a:picLocks noChangeAspect="1"/>
            </p:cNvPicPr>
            <p:nvPr/>
          </p:nvPicPr>
          <p:blipFill>
            <a:blip r:embed="rId6"/>
            <a:stretch>
              <a:fillRect/>
            </a:stretch>
          </p:blipFill>
          <p:spPr>
            <a:xfrm>
              <a:off x="4648200" y="4267200"/>
              <a:ext cx="3810000" cy="2286000"/>
            </a:xfrm>
            <a:prstGeom prst="rect">
              <a:avLst/>
            </a:prstGeom>
          </p:spPr>
        </p:pic>
        <p:sp>
          <p:nvSpPr>
            <p:cNvPr id="11" name="Text Box 8"/>
            <p:cNvSpPr txBox="1">
              <a:spLocks noChangeArrowheads="1"/>
            </p:cNvSpPr>
            <p:nvPr/>
          </p:nvSpPr>
          <p:spPr bwMode="auto">
            <a:xfrm>
              <a:off x="5257800" y="3886200"/>
              <a:ext cx="2646878" cy="369332"/>
            </a:xfrm>
            <a:prstGeom prst="rect">
              <a:avLst/>
            </a:prstGeom>
            <a:noFill/>
            <a:ln w="9525">
              <a:noFill/>
              <a:miter lim="800000"/>
              <a:headEnd/>
              <a:tailEnd/>
            </a:ln>
          </p:spPr>
          <p:txBody>
            <a:bodyPr wrap="none">
              <a:spAutoFit/>
            </a:bodyPr>
            <a:lstStyle/>
            <a:p>
              <a:r>
                <a:rPr lang="en-US" dirty="0" smtClean="0">
                  <a:latin typeface="Times New Roman" pitchFamily="18" charset="0"/>
                  <a:cs typeface="Times New Roman" pitchFamily="18" charset="0"/>
                </a:rPr>
                <a:t>Self-driving Concept Fleet</a:t>
              </a:r>
              <a:endParaRPr lang="en-US" dirty="0">
                <a:latin typeface="Times New Roman" pitchFamily="18" charset="0"/>
                <a:cs typeface="Times New Roman" pitchFamily="18" charset="0"/>
              </a:endParaRPr>
            </a:p>
          </p:txBody>
        </p:sp>
        <p:sp>
          <p:nvSpPr>
            <p:cNvPr id="12" name="Text Box 8"/>
            <p:cNvSpPr txBox="1">
              <a:spLocks noChangeArrowheads="1"/>
            </p:cNvSpPr>
            <p:nvPr/>
          </p:nvSpPr>
          <p:spPr bwMode="auto">
            <a:xfrm>
              <a:off x="5181600" y="6488668"/>
              <a:ext cx="3339376" cy="369332"/>
            </a:xfrm>
            <a:prstGeom prst="rect">
              <a:avLst/>
            </a:prstGeom>
            <a:noFill/>
            <a:ln w="9525">
              <a:noFill/>
              <a:miter lim="800000"/>
              <a:headEnd/>
              <a:tailEnd/>
            </a:ln>
          </p:spPr>
          <p:txBody>
            <a:bodyPr wrap="none">
              <a:spAutoFit/>
            </a:bodyPr>
            <a:lstStyle/>
            <a:p>
              <a:r>
                <a:rPr lang="en-US" dirty="0" smtClean="0">
                  <a:latin typeface="Times New Roman" pitchFamily="18" charset="0"/>
                  <a:cs typeface="Times New Roman" pitchFamily="18" charset="0"/>
                </a:rPr>
                <a:t>Self-driving steering-less Concept</a:t>
              </a:r>
              <a:endParaRPr lang="en-US" dirty="0">
                <a:latin typeface="Times New Roman" pitchFamily="18" charset="0"/>
                <a:cs typeface="Times New Roman"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229600" cy="1143000"/>
          </a:xfrm>
        </p:spPr>
        <p:txBody>
          <a:bodyPr/>
          <a:lstStyle/>
          <a:p>
            <a:r>
              <a:rPr lang="en-US" u="sng" dirty="0" smtClean="0">
                <a:solidFill>
                  <a:srgbClr val="0000FF"/>
                </a:solidFill>
                <a:latin typeface="Times New Roman"/>
                <a:cs typeface="Times New Roman"/>
              </a:rPr>
              <a:t>Self-driving Phases!</a:t>
            </a:r>
            <a:endParaRPr lang="en-US" u="sng" dirty="0">
              <a:solidFill>
                <a:srgbClr val="0000FF"/>
              </a:solidFill>
              <a:latin typeface="Times New Roman"/>
              <a:cs typeface="Times New Roman"/>
            </a:endParaRPr>
          </a:p>
        </p:txBody>
      </p:sp>
      <p:pic>
        <p:nvPicPr>
          <p:cNvPr id="7" name="Picture 6" descr="auto-pilot-landscape-1444852913-tesla1.jpg"/>
          <p:cNvPicPr>
            <a:picLocks noChangeAspect="1"/>
          </p:cNvPicPr>
          <p:nvPr/>
        </p:nvPicPr>
        <p:blipFill>
          <a:blip r:embed="rId3"/>
          <a:stretch>
            <a:fillRect/>
          </a:stretch>
        </p:blipFill>
        <p:spPr>
          <a:xfrm>
            <a:off x="457200" y="1143000"/>
            <a:ext cx="4419600" cy="2209800"/>
          </a:xfrm>
          <a:prstGeom prst="rect">
            <a:avLst/>
          </a:prstGeom>
        </p:spPr>
      </p:pic>
      <p:sp>
        <p:nvSpPr>
          <p:cNvPr id="9" name="Text Box 8"/>
          <p:cNvSpPr txBox="1">
            <a:spLocks noChangeArrowheads="1"/>
          </p:cNvSpPr>
          <p:nvPr/>
        </p:nvSpPr>
        <p:spPr bwMode="auto">
          <a:xfrm>
            <a:off x="1546924" y="3352800"/>
            <a:ext cx="1043876" cy="369332"/>
          </a:xfrm>
          <a:prstGeom prst="rect">
            <a:avLst/>
          </a:prstGeom>
          <a:noFill/>
          <a:ln w="9525">
            <a:noFill/>
            <a:miter lim="800000"/>
            <a:headEnd/>
            <a:tailEnd/>
          </a:ln>
        </p:spPr>
        <p:txBody>
          <a:bodyPr wrap="none">
            <a:spAutoFit/>
          </a:bodyPr>
          <a:lstStyle/>
          <a:p>
            <a:r>
              <a:rPr lang="en-US" dirty="0" smtClean="0">
                <a:latin typeface="Times New Roman" pitchFamily="18" charset="0"/>
                <a:cs typeface="Times New Roman" pitchFamily="18" charset="0"/>
              </a:rPr>
              <a:t>Attentive</a:t>
            </a:r>
            <a:endParaRPr lang="en-US" dirty="0">
              <a:latin typeface="Times New Roman" pitchFamily="18" charset="0"/>
              <a:cs typeface="Times New Roman" pitchFamily="18" charset="0"/>
            </a:endParaRPr>
          </a:p>
        </p:txBody>
      </p:sp>
      <p:grpSp>
        <p:nvGrpSpPr>
          <p:cNvPr id="3" name="Group 12"/>
          <p:cNvGrpSpPr/>
          <p:nvPr/>
        </p:nvGrpSpPr>
        <p:grpSpPr>
          <a:xfrm>
            <a:off x="4953000" y="1143000"/>
            <a:ext cx="3810000" cy="2655332"/>
            <a:chOff x="4953000" y="1143000"/>
            <a:chExt cx="3810000" cy="2655332"/>
          </a:xfrm>
        </p:grpSpPr>
        <p:pic>
          <p:nvPicPr>
            <p:cNvPr id="5" name="Picture 4" descr="tesla-autopilot-pray.jpg"/>
            <p:cNvPicPr>
              <a:picLocks noChangeAspect="1"/>
            </p:cNvPicPr>
            <p:nvPr/>
          </p:nvPicPr>
          <p:blipFill>
            <a:blip r:embed="rId4"/>
            <a:stretch>
              <a:fillRect/>
            </a:stretch>
          </p:blipFill>
          <p:spPr>
            <a:xfrm>
              <a:off x="4953000" y="1143000"/>
              <a:ext cx="3810000" cy="2372061"/>
            </a:xfrm>
            <a:prstGeom prst="rect">
              <a:avLst/>
            </a:prstGeom>
          </p:spPr>
        </p:pic>
        <p:sp>
          <p:nvSpPr>
            <p:cNvPr id="10" name="Text Box 8"/>
            <p:cNvSpPr txBox="1">
              <a:spLocks noChangeArrowheads="1"/>
            </p:cNvSpPr>
            <p:nvPr/>
          </p:nvSpPr>
          <p:spPr bwMode="auto">
            <a:xfrm>
              <a:off x="6172200" y="3429000"/>
              <a:ext cx="979618" cy="369332"/>
            </a:xfrm>
            <a:prstGeom prst="rect">
              <a:avLst/>
            </a:prstGeom>
            <a:noFill/>
            <a:ln w="9525">
              <a:noFill/>
              <a:miter lim="800000"/>
              <a:headEnd/>
              <a:tailEnd/>
            </a:ln>
          </p:spPr>
          <p:txBody>
            <a:bodyPr wrap="none">
              <a:spAutoFit/>
            </a:bodyPr>
            <a:lstStyle/>
            <a:p>
              <a:r>
                <a:rPr lang="en-US" dirty="0" smtClean="0">
                  <a:latin typeface="Times New Roman" pitchFamily="18" charset="0"/>
                  <a:cs typeface="Times New Roman" pitchFamily="18" charset="0"/>
                </a:rPr>
                <a:t>Praying!</a:t>
              </a:r>
              <a:endParaRPr lang="en-US" dirty="0">
                <a:latin typeface="Times New Roman" pitchFamily="18" charset="0"/>
                <a:cs typeface="Times New Roman" pitchFamily="18" charset="0"/>
              </a:endParaRPr>
            </a:p>
          </p:txBody>
        </p:sp>
      </p:grpSp>
      <p:grpSp>
        <p:nvGrpSpPr>
          <p:cNvPr id="4" name="Group 13"/>
          <p:cNvGrpSpPr/>
          <p:nvPr/>
        </p:nvGrpSpPr>
        <p:grpSpPr>
          <a:xfrm>
            <a:off x="381000" y="3733800"/>
            <a:ext cx="4191000" cy="3124200"/>
            <a:chOff x="381000" y="3733800"/>
            <a:chExt cx="4191000" cy="3124200"/>
          </a:xfrm>
        </p:grpSpPr>
        <p:pic>
          <p:nvPicPr>
            <p:cNvPr id="6" name="Picture 5" descr="self-driving-reading-2015-05-22-image-5.jpg"/>
            <p:cNvPicPr>
              <a:picLocks noChangeAspect="1"/>
            </p:cNvPicPr>
            <p:nvPr/>
          </p:nvPicPr>
          <p:blipFill>
            <a:blip r:embed="rId5"/>
            <a:stretch>
              <a:fillRect/>
            </a:stretch>
          </p:blipFill>
          <p:spPr>
            <a:xfrm>
              <a:off x="381000" y="3733800"/>
              <a:ext cx="4191000" cy="2828925"/>
            </a:xfrm>
            <a:prstGeom prst="rect">
              <a:avLst/>
            </a:prstGeom>
          </p:spPr>
        </p:pic>
        <p:sp>
          <p:nvSpPr>
            <p:cNvPr id="11" name="Text Box 8"/>
            <p:cNvSpPr txBox="1">
              <a:spLocks noChangeArrowheads="1"/>
            </p:cNvSpPr>
            <p:nvPr/>
          </p:nvSpPr>
          <p:spPr bwMode="auto">
            <a:xfrm>
              <a:off x="1828800" y="6488668"/>
              <a:ext cx="966656" cy="369332"/>
            </a:xfrm>
            <a:prstGeom prst="rect">
              <a:avLst/>
            </a:prstGeom>
            <a:noFill/>
            <a:ln w="9525">
              <a:noFill/>
              <a:miter lim="800000"/>
              <a:headEnd/>
              <a:tailEnd/>
            </a:ln>
          </p:spPr>
          <p:txBody>
            <a:bodyPr wrap="none">
              <a:spAutoFit/>
            </a:bodyPr>
            <a:lstStyle/>
            <a:p>
              <a:r>
                <a:rPr lang="en-US" dirty="0" smtClean="0">
                  <a:latin typeface="Times New Roman" pitchFamily="18" charset="0"/>
                  <a:cs typeface="Times New Roman" pitchFamily="18" charset="0"/>
                </a:rPr>
                <a:t>Careless</a:t>
              </a:r>
              <a:endParaRPr lang="en-US" dirty="0">
                <a:latin typeface="Times New Roman" pitchFamily="18" charset="0"/>
                <a:cs typeface="Times New Roman" pitchFamily="18" charset="0"/>
              </a:endParaRPr>
            </a:p>
          </p:txBody>
        </p:sp>
      </p:grpSp>
      <p:grpSp>
        <p:nvGrpSpPr>
          <p:cNvPr id="13" name="Group 14"/>
          <p:cNvGrpSpPr/>
          <p:nvPr/>
        </p:nvGrpSpPr>
        <p:grpSpPr>
          <a:xfrm>
            <a:off x="4495800" y="3810000"/>
            <a:ext cx="4779779" cy="3048000"/>
            <a:chOff x="4495800" y="3810000"/>
            <a:chExt cx="4779779" cy="3048000"/>
          </a:xfrm>
        </p:grpSpPr>
        <p:pic>
          <p:nvPicPr>
            <p:cNvPr id="8" name="Content Placeholder 3" descr="3039027-inline-i-4-self-driving-cars-and-the-impending-war-for-your-time-copy.jpg"/>
            <p:cNvPicPr>
              <a:picLocks noChangeAspect="1"/>
            </p:cNvPicPr>
            <p:nvPr/>
          </p:nvPicPr>
          <p:blipFill>
            <a:blip r:embed="rId6"/>
            <a:srcRect l="-10800" r="-10800"/>
            <a:stretch>
              <a:fillRect/>
            </a:stretch>
          </p:blipFill>
          <p:spPr bwMode="auto">
            <a:xfrm>
              <a:off x="4495800" y="3810000"/>
              <a:ext cx="4779779" cy="2628695"/>
            </a:xfrm>
            <a:prstGeom prst="rect">
              <a:avLst/>
            </a:prstGeom>
            <a:noFill/>
            <a:ln w="9525">
              <a:noFill/>
              <a:miter lim="800000"/>
              <a:headEnd/>
              <a:tailEnd/>
            </a:ln>
          </p:spPr>
        </p:pic>
        <p:sp>
          <p:nvSpPr>
            <p:cNvPr id="12" name="Text Box 8"/>
            <p:cNvSpPr txBox="1">
              <a:spLocks noChangeArrowheads="1"/>
            </p:cNvSpPr>
            <p:nvPr/>
          </p:nvSpPr>
          <p:spPr bwMode="auto">
            <a:xfrm>
              <a:off x="5715000" y="6488668"/>
              <a:ext cx="1723060" cy="369332"/>
            </a:xfrm>
            <a:prstGeom prst="rect">
              <a:avLst/>
            </a:prstGeom>
            <a:noFill/>
            <a:ln w="9525">
              <a:noFill/>
              <a:miter lim="800000"/>
              <a:headEnd/>
              <a:tailEnd/>
            </a:ln>
          </p:spPr>
          <p:txBody>
            <a:bodyPr wrap="none">
              <a:spAutoFit/>
            </a:bodyPr>
            <a:lstStyle/>
            <a:p>
              <a:r>
                <a:rPr lang="en-US" dirty="0" smtClean="0">
                  <a:latin typeface="Times New Roman" pitchFamily="18" charset="0"/>
                  <a:cs typeface="Times New Roman" pitchFamily="18" charset="0"/>
                </a:rPr>
                <a:t>Out-of-the-loop!</a:t>
              </a:r>
              <a:endParaRPr lang="en-US" dirty="0">
                <a:latin typeface="Times New Roman" pitchFamily="18" charset="0"/>
                <a:cs typeface="Times New Roman"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1" name="Picture 70" descr="HTC-U11-0.jpg"/>
          <p:cNvPicPr>
            <a:picLocks noChangeAspect="1"/>
          </p:cNvPicPr>
          <p:nvPr/>
        </p:nvPicPr>
        <p:blipFill>
          <a:blip r:embed="rId3"/>
          <a:stretch>
            <a:fillRect/>
          </a:stretch>
        </p:blipFill>
        <p:spPr>
          <a:xfrm>
            <a:off x="1828800" y="1143000"/>
            <a:ext cx="1524000" cy="1982878"/>
          </a:xfrm>
          <a:prstGeom prst="rect">
            <a:avLst/>
          </a:prstGeom>
        </p:spPr>
      </p:pic>
      <p:pic>
        <p:nvPicPr>
          <p:cNvPr id="69" name="Picture 68" descr="GalaxyTab-s3-3-SM-T820NZKAXAR.jpeg"/>
          <p:cNvPicPr>
            <a:picLocks noChangeAspect="1"/>
          </p:cNvPicPr>
          <p:nvPr/>
        </p:nvPicPr>
        <p:blipFill>
          <a:blip r:embed="rId4"/>
          <a:stretch>
            <a:fillRect/>
          </a:stretch>
        </p:blipFill>
        <p:spPr>
          <a:xfrm>
            <a:off x="6807200" y="1143000"/>
            <a:ext cx="2641600" cy="1981200"/>
          </a:xfrm>
          <a:prstGeom prst="rect">
            <a:avLst/>
          </a:prstGeom>
        </p:spPr>
      </p:pic>
      <p:sp>
        <p:nvSpPr>
          <p:cNvPr id="60" name="TextBox 59"/>
          <p:cNvSpPr txBox="1"/>
          <p:nvPr/>
        </p:nvSpPr>
        <p:spPr>
          <a:xfrm>
            <a:off x="609600" y="533400"/>
            <a:ext cx="7813357" cy="584775"/>
          </a:xfrm>
          <a:prstGeom prst="rect">
            <a:avLst/>
          </a:prstGeom>
          <a:noFill/>
        </p:spPr>
        <p:txBody>
          <a:bodyPr wrap="none" rtlCol="0">
            <a:spAutoFit/>
          </a:bodyPr>
          <a:lstStyle/>
          <a:p>
            <a:r>
              <a:rPr lang="en-US" sz="3200" u="sng" dirty="0" smtClean="0">
                <a:solidFill>
                  <a:srgbClr val="0000FF"/>
                </a:solidFill>
                <a:latin typeface="Times New Roman" pitchFamily="18" charset="0"/>
                <a:cs typeface="Times New Roman" pitchFamily="18" charset="0"/>
              </a:rPr>
              <a:t>New Generations of Powerful Mobile Devices</a:t>
            </a:r>
            <a:endParaRPr lang="en-US" sz="3200" u="sng" dirty="0">
              <a:solidFill>
                <a:srgbClr val="0000FF"/>
              </a:solidFill>
              <a:latin typeface="Times New Roman" pitchFamily="18" charset="0"/>
              <a:cs typeface="Times New Roman" pitchFamily="18" charset="0"/>
            </a:endParaRPr>
          </a:p>
        </p:txBody>
      </p:sp>
      <p:pic>
        <p:nvPicPr>
          <p:cNvPr id="67" name="Picture 66" descr="ipad-pro-10in-wifi-select-spacegray-201706.png"/>
          <p:cNvPicPr>
            <a:picLocks noChangeAspect="1"/>
          </p:cNvPicPr>
          <p:nvPr/>
        </p:nvPicPr>
        <p:blipFill>
          <a:blip r:embed="rId5"/>
          <a:stretch>
            <a:fillRect/>
          </a:stretch>
        </p:blipFill>
        <p:spPr>
          <a:xfrm>
            <a:off x="5447204" y="914400"/>
            <a:ext cx="1867996" cy="2209800"/>
          </a:xfrm>
          <a:prstGeom prst="rect">
            <a:avLst/>
          </a:prstGeom>
        </p:spPr>
      </p:pic>
      <p:pic>
        <p:nvPicPr>
          <p:cNvPr id="68" name="Picture 67" descr="SurfacePro4_Home_1_Hero_V2.jpg.png"/>
          <p:cNvPicPr>
            <a:picLocks noChangeAspect="1"/>
          </p:cNvPicPr>
          <p:nvPr/>
        </p:nvPicPr>
        <p:blipFill>
          <a:blip r:embed="rId6"/>
          <a:stretch>
            <a:fillRect/>
          </a:stretch>
        </p:blipFill>
        <p:spPr>
          <a:xfrm>
            <a:off x="2209800" y="990600"/>
            <a:ext cx="3945497" cy="2218853"/>
          </a:xfrm>
          <a:prstGeom prst="rect">
            <a:avLst/>
          </a:prstGeom>
        </p:spPr>
      </p:pic>
      <p:pic>
        <p:nvPicPr>
          <p:cNvPr id="72" name="Picture 71" descr="Samsung-Galaxy-S8-Edge-854518.jpg"/>
          <p:cNvPicPr>
            <a:picLocks noChangeAspect="1"/>
          </p:cNvPicPr>
          <p:nvPr/>
        </p:nvPicPr>
        <p:blipFill>
          <a:blip r:embed="rId7"/>
          <a:stretch>
            <a:fillRect/>
          </a:stretch>
        </p:blipFill>
        <p:spPr>
          <a:xfrm>
            <a:off x="-381000" y="1219200"/>
            <a:ext cx="2035165" cy="1905000"/>
          </a:xfrm>
          <a:prstGeom prst="rect">
            <a:avLst/>
          </a:prstGeom>
        </p:spPr>
      </p:pic>
      <p:pic>
        <p:nvPicPr>
          <p:cNvPr id="73" name="Picture 72" descr="apple-iphone 6 plus - 16gb-space gray-450x350.png"/>
          <p:cNvPicPr>
            <a:picLocks noChangeAspect="1"/>
          </p:cNvPicPr>
          <p:nvPr/>
        </p:nvPicPr>
        <p:blipFill>
          <a:blip r:embed="rId8"/>
          <a:stretch>
            <a:fillRect/>
          </a:stretch>
        </p:blipFill>
        <p:spPr>
          <a:xfrm>
            <a:off x="228600" y="1066801"/>
            <a:ext cx="2841169" cy="2209799"/>
          </a:xfrm>
          <a:prstGeom prst="rect">
            <a:avLst/>
          </a:prstGeom>
        </p:spPr>
      </p:pic>
      <p:pic>
        <p:nvPicPr>
          <p:cNvPr id="76" name="Picture 75" descr="model-3-head-up-display.jpg"/>
          <p:cNvPicPr>
            <a:picLocks noChangeAspect="1"/>
          </p:cNvPicPr>
          <p:nvPr/>
        </p:nvPicPr>
        <p:blipFill>
          <a:blip r:embed="rId9"/>
          <a:stretch>
            <a:fillRect/>
          </a:stretch>
        </p:blipFill>
        <p:spPr>
          <a:xfrm>
            <a:off x="5257800" y="4293584"/>
            <a:ext cx="3886200" cy="2488216"/>
          </a:xfrm>
          <a:prstGeom prst="rect">
            <a:avLst/>
          </a:prstGeom>
        </p:spPr>
      </p:pic>
      <p:pic>
        <p:nvPicPr>
          <p:cNvPr id="74" name="Picture 73" descr="bmw-i3-tatra-603-6.jpg"/>
          <p:cNvPicPr>
            <a:picLocks noChangeAspect="1"/>
          </p:cNvPicPr>
          <p:nvPr/>
        </p:nvPicPr>
        <p:blipFill>
          <a:blip r:embed="rId10"/>
          <a:stretch>
            <a:fillRect/>
          </a:stretch>
        </p:blipFill>
        <p:spPr>
          <a:xfrm>
            <a:off x="228600" y="3200400"/>
            <a:ext cx="3810962" cy="2543316"/>
          </a:xfrm>
          <a:prstGeom prst="rect">
            <a:avLst/>
          </a:prstGeom>
        </p:spPr>
      </p:pic>
      <p:pic>
        <p:nvPicPr>
          <p:cNvPr id="75" name="Picture 74" descr="Tesla-iPad-3.jpg"/>
          <p:cNvPicPr>
            <a:picLocks noChangeAspect="1"/>
          </p:cNvPicPr>
          <p:nvPr/>
        </p:nvPicPr>
        <p:blipFill>
          <a:blip r:embed="rId11"/>
          <a:stretch>
            <a:fillRect/>
          </a:stretch>
        </p:blipFill>
        <p:spPr>
          <a:xfrm>
            <a:off x="2743200" y="3581400"/>
            <a:ext cx="3553436" cy="2590800"/>
          </a:xfrm>
          <a:prstGeom prst="rect">
            <a:avLst/>
          </a:prstGeom>
        </p:spPr>
      </p:pic>
      <p:sp>
        <p:nvSpPr>
          <p:cNvPr id="77" name="TextBox 76"/>
          <p:cNvSpPr txBox="1"/>
          <p:nvPr/>
        </p:nvSpPr>
        <p:spPr>
          <a:xfrm>
            <a:off x="152400" y="1498937"/>
            <a:ext cx="6469189" cy="1015663"/>
          </a:xfrm>
          <a:prstGeom prst="rect">
            <a:avLst/>
          </a:prstGeom>
          <a:solidFill>
            <a:schemeClr val="bg1"/>
          </a:solidFill>
          <a:ln w="19050">
            <a:solidFill>
              <a:srgbClr val="0000FF"/>
            </a:solidFill>
          </a:ln>
        </p:spPr>
        <p:txBody>
          <a:bodyPr wrap="none" rtlCol="0">
            <a:spAutoFit/>
          </a:bodyPr>
          <a:lstStyle/>
          <a:p>
            <a:r>
              <a:rPr lang="en-US" sz="2000" b="1" u="sng" dirty="0" smtClean="0">
                <a:latin typeface="Times New Roman" pitchFamily="18" charset="0"/>
                <a:cs typeface="Times New Roman" pitchFamily="18" charset="0"/>
              </a:rPr>
              <a:t>Scale in numbers:</a:t>
            </a:r>
          </a:p>
          <a:p>
            <a:r>
              <a:rPr lang="en-US" sz="2000" b="1" dirty="0" smtClean="0">
                <a:solidFill>
                  <a:srgbClr val="FF0000"/>
                </a:solidFill>
                <a:latin typeface="Times New Roman" pitchFamily="18" charset="0"/>
                <a:cs typeface="Times New Roman" pitchFamily="18" charset="0"/>
              </a:rPr>
              <a:t>     ~7.37 Billion </a:t>
            </a:r>
            <a:r>
              <a:rPr lang="en-US" sz="2000" b="1" dirty="0" smtClean="0">
                <a:latin typeface="Times New Roman" pitchFamily="18" charset="0"/>
                <a:cs typeface="Times New Roman" pitchFamily="18" charset="0"/>
              </a:rPr>
              <a:t>mobile network subscriptions globally !!</a:t>
            </a:r>
          </a:p>
          <a:p>
            <a:r>
              <a:rPr lang="en-US" sz="2000" b="1" dirty="0" smtClean="0">
                <a:latin typeface="Times New Roman" pitchFamily="18" charset="0"/>
                <a:cs typeface="Times New Roman" pitchFamily="18" charset="0"/>
              </a:rPr>
              <a:t>     ~2.3B smartphones worldwide and growing fast (2017)</a:t>
            </a:r>
            <a:endParaRPr lang="en-US" sz="2000" b="1" dirty="0">
              <a:latin typeface="Times New Roman" pitchFamily="18" charset="0"/>
              <a:cs typeface="Times New Roman" pitchFamily="18" charset="0"/>
            </a:endParaRPr>
          </a:p>
        </p:txBody>
      </p:sp>
      <p:sp>
        <p:nvSpPr>
          <p:cNvPr id="78" name="TextBox 77"/>
          <p:cNvSpPr txBox="1"/>
          <p:nvPr/>
        </p:nvSpPr>
        <p:spPr>
          <a:xfrm>
            <a:off x="152400" y="2590800"/>
            <a:ext cx="8915400" cy="1754327"/>
          </a:xfrm>
          <a:prstGeom prst="rect">
            <a:avLst/>
          </a:prstGeom>
          <a:solidFill>
            <a:schemeClr val="bg1"/>
          </a:solidFill>
          <a:ln>
            <a:solidFill>
              <a:schemeClr val="accent2"/>
            </a:solidFill>
          </a:ln>
        </p:spPr>
        <p:txBody>
          <a:bodyPr wrap="square" rtlCol="0">
            <a:spAutoFit/>
          </a:bodyPr>
          <a:lstStyle/>
          <a:p>
            <a:r>
              <a:rPr lang="en-US" u="sng" dirty="0" smtClean="0">
                <a:latin typeface="Times New Roman"/>
                <a:cs typeface="Times New Roman"/>
              </a:rPr>
              <a:t>Capabilities of mobile devices: </a:t>
            </a:r>
          </a:p>
          <a:p>
            <a:pPr marL="519113" indent="-519113"/>
            <a:r>
              <a:rPr lang="en-US" dirty="0" smtClean="0">
                <a:latin typeface="Times New Roman"/>
                <a:cs typeface="Times New Roman"/>
              </a:rPr>
              <a:t>     I- Sensors: accelerometer, gyro, proximity, compass, barometer, camera(s), </a:t>
            </a:r>
            <a:r>
              <a:rPr lang="en-US" dirty="0" err="1" smtClean="0">
                <a:latin typeface="Times New Roman"/>
                <a:cs typeface="Times New Roman"/>
              </a:rPr>
              <a:t>mic</a:t>
            </a:r>
            <a:r>
              <a:rPr lang="en-US" dirty="0" smtClean="0">
                <a:latin typeface="Times New Roman"/>
                <a:cs typeface="Times New Roman"/>
              </a:rPr>
              <a:t>, touch,  GPS, heart rate, temperature, humidity … </a:t>
            </a:r>
          </a:p>
          <a:p>
            <a:r>
              <a:rPr lang="en-US" dirty="0" smtClean="0">
                <a:latin typeface="Times New Roman"/>
                <a:cs typeface="Times New Roman"/>
              </a:rPr>
              <a:t>     II- Storage:1-6 GB RAM, Internal </a:t>
            </a:r>
            <a:r>
              <a:rPr lang="en-US" dirty="0" err="1" smtClean="0">
                <a:latin typeface="Times New Roman"/>
                <a:cs typeface="Times New Roman"/>
              </a:rPr>
              <a:t>Mem</a:t>
            </a:r>
            <a:r>
              <a:rPr lang="en-US" dirty="0" smtClean="0">
                <a:latin typeface="Times New Roman"/>
                <a:cs typeface="Times New Roman"/>
              </a:rPr>
              <a:t>: 16-128 GB, External </a:t>
            </a:r>
            <a:r>
              <a:rPr lang="en-US" dirty="0" err="1" smtClean="0">
                <a:latin typeface="Times New Roman"/>
                <a:cs typeface="Times New Roman"/>
              </a:rPr>
              <a:t>Mem</a:t>
            </a:r>
            <a:r>
              <a:rPr lang="en-US" dirty="0" smtClean="0">
                <a:latin typeface="Times New Roman"/>
                <a:cs typeface="Times New Roman"/>
              </a:rPr>
              <a:t>: 32-256 GB</a:t>
            </a:r>
          </a:p>
          <a:p>
            <a:r>
              <a:rPr lang="en-US" dirty="0" smtClean="0">
                <a:latin typeface="Times New Roman"/>
                <a:cs typeface="Times New Roman"/>
              </a:rPr>
              <a:t>     III- Computing: quad/</a:t>
            </a:r>
            <a:r>
              <a:rPr lang="en-US" dirty="0" err="1" smtClean="0">
                <a:latin typeface="Times New Roman"/>
                <a:cs typeface="Times New Roman"/>
              </a:rPr>
              <a:t>octa</a:t>
            </a:r>
            <a:r>
              <a:rPr lang="en-US" dirty="0" smtClean="0">
                <a:latin typeface="Times New Roman"/>
                <a:cs typeface="Times New Roman"/>
              </a:rPr>
              <a:t>-core 1-2.5GHz CPU, GPU</a:t>
            </a:r>
          </a:p>
          <a:p>
            <a:r>
              <a:rPr lang="en-US" dirty="0" smtClean="0">
                <a:latin typeface="Times New Roman"/>
                <a:cs typeface="Times New Roman"/>
              </a:rPr>
              <a:t>     IV- Communication: cellular 4G/LTE/5G, </a:t>
            </a:r>
            <a:r>
              <a:rPr lang="en-US" dirty="0" err="1" smtClean="0">
                <a:latin typeface="Times New Roman"/>
                <a:cs typeface="Times New Roman"/>
              </a:rPr>
              <a:t>WiFi-AP/direct/adhoc</a:t>
            </a:r>
            <a:r>
              <a:rPr lang="en-US" dirty="0" smtClean="0">
                <a:latin typeface="Times New Roman"/>
                <a:cs typeface="Times New Roman"/>
              </a:rPr>
              <a:t>, Bluetooth, NFC, DSRC!</a:t>
            </a:r>
            <a:endParaRPr lang="en-US" dirty="0">
              <a:latin typeface="Times New Roman"/>
              <a:cs typeface="Times New Roman"/>
            </a:endParaRPr>
          </a:p>
        </p:txBody>
      </p:sp>
      <p:sp>
        <p:nvSpPr>
          <p:cNvPr id="79" name="TextBox 78"/>
          <p:cNvSpPr txBox="1"/>
          <p:nvPr/>
        </p:nvSpPr>
        <p:spPr>
          <a:xfrm>
            <a:off x="152400" y="4419600"/>
            <a:ext cx="5638800" cy="677108"/>
          </a:xfrm>
          <a:prstGeom prst="rect">
            <a:avLst/>
          </a:prstGeom>
          <a:solidFill>
            <a:schemeClr val="bg1"/>
          </a:solidFill>
          <a:ln w="19050">
            <a:solidFill>
              <a:srgbClr val="FF0000"/>
            </a:solidFill>
          </a:ln>
        </p:spPr>
        <p:txBody>
          <a:bodyPr wrap="square" rtlCol="0">
            <a:spAutoFit/>
          </a:bodyPr>
          <a:lstStyle/>
          <a:p>
            <a:r>
              <a:rPr lang="en-US" sz="2000" b="1" i="1" dirty="0" smtClean="0">
                <a:latin typeface="Times New Roman"/>
                <a:cs typeface="Times New Roman"/>
              </a:rPr>
              <a:t>Tight coupling between devices &amp; user</a:t>
            </a:r>
            <a:r>
              <a:rPr lang="en-US" dirty="0" smtClean="0">
                <a:latin typeface="Times New Roman"/>
                <a:cs typeface="Times New Roman"/>
              </a:rPr>
              <a:t>s:</a:t>
            </a:r>
          </a:p>
          <a:p>
            <a:pPr marL="0" lvl="1">
              <a:tabLst>
                <a:tab pos="231775" algn="l"/>
              </a:tabLst>
            </a:pPr>
            <a:r>
              <a:rPr lang="en-US" dirty="0" smtClean="0">
                <a:latin typeface="Times New Roman"/>
                <a:cs typeface="Times New Roman"/>
              </a:rPr>
              <a:t>	- Digital breadcrumbs, behavioral signatures (</a:t>
            </a:r>
            <a:r>
              <a:rPr lang="en-US" b="1" i="1" dirty="0" smtClean="0">
                <a:latin typeface="Times New Roman"/>
                <a:cs typeface="Times New Roman"/>
              </a:rPr>
              <a:t>profiles</a:t>
            </a:r>
            <a:r>
              <a:rPr lang="en-US" dirty="0" smtClean="0">
                <a:latin typeface="Times New Roman"/>
                <a:cs typeface="Times New Roman"/>
              </a:rPr>
              <a:t>!)</a:t>
            </a:r>
            <a:r>
              <a:rPr lang="en-US" dirty="0" smtClean="0"/>
              <a:t>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78" grpId="0" animBg="1"/>
      <p:bldP spid="79" grpId="0" animBg="1"/>
    </p:bld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9" name="Rectangle 2"/>
          <p:cNvSpPr>
            <a:spLocks noGrp="1" noChangeArrowheads="1"/>
          </p:cNvSpPr>
          <p:nvPr>
            <p:ph type="title"/>
          </p:nvPr>
        </p:nvSpPr>
        <p:spPr>
          <a:xfrm>
            <a:off x="1066800" y="6324600"/>
            <a:ext cx="6096000" cy="533400"/>
          </a:xfrm>
        </p:spPr>
        <p:txBody>
          <a:bodyPr>
            <a:normAutofit/>
          </a:bodyPr>
          <a:lstStyle/>
          <a:p>
            <a:pPr eaLnBrk="1" hangingPunct="1"/>
            <a:r>
              <a:rPr lang="en-US" altLang="zh-TW" sz="2800" u="sng" dirty="0" smtClean="0">
                <a:solidFill>
                  <a:srgbClr val="0000FF"/>
                </a:solidFill>
                <a:latin typeface="Times New Roman" pitchFamily="-111" charset="0"/>
                <a:ea typeface="ＭＳ Ｐゴシック" pitchFamily="-111" charset="-128"/>
                <a:cs typeface="Times New Roman" pitchFamily="-111" charset="0"/>
              </a:rPr>
              <a:t>Systematic </a:t>
            </a:r>
            <a:r>
              <a:rPr lang="en-US" altLang="zh-TW" sz="2800" i="1" u="sng" dirty="0" smtClean="0">
                <a:solidFill>
                  <a:srgbClr val="0000FF"/>
                </a:solidFill>
                <a:latin typeface="Times New Roman" pitchFamily="-111" charset="0"/>
                <a:ea typeface="ＭＳ Ｐゴシック" pitchFamily="-111" charset="-128"/>
                <a:cs typeface="Times New Roman" pitchFamily="-111" charset="0"/>
              </a:rPr>
              <a:t>TRACE</a:t>
            </a:r>
            <a:r>
              <a:rPr lang="en-US" altLang="zh-TW" sz="2800" u="sng" dirty="0" smtClean="0">
                <a:solidFill>
                  <a:srgbClr val="0000FF"/>
                </a:solidFill>
                <a:latin typeface="Times New Roman" pitchFamily="-111" charset="0"/>
                <a:ea typeface="ＭＳ Ｐゴシック" pitchFamily="-111" charset="-128"/>
                <a:cs typeface="Times New Roman" pitchFamily="-111" charset="0"/>
              </a:rPr>
              <a:t> framework</a:t>
            </a:r>
          </a:p>
        </p:txBody>
      </p:sp>
      <p:sp>
        <p:nvSpPr>
          <p:cNvPr id="26630" name="Line 3"/>
          <p:cNvSpPr>
            <a:spLocks noChangeShapeType="1"/>
          </p:cNvSpPr>
          <p:nvPr/>
        </p:nvSpPr>
        <p:spPr bwMode="auto">
          <a:xfrm>
            <a:off x="4876800" y="4572000"/>
            <a:ext cx="304800" cy="0"/>
          </a:xfrm>
          <a:prstGeom prst="line">
            <a:avLst/>
          </a:prstGeom>
          <a:noFill/>
          <a:ln w="31750">
            <a:solidFill>
              <a:schemeClr val="tx1"/>
            </a:solidFill>
            <a:round/>
            <a:headEnd/>
            <a:tailEnd type="triangle" w="med" len="med"/>
          </a:ln>
        </p:spPr>
        <p:txBody>
          <a:bodyPr/>
          <a:lstStyle/>
          <a:p>
            <a:endParaRPr lang="en-US"/>
          </a:p>
        </p:txBody>
      </p:sp>
      <p:sp>
        <p:nvSpPr>
          <p:cNvPr id="26631" name="Line 4"/>
          <p:cNvSpPr>
            <a:spLocks noChangeShapeType="1"/>
          </p:cNvSpPr>
          <p:nvPr/>
        </p:nvSpPr>
        <p:spPr bwMode="auto">
          <a:xfrm>
            <a:off x="3429000" y="2590800"/>
            <a:ext cx="762000" cy="0"/>
          </a:xfrm>
          <a:prstGeom prst="line">
            <a:avLst/>
          </a:prstGeom>
          <a:noFill/>
          <a:ln w="31750">
            <a:solidFill>
              <a:schemeClr val="tx1"/>
            </a:solidFill>
            <a:round/>
            <a:headEnd/>
            <a:tailEnd type="triangle" w="med" len="med"/>
          </a:ln>
        </p:spPr>
        <p:txBody>
          <a:bodyPr/>
          <a:lstStyle/>
          <a:p>
            <a:endParaRPr lang="en-US"/>
          </a:p>
        </p:txBody>
      </p:sp>
      <p:sp>
        <p:nvSpPr>
          <p:cNvPr id="26632" name="Line 5"/>
          <p:cNvSpPr>
            <a:spLocks noChangeShapeType="1"/>
          </p:cNvSpPr>
          <p:nvPr/>
        </p:nvSpPr>
        <p:spPr bwMode="auto">
          <a:xfrm flipH="1">
            <a:off x="2819400" y="3810000"/>
            <a:ext cx="0" cy="381000"/>
          </a:xfrm>
          <a:prstGeom prst="line">
            <a:avLst/>
          </a:prstGeom>
          <a:noFill/>
          <a:ln w="31750">
            <a:solidFill>
              <a:schemeClr val="tx1"/>
            </a:solidFill>
            <a:round/>
            <a:headEnd/>
            <a:tailEnd type="triangle" w="med" len="med"/>
          </a:ln>
        </p:spPr>
        <p:txBody>
          <a:bodyPr/>
          <a:lstStyle/>
          <a:p>
            <a:endParaRPr lang="en-US"/>
          </a:p>
        </p:txBody>
      </p:sp>
      <p:sp>
        <p:nvSpPr>
          <p:cNvPr id="26633" name="Text Box 11"/>
          <p:cNvSpPr txBox="1">
            <a:spLocks noChangeArrowheads="1"/>
          </p:cNvSpPr>
          <p:nvPr/>
        </p:nvSpPr>
        <p:spPr bwMode="auto">
          <a:xfrm>
            <a:off x="6096000" y="3124200"/>
            <a:ext cx="1057275" cy="400050"/>
          </a:xfrm>
          <a:prstGeom prst="rect">
            <a:avLst/>
          </a:prstGeom>
          <a:noFill/>
          <a:ln w="9525">
            <a:noFill/>
            <a:miter lim="800000"/>
            <a:headEnd/>
            <a:tailEnd/>
          </a:ln>
        </p:spPr>
        <p:txBody>
          <a:bodyPr wrap="none">
            <a:spAutoFit/>
          </a:bodyPr>
          <a:lstStyle/>
          <a:p>
            <a:r>
              <a:rPr lang="en-US" altLang="zh-TW" sz="2000" b="1" i="1">
                <a:latin typeface="Times New Roman" pitchFamily="-111" charset="0"/>
                <a:cs typeface="Times New Roman" pitchFamily="-111" charset="0"/>
              </a:rPr>
              <a:t>A</a:t>
            </a:r>
            <a:r>
              <a:rPr lang="en-US" altLang="zh-TW" sz="2000">
                <a:latin typeface="Times New Roman" pitchFamily="-111" charset="0"/>
                <a:cs typeface="Times New Roman" pitchFamily="-111" charset="0"/>
              </a:rPr>
              <a:t>nalyze</a:t>
            </a:r>
          </a:p>
        </p:txBody>
      </p:sp>
      <p:sp>
        <p:nvSpPr>
          <p:cNvPr id="26634" name="Text Box 14"/>
          <p:cNvSpPr txBox="1">
            <a:spLocks noChangeArrowheads="1"/>
          </p:cNvSpPr>
          <p:nvPr/>
        </p:nvSpPr>
        <p:spPr bwMode="auto">
          <a:xfrm>
            <a:off x="4876800" y="5181600"/>
            <a:ext cx="2702984" cy="400110"/>
          </a:xfrm>
          <a:prstGeom prst="rect">
            <a:avLst/>
          </a:prstGeom>
          <a:noFill/>
          <a:ln w="9525">
            <a:noFill/>
            <a:miter lim="800000"/>
            <a:headEnd/>
            <a:tailEnd/>
          </a:ln>
        </p:spPr>
        <p:txBody>
          <a:bodyPr wrap="none">
            <a:spAutoFit/>
          </a:bodyPr>
          <a:lstStyle/>
          <a:p>
            <a:pPr algn="ctr"/>
            <a:r>
              <a:rPr lang="en-US" altLang="zh-TW" sz="2000" b="1" i="1" dirty="0" smtClean="0">
                <a:latin typeface="Times New Roman" pitchFamily="-111" charset="0"/>
                <a:cs typeface="Times New Roman" pitchFamily="-111" charset="0"/>
              </a:rPr>
              <a:t>E</a:t>
            </a:r>
            <a:r>
              <a:rPr lang="en-US" altLang="zh-TW" sz="2000" dirty="0" smtClean="0">
                <a:latin typeface="Times New Roman" pitchFamily="-111" charset="0"/>
                <a:cs typeface="Times New Roman" pitchFamily="-111" charset="0"/>
              </a:rPr>
              <a:t>mploy(Model, Design</a:t>
            </a:r>
            <a:r>
              <a:rPr lang="en-US" altLang="zh-TW" sz="2000" dirty="0">
                <a:latin typeface="Times New Roman" pitchFamily="-111" charset="0"/>
                <a:cs typeface="Times New Roman" pitchFamily="-111" charset="0"/>
              </a:rPr>
              <a:t>)</a:t>
            </a:r>
          </a:p>
        </p:txBody>
      </p:sp>
      <p:grpSp>
        <p:nvGrpSpPr>
          <p:cNvPr id="3" name="Group 58"/>
          <p:cNvGrpSpPr>
            <a:grpSpLocks/>
          </p:cNvGrpSpPr>
          <p:nvPr/>
        </p:nvGrpSpPr>
        <p:grpSpPr bwMode="auto">
          <a:xfrm>
            <a:off x="1960563" y="4114800"/>
            <a:ext cx="2454275" cy="1314450"/>
            <a:chOff x="1961131" y="4038600"/>
            <a:chExt cx="2453583" cy="1314510"/>
          </a:xfrm>
        </p:grpSpPr>
        <p:grpSp>
          <p:nvGrpSpPr>
            <p:cNvPr id="4" name="Group 16"/>
            <p:cNvGrpSpPr>
              <a:grpSpLocks/>
            </p:cNvGrpSpPr>
            <p:nvPr/>
          </p:nvGrpSpPr>
          <p:grpSpPr bwMode="auto">
            <a:xfrm>
              <a:off x="2286000" y="4038600"/>
              <a:ext cx="990600" cy="838200"/>
              <a:chOff x="2640" y="2112"/>
              <a:chExt cx="1152" cy="960"/>
            </a:xfrm>
          </p:grpSpPr>
          <p:grpSp>
            <p:nvGrpSpPr>
              <p:cNvPr id="5" name="Group 17"/>
              <p:cNvGrpSpPr>
                <a:grpSpLocks/>
              </p:cNvGrpSpPr>
              <p:nvPr/>
            </p:nvGrpSpPr>
            <p:grpSpPr bwMode="auto">
              <a:xfrm>
                <a:off x="2640" y="2112"/>
                <a:ext cx="624" cy="624"/>
                <a:chOff x="3024" y="3264"/>
                <a:chExt cx="624" cy="624"/>
              </a:xfrm>
            </p:grpSpPr>
            <p:sp>
              <p:nvSpPr>
                <p:cNvPr id="26676" name="Rectangle 18"/>
                <p:cNvSpPr>
                  <a:spLocks noChangeArrowheads="1"/>
                </p:cNvSpPr>
                <p:nvPr/>
              </p:nvSpPr>
              <p:spPr bwMode="auto">
                <a:xfrm>
                  <a:off x="3216" y="3360"/>
                  <a:ext cx="144" cy="144"/>
                </a:xfrm>
                <a:prstGeom prst="rect">
                  <a:avLst/>
                </a:prstGeom>
                <a:solidFill>
                  <a:srgbClr val="333333"/>
                </a:solidFill>
                <a:ln w="9525">
                  <a:solidFill>
                    <a:schemeClr val="tx1"/>
                  </a:solidFill>
                  <a:miter lim="800000"/>
                  <a:headEnd/>
                  <a:tailEnd/>
                </a:ln>
              </p:spPr>
              <p:txBody>
                <a:bodyPr wrap="none" anchor="ctr"/>
                <a:lstStyle/>
                <a:p>
                  <a:endParaRPr lang="en-US"/>
                </a:p>
              </p:txBody>
            </p:sp>
            <p:sp>
              <p:nvSpPr>
                <p:cNvPr id="26677" name="Rectangle 19"/>
                <p:cNvSpPr>
                  <a:spLocks noChangeArrowheads="1"/>
                </p:cNvSpPr>
                <p:nvPr/>
              </p:nvSpPr>
              <p:spPr bwMode="auto">
                <a:xfrm>
                  <a:off x="3072" y="3600"/>
                  <a:ext cx="144" cy="144"/>
                </a:xfrm>
                <a:prstGeom prst="rect">
                  <a:avLst/>
                </a:prstGeom>
                <a:solidFill>
                  <a:srgbClr val="333333"/>
                </a:solidFill>
                <a:ln w="9525">
                  <a:solidFill>
                    <a:schemeClr val="tx1"/>
                  </a:solidFill>
                  <a:miter lim="800000"/>
                  <a:headEnd/>
                  <a:tailEnd/>
                </a:ln>
              </p:spPr>
              <p:txBody>
                <a:bodyPr wrap="none" anchor="ctr"/>
                <a:lstStyle/>
                <a:p>
                  <a:endParaRPr lang="en-US"/>
                </a:p>
              </p:txBody>
            </p:sp>
            <p:sp>
              <p:nvSpPr>
                <p:cNvPr id="26678" name="Rectangle 20"/>
                <p:cNvSpPr>
                  <a:spLocks noChangeArrowheads="1"/>
                </p:cNvSpPr>
                <p:nvPr/>
              </p:nvSpPr>
              <p:spPr bwMode="auto">
                <a:xfrm>
                  <a:off x="3456" y="3408"/>
                  <a:ext cx="144" cy="144"/>
                </a:xfrm>
                <a:prstGeom prst="rect">
                  <a:avLst/>
                </a:prstGeom>
                <a:solidFill>
                  <a:srgbClr val="333333"/>
                </a:solidFill>
                <a:ln w="9525">
                  <a:solidFill>
                    <a:schemeClr val="tx1"/>
                  </a:solidFill>
                  <a:miter lim="800000"/>
                  <a:headEnd/>
                  <a:tailEnd/>
                </a:ln>
              </p:spPr>
              <p:txBody>
                <a:bodyPr wrap="none" anchor="ctr"/>
                <a:lstStyle/>
                <a:p>
                  <a:endParaRPr lang="en-US"/>
                </a:p>
              </p:txBody>
            </p:sp>
            <p:sp>
              <p:nvSpPr>
                <p:cNvPr id="26679" name="Rectangle 21"/>
                <p:cNvSpPr>
                  <a:spLocks noChangeArrowheads="1"/>
                </p:cNvSpPr>
                <p:nvPr/>
              </p:nvSpPr>
              <p:spPr bwMode="auto">
                <a:xfrm>
                  <a:off x="3312" y="3600"/>
                  <a:ext cx="144" cy="144"/>
                </a:xfrm>
                <a:prstGeom prst="rect">
                  <a:avLst/>
                </a:prstGeom>
                <a:solidFill>
                  <a:srgbClr val="333333"/>
                </a:solidFill>
                <a:ln w="9525">
                  <a:solidFill>
                    <a:schemeClr val="tx1"/>
                  </a:solidFill>
                  <a:miter lim="800000"/>
                  <a:headEnd/>
                  <a:tailEnd/>
                </a:ln>
              </p:spPr>
              <p:txBody>
                <a:bodyPr wrap="none" anchor="ctr"/>
                <a:lstStyle/>
                <a:p>
                  <a:endParaRPr lang="en-US"/>
                </a:p>
              </p:txBody>
            </p:sp>
            <p:sp>
              <p:nvSpPr>
                <p:cNvPr id="26680" name="Oval 22"/>
                <p:cNvSpPr>
                  <a:spLocks noChangeArrowheads="1"/>
                </p:cNvSpPr>
                <p:nvPr/>
              </p:nvSpPr>
              <p:spPr bwMode="auto">
                <a:xfrm>
                  <a:off x="3024" y="3264"/>
                  <a:ext cx="624" cy="624"/>
                </a:xfrm>
                <a:prstGeom prst="ellipse">
                  <a:avLst/>
                </a:prstGeom>
                <a:noFill/>
                <a:ln w="31750">
                  <a:solidFill>
                    <a:schemeClr val="tx1"/>
                  </a:solidFill>
                  <a:round/>
                  <a:headEnd/>
                  <a:tailEnd/>
                </a:ln>
              </p:spPr>
              <p:txBody>
                <a:bodyPr wrap="none" anchor="ctr"/>
                <a:lstStyle/>
                <a:p>
                  <a:endParaRPr lang="en-US"/>
                </a:p>
              </p:txBody>
            </p:sp>
          </p:grpSp>
          <p:grpSp>
            <p:nvGrpSpPr>
              <p:cNvPr id="6" name="Group 23"/>
              <p:cNvGrpSpPr>
                <a:grpSpLocks/>
              </p:cNvGrpSpPr>
              <p:nvPr/>
            </p:nvGrpSpPr>
            <p:grpSpPr bwMode="auto">
              <a:xfrm>
                <a:off x="3168" y="2448"/>
                <a:ext cx="624" cy="624"/>
                <a:chOff x="3072" y="3120"/>
                <a:chExt cx="624" cy="624"/>
              </a:xfrm>
            </p:grpSpPr>
            <p:sp>
              <p:nvSpPr>
                <p:cNvPr id="26672" name="Oval 24"/>
                <p:cNvSpPr>
                  <a:spLocks noChangeArrowheads="1"/>
                </p:cNvSpPr>
                <p:nvPr/>
              </p:nvSpPr>
              <p:spPr bwMode="auto">
                <a:xfrm>
                  <a:off x="3072" y="3120"/>
                  <a:ext cx="624" cy="624"/>
                </a:xfrm>
                <a:prstGeom prst="ellipse">
                  <a:avLst/>
                </a:prstGeom>
                <a:noFill/>
                <a:ln w="31750">
                  <a:solidFill>
                    <a:schemeClr val="tx1"/>
                  </a:solidFill>
                  <a:round/>
                  <a:headEnd/>
                  <a:tailEnd/>
                </a:ln>
              </p:spPr>
              <p:txBody>
                <a:bodyPr wrap="none" anchor="ctr"/>
                <a:lstStyle/>
                <a:p>
                  <a:endParaRPr lang="en-US"/>
                </a:p>
              </p:txBody>
            </p:sp>
            <p:sp>
              <p:nvSpPr>
                <p:cNvPr id="26673" name="Oval 25"/>
                <p:cNvSpPr>
                  <a:spLocks noChangeArrowheads="1"/>
                </p:cNvSpPr>
                <p:nvPr/>
              </p:nvSpPr>
              <p:spPr bwMode="auto">
                <a:xfrm>
                  <a:off x="3168" y="3408"/>
                  <a:ext cx="144" cy="144"/>
                </a:xfrm>
                <a:prstGeom prst="ellipse">
                  <a:avLst/>
                </a:prstGeom>
                <a:solidFill>
                  <a:srgbClr val="333333"/>
                </a:solidFill>
                <a:ln w="9525">
                  <a:solidFill>
                    <a:schemeClr val="tx1"/>
                  </a:solidFill>
                  <a:round/>
                  <a:headEnd/>
                  <a:tailEnd/>
                </a:ln>
              </p:spPr>
              <p:txBody>
                <a:bodyPr wrap="none" anchor="ctr"/>
                <a:lstStyle/>
                <a:p>
                  <a:endParaRPr lang="en-US"/>
                </a:p>
              </p:txBody>
            </p:sp>
            <p:sp>
              <p:nvSpPr>
                <p:cNvPr id="26674" name="Oval 26"/>
                <p:cNvSpPr>
                  <a:spLocks noChangeArrowheads="1"/>
                </p:cNvSpPr>
                <p:nvPr/>
              </p:nvSpPr>
              <p:spPr bwMode="auto">
                <a:xfrm>
                  <a:off x="3408" y="3504"/>
                  <a:ext cx="144" cy="144"/>
                </a:xfrm>
                <a:prstGeom prst="ellipse">
                  <a:avLst/>
                </a:prstGeom>
                <a:solidFill>
                  <a:srgbClr val="333333"/>
                </a:solidFill>
                <a:ln w="9525">
                  <a:solidFill>
                    <a:schemeClr val="tx1"/>
                  </a:solidFill>
                  <a:round/>
                  <a:headEnd/>
                  <a:tailEnd/>
                </a:ln>
              </p:spPr>
              <p:txBody>
                <a:bodyPr wrap="none" anchor="ctr"/>
                <a:lstStyle/>
                <a:p>
                  <a:endParaRPr lang="en-US"/>
                </a:p>
              </p:txBody>
            </p:sp>
            <p:sp>
              <p:nvSpPr>
                <p:cNvPr id="26675" name="Oval 27"/>
                <p:cNvSpPr>
                  <a:spLocks noChangeArrowheads="1"/>
                </p:cNvSpPr>
                <p:nvPr/>
              </p:nvSpPr>
              <p:spPr bwMode="auto">
                <a:xfrm>
                  <a:off x="3360" y="3264"/>
                  <a:ext cx="144" cy="144"/>
                </a:xfrm>
                <a:prstGeom prst="ellipse">
                  <a:avLst/>
                </a:prstGeom>
                <a:solidFill>
                  <a:srgbClr val="333333"/>
                </a:solidFill>
                <a:ln w="9525">
                  <a:solidFill>
                    <a:schemeClr val="tx1"/>
                  </a:solidFill>
                  <a:round/>
                  <a:headEnd/>
                  <a:tailEnd/>
                </a:ln>
              </p:spPr>
              <p:txBody>
                <a:bodyPr wrap="none" anchor="ctr"/>
                <a:lstStyle/>
                <a:p>
                  <a:endParaRPr lang="en-US"/>
                </a:p>
              </p:txBody>
            </p:sp>
          </p:grpSp>
          <p:grpSp>
            <p:nvGrpSpPr>
              <p:cNvPr id="7" name="Group 28"/>
              <p:cNvGrpSpPr>
                <a:grpSpLocks/>
              </p:cNvGrpSpPr>
              <p:nvPr/>
            </p:nvGrpSpPr>
            <p:grpSpPr bwMode="auto">
              <a:xfrm>
                <a:off x="2736" y="2784"/>
                <a:ext cx="480" cy="288"/>
                <a:chOff x="2928" y="3216"/>
                <a:chExt cx="480" cy="288"/>
              </a:xfrm>
            </p:grpSpPr>
            <p:sp>
              <p:nvSpPr>
                <p:cNvPr id="26669" name="AutoShape 29"/>
                <p:cNvSpPr>
                  <a:spLocks noChangeArrowheads="1"/>
                </p:cNvSpPr>
                <p:nvPr/>
              </p:nvSpPr>
              <p:spPr bwMode="auto">
                <a:xfrm>
                  <a:off x="2976" y="3216"/>
                  <a:ext cx="144" cy="144"/>
                </a:xfrm>
                <a:prstGeom prst="triangle">
                  <a:avLst>
                    <a:gd name="adj" fmla="val 50000"/>
                  </a:avLst>
                </a:prstGeom>
                <a:solidFill>
                  <a:srgbClr val="333333"/>
                </a:solidFill>
                <a:ln w="9525">
                  <a:solidFill>
                    <a:schemeClr val="tx1"/>
                  </a:solidFill>
                  <a:miter lim="800000"/>
                  <a:headEnd/>
                  <a:tailEnd/>
                </a:ln>
              </p:spPr>
              <p:txBody>
                <a:bodyPr wrap="none" anchor="ctr"/>
                <a:lstStyle/>
                <a:p>
                  <a:endParaRPr lang="en-US"/>
                </a:p>
              </p:txBody>
            </p:sp>
            <p:sp>
              <p:nvSpPr>
                <p:cNvPr id="26670" name="AutoShape 30"/>
                <p:cNvSpPr>
                  <a:spLocks noChangeArrowheads="1"/>
                </p:cNvSpPr>
                <p:nvPr/>
              </p:nvSpPr>
              <p:spPr bwMode="auto">
                <a:xfrm>
                  <a:off x="3168" y="3264"/>
                  <a:ext cx="144" cy="144"/>
                </a:xfrm>
                <a:prstGeom prst="triangle">
                  <a:avLst>
                    <a:gd name="adj" fmla="val 50000"/>
                  </a:avLst>
                </a:prstGeom>
                <a:solidFill>
                  <a:srgbClr val="333333"/>
                </a:solidFill>
                <a:ln w="9525">
                  <a:solidFill>
                    <a:schemeClr val="tx1"/>
                  </a:solidFill>
                  <a:miter lim="800000"/>
                  <a:headEnd/>
                  <a:tailEnd/>
                </a:ln>
              </p:spPr>
              <p:txBody>
                <a:bodyPr wrap="none" anchor="ctr"/>
                <a:lstStyle/>
                <a:p>
                  <a:endParaRPr lang="en-US"/>
                </a:p>
              </p:txBody>
            </p:sp>
            <p:sp>
              <p:nvSpPr>
                <p:cNvPr id="26671" name="Oval 31"/>
                <p:cNvSpPr>
                  <a:spLocks noChangeArrowheads="1"/>
                </p:cNvSpPr>
                <p:nvPr/>
              </p:nvSpPr>
              <p:spPr bwMode="auto">
                <a:xfrm>
                  <a:off x="2928" y="3216"/>
                  <a:ext cx="480" cy="288"/>
                </a:xfrm>
                <a:prstGeom prst="ellipse">
                  <a:avLst/>
                </a:prstGeom>
                <a:noFill/>
                <a:ln w="31750">
                  <a:solidFill>
                    <a:schemeClr val="tx1"/>
                  </a:solidFill>
                  <a:round/>
                  <a:headEnd/>
                  <a:tailEnd/>
                </a:ln>
              </p:spPr>
              <p:txBody>
                <a:bodyPr wrap="none" anchor="ctr"/>
                <a:lstStyle/>
                <a:p>
                  <a:endParaRPr lang="en-US"/>
                </a:p>
              </p:txBody>
            </p:sp>
          </p:grpSp>
        </p:grpSp>
        <p:sp>
          <p:nvSpPr>
            <p:cNvPr id="26661" name="Text Box 32"/>
            <p:cNvSpPr txBox="1">
              <a:spLocks noChangeArrowheads="1"/>
            </p:cNvSpPr>
            <p:nvPr/>
          </p:nvSpPr>
          <p:spPr bwMode="auto">
            <a:xfrm>
              <a:off x="1961131" y="4953000"/>
              <a:ext cx="2453583" cy="400110"/>
            </a:xfrm>
            <a:prstGeom prst="rect">
              <a:avLst/>
            </a:prstGeom>
            <a:noFill/>
            <a:ln w="9525">
              <a:noFill/>
              <a:miter lim="800000"/>
              <a:headEnd/>
              <a:tailEnd/>
            </a:ln>
          </p:spPr>
          <p:txBody>
            <a:bodyPr wrap="none">
              <a:spAutoFit/>
            </a:bodyPr>
            <a:lstStyle/>
            <a:p>
              <a:pPr algn="ctr"/>
              <a:r>
                <a:rPr lang="en-US" altLang="zh-TW" sz="2000" b="1" i="1">
                  <a:latin typeface="Times New Roman" pitchFamily="-111" charset="0"/>
                  <a:cs typeface="Times New Roman" pitchFamily="-111" charset="0"/>
                </a:rPr>
                <a:t>C</a:t>
              </a:r>
              <a:r>
                <a:rPr lang="en-US" altLang="zh-TW" sz="2000">
                  <a:latin typeface="Times New Roman" pitchFamily="-111" charset="0"/>
                  <a:cs typeface="Times New Roman" pitchFamily="-111" charset="0"/>
                </a:rPr>
                <a:t>haracterize, </a:t>
              </a:r>
              <a:r>
                <a:rPr lang="en-US" altLang="zh-TW" sz="2000" b="1" i="1">
                  <a:latin typeface="Times New Roman" pitchFamily="-111" charset="0"/>
                  <a:cs typeface="Times New Roman" pitchFamily="-111" charset="0"/>
                </a:rPr>
                <a:t>C</a:t>
              </a:r>
              <a:r>
                <a:rPr lang="en-US" altLang="zh-TW" sz="2000">
                  <a:latin typeface="Times New Roman" pitchFamily="-111" charset="0"/>
                  <a:cs typeface="Times New Roman" pitchFamily="-111" charset="0"/>
                </a:rPr>
                <a:t>luster</a:t>
              </a:r>
            </a:p>
          </p:txBody>
        </p:sp>
      </p:grpSp>
      <p:sp>
        <p:nvSpPr>
          <p:cNvPr id="26636" name="Line 37"/>
          <p:cNvSpPr>
            <a:spLocks noChangeShapeType="1"/>
          </p:cNvSpPr>
          <p:nvPr/>
        </p:nvSpPr>
        <p:spPr bwMode="auto">
          <a:xfrm>
            <a:off x="5410200" y="2590800"/>
            <a:ext cx="533400" cy="0"/>
          </a:xfrm>
          <a:prstGeom prst="line">
            <a:avLst/>
          </a:prstGeom>
          <a:noFill/>
          <a:ln w="31750">
            <a:solidFill>
              <a:schemeClr val="tx1"/>
            </a:solidFill>
            <a:round/>
            <a:headEnd/>
            <a:tailEnd type="triangle" w="med" len="med"/>
          </a:ln>
        </p:spPr>
        <p:txBody>
          <a:bodyPr/>
          <a:lstStyle/>
          <a:p>
            <a:endParaRPr lang="en-US"/>
          </a:p>
        </p:txBody>
      </p:sp>
      <p:sp>
        <p:nvSpPr>
          <p:cNvPr id="26637" name="Text Box 40"/>
          <p:cNvSpPr txBox="1">
            <a:spLocks noChangeArrowheads="1"/>
          </p:cNvSpPr>
          <p:nvPr/>
        </p:nvSpPr>
        <p:spPr bwMode="auto">
          <a:xfrm>
            <a:off x="4191000" y="3276600"/>
            <a:ext cx="1228725" cy="400050"/>
          </a:xfrm>
          <a:prstGeom prst="rect">
            <a:avLst/>
          </a:prstGeom>
          <a:noFill/>
          <a:ln w="9525">
            <a:noFill/>
            <a:miter lim="800000"/>
            <a:headEnd/>
            <a:tailEnd/>
          </a:ln>
        </p:spPr>
        <p:txBody>
          <a:bodyPr wrap="none">
            <a:spAutoFit/>
          </a:bodyPr>
          <a:lstStyle/>
          <a:p>
            <a:r>
              <a:rPr lang="en-US" altLang="zh-TW" sz="2000" b="1" i="1">
                <a:latin typeface="Times New Roman" pitchFamily="-111" charset="0"/>
                <a:cs typeface="Times New Roman" pitchFamily="-111" charset="0"/>
              </a:rPr>
              <a:t>R</a:t>
            </a:r>
            <a:r>
              <a:rPr lang="en-US" altLang="zh-TW" sz="2000">
                <a:latin typeface="Times New Roman" pitchFamily="-111" charset="0"/>
                <a:cs typeface="Times New Roman" pitchFamily="-111" charset="0"/>
              </a:rPr>
              <a:t>epresent</a:t>
            </a:r>
          </a:p>
        </p:txBody>
      </p:sp>
      <p:grpSp>
        <p:nvGrpSpPr>
          <p:cNvPr id="8" name="Group 47"/>
          <p:cNvGrpSpPr>
            <a:grpSpLocks/>
          </p:cNvGrpSpPr>
          <p:nvPr/>
        </p:nvGrpSpPr>
        <p:grpSpPr bwMode="auto">
          <a:xfrm>
            <a:off x="4191000" y="1981200"/>
            <a:ext cx="1219200" cy="1219200"/>
            <a:chOff x="4114800" y="1752600"/>
            <a:chExt cx="1219200" cy="1219200"/>
          </a:xfrm>
        </p:grpSpPr>
        <p:sp>
          <p:nvSpPr>
            <p:cNvPr id="26659" name="AutoShape 39"/>
            <p:cNvSpPr>
              <a:spLocks noChangeArrowheads="1"/>
            </p:cNvSpPr>
            <p:nvPr/>
          </p:nvSpPr>
          <p:spPr bwMode="auto">
            <a:xfrm>
              <a:off x="4114800" y="1752600"/>
              <a:ext cx="1219200" cy="1219200"/>
            </a:xfrm>
            <a:prstGeom prst="bracketPair">
              <a:avLst>
                <a:gd name="adj" fmla="val 16667"/>
              </a:avLst>
            </a:prstGeom>
            <a:noFill/>
            <a:ln w="31750">
              <a:solidFill>
                <a:schemeClr val="tx1"/>
              </a:solidFill>
              <a:round/>
              <a:headEnd/>
              <a:tailEnd/>
            </a:ln>
          </p:spPr>
          <p:txBody>
            <a:bodyPr wrap="none" anchor="ctr"/>
            <a:lstStyle/>
            <a:p>
              <a:endParaRPr lang="en-US"/>
            </a:p>
          </p:txBody>
        </p:sp>
        <p:graphicFrame>
          <p:nvGraphicFramePr>
            <p:cNvPr id="26628" name="Object 4"/>
            <p:cNvGraphicFramePr>
              <a:graphicFrameLocks noChangeAspect="1"/>
            </p:cNvGraphicFramePr>
            <p:nvPr/>
          </p:nvGraphicFramePr>
          <p:xfrm>
            <a:off x="4114800" y="1836738"/>
            <a:ext cx="1193800" cy="1100137"/>
          </p:xfrm>
          <a:graphic>
            <a:graphicData uri="http://schemas.openxmlformats.org/presentationml/2006/ole">
              <p:oleObj spid="_x0000_s22530" name="Equation" r:id="rId4" imgW="838080" imgH="698400" progId="Equation.3">
                <p:embed/>
              </p:oleObj>
            </a:graphicData>
          </a:graphic>
        </p:graphicFrame>
      </p:grpSp>
      <p:grpSp>
        <p:nvGrpSpPr>
          <p:cNvPr id="9" name="Group 49"/>
          <p:cNvGrpSpPr>
            <a:grpSpLocks/>
          </p:cNvGrpSpPr>
          <p:nvPr/>
        </p:nvGrpSpPr>
        <p:grpSpPr bwMode="auto">
          <a:xfrm>
            <a:off x="2057400" y="2057400"/>
            <a:ext cx="1371600" cy="1619250"/>
            <a:chOff x="1828800" y="1981200"/>
            <a:chExt cx="1371600" cy="1619310"/>
          </a:xfrm>
        </p:grpSpPr>
        <p:sp>
          <p:nvSpPr>
            <p:cNvPr id="26655" name="Text Box 8"/>
            <p:cNvSpPr txBox="1">
              <a:spLocks noChangeArrowheads="1"/>
            </p:cNvSpPr>
            <p:nvPr/>
          </p:nvSpPr>
          <p:spPr bwMode="auto">
            <a:xfrm>
              <a:off x="1905000" y="3200400"/>
              <a:ext cx="1150220" cy="400110"/>
            </a:xfrm>
            <a:prstGeom prst="rect">
              <a:avLst/>
            </a:prstGeom>
            <a:noFill/>
            <a:ln w="9525">
              <a:noFill/>
              <a:miter lim="800000"/>
              <a:headEnd/>
              <a:tailEnd/>
            </a:ln>
          </p:spPr>
          <p:txBody>
            <a:bodyPr>
              <a:spAutoFit/>
            </a:bodyPr>
            <a:lstStyle/>
            <a:p>
              <a:r>
                <a:rPr lang="en-US" altLang="zh-TW" sz="2000" b="1" i="1">
                  <a:latin typeface="Times New Roman" pitchFamily="-111" charset="0"/>
                  <a:cs typeface="Times New Roman" pitchFamily="-111" charset="0"/>
                </a:rPr>
                <a:t>T</a:t>
              </a:r>
              <a:r>
                <a:rPr lang="en-US" altLang="zh-TW" sz="2000">
                  <a:latin typeface="Times New Roman" pitchFamily="-111" charset="0"/>
                  <a:cs typeface="Times New Roman" pitchFamily="-111" charset="0"/>
                </a:rPr>
                <a:t>race</a:t>
              </a:r>
            </a:p>
          </p:txBody>
        </p:sp>
        <p:grpSp>
          <p:nvGrpSpPr>
            <p:cNvPr id="10" name="Group 48"/>
            <p:cNvGrpSpPr>
              <a:grpSpLocks/>
            </p:cNvGrpSpPr>
            <p:nvPr/>
          </p:nvGrpSpPr>
          <p:grpSpPr bwMode="auto">
            <a:xfrm>
              <a:off x="1828800" y="1981200"/>
              <a:ext cx="1371600" cy="1295400"/>
              <a:chOff x="1828800" y="1981200"/>
              <a:chExt cx="1371600" cy="1295400"/>
            </a:xfrm>
          </p:grpSpPr>
          <p:sp>
            <p:nvSpPr>
              <p:cNvPr id="26657" name="AutoShape 7"/>
              <p:cNvSpPr>
                <a:spLocks noChangeArrowheads="1"/>
              </p:cNvSpPr>
              <p:nvPr/>
            </p:nvSpPr>
            <p:spPr bwMode="auto">
              <a:xfrm>
                <a:off x="1828800" y="1981200"/>
                <a:ext cx="1371600" cy="1295400"/>
              </a:xfrm>
              <a:prstGeom prst="flowChartMultidocument">
                <a:avLst/>
              </a:prstGeom>
              <a:noFill/>
              <a:ln w="31750">
                <a:solidFill>
                  <a:schemeClr val="tx1"/>
                </a:solidFill>
                <a:miter lim="800000"/>
                <a:headEnd/>
                <a:tailEnd/>
              </a:ln>
            </p:spPr>
            <p:txBody>
              <a:bodyPr wrap="none" anchor="ctr"/>
              <a:lstStyle/>
              <a:p>
                <a:endParaRPr lang="en-US"/>
              </a:p>
            </p:txBody>
          </p:sp>
          <p:sp>
            <p:nvSpPr>
              <p:cNvPr id="26658" name="Text Box 42"/>
              <p:cNvSpPr txBox="1">
                <a:spLocks noChangeArrowheads="1"/>
              </p:cNvSpPr>
              <p:nvPr/>
            </p:nvSpPr>
            <p:spPr bwMode="auto">
              <a:xfrm>
                <a:off x="1905000" y="2362200"/>
                <a:ext cx="1006475" cy="376238"/>
              </a:xfrm>
              <a:prstGeom prst="rect">
                <a:avLst/>
              </a:prstGeom>
              <a:noFill/>
              <a:ln w="9525">
                <a:solidFill>
                  <a:srgbClr val="000080"/>
                </a:solidFill>
                <a:miter lim="800000"/>
                <a:headEnd/>
                <a:tailEnd/>
              </a:ln>
            </p:spPr>
            <p:txBody>
              <a:bodyPr wrap="none">
                <a:spAutoFit/>
              </a:bodyPr>
              <a:lstStyle/>
              <a:p>
                <a:r>
                  <a:rPr lang="en-US" b="1" i="1" dirty="0" err="1">
                    <a:solidFill>
                      <a:srgbClr val="0000FF"/>
                    </a:solidFill>
                    <a:latin typeface="Times New Roman" pitchFamily="-111" charset="0"/>
                  </a:rPr>
                  <a:t>MobiLib</a:t>
                </a:r>
                <a:endParaRPr lang="en-US" b="1" i="1" dirty="0">
                  <a:solidFill>
                    <a:srgbClr val="0000FF"/>
                  </a:solidFill>
                  <a:latin typeface="Times New Roman" pitchFamily="-111" charset="0"/>
                </a:endParaRPr>
              </a:p>
            </p:txBody>
          </p:sp>
        </p:grpSp>
      </p:grpSp>
      <p:pic>
        <p:nvPicPr>
          <p:cNvPr id="42" name="Picture 41"/>
          <p:cNvPicPr>
            <a:picLocks noChangeAspect="1"/>
          </p:cNvPicPr>
          <p:nvPr/>
        </p:nvPicPr>
        <p:blipFill>
          <a:blip r:embed="rId5" cstate="print"/>
          <a:srcRect/>
          <a:stretch>
            <a:fillRect/>
          </a:stretch>
        </p:blipFill>
        <p:spPr bwMode="auto">
          <a:xfrm>
            <a:off x="152400" y="2362200"/>
            <a:ext cx="1530350" cy="1066800"/>
          </a:xfrm>
          <a:prstGeom prst="rect">
            <a:avLst/>
          </a:prstGeom>
          <a:noFill/>
          <a:ln w="9525">
            <a:noFill/>
            <a:miter lim="800000"/>
            <a:headEnd/>
            <a:tailEnd/>
          </a:ln>
        </p:spPr>
      </p:pic>
      <p:cxnSp>
        <p:nvCxnSpPr>
          <p:cNvPr id="45" name="Straight Arrow Connector 44"/>
          <p:cNvCxnSpPr>
            <a:cxnSpLocks noChangeShapeType="1"/>
          </p:cNvCxnSpPr>
          <p:nvPr/>
        </p:nvCxnSpPr>
        <p:spPr bwMode="auto">
          <a:xfrm rot="5400000" flipH="1" flipV="1">
            <a:off x="914400" y="1905000"/>
            <a:ext cx="457200" cy="304800"/>
          </a:xfrm>
          <a:prstGeom prst="straightConnector1">
            <a:avLst/>
          </a:prstGeom>
          <a:noFill/>
          <a:ln w="25400">
            <a:solidFill>
              <a:schemeClr val="bg2"/>
            </a:solidFill>
            <a:round/>
            <a:headEnd/>
            <a:tailEnd type="arrow" w="med" len="med"/>
          </a:ln>
          <a:effectLst>
            <a:outerShdw dist="20000" dir="5400000" rotWithShape="0">
              <a:srgbClr val="808080">
                <a:alpha val="37999"/>
              </a:srgbClr>
            </a:outerShdw>
          </a:effectLst>
        </p:spPr>
      </p:cxnSp>
      <p:pic>
        <p:nvPicPr>
          <p:cNvPr id="47" name="Picture 46"/>
          <p:cNvPicPr>
            <a:picLocks noChangeAspect="1"/>
          </p:cNvPicPr>
          <p:nvPr/>
        </p:nvPicPr>
        <p:blipFill>
          <a:blip r:embed="rId6" cstate="print"/>
          <a:srcRect/>
          <a:stretch>
            <a:fillRect/>
          </a:stretch>
        </p:blipFill>
        <p:spPr bwMode="auto">
          <a:xfrm>
            <a:off x="508000" y="990600"/>
            <a:ext cx="3378200" cy="762000"/>
          </a:xfrm>
          <a:prstGeom prst="rect">
            <a:avLst/>
          </a:prstGeom>
          <a:noFill/>
          <a:ln w="9525">
            <a:noFill/>
            <a:miter lim="800000"/>
            <a:headEnd/>
            <a:tailEnd/>
          </a:ln>
        </p:spPr>
      </p:pic>
      <p:sp>
        <p:nvSpPr>
          <p:cNvPr id="26643" name="Line 5"/>
          <p:cNvSpPr>
            <a:spLocks noChangeShapeType="1"/>
          </p:cNvSpPr>
          <p:nvPr/>
        </p:nvSpPr>
        <p:spPr bwMode="auto">
          <a:xfrm flipH="1">
            <a:off x="2819400" y="3810000"/>
            <a:ext cx="3733800" cy="0"/>
          </a:xfrm>
          <a:prstGeom prst="line">
            <a:avLst/>
          </a:prstGeom>
          <a:noFill/>
          <a:ln w="31750">
            <a:solidFill>
              <a:schemeClr val="tx1"/>
            </a:solidFill>
            <a:round/>
            <a:headEnd/>
            <a:tailEnd/>
          </a:ln>
        </p:spPr>
        <p:txBody>
          <a:bodyPr/>
          <a:lstStyle/>
          <a:p>
            <a:endParaRPr lang="en-US"/>
          </a:p>
        </p:txBody>
      </p:sp>
      <p:sp>
        <p:nvSpPr>
          <p:cNvPr id="26644" name="Line 5"/>
          <p:cNvSpPr>
            <a:spLocks noChangeShapeType="1"/>
          </p:cNvSpPr>
          <p:nvPr/>
        </p:nvSpPr>
        <p:spPr bwMode="auto">
          <a:xfrm flipH="1">
            <a:off x="6553200" y="3505200"/>
            <a:ext cx="0" cy="304800"/>
          </a:xfrm>
          <a:prstGeom prst="line">
            <a:avLst/>
          </a:prstGeom>
          <a:noFill/>
          <a:ln w="31750">
            <a:solidFill>
              <a:schemeClr val="tx1"/>
            </a:solidFill>
            <a:round/>
            <a:headEnd/>
            <a:tailEnd/>
          </a:ln>
        </p:spPr>
        <p:txBody>
          <a:bodyPr/>
          <a:lstStyle/>
          <a:p>
            <a:endParaRPr lang="en-US"/>
          </a:p>
        </p:txBody>
      </p:sp>
      <p:grpSp>
        <p:nvGrpSpPr>
          <p:cNvPr id="11" name="Group 52"/>
          <p:cNvGrpSpPr>
            <a:grpSpLocks/>
          </p:cNvGrpSpPr>
          <p:nvPr/>
        </p:nvGrpSpPr>
        <p:grpSpPr bwMode="auto">
          <a:xfrm>
            <a:off x="3886200" y="1143000"/>
            <a:ext cx="1524000" cy="838200"/>
            <a:chOff x="2743200" y="2546350"/>
            <a:chExt cx="3613150" cy="1765300"/>
          </a:xfrm>
        </p:grpSpPr>
        <p:pic>
          <p:nvPicPr>
            <p:cNvPr id="26653" name="Picture 53"/>
            <p:cNvPicPr>
              <a:picLocks noChangeAspect="1"/>
            </p:cNvPicPr>
            <p:nvPr/>
          </p:nvPicPr>
          <p:blipFill>
            <a:blip r:embed="rId7" cstate="print"/>
            <a:srcRect/>
            <a:stretch>
              <a:fillRect/>
            </a:stretch>
          </p:blipFill>
          <p:spPr bwMode="auto">
            <a:xfrm>
              <a:off x="2787650" y="2546350"/>
              <a:ext cx="3568700" cy="1765300"/>
            </a:xfrm>
            <a:prstGeom prst="rect">
              <a:avLst/>
            </a:prstGeom>
            <a:noFill/>
            <a:ln w="9525">
              <a:noFill/>
              <a:miter lim="800000"/>
              <a:headEnd/>
              <a:tailEnd/>
            </a:ln>
          </p:spPr>
        </p:pic>
        <p:sp>
          <p:nvSpPr>
            <p:cNvPr id="55" name="Rectangle 54"/>
            <p:cNvSpPr/>
            <p:nvPr/>
          </p:nvSpPr>
          <p:spPr>
            <a:xfrm>
              <a:off x="2743200" y="2820506"/>
              <a:ext cx="380135" cy="60849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pic>
        <p:nvPicPr>
          <p:cNvPr id="56" name="Picture 55"/>
          <p:cNvPicPr>
            <a:picLocks noChangeAspect="1"/>
          </p:cNvPicPr>
          <p:nvPr/>
        </p:nvPicPr>
        <p:blipFill>
          <a:blip r:embed="rId8" cstate="print"/>
          <a:srcRect/>
          <a:stretch>
            <a:fillRect/>
          </a:stretch>
        </p:blipFill>
        <p:spPr bwMode="auto">
          <a:xfrm>
            <a:off x="6400800" y="838200"/>
            <a:ext cx="1530350" cy="1008063"/>
          </a:xfrm>
          <a:prstGeom prst="rect">
            <a:avLst/>
          </a:prstGeom>
          <a:noFill/>
          <a:ln w="9525">
            <a:noFill/>
            <a:miter lim="800000"/>
            <a:headEnd/>
            <a:tailEnd/>
          </a:ln>
        </p:spPr>
      </p:pic>
      <p:pic>
        <p:nvPicPr>
          <p:cNvPr id="58" name="Picture 57"/>
          <p:cNvPicPr>
            <a:picLocks noChangeAspect="1"/>
          </p:cNvPicPr>
          <p:nvPr/>
        </p:nvPicPr>
        <p:blipFill>
          <a:blip r:embed="rId9" cstate="print"/>
          <a:srcRect/>
          <a:stretch>
            <a:fillRect/>
          </a:stretch>
        </p:blipFill>
        <p:spPr bwMode="auto">
          <a:xfrm>
            <a:off x="5257800" y="5486400"/>
            <a:ext cx="1295400" cy="929141"/>
          </a:xfrm>
          <a:prstGeom prst="rect">
            <a:avLst/>
          </a:prstGeom>
          <a:noFill/>
          <a:ln w="9525">
            <a:noFill/>
            <a:miter lim="800000"/>
            <a:headEnd/>
            <a:tailEnd/>
          </a:ln>
        </p:spPr>
      </p:pic>
      <p:pic>
        <p:nvPicPr>
          <p:cNvPr id="60" name="Picture 59"/>
          <p:cNvPicPr>
            <a:picLocks noChangeAspect="1"/>
          </p:cNvPicPr>
          <p:nvPr/>
        </p:nvPicPr>
        <p:blipFill>
          <a:blip r:embed="rId10" cstate="print"/>
          <a:srcRect/>
          <a:stretch>
            <a:fillRect/>
          </a:stretch>
        </p:blipFill>
        <p:spPr bwMode="auto">
          <a:xfrm>
            <a:off x="228600" y="3505200"/>
            <a:ext cx="1774825" cy="1828800"/>
          </a:xfrm>
          <a:prstGeom prst="rect">
            <a:avLst/>
          </a:prstGeom>
          <a:noFill/>
          <a:ln w="9525">
            <a:noFill/>
            <a:miter lim="800000"/>
            <a:headEnd/>
            <a:tailEnd/>
          </a:ln>
        </p:spPr>
      </p:pic>
      <p:pic>
        <p:nvPicPr>
          <p:cNvPr id="61" name="Picture 60"/>
          <p:cNvPicPr>
            <a:picLocks noChangeAspect="1"/>
          </p:cNvPicPr>
          <p:nvPr/>
        </p:nvPicPr>
        <p:blipFill>
          <a:blip r:embed="rId11" cstate="print"/>
          <a:srcRect/>
          <a:stretch>
            <a:fillRect/>
          </a:stretch>
        </p:blipFill>
        <p:spPr bwMode="auto">
          <a:xfrm>
            <a:off x="1219200" y="5486400"/>
            <a:ext cx="2057400" cy="939800"/>
          </a:xfrm>
          <a:prstGeom prst="rect">
            <a:avLst/>
          </a:prstGeom>
          <a:noFill/>
          <a:ln w="9525">
            <a:noFill/>
            <a:miter lim="800000"/>
            <a:headEnd/>
            <a:tailEnd/>
          </a:ln>
        </p:spPr>
      </p:pic>
      <p:pic>
        <p:nvPicPr>
          <p:cNvPr id="65" name="Picture 64"/>
          <p:cNvPicPr>
            <a:picLocks noChangeAspect="1"/>
          </p:cNvPicPr>
          <p:nvPr/>
        </p:nvPicPr>
        <p:blipFill>
          <a:blip r:embed="rId12" cstate="print"/>
          <a:srcRect/>
          <a:stretch>
            <a:fillRect/>
          </a:stretch>
        </p:blipFill>
        <p:spPr bwMode="auto">
          <a:xfrm>
            <a:off x="6781800" y="3657600"/>
            <a:ext cx="2105025" cy="1524000"/>
          </a:xfrm>
          <a:prstGeom prst="rect">
            <a:avLst/>
          </a:prstGeom>
          <a:noFill/>
          <a:ln w="9525">
            <a:noFill/>
            <a:miter lim="800000"/>
            <a:headEnd/>
            <a:tailEnd/>
          </a:ln>
        </p:spPr>
      </p:pic>
      <p:sp>
        <p:nvSpPr>
          <p:cNvPr id="57" name="Rectangle 56"/>
          <p:cNvSpPr/>
          <p:nvPr/>
        </p:nvSpPr>
        <p:spPr>
          <a:xfrm>
            <a:off x="5943600" y="5715000"/>
            <a:ext cx="76200" cy="762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9" name="Rectangle 58"/>
          <p:cNvSpPr/>
          <p:nvPr/>
        </p:nvSpPr>
        <p:spPr>
          <a:xfrm>
            <a:off x="6053138" y="5751513"/>
            <a:ext cx="76200" cy="3651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2" name="Picture 5"/>
          <p:cNvPicPr>
            <a:picLocks noChangeAspect="1" noChangeArrowheads="1"/>
          </p:cNvPicPr>
          <p:nvPr/>
        </p:nvPicPr>
        <p:blipFill>
          <a:blip r:embed="rId13" cstate="print"/>
          <a:srcRect/>
          <a:stretch>
            <a:fillRect/>
          </a:stretch>
        </p:blipFill>
        <p:spPr bwMode="auto">
          <a:xfrm>
            <a:off x="7227882" y="1752600"/>
            <a:ext cx="1916118" cy="1033462"/>
          </a:xfrm>
          <a:prstGeom prst="rect">
            <a:avLst/>
          </a:prstGeom>
          <a:noFill/>
          <a:ln w="9525">
            <a:noFill/>
            <a:miter lim="800000"/>
            <a:headEnd/>
            <a:tailEnd/>
          </a:ln>
        </p:spPr>
      </p:pic>
      <p:pic>
        <p:nvPicPr>
          <p:cNvPr id="63" name="Content Placeholder 3" descr="icreate.jpg"/>
          <p:cNvPicPr>
            <a:picLocks noGrp="1" noChangeAspect="1"/>
          </p:cNvPicPr>
          <p:nvPr>
            <p:ph idx="1"/>
          </p:nvPr>
        </p:nvPicPr>
        <p:blipFill>
          <a:blip r:embed="rId14" cstate="print"/>
          <a:stretch>
            <a:fillRect/>
          </a:stretch>
        </p:blipFill>
        <p:spPr>
          <a:xfrm>
            <a:off x="8001000" y="6019800"/>
            <a:ext cx="403456" cy="251056"/>
          </a:xfrm>
        </p:spPr>
      </p:pic>
      <p:pic>
        <p:nvPicPr>
          <p:cNvPr id="64" name="Content Placeholder 3" descr="icreate.jpg"/>
          <p:cNvPicPr>
            <a:picLocks noChangeAspect="1"/>
          </p:cNvPicPr>
          <p:nvPr/>
        </p:nvPicPr>
        <p:blipFill>
          <a:blip r:embed="rId15" cstate="print"/>
          <a:stretch>
            <a:fillRect/>
          </a:stretch>
        </p:blipFill>
        <p:spPr bwMode="auto">
          <a:xfrm>
            <a:off x="7467600" y="5791200"/>
            <a:ext cx="304800" cy="304800"/>
          </a:xfrm>
          <a:prstGeom prst="rect">
            <a:avLst/>
          </a:prstGeom>
          <a:noFill/>
          <a:ln w="9525">
            <a:noFill/>
            <a:miter lim="800000"/>
            <a:headEnd/>
            <a:tailEnd/>
          </a:ln>
        </p:spPr>
      </p:pic>
      <p:grpSp>
        <p:nvGrpSpPr>
          <p:cNvPr id="12" name="Group 65"/>
          <p:cNvGrpSpPr/>
          <p:nvPr/>
        </p:nvGrpSpPr>
        <p:grpSpPr>
          <a:xfrm>
            <a:off x="7772400" y="5334000"/>
            <a:ext cx="838200" cy="936855"/>
            <a:chOff x="4023953" y="3429000"/>
            <a:chExt cx="2171266" cy="2958933"/>
          </a:xfrm>
        </p:grpSpPr>
        <p:pic>
          <p:nvPicPr>
            <p:cNvPr id="67" name="Content Placeholder 3" descr="icreate.jpg"/>
            <p:cNvPicPr>
              <a:picLocks noChangeAspect="1"/>
            </p:cNvPicPr>
            <p:nvPr/>
          </p:nvPicPr>
          <p:blipFill>
            <a:blip r:embed="rId16" cstate="print"/>
            <a:stretch>
              <a:fillRect/>
            </a:stretch>
          </p:blipFill>
          <p:spPr bwMode="auto">
            <a:xfrm>
              <a:off x="4191000" y="3429000"/>
              <a:ext cx="861219" cy="861219"/>
            </a:xfrm>
            <a:prstGeom prst="rect">
              <a:avLst/>
            </a:prstGeom>
            <a:noFill/>
            <a:ln w="9525">
              <a:noFill/>
              <a:miter lim="800000"/>
              <a:headEnd/>
              <a:tailEnd/>
            </a:ln>
          </p:spPr>
        </p:pic>
        <p:pic>
          <p:nvPicPr>
            <p:cNvPr id="68" name="Content Placeholder 3" descr="icreate.jpg"/>
            <p:cNvPicPr>
              <a:picLocks noChangeAspect="1"/>
            </p:cNvPicPr>
            <p:nvPr/>
          </p:nvPicPr>
          <p:blipFill>
            <a:blip r:embed="rId16" cstate="print"/>
            <a:stretch>
              <a:fillRect/>
            </a:stretch>
          </p:blipFill>
          <p:spPr bwMode="auto">
            <a:xfrm>
              <a:off x="5334000" y="4572000"/>
              <a:ext cx="861219" cy="861219"/>
            </a:xfrm>
            <a:prstGeom prst="rect">
              <a:avLst/>
            </a:prstGeom>
            <a:noFill/>
            <a:ln w="9525">
              <a:noFill/>
              <a:miter lim="800000"/>
              <a:headEnd/>
              <a:tailEnd/>
            </a:ln>
          </p:spPr>
        </p:pic>
        <p:pic>
          <p:nvPicPr>
            <p:cNvPr id="69" name="Picture 23"/>
            <p:cNvPicPr>
              <a:picLocks noChangeAspect="1"/>
            </p:cNvPicPr>
            <p:nvPr/>
          </p:nvPicPr>
          <p:blipFill>
            <a:blip r:embed="rId17" cstate="print"/>
            <a:srcRect/>
            <a:stretch>
              <a:fillRect/>
            </a:stretch>
          </p:blipFill>
          <p:spPr bwMode="auto">
            <a:xfrm rot="16200000" flipV="1">
              <a:off x="3850121" y="4487133"/>
              <a:ext cx="684213" cy="336550"/>
            </a:xfrm>
            <a:prstGeom prst="rect">
              <a:avLst/>
            </a:prstGeom>
            <a:noFill/>
            <a:ln w="9525">
              <a:noFill/>
              <a:miter lim="800000"/>
              <a:headEnd/>
              <a:tailEnd/>
            </a:ln>
          </p:spPr>
        </p:pic>
        <p:pic>
          <p:nvPicPr>
            <p:cNvPr id="70" name="Picture 24"/>
            <p:cNvPicPr>
              <a:picLocks noChangeAspect="1"/>
            </p:cNvPicPr>
            <p:nvPr/>
          </p:nvPicPr>
          <p:blipFill>
            <a:blip r:embed="rId18" cstate="print"/>
            <a:srcRect/>
            <a:stretch>
              <a:fillRect/>
            </a:stretch>
          </p:blipFill>
          <p:spPr bwMode="auto">
            <a:xfrm rot="1036023">
              <a:off x="4454165" y="4894326"/>
              <a:ext cx="682625" cy="336550"/>
            </a:xfrm>
            <a:prstGeom prst="rect">
              <a:avLst/>
            </a:prstGeom>
            <a:noFill/>
            <a:ln w="9525">
              <a:noFill/>
              <a:miter lim="800000"/>
              <a:headEnd/>
              <a:tailEnd/>
            </a:ln>
          </p:spPr>
        </p:pic>
        <p:pic>
          <p:nvPicPr>
            <p:cNvPr id="71" name="Picture 27"/>
            <p:cNvPicPr>
              <a:picLocks noChangeAspect="1"/>
            </p:cNvPicPr>
            <p:nvPr/>
          </p:nvPicPr>
          <p:blipFill>
            <a:blip r:embed="rId19" cstate="print"/>
            <a:srcRect/>
            <a:stretch>
              <a:fillRect/>
            </a:stretch>
          </p:blipFill>
          <p:spPr bwMode="auto">
            <a:xfrm rot="3447394">
              <a:off x="4964547" y="4204557"/>
              <a:ext cx="622300" cy="369887"/>
            </a:xfrm>
            <a:prstGeom prst="rect">
              <a:avLst/>
            </a:prstGeom>
            <a:noFill/>
            <a:ln w="9525">
              <a:noFill/>
              <a:miter lim="800000"/>
              <a:headEnd/>
              <a:tailEnd/>
            </a:ln>
          </p:spPr>
        </p:pic>
        <p:pic>
          <p:nvPicPr>
            <p:cNvPr id="72" name="Picture 27"/>
            <p:cNvPicPr>
              <a:picLocks noChangeAspect="1"/>
            </p:cNvPicPr>
            <p:nvPr/>
          </p:nvPicPr>
          <p:blipFill>
            <a:blip r:embed="rId19" cstate="print"/>
            <a:srcRect/>
            <a:stretch>
              <a:fillRect/>
            </a:stretch>
          </p:blipFill>
          <p:spPr bwMode="auto">
            <a:xfrm rot="3447394">
              <a:off x="4203135" y="5891839"/>
              <a:ext cx="622300" cy="369887"/>
            </a:xfrm>
            <a:prstGeom prst="rect">
              <a:avLst/>
            </a:prstGeom>
            <a:noFill/>
            <a:ln w="9525">
              <a:noFill/>
              <a:miter lim="800000"/>
              <a:headEnd/>
              <a:tailEnd/>
            </a:ln>
          </p:spPr>
        </p:pic>
        <p:pic>
          <p:nvPicPr>
            <p:cNvPr id="73" name="Picture 23"/>
            <p:cNvPicPr>
              <a:picLocks noChangeAspect="1"/>
            </p:cNvPicPr>
            <p:nvPr/>
          </p:nvPicPr>
          <p:blipFill>
            <a:blip r:embed="rId17" cstate="print"/>
            <a:srcRect/>
            <a:stretch>
              <a:fillRect/>
            </a:stretch>
          </p:blipFill>
          <p:spPr bwMode="auto">
            <a:xfrm rot="16200000" flipV="1">
              <a:off x="5464968" y="5660231"/>
              <a:ext cx="684213" cy="336550"/>
            </a:xfrm>
            <a:prstGeom prst="rect">
              <a:avLst/>
            </a:prstGeom>
            <a:noFill/>
            <a:ln w="9525">
              <a:noFill/>
              <a:miter lim="800000"/>
              <a:headEnd/>
              <a:tailEnd/>
            </a:ln>
          </p:spPr>
        </p:pic>
      </p:grpSp>
      <p:sp>
        <p:nvSpPr>
          <p:cNvPr id="75" name="Rectangle 2"/>
          <p:cNvSpPr txBox="1">
            <a:spLocks noChangeArrowheads="1"/>
          </p:cNvSpPr>
          <p:nvPr/>
        </p:nvSpPr>
        <p:spPr>
          <a:xfrm>
            <a:off x="152400" y="381000"/>
            <a:ext cx="8763000" cy="609600"/>
          </a:xfrm>
          <a:prstGeom prst="rect">
            <a:avLst/>
          </a:prstGeom>
        </p:spPr>
        <p:txBody>
          <a:bodyPr vert="horz" lIns="91440" tIns="45720" rIns="91440" bIns="45720" rtlCol="1" anchor="ctr">
            <a:noAutofit/>
          </a:bodyPr>
          <a:lstStyle/>
          <a:p>
            <a:pPr marL="0" marR="0" lvl="0" indent="0" algn="ctr" defTabSz="914400" rtl="1" eaLnBrk="1" fontAlgn="auto" latinLnBrk="0" hangingPunct="1">
              <a:lnSpc>
                <a:spcPct val="100000"/>
              </a:lnSpc>
              <a:spcBef>
                <a:spcPct val="0"/>
              </a:spcBef>
              <a:spcAft>
                <a:spcPts val="0"/>
              </a:spcAft>
              <a:buClrTx/>
              <a:buSzTx/>
              <a:buFontTx/>
              <a:buNone/>
              <a:tabLst/>
              <a:defRPr/>
            </a:pPr>
            <a:r>
              <a:rPr kumimoji="0" lang="en-US" altLang="zh-TW" sz="2800" b="0" i="1" u="sng" strike="noStrike" kern="1200" cap="none" spc="0" normalizeH="0" baseline="0" noProof="0" dirty="0" smtClean="0">
                <a:ln>
                  <a:noFill/>
                </a:ln>
                <a:solidFill>
                  <a:srgbClr val="0000FF"/>
                </a:solidFill>
                <a:effectLst/>
                <a:uLnTx/>
                <a:uFillTx/>
                <a:latin typeface="Times New Roman" pitchFamily="-111" charset="0"/>
                <a:ea typeface="ＭＳ Ｐゴシック" pitchFamily="-111" charset="-128"/>
                <a:cs typeface="Times New Roman" pitchFamily="-111" charset="0"/>
              </a:rPr>
              <a:t>Data-driven</a:t>
            </a:r>
            <a:r>
              <a:rPr kumimoji="0" lang="en-US" altLang="zh-TW" sz="2800" b="0" i="0" u="sng" strike="noStrike" kern="1200" cap="none" spc="0" normalizeH="0" noProof="0" dirty="0" smtClean="0">
                <a:ln>
                  <a:noFill/>
                </a:ln>
                <a:solidFill>
                  <a:srgbClr val="0000FF"/>
                </a:solidFill>
                <a:effectLst/>
                <a:uLnTx/>
                <a:uFillTx/>
                <a:latin typeface="Times New Roman" pitchFamily="-111" charset="0"/>
                <a:ea typeface="ＭＳ Ｐゴシック" pitchFamily="-111" charset="-128"/>
                <a:cs typeface="Times New Roman" pitchFamily="-111" charset="0"/>
              </a:rPr>
              <a:t> Mobile Network Mining, Modeling and Design</a:t>
            </a:r>
            <a:endParaRPr kumimoji="0" lang="en-US" altLang="zh-TW" sz="2800" b="0" i="0" u="sng" strike="noStrike" kern="1200" cap="none" spc="0" normalizeH="0" baseline="0" noProof="0" dirty="0" smtClean="0">
              <a:ln>
                <a:noFill/>
              </a:ln>
              <a:solidFill>
                <a:srgbClr val="0000FF"/>
              </a:solidFill>
              <a:effectLst/>
              <a:uLnTx/>
              <a:uFillTx/>
              <a:latin typeface="Times New Roman" pitchFamily="-111" charset="0"/>
              <a:ea typeface="ＭＳ Ｐゴシック" pitchFamily="-111" charset="-128"/>
              <a:cs typeface="Times New Roman" pitchFamily="-111" charset="0"/>
            </a:endParaRPr>
          </a:p>
        </p:txBody>
      </p:sp>
      <p:sp>
        <p:nvSpPr>
          <p:cNvPr id="76" name="TextBox 75"/>
          <p:cNvSpPr txBox="1"/>
          <p:nvPr/>
        </p:nvSpPr>
        <p:spPr>
          <a:xfrm>
            <a:off x="1676400" y="1752600"/>
            <a:ext cx="2197589" cy="307777"/>
          </a:xfrm>
          <a:prstGeom prst="rect">
            <a:avLst/>
          </a:prstGeom>
          <a:noFill/>
        </p:spPr>
        <p:txBody>
          <a:bodyPr wrap="none" rtlCol="1">
            <a:spAutoFit/>
          </a:bodyPr>
          <a:lstStyle/>
          <a:p>
            <a:r>
              <a:rPr lang="en-US" sz="1400" dirty="0" smtClean="0"/>
              <a:t>Billions of traces since 2004</a:t>
            </a:r>
            <a:endParaRPr lang="ar-EG" sz="1400" dirty="0"/>
          </a:p>
        </p:txBody>
      </p:sp>
      <p:sp>
        <p:nvSpPr>
          <p:cNvPr id="77" name="TextBox 76"/>
          <p:cNvSpPr txBox="1"/>
          <p:nvPr/>
        </p:nvSpPr>
        <p:spPr>
          <a:xfrm>
            <a:off x="6502956" y="6119336"/>
            <a:ext cx="2343462" cy="677108"/>
          </a:xfrm>
          <a:prstGeom prst="rect">
            <a:avLst/>
          </a:prstGeom>
          <a:noFill/>
        </p:spPr>
        <p:txBody>
          <a:bodyPr wrap="none" rtlCol="1">
            <a:spAutoFit/>
          </a:bodyPr>
          <a:lstStyle/>
          <a:p>
            <a:pPr algn="l"/>
            <a:r>
              <a:rPr lang="en-US" sz="1200" dirty="0" smtClean="0">
                <a:latin typeface="Times New Roman" pitchFamily="18" charset="0"/>
                <a:cs typeface="Times New Roman" pitchFamily="18" charset="0"/>
              </a:rPr>
              <a:t>- Mobility Modeling</a:t>
            </a:r>
          </a:p>
          <a:p>
            <a:pPr algn="l"/>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Adhoc</a:t>
            </a:r>
            <a:r>
              <a:rPr lang="en-US" sz="1200" dirty="0" smtClean="0">
                <a:latin typeface="Times New Roman" pitchFamily="18" charset="0"/>
                <a:cs typeface="Times New Roman" pitchFamily="18" charset="0"/>
              </a:rPr>
              <a:t> &amp; Sensor Network Design</a:t>
            </a:r>
          </a:p>
          <a:p>
            <a:endParaRPr lang="ar-EG" sz="1400" dirty="0"/>
          </a:p>
        </p:txBody>
      </p:sp>
      <p:pic>
        <p:nvPicPr>
          <p:cNvPr id="78" name="Picture 77" descr="data_analysis.jpg"/>
          <p:cNvPicPr>
            <a:picLocks noChangeAspect="1"/>
          </p:cNvPicPr>
          <p:nvPr/>
        </p:nvPicPr>
        <p:blipFill>
          <a:blip r:embed="rId20" cstate="print"/>
          <a:stretch>
            <a:fillRect/>
          </a:stretch>
        </p:blipFill>
        <p:spPr>
          <a:xfrm>
            <a:off x="5943600" y="1981200"/>
            <a:ext cx="1219200" cy="1219200"/>
          </a:xfrm>
          <a:prstGeom prst="rect">
            <a:avLst/>
          </a:prstGeom>
        </p:spPr>
      </p:pic>
      <p:pic>
        <p:nvPicPr>
          <p:cNvPr id="79" name="Picture 78" descr="Data_Analysis_Collage_white.jpg"/>
          <p:cNvPicPr>
            <a:picLocks noChangeAspect="1"/>
          </p:cNvPicPr>
          <p:nvPr/>
        </p:nvPicPr>
        <p:blipFill>
          <a:blip r:embed="rId21" cstate="print"/>
          <a:stretch>
            <a:fillRect/>
          </a:stretch>
        </p:blipFill>
        <p:spPr>
          <a:xfrm>
            <a:off x="3276600" y="3886200"/>
            <a:ext cx="1600200" cy="1219200"/>
          </a:xfrm>
          <a:prstGeom prst="rect">
            <a:avLst/>
          </a:prstGeom>
        </p:spPr>
      </p:pic>
      <p:pic>
        <p:nvPicPr>
          <p:cNvPr id="80" name="Picture 79" descr="soc02.gif"/>
          <p:cNvPicPr>
            <a:picLocks noChangeAspect="1"/>
          </p:cNvPicPr>
          <p:nvPr/>
        </p:nvPicPr>
        <p:blipFill>
          <a:blip r:embed="rId22" cstate="print"/>
          <a:stretch>
            <a:fillRect/>
          </a:stretch>
        </p:blipFill>
        <p:spPr>
          <a:xfrm>
            <a:off x="5181600" y="3886200"/>
            <a:ext cx="1698050" cy="1371600"/>
          </a:xfrm>
          <a:prstGeom prst="rect">
            <a:avLst/>
          </a:prstGeom>
        </p:spPr>
      </p:pic>
      <p:pic>
        <p:nvPicPr>
          <p:cNvPr id="81" name="Picture 11"/>
          <p:cNvPicPr>
            <a:picLocks noChangeAspect="1"/>
          </p:cNvPicPr>
          <p:nvPr/>
        </p:nvPicPr>
        <p:blipFill>
          <a:blip r:embed="rId23" cstate="print"/>
          <a:srcRect/>
          <a:stretch>
            <a:fillRect/>
          </a:stretch>
        </p:blipFill>
        <p:spPr bwMode="auto">
          <a:xfrm>
            <a:off x="3581400" y="5486401"/>
            <a:ext cx="1676400" cy="914400"/>
          </a:xfrm>
          <a:prstGeom prst="rect">
            <a:avLst/>
          </a:prstGeom>
          <a:noFill/>
          <a:ln w="9525">
            <a:noFill/>
            <a:miter lim="800000"/>
            <a:headEnd/>
            <a:tailEnd/>
          </a:ln>
        </p:spPr>
      </p:pic>
      <p:pic>
        <p:nvPicPr>
          <p:cNvPr id="74" name="Picture 73" descr="Screen Shot 2015-12-09 at 12.45.28 AM.png"/>
          <p:cNvPicPr>
            <a:picLocks noChangeAspect="1"/>
          </p:cNvPicPr>
          <p:nvPr/>
        </p:nvPicPr>
        <p:blipFill>
          <a:blip r:embed="rId24"/>
          <a:stretch>
            <a:fillRect/>
          </a:stretch>
        </p:blipFill>
        <p:spPr>
          <a:xfrm>
            <a:off x="1447800" y="2362200"/>
            <a:ext cx="1066800" cy="1028700"/>
          </a:xfrm>
          <a:prstGeom prst="rect">
            <a:avLst/>
          </a:prstGeom>
        </p:spPr>
      </p:pic>
      <p:cxnSp>
        <p:nvCxnSpPr>
          <p:cNvPr id="82" name="Straight Arrow Connector 81"/>
          <p:cNvCxnSpPr>
            <a:cxnSpLocks noChangeShapeType="1"/>
          </p:cNvCxnSpPr>
          <p:nvPr/>
        </p:nvCxnSpPr>
        <p:spPr bwMode="auto">
          <a:xfrm rot="16200000" flipV="1">
            <a:off x="1409700" y="1943100"/>
            <a:ext cx="457200" cy="228600"/>
          </a:xfrm>
          <a:prstGeom prst="straightConnector1">
            <a:avLst/>
          </a:prstGeom>
          <a:noFill/>
          <a:ln w="25400">
            <a:solidFill>
              <a:schemeClr val="bg2"/>
            </a:solidFill>
            <a:round/>
            <a:headEnd/>
            <a:tailEnd type="arrow" w="med" len="med"/>
          </a:ln>
          <a:effectLst>
            <a:outerShdw dist="20000" dir="5400000" rotWithShape="0">
              <a:srgbClr val="808080">
                <a:alpha val="37999"/>
              </a:srgbClr>
            </a:outerShdw>
          </a:effectLst>
        </p:spPr>
      </p:cxnSp>
      <p:pic>
        <p:nvPicPr>
          <p:cNvPr id="85" name="Picture 84" descr="Screen Shot 2015-12-09 at 12.54.05 AM.png"/>
          <p:cNvPicPr>
            <a:picLocks noChangeAspect="1"/>
          </p:cNvPicPr>
          <p:nvPr/>
        </p:nvPicPr>
        <p:blipFill>
          <a:blip r:embed="rId25"/>
          <a:stretch>
            <a:fillRect/>
          </a:stretch>
        </p:blipFill>
        <p:spPr>
          <a:xfrm>
            <a:off x="152400" y="5334000"/>
            <a:ext cx="1066800" cy="1306443"/>
          </a:xfrm>
          <a:prstGeom prst="rect">
            <a:avLst/>
          </a:prstGeom>
        </p:spPr>
      </p:pic>
      <p:pic>
        <p:nvPicPr>
          <p:cNvPr id="86" name="Picture 85" descr="sydney-all-new.jpg"/>
          <p:cNvPicPr>
            <a:picLocks noChangeAspect="1"/>
          </p:cNvPicPr>
          <p:nvPr/>
        </p:nvPicPr>
        <p:blipFill>
          <a:blip r:embed="rId26"/>
          <a:stretch>
            <a:fillRect/>
          </a:stretch>
        </p:blipFill>
        <p:spPr>
          <a:xfrm>
            <a:off x="7162800" y="2777831"/>
            <a:ext cx="1981200" cy="1065783"/>
          </a:xfrm>
          <a:prstGeom prst="rect">
            <a:avLst/>
          </a:prstGeom>
        </p:spPr>
      </p:pic>
      <p:pic>
        <p:nvPicPr>
          <p:cNvPr id="87" name="Picture 86" descr="Mac HD 1:Users:Aeon:Desktop:New Charts:loc-18.png"/>
          <p:cNvPicPr/>
          <p:nvPr/>
        </p:nvPicPr>
        <p:blipFill rotWithShape="1">
          <a:blip r:embed="rId27">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2072" r="2196"/>
          <a:stretch/>
        </p:blipFill>
        <p:spPr bwMode="auto">
          <a:xfrm>
            <a:off x="5410200" y="914400"/>
            <a:ext cx="948764" cy="977900"/>
          </a:xfrm>
          <a:prstGeom prst="rect">
            <a:avLst/>
          </a:prstGeom>
          <a:noFill/>
          <a:ln>
            <a:noFill/>
          </a:ln>
          <a:extLst>
            <a:ext uri="{53640926-AAD7-44d8-BBD7-CCE9431645EC}">
              <a14:shadowObscured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74"/>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8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nodeType="afterEffect">
                                  <p:stCondLst>
                                    <p:cond delay="0"/>
                                  </p:stCondLst>
                                  <p:childTnLst>
                                    <p:set>
                                      <p:cBhvr>
                                        <p:cTn id="25" dur="1" fill="hold">
                                          <p:stCondLst>
                                            <p:cond delay="0"/>
                                          </p:stCondLst>
                                        </p:cTn>
                                        <p:tgtEl>
                                          <p:spTgt spid="87"/>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56"/>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2"/>
                                        </p:tgtEl>
                                        <p:attrNameLst>
                                          <p:attrName>style.visibility</p:attrName>
                                        </p:attrNameLst>
                                      </p:cBhvr>
                                      <p:to>
                                        <p:strVal val="visible"/>
                                      </p:to>
                                    </p:set>
                                  </p:childTnLst>
                                </p:cTn>
                              </p:par>
                            </p:childTnLst>
                          </p:cTn>
                        </p:par>
                        <p:par>
                          <p:cTn id="32" fill="hold">
                            <p:stCondLst>
                              <p:cond delay="0"/>
                            </p:stCondLst>
                            <p:childTnLst>
                              <p:par>
                                <p:cTn id="33" presetID="1" presetClass="entr" presetSubtype="0" fill="hold" nodeType="afterEffect">
                                  <p:stCondLst>
                                    <p:cond delay="0"/>
                                  </p:stCondLst>
                                  <p:childTnLst>
                                    <p:set>
                                      <p:cBhvr>
                                        <p:cTn id="34" dur="1" fill="hold">
                                          <p:stCondLst>
                                            <p:cond delay="0"/>
                                          </p:stCondLst>
                                        </p:cTn>
                                        <p:tgtEl>
                                          <p:spTgt spid="8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1"/>
                                        </p:tgtEl>
                                        <p:attrNameLst>
                                          <p:attrName>style.visibility</p:attrName>
                                        </p:attrNameLst>
                                      </p:cBhvr>
                                      <p:to>
                                        <p:strVal val="visible"/>
                                      </p:to>
                                    </p:set>
                                  </p:childTnLst>
                                </p:cTn>
                              </p:par>
                            </p:childTnLst>
                          </p:cTn>
                        </p:par>
                        <p:par>
                          <p:cTn id="41" fill="hold">
                            <p:stCondLst>
                              <p:cond delay="0"/>
                            </p:stCondLst>
                            <p:childTnLst>
                              <p:par>
                                <p:cTn id="42" presetID="1" presetClass="entr" presetSubtype="0" fill="hold" nodeType="afterEffect">
                                  <p:stCondLst>
                                    <p:cond delay="0"/>
                                  </p:stCondLst>
                                  <p:childTnLst>
                                    <p:set>
                                      <p:cBhvr>
                                        <p:cTn id="43" dur="1" fill="hold">
                                          <p:stCondLst>
                                            <p:cond delay="0"/>
                                          </p:stCondLst>
                                        </p:cTn>
                                        <p:tgtEl>
                                          <p:spTgt spid="85"/>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65"/>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58"/>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12"/>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64"/>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63"/>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77"/>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P spid="77" grpId="0"/>
    </p:bld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0" y="304800"/>
            <a:ext cx="6248400" cy="914400"/>
          </a:xfrm>
        </p:spPr>
        <p:txBody>
          <a:bodyPr/>
          <a:lstStyle/>
          <a:p>
            <a:pPr eaLnBrk="1" hangingPunct="1"/>
            <a:r>
              <a:rPr lang="en-US" sz="3100" b="1" u="sng" dirty="0" smtClean="0">
                <a:solidFill>
                  <a:srgbClr val="0000FF"/>
                </a:solidFill>
                <a:latin typeface="Times New Roman" pitchFamily="-111" charset="0"/>
                <a:ea typeface="ＭＳ Ｐゴシック" pitchFamily="-111" charset="-128"/>
              </a:rPr>
              <a:t>Community-wide Mobile Library</a:t>
            </a:r>
          </a:p>
        </p:txBody>
      </p:sp>
      <p:sp>
        <p:nvSpPr>
          <p:cNvPr id="28675" name="Rectangle 3"/>
          <p:cNvSpPr>
            <a:spLocks noGrp="1" noChangeArrowheads="1"/>
          </p:cNvSpPr>
          <p:nvPr>
            <p:ph type="body" idx="1"/>
          </p:nvPr>
        </p:nvSpPr>
        <p:spPr>
          <a:xfrm>
            <a:off x="152400" y="914400"/>
            <a:ext cx="8763000" cy="5181600"/>
          </a:xfrm>
        </p:spPr>
        <p:txBody>
          <a:bodyPr>
            <a:normAutofit fontScale="92500" lnSpcReduction="10000"/>
          </a:bodyPr>
          <a:lstStyle/>
          <a:p>
            <a:pPr eaLnBrk="1" hangingPunct="1"/>
            <a:r>
              <a:rPr lang="en-US" sz="2800" dirty="0" smtClean="0">
                <a:latin typeface="Times New Roman" pitchFamily="-111" charset="0"/>
                <a:ea typeface="ＭＳ Ｐゴシック" pitchFamily="-111" charset="-128"/>
              </a:rPr>
              <a:t>Vision: Library of</a:t>
            </a:r>
          </a:p>
          <a:p>
            <a:pPr lvl="1" eaLnBrk="1" hangingPunct="1"/>
            <a:r>
              <a:rPr lang="en-US" sz="2600" dirty="0" smtClean="0">
                <a:latin typeface="Times New Roman" pitchFamily="-111" charset="0"/>
                <a:ea typeface="ＭＳ Ｐゴシック" pitchFamily="-111" charset="-128"/>
              </a:rPr>
              <a:t>Measurements: campus, street</a:t>
            </a:r>
          </a:p>
          <a:p>
            <a:pPr lvl="1" eaLnBrk="1" hangingPunct="1"/>
            <a:r>
              <a:rPr lang="en-US" sz="2600" i="1" dirty="0" smtClean="0">
                <a:latin typeface="Times New Roman" pitchFamily="-111" charset="0"/>
                <a:ea typeface="ＭＳ Ｐゴシック" pitchFamily="-111" charset="-128"/>
              </a:rPr>
              <a:t>Realistic</a:t>
            </a:r>
            <a:r>
              <a:rPr lang="en-US" sz="2600" dirty="0" smtClean="0">
                <a:latin typeface="Times New Roman" pitchFamily="-111" charset="0"/>
                <a:ea typeface="ＭＳ Ｐゴシック" pitchFamily="-111" charset="-128"/>
              </a:rPr>
              <a:t> models: behavior, traffic</a:t>
            </a:r>
          </a:p>
          <a:p>
            <a:pPr lvl="1" eaLnBrk="1" hangingPunct="1"/>
            <a:r>
              <a:rPr lang="en-US" sz="2600" dirty="0" smtClean="0">
                <a:latin typeface="Times New Roman" pitchFamily="-111" charset="0"/>
                <a:ea typeface="ＭＳ Ｐゴシック" pitchFamily="-111" charset="-128"/>
              </a:rPr>
              <a:t>Benchmarks – Data mining tools</a:t>
            </a:r>
          </a:p>
          <a:p>
            <a:pPr eaLnBrk="1" hangingPunct="1">
              <a:lnSpc>
                <a:spcPct val="80000"/>
              </a:lnSpc>
            </a:pPr>
            <a:r>
              <a:rPr lang="en-US" sz="2800" dirty="0" smtClean="0">
                <a:latin typeface="Times New Roman" pitchFamily="-111" charset="0"/>
                <a:ea typeface="ＭＳ Ｐゴシック" pitchFamily="-111" charset="-128"/>
              </a:rPr>
              <a:t>Available libraries:</a:t>
            </a:r>
          </a:p>
          <a:p>
            <a:pPr lvl="1" eaLnBrk="1" hangingPunct="1">
              <a:lnSpc>
                <a:spcPct val="80000"/>
              </a:lnSpc>
            </a:pPr>
            <a:r>
              <a:rPr lang="en-US" sz="2400" dirty="0" smtClean="0">
                <a:latin typeface="Times New Roman" pitchFamily="-111" charset="0"/>
                <a:ea typeface="ＭＳ Ｐゴシック" pitchFamily="-111" charset="-128"/>
              </a:rPr>
              <a:t>CRAWDAD (Dartmouth, ‘05-)</a:t>
            </a:r>
            <a:endParaRPr lang="en-US" sz="2000" i="1" dirty="0" smtClean="0">
              <a:solidFill>
                <a:srgbClr val="CC0000"/>
              </a:solidFill>
              <a:latin typeface="Times New Roman" pitchFamily="-111" charset="0"/>
              <a:ea typeface="ＭＳ Ｐゴシック" pitchFamily="-111" charset="-128"/>
            </a:endParaRPr>
          </a:p>
          <a:p>
            <a:pPr lvl="1" eaLnBrk="1" hangingPunct="1">
              <a:lnSpc>
                <a:spcPct val="80000"/>
              </a:lnSpc>
            </a:pPr>
            <a:r>
              <a:rPr lang="en-US" sz="2400" dirty="0" err="1" smtClean="0">
                <a:latin typeface="Times New Roman" pitchFamily="-111" charset="0"/>
                <a:ea typeface="ＭＳ Ｐゴシック" pitchFamily="-111" charset="-128"/>
              </a:rPr>
              <a:t>Pentland</a:t>
            </a:r>
            <a:r>
              <a:rPr lang="en-US" sz="2400" dirty="0" smtClean="0">
                <a:latin typeface="Times New Roman" pitchFamily="-111" charset="0"/>
                <a:ea typeface="ＭＳ Ｐゴシック" pitchFamily="-111" charset="-128"/>
              </a:rPr>
              <a:t> (MIT) </a:t>
            </a:r>
            <a:r>
              <a:rPr lang="en-US" sz="2000" dirty="0" smtClean="0">
                <a:latin typeface="Times New Roman" pitchFamily="-111" charset="0"/>
                <a:ea typeface="ＭＳ Ｐゴシック" pitchFamily="-111" charset="-128"/>
              </a:rPr>
              <a:t>reality mining, etc.</a:t>
            </a:r>
          </a:p>
          <a:p>
            <a:pPr lvl="1" eaLnBrk="1" hangingPunct="1">
              <a:lnSpc>
                <a:spcPct val="80000"/>
              </a:lnSpc>
            </a:pPr>
            <a:r>
              <a:rPr lang="en-US" sz="2000" i="1" dirty="0" smtClean="0">
                <a:solidFill>
                  <a:srgbClr val="CC0000"/>
                </a:solidFill>
                <a:latin typeface="Times New Roman" pitchFamily="-111" charset="0"/>
                <a:ea typeface="ＭＳ Ｐゴシック" pitchFamily="-111" charset="-128"/>
              </a:rPr>
              <a:t> </a:t>
            </a:r>
            <a:r>
              <a:rPr lang="en-US" sz="2400" dirty="0" err="1" smtClean="0">
                <a:latin typeface="Times New Roman" pitchFamily="-111" charset="0"/>
                <a:ea typeface="ＭＳ Ｐゴシック" pitchFamily="-111" charset="-128"/>
              </a:rPr>
              <a:t>MobiLib</a:t>
            </a:r>
            <a:r>
              <a:rPr lang="en-US" sz="2400" dirty="0" smtClean="0">
                <a:latin typeface="Times New Roman" pitchFamily="-111" charset="0"/>
                <a:ea typeface="ＭＳ Ｐゴシック" pitchFamily="-111" charset="-128"/>
              </a:rPr>
              <a:t> (USC &amp; UFL, ’04-) </a:t>
            </a:r>
            <a:r>
              <a:rPr lang="en-US" sz="2000" i="1" dirty="0" err="1" smtClean="0">
                <a:solidFill>
                  <a:srgbClr val="CC0000"/>
                </a:solidFill>
                <a:latin typeface="Times New Roman" pitchFamily="-111" charset="0"/>
                <a:ea typeface="ＭＳ Ｐゴシック" pitchFamily="-111" charset="-128"/>
              </a:rPr>
              <a:t>cise.ufl.edu/~helmy/MobiLib</a:t>
            </a:r>
            <a:r>
              <a:rPr lang="en-US" sz="2000" i="1" dirty="0" smtClean="0">
                <a:solidFill>
                  <a:srgbClr val="CC0000"/>
                </a:solidFill>
                <a:latin typeface="Times New Roman" pitchFamily="-111" charset="0"/>
                <a:ea typeface="ＭＳ Ｐゴシック" pitchFamily="-111" charset="-128"/>
              </a:rPr>
              <a:t> </a:t>
            </a:r>
            <a:r>
              <a:rPr lang="en-US" sz="2000" dirty="0" smtClean="0">
                <a:solidFill>
                  <a:srgbClr val="CC0000"/>
                </a:solidFill>
                <a:latin typeface="Times New Roman" pitchFamily="-111" charset="0"/>
                <a:ea typeface="ＭＳ Ｐゴシック" pitchFamily="-111" charset="-128"/>
              </a:rPr>
              <a:t>(30+TB)</a:t>
            </a:r>
          </a:p>
          <a:p>
            <a:pPr lvl="2" eaLnBrk="1" hangingPunct="1">
              <a:lnSpc>
                <a:spcPct val="80000"/>
              </a:lnSpc>
            </a:pPr>
            <a:r>
              <a:rPr lang="en-US" sz="2000" dirty="0" smtClean="0">
                <a:latin typeface="Times New Roman" pitchFamily="-111" charset="0"/>
                <a:ea typeface="ＭＳ Ｐゴシック" pitchFamily="-111" charset="-128"/>
              </a:rPr>
              <a:t>65+ Traces from: USC, Dartmouth, MIT, UCSD, UCSB, UNC, UMass, </a:t>
            </a:r>
            <a:r>
              <a:rPr lang="en-US" sz="2000" dirty="0" err="1" smtClean="0">
                <a:latin typeface="Times New Roman" pitchFamily="-111" charset="0"/>
                <a:ea typeface="ＭＳ Ｐゴシック" pitchFamily="-111" charset="-128"/>
              </a:rPr>
              <a:t>GATech</a:t>
            </a:r>
            <a:r>
              <a:rPr lang="en-US" sz="2000" dirty="0" smtClean="0">
                <a:latin typeface="Times New Roman" pitchFamily="-111" charset="0"/>
                <a:ea typeface="ＭＳ Ｐゴシック" pitchFamily="-111" charset="-128"/>
              </a:rPr>
              <a:t>, Cambridge, UFL, …</a:t>
            </a:r>
          </a:p>
          <a:p>
            <a:pPr lvl="2" eaLnBrk="1" hangingPunct="1">
              <a:lnSpc>
                <a:spcPct val="80000"/>
              </a:lnSpc>
            </a:pPr>
            <a:r>
              <a:rPr lang="en-US" sz="2000" dirty="0" smtClean="0">
                <a:latin typeface="Times New Roman" pitchFamily="-111" charset="0"/>
                <a:ea typeface="ＭＳ Ｐゴシック" pitchFamily="-111" charset="-128"/>
              </a:rPr>
              <a:t>Tools for mobility modeling (IMPORTANT, </a:t>
            </a:r>
            <a:r>
              <a:rPr lang="en-US" sz="2000" dirty="0" err="1" smtClean="0">
                <a:latin typeface="Times New Roman" pitchFamily="-111" charset="0"/>
                <a:ea typeface="ＭＳ Ｐゴシック" pitchFamily="-111" charset="-128"/>
              </a:rPr>
              <a:t>TVC</a:t>
            </a:r>
            <a:r>
              <a:rPr lang="en-US" sz="2000" dirty="0" smtClean="0">
                <a:latin typeface="Times New Roman" pitchFamily="-111" charset="0"/>
                <a:ea typeface="ＭＳ Ｐゴシック" pitchFamily="-111" charset="-128"/>
              </a:rPr>
              <a:t>), data mining</a:t>
            </a:r>
            <a:endParaRPr lang="en-US" dirty="0" smtClean="0">
              <a:latin typeface="Times New Roman" pitchFamily="-111" charset="0"/>
              <a:ea typeface="ＭＳ Ｐゴシック" pitchFamily="-111" charset="-128"/>
            </a:endParaRPr>
          </a:p>
          <a:p>
            <a:pPr eaLnBrk="1" hangingPunct="1">
              <a:lnSpc>
                <a:spcPct val="80000"/>
              </a:lnSpc>
            </a:pPr>
            <a:r>
              <a:rPr lang="en-US" sz="2800" dirty="0" smtClean="0">
                <a:latin typeface="Times New Roman" pitchFamily="-111" charset="0"/>
                <a:ea typeface="ＭＳ Ｐゴシック" pitchFamily="-111" charset="-128"/>
              </a:rPr>
              <a:t>Types of traces:</a:t>
            </a:r>
          </a:p>
          <a:p>
            <a:pPr lvl="1" eaLnBrk="1" hangingPunct="1">
              <a:lnSpc>
                <a:spcPct val="80000"/>
              </a:lnSpc>
            </a:pPr>
            <a:r>
              <a:rPr lang="en-US" sz="2400" dirty="0" smtClean="0">
                <a:latin typeface="Times New Roman" pitchFamily="-111" charset="0"/>
                <a:ea typeface="ＭＳ Ｐゴシック" pitchFamily="-111" charset="-128"/>
              </a:rPr>
              <a:t>Campuses (</a:t>
            </a:r>
            <a:r>
              <a:rPr lang="en-US" sz="2400" dirty="0" err="1" smtClean="0">
                <a:latin typeface="Times New Roman" pitchFamily="-111" charset="0"/>
                <a:ea typeface="ＭＳ Ｐゴシック" pitchFamily="-111" charset="-128"/>
              </a:rPr>
              <a:t>WLANs</a:t>
            </a:r>
            <a:r>
              <a:rPr lang="en-US" sz="2400" dirty="0" smtClean="0">
                <a:latin typeface="Times New Roman" pitchFamily="-111" charset="0"/>
                <a:ea typeface="ＭＳ Ｐゴシック" pitchFamily="-111" charset="-128"/>
              </a:rPr>
              <a:t>), Conference AP and encounter traces</a:t>
            </a:r>
          </a:p>
          <a:p>
            <a:pPr lvl="1" eaLnBrk="1" hangingPunct="1">
              <a:lnSpc>
                <a:spcPct val="80000"/>
              </a:lnSpc>
            </a:pPr>
            <a:r>
              <a:rPr lang="en-US" sz="2400" dirty="0" smtClean="0">
                <a:latin typeface="Times New Roman" pitchFamily="-111" charset="0"/>
                <a:ea typeface="ＭＳ Ｐゴシック" pitchFamily="-111" charset="-128"/>
              </a:rPr>
              <a:t>Municipal (off-campus) wireless </a:t>
            </a:r>
            <a:r>
              <a:rPr lang="en-US" sz="2400" dirty="0" err="1" smtClean="0">
                <a:latin typeface="Times New Roman" pitchFamily="-111" charset="0"/>
                <a:ea typeface="ＭＳ Ｐゴシック" pitchFamily="-111" charset="-128"/>
              </a:rPr>
              <a:t>APs</a:t>
            </a:r>
            <a:r>
              <a:rPr lang="en-US" sz="2400" dirty="0" smtClean="0">
                <a:latin typeface="Times New Roman" pitchFamily="-111" charset="0"/>
                <a:ea typeface="ＭＳ Ｐゴシック" pitchFamily="-111" charset="-128"/>
              </a:rPr>
              <a:t>, </a:t>
            </a:r>
          </a:p>
          <a:p>
            <a:pPr lvl="1" eaLnBrk="1" hangingPunct="1">
              <a:lnSpc>
                <a:spcPct val="80000"/>
              </a:lnSpc>
            </a:pPr>
            <a:r>
              <a:rPr lang="en-US" sz="2400" dirty="0" smtClean="0">
                <a:latin typeface="Times New Roman" pitchFamily="-111" charset="0"/>
                <a:ea typeface="ＭＳ Ｐゴシック" pitchFamily="-111" charset="-128"/>
              </a:rPr>
              <a:t>Taxi cabs, bus &amp; vehicular traces (rare!)</a:t>
            </a:r>
          </a:p>
          <a:p>
            <a:pPr eaLnBrk="1" hangingPunct="1"/>
            <a:endParaRPr lang="en-US" sz="2800" i="1" dirty="0" smtClean="0">
              <a:solidFill>
                <a:schemeClr val="accent2"/>
              </a:solidFill>
              <a:latin typeface="Times New Roman" pitchFamily="-111" charset="0"/>
              <a:ea typeface="ＭＳ Ｐゴシック" pitchFamily="-111" charset="-128"/>
            </a:endParaRPr>
          </a:p>
        </p:txBody>
      </p:sp>
      <p:grpSp>
        <p:nvGrpSpPr>
          <p:cNvPr id="2" name="Group 4"/>
          <p:cNvGrpSpPr>
            <a:grpSpLocks/>
          </p:cNvGrpSpPr>
          <p:nvPr/>
        </p:nvGrpSpPr>
        <p:grpSpPr bwMode="auto">
          <a:xfrm>
            <a:off x="8235950" y="5257800"/>
            <a:ext cx="908050" cy="1282700"/>
            <a:chOff x="288" y="1056"/>
            <a:chExt cx="1196" cy="1569"/>
          </a:xfrm>
        </p:grpSpPr>
        <p:sp>
          <p:nvSpPr>
            <p:cNvPr id="28677" name="AutoShape 5"/>
            <p:cNvSpPr>
              <a:spLocks noChangeArrowheads="1"/>
            </p:cNvSpPr>
            <p:nvPr/>
          </p:nvSpPr>
          <p:spPr bwMode="auto">
            <a:xfrm>
              <a:off x="288" y="1056"/>
              <a:ext cx="1104" cy="1008"/>
            </a:xfrm>
            <a:prstGeom prst="flowChartMultidocument">
              <a:avLst/>
            </a:prstGeom>
            <a:noFill/>
            <a:ln w="31750">
              <a:solidFill>
                <a:schemeClr val="tx1"/>
              </a:solidFill>
              <a:miter lim="800000"/>
              <a:headEnd/>
              <a:tailEnd/>
            </a:ln>
          </p:spPr>
          <p:txBody>
            <a:bodyPr wrap="none" anchor="ctr"/>
            <a:lstStyle/>
            <a:p>
              <a:endParaRPr lang="en-US"/>
            </a:p>
          </p:txBody>
        </p:sp>
        <p:sp>
          <p:nvSpPr>
            <p:cNvPr id="28678" name="Text Box 6"/>
            <p:cNvSpPr txBox="1">
              <a:spLocks noChangeArrowheads="1"/>
            </p:cNvSpPr>
            <p:nvPr/>
          </p:nvSpPr>
          <p:spPr bwMode="auto">
            <a:xfrm>
              <a:off x="480" y="2139"/>
              <a:ext cx="1004" cy="486"/>
            </a:xfrm>
            <a:prstGeom prst="rect">
              <a:avLst/>
            </a:prstGeom>
            <a:noFill/>
            <a:ln w="9525">
              <a:noFill/>
              <a:miter lim="800000"/>
              <a:headEnd/>
              <a:tailEnd/>
            </a:ln>
          </p:spPr>
          <p:txBody>
            <a:bodyPr wrap="none">
              <a:spAutoFit/>
            </a:bodyPr>
            <a:lstStyle/>
            <a:p>
              <a:r>
                <a:rPr lang="en-US" altLang="zh-TW" sz="2000" b="1" i="1">
                  <a:latin typeface="Times New Roman" pitchFamily="-111" charset="0"/>
                  <a:cs typeface="Times New Roman" pitchFamily="-111" charset="0"/>
                </a:rPr>
                <a:t>T</a:t>
              </a:r>
              <a:r>
                <a:rPr lang="en-US" altLang="zh-TW" sz="2000">
                  <a:latin typeface="Times New Roman" pitchFamily="-111" charset="0"/>
                  <a:cs typeface="Times New Roman" pitchFamily="-111" charset="0"/>
                </a:rPr>
                <a:t>race</a:t>
              </a:r>
            </a:p>
          </p:txBody>
        </p:sp>
      </p:grpSp>
      <p:pic>
        <p:nvPicPr>
          <p:cNvPr id="7" name="Picture 6" descr="ufw-wireless-coverage.jpg"/>
          <p:cNvPicPr>
            <a:picLocks noChangeAspect="1"/>
          </p:cNvPicPr>
          <p:nvPr/>
        </p:nvPicPr>
        <p:blipFill>
          <a:blip r:embed="rId3"/>
          <a:stretch>
            <a:fillRect/>
          </a:stretch>
        </p:blipFill>
        <p:spPr>
          <a:xfrm>
            <a:off x="6096000" y="533400"/>
            <a:ext cx="2870216" cy="1601885"/>
          </a:xfrm>
          <a:prstGeom prst="rect">
            <a:avLst/>
          </a:prstGeom>
        </p:spPr>
      </p:pic>
      <p:pic>
        <p:nvPicPr>
          <p:cNvPr id="8" name="Picture 7" descr="Screen Shot 2015-12-05 at 3.10.31 AM.png"/>
          <p:cNvPicPr>
            <a:picLocks noChangeAspect="1"/>
          </p:cNvPicPr>
          <p:nvPr/>
        </p:nvPicPr>
        <p:blipFill>
          <a:blip r:embed="rId4"/>
          <a:stretch>
            <a:fillRect/>
          </a:stretch>
        </p:blipFill>
        <p:spPr>
          <a:xfrm>
            <a:off x="7086600" y="2133600"/>
            <a:ext cx="2590800" cy="1890584"/>
          </a:xfrm>
          <a:prstGeom prst="rect">
            <a:avLst/>
          </a:prstGeom>
        </p:spPr>
      </p:pic>
      <p:pic>
        <p:nvPicPr>
          <p:cNvPr id="9" name="Picture 8" descr="Screen Shot 2015-12-09 at 12.51.36 AM.png"/>
          <p:cNvPicPr>
            <a:picLocks noChangeAspect="1"/>
          </p:cNvPicPr>
          <p:nvPr/>
        </p:nvPicPr>
        <p:blipFill>
          <a:blip r:embed="rId5"/>
          <a:stretch>
            <a:fillRect/>
          </a:stretch>
        </p:blipFill>
        <p:spPr>
          <a:xfrm>
            <a:off x="5334000" y="2438400"/>
            <a:ext cx="1908539" cy="16954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animEffect transition="in" filter="fade">
                                      <p:cBhvr>
                                        <p:cTn id="7" dur="500"/>
                                        <p:tgtEl>
                                          <p:spTgt spid="2867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675">
                                            <p:txEl>
                                              <p:pRg st="1" end="1"/>
                                            </p:txEl>
                                          </p:spTgt>
                                        </p:tgtEl>
                                        <p:attrNameLst>
                                          <p:attrName>style.visibility</p:attrName>
                                        </p:attrNameLst>
                                      </p:cBhvr>
                                      <p:to>
                                        <p:strVal val="visible"/>
                                      </p:to>
                                    </p:set>
                                    <p:animEffect transition="in" filter="fade">
                                      <p:cBhvr>
                                        <p:cTn id="10" dur="500"/>
                                        <p:tgtEl>
                                          <p:spTgt spid="28675">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675">
                                            <p:txEl>
                                              <p:pRg st="2" end="2"/>
                                            </p:txEl>
                                          </p:spTgt>
                                        </p:tgtEl>
                                        <p:attrNameLst>
                                          <p:attrName>style.visibility</p:attrName>
                                        </p:attrNameLst>
                                      </p:cBhvr>
                                      <p:to>
                                        <p:strVal val="visible"/>
                                      </p:to>
                                    </p:set>
                                    <p:animEffect transition="in" filter="fade">
                                      <p:cBhvr>
                                        <p:cTn id="13" dur="500"/>
                                        <p:tgtEl>
                                          <p:spTgt spid="28675">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8675">
                                            <p:txEl>
                                              <p:pRg st="3" end="3"/>
                                            </p:txEl>
                                          </p:spTgt>
                                        </p:tgtEl>
                                        <p:attrNameLst>
                                          <p:attrName>style.visibility</p:attrName>
                                        </p:attrNameLst>
                                      </p:cBhvr>
                                      <p:to>
                                        <p:strVal val="visible"/>
                                      </p:to>
                                    </p:set>
                                    <p:animEffect transition="in" filter="fade">
                                      <p:cBhvr>
                                        <p:cTn id="16" dur="500"/>
                                        <p:tgtEl>
                                          <p:spTgt spid="28675">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8675">
                                            <p:txEl>
                                              <p:pRg st="4" end="4"/>
                                            </p:txEl>
                                          </p:spTgt>
                                        </p:tgtEl>
                                        <p:attrNameLst>
                                          <p:attrName>style.visibility</p:attrName>
                                        </p:attrNameLst>
                                      </p:cBhvr>
                                      <p:to>
                                        <p:strVal val="visible"/>
                                      </p:to>
                                    </p:set>
                                    <p:animEffect transition="in" filter="fade">
                                      <p:cBhvr>
                                        <p:cTn id="21" dur="500"/>
                                        <p:tgtEl>
                                          <p:spTgt spid="28675">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8675">
                                            <p:txEl>
                                              <p:pRg st="5" end="5"/>
                                            </p:txEl>
                                          </p:spTgt>
                                        </p:tgtEl>
                                        <p:attrNameLst>
                                          <p:attrName>style.visibility</p:attrName>
                                        </p:attrNameLst>
                                      </p:cBhvr>
                                      <p:to>
                                        <p:strVal val="visible"/>
                                      </p:to>
                                    </p:set>
                                    <p:animEffect transition="in" filter="fade">
                                      <p:cBhvr>
                                        <p:cTn id="24" dur="500"/>
                                        <p:tgtEl>
                                          <p:spTgt spid="28675">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8675">
                                            <p:txEl>
                                              <p:pRg st="6" end="6"/>
                                            </p:txEl>
                                          </p:spTgt>
                                        </p:tgtEl>
                                        <p:attrNameLst>
                                          <p:attrName>style.visibility</p:attrName>
                                        </p:attrNameLst>
                                      </p:cBhvr>
                                      <p:to>
                                        <p:strVal val="visible"/>
                                      </p:to>
                                    </p:set>
                                    <p:animEffect transition="in" filter="fade">
                                      <p:cBhvr>
                                        <p:cTn id="27" dur="500"/>
                                        <p:tgtEl>
                                          <p:spTgt spid="28675">
                                            <p:txEl>
                                              <p:pRg st="6" end="6"/>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8675">
                                            <p:txEl>
                                              <p:pRg st="7" end="7"/>
                                            </p:txEl>
                                          </p:spTgt>
                                        </p:tgtEl>
                                        <p:attrNameLst>
                                          <p:attrName>style.visibility</p:attrName>
                                        </p:attrNameLst>
                                      </p:cBhvr>
                                      <p:to>
                                        <p:strVal val="visible"/>
                                      </p:to>
                                    </p:set>
                                    <p:animEffect transition="in" filter="fade">
                                      <p:cBhvr>
                                        <p:cTn id="30" dur="500"/>
                                        <p:tgtEl>
                                          <p:spTgt spid="28675">
                                            <p:txEl>
                                              <p:pRg st="7" end="7"/>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8675">
                                            <p:txEl>
                                              <p:pRg st="8" end="8"/>
                                            </p:txEl>
                                          </p:spTgt>
                                        </p:tgtEl>
                                        <p:attrNameLst>
                                          <p:attrName>style.visibility</p:attrName>
                                        </p:attrNameLst>
                                      </p:cBhvr>
                                      <p:to>
                                        <p:strVal val="visible"/>
                                      </p:to>
                                    </p:set>
                                    <p:animEffect transition="in" filter="fade">
                                      <p:cBhvr>
                                        <p:cTn id="33" dur="500"/>
                                        <p:tgtEl>
                                          <p:spTgt spid="28675">
                                            <p:txEl>
                                              <p:pRg st="8" end="8"/>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8675">
                                            <p:txEl>
                                              <p:pRg st="9" end="9"/>
                                            </p:txEl>
                                          </p:spTgt>
                                        </p:tgtEl>
                                        <p:attrNameLst>
                                          <p:attrName>style.visibility</p:attrName>
                                        </p:attrNameLst>
                                      </p:cBhvr>
                                      <p:to>
                                        <p:strVal val="visible"/>
                                      </p:to>
                                    </p:set>
                                    <p:animEffect transition="in" filter="fade">
                                      <p:cBhvr>
                                        <p:cTn id="36" dur="500"/>
                                        <p:tgtEl>
                                          <p:spTgt spid="28675">
                                            <p:txEl>
                                              <p:pRg st="9" end="9"/>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8675">
                                            <p:txEl>
                                              <p:pRg st="10" end="10"/>
                                            </p:txEl>
                                          </p:spTgt>
                                        </p:tgtEl>
                                        <p:attrNameLst>
                                          <p:attrName>style.visibility</p:attrName>
                                        </p:attrNameLst>
                                      </p:cBhvr>
                                      <p:to>
                                        <p:strVal val="visible"/>
                                      </p:to>
                                    </p:set>
                                    <p:animEffect transition="in" filter="fade">
                                      <p:cBhvr>
                                        <p:cTn id="41" dur="500"/>
                                        <p:tgtEl>
                                          <p:spTgt spid="28675">
                                            <p:txEl>
                                              <p:pRg st="10" end="10"/>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8675">
                                            <p:txEl>
                                              <p:pRg st="11" end="11"/>
                                            </p:txEl>
                                          </p:spTgt>
                                        </p:tgtEl>
                                        <p:attrNameLst>
                                          <p:attrName>style.visibility</p:attrName>
                                        </p:attrNameLst>
                                      </p:cBhvr>
                                      <p:to>
                                        <p:strVal val="visible"/>
                                      </p:to>
                                    </p:set>
                                    <p:animEffect transition="in" filter="fade">
                                      <p:cBhvr>
                                        <p:cTn id="44" dur="500"/>
                                        <p:tgtEl>
                                          <p:spTgt spid="28675">
                                            <p:txEl>
                                              <p:pRg st="11" end="11"/>
                                            </p:tx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8675">
                                            <p:txEl>
                                              <p:pRg st="12" end="12"/>
                                            </p:txEl>
                                          </p:spTgt>
                                        </p:tgtEl>
                                        <p:attrNameLst>
                                          <p:attrName>style.visibility</p:attrName>
                                        </p:attrNameLst>
                                      </p:cBhvr>
                                      <p:to>
                                        <p:strVal val="visible"/>
                                      </p:to>
                                    </p:set>
                                    <p:animEffect transition="in" filter="fade">
                                      <p:cBhvr>
                                        <p:cTn id="47" dur="500"/>
                                        <p:tgtEl>
                                          <p:spTgt spid="28675">
                                            <p:txEl>
                                              <p:pRg st="12" end="12"/>
                                            </p:tx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8675">
                                            <p:txEl>
                                              <p:pRg st="13" end="13"/>
                                            </p:txEl>
                                          </p:spTgt>
                                        </p:tgtEl>
                                        <p:attrNameLst>
                                          <p:attrName>style.visibility</p:attrName>
                                        </p:attrNameLst>
                                      </p:cBhvr>
                                      <p:to>
                                        <p:strVal val="visible"/>
                                      </p:to>
                                    </p:set>
                                    <p:animEffect transition="in" filter="fade">
                                      <p:cBhvr>
                                        <p:cTn id="50" dur="500"/>
                                        <p:tgtEl>
                                          <p:spTgt spid="28675">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build="p"/>
    </p:bld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165891" name="Rectangle 2"/>
          <p:cNvSpPr>
            <a:spLocks noGrp="1" noChangeArrowheads="1"/>
          </p:cNvSpPr>
          <p:nvPr>
            <p:ph type="title" idx="4294967295"/>
          </p:nvPr>
        </p:nvSpPr>
        <p:spPr>
          <a:xfrm>
            <a:off x="-76200" y="1203325"/>
            <a:ext cx="7772400" cy="914400"/>
          </a:xfrm>
        </p:spPr>
        <p:txBody>
          <a:bodyPr/>
          <a:lstStyle/>
          <a:p>
            <a:pPr eaLnBrk="1" hangingPunct="1"/>
            <a:r>
              <a:rPr lang="en-US" sz="3200">
                <a:ea typeface="ＭＳ Ｐゴシック" pitchFamily="-108" charset="-128"/>
                <a:cs typeface="ＭＳ Ｐゴシック" pitchFamily="-108" charset="-128"/>
              </a:rPr>
              <a:t>Streets - Manhattan</a:t>
            </a:r>
          </a:p>
        </p:txBody>
      </p:sp>
      <p:pic>
        <p:nvPicPr>
          <p:cNvPr id="165892" name="Picture 3" descr="LA-downtown-street-map"/>
          <p:cNvPicPr>
            <a:picLocks noGrp="1" noChangeAspect="1" noChangeArrowheads="1"/>
          </p:cNvPicPr>
          <p:nvPr>
            <p:ph sz="half" idx="4294967295"/>
          </p:nvPr>
        </p:nvPicPr>
        <p:blipFill>
          <a:blip r:embed="rId3"/>
          <a:srcRect/>
          <a:stretch>
            <a:fillRect/>
          </a:stretch>
        </p:blipFill>
        <p:spPr>
          <a:xfrm>
            <a:off x="533400" y="822325"/>
            <a:ext cx="7924800" cy="6035675"/>
          </a:xfrm>
          <a:noFill/>
        </p:spPr>
      </p:pic>
      <p:pic>
        <p:nvPicPr>
          <p:cNvPr id="759812" name="Picture 4" descr="j0233469"/>
          <p:cNvPicPr>
            <a:picLocks noChangeAspect="1" noChangeArrowheads="1"/>
          </p:cNvPicPr>
          <p:nvPr/>
        </p:nvPicPr>
        <p:blipFill>
          <a:blip r:embed="rId4"/>
          <a:srcRect/>
          <a:stretch>
            <a:fillRect/>
          </a:stretch>
        </p:blipFill>
        <p:spPr bwMode="auto">
          <a:xfrm rot="-3196382">
            <a:off x="4928394" y="1532731"/>
            <a:ext cx="381000" cy="179388"/>
          </a:xfrm>
          <a:prstGeom prst="rect">
            <a:avLst/>
          </a:prstGeom>
          <a:noFill/>
          <a:ln w="9525">
            <a:noFill/>
            <a:miter lim="800000"/>
            <a:headEnd/>
            <a:tailEnd/>
          </a:ln>
        </p:spPr>
      </p:pic>
      <p:pic>
        <p:nvPicPr>
          <p:cNvPr id="759813" name="Picture 5" descr="j0233469"/>
          <p:cNvPicPr>
            <a:picLocks noChangeAspect="1" noChangeArrowheads="1"/>
          </p:cNvPicPr>
          <p:nvPr/>
        </p:nvPicPr>
        <p:blipFill>
          <a:blip r:embed="rId4"/>
          <a:srcRect/>
          <a:stretch>
            <a:fillRect/>
          </a:stretch>
        </p:blipFill>
        <p:spPr bwMode="auto">
          <a:xfrm rot="-3256686">
            <a:off x="5156994" y="1227931"/>
            <a:ext cx="381000" cy="179388"/>
          </a:xfrm>
          <a:prstGeom prst="rect">
            <a:avLst/>
          </a:prstGeom>
          <a:noFill/>
          <a:ln w="9525">
            <a:noFill/>
            <a:miter lim="800000"/>
            <a:headEnd/>
            <a:tailEnd/>
          </a:ln>
        </p:spPr>
      </p:pic>
      <p:pic>
        <p:nvPicPr>
          <p:cNvPr id="759814" name="Picture 6" descr="j0233469"/>
          <p:cNvPicPr>
            <a:picLocks noChangeAspect="1" noChangeArrowheads="1"/>
          </p:cNvPicPr>
          <p:nvPr/>
        </p:nvPicPr>
        <p:blipFill>
          <a:blip r:embed="rId4"/>
          <a:srcRect/>
          <a:stretch>
            <a:fillRect/>
          </a:stretch>
        </p:blipFill>
        <p:spPr bwMode="auto">
          <a:xfrm rot="-3196382">
            <a:off x="5385594" y="923131"/>
            <a:ext cx="381000" cy="179388"/>
          </a:xfrm>
          <a:prstGeom prst="rect">
            <a:avLst/>
          </a:prstGeom>
          <a:noFill/>
          <a:ln w="9525">
            <a:noFill/>
            <a:miter lim="800000"/>
            <a:headEnd/>
            <a:tailEnd/>
          </a:ln>
        </p:spPr>
      </p:pic>
      <p:pic>
        <p:nvPicPr>
          <p:cNvPr id="759815" name="Picture 7" descr="j0233469"/>
          <p:cNvPicPr>
            <a:picLocks noChangeAspect="1" noChangeArrowheads="1"/>
          </p:cNvPicPr>
          <p:nvPr/>
        </p:nvPicPr>
        <p:blipFill>
          <a:blip r:embed="rId4"/>
          <a:srcRect/>
          <a:stretch>
            <a:fillRect/>
          </a:stretch>
        </p:blipFill>
        <p:spPr bwMode="auto">
          <a:xfrm rot="1842528">
            <a:off x="4038600" y="3794125"/>
            <a:ext cx="381000" cy="179388"/>
          </a:xfrm>
          <a:prstGeom prst="rect">
            <a:avLst/>
          </a:prstGeom>
          <a:noFill/>
          <a:ln w="9525">
            <a:noFill/>
            <a:miter lim="800000"/>
            <a:headEnd/>
            <a:tailEnd/>
          </a:ln>
        </p:spPr>
      </p:pic>
      <p:pic>
        <p:nvPicPr>
          <p:cNvPr id="759816" name="Picture 8" descr="j0233469"/>
          <p:cNvPicPr>
            <a:picLocks noChangeAspect="1" noChangeArrowheads="1"/>
          </p:cNvPicPr>
          <p:nvPr/>
        </p:nvPicPr>
        <p:blipFill>
          <a:blip r:embed="rId4"/>
          <a:srcRect/>
          <a:stretch>
            <a:fillRect/>
          </a:stretch>
        </p:blipFill>
        <p:spPr bwMode="auto">
          <a:xfrm rot="-3256686">
            <a:off x="4166394" y="3818731"/>
            <a:ext cx="381000" cy="179388"/>
          </a:xfrm>
          <a:prstGeom prst="rect">
            <a:avLst/>
          </a:prstGeom>
          <a:noFill/>
          <a:ln w="9525">
            <a:noFill/>
            <a:miter lim="800000"/>
            <a:headEnd/>
            <a:tailEnd/>
          </a:ln>
        </p:spPr>
      </p:pic>
      <p:pic>
        <p:nvPicPr>
          <p:cNvPr id="759817" name="Picture 9" descr="j0233469"/>
          <p:cNvPicPr>
            <a:picLocks noChangeAspect="1" noChangeArrowheads="1"/>
          </p:cNvPicPr>
          <p:nvPr/>
        </p:nvPicPr>
        <p:blipFill>
          <a:blip r:embed="rId4"/>
          <a:srcRect/>
          <a:stretch>
            <a:fillRect/>
          </a:stretch>
        </p:blipFill>
        <p:spPr bwMode="auto">
          <a:xfrm rot="-3256686">
            <a:off x="4394994" y="3513931"/>
            <a:ext cx="381000" cy="179388"/>
          </a:xfrm>
          <a:prstGeom prst="rect">
            <a:avLst/>
          </a:prstGeom>
          <a:noFill/>
          <a:ln w="9525">
            <a:noFill/>
            <a:miter lim="800000"/>
            <a:headEnd/>
            <a:tailEnd/>
          </a:ln>
        </p:spPr>
      </p:pic>
      <p:pic>
        <p:nvPicPr>
          <p:cNvPr id="759818" name="Picture 10" descr="j0233469"/>
          <p:cNvPicPr>
            <a:picLocks noChangeAspect="1" noChangeArrowheads="1"/>
          </p:cNvPicPr>
          <p:nvPr/>
        </p:nvPicPr>
        <p:blipFill>
          <a:blip r:embed="rId4"/>
          <a:srcRect/>
          <a:stretch>
            <a:fillRect/>
          </a:stretch>
        </p:blipFill>
        <p:spPr bwMode="auto">
          <a:xfrm rot="-3256686">
            <a:off x="4623594" y="3209131"/>
            <a:ext cx="381000" cy="179388"/>
          </a:xfrm>
          <a:prstGeom prst="rect">
            <a:avLst/>
          </a:prstGeom>
          <a:noFill/>
          <a:ln w="9525">
            <a:noFill/>
            <a:miter lim="800000"/>
            <a:headEnd/>
            <a:tailEnd/>
          </a:ln>
        </p:spPr>
      </p:pic>
      <p:pic>
        <p:nvPicPr>
          <p:cNvPr id="759819" name="Picture 11" descr="j0233469"/>
          <p:cNvPicPr>
            <a:picLocks noChangeAspect="1" noChangeArrowheads="1"/>
          </p:cNvPicPr>
          <p:nvPr/>
        </p:nvPicPr>
        <p:blipFill>
          <a:blip r:embed="rId4"/>
          <a:srcRect/>
          <a:stretch>
            <a:fillRect/>
          </a:stretch>
        </p:blipFill>
        <p:spPr bwMode="auto">
          <a:xfrm rot="1842528">
            <a:off x="2057400" y="5013325"/>
            <a:ext cx="381000" cy="179388"/>
          </a:xfrm>
          <a:prstGeom prst="rect">
            <a:avLst/>
          </a:prstGeom>
          <a:noFill/>
          <a:ln w="9525">
            <a:noFill/>
            <a:miter lim="800000"/>
            <a:headEnd/>
            <a:tailEnd/>
          </a:ln>
        </p:spPr>
      </p:pic>
      <p:pic>
        <p:nvPicPr>
          <p:cNvPr id="759820" name="Picture 12" descr="j0233469"/>
          <p:cNvPicPr>
            <a:picLocks noChangeAspect="1" noChangeArrowheads="1"/>
          </p:cNvPicPr>
          <p:nvPr/>
        </p:nvPicPr>
        <p:blipFill>
          <a:blip r:embed="rId4"/>
          <a:srcRect/>
          <a:stretch>
            <a:fillRect/>
          </a:stretch>
        </p:blipFill>
        <p:spPr bwMode="auto">
          <a:xfrm rot="-8042166">
            <a:off x="965994" y="4504531"/>
            <a:ext cx="381000" cy="179388"/>
          </a:xfrm>
          <a:prstGeom prst="rect">
            <a:avLst/>
          </a:prstGeom>
          <a:noFill/>
          <a:ln w="9525">
            <a:noFill/>
            <a:miter lim="800000"/>
            <a:headEnd/>
            <a:tailEnd/>
          </a:ln>
        </p:spPr>
      </p:pic>
      <p:pic>
        <p:nvPicPr>
          <p:cNvPr id="165902" name="Picture 13" descr="MCj03710820000[1]"/>
          <p:cNvPicPr>
            <a:picLocks noChangeAspect="1" noChangeArrowheads="1"/>
          </p:cNvPicPr>
          <p:nvPr/>
        </p:nvPicPr>
        <p:blipFill>
          <a:blip r:embed="rId5"/>
          <a:srcRect/>
          <a:stretch>
            <a:fillRect/>
          </a:stretch>
        </p:blipFill>
        <p:spPr bwMode="auto">
          <a:xfrm>
            <a:off x="2286000" y="4860925"/>
            <a:ext cx="395288" cy="457200"/>
          </a:xfrm>
          <a:prstGeom prst="rect">
            <a:avLst/>
          </a:prstGeom>
          <a:noFill/>
          <a:ln w="9525">
            <a:noFill/>
            <a:miter lim="800000"/>
            <a:headEnd/>
            <a:tailEnd/>
          </a:ln>
        </p:spPr>
      </p:pic>
      <p:pic>
        <p:nvPicPr>
          <p:cNvPr id="165903" name="Picture 14" descr="MCj03710820000[1]"/>
          <p:cNvPicPr>
            <a:picLocks noChangeAspect="1" noChangeArrowheads="1"/>
          </p:cNvPicPr>
          <p:nvPr/>
        </p:nvPicPr>
        <p:blipFill>
          <a:blip r:embed="rId5"/>
          <a:srcRect/>
          <a:stretch>
            <a:fillRect/>
          </a:stretch>
        </p:blipFill>
        <p:spPr bwMode="auto">
          <a:xfrm>
            <a:off x="3962400" y="2422525"/>
            <a:ext cx="395288" cy="457200"/>
          </a:xfrm>
          <a:prstGeom prst="rect">
            <a:avLst/>
          </a:prstGeom>
          <a:noFill/>
          <a:ln w="9525">
            <a:noFill/>
            <a:miter lim="800000"/>
            <a:headEnd/>
            <a:tailEnd/>
          </a:ln>
        </p:spPr>
      </p:pic>
      <p:pic>
        <p:nvPicPr>
          <p:cNvPr id="165904" name="Picture 15" descr="j0310286"/>
          <p:cNvPicPr>
            <a:picLocks noChangeAspect="1" noChangeArrowheads="1"/>
          </p:cNvPicPr>
          <p:nvPr/>
        </p:nvPicPr>
        <p:blipFill>
          <a:blip r:embed="rId6"/>
          <a:srcRect/>
          <a:stretch>
            <a:fillRect/>
          </a:stretch>
        </p:blipFill>
        <p:spPr bwMode="auto">
          <a:xfrm>
            <a:off x="4638675" y="1431925"/>
            <a:ext cx="395288" cy="457200"/>
          </a:xfrm>
          <a:prstGeom prst="rect">
            <a:avLst/>
          </a:prstGeom>
          <a:noFill/>
          <a:ln w="9525">
            <a:noFill/>
            <a:miter lim="800000"/>
            <a:headEnd/>
            <a:tailEnd/>
          </a:ln>
        </p:spPr>
      </p:pic>
      <p:pic>
        <p:nvPicPr>
          <p:cNvPr id="165905" name="Picture 16" descr="j0310286"/>
          <p:cNvPicPr>
            <a:picLocks noChangeAspect="1" noChangeArrowheads="1"/>
          </p:cNvPicPr>
          <p:nvPr/>
        </p:nvPicPr>
        <p:blipFill>
          <a:blip r:embed="rId6"/>
          <a:srcRect/>
          <a:stretch>
            <a:fillRect/>
          </a:stretch>
        </p:blipFill>
        <p:spPr bwMode="auto">
          <a:xfrm>
            <a:off x="3733800" y="3946525"/>
            <a:ext cx="395288" cy="457200"/>
          </a:xfrm>
          <a:prstGeom prst="rect">
            <a:avLst/>
          </a:prstGeom>
          <a:noFill/>
          <a:ln w="9525">
            <a:noFill/>
            <a:miter lim="800000"/>
            <a:headEnd/>
            <a:tailEnd/>
          </a:ln>
        </p:spPr>
      </p:pic>
      <p:pic>
        <p:nvPicPr>
          <p:cNvPr id="165906" name="Picture 17" descr="MCj03710820000[1]"/>
          <p:cNvPicPr>
            <a:picLocks noChangeAspect="1" noChangeArrowheads="1"/>
          </p:cNvPicPr>
          <p:nvPr/>
        </p:nvPicPr>
        <p:blipFill>
          <a:blip r:embed="rId5"/>
          <a:srcRect/>
          <a:stretch>
            <a:fillRect/>
          </a:stretch>
        </p:blipFill>
        <p:spPr bwMode="auto">
          <a:xfrm>
            <a:off x="2438400" y="2270125"/>
            <a:ext cx="395288" cy="457200"/>
          </a:xfrm>
          <a:prstGeom prst="rect">
            <a:avLst/>
          </a:prstGeom>
          <a:noFill/>
          <a:ln w="9525">
            <a:noFill/>
            <a:miter lim="800000"/>
            <a:headEnd/>
            <a:tailEnd/>
          </a:ln>
        </p:spPr>
      </p:pic>
      <p:pic>
        <p:nvPicPr>
          <p:cNvPr id="165907" name="Picture 18" descr="MCj03710820000[1]"/>
          <p:cNvPicPr>
            <a:picLocks noChangeAspect="1" noChangeArrowheads="1"/>
          </p:cNvPicPr>
          <p:nvPr/>
        </p:nvPicPr>
        <p:blipFill>
          <a:blip r:embed="rId5"/>
          <a:srcRect/>
          <a:stretch>
            <a:fillRect/>
          </a:stretch>
        </p:blipFill>
        <p:spPr bwMode="auto">
          <a:xfrm>
            <a:off x="3124200" y="4784725"/>
            <a:ext cx="395288" cy="457200"/>
          </a:xfrm>
          <a:prstGeom prst="rect">
            <a:avLst/>
          </a:prstGeom>
          <a:noFill/>
          <a:ln w="9525">
            <a:noFill/>
            <a:miter lim="800000"/>
            <a:headEnd/>
            <a:tailEnd/>
          </a:ln>
        </p:spPr>
      </p:pic>
      <p:pic>
        <p:nvPicPr>
          <p:cNvPr id="165908" name="Picture 19" descr="j0310286"/>
          <p:cNvPicPr>
            <a:picLocks noChangeAspect="1" noChangeArrowheads="1"/>
          </p:cNvPicPr>
          <p:nvPr/>
        </p:nvPicPr>
        <p:blipFill>
          <a:blip r:embed="rId6"/>
          <a:srcRect/>
          <a:stretch>
            <a:fillRect/>
          </a:stretch>
        </p:blipFill>
        <p:spPr bwMode="auto">
          <a:xfrm>
            <a:off x="457200" y="3641725"/>
            <a:ext cx="395288" cy="457200"/>
          </a:xfrm>
          <a:prstGeom prst="rect">
            <a:avLst/>
          </a:prstGeom>
          <a:noFill/>
          <a:ln w="9525">
            <a:noFill/>
            <a:miter lim="800000"/>
            <a:headEnd/>
            <a:tailEnd/>
          </a:ln>
        </p:spPr>
      </p:pic>
      <p:sp>
        <p:nvSpPr>
          <p:cNvPr id="21" name="TextBox 20"/>
          <p:cNvSpPr txBox="1"/>
          <p:nvPr/>
        </p:nvSpPr>
        <p:spPr>
          <a:xfrm>
            <a:off x="1121143" y="468868"/>
            <a:ext cx="7511604" cy="369332"/>
          </a:xfrm>
          <a:prstGeom prst="rect">
            <a:avLst/>
          </a:prstGeom>
          <a:noFill/>
        </p:spPr>
        <p:txBody>
          <a:bodyPr wrap="none" rtlCol="0">
            <a:spAutoFit/>
          </a:bodyPr>
          <a:lstStyle/>
          <a:p>
            <a:r>
              <a:rPr lang="en-US" u="sng" dirty="0" smtClean="0">
                <a:solidFill>
                  <a:srgbClr val="0000FF"/>
                </a:solidFill>
                <a:latin typeface="Times New Roman"/>
                <a:cs typeface="Times New Roman"/>
              </a:rPr>
              <a:t>Synthetic Models, lack trace-driven models: Manhattan (MH) Model</a:t>
            </a:r>
            <a:r>
              <a:rPr lang="en-US" dirty="0" smtClean="0">
                <a:latin typeface="Times New Roman"/>
                <a:cs typeface="Times New Roman"/>
              </a:rPr>
              <a:t> </a:t>
            </a:r>
            <a:r>
              <a:rPr lang="en-US" sz="1200" dirty="0" smtClean="0">
                <a:latin typeface="Times New Roman"/>
                <a:cs typeface="Times New Roman"/>
              </a:rPr>
              <a:t>(</a:t>
            </a:r>
            <a:r>
              <a:rPr lang="en-US" sz="1200" dirty="0" err="1" smtClean="0">
                <a:latin typeface="Times New Roman"/>
                <a:cs typeface="Times New Roman"/>
              </a:rPr>
              <a:t>Bai</a:t>
            </a:r>
            <a:r>
              <a:rPr lang="en-US" sz="1200" dirty="0" smtClean="0">
                <a:latin typeface="Times New Roman"/>
                <a:cs typeface="Times New Roman"/>
              </a:rPr>
              <a:t> et al. ‘03) </a:t>
            </a:r>
            <a:endParaRPr lang="en-US" sz="1200" dirty="0">
              <a:latin typeface="Times New Roman"/>
              <a:cs typeface="Times New Roman"/>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59816"/>
                                        </p:tgtEl>
                                        <p:attrNameLst>
                                          <p:attrName>style.visibility</p:attrName>
                                        </p:attrNameLst>
                                      </p:cBhvr>
                                      <p:to>
                                        <p:strVal val="visible"/>
                                      </p:to>
                                    </p:set>
                                  </p:childTnLst>
                                  <p:subTnLst>
                                    <p:set>
                                      <p:cBhvr override="childStyle">
                                        <p:cTn dur="1" fill="hold" display="0" masterRel="nextClick" afterEffect="1"/>
                                        <p:tgtEl>
                                          <p:spTgt spid="759816"/>
                                        </p:tgtEl>
                                        <p:attrNameLst>
                                          <p:attrName>style.visibility</p:attrName>
                                        </p:attrNameLst>
                                      </p:cBhvr>
                                      <p:to>
                                        <p:strVal val="hidden"/>
                                      </p:to>
                                    </p:set>
                                  </p:subTnLst>
                                </p:cTn>
                              </p:par>
                              <p:par>
                                <p:cTn id="7" presetID="1" presetClass="entr" presetSubtype="0" fill="hold" nodeType="withEffect">
                                  <p:stCondLst>
                                    <p:cond delay="0"/>
                                  </p:stCondLst>
                                  <p:childTnLst>
                                    <p:set>
                                      <p:cBhvr>
                                        <p:cTn id="8" dur="1" fill="hold">
                                          <p:stCondLst>
                                            <p:cond delay="0"/>
                                          </p:stCondLst>
                                        </p:cTn>
                                        <p:tgtEl>
                                          <p:spTgt spid="7598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598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59815"/>
                                        </p:tgtEl>
                                        <p:attrNameLst>
                                          <p:attrName>style.visibility</p:attrName>
                                        </p:attrNameLst>
                                      </p:cBhvr>
                                      <p:to>
                                        <p:strVal val="visible"/>
                                      </p:to>
                                    </p:set>
                                  </p:childTnLst>
                                </p:cTn>
                              </p:par>
                            </p:childTnLst>
                          </p:cTn>
                        </p:par>
                        <p:par>
                          <p:cTn id="15" fill="hold">
                            <p:stCondLst>
                              <p:cond delay="0"/>
                            </p:stCondLst>
                            <p:childTnLst>
                              <p:par>
                                <p:cTn id="16" presetID="35" presetClass="path" presetSubtype="0" accel="50000" decel="50000" fill="hold" nodeType="afterEffect">
                                  <p:stCondLst>
                                    <p:cond delay="0"/>
                                  </p:stCondLst>
                                  <p:childTnLst>
                                    <p:animMotion origin="layout" path="M -3.33333E-6 4.81481E-6 L -0.14583 -0.15741 " pathEditMode="relative" rAng="0" ptsTypes="AA">
                                      <p:cBhvr>
                                        <p:cTn id="17" dur="2000" fill="hold"/>
                                        <p:tgtEl>
                                          <p:spTgt spid="759815"/>
                                        </p:tgtEl>
                                        <p:attrNameLst>
                                          <p:attrName>ppt_x</p:attrName>
                                          <p:attrName>ppt_y</p:attrName>
                                        </p:attrNameLst>
                                      </p:cBhvr>
                                      <p:rCtr x="-73" y="-79"/>
                                    </p:animMotion>
                                  </p:childTnLst>
                                </p:cTn>
                              </p:par>
                              <p:par>
                                <p:cTn id="18" presetID="42" presetClass="path" presetSubtype="0" accel="50000" decel="50000" fill="hold" nodeType="withEffect">
                                  <p:stCondLst>
                                    <p:cond delay="0"/>
                                  </p:stCondLst>
                                  <p:childTnLst>
                                    <p:animMotion origin="layout" path="M -2.22222E-6 -4.44444E-6 L -0.10139 0.18334 " pathEditMode="relative" rAng="0" ptsTypes="AA">
                                      <p:cBhvr>
                                        <p:cTn id="19" dur="2000" fill="hold"/>
                                        <p:tgtEl>
                                          <p:spTgt spid="759817"/>
                                        </p:tgtEl>
                                        <p:attrNameLst>
                                          <p:attrName>ppt_x</p:attrName>
                                          <p:attrName>ppt_y</p:attrName>
                                        </p:attrNameLst>
                                      </p:cBhvr>
                                      <p:rCtr x="-51" y="92"/>
                                    </p:animMotion>
                                  </p:childTnLst>
                                </p:cTn>
                              </p:par>
                              <p:par>
                                <p:cTn id="20" presetID="42" presetClass="path" presetSubtype="0" accel="50000" decel="50000" fill="hold" nodeType="withEffect">
                                  <p:stCondLst>
                                    <p:cond delay="200"/>
                                  </p:stCondLst>
                                  <p:childTnLst>
                                    <p:animMotion origin="layout" path="M -2.22222E-6 -4.44444E-6 L -0.10139 0.18334 " pathEditMode="relative" rAng="0" ptsTypes="AA">
                                      <p:cBhvr>
                                        <p:cTn id="21" dur="2000" fill="hold"/>
                                        <p:tgtEl>
                                          <p:spTgt spid="759818"/>
                                        </p:tgtEl>
                                        <p:attrNameLst>
                                          <p:attrName>ppt_x</p:attrName>
                                          <p:attrName>ppt_y</p:attrName>
                                        </p:attrNameLst>
                                      </p:cBhvr>
                                      <p:rCtr x="-51" y="92"/>
                                    </p:animMotion>
                                  </p:childTnLst>
                                </p:cTn>
                              </p:par>
                            </p:childTnLst>
                          </p:cTn>
                        </p:par>
                      </p:childTnLst>
                    </p:cTn>
                  </p:par>
                  <p:par>
                    <p:cTn id="22" fill="hold">
                      <p:stCondLst>
                        <p:cond delay="indefinite"/>
                      </p:stCondLst>
                      <p:childTnLst>
                        <p:par>
                          <p:cTn id="23" fill="hold">
                            <p:stCondLst>
                              <p:cond delay="0"/>
                            </p:stCondLst>
                            <p:childTnLst>
                              <p:par>
                                <p:cTn id="24" presetID="42" presetClass="path" presetSubtype="0" accel="50000" decel="50000" fill="hold" nodeType="clickEffect">
                                  <p:stCondLst>
                                    <p:cond delay="0"/>
                                  </p:stCondLst>
                                  <p:childTnLst>
                                    <p:animMotion origin="layout" path="M 4.44444E-6 2.08092E-6 L -0.07639 0.13873 " pathEditMode="relative" rAng="0" ptsTypes="AA">
                                      <p:cBhvr>
                                        <p:cTn id="25" dur="2000" fill="hold"/>
                                        <p:tgtEl>
                                          <p:spTgt spid="759812"/>
                                        </p:tgtEl>
                                        <p:attrNameLst>
                                          <p:attrName>ppt_x</p:attrName>
                                          <p:attrName>ppt_y</p:attrName>
                                        </p:attrNameLst>
                                      </p:cBhvr>
                                      <p:rCtr x="-38" y="69"/>
                                    </p:animMotion>
                                  </p:childTnLst>
                                </p:cTn>
                              </p:par>
                              <p:par>
                                <p:cTn id="26" presetID="42" presetClass="path" presetSubtype="0" accel="50000" decel="50000" fill="hold" nodeType="withEffect">
                                  <p:stCondLst>
                                    <p:cond delay="200"/>
                                  </p:stCondLst>
                                  <p:childTnLst>
                                    <p:animMotion origin="layout" path="M 4.44444E-6 -1.11111E-6 L -0.07639 0.13889 " pathEditMode="relative" rAng="0" ptsTypes="AA">
                                      <p:cBhvr>
                                        <p:cTn id="27" dur="2000" fill="hold"/>
                                        <p:tgtEl>
                                          <p:spTgt spid="759813"/>
                                        </p:tgtEl>
                                        <p:attrNameLst>
                                          <p:attrName>ppt_x</p:attrName>
                                          <p:attrName>ppt_y</p:attrName>
                                        </p:attrNameLst>
                                      </p:cBhvr>
                                      <p:rCtr x="-38" y="69"/>
                                    </p:animMotion>
                                  </p:childTnLst>
                                </p:cTn>
                              </p:par>
                              <p:par>
                                <p:cTn id="28" presetID="42" presetClass="path" presetSubtype="0" accel="50000" decel="50000" fill="hold" nodeType="withEffect">
                                  <p:stCondLst>
                                    <p:cond delay="400"/>
                                  </p:stCondLst>
                                  <p:childTnLst>
                                    <p:animMotion origin="layout" path="M 4.44444E-6 3.33333E-6 L -0.07639 0.13889 " pathEditMode="relative" rAng="0" ptsTypes="AA">
                                      <p:cBhvr>
                                        <p:cTn id="29" dur="2000" fill="hold"/>
                                        <p:tgtEl>
                                          <p:spTgt spid="759814"/>
                                        </p:tgtEl>
                                        <p:attrNameLst>
                                          <p:attrName>ppt_x</p:attrName>
                                          <p:attrName>ppt_y</p:attrName>
                                        </p:attrNameLst>
                                      </p:cBhvr>
                                      <p:rCtr x="-38" y="69"/>
                                    </p:animMotion>
                                  </p:childTnLst>
                                </p:cTn>
                              </p:par>
                            </p:childTnLst>
                          </p:cTn>
                        </p:par>
                      </p:childTnLst>
                    </p:cTn>
                  </p:par>
                  <p:par>
                    <p:cTn id="30" fill="hold">
                      <p:stCondLst>
                        <p:cond delay="indefinite"/>
                      </p:stCondLst>
                      <p:childTnLst>
                        <p:par>
                          <p:cTn id="31" fill="hold">
                            <p:stCondLst>
                              <p:cond delay="0"/>
                            </p:stCondLst>
                            <p:childTnLst>
                              <p:par>
                                <p:cTn id="32" presetID="35" presetClass="path" presetSubtype="0" accel="50000" decel="50000" fill="hold" nodeType="clickEffect">
                                  <p:stCondLst>
                                    <p:cond delay="0"/>
                                  </p:stCondLst>
                                  <p:childTnLst>
                                    <p:animMotion origin="layout" path="M 3.33333E-6 -2.96296E-6 L -0.1375 -0.13518 " pathEditMode="relative" rAng="0" ptsTypes="AA">
                                      <p:cBhvr>
                                        <p:cTn id="33" dur="2000" fill="hold"/>
                                        <p:tgtEl>
                                          <p:spTgt spid="759819"/>
                                        </p:tgtEl>
                                        <p:attrNameLst>
                                          <p:attrName>ppt_x</p:attrName>
                                          <p:attrName>ppt_y</p:attrName>
                                        </p:attrNameLst>
                                      </p:cBhvr>
                                      <p:rCtr x="-69" y="-68"/>
                                    </p:animMotion>
                                  </p:childTnLst>
                                </p:cTn>
                              </p:par>
                              <p:par>
                                <p:cTn id="34" presetID="35" presetClass="path" presetSubtype="0" accel="50000" decel="50000" fill="hold" nodeType="withEffect">
                                  <p:stCondLst>
                                    <p:cond delay="0"/>
                                  </p:stCondLst>
                                  <p:childTnLst>
                                    <p:animMotion origin="layout" path="M 3.61111E-6 2.22222E-6 L 0.121 0.12014 " pathEditMode="relative" rAng="0" ptsTypes="AA">
                                      <p:cBhvr>
                                        <p:cTn id="35" dur="2000" fill="hold"/>
                                        <p:tgtEl>
                                          <p:spTgt spid="759820"/>
                                        </p:tgtEl>
                                        <p:attrNameLst>
                                          <p:attrName>ppt_x</p:attrName>
                                          <p:attrName>ppt_y</p:attrName>
                                        </p:attrNameLst>
                                      </p:cBhvr>
                                      <p:rCtr x="60" y="6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TotalTime>
  <Words>2245</Words>
  <Application>Microsoft Macintosh PowerPoint</Application>
  <PresentationFormat>On-screen Show (4:3)</PresentationFormat>
  <Paragraphs>195</Paragraphs>
  <Slides>22</Slides>
  <Notes>15</Notes>
  <HiddenSlides>0</HiddenSlides>
  <MMClips>0</MMClips>
  <ScaleCrop>false</ScaleCrop>
  <HeadingPairs>
    <vt:vector size="6" baseType="variant">
      <vt:variant>
        <vt:lpstr>Design Template</vt:lpstr>
      </vt:variant>
      <vt:variant>
        <vt:i4>1</vt:i4>
      </vt:variant>
      <vt:variant>
        <vt:lpstr>Embedded OLE Servers</vt:lpstr>
      </vt:variant>
      <vt:variant>
        <vt:i4>1</vt:i4>
      </vt:variant>
      <vt:variant>
        <vt:lpstr>Slide Titles</vt:lpstr>
      </vt:variant>
      <vt:variant>
        <vt:i4>22</vt:i4>
      </vt:variant>
    </vt:vector>
  </HeadingPairs>
  <TitlesOfParts>
    <vt:vector size="24" baseType="lpstr">
      <vt:lpstr>Office Theme</vt:lpstr>
      <vt:lpstr>Microsoft Equation</vt:lpstr>
      <vt:lpstr>Outline</vt:lpstr>
      <vt:lpstr>Vehicular Networking: Early Vision</vt:lpstr>
      <vt:lpstr>Vehicular Networking: Evolving Vision</vt:lpstr>
      <vt:lpstr>Self-driving as Platoon Enabler</vt:lpstr>
      <vt:lpstr>Self-driving Phases!</vt:lpstr>
      <vt:lpstr>Slide 6</vt:lpstr>
      <vt:lpstr>Systematic TRACE framework</vt:lpstr>
      <vt:lpstr>Community-wide Mobile Library</vt:lpstr>
      <vt:lpstr>Streets - Manhattan</vt:lpstr>
      <vt:lpstr>Slide 10</vt:lpstr>
      <vt:lpstr>Vehicular Mobility Sensing at Planet Scale</vt:lpstr>
      <vt:lpstr>Vehicular Traffic Modeling</vt:lpstr>
      <vt:lpstr>Scaling of stochastic self-similar traffic</vt:lpstr>
      <vt:lpstr>Percentage locations with self-similar traffic</vt:lpstr>
      <vt:lpstr>Spatio-Temporal Causality &amp; Traffic Prediction </vt:lpstr>
      <vt:lpstr>En Route Framework</vt:lpstr>
      <vt:lpstr>En Route Framework</vt:lpstr>
      <vt:lpstr>En Route Framework (simplified)</vt:lpstr>
      <vt:lpstr>En Route Framework (contd.)</vt:lpstr>
      <vt:lpstr>En Route Framework (contd.)</vt:lpstr>
      <vt:lpstr>Slide 21</vt:lpstr>
      <vt:lpstr>Simulation Output &amp; Validation</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Outline</dc:title>
  <dc:creator>Ahmed Helmy</dc:creator>
  <cp:lastModifiedBy>Ahmed Helmy</cp:lastModifiedBy>
  <cp:revision>1</cp:revision>
  <dcterms:created xsi:type="dcterms:W3CDTF">2017-08-02T23:41:06Z</dcterms:created>
  <dcterms:modified xsi:type="dcterms:W3CDTF">2017-08-02T23:44:22Z</dcterms:modified>
</cp:coreProperties>
</file>