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4" r:id="rId3"/>
    <p:sldId id="257" r:id="rId4"/>
    <p:sldId id="256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3349" autoAdjust="0"/>
  </p:normalViewPr>
  <p:slideViewPr>
    <p:cSldViewPr snapToGrid="0" snapToObjects="1">
      <p:cViewPr varScale="1">
        <p:scale>
          <a:sx n="95" d="100"/>
          <a:sy n="95" d="100"/>
        </p:scale>
        <p:origin x="1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B950-2CD3-044D-9787-8614802313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EF24-E8B6-6341-B419-5109412A32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650C4-EB3E-E84B-B1A4-A53975BC5AA4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C723-9CE0-F847-B1E9-990460580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77" y="1181624"/>
            <a:ext cx="8534400" cy="2239416"/>
          </a:xfrm>
        </p:spPr>
        <p:txBody>
          <a:bodyPr>
            <a:normAutofit/>
          </a:bodyPr>
          <a:lstStyle/>
          <a:p>
            <a:r>
              <a:rPr lang="en-US" sz="4000" b="1" i="1" u="sng" dirty="0">
                <a:solidFill>
                  <a:srgbClr val="0000FF"/>
                </a:solidFill>
                <a:latin typeface="Times New Roman"/>
                <a:cs typeface="Times New Roman"/>
              </a:rPr>
              <a:t>Data</a:t>
            </a:r>
            <a:r>
              <a:rPr lang="en-US" sz="4000" u="sng" dirty="0">
                <a:latin typeface="Times New Roman"/>
                <a:cs typeface="Times New Roman"/>
              </a:rPr>
              <a:t>-driven </a:t>
            </a:r>
            <a:r>
              <a:rPr lang="en-US" sz="40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Mobility</a:t>
            </a:r>
            <a:r>
              <a:rPr lang="en-US" sz="4000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1" u="sng" dirty="0">
                <a:solidFill>
                  <a:srgbClr val="008000"/>
                </a:solidFill>
                <a:latin typeface="Times New Roman"/>
                <a:cs typeface="Times New Roman"/>
              </a:rPr>
              <a:t>Modeling</a:t>
            </a:r>
            <a:r>
              <a:rPr lang="en-US" sz="4000" i="1" u="sng" dirty="0">
                <a:latin typeface="Times New Roman"/>
                <a:cs typeface="Times New Roman"/>
              </a:rPr>
              <a:t> </a:t>
            </a:r>
            <a:r>
              <a:rPr lang="en-US" sz="4000" u="sng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en-US" sz="40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1" u="sng" dirty="0" smtClean="0">
                <a:solidFill>
                  <a:srgbClr val="660066"/>
                </a:solidFill>
                <a:latin typeface="Times New Roman"/>
                <a:cs typeface="Times New Roman"/>
              </a:rPr>
              <a:t>Network </a:t>
            </a:r>
            <a:r>
              <a:rPr lang="en-US" sz="40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Evaluation </a:t>
            </a:r>
            <a:r>
              <a:rPr lang="en-US" sz="4000" u="sng" dirty="0">
                <a:solidFill>
                  <a:srgbClr val="000000"/>
                </a:solidFill>
                <a:latin typeface="Times New Roman"/>
                <a:cs typeface="Times New Roman"/>
              </a:rPr>
              <a:t>and its Applications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0"/>
            <a:ext cx="66294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  <a:ea typeface="+mn-ea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twork-lab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UM-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39" y="-170222"/>
            <a:ext cx="762000" cy="7198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239" y="3667527"/>
            <a:ext cx="1380880" cy="1268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596" y="4936284"/>
            <a:ext cx="2567562" cy="1469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941" y="3560560"/>
            <a:ext cx="2048435" cy="1147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32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Mobility Modeling?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A good part of this course will be about mobility modeling… so</a:t>
            </a:r>
            <a:r>
              <a:rPr lang="en-US" dirty="0" smtClean="0">
                <a:latin typeface="Times New Roman"/>
                <a:cs typeface="Times New Roman"/>
              </a:rPr>
              <a:t>…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‘</a:t>
            </a:r>
            <a:r>
              <a:rPr lang="en-US" i="1" dirty="0">
                <a:latin typeface="Times New Roman"/>
                <a:cs typeface="Times New Roman"/>
              </a:rPr>
              <a:t>mobility modeling</a:t>
            </a:r>
            <a:r>
              <a:rPr lang="en-US" dirty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Definition </a:t>
            </a:r>
            <a:r>
              <a:rPr lang="en-US" dirty="0">
                <a:latin typeface="Times New Roman"/>
                <a:cs typeface="Times New Roman"/>
              </a:rPr>
              <a:t>of ‘Modeling’, what is a</a:t>
            </a:r>
            <a:r>
              <a:rPr lang="en-US" dirty="0" smtClean="0">
                <a:latin typeface="Times New Roman"/>
                <a:cs typeface="Times New Roman"/>
              </a:rPr>
              <a:t> ‘Model’?</a:t>
            </a:r>
          </a:p>
          <a:p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hat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‘Mobility</a:t>
            </a:r>
            <a:r>
              <a:rPr lang="en-US" dirty="0">
                <a:latin typeface="Times New Roman"/>
                <a:cs typeface="Times New Roman"/>
              </a:rPr>
              <a:t>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ch-mode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76" y="3850087"/>
            <a:ext cx="4508347" cy="3007913"/>
          </a:xfrm>
          <a:prstGeom prst="rect">
            <a:avLst/>
          </a:prstGeom>
        </p:spPr>
      </p:pic>
      <p:pic>
        <p:nvPicPr>
          <p:cNvPr id="2" name="Picture 1" descr="Screen Shot 2017-08-01 at 10.36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76" y="1417638"/>
            <a:ext cx="2924634" cy="2693906"/>
          </a:xfrm>
          <a:prstGeom prst="rect">
            <a:avLst/>
          </a:prstGeom>
        </p:spPr>
      </p:pic>
      <p:pic>
        <p:nvPicPr>
          <p:cNvPr id="3" name="Picture 2" descr="male-mod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423" y="1182432"/>
            <a:ext cx="2397576" cy="35988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24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Model?</a:t>
            </a:r>
            <a:endParaRPr lang="en-US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rch-model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361" y="3925361"/>
            <a:ext cx="2932638" cy="293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8-01 at 10.48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4" y="4082139"/>
            <a:ext cx="4269668" cy="2594416"/>
          </a:xfrm>
          <a:prstGeom prst="rect">
            <a:avLst/>
          </a:prstGeom>
        </p:spPr>
      </p:pic>
      <p:pic>
        <p:nvPicPr>
          <p:cNvPr id="7" name="Picture 6" descr="train_engeine-3d-model-sam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36" y="915005"/>
            <a:ext cx="6185545" cy="3479369"/>
          </a:xfrm>
          <a:prstGeom prst="rect">
            <a:avLst/>
          </a:prstGeom>
        </p:spPr>
      </p:pic>
      <p:pic>
        <p:nvPicPr>
          <p:cNvPr id="8" name="Picture 7" descr="how-finding-nemo-work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120" y="4263584"/>
            <a:ext cx="4525879" cy="2477919"/>
          </a:xfrm>
          <a:prstGeom prst="rect">
            <a:avLst/>
          </a:prstGeom>
        </p:spPr>
      </p:pic>
      <p:pic>
        <p:nvPicPr>
          <p:cNvPr id="9" name="Picture 8" descr="bmw-i8-3d-mod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0592" y="880377"/>
            <a:ext cx="4938712" cy="2778026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Model?</a:t>
            </a:r>
            <a:endParaRPr lang="en-US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Modeling Definition (Related!) </a:t>
            </a:r>
            <a:endParaRPr lang="en-US" sz="36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119" y="1191557"/>
            <a:ext cx="8855951" cy="551258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Modeling</a:t>
            </a:r>
            <a:r>
              <a:rPr lang="en-US" dirty="0" smtClean="0">
                <a:latin typeface="Times New Roman"/>
                <a:cs typeface="Times New Roman"/>
              </a:rPr>
              <a:t> or Model (Merriam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Webster)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 system of </a:t>
            </a:r>
            <a:r>
              <a:rPr lang="en-US" b="1" dirty="0" smtClean="0">
                <a:latin typeface="Times New Roman"/>
                <a:cs typeface="Times New Roman"/>
              </a:rPr>
              <a:t>postulates, data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b="1" dirty="0" smtClean="0">
                <a:latin typeface="Times New Roman"/>
                <a:cs typeface="Times New Roman"/>
              </a:rPr>
              <a:t>inferences </a:t>
            </a:r>
            <a:r>
              <a:rPr lang="en-US" dirty="0" smtClean="0">
                <a:latin typeface="Times New Roman"/>
                <a:cs typeface="Times New Roman"/>
              </a:rPr>
              <a:t>presented </a:t>
            </a:r>
            <a:r>
              <a:rPr lang="en-US" dirty="0">
                <a:latin typeface="Times New Roman"/>
                <a:cs typeface="Times New Roman"/>
              </a:rPr>
              <a:t>as a mathematical description of an entity or state of affairs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computer </a:t>
            </a:r>
            <a:r>
              <a:rPr lang="en-US" b="1" i="1" dirty="0">
                <a:latin typeface="Times New Roman"/>
                <a:cs typeface="Times New Roman"/>
              </a:rPr>
              <a:t>simulation </a:t>
            </a:r>
            <a:r>
              <a:rPr lang="en-US" dirty="0">
                <a:latin typeface="Times New Roman"/>
                <a:cs typeface="Times New Roman"/>
              </a:rPr>
              <a:t>based on such a </a:t>
            </a:r>
            <a:r>
              <a:rPr lang="en-US" dirty="0" smtClean="0">
                <a:latin typeface="Times New Roman"/>
                <a:cs typeface="Times New Roman"/>
              </a:rPr>
              <a:t>system, as in </a:t>
            </a:r>
            <a:r>
              <a:rPr lang="en-US" dirty="0">
                <a:latin typeface="Times New Roman"/>
                <a:cs typeface="Times New Roman"/>
              </a:rPr>
              <a:t>climate </a:t>
            </a:r>
            <a:r>
              <a:rPr lang="en-US" dirty="0" smtClean="0">
                <a:latin typeface="Times New Roman"/>
                <a:cs typeface="Times New Roman"/>
              </a:rPr>
              <a:t>models …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Dictionary.com</a:t>
            </a:r>
            <a:r>
              <a:rPr lang="en-US" dirty="0" smtClean="0">
                <a:latin typeface="Times New Roman"/>
                <a:cs typeface="Times New Roman"/>
              </a:rPr>
              <a:t> (Model </a:t>
            </a:r>
            <a:r>
              <a:rPr lang="en-US" i="1" dirty="0" err="1" smtClean="0">
                <a:latin typeface="Times New Roman"/>
                <a:cs typeface="Times New Roman"/>
              </a:rPr>
              <a:t>n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v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b="1" i="1" dirty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implified </a:t>
            </a:r>
            <a:r>
              <a:rPr lang="en-US" dirty="0">
                <a:latin typeface="Times New Roman"/>
                <a:cs typeface="Times New Roman"/>
              </a:rPr>
              <a:t>representation of</a:t>
            </a:r>
            <a:r>
              <a:rPr lang="en-US" dirty="0" smtClean="0">
                <a:latin typeface="Times New Roman"/>
                <a:cs typeface="Times New Roman"/>
              </a:rPr>
              <a:t> system/phenomenon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dirty="0" smtClean="0">
                <a:latin typeface="Times New Roman"/>
                <a:cs typeface="Times New Roman"/>
              </a:rPr>
              <a:t> in sciences </a:t>
            </a:r>
            <a:r>
              <a:rPr lang="en-US" dirty="0">
                <a:latin typeface="Times New Roman"/>
                <a:cs typeface="Times New Roman"/>
              </a:rPr>
              <a:t>or </a:t>
            </a:r>
            <a:r>
              <a:rPr lang="en-US" dirty="0" smtClean="0">
                <a:latin typeface="Times New Roman"/>
                <a:cs typeface="Times New Roman"/>
              </a:rPr>
              <a:t>economics, with hypotheses </a:t>
            </a:r>
            <a:r>
              <a:rPr lang="en-US" dirty="0">
                <a:latin typeface="Times New Roman"/>
                <a:cs typeface="Times New Roman"/>
              </a:rPr>
              <a:t>required to describe</a:t>
            </a:r>
            <a:r>
              <a:rPr lang="en-US" dirty="0" smtClean="0">
                <a:latin typeface="Times New Roman"/>
                <a:cs typeface="Times New Roman"/>
              </a:rPr>
              <a:t> or </a:t>
            </a:r>
            <a:r>
              <a:rPr lang="en-US" dirty="0">
                <a:latin typeface="Times New Roman"/>
                <a:cs typeface="Times New Roman"/>
              </a:rPr>
              <a:t>explain</a:t>
            </a:r>
            <a:r>
              <a:rPr lang="en-US" dirty="0" smtClean="0">
                <a:latin typeface="Times New Roman"/>
                <a:cs typeface="Times New Roman"/>
              </a:rPr>
              <a:t> it, </a:t>
            </a:r>
            <a:r>
              <a:rPr lang="en-US" dirty="0">
                <a:latin typeface="Times New Roman"/>
                <a:cs typeface="Times New Roman"/>
              </a:rPr>
              <a:t>often mathematically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Simplified </a:t>
            </a:r>
            <a:r>
              <a:rPr lang="en-US" dirty="0" smtClean="0">
                <a:latin typeface="Times New Roman"/>
                <a:cs typeface="Times New Roman"/>
              </a:rPr>
              <a:t>representation or description of a system or </a:t>
            </a:r>
            <a:r>
              <a:rPr lang="en-US" b="1" dirty="0" smtClean="0">
                <a:latin typeface="Times New Roman"/>
                <a:cs typeface="Times New Roman"/>
              </a:rPr>
              <a:t>complex </a:t>
            </a:r>
            <a:r>
              <a:rPr lang="en-US" dirty="0" smtClean="0">
                <a:latin typeface="Times New Roman"/>
                <a:cs typeface="Times New Roman"/>
              </a:rPr>
              <a:t>entity, esp. one designed to </a:t>
            </a:r>
            <a:r>
              <a:rPr lang="en-US" b="1" i="1" dirty="0" smtClean="0">
                <a:latin typeface="Times New Roman"/>
                <a:cs typeface="Times New Roman"/>
              </a:rPr>
              <a:t>facilitate calculations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b="1" i="1" dirty="0" smtClean="0">
                <a:latin typeface="Times New Roman"/>
                <a:cs typeface="Times New Roman"/>
              </a:rPr>
              <a:t>predictions</a:t>
            </a:r>
            <a:endParaRPr lang="en-US" b="1" dirty="0" smtClean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o </a:t>
            </a:r>
            <a:r>
              <a:rPr lang="en-US" b="1" i="1" dirty="0">
                <a:latin typeface="Times New Roman"/>
                <a:cs typeface="Times New Roman"/>
              </a:rPr>
              <a:t>simulate </a:t>
            </a:r>
            <a:r>
              <a:rPr lang="en-US" dirty="0">
                <a:latin typeface="Times New Roman"/>
                <a:cs typeface="Times New Roman"/>
              </a:rPr>
              <a:t>(a process, concept, or the operation of a system), commonly with the aid of a </a:t>
            </a:r>
            <a:r>
              <a:rPr lang="en-US" b="1" dirty="0" smtClean="0">
                <a:latin typeface="Times New Roman"/>
                <a:cs typeface="Times New Roman"/>
              </a:rPr>
              <a:t>computer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in Medicine: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>
                <a:latin typeface="Times New Roman"/>
                <a:cs typeface="Times New Roman"/>
              </a:rPr>
              <a:t>behavior modification, a treatment procedure in which the therapist models the </a:t>
            </a:r>
            <a:r>
              <a:rPr lang="en-US" b="1" dirty="0">
                <a:latin typeface="Times New Roman"/>
                <a:cs typeface="Times New Roman"/>
              </a:rPr>
              <a:t>target behavior </a:t>
            </a:r>
            <a:r>
              <a:rPr lang="en-US" dirty="0">
                <a:latin typeface="Times New Roman"/>
                <a:cs typeface="Times New Roman"/>
              </a:rPr>
              <a:t>which the learner is to </a:t>
            </a:r>
            <a:r>
              <a:rPr lang="en-US" b="1" i="1" dirty="0" smtClean="0">
                <a:latin typeface="Times New Roman"/>
                <a:cs typeface="Times New Roman"/>
              </a:rPr>
              <a:t>imitate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in Science: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b="1" i="1" dirty="0">
                <a:latin typeface="Times New Roman"/>
                <a:cs typeface="Times New Roman"/>
              </a:rPr>
              <a:t>systematic </a:t>
            </a:r>
            <a:r>
              <a:rPr lang="en-US" dirty="0">
                <a:latin typeface="Times New Roman"/>
                <a:cs typeface="Times New Roman"/>
              </a:rPr>
              <a:t>description of an object or phenomenon that shares </a:t>
            </a:r>
            <a:r>
              <a:rPr lang="en-US" b="1" dirty="0">
                <a:latin typeface="Times New Roman"/>
                <a:cs typeface="Times New Roman"/>
              </a:rPr>
              <a:t>important </a:t>
            </a:r>
            <a:r>
              <a:rPr lang="en-US" b="1" i="1" dirty="0">
                <a:latin typeface="Times New Roman"/>
                <a:cs typeface="Times New Roman"/>
              </a:rPr>
              <a:t>characteristic</a:t>
            </a:r>
            <a:r>
              <a:rPr lang="en-US" i="1" dirty="0">
                <a:latin typeface="Times New Roman"/>
                <a:cs typeface="Times New Roman"/>
              </a:rPr>
              <a:t>s </a:t>
            </a:r>
            <a:r>
              <a:rPr lang="en-US" dirty="0">
                <a:latin typeface="Times New Roman"/>
                <a:cs typeface="Times New Roman"/>
              </a:rPr>
              <a:t>with the objector phenomenon. Scientific models can be material</a:t>
            </a:r>
            <a:r>
              <a:rPr lang="en-US" dirty="0" smtClean="0">
                <a:latin typeface="Times New Roman"/>
                <a:cs typeface="Times New Roman"/>
              </a:rPr>
              <a:t>, visual</a:t>
            </a:r>
            <a:r>
              <a:rPr lang="en-US" dirty="0">
                <a:latin typeface="Times New Roman"/>
                <a:cs typeface="Times New Roman"/>
              </a:rPr>
              <a:t>, mathematical, or </a:t>
            </a:r>
            <a:r>
              <a:rPr lang="en-US" b="1" dirty="0">
                <a:latin typeface="Times New Roman"/>
                <a:cs typeface="Times New Roman"/>
              </a:rPr>
              <a:t>computational </a:t>
            </a:r>
            <a:r>
              <a:rPr lang="en-US" dirty="0">
                <a:latin typeface="Times New Roman"/>
                <a:cs typeface="Times New Roman"/>
              </a:rPr>
              <a:t>and are </a:t>
            </a:r>
            <a:r>
              <a:rPr lang="en-US" dirty="0" smtClean="0">
                <a:latin typeface="Times New Roman"/>
                <a:cs typeface="Times New Roman"/>
              </a:rPr>
              <a:t>often </a:t>
            </a:r>
            <a:r>
              <a:rPr lang="en-US" dirty="0">
                <a:latin typeface="Times New Roman"/>
                <a:cs typeface="Times New Roman"/>
              </a:rPr>
              <a:t>used in the construction of scientific theories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/>
                <a:cs typeface="Times New Roman"/>
              </a:rPr>
              <a:t>Modeling Note</a:t>
            </a:r>
            <a:endParaRPr lang="en-US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858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Definition: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ttempting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dirty="0" smtClean="0">
                <a:latin typeface="Times New Roman"/>
                <a:cs typeface="Times New Roman"/>
              </a:rPr>
              <a:t> capture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b="1" i="1" dirty="0">
                <a:latin typeface="Times New Roman"/>
                <a:cs typeface="Times New Roman"/>
              </a:rPr>
              <a:t>reproduce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important </a:t>
            </a:r>
            <a:r>
              <a:rPr lang="en-US" b="1" i="1" dirty="0">
                <a:latin typeface="Times New Roman"/>
                <a:cs typeface="Times New Roman"/>
              </a:rPr>
              <a:t>characteristics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b="1" dirty="0" smtClean="0">
                <a:latin typeface="Times New Roman"/>
                <a:cs typeface="Times New Roman"/>
              </a:rPr>
              <a:t>real behavior </a:t>
            </a:r>
            <a:r>
              <a:rPr lang="en-US" dirty="0">
                <a:latin typeface="Times New Roman"/>
                <a:cs typeface="Times New Roman"/>
              </a:rPr>
              <a:t>under certain </a:t>
            </a:r>
            <a:r>
              <a:rPr lang="en-US" dirty="0" smtClean="0">
                <a:latin typeface="Times New Roman"/>
                <a:cs typeface="Times New Roman"/>
              </a:rPr>
              <a:t>(controllable, variable, etc.) </a:t>
            </a:r>
            <a:r>
              <a:rPr lang="en-US" b="1" dirty="0">
                <a:latin typeface="Times New Roman"/>
                <a:cs typeface="Times New Roman"/>
              </a:rPr>
              <a:t>scenarios</a:t>
            </a:r>
            <a:r>
              <a:rPr lang="en-US" dirty="0">
                <a:latin typeface="Times New Roman"/>
                <a:cs typeface="Times New Roman"/>
              </a:rPr>
              <a:t>, within a range of operational </a:t>
            </a:r>
            <a:r>
              <a:rPr lang="en-US" dirty="0" smtClean="0">
                <a:latin typeface="Times New Roman"/>
                <a:cs typeface="Times New Roman"/>
              </a:rPr>
              <a:t>conditions, within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b="1" i="1" dirty="0">
                <a:latin typeface="Times New Roman"/>
                <a:cs typeface="Times New Roman"/>
              </a:rPr>
              <a:t>margin </a:t>
            </a:r>
            <a:r>
              <a:rPr lang="en-US" b="1" dirty="0">
                <a:latin typeface="Times New Roman"/>
                <a:cs typeface="Times New Roman"/>
              </a:rPr>
              <a:t>of </a:t>
            </a:r>
            <a:r>
              <a:rPr lang="en-US" b="1" i="1" dirty="0">
                <a:latin typeface="Times New Roman"/>
                <a:cs typeface="Times New Roman"/>
              </a:rPr>
              <a:t>error</a:t>
            </a:r>
            <a:r>
              <a:rPr lang="en-US" dirty="0">
                <a:latin typeface="Times New Roman"/>
                <a:cs typeface="Times New Roman"/>
              </a:rPr>
              <a:t>…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it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b="1" i="1" dirty="0">
                <a:latin typeface="Times New Roman"/>
                <a:cs typeface="Times New Roman"/>
              </a:rPr>
              <a:t>not </a:t>
            </a:r>
            <a:r>
              <a:rPr lang="en-US" b="1" dirty="0">
                <a:latin typeface="Times New Roman"/>
                <a:cs typeface="Times New Roman"/>
              </a:rPr>
              <a:t>reality</a:t>
            </a:r>
            <a:r>
              <a:rPr lang="en-US" dirty="0">
                <a:latin typeface="Times New Roman"/>
                <a:cs typeface="Times New Roman"/>
              </a:rPr>
              <a:t>, and it will </a:t>
            </a:r>
            <a:r>
              <a:rPr lang="en-US" b="1" i="1" dirty="0">
                <a:latin typeface="Times New Roman"/>
                <a:cs typeface="Times New Roman"/>
              </a:rPr>
              <a:t>deviate </a:t>
            </a:r>
            <a:r>
              <a:rPr lang="en-US" dirty="0">
                <a:latin typeface="Times New Roman"/>
                <a:cs typeface="Times New Roman"/>
              </a:rPr>
              <a:t>from reality…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question </a:t>
            </a:r>
            <a:r>
              <a:rPr lang="en-US" dirty="0" smtClean="0">
                <a:latin typeface="Times New Roman"/>
                <a:cs typeface="Times New Roman"/>
              </a:rPr>
              <a:t>is: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i="1" dirty="0" smtClean="0">
                <a:latin typeface="Times New Roman"/>
                <a:cs typeface="Times New Roman"/>
              </a:rPr>
              <a:t>hen will it deviate and </a:t>
            </a:r>
            <a:r>
              <a:rPr lang="en-US" i="1" dirty="0">
                <a:latin typeface="Times New Roman"/>
                <a:cs typeface="Times New Roman"/>
              </a:rPr>
              <a:t>by how </a:t>
            </a:r>
            <a:r>
              <a:rPr lang="en-US" i="1" dirty="0" smtClean="0">
                <a:latin typeface="Times New Roman"/>
                <a:cs typeface="Times New Roman"/>
              </a:rPr>
              <a:t>much?</a:t>
            </a:r>
          </a:p>
          <a:p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hy </a:t>
            </a:r>
            <a:r>
              <a:rPr lang="en-US" dirty="0">
                <a:latin typeface="Times New Roman"/>
                <a:cs typeface="Times New Roman"/>
              </a:rPr>
              <a:t>not just use the </a:t>
            </a:r>
            <a:r>
              <a:rPr lang="en-US" dirty="0" smtClean="0">
                <a:latin typeface="Times New Roman"/>
                <a:cs typeface="Times New Roman"/>
              </a:rPr>
              <a:t>traces?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Modeling provides </a:t>
            </a:r>
            <a:r>
              <a:rPr lang="en-US" i="1" dirty="0" smtClean="0">
                <a:latin typeface="Times New Roman"/>
                <a:cs typeface="Times New Roman"/>
              </a:rPr>
              <a:t>flexibility</a:t>
            </a:r>
            <a:r>
              <a:rPr lang="en-US" dirty="0">
                <a:latin typeface="Times New Roman"/>
                <a:cs typeface="Times New Roman"/>
              </a:rPr>
              <a:t>, rich set of </a:t>
            </a:r>
            <a:r>
              <a:rPr lang="en-US" i="1" dirty="0" smtClean="0">
                <a:latin typeface="Times New Roman"/>
                <a:cs typeface="Times New Roman"/>
              </a:rPr>
              <a:t>scenarios, </a:t>
            </a:r>
            <a:r>
              <a:rPr lang="en-US" dirty="0" smtClean="0">
                <a:latin typeface="Times New Roman"/>
                <a:cs typeface="Times New Roman"/>
              </a:rPr>
              <a:t>endless </a:t>
            </a:r>
            <a:r>
              <a:rPr lang="en-US" dirty="0">
                <a:latin typeface="Times New Roman"/>
                <a:cs typeface="Times New Roman"/>
              </a:rPr>
              <a:t>realities,</a:t>
            </a:r>
            <a:r>
              <a:rPr lang="en-US" dirty="0" smtClean="0">
                <a:latin typeface="Times New Roman"/>
                <a:cs typeface="Times New Roman"/>
              </a:rPr>
              <a:t> to </a:t>
            </a:r>
            <a:r>
              <a:rPr lang="en-US" i="1" dirty="0" smtClean="0">
                <a:latin typeface="Times New Roman"/>
                <a:cs typeface="Times New Roman"/>
              </a:rPr>
              <a:t>simulate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scale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apply </a:t>
            </a:r>
            <a:r>
              <a:rPr lang="en-US" i="1" dirty="0" err="1">
                <a:latin typeface="Times New Roman"/>
                <a:cs typeface="Times New Roman"/>
              </a:rPr>
              <a:t>apriori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 </a:t>
            </a:r>
            <a:r>
              <a:rPr lang="en-US" dirty="0" smtClean="0">
                <a:latin typeface="Times New Roman"/>
                <a:cs typeface="Times New Roman"/>
              </a:rPr>
              <a:t>deployment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nonetheless there is </a:t>
            </a:r>
            <a:r>
              <a:rPr lang="en-US" dirty="0">
                <a:latin typeface="Times New Roman"/>
                <a:cs typeface="Times New Roman"/>
              </a:rPr>
              <a:t>always a question of whether it matches </a:t>
            </a:r>
            <a:r>
              <a:rPr lang="en-US" i="1" dirty="0">
                <a:latin typeface="Times New Roman"/>
                <a:cs typeface="Times New Roman"/>
              </a:rPr>
              <a:t>probable realities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Mobility (Mobile) Definition</a:t>
            </a:r>
            <a:endParaRPr lang="en-US" sz="36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7028"/>
            <a:ext cx="8472398" cy="5185236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Mobility: the quality of being mobile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Webster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capable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b="1" i="1" dirty="0">
                <a:latin typeface="Times New Roman"/>
                <a:cs typeface="Times New Roman"/>
              </a:rPr>
              <a:t>moving </a:t>
            </a:r>
            <a:r>
              <a:rPr lang="en-US" dirty="0">
                <a:latin typeface="Times New Roman"/>
                <a:cs typeface="Times New Roman"/>
              </a:rPr>
              <a:t>or being moved :</a:t>
            </a:r>
            <a:r>
              <a:rPr lang="en-US" dirty="0" smtClean="0">
                <a:latin typeface="Times New Roman"/>
                <a:cs typeface="Times New Roman"/>
              </a:rPr>
              <a:t> movable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Migratory: a </a:t>
            </a:r>
            <a:r>
              <a:rPr lang="en-US" b="1" i="1" dirty="0" smtClean="0">
                <a:latin typeface="Times New Roman"/>
                <a:cs typeface="Times New Roman"/>
              </a:rPr>
              <a:t>mobile society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b="1" i="1" dirty="0" smtClean="0">
                <a:latin typeface="Times New Roman"/>
                <a:cs typeface="Times New Roman"/>
              </a:rPr>
              <a:t>nomadic </a:t>
            </a:r>
            <a:r>
              <a:rPr lang="en-US" dirty="0" smtClean="0">
                <a:latin typeface="Times New Roman"/>
                <a:cs typeface="Times New Roman"/>
              </a:rPr>
              <a:t>herders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characterized by the mixing of social groups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marked by the use of </a:t>
            </a:r>
            <a:r>
              <a:rPr lang="en-US" b="1" i="1" dirty="0" smtClean="0">
                <a:latin typeface="Times New Roman"/>
                <a:cs typeface="Times New Roman"/>
              </a:rPr>
              <a:t>vehicles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i="1" dirty="0" smtClean="0">
                <a:latin typeface="Times New Roman"/>
                <a:cs typeface="Times New Roman"/>
              </a:rPr>
              <a:t>transportation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Dictionary.com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adj.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capable of moving or being moved readily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Digital Technology: </a:t>
            </a:r>
            <a:r>
              <a:rPr lang="en-US" dirty="0">
                <a:latin typeface="Times New Roman"/>
                <a:cs typeface="Times New Roman"/>
              </a:rPr>
              <a:t>pertaining to or noting a </a:t>
            </a:r>
            <a:r>
              <a:rPr lang="en-US" b="1" i="1" dirty="0" err="1">
                <a:latin typeface="Times New Roman"/>
                <a:cs typeface="Times New Roman"/>
              </a:rPr>
              <a:t>cellphone</a:t>
            </a:r>
            <a:r>
              <a:rPr lang="en-US" dirty="0">
                <a:latin typeface="Times New Roman"/>
                <a:cs typeface="Times New Roman"/>
              </a:rPr>
              <a:t>, usually one with </a:t>
            </a:r>
            <a:r>
              <a:rPr lang="en-US" b="1" i="1" dirty="0">
                <a:latin typeface="Times New Roman"/>
                <a:cs typeface="Times New Roman"/>
              </a:rPr>
              <a:t>computing </a:t>
            </a:r>
            <a:r>
              <a:rPr lang="en-US" dirty="0">
                <a:latin typeface="Times New Roman"/>
                <a:cs typeface="Times New Roman"/>
              </a:rPr>
              <a:t>ability, or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b="1" i="1" dirty="0" smtClean="0">
                <a:latin typeface="Times New Roman"/>
                <a:cs typeface="Times New Roman"/>
              </a:rPr>
              <a:t>portable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i="1" dirty="0">
                <a:latin typeface="Times New Roman"/>
                <a:cs typeface="Times New Roman"/>
              </a:rPr>
              <a:t>wireless </a:t>
            </a:r>
            <a:r>
              <a:rPr lang="en-US" dirty="0">
                <a:latin typeface="Times New Roman"/>
                <a:cs typeface="Times New Roman"/>
              </a:rPr>
              <a:t>computing device used </a:t>
            </a:r>
            <a:r>
              <a:rPr lang="en-US" dirty="0" smtClean="0">
                <a:latin typeface="Times New Roman"/>
                <a:cs typeface="Times New Roman"/>
              </a:rPr>
              <a:t>while held </a:t>
            </a:r>
            <a:r>
              <a:rPr lang="en-US" dirty="0">
                <a:latin typeface="Times New Roman"/>
                <a:cs typeface="Times New Roman"/>
              </a:rPr>
              <a:t>in the hand, as in mobile </a:t>
            </a:r>
            <a:r>
              <a:rPr lang="en-US" i="1" dirty="0">
                <a:latin typeface="Times New Roman"/>
                <a:cs typeface="Times New Roman"/>
              </a:rPr>
              <a:t>tablet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err="1">
                <a:latin typeface="Times New Roman"/>
                <a:cs typeface="Times New Roman"/>
              </a:rPr>
              <a:t>mobilePDA</a:t>
            </a:r>
            <a:r>
              <a:rPr lang="en-US" dirty="0">
                <a:latin typeface="Times New Roman"/>
                <a:cs typeface="Times New Roman"/>
              </a:rPr>
              <a:t>; mobile app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utilizing </a:t>
            </a:r>
            <a:r>
              <a:rPr lang="en-US" b="1" i="1" dirty="0">
                <a:latin typeface="Times New Roman"/>
                <a:cs typeface="Times New Roman"/>
              </a:rPr>
              <a:t>motor vehicles </a:t>
            </a:r>
            <a:r>
              <a:rPr lang="en-US" dirty="0">
                <a:latin typeface="Times New Roman"/>
                <a:cs typeface="Times New Roman"/>
              </a:rPr>
              <a:t>for ready </a:t>
            </a:r>
            <a:r>
              <a:rPr lang="en-US" dirty="0" smtClean="0">
                <a:latin typeface="Times New Roman"/>
                <a:cs typeface="Times New Roman"/>
              </a:rPr>
              <a:t>movement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ability </a:t>
            </a:r>
            <a:r>
              <a:rPr lang="en-US" dirty="0">
                <a:latin typeface="Times New Roman"/>
                <a:cs typeface="Times New Roman"/>
              </a:rPr>
              <a:t>to move </a:t>
            </a:r>
            <a:r>
              <a:rPr lang="en-US" dirty="0" smtClean="0">
                <a:latin typeface="Times New Roman"/>
                <a:cs typeface="Times New Roman"/>
              </a:rPr>
              <a:t>physically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Capacity for motion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Focus on and classify movement of </a:t>
            </a:r>
            <a:r>
              <a:rPr lang="en-US" i="1" dirty="0" smtClean="0">
                <a:latin typeface="Times New Roman"/>
                <a:cs typeface="Times New Roman"/>
              </a:rPr>
              <a:t>people </a:t>
            </a:r>
            <a:r>
              <a:rPr lang="en-US" dirty="0" smtClean="0">
                <a:latin typeface="Times New Roman"/>
                <a:cs typeface="Times New Roman"/>
              </a:rPr>
              <a:t>(device </a:t>
            </a:r>
            <a:r>
              <a:rPr lang="en-US" i="1" dirty="0" smtClean="0">
                <a:latin typeface="Times New Roman"/>
                <a:cs typeface="Times New Roman"/>
              </a:rPr>
              <a:t>users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i="1" dirty="0" smtClean="0">
                <a:latin typeface="Times New Roman"/>
                <a:cs typeface="Times New Roman"/>
              </a:rPr>
              <a:t>mobile societies</a:t>
            </a:r>
            <a:r>
              <a:rPr lang="en-US" dirty="0" smtClean="0">
                <a:latin typeface="Times New Roman"/>
                <a:cs typeface="Times New Roman"/>
              </a:rPr>
              <a:t>) and </a:t>
            </a:r>
            <a:r>
              <a:rPr lang="en-US" i="1" dirty="0" smtClean="0">
                <a:latin typeface="Times New Roman"/>
                <a:cs typeface="Times New Roman"/>
              </a:rPr>
              <a:t>vehicles </a:t>
            </a:r>
            <a:r>
              <a:rPr lang="en-US" dirty="0" smtClean="0">
                <a:latin typeface="Times New Roman"/>
                <a:cs typeface="Times New Roman"/>
              </a:rPr>
              <a:t>(connected or to-be-connected in the future).</a:t>
            </a:r>
            <a:endParaRPr lang="en-US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359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Data-driven Mobility Modeling for Network Evaluation and its Applications</vt:lpstr>
      <vt:lpstr>PowerPoint Presentation</vt:lpstr>
      <vt:lpstr>Model?</vt:lpstr>
      <vt:lpstr>Model?</vt:lpstr>
      <vt:lpstr>Modeling Definition (Related!) </vt:lpstr>
      <vt:lpstr>Modeling Note</vt:lpstr>
      <vt:lpstr>Mobility (Mobile) Definition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Mobility Modeling for Network Evaluation and its Applications</dc:title>
  <dc:creator>Ahmed Helmy</dc:creator>
  <cp:lastModifiedBy>Helmy,Ahmed</cp:lastModifiedBy>
  <cp:revision>5</cp:revision>
  <dcterms:created xsi:type="dcterms:W3CDTF">2017-08-01T20:52:48Z</dcterms:created>
  <dcterms:modified xsi:type="dcterms:W3CDTF">2018-01-10T16:28:41Z</dcterms:modified>
</cp:coreProperties>
</file>