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88" r:id="rId2"/>
    <p:sldId id="287" r:id="rId3"/>
    <p:sldId id="289" r:id="rId4"/>
    <p:sldId id="291" r:id="rId5"/>
    <p:sldId id="259" r:id="rId6"/>
    <p:sldId id="263" r:id="rId7"/>
    <p:sldId id="292" r:id="rId8"/>
    <p:sldId id="293" r:id="rId9"/>
    <p:sldId id="301" r:id="rId10"/>
    <p:sldId id="295" r:id="rId11"/>
    <p:sldId id="296" r:id="rId12"/>
    <p:sldId id="304" r:id="rId13"/>
    <p:sldId id="302" r:id="rId14"/>
    <p:sldId id="306" r:id="rId15"/>
    <p:sldId id="297" r:id="rId16"/>
    <p:sldId id="298" r:id="rId17"/>
    <p:sldId id="299" r:id="rId18"/>
    <p:sldId id="266" r:id="rId19"/>
    <p:sldId id="261" r:id="rId20"/>
    <p:sldId id="262" r:id="rId21"/>
    <p:sldId id="283" r:id="rId22"/>
    <p:sldId id="264" r:id="rId23"/>
    <p:sldId id="284" r:id="rId24"/>
    <p:sldId id="265" r:id="rId25"/>
    <p:sldId id="285" r:id="rId26"/>
    <p:sldId id="269" r:id="rId27"/>
    <p:sldId id="270" r:id="rId28"/>
    <p:sldId id="271" r:id="rId29"/>
    <p:sldId id="272" r:id="rId30"/>
    <p:sldId id="273" r:id="rId31"/>
    <p:sldId id="274" r:id="rId32"/>
    <p:sldId id="275" r:id="rId33"/>
    <p:sldId id="276" r:id="rId34"/>
    <p:sldId id="277" r:id="rId35"/>
    <p:sldId id="278" r:id="rId36"/>
    <p:sldId id="286" r:id="rId3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08"/>
    <p:restoredTop sz="97664" autoAdjust="0"/>
  </p:normalViewPr>
  <p:slideViewPr>
    <p:cSldViewPr snapToGrid="0" snapToObjects="1">
      <p:cViewPr varScale="1">
        <p:scale>
          <a:sx n="103" d="100"/>
          <a:sy n="103" d="100"/>
        </p:scale>
        <p:origin x="1248" y="1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A435E86-EF50-6646-BB77-494BA65DB798}" type="datetimeFigureOut">
              <a:rPr lang="en-US" smtClean="0"/>
              <a:pPr/>
              <a:t>2/21/18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7111F4-4D00-6348-9A0D-A09E7A0863D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435E86-EF50-6646-BB77-494BA65DB798}" type="datetimeFigureOut">
              <a:rPr lang="en-US" smtClean="0"/>
              <a:pPr/>
              <a:t>2/21/18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7111F4-4D00-6348-9A0D-A09E7A0863D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435E86-EF50-6646-BB77-494BA65DB798}" type="datetimeFigureOut">
              <a:rPr lang="en-US" smtClean="0"/>
              <a:pPr/>
              <a:t>2/21/18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7111F4-4D00-6348-9A0D-A09E7A0863D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435E86-EF50-6646-BB77-494BA65DB798}" type="datetimeFigureOut">
              <a:rPr lang="en-US" smtClean="0"/>
              <a:pPr/>
              <a:t>2/21/18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7111F4-4D00-6348-9A0D-A09E7A0863D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A435E86-EF50-6646-BB77-494BA65DB798}" type="datetimeFigureOut">
              <a:rPr lang="en-US" smtClean="0"/>
              <a:pPr/>
              <a:t>2/21/18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7111F4-4D00-6348-9A0D-A09E7A0863D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A435E86-EF50-6646-BB77-494BA65DB798}" type="datetimeFigureOut">
              <a:rPr lang="en-US" smtClean="0"/>
              <a:pPr/>
              <a:t>2/21/18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7111F4-4D00-6348-9A0D-A09E7A0863D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2" y="1535112"/>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2" y="2174874"/>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2"/>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4"/>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A435E86-EF50-6646-BB77-494BA65DB798}" type="datetimeFigureOut">
              <a:rPr lang="en-US" smtClean="0"/>
              <a:pPr/>
              <a:t>2/21/18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97111F4-4D00-6348-9A0D-A09E7A0863D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A435E86-EF50-6646-BB77-494BA65DB798}" type="datetimeFigureOut">
              <a:rPr lang="en-US" smtClean="0"/>
              <a:pPr/>
              <a:t>2/21/18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7111F4-4D00-6348-9A0D-A09E7A0863D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435E86-EF50-6646-BB77-494BA65DB798}" type="datetimeFigureOut">
              <a:rPr lang="en-US" smtClean="0"/>
              <a:pPr/>
              <a:t>2/21/18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97111F4-4D00-6348-9A0D-A09E7A0863D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1" y="273052"/>
            <a:ext cx="5111751" cy="5853113"/>
          </a:xfrm>
        </p:spPr>
        <p:txBody>
          <a:bodyPr/>
          <a:lstStyle>
            <a:lvl1pPr>
              <a:defRPr sz="33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3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A435E86-EF50-6646-BB77-494BA65DB798}" type="datetimeFigureOut">
              <a:rPr lang="en-US" smtClean="0"/>
              <a:pPr/>
              <a:t>2/21/18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7111F4-4D00-6348-9A0D-A09E7A0863D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2"/>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3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40"/>
            <a:ext cx="5486400" cy="804862"/>
          </a:xfrm>
        </p:spPr>
        <p:txBody>
          <a:bodyPr/>
          <a:lstStyle>
            <a:lvl1pPr marL="0" indent="0">
              <a:buNone/>
              <a:defRPr sz="1400"/>
            </a:lvl1pPr>
            <a:lvl2pPr marL="457200" indent="0">
              <a:buNone/>
              <a:defRPr sz="13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A435E86-EF50-6646-BB77-494BA65DB798}" type="datetimeFigureOut">
              <a:rPr lang="en-US" smtClean="0"/>
              <a:pPr/>
              <a:t>2/21/18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7111F4-4D00-6348-9A0D-A09E7A0863D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3"/>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300">
                <a:solidFill>
                  <a:schemeClr val="tx1">
                    <a:tint val="75000"/>
                  </a:schemeClr>
                </a:solidFill>
              </a:defRPr>
            </a:lvl1pPr>
          </a:lstStyle>
          <a:p>
            <a:fld id="{8A435E86-EF50-6646-BB77-494BA65DB798}" type="datetimeFigureOut">
              <a:rPr lang="en-US" smtClean="0"/>
              <a:pPr/>
              <a:t>2/21/18</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300">
                <a:solidFill>
                  <a:schemeClr val="tx1">
                    <a:tint val="75000"/>
                  </a:schemeClr>
                </a:solidFill>
              </a:defRPr>
            </a:lvl1pPr>
          </a:lstStyle>
          <a:p>
            <a:fld id="{697111F4-4D00-6348-9A0D-A09E7A0863D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3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ello-mobility-4-take-the-money-and-run-woody-allen-cello-marching-band.jpg"/>
          <p:cNvPicPr>
            <a:picLocks noChangeAspect="1"/>
          </p:cNvPicPr>
          <p:nvPr/>
        </p:nvPicPr>
        <p:blipFill>
          <a:blip r:embed="rId2"/>
          <a:stretch>
            <a:fillRect/>
          </a:stretch>
        </p:blipFill>
        <p:spPr>
          <a:xfrm>
            <a:off x="2620077" y="1996708"/>
            <a:ext cx="4866875" cy="3718292"/>
          </a:xfrm>
          <a:prstGeom prst="rect">
            <a:avLst/>
          </a:prstGeom>
        </p:spPr>
      </p:pic>
      <p:pic>
        <p:nvPicPr>
          <p:cNvPr id="6" name="Picture 5" descr="cello-mobility-3-woody allen cello.jpg"/>
          <p:cNvPicPr>
            <a:picLocks noChangeAspect="1"/>
          </p:cNvPicPr>
          <p:nvPr/>
        </p:nvPicPr>
        <p:blipFill>
          <a:blip r:embed="rId3"/>
          <a:stretch>
            <a:fillRect/>
          </a:stretch>
        </p:blipFill>
        <p:spPr>
          <a:xfrm>
            <a:off x="5664852" y="3529016"/>
            <a:ext cx="3479149" cy="2643186"/>
          </a:xfrm>
          <a:prstGeom prst="rect">
            <a:avLst/>
          </a:prstGeom>
        </p:spPr>
      </p:pic>
      <p:pic>
        <p:nvPicPr>
          <p:cNvPr id="7" name="Picture 6" descr="cello-mobility-2-take-the-money-and-run-3.jpg"/>
          <p:cNvPicPr>
            <a:picLocks noChangeAspect="1"/>
          </p:cNvPicPr>
          <p:nvPr/>
        </p:nvPicPr>
        <p:blipFill>
          <a:blip r:embed="rId4"/>
          <a:stretch>
            <a:fillRect/>
          </a:stretch>
        </p:blipFill>
        <p:spPr>
          <a:xfrm>
            <a:off x="155773" y="1578579"/>
            <a:ext cx="3428803" cy="2612421"/>
          </a:xfrm>
          <a:prstGeom prst="rect">
            <a:avLst/>
          </a:prstGeom>
        </p:spPr>
      </p:pic>
      <p:sp>
        <p:nvSpPr>
          <p:cNvPr id="8" name="TextBox 7"/>
          <p:cNvSpPr txBox="1"/>
          <p:nvPr/>
        </p:nvSpPr>
        <p:spPr>
          <a:xfrm>
            <a:off x="262336" y="4495803"/>
            <a:ext cx="2345226" cy="446276"/>
          </a:xfrm>
          <a:prstGeom prst="rect">
            <a:avLst/>
          </a:prstGeom>
          <a:noFill/>
        </p:spPr>
        <p:txBody>
          <a:bodyPr wrap="none" lIns="91440" tIns="45720" rIns="91440" bIns="45720" rtlCol="0">
            <a:spAutoFit/>
          </a:bodyPr>
          <a:lstStyle/>
          <a:p>
            <a:r>
              <a:rPr lang="en-US" sz="2300" b="1" i="1" dirty="0">
                <a:latin typeface="Times New Roman"/>
                <a:cs typeface="Times New Roman"/>
              </a:rPr>
              <a:t>Cello </a:t>
            </a:r>
            <a:r>
              <a:rPr lang="en-US" sz="2300" dirty="0">
                <a:latin typeface="Times New Roman"/>
                <a:cs typeface="Times New Roman"/>
              </a:rPr>
              <a:t>‘Mobility’!!</a:t>
            </a:r>
          </a:p>
        </p:txBody>
      </p:sp>
      <p:sp>
        <p:nvSpPr>
          <p:cNvPr id="9" name="Title 1"/>
          <p:cNvSpPr txBox="1">
            <a:spLocks/>
          </p:cNvSpPr>
          <p:nvPr/>
        </p:nvSpPr>
        <p:spPr bwMode="auto">
          <a:xfrm>
            <a:off x="76200" y="78317"/>
            <a:ext cx="8864320" cy="220768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algn="ctr"/>
            <a:r>
              <a:rPr lang="en-US" sz="3300" i="1" u="sng" kern="0" dirty="0">
                <a:solidFill>
                  <a:srgbClr val="FF0000"/>
                </a:solidFill>
                <a:latin typeface="Times New Roman"/>
                <a:ea typeface="ＭＳ Ｐゴシック" charset="-128"/>
                <a:cs typeface="Times New Roman"/>
              </a:rPr>
              <a:t>Flutes </a:t>
            </a:r>
            <a:r>
              <a:rPr lang="en-US" sz="3300" u="sng" kern="0" dirty="0" err="1">
                <a:solidFill>
                  <a:srgbClr val="FF0000"/>
                </a:solidFill>
                <a:latin typeface="Times New Roman"/>
                <a:ea typeface="ＭＳ Ｐゴシック" charset="-128"/>
                <a:cs typeface="Times New Roman"/>
              </a:rPr>
              <a:t>vs</a:t>
            </a:r>
            <a:r>
              <a:rPr lang="en-US" sz="3300" u="sng" kern="0" dirty="0">
                <a:solidFill>
                  <a:srgbClr val="FF0000"/>
                </a:solidFill>
                <a:latin typeface="Times New Roman"/>
                <a:ea typeface="ＭＳ Ｐゴシック" charset="-128"/>
                <a:cs typeface="Times New Roman"/>
              </a:rPr>
              <a:t> </a:t>
            </a:r>
            <a:r>
              <a:rPr lang="en-US" sz="3300" i="1" u="sng" kern="0" dirty="0">
                <a:solidFill>
                  <a:srgbClr val="FF0000"/>
                </a:solidFill>
                <a:latin typeface="Times New Roman"/>
                <a:ea typeface="ＭＳ Ｐゴシック" charset="-128"/>
                <a:cs typeface="Times New Roman"/>
              </a:rPr>
              <a:t>Cellos</a:t>
            </a:r>
            <a:r>
              <a:rPr lang="en-US" sz="3300" u="sng" kern="0" dirty="0">
                <a:solidFill>
                  <a:srgbClr val="0000FF"/>
                </a:solidFill>
                <a:latin typeface="Times New Roman"/>
                <a:ea typeface="ＭＳ Ｐゴシック" charset="-128"/>
                <a:cs typeface="Times New Roman"/>
              </a:rPr>
              <a:t>: Analyzing </a:t>
            </a:r>
            <a:r>
              <a:rPr lang="en-US" sz="3300" u="sng" kern="0" dirty="0">
                <a:solidFill>
                  <a:srgbClr val="008000"/>
                </a:solidFill>
                <a:latin typeface="Times New Roman"/>
                <a:ea typeface="ＭＳ Ｐゴシック" charset="-128"/>
                <a:cs typeface="Times New Roman"/>
              </a:rPr>
              <a:t>Mobility –Traffic Correlations</a:t>
            </a:r>
            <a:r>
              <a:rPr lang="en-US" sz="3300" u="sng" kern="0" dirty="0">
                <a:solidFill>
                  <a:srgbClr val="0000FF"/>
                </a:solidFill>
                <a:latin typeface="Times New Roman"/>
                <a:ea typeface="ＭＳ Ｐゴシック" charset="-128"/>
                <a:cs typeface="Times New Roman"/>
              </a:rPr>
              <a:t> in Large WLAN Traces</a:t>
            </a:r>
            <a:br>
              <a:rPr lang="en-US" sz="3300" i="1" kern="0" dirty="0">
                <a:solidFill>
                  <a:schemeClr val="tx2"/>
                </a:solidFill>
                <a:latin typeface="Times New Roman"/>
                <a:ea typeface="ＭＳ Ｐゴシック" charset="-128"/>
                <a:cs typeface="Times New Roman"/>
              </a:rPr>
            </a:br>
            <a:endParaRPr lang="en-US" sz="3300" i="1" kern="0" dirty="0">
              <a:solidFill>
                <a:schemeClr val="tx2"/>
              </a:solidFill>
              <a:latin typeface="Times New Roman"/>
              <a:ea typeface="ＭＳ Ｐゴシック" charset="-128"/>
              <a:cs typeface="Times New Roman"/>
            </a:endParaRPr>
          </a:p>
        </p:txBody>
      </p:sp>
      <p:sp>
        <p:nvSpPr>
          <p:cNvPr id="10" name="Subtitle 2"/>
          <p:cNvSpPr txBox="1">
            <a:spLocks/>
          </p:cNvSpPr>
          <p:nvPr/>
        </p:nvSpPr>
        <p:spPr bwMode="auto">
          <a:xfrm>
            <a:off x="609600" y="6400800"/>
            <a:ext cx="8915400" cy="76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defTabSz="914400" eaLnBrk="0" fontAlgn="base" hangingPunct="0">
              <a:spcBef>
                <a:spcPct val="20000"/>
              </a:spcBef>
              <a:spcAft>
                <a:spcPct val="0"/>
              </a:spcAft>
              <a:defRPr/>
            </a:pPr>
            <a:r>
              <a:rPr lang="en-US" sz="1600" kern="0" dirty="0">
                <a:latin typeface="Times New Roman"/>
                <a:ea typeface="ＭＳ Ｐゴシック" charset="-128"/>
                <a:cs typeface="Times New Roman"/>
              </a:rPr>
              <a:t>* B. </a:t>
            </a:r>
            <a:r>
              <a:rPr lang="en-US" sz="1600" kern="0" dirty="0" err="1">
                <a:latin typeface="Times New Roman"/>
                <a:ea typeface="ＭＳ Ｐゴシック" charset="-128"/>
                <a:cs typeface="Times New Roman"/>
              </a:rPr>
              <a:t>Alipour</a:t>
            </a:r>
            <a:r>
              <a:rPr lang="en-US" sz="1600" kern="0" dirty="0">
                <a:latin typeface="Times New Roman"/>
                <a:ea typeface="ＭＳ Ｐゴシック" charset="-128"/>
                <a:cs typeface="Times New Roman"/>
              </a:rPr>
              <a:t>, L. </a:t>
            </a:r>
            <a:r>
              <a:rPr lang="en-US" sz="1600" kern="0" dirty="0" err="1">
                <a:latin typeface="Times New Roman"/>
                <a:ea typeface="ＭＳ Ｐゴシック" charset="-128"/>
                <a:cs typeface="Times New Roman"/>
              </a:rPr>
              <a:t>Tonneto</a:t>
            </a:r>
            <a:r>
              <a:rPr lang="en-US" sz="1600" kern="0" dirty="0">
                <a:latin typeface="Times New Roman"/>
                <a:ea typeface="ＭＳ Ｐゴシック" charset="-128"/>
                <a:cs typeface="Times New Roman"/>
              </a:rPr>
              <a:t>, A. Ding, R. </a:t>
            </a:r>
            <a:r>
              <a:rPr lang="en-US" sz="1600" kern="0" dirty="0" err="1">
                <a:latin typeface="Times New Roman"/>
                <a:ea typeface="ＭＳ Ｐゴシック" charset="-128"/>
                <a:cs typeface="Times New Roman"/>
              </a:rPr>
              <a:t>Ketabi</a:t>
            </a:r>
            <a:r>
              <a:rPr lang="en-US" sz="1600" kern="0" dirty="0">
                <a:latin typeface="Times New Roman"/>
                <a:ea typeface="ＭＳ Ｐゴシック" charset="-128"/>
                <a:cs typeface="Times New Roman"/>
              </a:rPr>
              <a:t>, J. </a:t>
            </a:r>
            <a:r>
              <a:rPr lang="en-US" sz="1600" kern="0" dirty="0" err="1">
                <a:latin typeface="Times New Roman"/>
                <a:ea typeface="ＭＳ Ｐゴシック" charset="-128"/>
                <a:cs typeface="Times New Roman"/>
              </a:rPr>
              <a:t>Ott</a:t>
            </a:r>
            <a:r>
              <a:rPr lang="en-US" sz="1600" kern="0" dirty="0">
                <a:latin typeface="Times New Roman"/>
                <a:ea typeface="ＭＳ Ｐゴシック" charset="-128"/>
                <a:cs typeface="Times New Roman"/>
              </a:rPr>
              <a:t>, A. Helmy, </a:t>
            </a:r>
            <a:r>
              <a:rPr lang="en-US" sz="1600" i="1" kern="0" dirty="0">
                <a:latin typeface="Times New Roman"/>
                <a:ea typeface="ＭＳ Ｐゴシック" charset="-128"/>
                <a:cs typeface="Times New Roman"/>
              </a:rPr>
              <a:t>IEEE INFOCOM </a:t>
            </a:r>
            <a:r>
              <a:rPr lang="en-US" sz="1600" kern="0" dirty="0">
                <a:latin typeface="Times New Roman"/>
                <a:ea typeface="ＭＳ Ｐゴシック" charset="-128"/>
                <a:cs typeface="Times New Roman"/>
              </a:rPr>
              <a:t>2018</a:t>
            </a:r>
          </a:p>
        </p:txBody>
      </p:sp>
      <p:cxnSp>
        <p:nvCxnSpPr>
          <p:cNvPr id="12" name="Straight Connector 11"/>
          <p:cNvCxnSpPr/>
          <p:nvPr/>
        </p:nvCxnSpPr>
        <p:spPr>
          <a:xfrm>
            <a:off x="457200" y="6399212"/>
            <a:ext cx="8077200" cy="1588"/>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7-06-02 at 3.28.22 PM.png"/>
          <p:cNvPicPr>
            <a:picLocks noChangeAspect="1"/>
          </p:cNvPicPr>
          <p:nvPr/>
        </p:nvPicPr>
        <p:blipFill>
          <a:blip r:embed="rId2"/>
          <a:stretch>
            <a:fillRect/>
          </a:stretch>
        </p:blipFill>
        <p:spPr>
          <a:xfrm>
            <a:off x="0" y="175929"/>
            <a:ext cx="9144000" cy="4353189"/>
          </a:xfrm>
          <a:prstGeom prst="rect">
            <a:avLst/>
          </a:prstGeom>
        </p:spPr>
      </p:pic>
      <p:sp>
        <p:nvSpPr>
          <p:cNvPr id="3" name="TextBox 2"/>
          <p:cNvSpPr txBox="1"/>
          <p:nvPr/>
        </p:nvSpPr>
        <p:spPr>
          <a:xfrm>
            <a:off x="1209524" y="4529119"/>
            <a:ext cx="6980960" cy="446276"/>
          </a:xfrm>
          <a:prstGeom prst="rect">
            <a:avLst/>
          </a:prstGeom>
          <a:noFill/>
        </p:spPr>
        <p:txBody>
          <a:bodyPr wrap="none" lIns="91440" tIns="45720" rIns="91440" bIns="45720" rtlCol="0">
            <a:spAutoFit/>
          </a:bodyPr>
          <a:lstStyle/>
          <a:p>
            <a:r>
              <a:rPr lang="en-US" sz="2300" dirty="0" err="1">
                <a:latin typeface="Times New Roman"/>
                <a:cs typeface="Times New Roman"/>
              </a:rPr>
              <a:t>Zipf’s</a:t>
            </a:r>
            <a:r>
              <a:rPr lang="en-US" sz="2300" dirty="0">
                <a:latin typeface="Times New Roman"/>
                <a:cs typeface="Times New Roman"/>
              </a:rPr>
              <a:t> plot on L visited access points for L = 20,25,30,35.</a:t>
            </a:r>
          </a:p>
        </p:txBody>
      </p:sp>
      <p:sp>
        <p:nvSpPr>
          <p:cNvPr id="4" name="TextBox 3"/>
          <p:cNvSpPr txBox="1"/>
          <p:nvPr/>
        </p:nvSpPr>
        <p:spPr>
          <a:xfrm>
            <a:off x="749906" y="5334000"/>
            <a:ext cx="8115905" cy="923330"/>
          </a:xfrm>
          <a:prstGeom prst="rect">
            <a:avLst/>
          </a:prstGeom>
          <a:noFill/>
          <a:ln>
            <a:solidFill>
              <a:schemeClr val="bg1">
                <a:lumMod val="65000"/>
              </a:schemeClr>
            </a:solidFill>
          </a:ln>
        </p:spPr>
        <p:txBody>
          <a:bodyPr wrap="square" lIns="91440" tIns="45720" rIns="91440" bIns="45720" rtlCol="0">
            <a:spAutoFit/>
          </a:bodyPr>
          <a:lstStyle/>
          <a:p>
            <a:r>
              <a:rPr lang="en-US" dirty="0">
                <a:latin typeface="Times New Roman"/>
                <a:cs typeface="Times New Roman"/>
              </a:rPr>
              <a:t>The probability of finding a device at its </a:t>
            </a:r>
            <a:r>
              <a:rPr lang="en-US" i="1" dirty="0">
                <a:latin typeface="Times New Roman"/>
                <a:cs typeface="Times New Roman"/>
              </a:rPr>
              <a:t>L-</a:t>
            </a:r>
            <a:r>
              <a:rPr lang="en-US" i="1" dirty="0" err="1">
                <a:latin typeface="Times New Roman"/>
                <a:cs typeface="Times New Roman"/>
              </a:rPr>
              <a:t>th</a:t>
            </a:r>
            <a:r>
              <a:rPr lang="en-US" dirty="0">
                <a:latin typeface="Times New Roman"/>
                <a:cs typeface="Times New Roman"/>
              </a:rPr>
              <a:t>  most visited location is shown in Fig. 7a. When taking buildings as aggregating points for location the values become </a:t>
            </a:r>
            <a:r>
              <a:rPr lang="en-US" i="1" dirty="0">
                <a:latin typeface="Times New Roman"/>
                <a:cs typeface="Times New Roman"/>
              </a:rPr>
              <a:t>L</a:t>
            </a:r>
            <a:r>
              <a:rPr lang="en-US" baseline="30000" dirty="0">
                <a:latin typeface="Times New Roman"/>
                <a:cs typeface="Times New Roman"/>
              </a:rPr>
              <a:t>−1.36</a:t>
            </a:r>
            <a:r>
              <a:rPr lang="en-US" dirty="0">
                <a:latin typeface="Times New Roman"/>
                <a:cs typeface="Times New Roman"/>
              </a:rPr>
              <a:t>  for laptops and </a:t>
            </a:r>
            <a:r>
              <a:rPr lang="en-US" i="1" dirty="0">
                <a:latin typeface="Times New Roman"/>
                <a:cs typeface="Times New Roman"/>
              </a:rPr>
              <a:t>L</a:t>
            </a:r>
            <a:r>
              <a:rPr lang="en-US" baseline="30000" dirty="0">
                <a:latin typeface="Times New Roman"/>
                <a:cs typeface="Times New Roman"/>
              </a:rPr>
              <a:t>−1.16</a:t>
            </a:r>
            <a:r>
              <a:rPr lang="en-US" dirty="0">
                <a:latin typeface="Times New Roman"/>
                <a:cs typeface="Times New Roman"/>
              </a:rPr>
              <a:t>  for smartphones.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7-06-02 at 3.30.22 PM.png"/>
          <p:cNvPicPr>
            <a:picLocks noChangeAspect="1"/>
          </p:cNvPicPr>
          <p:nvPr/>
        </p:nvPicPr>
        <p:blipFill>
          <a:blip r:embed="rId2"/>
          <a:stretch>
            <a:fillRect/>
          </a:stretch>
        </p:blipFill>
        <p:spPr>
          <a:xfrm>
            <a:off x="0" y="2"/>
            <a:ext cx="9144000" cy="4690947"/>
          </a:xfrm>
          <a:prstGeom prst="rect">
            <a:avLst/>
          </a:prstGeom>
        </p:spPr>
      </p:pic>
      <p:sp>
        <p:nvSpPr>
          <p:cNvPr id="3" name="TextBox 2"/>
          <p:cNvSpPr txBox="1"/>
          <p:nvPr/>
        </p:nvSpPr>
        <p:spPr>
          <a:xfrm>
            <a:off x="749907" y="4630471"/>
            <a:ext cx="8152191" cy="800219"/>
          </a:xfrm>
          <a:prstGeom prst="rect">
            <a:avLst/>
          </a:prstGeom>
          <a:noFill/>
        </p:spPr>
        <p:txBody>
          <a:bodyPr wrap="square" lIns="91440" tIns="45720" rIns="91440" bIns="45720" rtlCol="0">
            <a:spAutoFit/>
          </a:bodyPr>
          <a:lstStyle/>
          <a:p>
            <a:r>
              <a:rPr lang="en-US" sz="2300" dirty="0">
                <a:latin typeface="Times New Roman"/>
                <a:cs typeface="Times New Roman"/>
              </a:rPr>
              <a:t>Probability P (</a:t>
            </a:r>
            <a:r>
              <a:rPr lang="en-US" sz="2300" dirty="0" err="1">
                <a:latin typeface="Times New Roman"/>
                <a:cs typeface="Times New Roman"/>
              </a:rPr>
              <a:t>t</a:t>
            </a:r>
            <a:r>
              <a:rPr lang="en-US" sz="2300" dirty="0">
                <a:latin typeface="Times New Roman"/>
                <a:cs typeface="Times New Roman"/>
              </a:rPr>
              <a:t>) of session duration </a:t>
            </a:r>
            <a:r>
              <a:rPr lang="en-US" sz="2300" dirty="0" err="1">
                <a:latin typeface="Times New Roman"/>
                <a:cs typeface="Times New Roman"/>
              </a:rPr>
              <a:t>t</a:t>
            </a:r>
            <a:r>
              <a:rPr lang="en-US" sz="2300" dirty="0">
                <a:latin typeface="Times New Roman"/>
                <a:cs typeface="Times New Roman"/>
              </a:rPr>
              <a:t>. The scale of all axes in smaller inner plots are the same as their parent plot.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7-08-04 at 11.02.59 AM.png"/>
          <p:cNvPicPr>
            <a:picLocks noChangeAspect="1"/>
          </p:cNvPicPr>
          <p:nvPr/>
        </p:nvPicPr>
        <p:blipFill>
          <a:blip r:embed="rId2"/>
          <a:stretch>
            <a:fillRect/>
          </a:stretch>
        </p:blipFill>
        <p:spPr>
          <a:xfrm>
            <a:off x="1250950" y="393700"/>
            <a:ext cx="6642100" cy="6070600"/>
          </a:xfrm>
          <a:prstGeom prst="rect">
            <a:avLst/>
          </a:prstGeom>
        </p:spPr>
      </p:pic>
      <p:sp>
        <p:nvSpPr>
          <p:cNvPr id="4" name="TextBox 3"/>
          <p:cNvSpPr txBox="1"/>
          <p:nvPr/>
        </p:nvSpPr>
        <p:spPr>
          <a:xfrm>
            <a:off x="1295400" y="6488668"/>
            <a:ext cx="1962446" cy="369332"/>
          </a:xfrm>
          <a:prstGeom prst="rect">
            <a:avLst/>
          </a:prstGeom>
          <a:noFill/>
        </p:spPr>
        <p:txBody>
          <a:bodyPr wrap="none" rtlCol="0">
            <a:spAutoFit/>
          </a:bodyPr>
          <a:lstStyle/>
          <a:p>
            <a:r>
              <a:rPr lang="en-US" b="1" i="1" dirty="0">
                <a:latin typeface="Times New Roman"/>
                <a:cs typeface="Times New Roman"/>
              </a:rPr>
              <a:t>Mobility Features</a:t>
            </a:r>
          </a:p>
        </p:txBody>
      </p:sp>
      <p:cxnSp>
        <p:nvCxnSpPr>
          <p:cNvPr id="6" name="Straight Arrow Connector 5"/>
          <p:cNvCxnSpPr/>
          <p:nvPr/>
        </p:nvCxnSpPr>
        <p:spPr>
          <a:xfrm>
            <a:off x="990600" y="2667000"/>
            <a:ext cx="1219200" cy="1588"/>
          </a:xfrm>
          <a:prstGeom prst="straightConnector1">
            <a:avLst/>
          </a:prstGeom>
          <a:ln>
            <a:solidFill>
              <a:schemeClr val="tx1"/>
            </a:solidFill>
            <a:prstDash val="dash"/>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a:off x="990600" y="2970212"/>
            <a:ext cx="1219200" cy="1588"/>
          </a:xfrm>
          <a:prstGeom prst="straightConnector1">
            <a:avLst/>
          </a:prstGeom>
          <a:ln>
            <a:solidFill>
              <a:srgbClr val="FF0000"/>
            </a:solidFill>
            <a:prstDash val="dash"/>
            <a:tailEnd type="arrow"/>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72732" y="2373868"/>
            <a:ext cx="1146468" cy="369332"/>
          </a:xfrm>
          <a:prstGeom prst="rect">
            <a:avLst/>
          </a:prstGeom>
          <a:noFill/>
        </p:spPr>
        <p:txBody>
          <a:bodyPr wrap="none" rtlCol="0">
            <a:spAutoFit/>
          </a:bodyPr>
          <a:lstStyle/>
          <a:p>
            <a:r>
              <a:rPr lang="en-US" dirty="0"/>
              <a:t>Weekday</a:t>
            </a:r>
          </a:p>
        </p:txBody>
      </p:sp>
      <p:sp>
        <p:nvSpPr>
          <p:cNvPr id="10" name="TextBox 9"/>
          <p:cNvSpPr txBox="1"/>
          <p:nvPr/>
        </p:nvSpPr>
        <p:spPr>
          <a:xfrm>
            <a:off x="76200" y="2907268"/>
            <a:ext cx="1155672" cy="369332"/>
          </a:xfrm>
          <a:prstGeom prst="rect">
            <a:avLst/>
          </a:prstGeom>
          <a:noFill/>
        </p:spPr>
        <p:txBody>
          <a:bodyPr wrap="none" rtlCol="0">
            <a:spAutoFit/>
          </a:bodyPr>
          <a:lstStyle/>
          <a:p>
            <a:r>
              <a:rPr lang="en-US" dirty="0">
                <a:solidFill>
                  <a:srgbClr val="FF0000"/>
                </a:solidFill>
              </a:rPr>
              <a:t>Weekend</a:t>
            </a:r>
          </a:p>
        </p:txBody>
      </p:sp>
      <p:cxnSp>
        <p:nvCxnSpPr>
          <p:cNvPr id="12" name="Straight Arrow Connector 11"/>
          <p:cNvCxnSpPr/>
          <p:nvPr/>
        </p:nvCxnSpPr>
        <p:spPr>
          <a:xfrm rot="10800000">
            <a:off x="7772400" y="2667000"/>
            <a:ext cx="762000" cy="1588"/>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rot="10800000">
            <a:off x="7772400" y="2971800"/>
            <a:ext cx="762000" cy="1588"/>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rot="10800000">
            <a:off x="7772400" y="3198812"/>
            <a:ext cx="762000" cy="1588"/>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rot="10800000">
            <a:off x="7772400" y="3427412"/>
            <a:ext cx="762000" cy="1588"/>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rot="10800000">
            <a:off x="7772400" y="3656012"/>
            <a:ext cx="762000" cy="1588"/>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rot="10800000">
            <a:off x="7772400" y="3657600"/>
            <a:ext cx="762000" cy="1588"/>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rot="10800000">
            <a:off x="7772400" y="3884612"/>
            <a:ext cx="762000" cy="1588"/>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rot="10800000">
            <a:off x="7772400" y="4875211"/>
            <a:ext cx="762000" cy="1588"/>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rot="10800000">
            <a:off x="7772400" y="5103811"/>
            <a:ext cx="762000" cy="1588"/>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rot="10800000">
            <a:off x="7772400" y="5561011"/>
            <a:ext cx="762000" cy="1588"/>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28073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7-08-04 at 11.10.58 AM.png"/>
          <p:cNvPicPr>
            <a:picLocks noChangeAspect="1"/>
          </p:cNvPicPr>
          <p:nvPr/>
        </p:nvPicPr>
        <p:blipFill>
          <a:blip r:embed="rId2"/>
          <a:stretch>
            <a:fillRect/>
          </a:stretch>
        </p:blipFill>
        <p:spPr>
          <a:xfrm>
            <a:off x="677333" y="46525"/>
            <a:ext cx="7133167" cy="681147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7-08-04 at 11.11.33 AM.png"/>
          <p:cNvPicPr>
            <a:picLocks noChangeAspect="1"/>
          </p:cNvPicPr>
          <p:nvPr/>
        </p:nvPicPr>
        <p:blipFill>
          <a:blip r:embed="rId2"/>
          <a:stretch>
            <a:fillRect/>
          </a:stretch>
        </p:blipFill>
        <p:spPr>
          <a:xfrm>
            <a:off x="-76200" y="0"/>
            <a:ext cx="6570689" cy="6858000"/>
          </a:xfrm>
          <a:prstGeom prst="rect">
            <a:avLst/>
          </a:prstGeom>
          <a:solidFill>
            <a:schemeClr val="tx1"/>
          </a:solidFill>
        </p:spPr>
      </p:pic>
      <p:pic>
        <p:nvPicPr>
          <p:cNvPr id="3" name="Picture 2" descr="Screen Shot 2017-08-04 at 11.12.26 AM.png"/>
          <p:cNvPicPr>
            <a:picLocks noChangeAspect="1"/>
          </p:cNvPicPr>
          <p:nvPr/>
        </p:nvPicPr>
        <p:blipFill>
          <a:blip r:embed="rId3"/>
          <a:stretch>
            <a:fillRect/>
          </a:stretch>
        </p:blipFill>
        <p:spPr>
          <a:xfrm>
            <a:off x="6324600" y="979714"/>
            <a:ext cx="2976336" cy="3619868"/>
          </a:xfrm>
          <a:prstGeom prst="rect">
            <a:avLst/>
          </a:prstGeom>
        </p:spPr>
      </p:pic>
      <p:cxnSp>
        <p:nvCxnSpPr>
          <p:cNvPr id="5" name="Straight Arrow Connector 4"/>
          <p:cNvCxnSpPr/>
          <p:nvPr/>
        </p:nvCxnSpPr>
        <p:spPr>
          <a:xfrm rot="10800000">
            <a:off x="5791200" y="1752600"/>
            <a:ext cx="457200" cy="1588"/>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6" name="Straight Arrow Connector 5"/>
          <p:cNvCxnSpPr/>
          <p:nvPr/>
        </p:nvCxnSpPr>
        <p:spPr>
          <a:xfrm rot="10800000">
            <a:off x="5791200" y="1979612"/>
            <a:ext cx="457200" cy="1588"/>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rot="10800000">
            <a:off x="5791200" y="2209800"/>
            <a:ext cx="457200" cy="1588"/>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rot="10800000">
            <a:off x="5791200" y="2438400"/>
            <a:ext cx="457200" cy="1588"/>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rot="10800000">
            <a:off x="5791200" y="2970212"/>
            <a:ext cx="457200" cy="1588"/>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rot="10800000">
            <a:off x="5791200" y="3427412"/>
            <a:ext cx="457200" cy="1588"/>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rot="10800000">
            <a:off x="5791201" y="3884612"/>
            <a:ext cx="457200" cy="1588"/>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rot="10800000">
            <a:off x="5791200" y="4341811"/>
            <a:ext cx="457200" cy="1588"/>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rot="10800000">
            <a:off x="5791201" y="4799011"/>
            <a:ext cx="457200" cy="1588"/>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5943600" y="6324600"/>
            <a:ext cx="2686841" cy="369332"/>
          </a:xfrm>
          <a:prstGeom prst="rect">
            <a:avLst/>
          </a:prstGeom>
          <a:noFill/>
        </p:spPr>
        <p:txBody>
          <a:bodyPr wrap="none" rtlCol="0">
            <a:spAutoFit/>
          </a:bodyPr>
          <a:lstStyle/>
          <a:p>
            <a:r>
              <a:rPr lang="en-US" b="1" i="1" dirty="0">
                <a:latin typeface="Times New Roman"/>
                <a:cs typeface="Times New Roman"/>
              </a:rPr>
              <a:t>Network Traffic Features</a:t>
            </a:r>
          </a:p>
        </p:txBody>
      </p:sp>
      <p:cxnSp>
        <p:nvCxnSpPr>
          <p:cNvPr id="15" name="Straight Arrow Connector 14"/>
          <p:cNvCxnSpPr/>
          <p:nvPr/>
        </p:nvCxnSpPr>
        <p:spPr>
          <a:xfrm>
            <a:off x="223129" y="1755122"/>
            <a:ext cx="469213" cy="23449"/>
          </a:xfrm>
          <a:prstGeom prst="straightConnector1">
            <a:avLst/>
          </a:prstGeom>
          <a:ln>
            <a:solidFill>
              <a:schemeClr val="tx1"/>
            </a:solidFill>
            <a:prstDash val="dash"/>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flipV="1">
            <a:off x="121351" y="1992596"/>
            <a:ext cx="526858" cy="12192"/>
          </a:xfrm>
          <a:prstGeom prst="straightConnector1">
            <a:avLst/>
          </a:prstGeom>
          <a:ln>
            <a:solidFill>
              <a:srgbClr val="FF0000"/>
            </a:solidFill>
            <a:prstDash val="dash"/>
            <a:tailEnd type="arrow"/>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76200" y="1186444"/>
            <a:ext cx="849976" cy="307777"/>
          </a:xfrm>
          <a:prstGeom prst="rect">
            <a:avLst/>
          </a:prstGeom>
          <a:noFill/>
        </p:spPr>
        <p:txBody>
          <a:bodyPr wrap="none" rtlCol="0">
            <a:spAutoFit/>
          </a:bodyPr>
          <a:lstStyle/>
          <a:p>
            <a:r>
              <a:rPr lang="en-US" sz="1400" dirty="0">
                <a:latin typeface="Times New Roman" charset="0"/>
                <a:ea typeface="Times New Roman" charset="0"/>
                <a:cs typeface="Times New Roman" charset="0"/>
              </a:rPr>
              <a:t>Weekday</a:t>
            </a:r>
          </a:p>
        </p:txBody>
      </p:sp>
      <p:sp>
        <p:nvSpPr>
          <p:cNvPr id="18" name="TextBox 17"/>
          <p:cNvSpPr txBox="1"/>
          <p:nvPr/>
        </p:nvSpPr>
        <p:spPr>
          <a:xfrm>
            <a:off x="-128615" y="2282952"/>
            <a:ext cx="849976" cy="307777"/>
          </a:xfrm>
          <a:prstGeom prst="rect">
            <a:avLst/>
          </a:prstGeom>
          <a:noFill/>
        </p:spPr>
        <p:txBody>
          <a:bodyPr wrap="none" rtlCol="0">
            <a:spAutoFit/>
          </a:bodyPr>
          <a:lstStyle/>
          <a:p>
            <a:r>
              <a:rPr lang="en-US" sz="1400" dirty="0">
                <a:solidFill>
                  <a:srgbClr val="FF0000"/>
                </a:solidFill>
                <a:latin typeface="Times New Roman" charset="0"/>
                <a:ea typeface="Times New Roman" charset="0"/>
                <a:cs typeface="Times New Roman" charset="0"/>
              </a:rPr>
              <a:t>Weekend</a:t>
            </a:r>
          </a:p>
        </p:txBody>
      </p:sp>
      <p:cxnSp>
        <p:nvCxnSpPr>
          <p:cNvPr id="20" name="Straight Connector 19"/>
          <p:cNvCxnSpPr/>
          <p:nvPr/>
        </p:nvCxnSpPr>
        <p:spPr>
          <a:xfrm flipH="1">
            <a:off x="231648" y="1460261"/>
            <a:ext cx="12192" cy="292338"/>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flipV="1">
            <a:off x="121351" y="1979611"/>
            <a:ext cx="0" cy="331295"/>
          </a:xfrm>
          <a:prstGeom prst="straightConnector1">
            <a:avLst/>
          </a:prstGeom>
          <a:ln>
            <a:solidFill>
              <a:srgbClr val="FF0000"/>
            </a:solidFill>
            <a:prstDash val="dash"/>
            <a:tailEnd type="non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23719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7-06-02 at 3.50.59 PM.png"/>
          <p:cNvPicPr>
            <a:picLocks noChangeAspect="1"/>
          </p:cNvPicPr>
          <p:nvPr/>
        </p:nvPicPr>
        <p:blipFill>
          <a:blip r:embed="rId2"/>
          <a:stretch>
            <a:fillRect/>
          </a:stretch>
        </p:blipFill>
        <p:spPr>
          <a:xfrm>
            <a:off x="186921" y="282124"/>
            <a:ext cx="6610607" cy="5804669"/>
          </a:xfrm>
          <a:prstGeom prst="rect">
            <a:avLst/>
          </a:prstGeom>
        </p:spPr>
      </p:pic>
      <p:sp>
        <p:nvSpPr>
          <p:cNvPr id="3" name="TextBox 2"/>
          <p:cNvSpPr txBox="1"/>
          <p:nvPr/>
        </p:nvSpPr>
        <p:spPr>
          <a:xfrm>
            <a:off x="181429" y="6116323"/>
            <a:ext cx="8575523" cy="646331"/>
          </a:xfrm>
          <a:prstGeom prst="rect">
            <a:avLst/>
          </a:prstGeom>
          <a:noFill/>
        </p:spPr>
        <p:txBody>
          <a:bodyPr wrap="square" lIns="91440" tIns="45720" rIns="91440" bIns="45720" rtlCol="0">
            <a:spAutoFit/>
          </a:bodyPr>
          <a:lstStyle/>
          <a:p>
            <a:r>
              <a:rPr lang="en-US" dirty="0">
                <a:latin typeface="Times New Roman"/>
                <a:cs typeface="Times New Roman"/>
              </a:rPr>
              <a:t>Correlation plot for mobility features, each cell’s left half is for smartphones and right half is for laptops, the upper right triangle is for weekdays and the lower left for weekends</a:t>
            </a:r>
          </a:p>
        </p:txBody>
      </p:sp>
      <p:pic>
        <p:nvPicPr>
          <p:cNvPr id="4" name="Picture 3" descr="Screen Shot 2017-06-02 at 3.53.57 PM.png"/>
          <p:cNvPicPr>
            <a:picLocks noChangeAspect="1"/>
          </p:cNvPicPr>
          <p:nvPr/>
        </p:nvPicPr>
        <p:blipFill>
          <a:blip r:embed="rId3"/>
          <a:stretch>
            <a:fillRect/>
          </a:stretch>
        </p:blipFill>
        <p:spPr>
          <a:xfrm>
            <a:off x="6644107" y="282124"/>
            <a:ext cx="2499895" cy="2620735"/>
          </a:xfrm>
          <a:prstGeom prst="rect">
            <a:avLst/>
          </a:prstGeom>
        </p:spPr>
      </p:pic>
      <p:pic>
        <p:nvPicPr>
          <p:cNvPr id="5" name="Picture 4" descr="Screen Shot 2017-08-04 at 11.14.49 AM.png"/>
          <p:cNvPicPr>
            <a:picLocks noChangeAspect="1"/>
          </p:cNvPicPr>
          <p:nvPr/>
        </p:nvPicPr>
        <p:blipFill>
          <a:blip r:embed="rId4"/>
          <a:stretch>
            <a:fillRect/>
          </a:stretch>
        </p:blipFill>
        <p:spPr>
          <a:xfrm>
            <a:off x="0" y="325123"/>
            <a:ext cx="6644107" cy="5791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7-06-02 at 3.52.28 PM.png"/>
          <p:cNvPicPr>
            <a:picLocks noChangeAspect="1"/>
          </p:cNvPicPr>
          <p:nvPr/>
        </p:nvPicPr>
        <p:blipFill>
          <a:blip r:embed="rId2"/>
          <a:stretch>
            <a:fillRect/>
          </a:stretch>
        </p:blipFill>
        <p:spPr>
          <a:xfrm>
            <a:off x="389641" y="3"/>
            <a:ext cx="6033019" cy="5503333"/>
          </a:xfrm>
          <a:prstGeom prst="rect">
            <a:avLst/>
          </a:prstGeom>
        </p:spPr>
      </p:pic>
      <p:sp>
        <p:nvSpPr>
          <p:cNvPr id="3" name="TextBox 2"/>
          <p:cNvSpPr txBox="1"/>
          <p:nvPr/>
        </p:nvSpPr>
        <p:spPr>
          <a:xfrm>
            <a:off x="229811" y="5954263"/>
            <a:ext cx="8769047" cy="646331"/>
          </a:xfrm>
          <a:prstGeom prst="rect">
            <a:avLst/>
          </a:prstGeom>
          <a:noFill/>
        </p:spPr>
        <p:txBody>
          <a:bodyPr wrap="square" lIns="91440" tIns="45720" rIns="91440" bIns="45720" rtlCol="0">
            <a:spAutoFit/>
          </a:bodyPr>
          <a:lstStyle/>
          <a:p>
            <a:r>
              <a:rPr lang="en-US" dirty="0">
                <a:latin typeface="Times New Roman"/>
                <a:cs typeface="Times New Roman"/>
              </a:rPr>
              <a:t>Correlation plot for traffic features, each cell’s left half is for smartphones and right half is for laptops, the upper right triangle is for weekdays and the lower left for weekends</a:t>
            </a:r>
          </a:p>
        </p:txBody>
      </p:sp>
      <p:pic>
        <p:nvPicPr>
          <p:cNvPr id="4" name="Picture 3" descr="Screen Shot 2017-06-02 at 3.55.44 PM.png"/>
          <p:cNvPicPr>
            <a:picLocks noChangeAspect="1"/>
          </p:cNvPicPr>
          <p:nvPr/>
        </p:nvPicPr>
        <p:blipFill>
          <a:blip r:embed="rId3"/>
          <a:stretch>
            <a:fillRect/>
          </a:stretch>
        </p:blipFill>
        <p:spPr>
          <a:xfrm>
            <a:off x="6429842" y="2045689"/>
            <a:ext cx="2569017" cy="3908577"/>
          </a:xfrm>
          <a:prstGeom prst="rect">
            <a:avLst/>
          </a:prstGeom>
        </p:spPr>
      </p:pic>
      <p:sp>
        <p:nvSpPr>
          <p:cNvPr id="5" name="TextBox 4"/>
          <p:cNvSpPr txBox="1"/>
          <p:nvPr/>
        </p:nvSpPr>
        <p:spPr>
          <a:xfrm>
            <a:off x="610073" y="5503333"/>
            <a:ext cx="1127495" cy="369332"/>
          </a:xfrm>
          <a:prstGeom prst="rect">
            <a:avLst/>
          </a:prstGeom>
          <a:noFill/>
        </p:spPr>
        <p:txBody>
          <a:bodyPr wrap="none" lIns="91440" tIns="45720" rIns="91440" bIns="45720" rtlCol="0">
            <a:spAutoFit/>
          </a:bodyPr>
          <a:lstStyle/>
          <a:p>
            <a:r>
              <a:rPr lang="en-US" dirty="0">
                <a:latin typeface="Times New Roman"/>
                <a:cs typeface="Times New Roman"/>
              </a:rPr>
              <a:t>Weekends</a:t>
            </a:r>
          </a:p>
        </p:txBody>
      </p:sp>
      <p:sp>
        <p:nvSpPr>
          <p:cNvPr id="6" name="TextBox 5"/>
          <p:cNvSpPr txBox="1"/>
          <p:nvPr/>
        </p:nvSpPr>
        <p:spPr>
          <a:xfrm>
            <a:off x="5701477" y="145140"/>
            <a:ext cx="1127495" cy="369332"/>
          </a:xfrm>
          <a:prstGeom prst="rect">
            <a:avLst/>
          </a:prstGeom>
          <a:noFill/>
        </p:spPr>
        <p:txBody>
          <a:bodyPr wrap="none" lIns="91440" tIns="45720" rIns="91440" bIns="45720" rtlCol="0">
            <a:spAutoFit/>
          </a:bodyPr>
          <a:lstStyle/>
          <a:p>
            <a:r>
              <a:rPr lang="en-US" dirty="0">
                <a:latin typeface="Times New Roman"/>
                <a:cs typeface="Times New Roman"/>
              </a:rPr>
              <a:t>Weekdays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7-06-02 at 3.57.33 PM.png"/>
          <p:cNvPicPr>
            <a:picLocks noChangeAspect="1"/>
          </p:cNvPicPr>
          <p:nvPr/>
        </p:nvPicPr>
        <p:blipFill>
          <a:blip r:embed="rId2"/>
          <a:stretch>
            <a:fillRect/>
          </a:stretch>
        </p:blipFill>
        <p:spPr>
          <a:xfrm>
            <a:off x="0" y="1298359"/>
            <a:ext cx="9144000" cy="4261282"/>
          </a:xfrm>
          <a:prstGeom prst="rect">
            <a:avLst/>
          </a:prstGeom>
        </p:spPr>
      </p:pic>
      <p:sp>
        <p:nvSpPr>
          <p:cNvPr id="3" name="TextBox 2"/>
          <p:cNvSpPr txBox="1"/>
          <p:nvPr/>
        </p:nvSpPr>
        <p:spPr>
          <a:xfrm>
            <a:off x="362860" y="6095998"/>
            <a:ext cx="8623905" cy="646331"/>
          </a:xfrm>
          <a:prstGeom prst="rect">
            <a:avLst/>
          </a:prstGeom>
          <a:noFill/>
        </p:spPr>
        <p:txBody>
          <a:bodyPr wrap="square" rtlCol="0">
            <a:spAutoFit/>
          </a:bodyPr>
          <a:lstStyle/>
          <a:p>
            <a:r>
              <a:rPr lang="en-US" dirty="0">
                <a:latin typeface="Times New Roman"/>
                <a:cs typeface="Times New Roman"/>
              </a:rPr>
              <a:t>Correlation of mobility vs. traffic on weekdays (top) vs. weekends (bottom) for smartphones (left) and laptops (right).</a:t>
            </a:r>
          </a:p>
        </p:txBody>
      </p:sp>
      <p:sp>
        <p:nvSpPr>
          <p:cNvPr id="5" name="TextBox 4"/>
          <p:cNvSpPr txBox="1"/>
          <p:nvPr/>
        </p:nvSpPr>
        <p:spPr>
          <a:xfrm>
            <a:off x="919238" y="936617"/>
            <a:ext cx="2377574" cy="369332"/>
          </a:xfrm>
          <a:prstGeom prst="rect">
            <a:avLst/>
          </a:prstGeom>
          <a:noFill/>
        </p:spPr>
        <p:txBody>
          <a:bodyPr wrap="none" rtlCol="0">
            <a:spAutoFit/>
          </a:bodyPr>
          <a:lstStyle/>
          <a:p>
            <a:r>
              <a:rPr lang="en-US" dirty="0">
                <a:latin typeface="Times New Roman"/>
                <a:cs typeface="Times New Roman"/>
              </a:rPr>
              <a:t>Smartphone - Weekday</a:t>
            </a:r>
          </a:p>
        </p:txBody>
      </p:sp>
      <p:sp>
        <p:nvSpPr>
          <p:cNvPr id="6" name="TextBox 5"/>
          <p:cNvSpPr txBox="1"/>
          <p:nvPr/>
        </p:nvSpPr>
        <p:spPr>
          <a:xfrm>
            <a:off x="1071638" y="5559641"/>
            <a:ext cx="2400454" cy="369332"/>
          </a:xfrm>
          <a:prstGeom prst="rect">
            <a:avLst/>
          </a:prstGeom>
          <a:noFill/>
        </p:spPr>
        <p:txBody>
          <a:bodyPr wrap="none" rtlCol="0">
            <a:spAutoFit/>
          </a:bodyPr>
          <a:lstStyle/>
          <a:p>
            <a:r>
              <a:rPr lang="en-US" dirty="0">
                <a:latin typeface="Times New Roman"/>
                <a:cs typeface="Times New Roman"/>
              </a:rPr>
              <a:t>Smartphone - Weekend</a:t>
            </a:r>
          </a:p>
        </p:txBody>
      </p:sp>
      <p:sp>
        <p:nvSpPr>
          <p:cNvPr id="7" name="TextBox 6"/>
          <p:cNvSpPr txBox="1"/>
          <p:nvPr/>
        </p:nvSpPr>
        <p:spPr>
          <a:xfrm>
            <a:off x="5178422" y="929027"/>
            <a:ext cx="1890261" cy="369332"/>
          </a:xfrm>
          <a:prstGeom prst="rect">
            <a:avLst/>
          </a:prstGeom>
          <a:noFill/>
        </p:spPr>
        <p:txBody>
          <a:bodyPr wrap="none" rtlCol="0">
            <a:spAutoFit/>
          </a:bodyPr>
          <a:lstStyle/>
          <a:p>
            <a:r>
              <a:rPr lang="en-US" dirty="0">
                <a:latin typeface="Times New Roman"/>
                <a:cs typeface="Times New Roman"/>
              </a:rPr>
              <a:t>Laptop - Weekday</a:t>
            </a:r>
          </a:p>
        </p:txBody>
      </p:sp>
      <p:sp>
        <p:nvSpPr>
          <p:cNvPr id="8" name="TextBox 7"/>
          <p:cNvSpPr txBox="1"/>
          <p:nvPr/>
        </p:nvSpPr>
        <p:spPr>
          <a:xfrm>
            <a:off x="5496549" y="5559641"/>
            <a:ext cx="1887168" cy="369332"/>
          </a:xfrm>
          <a:prstGeom prst="rect">
            <a:avLst/>
          </a:prstGeom>
          <a:noFill/>
        </p:spPr>
        <p:txBody>
          <a:bodyPr wrap="none" rtlCol="0">
            <a:spAutoFit/>
          </a:bodyPr>
          <a:lstStyle/>
          <a:p>
            <a:r>
              <a:rPr lang="en-US" dirty="0">
                <a:latin typeface="Times New Roman"/>
                <a:cs typeface="Times New Roman"/>
              </a:rPr>
              <a:t>Laptop - Weekend</a:t>
            </a:r>
          </a:p>
        </p:txBody>
      </p:sp>
      <p:sp>
        <p:nvSpPr>
          <p:cNvPr id="9" name="TextBox 8"/>
          <p:cNvSpPr txBox="1"/>
          <p:nvPr/>
        </p:nvSpPr>
        <p:spPr>
          <a:xfrm>
            <a:off x="8234937" y="5374975"/>
            <a:ext cx="813031" cy="369332"/>
          </a:xfrm>
          <a:prstGeom prst="rect">
            <a:avLst/>
          </a:prstGeom>
          <a:noFill/>
        </p:spPr>
        <p:txBody>
          <a:bodyPr wrap="none" rtlCol="0">
            <a:spAutoFit/>
          </a:bodyPr>
          <a:lstStyle/>
          <a:p>
            <a:r>
              <a:rPr lang="en-US" dirty="0">
                <a:latin typeface="Times New Roman"/>
                <a:cs typeface="Times New Roman"/>
              </a:rPr>
              <a:t>Traffic</a:t>
            </a:r>
          </a:p>
        </p:txBody>
      </p:sp>
      <p:sp>
        <p:nvSpPr>
          <p:cNvPr id="16" name="TextBox 15"/>
          <p:cNvSpPr txBox="1"/>
          <p:nvPr/>
        </p:nvSpPr>
        <p:spPr>
          <a:xfrm rot="5400000">
            <a:off x="-318036" y="744360"/>
            <a:ext cx="1005403" cy="369332"/>
          </a:xfrm>
          <a:prstGeom prst="rect">
            <a:avLst/>
          </a:prstGeom>
          <a:noFill/>
        </p:spPr>
        <p:txBody>
          <a:bodyPr wrap="none" rtlCol="0">
            <a:spAutoFit/>
          </a:bodyPr>
          <a:lstStyle/>
          <a:p>
            <a:r>
              <a:rPr lang="en-US" dirty="0">
                <a:latin typeface="Times New Roman"/>
                <a:cs typeface="Times New Roman"/>
              </a:rPr>
              <a:t>Mobility</a:t>
            </a:r>
          </a:p>
        </p:txBody>
      </p:sp>
      <p:sp>
        <p:nvSpPr>
          <p:cNvPr id="11" name="TextBox 10"/>
          <p:cNvSpPr txBox="1"/>
          <p:nvPr/>
        </p:nvSpPr>
        <p:spPr>
          <a:xfrm>
            <a:off x="1905000" y="457200"/>
            <a:ext cx="4062355" cy="492443"/>
          </a:xfrm>
          <a:prstGeom prst="rect">
            <a:avLst/>
          </a:prstGeom>
          <a:noFill/>
        </p:spPr>
        <p:txBody>
          <a:bodyPr wrap="none" rtlCol="0">
            <a:spAutoFit/>
          </a:bodyPr>
          <a:lstStyle/>
          <a:p>
            <a:r>
              <a:rPr lang="en-US" sz="2600" b="1" u="sng" dirty="0">
                <a:solidFill>
                  <a:srgbClr val="0000FF"/>
                </a:solidFill>
                <a:latin typeface="Times New Roman"/>
                <a:cs typeface="Times New Roman"/>
              </a:rPr>
              <a:t>Mobility – Traffic Analysis</a:t>
            </a:r>
          </a:p>
        </p:txBody>
      </p:sp>
      <p:sp>
        <p:nvSpPr>
          <p:cNvPr id="12" name="Oval 11"/>
          <p:cNvSpPr/>
          <p:nvPr/>
        </p:nvSpPr>
        <p:spPr>
          <a:xfrm>
            <a:off x="5562600" y="2743200"/>
            <a:ext cx="457200" cy="457200"/>
          </a:xfrm>
          <a:prstGeom prst="ellipse">
            <a:avLst/>
          </a:prstGeom>
          <a:noFill/>
          <a:ln w="25400">
            <a:solidFill>
              <a:srgbClr val="0000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a:off x="1447800" y="2743200"/>
            <a:ext cx="457200" cy="457200"/>
          </a:xfrm>
          <a:prstGeom prst="ellipse">
            <a:avLst/>
          </a:prstGeom>
          <a:noFill/>
          <a:ln w="25400">
            <a:solidFill>
              <a:srgbClr val="0000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p:nvPr/>
        </p:nvSpPr>
        <p:spPr>
          <a:xfrm>
            <a:off x="1447800" y="4724400"/>
            <a:ext cx="457200" cy="457200"/>
          </a:xfrm>
          <a:prstGeom prst="ellipse">
            <a:avLst/>
          </a:prstGeom>
          <a:noFill/>
          <a:ln w="25400">
            <a:solidFill>
              <a:srgbClr val="0000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5562600" y="4724400"/>
            <a:ext cx="457200" cy="457200"/>
          </a:xfrm>
          <a:prstGeom prst="ellipse">
            <a:avLst/>
          </a:prstGeom>
          <a:noFill/>
          <a:ln w="25400">
            <a:solidFill>
              <a:srgbClr val="0000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p:nvPr/>
        </p:nvSpPr>
        <p:spPr>
          <a:xfrm>
            <a:off x="6248400" y="1295400"/>
            <a:ext cx="457200" cy="457200"/>
          </a:xfrm>
          <a:prstGeom prst="ellipse">
            <a:avLst/>
          </a:prstGeom>
          <a:noFill/>
          <a:ln w="25400">
            <a:solidFill>
              <a:srgbClr val="0000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p:nvPr/>
        </p:nvSpPr>
        <p:spPr>
          <a:xfrm>
            <a:off x="2133600" y="1295400"/>
            <a:ext cx="457200" cy="457200"/>
          </a:xfrm>
          <a:prstGeom prst="ellipse">
            <a:avLst/>
          </a:prstGeom>
          <a:noFill/>
          <a:ln w="25400">
            <a:solidFill>
              <a:srgbClr val="0000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2477" y="1330477"/>
            <a:ext cx="7462763" cy="3539431"/>
          </a:xfrm>
          <a:prstGeom prst="rect">
            <a:avLst/>
          </a:prstGeom>
          <a:noFill/>
          <a:ln>
            <a:solidFill>
              <a:schemeClr val="bg1">
                <a:lumMod val="50000"/>
              </a:schemeClr>
            </a:solidFill>
          </a:ln>
        </p:spPr>
        <p:txBody>
          <a:bodyPr wrap="square" lIns="91440" tIns="45720" rIns="91440" bIns="45720" rtlCol="0">
            <a:spAutoFit/>
          </a:bodyPr>
          <a:lstStyle/>
          <a:p>
            <a:pPr algn="just"/>
            <a:r>
              <a:rPr lang="en-US" sz="2600" dirty="0">
                <a:latin typeface="Times New Roman"/>
                <a:cs typeface="Times New Roman"/>
              </a:rPr>
              <a:t>Computing System</a:t>
            </a:r>
          </a:p>
          <a:p>
            <a:pPr algn="just"/>
            <a:r>
              <a:rPr lang="en-US" dirty="0">
                <a:latin typeface="Times New Roman"/>
                <a:cs typeface="Times New Roman"/>
              </a:rPr>
              <a:t>The size of the datasets is 30TB in raw text format, mostly consisting of </a:t>
            </a:r>
            <a:r>
              <a:rPr lang="en-US" dirty="0" err="1">
                <a:latin typeface="Times New Roman"/>
                <a:cs typeface="Times New Roman"/>
              </a:rPr>
              <a:t>NetFlow</a:t>
            </a:r>
            <a:r>
              <a:rPr lang="en-US" dirty="0">
                <a:latin typeface="Times New Roman"/>
                <a:cs typeface="Times New Roman"/>
              </a:rPr>
              <a:t> data and 0.5TB for AP logs. There were several challenges in managing and mining the </a:t>
            </a:r>
            <a:r>
              <a:rPr lang="en-US" dirty="0" err="1">
                <a:latin typeface="Times New Roman"/>
                <a:cs typeface="Times New Roman"/>
              </a:rPr>
              <a:t>largescale</a:t>
            </a:r>
            <a:r>
              <a:rPr lang="en-US" dirty="0">
                <a:latin typeface="Times New Roman"/>
                <a:cs typeface="Times New Roman"/>
              </a:rPr>
              <a:t> datasets that required a thorough preparation, to run on a fast machine with plenty of resources/memory.</a:t>
            </a:r>
          </a:p>
          <a:p>
            <a:pPr algn="just"/>
            <a:r>
              <a:rPr lang="en-US" dirty="0">
                <a:latin typeface="Times New Roman"/>
                <a:cs typeface="Times New Roman"/>
              </a:rPr>
              <a:t>We explored several techniques and pipelines for extraction, transformation, loading (ETL) and querying of big data and chose tools from Apache </a:t>
            </a:r>
            <a:r>
              <a:rPr lang="en-US" dirty="0" err="1">
                <a:latin typeface="Times New Roman"/>
                <a:cs typeface="Times New Roman"/>
              </a:rPr>
              <a:t>Hadoop</a:t>
            </a:r>
            <a:r>
              <a:rPr lang="en-US" dirty="0">
                <a:latin typeface="Times New Roman"/>
                <a:cs typeface="Times New Roman"/>
              </a:rPr>
              <a:t> ecosystem. We use Hive as our data warehouse (tables stored in Parquet format). Apache Spark is the compute engine for data processing and analysis tasks. Computation runs on two nodes, each with 64 cores and 0.5TB of memory. Further discussion of the system and comparison to others is out of scope of this document.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7-06-02 at 3.16.38 PM.png"/>
          <p:cNvPicPr>
            <a:picLocks noChangeAspect="1"/>
          </p:cNvPicPr>
          <p:nvPr/>
        </p:nvPicPr>
        <p:blipFill>
          <a:blip r:embed="rId2"/>
          <a:stretch>
            <a:fillRect/>
          </a:stretch>
        </p:blipFill>
        <p:spPr>
          <a:xfrm>
            <a:off x="266095" y="-24188"/>
            <a:ext cx="8611808" cy="4031797"/>
          </a:xfrm>
          <a:prstGeom prst="rect">
            <a:avLst/>
          </a:prstGeom>
        </p:spPr>
      </p:pic>
      <p:sp>
        <p:nvSpPr>
          <p:cNvPr id="3" name="TextBox 2"/>
          <p:cNvSpPr txBox="1"/>
          <p:nvPr/>
        </p:nvSpPr>
        <p:spPr>
          <a:xfrm>
            <a:off x="241907" y="4022562"/>
            <a:ext cx="8648095" cy="1477328"/>
          </a:xfrm>
          <a:prstGeom prst="rect">
            <a:avLst/>
          </a:prstGeom>
          <a:noFill/>
          <a:ln>
            <a:solidFill>
              <a:schemeClr val="bg1">
                <a:lumMod val="65000"/>
              </a:schemeClr>
            </a:solidFill>
          </a:ln>
        </p:spPr>
        <p:txBody>
          <a:bodyPr wrap="square" lIns="91440" tIns="45720" rIns="91440" bIns="45720" rtlCol="0">
            <a:spAutoFit/>
          </a:bodyPr>
          <a:lstStyle/>
          <a:p>
            <a:r>
              <a:rPr lang="en-US" dirty="0">
                <a:latin typeface="Times New Roman"/>
                <a:cs typeface="Times New Roman"/>
              </a:rPr>
              <a:t> Fig. 3a shows the percentage of devices with at least one event as a function of hours of the day. The majority of devices appear online between 9am and 8pm, with the hours between 2am and 6am having less than 20% of devices associating. We find no major differences between flutes’ and cellos’ distributions, as many users potentially own both. As users arrive on campus and their phones announce their first location, they switch on their laptops.</a:t>
            </a:r>
          </a:p>
        </p:txBody>
      </p:sp>
      <p:sp>
        <p:nvSpPr>
          <p:cNvPr id="4" name="TextBox 3"/>
          <p:cNvSpPr txBox="1"/>
          <p:nvPr/>
        </p:nvSpPr>
        <p:spPr>
          <a:xfrm>
            <a:off x="241907" y="5491246"/>
            <a:ext cx="8648095" cy="1477328"/>
          </a:xfrm>
          <a:prstGeom prst="rect">
            <a:avLst/>
          </a:prstGeom>
          <a:noFill/>
          <a:ln>
            <a:solidFill>
              <a:schemeClr val="bg1">
                <a:lumMod val="65000"/>
              </a:schemeClr>
            </a:solidFill>
          </a:ln>
        </p:spPr>
        <p:txBody>
          <a:bodyPr wrap="square" lIns="91440" tIns="45720" rIns="91440" bIns="45720" rtlCol="0">
            <a:spAutoFit/>
          </a:bodyPr>
          <a:lstStyle/>
          <a:p>
            <a:r>
              <a:rPr lang="en-US" dirty="0">
                <a:latin typeface="Times New Roman"/>
                <a:cs typeface="Times New Roman"/>
              </a:rPr>
              <a:t> Fig. 3b depicts </a:t>
            </a:r>
            <a:r>
              <a:rPr lang="en-US" dirty="0" err="1">
                <a:latin typeface="Times New Roman"/>
                <a:cs typeface="Times New Roman"/>
              </a:rPr>
              <a:t>Sh−Lh</a:t>
            </a:r>
            <a:r>
              <a:rPr lang="en-US" dirty="0">
                <a:latin typeface="Times New Roman"/>
                <a:cs typeface="Times New Roman"/>
              </a:rPr>
              <a:t> , where </a:t>
            </a:r>
            <a:r>
              <a:rPr lang="en-US" dirty="0" err="1">
                <a:latin typeface="Times New Roman"/>
                <a:cs typeface="Times New Roman"/>
              </a:rPr>
              <a:t>Sh</a:t>
            </a:r>
            <a:r>
              <a:rPr lang="en-US" dirty="0">
                <a:latin typeface="Times New Roman"/>
                <a:cs typeface="Times New Roman"/>
              </a:rPr>
              <a:t>  and </a:t>
            </a:r>
            <a:r>
              <a:rPr lang="en-US" dirty="0" err="1">
                <a:latin typeface="Times New Roman"/>
                <a:cs typeface="Times New Roman"/>
              </a:rPr>
              <a:t>Lh</a:t>
            </a:r>
            <a:r>
              <a:rPr lang="en-US" dirty="0">
                <a:latin typeface="Times New Roman"/>
                <a:cs typeface="Times New Roman"/>
              </a:rPr>
              <a:t>  are total number of smartphones and laptops respectively, with at least one record per hour, as a function of the number of hours online </a:t>
            </a:r>
            <a:r>
              <a:rPr lang="en-US" dirty="0" err="1">
                <a:latin typeface="Times New Roman"/>
                <a:cs typeface="Times New Roman"/>
              </a:rPr>
              <a:t>h</a:t>
            </a:r>
            <a:r>
              <a:rPr lang="en-US" dirty="0">
                <a:latin typeface="Times New Roman"/>
                <a:cs typeface="Times New Roman"/>
              </a:rPr>
              <a:t> . Flutes are predominant for short visits and very long stays, but the difference drops significantly at 9 hours, then increases. The rise after 9 hours is likely due to students living on campus, with always-on connected phones.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ello-mobility-2-take-the-money-and-run-3.jpg"/>
          <p:cNvPicPr>
            <a:picLocks noChangeAspect="1"/>
          </p:cNvPicPr>
          <p:nvPr/>
        </p:nvPicPr>
        <p:blipFill>
          <a:blip r:embed="rId2"/>
          <a:stretch>
            <a:fillRect/>
          </a:stretch>
        </p:blipFill>
        <p:spPr>
          <a:xfrm>
            <a:off x="6152697" y="463905"/>
            <a:ext cx="2774939" cy="2786703"/>
          </a:xfrm>
          <a:prstGeom prst="rect">
            <a:avLst/>
          </a:prstGeom>
        </p:spPr>
      </p:pic>
      <p:pic>
        <p:nvPicPr>
          <p:cNvPr id="3" name="Picture 2" descr="Walking-Falling_with_a_Laptop_Computer.jpg"/>
          <p:cNvPicPr>
            <a:picLocks noChangeAspect="1"/>
          </p:cNvPicPr>
          <p:nvPr/>
        </p:nvPicPr>
        <p:blipFill>
          <a:blip r:embed="rId3"/>
          <a:stretch>
            <a:fillRect/>
          </a:stretch>
        </p:blipFill>
        <p:spPr>
          <a:xfrm>
            <a:off x="3555294" y="600442"/>
            <a:ext cx="2083705" cy="2404275"/>
          </a:xfrm>
          <a:prstGeom prst="rect">
            <a:avLst/>
          </a:prstGeom>
        </p:spPr>
      </p:pic>
      <p:pic>
        <p:nvPicPr>
          <p:cNvPr id="4" name="Picture 3" descr="walking-laptop-5.jpg"/>
          <p:cNvPicPr>
            <a:picLocks noChangeAspect="1"/>
          </p:cNvPicPr>
          <p:nvPr/>
        </p:nvPicPr>
        <p:blipFill>
          <a:blip r:embed="rId4"/>
          <a:stretch>
            <a:fillRect/>
          </a:stretch>
        </p:blipFill>
        <p:spPr>
          <a:xfrm>
            <a:off x="626493" y="629254"/>
            <a:ext cx="2212113" cy="2621353"/>
          </a:xfrm>
          <a:prstGeom prst="rect">
            <a:avLst/>
          </a:prstGeom>
        </p:spPr>
      </p:pic>
      <p:pic>
        <p:nvPicPr>
          <p:cNvPr id="5" name="Picture 4" descr="walking-smartphone-2-ObamaBerry.jpg"/>
          <p:cNvPicPr>
            <a:picLocks noChangeAspect="1"/>
          </p:cNvPicPr>
          <p:nvPr/>
        </p:nvPicPr>
        <p:blipFill>
          <a:blip r:embed="rId5"/>
          <a:stretch>
            <a:fillRect/>
          </a:stretch>
        </p:blipFill>
        <p:spPr>
          <a:xfrm>
            <a:off x="3555292" y="3858338"/>
            <a:ext cx="2256877" cy="2363451"/>
          </a:xfrm>
          <a:prstGeom prst="rect">
            <a:avLst/>
          </a:prstGeom>
        </p:spPr>
      </p:pic>
      <p:pic>
        <p:nvPicPr>
          <p:cNvPr id="6" name="Picture 5" descr="marching_flute.jpe"/>
          <p:cNvPicPr>
            <a:picLocks noChangeAspect="1"/>
          </p:cNvPicPr>
          <p:nvPr/>
        </p:nvPicPr>
        <p:blipFill>
          <a:blip r:embed="rId6"/>
          <a:stretch>
            <a:fillRect/>
          </a:stretch>
        </p:blipFill>
        <p:spPr>
          <a:xfrm>
            <a:off x="6824333" y="3424764"/>
            <a:ext cx="1650875" cy="3150812"/>
          </a:xfrm>
          <a:prstGeom prst="rect">
            <a:avLst/>
          </a:prstGeom>
        </p:spPr>
      </p:pic>
      <p:pic>
        <p:nvPicPr>
          <p:cNvPr id="7" name="Picture 6" descr="walking-smartphone-4.jpg"/>
          <p:cNvPicPr>
            <a:picLocks noChangeAspect="1"/>
          </p:cNvPicPr>
          <p:nvPr/>
        </p:nvPicPr>
        <p:blipFill>
          <a:blip r:embed="rId7"/>
          <a:stretch>
            <a:fillRect/>
          </a:stretch>
        </p:blipFill>
        <p:spPr>
          <a:xfrm>
            <a:off x="1002025" y="3858338"/>
            <a:ext cx="1836579" cy="2906386"/>
          </a:xfrm>
          <a:prstGeom prst="rect">
            <a:avLst/>
          </a:prstGeom>
        </p:spPr>
      </p:pic>
      <p:sp>
        <p:nvSpPr>
          <p:cNvPr id="8" name="TextBox 7"/>
          <p:cNvSpPr txBox="1"/>
          <p:nvPr/>
        </p:nvSpPr>
        <p:spPr>
          <a:xfrm>
            <a:off x="2564193" y="3250605"/>
            <a:ext cx="2800767" cy="369332"/>
          </a:xfrm>
          <a:prstGeom prst="rect">
            <a:avLst/>
          </a:prstGeom>
          <a:noFill/>
        </p:spPr>
        <p:txBody>
          <a:bodyPr wrap="none" lIns="91440" tIns="45720" rIns="91440" bIns="45720" rtlCol="0">
            <a:spAutoFit/>
          </a:bodyPr>
          <a:lstStyle/>
          <a:p>
            <a:r>
              <a:rPr lang="en-US" dirty="0">
                <a:solidFill>
                  <a:srgbClr val="FF0000"/>
                </a:solidFill>
                <a:latin typeface="Times New Roman"/>
                <a:cs typeface="Times New Roman"/>
              </a:rPr>
              <a:t>Cellos , Laptops = sit-to-use</a:t>
            </a:r>
          </a:p>
        </p:txBody>
      </p:sp>
      <p:sp>
        <p:nvSpPr>
          <p:cNvPr id="9" name="TextBox 8"/>
          <p:cNvSpPr txBox="1"/>
          <p:nvPr/>
        </p:nvSpPr>
        <p:spPr>
          <a:xfrm>
            <a:off x="2947459" y="6390911"/>
            <a:ext cx="3597334" cy="369332"/>
          </a:xfrm>
          <a:prstGeom prst="rect">
            <a:avLst/>
          </a:prstGeom>
          <a:noFill/>
        </p:spPr>
        <p:txBody>
          <a:bodyPr wrap="none" lIns="91440" tIns="45720" rIns="91440" bIns="45720" rtlCol="0">
            <a:spAutoFit/>
          </a:bodyPr>
          <a:lstStyle/>
          <a:p>
            <a:r>
              <a:rPr lang="en-US" dirty="0">
                <a:solidFill>
                  <a:srgbClr val="008000"/>
                </a:solidFill>
                <a:latin typeface="Times New Roman"/>
                <a:cs typeface="Times New Roman"/>
              </a:rPr>
              <a:t>Flutes, Smartphones = use-on-the-go</a:t>
            </a:r>
          </a:p>
        </p:txBody>
      </p:sp>
      <p:sp>
        <p:nvSpPr>
          <p:cNvPr id="10" name="Title 1"/>
          <p:cNvSpPr txBox="1">
            <a:spLocks/>
          </p:cNvSpPr>
          <p:nvPr/>
        </p:nvSpPr>
        <p:spPr bwMode="auto">
          <a:xfrm>
            <a:off x="76203" y="78315"/>
            <a:ext cx="3479092" cy="84092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algn="ctr"/>
            <a:r>
              <a:rPr lang="en-US" sz="3300" i="1" u="sng" kern="0" dirty="0">
                <a:solidFill>
                  <a:srgbClr val="008000"/>
                </a:solidFill>
                <a:latin typeface="Times New Roman"/>
                <a:ea typeface="ＭＳ Ｐゴシック" charset="-128"/>
                <a:cs typeface="Times New Roman"/>
              </a:rPr>
              <a:t>Flutes</a:t>
            </a:r>
            <a:r>
              <a:rPr lang="en-US" sz="3300" i="1" u="sng" kern="0" dirty="0">
                <a:latin typeface="Times New Roman"/>
                <a:ea typeface="ＭＳ Ｐゴシック" charset="-128"/>
                <a:cs typeface="Times New Roman"/>
              </a:rPr>
              <a:t> </a:t>
            </a:r>
            <a:r>
              <a:rPr lang="en-US" sz="3300" u="sng" kern="0" dirty="0" err="1">
                <a:latin typeface="Times New Roman"/>
                <a:ea typeface="ＭＳ Ｐゴシック" charset="-128"/>
                <a:cs typeface="Times New Roman"/>
              </a:rPr>
              <a:t>vs</a:t>
            </a:r>
            <a:r>
              <a:rPr lang="en-US" sz="3300" u="sng" kern="0" dirty="0">
                <a:latin typeface="Times New Roman"/>
                <a:ea typeface="ＭＳ Ｐゴシック" charset="-128"/>
                <a:cs typeface="Times New Roman"/>
              </a:rPr>
              <a:t> </a:t>
            </a:r>
            <a:r>
              <a:rPr lang="en-US" sz="3300" i="1" u="sng" kern="0" dirty="0">
                <a:solidFill>
                  <a:srgbClr val="FF0000"/>
                </a:solidFill>
                <a:latin typeface="Times New Roman"/>
                <a:ea typeface="ＭＳ Ｐゴシック" charset="-128"/>
                <a:cs typeface="Times New Roman"/>
              </a:rPr>
              <a:t>Cellos</a:t>
            </a:r>
            <a:r>
              <a:rPr lang="en-US" sz="3300" u="sng" kern="0" dirty="0">
                <a:solidFill>
                  <a:srgbClr val="FF0000"/>
                </a:solidFill>
                <a:latin typeface="Times New Roman"/>
                <a:ea typeface="ＭＳ Ｐゴシック" charset="-128"/>
                <a:cs typeface="Times New Roman"/>
              </a:rPr>
              <a:t>: </a:t>
            </a:r>
            <a:br>
              <a:rPr lang="en-US" sz="3300" i="1" kern="0" dirty="0">
                <a:solidFill>
                  <a:schemeClr val="tx2"/>
                </a:solidFill>
                <a:latin typeface="Times New Roman"/>
                <a:ea typeface="ＭＳ Ｐゴシック" charset="-128"/>
                <a:cs typeface="Times New Roman"/>
              </a:rPr>
            </a:br>
            <a:endParaRPr lang="en-US" sz="3300" i="1" kern="0" dirty="0">
              <a:solidFill>
                <a:schemeClr val="tx2"/>
              </a:solidFill>
              <a:latin typeface="Times New Roman"/>
              <a:ea typeface="ＭＳ Ｐゴシック" charset="-128"/>
              <a:cs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5240" y="4601288"/>
            <a:ext cx="8297333" cy="800219"/>
          </a:xfrm>
          <a:prstGeom prst="rect">
            <a:avLst/>
          </a:prstGeom>
          <a:noFill/>
        </p:spPr>
        <p:txBody>
          <a:bodyPr wrap="square" lIns="91440" tIns="45720" rIns="91440" bIns="45720" rtlCol="0">
            <a:spAutoFit/>
          </a:bodyPr>
          <a:lstStyle/>
          <a:p>
            <a:r>
              <a:rPr lang="en-US" sz="2300" dirty="0">
                <a:latin typeface="Times New Roman"/>
                <a:cs typeface="Times New Roman"/>
              </a:rPr>
              <a:t>Figure 4: (a) PDF Session start over time of the day. (</a:t>
            </a:r>
            <a:r>
              <a:rPr lang="en-US" sz="2300" dirty="0" err="1">
                <a:latin typeface="Times New Roman"/>
                <a:cs typeface="Times New Roman"/>
              </a:rPr>
              <a:t>b</a:t>
            </a:r>
            <a:r>
              <a:rPr lang="en-US" sz="2300" dirty="0">
                <a:latin typeface="Times New Roman"/>
                <a:cs typeface="Times New Roman"/>
              </a:rPr>
              <a:t>) Probability to return to a previously visited location.</a:t>
            </a:r>
          </a:p>
        </p:txBody>
      </p:sp>
      <p:pic>
        <p:nvPicPr>
          <p:cNvPr id="4" name="Picture 3" descr="Screen Shot 2017-06-02 at 3.17.26 PM.png"/>
          <p:cNvPicPr>
            <a:picLocks noChangeAspect="1"/>
          </p:cNvPicPr>
          <p:nvPr/>
        </p:nvPicPr>
        <p:blipFill>
          <a:blip r:embed="rId2"/>
          <a:stretch>
            <a:fillRect/>
          </a:stretch>
        </p:blipFill>
        <p:spPr>
          <a:xfrm>
            <a:off x="169335" y="-161182"/>
            <a:ext cx="8188477" cy="4509360"/>
          </a:xfrm>
          <a:prstGeom prst="rect">
            <a:avLst/>
          </a:prstGeom>
        </p:spPr>
      </p:pic>
      <p:sp>
        <p:nvSpPr>
          <p:cNvPr id="5" name="TextBox 4"/>
          <p:cNvSpPr txBox="1"/>
          <p:nvPr/>
        </p:nvSpPr>
        <p:spPr>
          <a:xfrm>
            <a:off x="398953" y="5370729"/>
            <a:ext cx="8563619" cy="1754327"/>
          </a:xfrm>
          <a:prstGeom prst="rect">
            <a:avLst/>
          </a:prstGeom>
          <a:noFill/>
          <a:ln>
            <a:solidFill>
              <a:schemeClr val="bg1">
                <a:lumMod val="65000"/>
              </a:schemeClr>
            </a:solidFill>
          </a:ln>
        </p:spPr>
        <p:txBody>
          <a:bodyPr wrap="square" lIns="91440" tIns="45720" rIns="91440" bIns="45720" rtlCol="0">
            <a:spAutoFit/>
          </a:bodyPr>
          <a:lstStyle/>
          <a:p>
            <a:r>
              <a:rPr lang="en-US" dirty="0">
                <a:latin typeface="Times New Roman"/>
                <a:cs typeface="Times New Roman"/>
              </a:rPr>
              <a:t> Distributions of session starts at different times of day in three building categories are depicted in Fig. 4a. Sessions’ start match the periodic beginning of classes, but mainly in Academic buildings, where users move mostly at the start and end of classes. At these places, activity drops sharply for laptops at 5pm, with some considerable smartphones activity until 8pm. For Social  and Library  buildings, probability of new sessions remains higher for a few more hours into the evening, when users tend to leave at different times.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1716" y="483813"/>
            <a:ext cx="7801429" cy="1200329"/>
          </a:xfrm>
          <a:prstGeom prst="rect">
            <a:avLst/>
          </a:prstGeom>
          <a:noFill/>
          <a:ln>
            <a:solidFill>
              <a:schemeClr val="bg1">
                <a:lumMod val="65000"/>
              </a:schemeClr>
            </a:solidFill>
          </a:ln>
        </p:spPr>
        <p:txBody>
          <a:bodyPr wrap="square" lIns="91440" tIns="45720" rIns="91440" bIns="45720" rtlCol="0">
            <a:spAutoFit/>
          </a:bodyPr>
          <a:lstStyle/>
          <a:p>
            <a:r>
              <a:rPr lang="en-US" dirty="0">
                <a:latin typeface="Times New Roman"/>
                <a:cs typeface="Times New Roman"/>
              </a:rPr>
              <a:t> We compare empirical values for devices to return to previously visited </a:t>
            </a:r>
            <a:r>
              <a:rPr lang="en-US" dirty="0" err="1">
                <a:latin typeface="Times New Roman"/>
                <a:cs typeface="Times New Roman"/>
              </a:rPr>
              <a:t>APs</a:t>
            </a:r>
            <a:r>
              <a:rPr lang="en-US" dirty="0">
                <a:latin typeface="Times New Roman"/>
                <a:cs typeface="Times New Roman"/>
              </a:rPr>
              <a:t> or buildings in Fig. 4b. We observe returning spikes at every 24 hours, with the highest peaks at 48 and 168 hours (2 and 7 days). This can be explained by the schedule of classes at the university.</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7-06-02 at 3.22.21 PM.png"/>
          <p:cNvPicPr>
            <a:picLocks noChangeAspect="1"/>
          </p:cNvPicPr>
          <p:nvPr/>
        </p:nvPicPr>
        <p:blipFill>
          <a:blip r:embed="rId2"/>
          <a:stretch>
            <a:fillRect/>
          </a:stretch>
        </p:blipFill>
        <p:spPr>
          <a:xfrm>
            <a:off x="0" y="336396"/>
            <a:ext cx="9144000" cy="3092605"/>
          </a:xfrm>
          <a:prstGeom prst="rect">
            <a:avLst/>
          </a:prstGeom>
        </p:spPr>
      </p:pic>
      <p:sp>
        <p:nvSpPr>
          <p:cNvPr id="3" name="TextBox 2"/>
          <p:cNvSpPr txBox="1"/>
          <p:nvPr/>
        </p:nvSpPr>
        <p:spPr>
          <a:xfrm>
            <a:off x="217716" y="3574909"/>
            <a:ext cx="8333619" cy="646331"/>
          </a:xfrm>
          <a:prstGeom prst="rect">
            <a:avLst/>
          </a:prstGeom>
          <a:noFill/>
        </p:spPr>
        <p:txBody>
          <a:bodyPr wrap="square" lIns="91440" tIns="45720" rIns="91440" bIns="45720" rtlCol="0">
            <a:spAutoFit/>
          </a:bodyPr>
          <a:lstStyle/>
          <a:p>
            <a:r>
              <a:rPr lang="en-US" dirty="0">
                <a:latin typeface="Times New Roman"/>
                <a:cs typeface="Times New Roman"/>
              </a:rPr>
              <a:t>Figure 5: (a) Num. of visited locations </a:t>
            </a:r>
            <a:r>
              <a:rPr lang="en-US" i="1" dirty="0" err="1">
                <a:latin typeface="Times New Roman"/>
                <a:cs typeface="Times New Roman"/>
              </a:rPr>
              <a:t>S</a:t>
            </a:r>
            <a:r>
              <a:rPr lang="en-US" dirty="0" err="1">
                <a:latin typeface="Times New Roman"/>
                <a:cs typeface="Times New Roman"/>
              </a:rPr>
              <a:t>(</a:t>
            </a:r>
            <a:r>
              <a:rPr lang="en-US" i="1" dirty="0" err="1">
                <a:latin typeface="Times New Roman"/>
                <a:cs typeface="Times New Roman"/>
              </a:rPr>
              <a:t>t</a:t>
            </a:r>
            <a:r>
              <a:rPr lang="en-US" dirty="0">
                <a:latin typeface="Times New Roman"/>
                <a:cs typeface="Times New Roman"/>
              </a:rPr>
              <a:t>). Vertical lines at 7, 120 and 240 days. (</a:t>
            </a:r>
            <a:r>
              <a:rPr lang="en-US" dirty="0" err="1">
                <a:latin typeface="Times New Roman"/>
                <a:cs typeface="Times New Roman"/>
              </a:rPr>
              <a:t>b</a:t>
            </a:r>
            <a:r>
              <a:rPr lang="en-US" dirty="0">
                <a:latin typeface="Times New Roman"/>
                <a:cs typeface="Times New Roman"/>
              </a:rPr>
              <a:t>) &amp; (</a:t>
            </a:r>
            <a:r>
              <a:rPr lang="en-US" dirty="0" err="1">
                <a:latin typeface="Times New Roman"/>
                <a:cs typeface="Times New Roman"/>
              </a:rPr>
              <a:t>c</a:t>
            </a:r>
            <a:r>
              <a:rPr lang="en-US" dirty="0">
                <a:latin typeface="Times New Roman"/>
                <a:cs typeface="Times New Roman"/>
              </a:rPr>
              <a:t>) on time spent at preferred building.</a:t>
            </a:r>
          </a:p>
        </p:txBody>
      </p:sp>
      <p:sp>
        <p:nvSpPr>
          <p:cNvPr id="4" name="TextBox 3"/>
          <p:cNvSpPr txBox="1"/>
          <p:nvPr/>
        </p:nvSpPr>
        <p:spPr>
          <a:xfrm>
            <a:off x="447524" y="4221238"/>
            <a:ext cx="8103811" cy="1477328"/>
          </a:xfrm>
          <a:prstGeom prst="rect">
            <a:avLst/>
          </a:prstGeom>
          <a:noFill/>
          <a:ln>
            <a:solidFill>
              <a:schemeClr val="bg1">
                <a:lumMod val="65000"/>
              </a:schemeClr>
            </a:solidFill>
          </a:ln>
        </p:spPr>
        <p:txBody>
          <a:bodyPr wrap="square" lIns="91440" tIns="45720" rIns="91440" bIns="45720" rtlCol="0">
            <a:spAutoFit/>
          </a:bodyPr>
          <a:lstStyle/>
          <a:p>
            <a:r>
              <a:rPr lang="en-US" dirty="0">
                <a:latin typeface="Times New Roman"/>
                <a:cs typeface="Times New Roman"/>
              </a:rPr>
              <a:t>Fig. 5a highlights the differences between smartphones and laptops on the required time </a:t>
            </a:r>
            <a:r>
              <a:rPr lang="en-US" i="1" dirty="0" err="1">
                <a:latin typeface="Times New Roman"/>
                <a:cs typeface="Times New Roman"/>
              </a:rPr>
              <a:t>t</a:t>
            </a:r>
            <a:r>
              <a:rPr lang="en-US" dirty="0">
                <a:latin typeface="Times New Roman"/>
                <a:cs typeface="Times New Roman"/>
              </a:rPr>
              <a:t>  to visit </a:t>
            </a:r>
            <a:r>
              <a:rPr lang="en-US" i="1" dirty="0" err="1">
                <a:latin typeface="Times New Roman"/>
                <a:cs typeface="Times New Roman"/>
              </a:rPr>
              <a:t>S</a:t>
            </a:r>
            <a:r>
              <a:rPr lang="en-US" dirty="0" err="1">
                <a:latin typeface="Times New Roman"/>
                <a:cs typeface="Times New Roman"/>
              </a:rPr>
              <a:t>(</a:t>
            </a:r>
            <a:r>
              <a:rPr lang="en-US" i="1" dirty="0" err="1">
                <a:latin typeface="Times New Roman"/>
                <a:cs typeface="Times New Roman"/>
              </a:rPr>
              <a:t>t</a:t>
            </a:r>
            <a:r>
              <a:rPr lang="en-US" dirty="0">
                <a:latin typeface="Times New Roman"/>
                <a:cs typeface="Times New Roman"/>
              </a:rPr>
              <a:t>) locations. After an initial exploration period of one week the rates of new visits change similarly for both device types, and new exploration rates show up at 120 and 240 days. These could be explained by the weekly schedules of the university as well as the usual length of a lecture term ( 3 months).</a:t>
            </a:r>
          </a:p>
        </p:txBody>
      </p:sp>
      <p:sp>
        <p:nvSpPr>
          <p:cNvPr id="5" name="TextBox 4"/>
          <p:cNvSpPr txBox="1"/>
          <p:nvPr/>
        </p:nvSpPr>
        <p:spPr>
          <a:xfrm>
            <a:off x="447524" y="5708958"/>
            <a:ext cx="8103811" cy="1477328"/>
          </a:xfrm>
          <a:prstGeom prst="rect">
            <a:avLst/>
          </a:prstGeom>
          <a:noFill/>
          <a:ln>
            <a:solidFill>
              <a:schemeClr val="bg1">
                <a:lumMod val="65000"/>
              </a:schemeClr>
            </a:solidFill>
          </a:ln>
        </p:spPr>
        <p:txBody>
          <a:bodyPr wrap="square" lIns="91440" tIns="45720" rIns="91440" bIns="45720" rtlCol="0">
            <a:spAutoFit/>
          </a:bodyPr>
          <a:lstStyle/>
          <a:p>
            <a:r>
              <a:rPr lang="en-US" dirty="0">
                <a:latin typeface="Times New Roman"/>
                <a:cs typeface="Times New Roman"/>
              </a:rPr>
              <a:t>Fig. 5b depicts the time devices spend at their preferred building  in a day. Interestingly, laptops have slightly longer stays but both have medians around 2 hours and 40 minutes. The similarity of the distributions, combined with a lower number of visited locations indicate that laptops are used mostly when users remain longer periods at places.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5431" y="701526"/>
            <a:ext cx="8273143" cy="2862323"/>
          </a:xfrm>
          <a:prstGeom prst="rect">
            <a:avLst/>
          </a:prstGeom>
          <a:noFill/>
          <a:ln>
            <a:solidFill>
              <a:schemeClr val="bg1">
                <a:lumMod val="65000"/>
              </a:schemeClr>
            </a:solidFill>
          </a:ln>
        </p:spPr>
        <p:txBody>
          <a:bodyPr wrap="square" lIns="91440" tIns="45720" rIns="91440" bIns="45720" rtlCol="0">
            <a:spAutoFit/>
          </a:bodyPr>
          <a:lstStyle/>
          <a:p>
            <a:r>
              <a:rPr lang="en-US" dirty="0">
                <a:latin typeface="Times New Roman"/>
                <a:cs typeface="Times New Roman"/>
              </a:rPr>
              <a:t> Fig. 5c shows a scatter of the median time spent at a user’s preferred building. Each dot represents this value for a given location. This plot shows that academic , police  and museum  buildings tend to have laptops staying longer, which makes sense intuitively, with students using laptops during lectures and staff working at the other two categories. On the contrary, for social  and housing  buildings, there is a higher probability of having smartphones staying longer, hinting at a tendency to use phones more in such places. Finally, administrative , sports  and library  buildings tend to have both types of devices staying for similar amounts of time. Analysis of inherited differences in browsing of online services given by this heterogeneity among buildings is left for future work.</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7-06-02 at 3.23.51 PM.png"/>
          <p:cNvPicPr>
            <a:picLocks noChangeAspect="1"/>
          </p:cNvPicPr>
          <p:nvPr/>
        </p:nvPicPr>
        <p:blipFill>
          <a:blip r:embed="rId2"/>
          <a:stretch>
            <a:fillRect/>
          </a:stretch>
        </p:blipFill>
        <p:spPr>
          <a:xfrm>
            <a:off x="314486" y="36289"/>
            <a:ext cx="8418287" cy="4859052"/>
          </a:xfrm>
          <a:prstGeom prst="rect">
            <a:avLst/>
          </a:prstGeom>
        </p:spPr>
      </p:pic>
      <p:sp>
        <p:nvSpPr>
          <p:cNvPr id="3" name="TextBox 2"/>
          <p:cNvSpPr txBox="1"/>
          <p:nvPr/>
        </p:nvSpPr>
        <p:spPr>
          <a:xfrm>
            <a:off x="314486" y="4895341"/>
            <a:ext cx="8188476" cy="646331"/>
          </a:xfrm>
          <a:prstGeom prst="rect">
            <a:avLst/>
          </a:prstGeom>
          <a:noFill/>
        </p:spPr>
        <p:txBody>
          <a:bodyPr wrap="square" lIns="91440" tIns="45720" rIns="91440" bIns="45720" rtlCol="0">
            <a:spAutoFit/>
          </a:bodyPr>
          <a:lstStyle/>
          <a:p>
            <a:r>
              <a:rPr lang="en-US" dirty="0">
                <a:latin typeface="Times New Roman"/>
                <a:cs typeface="Times New Roman"/>
              </a:rPr>
              <a:t>Figure 6: (a) CDF </a:t>
            </a:r>
            <a:r>
              <a:rPr lang="en-US" i="1" dirty="0" err="1">
                <a:latin typeface="Times New Roman"/>
                <a:cs typeface="Times New Roman"/>
              </a:rPr>
              <a:t>r</a:t>
            </a:r>
            <a:r>
              <a:rPr lang="en-US" i="1" baseline="-25000" dirty="0" err="1">
                <a:latin typeface="Times New Roman"/>
                <a:cs typeface="Times New Roman"/>
              </a:rPr>
              <a:t>g</a:t>
            </a:r>
            <a:r>
              <a:rPr lang="en-US" dirty="0">
                <a:latin typeface="Times New Roman"/>
                <a:cs typeface="Times New Roman"/>
              </a:rPr>
              <a:t> for device types and week periods. (</a:t>
            </a:r>
            <a:r>
              <a:rPr lang="en-US" dirty="0" err="1">
                <a:latin typeface="Times New Roman"/>
                <a:cs typeface="Times New Roman"/>
              </a:rPr>
              <a:t>b</a:t>
            </a:r>
            <a:r>
              <a:rPr lang="en-US" dirty="0">
                <a:latin typeface="Times New Roman"/>
                <a:cs typeface="Times New Roman"/>
              </a:rPr>
              <a:t>) Average </a:t>
            </a:r>
            <a:r>
              <a:rPr lang="en-US" i="1" dirty="0" err="1">
                <a:latin typeface="Times New Roman"/>
                <a:cs typeface="Times New Roman"/>
              </a:rPr>
              <a:t>r</a:t>
            </a:r>
            <a:r>
              <a:rPr lang="en-US" i="1" baseline="-25000" dirty="0" err="1">
                <a:latin typeface="Times New Roman"/>
                <a:cs typeface="Times New Roman"/>
              </a:rPr>
              <a:t>g</a:t>
            </a:r>
            <a:r>
              <a:rPr lang="en-US" dirty="0">
                <a:latin typeface="Times New Roman"/>
                <a:cs typeface="Times New Roman"/>
              </a:rPr>
              <a:t> after 6 months of observation.</a:t>
            </a:r>
          </a:p>
        </p:txBody>
      </p:sp>
      <p:sp>
        <p:nvSpPr>
          <p:cNvPr id="4" name="TextBox 3"/>
          <p:cNvSpPr txBox="1"/>
          <p:nvPr/>
        </p:nvSpPr>
        <p:spPr>
          <a:xfrm>
            <a:off x="471714" y="5541674"/>
            <a:ext cx="8442476" cy="1200329"/>
          </a:xfrm>
          <a:prstGeom prst="rect">
            <a:avLst/>
          </a:prstGeom>
          <a:noFill/>
          <a:ln>
            <a:solidFill>
              <a:schemeClr val="bg1">
                <a:lumMod val="65000"/>
              </a:schemeClr>
            </a:solidFill>
          </a:ln>
        </p:spPr>
        <p:txBody>
          <a:bodyPr wrap="square" lIns="91440" tIns="45720" rIns="91440" bIns="45720" rtlCol="0">
            <a:spAutoFit/>
          </a:bodyPr>
          <a:lstStyle/>
          <a:p>
            <a:r>
              <a:rPr lang="en-US" dirty="0">
                <a:latin typeface="Times New Roman"/>
                <a:cs typeface="Times New Roman"/>
              </a:rPr>
              <a:t> Fig 6a: Comparing weekdays and weekends for laptops, we notice a great reduction in their overall mobility while for smartphones this difference is not so pronounced. This might be due to students having fewer activities on weekends, a tendency to study at a single building like libraries, or not carry their devices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8002" y="628954"/>
            <a:ext cx="8067524" cy="1200329"/>
          </a:xfrm>
          <a:prstGeom prst="rect">
            <a:avLst/>
          </a:prstGeom>
          <a:noFill/>
          <a:ln>
            <a:solidFill>
              <a:schemeClr val="bg1">
                <a:lumMod val="65000"/>
              </a:schemeClr>
            </a:solidFill>
          </a:ln>
        </p:spPr>
        <p:txBody>
          <a:bodyPr wrap="square" lIns="91440" tIns="45720" rIns="91440" bIns="45720" rtlCol="0">
            <a:spAutoFit/>
          </a:bodyPr>
          <a:lstStyle/>
          <a:p>
            <a:r>
              <a:rPr lang="en-US" dirty="0">
                <a:latin typeface="Times New Roman"/>
                <a:cs typeface="Times New Roman"/>
              </a:rPr>
              <a:t> Grouping devices by their </a:t>
            </a:r>
            <a:r>
              <a:rPr lang="en-US" dirty="0" err="1">
                <a:latin typeface="Times New Roman"/>
                <a:cs typeface="Times New Roman"/>
              </a:rPr>
              <a:t>rg</a:t>
            </a:r>
            <a:r>
              <a:rPr lang="en-US" dirty="0">
                <a:latin typeface="Times New Roman"/>
                <a:cs typeface="Times New Roman"/>
              </a:rPr>
              <a:t>  after 6 months of observation, we look at its evolution since the first time they are observed. Fig. 6b compares </a:t>
            </a:r>
            <a:r>
              <a:rPr lang="en-US" dirty="0" err="1">
                <a:latin typeface="Times New Roman"/>
                <a:cs typeface="Times New Roman"/>
              </a:rPr>
              <a:t>rg</a:t>
            </a:r>
            <a:r>
              <a:rPr lang="en-US" dirty="0">
                <a:latin typeface="Times New Roman"/>
                <a:cs typeface="Times New Roman"/>
              </a:rPr>
              <a:t>  {150, 300, 450}  meters. Curiously, after an initial transient period of about 7 days this value remains relatively the same, even across different semesters.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7-06-02 at 3.32.23 PM.png"/>
          <p:cNvPicPr>
            <a:picLocks noChangeAspect="1"/>
          </p:cNvPicPr>
          <p:nvPr/>
        </p:nvPicPr>
        <p:blipFill>
          <a:blip r:embed="rId2"/>
          <a:stretch>
            <a:fillRect/>
          </a:stretch>
        </p:blipFill>
        <p:spPr>
          <a:xfrm>
            <a:off x="0" y="1917596"/>
            <a:ext cx="9144000" cy="302281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7-06-02 at 3.34.58 PM.png"/>
          <p:cNvPicPr>
            <a:picLocks noChangeAspect="1"/>
          </p:cNvPicPr>
          <p:nvPr/>
        </p:nvPicPr>
        <p:blipFill>
          <a:blip r:embed="rId2"/>
          <a:stretch>
            <a:fillRect/>
          </a:stretch>
        </p:blipFill>
        <p:spPr>
          <a:xfrm>
            <a:off x="0" y="1951654"/>
            <a:ext cx="9144000" cy="2954694"/>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7-06-02 at 3.36.42 PM.png"/>
          <p:cNvPicPr>
            <a:picLocks noChangeAspect="1"/>
          </p:cNvPicPr>
          <p:nvPr/>
        </p:nvPicPr>
        <p:blipFill>
          <a:blip r:embed="rId2"/>
          <a:stretch>
            <a:fillRect/>
          </a:stretch>
        </p:blipFill>
        <p:spPr>
          <a:xfrm>
            <a:off x="1644651" y="1422401"/>
            <a:ext cx="5854700" cy="4013200"/>
          </a:xfrm>
          <a:prstGeom prst="rect">
            <a:avLst/>
          </a:prstGeom>
        </p:spPr>
      </p:pic>
      <p:sp>
        <p:nvSpPr>
          <p:cNvPr id="3" name="TextBox 2"/>
          <p:cNvSpPr txBox="1"/>
          <p:nvPr/>
        </p:nvSpPr>
        <p:spPr>
          <a:xfrm>
            <a:off x="858459" y="5696857"/>
            <a:ext cx="7749274" cy="369332"/>
          </a:xfrm>
          <a:prstGeom prst="rect">
            <a:avLst/>
          </a:prstGeom>
          <a:noFill/>
        </p:spPr>
        <p:txBody>
          <a:bodyPr wrap="none" lIns="91440" tIns="45720" rIns="91440" bIns="45720" rtlCol="0">
            <a:spAutoFit/>
          </a:bodyPr>
          <a:lstStyle/>
          <a:p>
            <a:r>
              <a:rPr lang="en-US" dirty="0">
                <a:latin typeface="Times New Roman"/>
                <a:cs typeface="Times New Roman"/>
              </a:rPr>
              <a:t>CDF of individual flow sizes (bytes, </a:t>
            </a:r>
            <a:r>
              <a:rPr lang="en-US" dirty="0" err="1">
                <a:latin typeface="Times New Roman"/>
                <a:cs typeface="Times New Roman"/>
              </a:rPr>
              <a:t>logscale</a:t>
            </a:r>
            <a:r>
              <a:rPr lang="en-US" dirty="0">
                <a:latin typeface="Times New Roman"/>
                <a:cs typeface="Times New Roman"/>
              </a:rPr>
              <a:t> </a:t>
            </a:r>
            <a:r>
              <a:rPr lang="en-US" dirty="0" err="1">
                <a:latin typeface="Times New Roman"/>
                <a:cs typeface="Times New Roman"/>
              </a:rPr>
              <a:t>x</a:t>
            </a:r>
            <a:r>
              <a:rPr lang="en-US" dirty="0">
                <a:latin typeface="Times New Roman"/>
                <a:cs typeface="Times New Roman"/>
              </a:rPr>
              <a:t> axis), similar pattern on weekends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7-06-02 at 3.37.43 PM.png"/>
          <p:cNvPicPr>
            <a:picLocks noChangeAspect="1"/>
          </p:cNvPicPr>
          <p:nvPr/>
        </p:nvPicPr>
        <p:blipFill>
          <a:blip r:embed="rId2"/>
          <a:stretch>
            <a:fillRect/>
          </a:stretch>
        </p:blipFill>
        <p:spPr>
          <a:xfrm>
            <a:off x="1638300" y="1447800"/>
            <a:ext cx="5867400" cy="3962400"/>
          </a:xfrm>
          <a:prstGeom prst="rect">
            <a:avLst/>
          </a:prstGeom>
        </p:spPr>
      </p:pic>
      <p:sp>
        <p:nvSpPr>
          <p:cNvPr id="3" name="TextBox 2"/>
          <p:cNvSpPr txBox="1"/>
          <p:nvPr/>
        </p:nvSpPr>
        <p:spPr>
          <a:xfrm>
            <a:off x="1318381" y="5829905"/>
            <a:ext cx="6174587" cy="369332"/>
          </a:xfrm>
          <a:prstGeom prst="rect">
            <a:avLst/>
          </a:prstGeom>
          <a:noFill/>
        </p:spPr>
        <p:txBody>
          <a:bodyPr wrap="none" lIns="91440" tIns="45720" rIns="91440" bIns="45720" rtlCol="0">
            <a:spAutoFit/>
          </a:bodyPr>
          <a:lstStyle/>
          <a:p>
            <a:r>
              <a:rPr lang="en-US" dirty="0">
                <a:latin typeface="Times New Roman"/>
                <a:cs typeface="Times New Roman"/>
              </a:rPr>
              <a:t>CDF of daily traffic consumption of users (MB, log-scale </a:t>
            </a:r>
            <a:r>
              <a:rPr lang="en-US" dirty="0" err="1">
                <a:latin typeface="Times New Roman"/>
                <a:cs typeface="Times New Roman"/>
              </a:rPr>
              <a:t>x</a:t>
            </a:r>
            <a:r>
              <a:rPr lang="en-US" dirty="0">
                <a:latin typeface="Times New Roman"/>
                <a:cs typeface="Times New Roman"/>
              </a:rPr>
              <a:t> axis)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solidFill>
                  <a:srgbClr val="0000FF"/>
                </a:solidFill>
                <a:latin typeface="Times New Roman"/>
                <a:cs typeface="Times New Roman"/>
              </a:rPr>
              <a:t>Motivation and Main Goals</a:t>
            </a:r>
          </a:p>
        </p:txBody>
      </p:sp>
      <p:sp>
        <p:nvSpPr>
          <p:cNvPr id="3" name="Content Placeholder 2"/>
          <p:cNvSpPr>
            <a:spLocks noGrp="1"/>
          </p:cNvSpPr>
          <p:nvPr>
            <p:ph idx="1"/>
          </p:nvPr>
        </p:nvSpPr>
        <p:spPr>
          <a:xfrm>
            <a:off x="457200" y="1600203"/>
            <a:ext cx="8469086" cy="4525963"/>
          </a:xfrm>
        </p:spPr>
        <p:txBody>
          <a:bodyPr>
            <a:normAutofit fontScale="85000" lnSpcReduction="20000"/>
          </a:bodyPr>
          <a:lstStyle/>
          <a:p>
            <a:r>
              <a:rPr lang="en-US" dirty="0">
                <a:latin typeface="Times New Roman"/>
                <a:cs typeface="Times New Roman"/>
              </a:rPr>
              <a:t>Motivation: </a:t>
            </a:r>
          </a:p>
          <a:p>
            <a:pPr lvl="1"/>
            <a:r>
              <a:rPr lang="en-US" dirty="0">
                <a:latin typeface="Times New Roman"/>
                <a:cs typeface="Times New Roman"/>
              </a:rPr>
              <a:t>Earlier mobility modeling studies use pre-smartphone WLAN traces (device types not considered)</a:t>
            </a:r>
          </a:p>
          <a:p>
            <a:pPr lvl="1"/>
            <a:r>
              <a:rPr lang="en-US" dirty="0">
                <a:latin typeface="Times New Roman"/>
                <a:cs typeface="Times New Roman"/>
              </a:rPr>
              <a:t>Mobility and traffic models developed in isolation</a:t>
            </a:r>
          </a:p>
          <a:p>
            <a:pPr lvl="1"/>
            <a:r>
              <a:rPr lang="en-US" dirty="0">
                <a:latin typeface="Times New Roman"/>
                <a:cs typeface="Times New Roman"/>
              </a:rPr>
              <a:t>Mobility-traffic relation rarely (if any) studied across devices</a:t>
            </a:r>
          </a:p>
          <a:p>
            <a:r>
              <a:rPr lang="en-US" dirty="0">
                <a:latin typeface="Times New Roman"/>
                <a:cs typeface="Times New Roman"/>
              </a:rPr>
              <a:t>Goals (Main Research Questions):</a:t>
            </a:r>
          </a:p>
          <a:p>
            <a:pPr lvl="1"/>
            <a:r>
              <a:rPr lang="en-US" dirty="0">
                <a:latin typeface="Times New Roman"/>
                <a:cs typeface="Times New Roman"/>
              </a:rPr>
              <a:t>(I) How different are </a:t>
            </a:r>
            <a:r>
              <a:rPr lang="en-US" i="1" dirty="0">
                <a:latin typeface="Times New Roman"/>
                <a:cs typeface="Times New Roman"/>
              </a:rPr>
              <a:t>mobility </a:t>
            </a:r>
            <a:r>
              <a:rPr lang="en-US" dirty="0">
                <a:latin typeface="Times New Roman"/>
                <a:cs typeface="Times New Roman"/>
              </a:rPr>
              <a:t>and </a:t>
            </a:r>
            <a:r>
              <a:rPr lang="en-US" i="1" dirty="0">
                <a:latin typeface="Times New Roman"/>
                <a:cs typeface="Times New Roman"/>
              </a:rPr>
              <a:t>traffic </a:t>
            </a:r>
            <a:r>
              <a:rPr lang="en-US" dirty="0">
                <a:latin typeface="Times New Roman"/>
                <a:cs typeface="Times New Roman"/>
              </a:rPr>
              <a:t>characteristics </a:t>
            </a:r>
            <a:r>
              <a:rPr lang="en-US" i="1" dirty="0">
                <a:latin typeface="Times New Roman"/>
                <a:cs typeface="Times New Roman"/>
              </a:rPr>
              <a:t>across device types</a:t>
            </a:r>
            <a:r>
              <a:rPr lang="en-US" dirty="0">
                <a:latin typeface="Times New Roman"/>
                <a:cs typeface="Times New Roman"/>
              </a:rPr>
              <a:t>, time and space? </a:t>
            </a:r>
          </a:p>
          <a:p>
            <a:pPr lvl="1"/>
            <a:r>
              <a:rPr lang="en-US" dirty="0">
                <a:latin typeface="Times New Roman"/>
                <a:cs typeface="Times New Roman"/>
              </a:rPr>
              <a:t>(II) What are the </a:t>
            </a:r>
            <a:r>
              <a:rPr lang="en-US" i="1" dirty="0">
                <a:latin typeface="Times New Roman"/>
                <a:cs typeface="Times New Roman"/>
              </a:rPr>
              <a:t>relationships / correlations </a:t>
            </a:r>
            <a:r>
              <a:rPr lang="en-US" dirty="0">
                <a:latin typeface="Times New Roman"/>
                <a:cs typeface="Times New Roman"/>
              </a:rPr>
              <a:t>between these characteristics? </a:t>
            </a:r>
          </a:p>
          <a:p>
            <a:pPr lvl="1"/>
            <a:r>
              <a:rPr lang="en-US" dirty="0">
                <a:latin typeface="Times New Roman"/>
                <a:cs typeface="Times New Roman"/>
              </a:rPr>
              <a:t>(III) Should </a:t>
            </a:r>
            <a:r>
              <a:rPr lang="en-US" i="1" dirty="0">
                <a:latin typeface="Times New Roman"/>
                <a:cs typeface="Times New Roman"/>
              </a:rPr>
              <a:t>new models </a:t>
            </a:r>
            <a:r>
              <a:rPr lang="en-US" dirty="0">
                <a:latin typeface="Times New Roman"/>
                <a:cs typeface="Times New Roman"/>
              </a:rPr>
              <a:t>be devised to capture these differences? And, if so, </a:t>
            </a:r>
            <a:r>
              <a:rPr lang="en-US" i="1" dirty="0">
                <a:latin typeface="Times New Roman"/>
                <a:cs typeface="Times New Roman"/>
              </a:rPr>
              <a:t>how</a:t>
            </a:r>
            <a:r>
              <a:rPr lang="en-US" dirty="0">
                <a:latin typeface="Times New Roman"/>
                <a:cs typeface="Times New Roman"/>
              </a:rPr>
              <a:t>?</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7-06-02 at 3.38.48 PM.png"/>
          <p:cNvPicPr>
            <a:picLocks noChangeAspect="1"/>
          </p:cNvPicPr>
          <p:nvPr/>
        </p:nvPicPr>
        <p:blipFill>
          <a:blip r:embed="rId2"/>
          <a:stretch>
            <a:fillRect/>
          </a:stretch>
        </p:blipFill>
        <p:spPr>
          <a:xfrm>
            <a:off x="1441451" y="1308101"/>
            <a:ext cx="6261100" cy="4241800"/>
          </a:xfrm>
          <a:prstGeom prst="rect">
            <a:avLst/>
          </a:prstGeom>
        </p:spPr>
      </p:pic>
      <p:sp>
        <p:nvSpPr>
          <p:cNvPr id="3" name="TextBox 2"/>
          <p:cNvSpPr txBox="1"/>
          <p:nvPr/>
        </p:nvSpPr>
        <p:spPr>
          <a:xfrm>
            <a:off x="1441453" y="5914571"/>
            <a:ext cx="6915663" cy="369332"/>
          </a:xfrm>
          <a:prstGeom prst="rect">
            <a:avLst/>
          </a:prstGeom>
          <a:noFill/>
        </p:spPr>
        <p:txBody>
          <a:bodyPr wrap="none" lIns="91440" tIns="45720" rIns="91440" bIns="45720" rtlCol="0">
            <a:spAutoFit/>
          </a:bodyPr>
          <a:lstStyle/>
          <a:p>
            <a:r>
              <a:rPr lang="en-US" dirty="0">
                <a:latin typeface="Times New Roman"/>
                <a:cs typeface="Times New Roman"/>
              </a:rPr>
              <a:t>CDF of daily active time of users (minutes), similar pattern on weekends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7-06-02 at 3.40.06 PM.png"/>
          <p:cNvPicPr>
            <a:picLocks noChangeAspect="1"/>
          </p:cNvPicPr>
          <p:nvPr/>
        </p:nvPicPr>
        <p:blipFill>
          <a:blip r:embed="rId2"/>
          <a:stretch>
            <a:fillRect/>
          </a:stretch>
        </p:blipFill>
        <p:spPr>
          <a:xfrm>
            <a:off x="1428751" y="1301751"/>
            <a:ext cx="6286500" cy="4254500"/>
          </a:xfrm>
          <a:prstGeom prst="rect">
            <a:avLst/>
          </a:prstGeom>
        </p:spPr>
      </p:pic>
      <p:sp>
        <p:nvSpPr>
          <p:cNvPr id="3" name="TextBox 2"/>
          <p:cNvSpPr txBox="1"/>
          <p:nvPr/>
        </p:nvSpPr>
        <p:spPr>
          <a:xfrm>
            <a:off x="2140856" y="5729906"/>
            <a:ext cx="5277181" cy="369332"/>
          </a:xfrm>
          <a:prstGeom prst="rect">
            <a:avLst/>
          </a:prstGeom>
          <a:noFill/>
        </p:spPr>
        <p:txBody>
          <a:bodyPr wrap="none" lIns="91440" tIns="45720" rIns="91440" bIns="45720" rtlCol="0">
            <a:spAutoFit/>
          </a:bodyPr>
          <a:lstStyle/>
          <a:p>
            <a:r>
              <a:rPr lang="en-US" dirty="0">
                <a:latin typeface="Times New Roman"/>
                <a:cs typeface="Times New Roman"/>
              </a:rPr>
              <a:t>CDF of daily traffic load of </a:t>
            </a:r>
            <a:r>
              <a:rPr lang="en-US" dirty="0" err="1">
                <a:latin typeface="Times New Roman"/>
                <a:cs typeface="Times New Roman"/>
              </a:rPr>
              <a:t>APs</a:t>
            </a:r>
            <a:r>
              <a:rPr lang="en-US" dirty="0">
                <a:latin typeface="Times New Roman"/>
                <a:cs typeface="Times New Roman"/>
              </a:rPr>
              <a:t> (MB, log-scale </a:t>
            </a:r>
            <a:r>
              <a:rPr lang="en-US" dirty="0" err="1">
                <a:latin typeface="Times New Roman"/>
                <a:cs typeface="Times New Roman"/>
              </a:rPr>
              <a:t>x</a:t>
            </a:r>
            <a:r>
              <a:rPr lang="en-US" dirty="0">
                <a:latin typeface="Times New Roman"/>
                <a:cs typeface="Times New Roman"/>
              </a:rPr>
              <a:t> axis)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7-06-02 at 3.40.58 PM.png"/>
          <p:cNvPicPr>
            <a:picLocks noChangeAspect="1"/>
          </p:cNvPicPr>
          <p:nvPr/>
        </p:nvPicPr>
        <p:blipFill>
          <a:blip r:embed="rId2"/>
          <a:stretch>
            <a:fillRect/>
          </a:stretch>
        </p:blipFill>
        <p:spPr>
          <a:xfrm>
            <a:off x="1428751" y="1270001"/>
            <a:ext cx="6286500" cy="4318000"/>
          </a:xfrm>
          <a:prstGeom prst="rect">
            <a:avLst/>
          </a:prstGeom>
        </p:spPr>
      </p:pic>
      <p:sp>
        <p:nvSpPr>
          <p:cNvPr id="3" name="TextBox 2"/>
          <p:cNvSpPr txBox="1"/>
          <p:nvPr/>
        </p:nvSpPr>
        <p:spPr>
          <a:xfrm>
            <a:off x="2273905" y="5681524"/>
            <a:ext cx="5159623" cy="369332"/>
          </a:xfrm>
          <a:prstGeom prst="rect">
            <a:avLst/>
          </a:prstGeom>
          <a:noFill/>
        </p:spPr>
        <p:txBody>
          <a:bodyPr wrap="none" lIns="91440" tIns="45720" rIns="91440" bIns="45720" rtlCol="0">
            <a:spAutoFit/>
          </a:bodyPr>
          <a:lstStyle/>
          <a:p>
            <a:r>
              <a:rPr lang="en-US" dirty="0">
                <a:latin typeface="Times New Roman"/>
                <a:cs typeface="Times New Roman"/>
              </a:rPr>
              <a:t>CDF of daily packet processing rate of </a:t>
            </a:r>
            <a:r>
              <a:rPr lang="en-US" dirty="0" err="1">
                <a:latin typeface="Times New Roman"/>
                <a:cs typeface="Times New Roman"/>
              </a:rPr>
              <a:t>APs</a:t>
            </a:r>
            <a:r>
              <a:rPr lang="en-US" dirty="0">
                <a:latin typeface="Times New Roman"/>
                <a:cs typeface="Times New Roman"/>
              </a:rPr>
              <a:t> (millions)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7715" y="335414"/>
            <a:ext cx="8711292" cy="5497186"/>
          </a:xfrm>
          <a:prstGeom prst="rect">
            <a:avLst/>
          </a:prstGeom>
        </p:spPr>
      </p:pic>
      <p:sp>
        <p:nvSpPr>
          <p:cNvPr id="3" name="TextBox 2"/>
          <p:cNvSpPr txBox="1"/>
          <p:nvPr/>
        </p:nvSpPr>
        <p:spPr>
          <a:xfrm>
            <a:off x="1403060" y="5786834"/>
            <a:ext cx="6350001" cy="646331"/>
          </a:xfrm>
          <a:prstGeom prst="rect">
            <a:avLst/>
          </a:prstGeom>
          <a:noFill/>
        </p:spPr>
        <p:txBody>
          <a:bodyPr wrap="square" lIns="91440" tIns="45720" rIns="91440" bIns="45720" rtlCol="0">
            <a:spAutoFit/>
          </a:bodyPr>
          <a:lstStyle/>
          <a:p>
            <a:r>
              <a:rPr lang="en-US" dirty="0">
                <a:latin typeface="Times New Roman"/>
                <a:cs typeface="Times New Roman"/>
              </a:rPr>
              <a:t>Distribution of average packet size and flow size fit Lognormal (Empirical and theoretical densities of former shown here)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7-06-02 at 3.45.35 PM.png"/>
          <p:cNvPicPr>
            <a:picLocks noChangeAspect="1"/>
          </p:cNvPicPr>
          <p:nvPr/>
        </p:nvPicPr>
        <p:blipFill>
          <a:blip r:embed="rId2"/>
          <a:stretch>
            <a:fillRect/>
          </a:stretch>
        </p:blipFill>
        <p:spPr>
          <a:xfrm>
            <a:off x="469900" y="901701"/>
            <a:ext cx="8204200" cy="5054600"/>
          </a:xfrm>
          <a:prstGeom prst="rect">
            <a:avLst/>
          </a:prstGeom>
        </p:spPr>
      </p:pic>
      <p:sp>
        <p:nvSpPr>
          <p:cNvPr id="3" name="TextBox 2"/>
          <p:cNvSpPr txBox="1"/>
          <p:nvPr/>
        </p:nvSpPr>
        <p:spPr>
          <a:xfrm>
            <a:off x="762002" y="6216952"/>
            <a:ext cx="4596130" cy="369332"/>
          </a:xfrm>
          <a:prstGeom prst="rect">
            <a:avLst/>
          </a:prstGeom>
          <a:noFill/>
        </p:spPr>
        <p:txBody>
          <a:bodyPr wrap="none" lIns="91440" tIns="45720" rIns="91440" bIns="45720" rtlCol="0">
            <a:spAutoFit/>
          </a:bodyPr>
          <a:lstStyle/>
          <a:p>
            <a:r>
              <a:rPr lang="en-US" dirty="0">
                <a:latin typeface="Times New Roman"/>
                <a:cs typeface="Times New Roman"/>
              </a:rPr>
              <a:t>IAT ECDF compared with exponential and beta</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7-06-02 at 3.46.42 PM.png"/>
          <p:cNvPicPr>
            <a:picLocks noChangeAspect="1"/>
          </p:cNvPicPr>
          <p:nvPr/>
        </p:nvPicPr>
        <p:blipFill>
          <a:blip r:embed="rId2"/>
          <a:stretch>
            <a:fillRect/>
          </a:stretch>
        </p:blipFill>
        <p:spPr>
          <a:xfrm>
            <a:off x="0" y="760156"/>
            <a:ext cx="9144000" cy="5337688"/>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What are the metrics used for mobility and traffic and how to get the most significant ones… </a:t>
            </a:r>
          </a:p>
          <a:p>
            <a:r>
              <a:rPr lang="en-US" dirty="0"/>
              <a:t>Explain the M/L approach to deduce the most relevant metrics from the data</a:t>
            </a:r>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7-08-04 at 10.03.31 AM.png"/>
          <p:cNvPicPr>
            <a:picLocks noChangeAspect="1"/>
          </p:cNvPicPr>
          <p:nvPr/>
        </p:nvPicPr>
        <p:blipFill>
          <a:blip r:embed="rId2"/>
          <a:stretch>
            <a:fillRect/>
          </a:stretch>
        </p:blipFill>
        <p:spPr>
          <a:xfrm>
            <a:off x="439049" y="0"/>
            <a:ext cx="8257427" cy="6214432"/>
          </a:xfrm>
          <a:prstGeom prst="rect">
            <a:avLst/>
          </a:prstGeom>
        </p:spPr>
      </p:pic>
      <p:sp>
        <p:nvSpPr>
          <p:cNvPr id="3" name="TextBox 2"/>
          <p:cNvSpPr txBox="1"/>
          <p:nvPr/>
        </p:nvSpPr>
        <p:spPr>
          <a:xfrm>
            <a:off x="1620765" y="6214432"/>
            <a:ext cx="6218657" cy="646331"/>
          </a:xfrm>
          <a:prstGeom prst="rect">
            <a:avLst/>
          </a:prstGeom>
          <a:noFill/>
        </p:spPr>
        <p:txBody>
          <a:bodyPr wrap="none" lIns="91440" tIns="45720" rIns="91440" bIns="45720" rtlCol="0">
            <a:spAutoFit/>
          </a:bodyPr>
          <a:lstStyle/>
          <a:p>
            <a:pPr algn="ctr"/>
            <a:r>
              <a:rPr lang="en-US" i="1" dirty="0" err="1">
                <a:latin typeface="Times New Roman"/>
                <a:cs typeface="Times New Roman"/>
              </a:rPr>
              <a:t>FLAMeS</a:t>
            </a:r>
            <a:r>
              <a:rPr lang="en-US" i="1" dirty="0">
                <a:latin typeface="Times New Roman"/>
                <a:cs typeface="Times New Roman"/>
              </a:rPr>
              <a:t> </a:t>
            </a:r>
            <a:r>
              <a:rPr lang="en-US" dirty="0">
                <a:latin typeface="Times New Roman"/>
                <a:cs typeface="Times New Roman"/>
              </a:rPr>
              <a:t>System Overview</a:t>
            </a:r>
          </a:p>
          <a:p>
            <a:r>
              <a:rPr lang="en-US" dirty="0">
                <a:latin typeface="Times New Roman"/>
                <a:cs typeface="Times New Roman"/>
              </a:rPr>
              <a:t>(The </a:t>
            </a:r>
            <a:r>
              <a:rPr lang="en-US" b="1" i="1" dirty="0">
                <a:latin typeface="Times New Roman"/>
                <a:cs typeface="Times New Roman"/>
              </a:rPr>
              <a:t>F</a:t>
            </a:r>
            <a:r>
              <a:rPr lang="en-US" dirty="0">
                <a:latin typeface="Times New Roman"/>
                <a:cs typeface="Times New Roman"/>
              </a:rPr>
              <a:t>ramework for </a:t>
            </a:r>
            <a:r>
              <a:rPr lang="en-US" b="1" i="1" dirty="0">
                <a:latin typeface="Times New Roman"/>
                <a:cs typeface="Times New Roman"/>
              </a:rPr>
              <a:t>L</a:t>
            </a:r>
            <a:r>
              <a:rPr lang="en-US" dirty="0">
                <a:latin typeface="Times New Roman"/>
                <a:cs typeface="Times New Roman"/>
              </a:rPr>
              <a:t>arge-scale </a:t>
            </a:r>
            <a:r>
              <a:rPr lang="en-US" b="1" i="1" dirty="0">
                <a:latin typeface="Times New Roman"/>
                <a:cs typeface="Times New Roman"/>
              </a:rPr>
              <a:t>A</a:t>
            </a:r>
            <a:r>
              <a:rPr lang="en-US" dirty="0">
                <a:latin typeface="Times New Roman"/>
                <a:cs typeface="Times New Roman"/>
              </a:rPr>
              <a:t>nalysis of the </a:t>
            </a:r>
            <a:r>
              <a:rPr lang="en-US" b="1" i="1" dirty="0">
                <a:latin typeface="Times New Roman"/>
                <a:cs typeface="Times New Roman"/>
              </a:rPr>
              <a:t>M</a:t>
            </a:r>
            <a:r>
              <a:rPr lang="en-US" dirty="0">
                <a:latin typeface="Times New Roman"/>
                <a:cs typeface="Times New Roman"/>
              </a:rPr>
              <a:t>obile </a:t>
            </a:r>
            <a:r>
              <a:rPr lang="en-US" b="1" i="1" dirty="0">
                <a:latin typeface="Times New Roman"/>
                <a:cs typeface="Times New Roman"/>
              </a:rPr>
              <a:t>S</a:t>
            </a:r>
            <a:r>
              <a:rPr lang="en-US" dirty="0">
                <a:latin typeface="Times New Roman"/>
                <a:cs typeface="Times New Roman"/>
              </a:rPr>
              <a:t>ociety)</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7-06-02 at 3.15.19 PM.png"/>
          <p:cNvPicPr>
            <a:picLocks noChangeAspect="1"/>
          </p:cNvPicPr>
          <p:nvPr/>
        </p:nvPicPr>
        <p:blipFill>
          <a:blip r:embed="rId2"/>
          <a:stretch>
            <a:fillRect/>
          </a:stretch>
        </p:blipFill>
        <p:spPr>
          <a:xfrm>
            <a:off x="463551" y="3636425"/>
            <a:ext cx="8216900" cy="2120900"/>
          </a:xfrm>
          <a:prstGeom prst="rect">
            <a:avLst/>
          </a:prstGeom>
        </p:spPr>
      </p:pic>
      <p:pic>
        <p:nvPicPr>
          <p:cNvPr id="3" name="Picture 2" descr="Screen Shot 2017-06-02 at 3.14.56 PM.png"/>
          <p:cNvPicPr>
            <a:picLocks noChangeAspect="1"/>
          </p:cNvPicPr>
          <p:nvPr/>
        </p:nvPicPr>
        <p:blipFill>
          <a:blip r:embed="rId3"/>
          <a:stretch>
            <a:fillRect/>
          </a:stretch>
        </p:blipFill>
        <p:spPr>
          <a:xfrm>
            <a:off x="0" y="701519"/>
            <a:ext cx="9144000" cy="1705337"/>
          </a:xfrm>
          <a:prstGeom prst="rect">
            <a:avLst/>
          </a:prstGeom>
        </p:spPr>
      </p:pic>
      <p:sp>
        <p:nvSpPr>
          <p:cNvPr id="4" name="TextBox 3"/>
          <p:cNvSpPr txBox="1"/>
          <p:nvPr/>
        </p:nvSpPr>
        <p:spPr>
          <a:xfrm>
            <a:off x="254000" y="2860853"/>
            <a:ext cx="8462736" cy="923330"/>
          </a:xfrm>
          <a:prstGeom prst="rect">
            <a:avLst/>
          </a:prstGeom>
          <a:noFill/>
          <a:ln>
            <a:solidFill>
              <a:schemeClr val="bg1">
                <a:lumMod val="65000"/>
              </a:schemeClr>
            </a:solidFill>
          </a:ln>
        </p:spPr>
        <p:txBody>
          <a:bodyPr wrap="square" lIns="91440" tIns="45720" rIns="91440" bIns="45720" rtlCol="0">
            <a:spAutoFit/>
          </a:bodyPr>
          <a:lstStyle/>
          <a:p>
            <a:r>
              <a:rPr lang="en-US" dirty="0">
                <a:latin typeface="Times New Roman"/>
                <a:cs typeface="Times New Roman"/>
              </a:rPr>
              <a:t>The WLAN logs, collected on university campus, contain wireless association and de-authentication events, for a period of 479 days in 2011-2012. Assuming MAC addresses are unique and unchanged, over 316,000 devices were online at least once.</a:t>
            </a:r>
          </a:p>
        </p:txBody>
      </p:sp>
      <p:sp>
        <p:nvSpPr>
          <p:cNvPr id="5" name="TextBox 4"/>
          <p:cNvSpPr txBox="1"/>
          <p:nvPr/>
        </p:nvSpPr>
        <p:spPr>
          <a:xfrm>
            <a:off x="217715" y="5829904"/>
            <a:ext cx="8720666" cy="923330"/>
          </a:xfrm>
          <a:prstGeom prst="rect">
            <a:avLst/>
          </a:prstGeom>
          <a:noFill/>
          <a:ln>
            <a:solidFill>
              <a:schemeClr val="bg1">
                <a:lumMod val="65000"/>
              </a:schemeClr>
            </a:solidFill>
          </a:ln>
        </p:spPr>
        <p:txBody>
          <a:bodyPr wrap="square" lIns="91440" tIns="45720" rIns="91440" bIns="45720" rtlCol="0">
            <a:spAutoFit/>
          </a:bodyPr>
          <a:lstStyle/>
          <a:p>
            <a:r>
              <a:rPr lang="en-US" dirty="0">
                <a:latin typeface="Times New Roman"/>
                <a:cs typeface="Times New Roman"/>
              </a:rPr>
              <a:t> Associations of a device with different </a:t>
            </a:r>
            <a:r>
              <a:rPr lang="en-US" dirty="0" err="1">
                <a:latin typeface="Times New Roman"/>
                <a:cs typeface="Times New Roman"/>
              </a:rPr>
              <a:t>APs</a:t>
            </a:r>
            <a:r>
              <a:rPr lang="en-US" dirty="0">
                <a:latin typeface="Times New Roman"/>
                <a:cs typeface="Times New Roman"/>
              </a:rPr>
              <a:t> at different times. The first session would have the IP given by AP1  and a lease time </a:t>
            </a:r>
            <a:r>
              <a:rPr lang="en-US" i="1" dirty="0">
                <a:latin typeface="Times New Roman"/>
                <a:cs typeface="Times New Roman"/>
              </a:rPr>
              <a:t>t</a:t>
            </a:r>
            <a:r>
              <a:rPr lang="en-US" i="1" baseline="-25000" dirty="0">
                <a:latin typeface="Times New Roman"/>
                <a:cs typeface="Times New Roman"/>
              </a:rPr>
              <a:t>2</a:t>
            </a:r>
            <a:r>
              <a:rPr lang="en-US" i="1" dirty="0">
                <a:latin typeface="Times New Roman"/>
                <a:cs typeface="Times New Roman"/>
              </a:rPr>
              <a:t>−t</a:t>
            </a:r>
            <a:r>
              <a:rPr lang="en-US" i="1" baseline="-25000" dirty="0">
                <a:latin typeface="Times New Roman"/>
                <a:cs typeface="Times New Roman"/>
              </a:rPr>
              <a:t>1</a:t>
            </a:r>
            <a:r>
              <a:rPr lang="en-US" i="1" dirty="0">
                <a:latin typeface="Times New Roman"/>
                <a:cs typeface="Times New Roman"/>
              </a:rPr>
              <a:t> </a:t>
            </a:r>
            <a:r>
              <a:rPr lang="en-US" dirty="0">
                <a:latin typeface="Times New Roman"/>
                <a:cs typeface="Times New Roman"/>
              </a:rPr>
              <a:t>, and so on. (total of 5 sessions in this example) The last association is discarded as we do not know the duration of that IP assignment.</a:t>
            </a:r>
          </a:p>
        </p:txBody>
      </p:sp>
      <p:sp>
        <p:nvSpPr>
          <p:cNvPr id="6" name="Title 1"/>
          <p:cNvSpPr txBox="1">
            <a:spLocks/>
          </p:cNvSpPr>
          <p:nvPr/>
        </p:nvSpPr>
        <p:spPr>
          <a:xfrm>
            <a:off x="0" y="0"/>
            <a:ext cx="5975048" cy="725714"/>
          </a:xfrm>
          <a:prstGeom prst="rect">
            <a:avLst/>
          </a:prstGeom>
        </p:spPr>
        <p:txBody>
          <a:bodyPr vert="horz" lIns="91440" tIns="45720" rIns="91440" bIns="45720" rtlCol="0" anchor="ctr">
            <a:normAutofit/>
          </a:bodyPr>
          <a:lstStyle/>
          <a:p>
            <a:pPr marL="0" marR="0" lvl="0" indent="0" defTabSz="457200" rtl="0" eaLnBrk="1" fontAlgn="auto" latinLnBrk="0" hangingPunct="1">
              <a:lnSpc>
                <a:spcPct val="100000"/>
              </a:lnSpc>
              <a:spcBef>
                <a:spcPct val="0"/>
              </a:spcBef>
              <a:spcAft>
                <a:spcPts val="0"/>
              </a:spcAft>
              <a:buClrTx/>
              <a:buSzTx/>
              <a:buFontTx/>
              <a:buNone/>
              <a:tabLst/>
              <a:defRPr/>
            </a:pPr>
            <a:r>
              <a:rPr kumimoji="0" lang="en-US" sz="3000" b="0" i="0" u="sng" strike="noStrike" kern="1200" cap="none" spc="0" normalizeH="0" baseline="0" noProof="0" dirty="0">
                <a:ln>
                  <a:noFill/>
                </a:ln>
                <a:solidFill>
                  <a:srgbClr val="0000FF"/>
                </a:solidFill>
                <a:effectLst/>
                <a:uLnTx/>
                <a:uFillTx/>
                <a:latin typeface="Times New Roman"/>
                <a:ea typeface="+mj-ea"/>
                <a:cs typeface="Times New Roman"/>
              </a:rPr>
              <a:t>Datasets &amp; Pre-processing:</a:t>
            </a:r>
          </a:p>
        </p:txBody>
      </p:sp>
      <p:sp>
        <p:nvSpPr>
          <p:cNvPr id="7" name="TextBox 6"/>
          <p:cNvSpPr txBox="1"/>
          <p:nvPr/>
        </p:nvSpPr>
        <p:spPr>
          <a:xfrm>
            <a:off x="463551" y="2491521"/>
            <a:ext cx="1610011" cy="369332"/>
          </a:xfrm>
          <a:prstGeom prst="rect">
            <a:avLst/>
          </a:prstGeom>
          <a:noFill/>
        </p:spPr>
        <p:txBody>
          <a:bodyPr wrap="none" rtlCol="0">
            <a:spAutoFit/>
          </a:bodyPr>
          <a:lstStyle/>
          <a:p>
            <a:r>
              <a:rPr lang="en-US" dirty="0">
                <a:latin typeface="Times New Roman"/>
                <a:cs typeface="Times New Roman"/>
              </a:rPr>
              <a:t>30TB+, 25days</a:t>
            </a:r>
          </a:p>
        </p:txBody>
      </p:sp>
      <p:sp>
        <p:nvSpPr>
          <p:cNvPr id="8" name="TextBox 7"/>
          <p:cNvSpPr txBox="1"/>
          <p:nvPr/>
        </p:nvSpPr>
        <p:spPr>
          <a:xfrm>
            <a:off x="2686488" y="2406856"/>
            <a:ext cx="1736360" cy="369332"/>
          </a:xfrm>
          <a:prstGeom prst="rect">
            <a:avLst/>
          </a:prstGeom>
          <a:noFill/>
        </p:spPr>
        <p:txBody>
          <a:bodyPr wrap="none" rtlCol="0">
            <a:spAutoFit/>
          </a:bodyPr>
          <a:lstStyle/>
          <a:p>
            <a:r>
              <a:rPr lang="en-US" dirty="0">
                <a:latin typeface="Times New Roman"/>
                <a:cs typeface="Times New Roman"/>
              </a:rPr>
              <a:t>300GB, 479days</a:t>
            </a:r>
          </a:p>
        </p:txBody>
      </p:sp>
      <p:cxnSp>
        <p:nvCxnSpPr>
          <p:cNvPr id="10" name="Straight Arrow Connector 9"/>
          <p:cNvCxnSpPr/>
          <p:nvPr/>
        </p:nvCxnSpPr>
        <p:spPr>
          <a:xfrm rot="10800000" flipV="1">
            <a:off x="1415144" y="2249714"/>
            <a:ext cx="387047" cy="24180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2686489" y="2285953"/>
            <a:ext cx="494559" cy="20556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11048" y="1517525"/>
            <a:ext cx="5367325" cy="369332"/>
          </a:xfrm>
          <a:prstGeom prst="rect">
            <a:avLst/>
          </a:prstGeom>
          <a:noFill/>
        </p:spPr>
        <p:txBody>
          <a:bodyPr wrap="none" rtlCol="0">
            <a:spAutoFit/>
          </a:bodyPr>
          <a:lstStyle/>
          <a:p>
            <a:r>
              <a:rPr lang="en-US" dirty="0" err="1">
                <a:latin typeface="Times New Roman"/>
                <a:cs typeface="Times New Roman"/>
              </a:rPr>
              <a:t>NetFlow</a:t>
            </a:r>
            <a:r>
              <a:rPr lang="en-US" dirty="0">
                <a:latin typeface="Times New Roman"/>
                <a:cs typeface="Times New Roman"/>
              </a:rPr>
              <a:t> (top) and AP logs/DHCP (bottom) sample data</a:t>
            </a:r>
          </a:p>
        </p:txBody>
      </p:sp>
      <p:pic>
        <p:nvPicPr>
          <p:cNvPr id="6" name="Picture 5" descr="Screen Shot 2017-08-04 at 10.14.23 AM.png"/>
          <p:cNvPicPr>
            <a:picLocks noChangeAspect="1"/>
          </p:cNvPicPr>
          <p:nvPr/>
        </p:nvPicPr>
        <p:blipFill>
          <a:blip r:embed="rId2"/>
          <a:stretch>
            <a:fillRect/>
          </a:stretch>
        </p:blipFill>
        <p:spPr>
          <a:xfrm>
            <a:off x="0" y="2254070"/>
            <a:ext cx="9144000" cy="366808"/>
          </a:xfrm>
          <a:prstGeom prst="rect">
            <a:avLst/>
          </a:prstGeom>
        </p:spPr>
      </p:pic>
      <p:pic>
        <p:nvPicPr>
          <p:cNvPr id="7" name="Picture 6" descr="Screen Shot 2017-08-04 at 10.14.38 AM.png"/>
          <p:cNvPicPr>
            <a:picLocks noChangeAspect="1"/>
          </p:cNvPicPr>
          <p:nvPr/>
        </p:nvPicPr>
        <p:blipFill>
          <a:blip r:embed="rId3"/>
          <a:stretch>
            <a:fillRect/>
          </a:stretch>
        </p:blipFill>
        <p:spPr>
          <a:xfrm>
            <a:off x="0" y="3124932"/>
            <a:ext cx="9144000" cy="500244"/>
          </a:xfrm>
          <a:prstGeom prst="rect">
            <a:avLst/>
          </a:prstGeom>
        </p:spPr>
      </p:pic>
      <p:sp>
        <p:nvSpPr>
          <p:cNvPr id="10" name="Title 1"/>
          <p:cNvSpPr txBox="1">
            <a:spLocks/>
          </p:cNvSpPr>
          <p:nvPr/>
        </p:nvSpPr>
        <p:spPr>
          <a:xfrm>
            <a:off x="0" y="0"/>
            <a:ext cx="5975048" cy="725714"/>
          </a:xfrm>
          <a:prstGeom prst="rect">
            <a:avLst/>
          </a:prstGeom>
        </p:spPr>
        <p:txBody>
          <a:bodyPr vert="horz" lIns="91440" tIns="45720" rIns="91440" bIns="45720" rtlCol="0" anchor="ctr">
            <a:normAutofit/>
          </a:bodyPr>
          <a:lstStyle/>
          <a:p>
            <a:pPr marL="0" marR="0" lvl="0" indent="0" defTabSz="457200" rtl="0" eaLnBrk="1" fontAlgn="auto" latinLnBrk="0" hangingPunct="1">
              <a:lnSpc>
                <a:spcPct val="100000"/>
              </a:lnSpc>
              <a:spcBef>
                <a:spcPct val="0"/>
              </a:spcBef>
              <a:spcAft>
                <a:spcPts val="0"/>
              </a:spcAft>
              <a:buClrTx/>
              <a:buSzTx/>
              <a:buFontTx/>
              <a:buNone/>
              <a:tabLst/>
              <a:defRPr/>
            </a:pPr>
            <a:r>
              <a:rPr kumimoji="0" lang="en-US" sz="3000" b="0" i="0" u="sng" strike="noStrike" kern="1200" cap="none" spc="0" normalizeH="0" baseline="0" noProof="0" dirty="0">
                <a:ln>
                  <a:noFill/>
                </a:ln>
                <a:solidFill>
                  <a:srgbClr val="0000FF"/>
                </a:solidFill>
                <a:effectLst/>
                <a:uLnTx/>
                <a:uFillTx/>
                <a:latin typeface="Times New Roman"/>
                <a:ea typeface="+mj-ea"/>
                <a:cs typeface="Times New Roman"/>
              </a:rPr>
              <a:t>Datasets &amp; Pre-processing (</a:t>
            </a:r>
            <a:r>
              <a:rPr kumimoji="0" lang="en-US" sz="3000" b="0" i="1" u="sng" strike="noStrike" kern="1200" cap="none" spc="0" normalizeH="0" baseline="0" noProof="0" dirty="0" err="1">
                <a:ln>
                  <a:noFill/>
                </a:ln>
                <a:solidFill>
                  <a:srgbClr val="0000FF"/>
                </a:solidFill>
                <a:effectLst/>
                <a:uLnTx/>
                <a:uFillTx/>
                <a:latin typeface="Times New Roman"/>
                <a:ea typeface="+mj-ea"/>
                <a:cs typeface="Times New Roman"/>
              </a:rPr>
              <a:t>contd</a:t>
            </a:r>
            <a:r>
              <a:rPr lang="en-US" sz="3000" u="sng" dirty="0">
                <a:solidFill>
                  <a:srgbClr val="0000FF"/>
                </a:solidFill>
                <a:latin typeface="Times New Roman"/>
                <a:ea typeface="+mj-ea"/>
                <a:cs typeface="Times New Roman"/>
              </a:rPr>
              <a:t>.)</a:t>
            </a:r>
            <a:r>
              <a:rPr kumimoji="0" lang="en-US" sz="3000" b="0" i="0" u="sng" strike="noStrike" kern="1200" cap="none" spc="0" normalizeH="0" baseline="0" noProof="0" dirty="0">
                <a:ln>
                  <a:noFill/>
                </a:ln>
                <a:solidFill>
                  <a:srgbClr val="0000FF"/>
                </a:solidFill>
                <a:effectLst/>
                <a:uLnTx/>
                <a:uFillTx/>
                <a:latin typeface="Times New Roman"/>
                <a:ea typeface="+mj-ea"/>
                <a:cs typeface="Times New Roman"/>
              </a:rPr>
              <a:t>:</a:t>
            </a:r>
          </a:p>
        </p:txBody>
      </p:sp>
      <p:cxnSp>
        <p:nvCxnSpPr>
          <p:cNvPr id="12" name="Straight Arrow Connector 11"/>
          <p:cNvCxnSpPr/>
          <p:nvPr/>
        </p:nvCxnSpPr>
        <p:spPr>
          <a:xfrm rot="10800000" flipV="1">
            <a:off x="737810" y="2620878"/>
            <a:ext cx="3519718" cy="50405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rot="5400000" flipH="1" flipV="1">
            <a:off x="2896809" y="3699444"/>
            <a:ext cx="350762"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rot="5400000" flipH="1" flipV="1">
            <a:off x="3525762" y="3700238"/>
            <a:ext cx="350762"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a:stCxn id="26" idx="0"/>
          </p:cNvCxnSpPr>
          <p:nvPr/>
        </p:nvCxnSpPr>
        <p:spPr>
          <a:xfrm rot="5400000" flipH="1" flipV="1">
            <a:off x="3256037" y="3777232"/>
            <a:ext cx="503162"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2781905" y="3876413"/>
            <a:ext cx="633594" cy="369332"/>
          </a:xfrm>
          <a:prstGeom prst="rect">
            <a:avLst/>
          </a:prstGeom>
          <a:noFill/>
        </p:spPr>
        <p:txBody>
          <a:bodyPr wrap="none" rtlCol="0">
            <a:spAutoFit/>
          </a:bodyPr>
          <a:lstStyle/>
          <a:p>
            <a:r>
              <a:rPr lang="en-US" dirty="0">
                <a:latin typeface="Times New Roman"/>
                <a:cs typeface="Times New Roman"/>
              </a:rPr>
              <a:t>Bldg</a:t>
            </a:r>
          </a:p>
        </p:txBody>
      </p:sp>
      <p:sp>
        <p:nvSpPr>
          <p:cNvPr id="26" name="TextBox 25"/>
          <p:cNvSpPr txBox="1"/>
          <p:nvPr/>
        </p:nvSpPr>
        <p:spPr>
          <a:xfrm>
            <a:off x="3280595" y="4028813"/>
            <a:ext cx="454046" cy="369332"/>
          </a:xfrm>
          <a:prstGeom prst="rect">
            <a:avLst/>
          </a:prstGeom>
          <a:noFill/>
        </p:spPr>
        <p:txBody>
          <a:bodyPr wrap="none" rtlCol="0">
            <a:spAutoFit/>
          </a:bodyPr>
          <a:lstStyle/>
          <a:p>
            <a:r>
              <a:rPr lang="en-US" dirty="0" err="1">
                <a:latin typeface="Times New Roman"/>
                <a:cs typeface="Times New Roman"/>
              </a:rPr>
              <a:t>Flr</a:t>
            </a:r>
            <a:endParaRPr lang="en-US" dirty="0">
              <a:latin typeface="Times New Roman"/>
              <a:cs typeface="Times New Roman"/>
            </a:endParaRPr>
          </a:p>
        </p:txBody>
      </p:sp>
      <p:sp>
        <p:nvSpPr>
          <p:cNvPr id="27" name="TextBox 26"/>
          <p:cNvSpPr txBox="1"/>
          <p:nvPr/>
        </p:nvSpPr>
        <p:spPr>
          <a:xfrm>
            <a:off x="3507618" y="3876413"/>
            <a:ext cx="518178" cy="369332"/>
          </a:xfrm>
          <a:prstGeom prst="rect">
            <a:avLst/>
          </a:prstGeom>
          <a:noFill/>
        </p:spPr>
        <p:txBody>
          <a:bodyPr wrap="none" rtlCol="0">
            <a:spAutoFit/>
          </a:bodyPr>
          <a:lstStyle/>
          <a:p>
            <a:r>
              <a:rPr lang="en-US" dirty="0" err="1">
                <a:latin typeface="Times New Roman"/>
                <a:cs typeface="Times New Roman"/>
              </a:rPr>
              <a:t>Rm</a:t>
            </a:r>
            <a:endParaRPr lang="en-US" dirty="0">
              <a:latin typeface="Times New Roman"/>
              <a:cs typeface="Times New Roman"/>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9810" y="943429"/>
            <a:ext cx="8696476" cy="5232202"/>
          </a:xfrm>
          <a:prstGeom prst="rect">
            <a:avLst/>
          </a:prstGeom>
          <a:noFill/>
        </p:spPr>
        <p:txBody>
          <a:bodyPr wrap="square" rtlCol="0">
            <a:spAutoFit/>
          </a:bodyPr>
          <a:lstStyle/>
          <a:p>
            <a:r>
              <a:rPr lang="en-US" sz="2600" b="1" u="sng" dirty="0">
                <a:latin typeface="Times New Roman"/>
                <a:cs typeface="Times New Roman"/>
              </a:rPr>
              <a:t>Device Classification </a:t>
            </a:r>
            <a:r>
              <a:rPr lang="en-US" dirty="0">
                <a:latin typeface="Times New Roman"/>
                <a:cs typeface="Times New Roman"/>
              </a:rPr>
              <a:t>(</a:t>
            </a:r>
            <a:r>
              <a:rPr lang="en-US" i="1" dirty="0">
                <a:latin typeface="Times New Roman"/>
                <a:cs typeface="Times New Roman"/>
              </a:rPr>
              <a:t>Flute or Cello? </a:t>
            </a:r>
            <a:r>
              <a:rPr lang="en-US" dirty="0">
                <a:latin typeface="Times New Roman"/>
                <a:cs typeface="Times New Roman"/>
              </a:rPr>
              <a:t>That’s the question!):</a:t>
            </a:r>
          </a:p>
          <a:p>
            <a:pPr indent="290513"/>
            <a:r>
              <a:rPr lang="en-US" i="1" dirty="0" err="1">
                <a:latin typeface="Times New Roman"/>
                <a:cs typeface="Times New Roman"/>
              </a:rPr>
              <a:t>i</a:t>
            </a:r>
            <a:r>
              <a:rPr lang="en-US" dirty="0">
                <a:latin typeface="Times New Roman"/>
                <a:cs typeface="Times New Roman"/>
              </a:rPr>
              <a:t>- Identify a device manufacturer (with OUI) with first 3 octets of the MAC address</a:t>
            </a:r>
          </a:p>
          <a:p>
            <a:pPr indent="230188"/>
            <a:r>
              <a:rPr lang="en-US" i="1" dirty="0">
                <a:latin typeface="Times New Roman"/>
                <a:cs typeface="Times New Roman"/>
              </a:rPr>
              <a:t>ii</a:t>
            </a:r>
            <a:r>
              <a:rPr lang="en-US" dirty="0">
                <a:latin typeface="Times New Roman"/>
                <a:cs typeface="Times New Roman"/>
              </a:rPr>
              <a:t>- Most manufacturers produce one type of device (either laptop or phone). </a:t>
            </a:r>
          </a:p>
          <a:p>
            <a:pPr indent="460375"/>
            <a:r>
              <a:rPr lang="en-US" dirty="0">
                <a:latin typeface="Times New Roman"/>
                <a:cs typeface="Times New Roman"/>
              </a:rPr>
              <a:t>Some produce both (e.g., Apple), then OUI used for one type is not used for another. </a:t>
            </a:r>
          </a:p>
          <a:p>
            <a:pPr indent="460375"/>
            <a:r>
              <a:rPr lang="en-US" dirty="0">
                <a:latin typeface="Times New Roman"/>
                <a:cs typeface="Times New Roman"/>
              </a:rPr>
              <a:t>We conducted a survey to help classify 30 MAC prefixes accurately. </a:t>
            </a:r>
          </a:p>
          <a:p>
            <a:pPr>
              <a:buFontTx/>
              <a:buChar char="-"/>
            </a:pPr>
            <a:r>
              <a:rPr lang="en-US" dirty="0">
                <a:latin typeface="Times New Roman"/>
                <a:cs typeface="Times New Roman"/>
              </a:rPr>
              <a:t> Using OUI and survey information, could label 46% of devices (90k cellos, 56k flutes)</a:t>
            </a:r>
          </a:p>
          <a:p>
            <a:pPr>
              <a:buFontTx/>
              <a:buChar char="-"/>
            </a:pPr>
            <a:endParaRPr lang="en-US" dirty="0">
              <a:latin typeface="Times New Roman"/>
              <a:cs typeface="Times New Roman"/>
            </a:endParaRPr>
          </a:p>
          <a:p>
            <a:endParaRPr lang="en-US" sz="200" dirty="0">
              <a:latin typeface="Times New Roman"/>
              <a:cs typeface="Times New Roman"/>
            </a:endParaRPr>
          </a:p>
          <a:p>
            <a:r>
              <a:rPr lang="en-US" dirty="0">
                <a:latin typeface="Times New Roman"/>
                <a:cs typeface="Times New Roman"/>
              </a:rPr>
              <a:t>   [can we get more help from </a:t>
            </a:r>
            <a:r>
              <a:rPr lang="en-US" dirty="0" err="1">
                <a:latin typeface="Times New Roman"/>
                <a:cs typeface="Times New Roman"/>
              </a:rPr>
              <a:t>NetFlow</a:t>
            </a:r>
            <a:r>
              <a:rPr lang="en-US" dirty="0">
                <a:latin typeface="Times New Roman"/>
                <a:cs typeface="Times New Roman"/>
              </a:rPr>
              <a:t>?]</a:t>
            </a:r>
          </a:p>
          <a:p>
            <a:r>
              <a:rPr lang="en-US" i="1" dirty="0">
                <a:latin typeface="Times New Roman"/>
                <a:cs typeface="Times New Roman"/>
              </a:rPr>
              <a:t>iii</a:t>
            </a:r>
            <a:r>
              <a:rPr lang="en-US" dirty="0">
                <a:latin typeface="Times New Roman"/>
                <a:cs typeface="Times New Roman"/>
              </a:rPr>
              <a:t>- Observed over 3k devices (92% flutes) contacting </a:t>
            </a:r>
            <a:r>
              <a:rPr lang="en-US" i="1" dirty="0" err="1">
                <a:latin typeface="Times New Roman"/>
                <a:cs typeface="Times New Roman"/>
              </a:rPr>
              <a:t>admob.com</a:t>
            </a:r>
            <a:r>
              <a:rPr lang="en-US" dirty="0">
                <a:latin typeface="Times New Roman"/>
                <a:cs typeface="Times New Roman"/>
              </a:rPr>
              <a:t> (ad platform serving mainly smartphones and tablets (i.e. flutes) [augment algorithm]</a:t>
            </a:r>
          </a:p>
          <a:p>
            <a:endParaRPr lang="en-US" dirty="0">
              <a:latin typeface="Times New Roman"/>
              <a:cs typeface="Times New Roman"/>
            </a:endParaRPr>
          </a:p>
          <a:p>
            <a:r>
              <a:rPr lang="en-US" i="1" dirty="0">
                <a:latin typeface="Times New Roman"/>
                <a:cs typeface="Times New Roman"/>
              </a:rPr>
              <a:t>      ‘obtain all </a:t>
            </a:r>
            <a:r>
              <a:rPr lang="en-US" i="1" dirty="0" err="1">
                <a:latin typeface="Times New Roman"/>
                <a:cs typeface="Times New Roman"/>
              </a:rPr>
              <a:t>OUIs</a:t>
            </a:r>
            <a:r>
              <a:rPr lang="en-US" i="1" dirty="0">
                <a:latin typeface="Times New Roman"/>
                <a:cs typeface="Times New Roman"/>
              </a:rPr>
              <a:t> (MAC prefix) that contacted </a:t>
            </a:r>
            <a:r>
              <a:rPr lang="en-US" i="1" dirty="0" err="1">
                <a:latin typeface="Times New Roman"/>
                <a:cs typeface="Times New Roman"/>
              </a:rPr>
              <a:t>admob</a:t>
            </a:r>
            <a:r>
              <a:rPr lang="en-US" i="1" dirty="0">
                <a:latin typeface="Times New Roman"/>
                <a:cs typeface="Times New Roman"/>
              </a:rPr>
              <a:t>; if it is unlabeled, mark it as a flute</a:t>
            </a:r>
            <a:r>
              <a:rPr lang="en-US" dirty="0">
                <a:latin typeface="Times New Roman"/>
                <a:cs typeface="Times New Roman"/>
              </a:rPr>
              <a:t>’</a:t>
            </a:r>
          </a:p>
          <a:p>
            <a:endParaRPr lang="en-US" dirty="0">
              <a:latin typeface="Times New Roman"/>
              <a:cs typeface="Times New Roman"/>
            </a:endParaRPr>
          </a:p>
          <a:p>
            <a:r>
              <a:rPr lang="en-US" dirty="0">
                <a:latin typeface="Times New Roman"/>
                <a:cs typeface="Times New Roman"/>
              </a:rPr>
              <a:t>Overall, over 270k devices were labeled (180k as flutes):</a:t>
            </a:r>
          </a:p>
          <a:p>
            <a:r>
              <a:rPr lang="en-US" dirty="0">
                <a:latin typeface="Times New Roman"/>
                <a:cs typeface="Times New Roman"/>
              </a:rPr>
              <a:t>	- in AP logs: covering 86% of the devices</a:t>
            </a:r>
          </a:p>
          <a:p>
            <a:r>
              <a:rPr lang="en-US" dirty="0">
                <a:latin typeface="Times New Roman"/>
                <a:cs typeface="Times New Roman"/>
              </a:rPr>
              <a:t>	- in </a:t>
            </a:r>
            <a:r>
              <a:rPr lang="en-US" dirty="0" err="1">
                <a:latin typeface="Times New Roman"/>
                <a:cs typeface="Times New Roman"/>
              </a:rPr>
              <a:t>NetFlow</a:t>
            </a:r>
            <a:r>
              <a:rPr lang="en-US" dirty="0">
                <a:latin typeface="Times New Roman"/>
                <a:cs typeface="Times New Roman"/>
              </a:rPr>
              <a:t> and 97% in </a:t>
            </a:r>
            <a:r>
              <a:rPr lang="en-US" dirty="0" err="1">
                <a:latin typeface="Times New Roman"/>
                <a:cs typeface="Times New Roman"/>
              </a:rPr>
              <a:t>NetFlow</a:t>
            </a:r>
            <a:r>
              <a:rPr lang="en-US" dirty="0">
                <a:latin typeface="Times New Roman"/>
                <a:cs typeface="Times New Roman"/>
              </a:rPr>
              <a:t> traces, </a:t>
            </a:r>
          </a:p>
          <a:p>
            <a:r>
              <a:rPr lang="en-US" dirty="0">
                <a:latin typeface="Times New Roman"/>
                <a:cs typeface="Times New Roman"/>
              </a:rPr>
              <a:t>		Out of  80k  devices in the </a:t>
            </a:r>
            <a:r>
              <a:rPr lang="en-US" dirty="0" err="1">
                <a:latin typeface="Times New Roman"/>
                <a:cs typeface="Times New Roman"/>
              </a:rPr>
              <a:t>NetFlow</a:t>
            </a:r>
            <a:r>
              <a:rPr lang="en-US" dirty="0">
                <a:latin typeface="Times New Roman"/>
                <a:cs typeface="Times New Roman"/>
              </a:rPr>
              <a:t> logs,  50 K flutes and  27 K cellos.</a:t>
            </a:r>
          </a:p>
          <a:p>
            <a:pPr marL="460375" indent="-290513"/>
            <a:endParaRPr lang="en-US" dirty="0">
              <a:latin typeface="Times New Roman"/>
              <a:cs typeface="Times New Roman"/>
            </a:endParaRPr>
          </a:p>
        </p:txBody>
      </p:sp>
      <p:sp>
        <p:nvSpPr>
          <p:cNvPr id="3" name="Title 1"/>
          <p:cNvSpPr txBox="1">
            <a:spLocks/>
          </p:cNvSpPr>
          <p:nvPr/>
        </p:nvSpPr>
        <p:spPr>
          <a:xfrm>
            <a:off x="0" y="0"/>
            <a:ext cx="5975048" cy="725714"/>
          </a:xfrm>
          <a:prstGeom prst="rect">
            <a:avLst/>
          </a:prstGeom>
        </p:spPr>
        <p:txBody>
          <a:bodyPr vert="horz" lIns="91440" tIns="45720" rIns="91440" bIns="45720" rtlCol="0" anchor="ctr">
            <a:normAutofit/>
          </a:bodyPr>
          <a:lstStyle/>
          <a:p>
            <a:pPr marL="0" marR="0" lvl="0" indent="0" defTabSz="457200" rtl="0" eaLnBrk="1" fontAlgn="auto" latinLnBrk="0" hangingPunct="1">
              <a:lnSpc>
                <a:spcPct val="100000"/>
              </a:lnSpc>
              <a:spcBef>
                <a:spcPct val="0"/>
              </a:spcBef>
              <a:spcAft>
                <a:spcPts val="0"/>
              </a:spcAft>
              <a:buClrTx/>
              <a:buSzTx/>
              <a:buFontTx/>
              <a:buNone/>
              <a:tabLst/>
              <a:defRPr/>
            </a:pPr>
            <a:r>
              <a:rPr kumimoji="0" lang="en-US" sz="3000" b="0" i="0" u="sng" strike="noStrike" kern="1200" cap="none" spc="0" normalizeH="0" baseline="0" noProof="0" dirty="0">
                <a:ln>
                  <a:noFill/>
                </a:ln>
                <a:solidFill>
                  <a:srgbClr val="0000FF"/>
                </a:solidFill>
                <a:effectLst/>
                <a:uLnTx/>
                <a:uFillTx/>
                <a:latin typeface="Times New Roman"/>
                <a:ea typeface="+mj-ea"/>
                <a:cs typeface="Times New Roman"/>
              </a:rPr>
              <a:t>Datasets &amp; Pre-processing (</a:t>
            </a:r>
            <a:r>
              <a:rPr kumimoji="0" lang="en-US" sz="3000" b="0" i="1" u="sng" strike="noStrike" kern="1200" cap="none" spc="0" normalizeH="0" baseline="0" noProof="0" dirty="0" err="1">
                <a:ln>
                  <a:noFill/>
                </a:ln>
                <a:solidFill>
                  <a:srgbClr val="0000FF"/>
                </a:solidFill>
                <a:effectLst/>
                <a:uLnTx/>
                <a:uFillTx/>
                <a:latin typeface="Times New Roman"/>
                <a:ea typeface="+mj-ea"/>
                <a:cs typeface="Times New Roman"/>
              </a:rPr>
              <a:t>contd</a:t>
            </a:r>
            <a:r>
              <a:rPr lang="en-US" sz="3000" u="sng" dirty="0">
                <a:solidFill>
                  <a:srgbClr val="0000FF"/>
                </a:solidFill>
                <a:latin typeface="Times New Roman"/>
                <a:ea typeface="+mj-ea"/>
                <a:cs typeface="Times New Roman"/>
              </a:rPr>
              <a:t>.)</a:t>
            </a:r>
            <a:r>
              <a:rPr kumimoji="0" lang="en-US" sz="3000" b="0" i="0" u="sng" strike="noStrike" kern="1200" cap="none" spc="0" normalizeH="0" baseline="0" noProof="0" dirty="0">
                <a:ln>
                  <a:noFill/>
                </a:ln>
                <a:solidFill>
                  <a:srgbClr val="0000FF"/>
                </a:solidFill>
                <a:effectLst/>
                <a:uLnTx/>
                <a:uFillTx/>
                <a:latin typeface="Times New Roman"/>
                <a:ea typeface="+mj-ea"/>
                <a:cs typeface="Times New Roman"/>
              </a:rPr>
              <a: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7-06-02 at 3.48.57 PM.png"/>
          <p:cNvPicPr>
            <a:picLocks noChangeAspect="1"/>
          </p:cNvPicPr>
          <p:nvPr/>
        </p:nvPicPr>
        <p:blipFill>
          <a:blip r:embed="rId2"/>
          <a:stretch>
            <a:fillRect/>
          </a:stretch>
        </p:blipFill>
        <p:spPr>
          <a:xfrm>
            <a:off x="0" y="410278"/>
            <a:ext cx="9144000" cy="6037444"/>
          </a:xfrm>
          <a:prstGeom prst="rect">
            <a:avLst/>
          </a:prstGeom>
        </p:spPr>
      </p:pic>
      <p:sp>
        <p:nvSpPr>
          <p:cNvPr id="3" name="TextBox 2"/>
          <p:cNvSpPr txBox="1"/>
          <p:nvPr/>
        </p:nvSpPr>
        <p:spPr>
          <a:xfrm>
            <a:off x="350762" y="6447722"/>
            <a:ext cx="7775085" cy="369332"/>
          </a:xfrm>
          <a:prstGeom prst="rect">
            <a:avLst/>
          </a:prstGeom>
          <a:noFill/>
        </p:spPr>
        <p:txBody>
          <a:bodyPr wrap="none" rtlCol="0">
            <a:spAutoFit/>
          </a:bodyPr>
          <a:lstStyle/>
          <a:p>
            <a:r>
              <a:rPr lang="en-US" dirty="0">
                <a:latin typeface="Times New Roman"/>
                <a:cs typeface="Times New Roman"/>
              </a:rPr>
              <a:t>Time series for 25 days in April 2012. Original dataset 30TB+, over 300K devices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7-08-04 at 11.04.20 AM.png"/>
          <p:cNvPicPr>
            <a:picLocks noChangeAspect="1"/>
          </p:cNvPicPr>
          <p:nvPr/>
        </p:nvPicPr>
        <p:blipFill>
          <a:blip r:embed="rId2"/>
          <a:stretch>
            <a:fillRect/>
          </a:stretch>
        </p:blipFill>
        <p:spPr>
          <a:xfrm>
            <a:off x="931333" y="150095"/>
            <a:ext cx="7305524" cy="6388576"/>
          </a:xfrm>
          <a:prstGeom prst="rect">
            <a:avLst/>
          </a:prstGeom>
        </p:spPr>
      </p:pic>
      <p:sp>
        <p:nvSpPr>
          <p:cNvPr id="4" name="Oval 3"/>
          <p:cNvSpPr/>
          <p:nvPr/>
        </p:nvSpPr>
        <p:spPr>
          <a:xfrm rot="20047196">
            <a:off x="7523238" y="1233714"/>
            <a:ext cx="508000" cy="1197429"/>
          </a:xfrm>
          <a:prstGeom prst="ellipse">
            <a:avLst/>
          </a:prstGeom>
          <a:noFill/>
          <a:ln>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p:cNvSpPr/>
          <p:nvPr/>
        </p:nvSpPr>
        <p:spPr>
          <a:xfrm rot="20047196">
            <a:off x="3762828" y="1233713"/>
            <a:ext cx="508000" cy="1197429"/>
          </a:xfrm>
          <a:prstGeom prst="ellipse">
            <a:avLst/>
          </a:prstGeom>
          <a:noFill/>
          <a:ln>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9" name="Group 28"/>
          <p:cNvGrpSpPr/>
          <p:nvPr/>
        </p:nvGrpSpPr>
        <p:grpSpPr>
          <a:xfrm>
            <a:off x="2935375" y="1182892"/>
            <a:ext cx="684878" cy="844698"/>
            <a:chOff x="2935375" y="1182892"/>
            <a:chExt cx="684878" cy="844698"/>
          </a:xfrm>
        </p:grpSpPr>
        <p:cxnSp>
          <p:nvCxnSpPr>
            <p:cNvPr id="7" name="Straight Arrow Connector 6"/>
            <p:cNvCxnSpPr/>
            <p:nvPr/>
          </p:nvCxnSpPr>
          <p:spPr>
            <a:xfrm rot="5400000" flipH="1" flipV="1">
              <a:off x="3227008" y="1381278"/>
              <a:ext cx="350762" cy="24915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rot="16200000" flipV="1">
              <a:off x="3040129" y="1420573"/>
              <a:ext cx="475366" cy="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rot="16200000" flipV="1">
              <a:off x="3011110" y="1391557"/>
              <a:ext cx="327782" cy="20561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2935375" y="1658258"/>
              <a:ext cx="684878" cy="369332"/>
            </a:xfrm>
            <a:prstGeom prst="rect">
              <a:avLst/>
            </a:prstGeom>
            <a:noFill/>
          </p:spPr>
          <p:txBody>
            <a:bodyPr wrap="none" rtlCol="0">
              <a:spAutoFit/>
            </a:bodyPr>
            <a:lstStyle/>
            <a:p>
              <a:r>
                <a:rPr lang="en-US" dirty="0">
                  <a:latin typeface="Times New Roman"/>
                  <a:cs typeface="Times New Roman"/>
                </a:rPr>
                <a:t>Class</a:t>
              </a:r>
            </a:p>
          </p:txBody>
        </p:sp>
      </p:grpSp>
      <p:grpSp>
        <p:nvGrpSpPr>
          <p:cNvPr id="30" name="Group 29"/>
          <p:cNvGrpSpPr/>
          <p:nvPr/>
        </p:nvGrpSpPr>
        <p:grpSpPr>
          <a:xfrm>
            <a:off x="1915598" y="610381"/>
            <a:ext cx="1156593" cy="573305"/>
            <a:chOff x="1915598" y="610381"/>
            <a:chExt cx="1156593" cy="573305"/>
          </a:xfrm>
        </p:grpSpPr>
        <p:cxnSp>
          <p:nvCxnSpPr>
            <p:cNvPr id="14" name="Straight Arrow Connector 13"/>
            <p:cNvCxnSpPr/>
            <p:nvPr/>
          </p:nvCxnSpPr>
          <p:spPr>
            <a:xfrm>
              <a:off x="2600476" y="810381"/>
              <a:ext cx="334899" cy="16933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2600476" y="810381"/>
              <a:ext cx="471715"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rot="16200000" flipH="1">
              <a:off x="2500077" y="913953"/>
              <a:ext cx="370926" cy="16853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1915598" y="610381"/>
              <a:ext cx="736099" cy="369332"/>
            </a:xfrm>
            <a:prstGeom prst="rect">
              <a:avLst/>
            </a:prstGeom>
            <a:noFill/>
          </p:spPr>
          <p:txBody>
            <a:bodyPr wrap="none" rtlCol="0">
              <a:spAutoFit/>
            </a:bodyPr>
            <a:lstStyle/>
            <a:p>
              <a:r>
                <a:rPr lang="en-US" dirty="0">
                  <a:latin typeface="Times New Roman"/>
                  <a:cs typeface="Times New Roman"/>
                </a:rPr>
                <a:t>Break</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9"/>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16891</TotalTime>
  <Words>1798</Words>
  <Application>Microsoft Macintosh PowerPoint</Application>
  <PresentationFormat>On-screen Show (4:3)</PresentationFormat>
  <Paragraphs>93</Paragraphs>
  <Slides>36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ＭＳ Ｐゴシック</vt:lpstr>
      <vt:lpstr>Arial</vt:lpstr>
      <vt:lpstr>Calibri</vt:lpstr>
      <vt:lpstr>Times New Roman</vt:lpstr>
      <vt:lpstr>Office Theme</vt:lpstr>
      <vt:lpstr>PowerPoint Presentation</vt:lpstr>
      <vt:lpstr>PowerPoint Presentation</vt:lpstr>
      <vt:lpstr>Motivation and Main Goals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Flutes vs Cellos: Large-Scale Analysis of Mobility and Traffic in Wireless LAN Traces using FLAMeS</dc:title>
  <dc:creator>Ahmed Helmy</dc:creator>
  <cp:lastModifiedBy>Helmy,Ahmed</cp:lastModifiedBy>
  <cp:revision>18</cp:revision>
  <dcterms:created xsi:type="dcterms:W3CDTF">2017-08-04T07:48:24Z</dcterms:created>
  <dcterms:modified xsi:type="dcterms:W3CDTF">2018-02-21T16:31:03Z</dcterms:modified>
</cp:coreProperties>
</file>