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4"/>
  </p:notesMasterIdLst>
  <p:sldIdLst>
    <p:sldId id="366" r:id="rId2"/>
    <p:sldId id="374" r:id="rId3"/>
    <p:sldId id="375" r:id="rId4"/>
    <p:sldId id="376" r:id="rId5"/>
    <p:sldId id="377" r:id="rId6"/>
    <p:sldId id="378" r:id="rId7"/>
    <p:sldId id="380" r:id="rId8"/>
    <p:sldId id="379" r:id="rId9"/>
    <p:sldId id="335" r:id="rId10"/>
    <p:sldId id="336" r:id="rId11"/>
    <p:sldId id="286" r:id="rId12"/>
    <p:sldId id="289" r:id="rId13"/>
    <p:sldId id="381" r:id="rId14"/>
    <p:sldId id="314" r:id="rId15"/>
    <p:sldId id="315" r:id="rId16"/>
    <p:sldId id="346" r:id="rId17"/>
    <p:sldId id="347" r:id="rId18"/>
    <p:sldId id="316" r:id="rId19"/>
    <p:sldId id="317" r:id="rId20"/>
    <p:sldId id="318" r:id="rId21"/>
    <p:sldId id="319" r:id="rId22"/>
    <p:sldId id="320" r:id="rId23"/>
    <p:sldId id="321" r:id="rId24"/>
    <p:sldId id="340" r:id="rId25"/>
    <p:sldId id="354" r:id="rId26"/>
    <p:sldId id="355" r:id="rId27"/>
    <p:sldId id="356" r:id="rId28"/>
    <p:sldId id="357" r:id="rId29"/>
    <p:sldId id="358" r:id="rId30"/>
    <p:sldId id="359" r:id="rId31"/>
    <p:sldId id="360" r:id="rId32"/>
    <p:sldId id="352" r:id="rId33"/>
    <p:sldId id="353" r:id="rId34"/>
    <p:sldId id="382" r:id="rId35"/>
    <p:sldId id="327" r:id="rId36"/>
    <p:sldId id="337" r:id="rId37"/>
    <p:sldId id="341" r:id="rId38"/>
    <p:sldId id="349" r:id="rId39"/>
    <p:sldId id="350" r:id="rId40"/>
    <p:sldId id="351" r:id="rId41"/>
    <p:sldId id="328" r:id="rId42"/>
    <p:sldId id="329" r:id="rId43"/>
    <p:sldId id="330" r:id="rId44"/>
    <p:sldId id="331" r:id="rId45"/>
    <p:sldId id="338" r:id="rId46"/>
    <p:sldId id="339" r:id="rId47"/>
    <p:sldId id="333" r:id="rId48"/>
    <p:sldId id="361" r:id="rId49"/>
    <p:sldId id="362" r:id="rId50"/>
    <p:sldId id="363" r:id="rId51"/>
    <p:sldId id="364" r:id="rId52"/>
    <p:sldId id="365" r:id="rId5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08" charset="0"/>
        <a:ea typeface="ＭＳ Ｐゴシック" pitchFamily="-108" charset="-128"/>
        <a:cs typeface="+mn-cs"/>
      </a:defRPr>
    </a:lvl1pPr>
    <a:lvl2pPr marL="457200" algn="l" rtl="0" eaLnBrk="0" fontAlgn="base" hangingPunct="0">
      <a:spcBef>
        <a:spcPct val="0"/>
      </a:spcBef>
      <a:spcAft>
        <a:spcPct val="0"/>
      </a:spcAft>
      <a:defRPr sz="24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0"/>
      </a:spcBef>
      <a:spcAft>
        <a:spcPct val="0"/>
      </a:spcAft>
      <a:defRPr sz="24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0"/>
      </a:spcBef>
      <a:spcAft>
        <a:spcPct val="0"/>
      </a:spcAft>
      <a:defRPr sz="24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0"/>
      </a:spcBef>
      <a:spcAft>
        <a:spcPct val="0"/>
      </a:spcAft>
      <a:defRPr sz="2400" kern="1200">
        <a:solidFill>
          <a:schemeClr val="tx1"/>
        </a:solidFill>
        <a:latin typeface="Times New Roman" pitchFamily="-108" charset="0"/>
        <a:ea typeface="ＭＳ Ｐゴシック" pitchFamily="-108" charset="-128"/>
        <a:cs typeface="+mn-cs"/>
      </a:defRPr>
    </a:lvl5pPr>
    <a:lvl6pPr marL="2286000" algn="l" defTabSz="914400" rtl="0" eaLnBrk="1" latinLnBrk="0" hangingPunct="1">
      <a:defRPr sz="2400" kern="1200">
        <a:solidFill>
          <a:schemeClr val="tx1"/>
        </a:solidFill>
        <a:latin typeface="Times New Roman" pitchFamily="-108" charset="0"/>
        <a:ea typeface="ＭＳ Ｐゴシック" pitchFamily="-108" charset="-128"/>
        <a:cs typeface="+mn-cs"/>
      </a:defRPr>
    </a:lvl6pPr>
    <a:lvl7pPr marL="2743200" algn="l" defTabSz="914400" rtl="0" eaLnBrk="1" latinLnBrk="0" hangingPunct="1">
      <a:defRPr sz="2400" kern="1200">
        <a:solidFill>
          <a:schemeClr val="tx1"/>
        </a:solidFill>
        <a:latin typeface="Times New Roman" pitchFamily="-108" charset="0"/>
        <a:ea typeface="ＭＳ Ｐゴシック" pitchFamily="-108" charset="-128"/>
        <a:cs typeface="+mn-cs"/>
      </a:defRPr>
    </a:lvl7pPr>
    <a:lvl8pPr marL="3200400" algn="l" defTabSz="914400" rtl="0" eaLnBrk="1" latinLnBrk="0" hangingPunct="1">
      <a:defRPr sz="2400" kern="1200">
        <a:solidFill>
          <a:schemeClr val="tx1"/>
        </a:solidFill>
        <a:latin typeface="Times New Roman" pitchFamily="-108" charset="0"/>
        <a:ea typeface="ＭＳ Ｐゴシック" pitchFamily="-108" charset="-128"/>
        <a:cs typeface="+mn-cs"/>
      </a:defRPr>
    </a:lvl8pPr>
    <a:lvl9pPr marL="3657600" algn="l" defTabSz="914400" rtl="0" eaLnBrk="1" latinLnBrk="0" hangingPunct="1">
      <a:defRPr sz="2400" kern="1200">
        <a:solidFill>
          <a:schemeClr val="tx1"/>
        </a:solidFill>
        <a:latin typeface="Times New Roman" pitchFamily="-108" charset="0"/>
        <a:ea typeface="ＭＳ Ｐゴシック" pitchFamily="-108"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31"/>
  </p:normalViewPr>
  <p:slideViewPr>
    <p:cSldViewPr>
      <p:cViewPr varScale="1">
        <p:scale>
          <a:sx n="97" d="100"/>
          <a:sy n="97" d="100"/>
        </p:scale>
        <p:origin x="1448"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defRPr>
            </a:lvl1pPr>
          </a:lstStyle>
          <a:p>
            <a:pPr>
              <a:defRPr/>
            </a:pPr>
            <a:endParaRPr lang="en-US"/>
          </a:p>
        </p:txBody>
      </p:sp>
      <p:sp>
        <p:nvSpPr>
          <p:cNvPr id="880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80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80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defRPr>
            </a:lvl1pPr>
          </a:lstStyle>
          <a:p>
            <a:pPr>
              <a:defRPr/>
            </a:pPr>
            <a:endParaRPr lang="en-US"/>
          </a:p>
        </p:txBody>
      </p:sp>
      <p:sp>
        <p:nvSpPr>
          <p:cNvPr id="880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ECD8CE6-681B-40BD-8ADC-3C39DC6D8A90}"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A236B101-5F39-482E-B16B-5CFF054B04AC}" type="slidenum">
              <a:rPr lang="en-US"/>
              <a:pPr/>
              <a:t>1</a:t>
            </a:fld>
            <a:endParaRPr 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endParaRPr lang="en-US" smtClean="0">
              <a:latin typeface="Times New Roman" pitchFamily="-111" charset="0"/>
              <a:ea typeface="ＭＳ Ｐゴシック" pitchFamily="-111"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30732454-27B1-4A58-A4F3-1E06343B86FE}" type="slidenum">
              <a:rPr lang="en-US"/>
              <a:pPr/>
              <a:t>14</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endParaRPr lang="en-US" smtClean="0">
              <a:latin typeface="Times New Roman" pitchFamily="-10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B4A250D-D3E8-4CF4-BBC3-D9B7BEF99599}" type="slidenum">
              <a:rPr lang="en-US"/>
              <a:pPr/>
              <a:t>15</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endParaRPr lang="en-US" smtClean="0">
              <a:latin typeface="Times New Roman" pitchFamily="-10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60BFEE3D-79F8-4476-AE07-31357164C92F}" type="slidenum">
              <a:rPr lang="en-US"/>
              <a:pPr/>
              <a:t>16</a:t>
            </a:fld>
            <a:endParaRPr 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endParaRPr lang="en-US" smtClean="0">
              <a:latin typeface="Times New Roman" pitchFamily="-111" charset="0"/>
              <a:ea typeface="ＭＳ Ｐゴシック" pitchFamily="-111"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0A6EC1DA-07A8-4CAA-98C3-73FB4CEE0DFB}" type="slidenum">
              <a:rPr lang="en-US"/>
              <a:pPr/>
              <a:t>17</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endParaRPr lang="ar-EG"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B93E536-E4D3-4879-B943-A06B5A499DBA}" type="slidenum">
              <a:rPr lang="en-US"/>
              <a:pPr/>
              <a:t>18</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endParaRPr lang="en-US" smtClean="0">
              <a:latin typeface="Times New Roman" pitchFamily="-10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320D06A0-F869-47C3-9D3B-72E921DF6169}" type="slidenum">
              <a:rPr lang="en-US"/>
              <a:pPr/>
              <a:t>19</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endParaRPr lang="en-US" smtClean="0">
              <a:latin typeface="Times New Roman" pitchFamily="-10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2D7C3098-410F-4501-897F-E7669A668D9E}" type="slidenum">
              <a:rPr lang="en-US"/>
              <a:pPr/>
              <a:t>20</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endParaRPr lang="en-US" smtClean="0">
              <a:latin typeface="Times New Roman" pitchFamily="-10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91F41F0E-3A62-4C1E-BF08-A4045C72D638}" type="slidenum">
              <a:rPr lang="en-US"/>
              <a:pPr/>
              <a:t>21</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endParaRPr lang="en-US" smtClean="0">
              <a:latin typeface="Times New Roman" pitchFamily="-10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DB685658-DE58-4CA3-8C84-D2990895F810}" type="slidenum">
              <a:rPr lang="en-US"/>
              <a:pPr/>
              <a:t>22</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endParaRPr lang="en-US" smtClean="0">
              <a:latin typeface="Times New Roman" pitchFamily="-10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926C0C4F-E802-466F-853F-9695497D3E22}" type="slidenum">
              <a:rPr lang="en-US"/>
              <a:pPr/>
              <a:t>23</a:t>
            </a:fld>
            <a:endParaRPr 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endParaRPr lang="en-US" smtClean="0">
              <a:latin typeface="Times New Roman" pitchFamily="-10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0A6EC1DA-07A8-4CAA-98C3-73FB4CEE0DFB}" type="slidenum">
              <a:rPr lang="en-US"/>
              <a:pPr/>
              <a:t>4</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endParaRPr lang="ar-EG" smtClean="0">
              <a:latin typeface="Times New Roman" pitchFamily="18" charset="0"/>
            </a:endParaRPr>
          </a:p>
        </p:txBody>
      </p:sp>
    </p:spTree>
    <p:extLst>
      <p:ext uri="{BB962C8B-B14F-4D97-AF65-F5344CB8AC3E}">
        <p14:creationId xmlns:p14="http://schemas.microsoft.com/office/powerpoint/2010/main" val="1055994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C31AB4B2-0F81-4CF0-9D5F-D336A2A89874}" type="slidenum">
              <a:rPr lang="en-US"/>
              <a:pPr/>
              <a:t>24</a:t>
            </a:fld>
            <a:endParaRPr lang="en-US"/>
          </a:p>
        </p:txBody>
      </p:sp>
      <p:sp>
        <p:nvSpPr>
          <p:cNvPr id="53251" name="Rectangle 2"/>
          <p:cNvSpPr>
            <a:spLocks noGrp="1" noRot="1" noChangeAspect="1" noChangeArrowheads="1" noTextEdit="1"/>
          </p:cNvSpPr>
          <p:nvPr>
            <p:ph type="sldImg"/>
          </p:nvPr>
        </p:nvSpPr>
        <p:spPr>
          <a:xfrm>
            <a:off x="1144588" y="685800"/>
            <a:ext cx="4572000" cy="3429000"/>
          </a:xfrm>
          <a:ln/>
        </p:spPr>
      </p:sp>
      <p:sp>
        <p:nvSpPr>
          <p:cNvPr id="53252" name="Rectangle 3"/>
          <p:cNvSpPr>
            <a:spLocks noGrp="1" noChangeArrowheads="1"/>
          </p:cNvSpPr>
          <p:nvPr>
            <p:ph type="body" idx="1"/>
          </p:nvPr>
        </p:nvSpPr>
        <p:spPr>
          <a:xfrm>
            <a:off x="914400" y="4343400"/>
            <a:ext cx="5029200" cy="4114800"/>
          </a:xfrm>
          <a:noFill/>
          <a:ln/>
        </p:spPr>
        <p:txBody>
          <a:bodyPr/>
          <a:lstStyle/>
          <a:p>
            <a:endParaRPr lang="en-US" smtClean="0">
              <a:latin typeface="Times New Roman" pitchFamily="-10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6B04BF8D-3878-4109-BA6D-B85CA4F011A1}" type="slidenum">
              <a:rPr lang="en-US"/>
              <a:pPr/>
              <a:t>32</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smtClean="0">
              <a:ea typeface="ＭＳ Ｐゴシック" pitchFamily="-111"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9534A9A6-7FD3-44C6-91A1-15E4C8F386CD}" type="slidenum">
              <a:rPr lang="en-US"/>
              <a:pPr/>
              <a:t>33</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ea typeface="ＭＳ Ｐゴシック" pitchFamily="-111"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597D4D3C-0FA4-4566-A074-D1BB8474E0A6}" type="slidenum">
              <a:rPr lang="en-US"/>
              <a:pPr/>
              <a:t>35</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endParaRPr lang="en-US" smtClean="0">
              <a:latin typeface="Times New Roman" pitchFamily="-10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08CE3A51-9D25-4346-9C81-39F475278AD0}" type="slidenum">
              <a:rPr lang="en-US"/>
              <a:pPr/>
              <a:t>36</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endParaRPr lang="en-US" smtClean="0">
              <a:latin typeface="Times New Roman" pitchFamily="-10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3F775EC4-13C2-4739-992B-BE7ADC542E65}" type="slidenum">
              <a:rPr lang="en-US"/>
              <a:pPr/>
              <a:t>41</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endParaRPr lang="en-US" smtClean="0">
              <a:latin typeface="Times New Roman" pitchFamily="-10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9D1B1A07-A0B4-44FA-8F37-965E35A01118}" type="slidenum">
              <a:rPr lang="en-US"/>
              <a:pPr/>
              <a:t>42</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smtClean="0">
              <a:latin typeface="Times New Roman" pitchFamily="-10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84F925FD-F35F-4699-9756-54B49E9C48D4}" type="slidenum">
              <a:rPr lang="en-US"/>
              <a:pPr/>
              <a:t>43</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US" smtClean="0">
              <a:latin typeface="Times New Roman" pitchFamily="-10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9C5B864A-6A9D-46E8-AD78-721CBFDC73DE}" type="slidenum">
              <a:rPr lang="en-US"/>
              <a:pPr/>
              <a:t>44</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endParaRPr lang="en-US" smtClean="0">
              <a:latin typeface="Times New Roman" pitchFamily="-10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BE4D502E-D7D6-404E-B867-3C819C775FC7}" type="slidenum">
              <a:rPr lang="en-US"/>
              <a:pPr/>
              <a:t>45</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endParaRPr lang="en-US" smtClean="0">
              <a:latin typeface="Times New Roman" pitchFamily="-10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60BFEE3D-79F8-4476-AE07-31357164C92F}" type="slidenum">
              <a:rPr lang="en-US"/>
              <a:pPr/>
              <a:t>5</a:t>
            </a:fld>
            <a:endParaRPr 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endParaRPr lang="en-US" smtClean="0">
              <a:latin typeface="Times New Roman" pitchFamily="-111" charset="0"/>
              <a:ea typeface="ＭＳ Ｐゴシック" pitchFamily="-111" charset="-128"/>
            </a:endParaRPr>
          </a:p>
        </p:txBody>
      </p:sp>
    </p:spTree>
    <p:extLst>
      <p:ext uri="{BB962C8B-B14F-4D97-AF65-F5344CB8AC3E}">
        <p14:creationId xmlns:p14="http://schemas.microsoft.com/office/powerpoint/2010/main" val="11134343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A1C3CC53-C10E-4F04-9030-8967A5EE5B1F}" type="slidenum">
              <a:rPr lang="en-US"/>
              <a:pPr/>
              <a:t>46</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endParaRPr lang="en-US" smtClean="0">
              <a:latin typeface="Times New Roman" pitchFamily="-10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F39D092C-A6BB-49D2-A0E1-0DA6FDD0BE91}" type="slidenum">
              <a:rPr lang="en-US"/>
              <a:pPr/>
              <a:t>47</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endParaRPr lang="en-US" smtClean="0">
              <a:latin typeface="Times New Roman" pitchFamily="-10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D5BD80C1-6063-48E3-A455-54534E672E6B}" type="slidenum">
              <a:rPr lang="en-US"/>
              <a:pPr/>
              <a:t>48</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endParaRPr lang="en-US" smtClean="0">
              <a:latin typeface="Times New Roman" pitchFamily="-10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51C8D3B1-9CCB-4DDF-997B-524440C0E58B}" type="slidenum">
              <a:rPr lang="en-US"/>
              <a:pPr/>
              <a:t>49</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smtClean="0">
              <a:latin typeface="Times New Roman" pitchFamily="-10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68C46484-2AD0-4C04-8093-71A3E4E67F13}" type="slidenum">
              <a:rPr lang="en-US"/>
              <a:pPr/>
              <a:t>50</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smtClean="0">
              <a:latin typeface="Times New Roman" pitchFamily="-10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1139450B-1128-4D12-880A-8FAADC6E23A9}" type="slidenum">
              <a:rPr lang="en-US"/>
              <a:pPr/>
              <a:t>51</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smtClean="0">
              <a:latin typeface="Times New Roman" pitchFamily="-10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52001458-9E8E-45A5-B643-22A6D1C8BD3A}" type="slidenum">
              <a:rPr lang="en-US"/>
              <a:pPr/>
              <a:t>52</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endParaRPr lang="en-US" smtClean="0">
              <a:latin typeface="Times New Roman" pitchFamily="-10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Along with these changes on the transportation side, there’s been a</a:t>
            </a:r>
            <a:r>
              <a:rPr lang="en-US" baseline="0" dirty="0" smtClean="0"/>
              <a:t> revolution in the mobile device side that is evident everyday.</a:t>
            </a:r>
          </a:p>
          <a:p>
            <a:r>
              <a:rPr lang="en-US" baseline="0" dirty="0" smtClean="0"/>
              <a:t>With great growth (really explosion) in smartphone technology, other ultra—portable devices (e.g., tablets), and even connected devices in cars!</a:t>
            </a:r>
          </a:p>
          <a:p>
            <a:r>
              <a:rPr lang="en-US" baseline="0" dirty="0" smtClean="0"/>
              <a:t>The scale has been enormous in terms of numbers, capabilities and integration in everyday life, which created unprecedented coupling between the devices and their users… we (as users) leave digital breadcrumbs and create behavioral signatures (that I refer to as profiles)… and the question is, how can we utilize this data and these profiles to improve future networks and services!</a:t>
            </a:r>
            <a:endParaRPr lang="en-US" dirty="0"/>
          </a:p>
        </p:txBody>
      </p:sp>
      <p:sp>
        <p:nvSpPr>
          <p:cNvPr id="4" name="Slide Number Placeholder 3"/>
          <p:cNvSpPr>
            <a:spLocks noGrp="1"/>
          </p:cNvSpPr>
          <p:nvPr>
            <p:ph type="sldNum" sz="quarter" idx="10"/>
          </p:nvPr>
        </p:nvSpPr>
        <p:spPr/>
        <p:txBody>
          <a:bodyPr/>
          <a:lstStyle/>
          <a:p>
            <a:fld id="{CB54FD17-8542-49F2-8103-FF5E55564C84}" type="slidenum">
              <a:rPr lang="en-US" smtClean="0"/>
              <a:pPr/>
              <a:t>6</a:t>
            </a:fld>
            <a:endParaRPr lang="en-US"/>
          </a:p>
        </p:txBody>
      </p:sp>
    </p:spTree>
    <p:extLst>
      <p:ext uri="{BB962C8B-B14F-4D97-AF65-F5344CB8AC3E}">
        <p14:creationId xmlns:p14="http://schemas.microsoft.com/office/powerpoint/2010/main" val="1544675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B43B58C2-AB5E-4EBA-9A70-901CC1C9AD63}" type="slidenum">
              <a:rPr lang="en-US"/>
              <a:pPr/>
              <a:t>9</a:t>
            </a:fld>
            <a:endParaRPr 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endParaRPr lang="en-US" smtClean="0">
              <a:latin typeface="Times New Roman" pitchFamily="-10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982809A8-5F64-47B4-920B-77C900642AB1}" type="slidenum">
              <a:rPr lang="en-US"/>
              <a:pPr/>
              <a:t>10</a:t>
            </a:fld>
            <a:endParaRPr 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endParaRPr lang="en-US" smtClean="0">
              <a:latin typeface="Times New Roman" pitchFamily="-10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9303555A-1AD0-4394-88C7-C8EE97C06110}" type="slidenum">
              <a:rPr lang="en-US"/>
              <a:pPr/>
              <a:t>11</a:t>
            </a:fld>
            <a:endParaRPr 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endParaRPr lang="en-US" smtClean="0">
              <a:latin typeface="Times New Roman" pitchFamily="-10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56775ADE-7FE7-48D5-B9B5-A5050CCFC18A}" type="slidenum">
              <a:rPr lang="en-US"/>
              <a:pPr/>
              <a:t>12</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endParaRPr lang="en-US" smtClean="0">
              <a:latin typeface="Times New Roman" pitchFamily="-10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CD8CE6-681B-40BD-8ADC-3C39DC6D8A90}" type="slidenum">
              <a:rPr lang="en-US" smtClean="0"/>
              <a:pPr/>
              <a:t>13</a:t>
            </a:fld>
            <a:endParaRPr lang="en-US"/>
          </a:p>
        </p:txBody>
      </p:sp>
    </p:spTree>
    <p:extLst>
      <p:ext uri="{BB962C8B-B14F-4D97-AF65-F5344CB8AC3E}">
        <p14:creationId xmlns:p14="http://schemas.microsoft.com/office/powerpoint/2010/main" val="773856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9D62541-BAC5-4B76-8651-067806EB73BD}"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F661842-3545-4109-86B1-F2F0FD390A1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2DB24E-6526-4078-801F-3D23CC58C7DB}"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EB3FA24-8536-4EC2-B3C6-1189030E286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49201FD-C8BC-48FF-9979-D4B0FD7D15C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7519E87-719F-4926-8511-4437BF890C8C}"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341F7A4-F1AB-45C6-8A41-582C82B028F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C71DC8D-B6EA-4FD7-95BB-9399B58DEA42}"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C70D7A2-4EFF-4EAE-8CB7-241F9FEDCB21}"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630F760-B9AE-44C3-8414-E863E22F0119}"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41795DD-CB84-422F-BC85-C49C04F04FAE}"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AE5B41E-C906-4804-9995-5D6362520EAA}"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6F4075D-0C1D-419D-91AB-630964E88BA0}" type="slidenum">
              <a:rPr lang="en-US"/>
              <a:pPr/>
              <a:t>‹#›</a:t>
            </a:fld>
            <a:endParaRPr lang="en-US"/>
          </a:p>
        </p:txBody>
      </p:sp>
      <p:sp>
        <p:nvSpPr>
          <p:cNvPr id="1031" name="Rectangle 7"/>
          <p:cNvSpPr>
            <a:spLocks noChangeArrowheads="1"/>
          </p:cNvSpPr>
          <p:nvPr userDrawn="1"/>
        </p:nvSpPr>
        <p:spPr bwMode="auto">
          <a:xfrm>
            <a:off x="2514600" y="0"/>
            <a:ext cx="6629400" cy="457200"/>
          </a:xfrm>
          <a:prstGeom prst="rect">
            <a:avLst/>
          </a:prstGeom>
          <a:solidFill>
            <a:srgbClr val="0000FF"/>
          </a:solidFill>
          <a:ln w="9525">
            <a:solidFill>
              <a:srgbClr val="0000FF"/>
            </a:solidFill>
            <a:miter lim="800000"/>
            <a:headEnd/>
            <a:tailEnd/>
          </a:ln>
          <a:effectLst/>
        </p:spPr>
        <p:txBody>
          <a:bodyPr wrap="none" anchor="ctr"/>
          <a:lstStyle/>
          <a:p>
            <a:pPr>
              <a:defRPr/>
            </a:pPr>
            <a:endParaRPr lang="en-US">
              <a:ea typeface="+mn-ea"/>
            </a:endParaRPr>
          </a:p>
        </p:txBody>
      </p:sp>
      <p:pic>
        <p:nvPicPr>
          <p:cNvPr id="1032" name="Picture 8"/>
          <p:cNvPicPr>
            <a:picLocks noChangeAspect="1" noChangeArrowheads="1"/>
          </p:cNvPicPr>
          <p:nvPr userDrawn="1"/>
        </p:nvPicPr>
        <p:blipFill>
          <a:blip r:embed="rId14"/>
          <a:srcRect/>
          <a:stretch>
            <a:fillRect/>
          </a:stretch>
        </p:blipFill>
        <p:spPr bwMode="auto">
          <a:xfrm>
            <a:off x="0" y="0"/>
            <a:ext cx="2590800" cy="461963"/>
          </a:xfrm>
          <a:prstGeom prst="rect">
            <a:avLst/>
          </a:prstGeom>
          <a:noFill/>
          <a:ln w="9525">
            <a:noFill/>
            <a:miter lim="800000"/>
            <a:headEnd/>
            <a:tailEnd/>
          </a:ln>
        </p:spPr>
      </p:pic>
      <p:pic>
        <p:nvPicPr>
          <p:cNvPr id="1033" name="Picture 9" descr="network-lab-logo"/>
          <p:cNvPicPr>
            <a:picLocks noChangeAspect="1" noChangeArrowheads="1"/>
          </p:cNvPicPr>
          <p:nvPr userDrawn="1"/>
        </p:nvPicPr>
        <p:blipFill>
          <a:blip r:embed="rId15"/>
          <a:srcRect/>
          <a:stretch>
            <a:fillRect/>
          </a:stretch>
        </p:blipFill>
        <p:spPr bwMode="auto">
          <a:xfrm>
            <a:off x="8610600" y="0"/>
            <a:ext cx="533400" cy="520700"/>
          </a:xfrm>
          <a:prstGeom prst="rect">
            <a:avLst/>
          </a:prstGeom>
          <a:noFill/>
          <a:ln w="9525">
            <a:noFill/>
            <a:miter lim="800000"/>
            <a:headEnd/>
            <a:tailEnd/>
          </a:ln>
        </p:spPr>
      </p:pic>
      <p:pic>
        <p:nvPicPr>
          <p:cNvPr id="1034" name="Picture 10" descr="Gators"/>
          <p:cNvPicPr>
            <a:picLocks noChangeAspect="1" noChangeArrowheads="1"/>
          </p:cNvPicPr>
          <p:nvPr userDrawn="1"/>
        </p:nvPicPr>
        <p:blipFill>
          <a:blip r:embed="rId16"/>
          <a:srcRect/>
          <a:stretch>
            <a:fillRect/>
          </a:stretch>
        </p:blipFill>
        <p:spPr bwMode="auto">
          <a:xfrm>
            <a:off x="2590800" y="0"/>
            <a:ext cx="609600" cy="457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jpeg"/><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32.xml.rels><?xml version="1.0" encoding="UTF-8" standalone="yes"?>
<Relationships xmlns="http://schemas.openxmlformats.org/package/2006/relationships"><Relationship Id="rId9" Type="http://schemas.openxmlformats.org/officeDocument/2006/relationships/image" Target="../media/image66.png"/><Relationship Id="rId20" Type="http://schemas.openxmlformats.org/officeDocument/2006/relationships/image" Target="../media/image77.png"/><Relationship Id="rId21" Type="http://schemas.openxmlformats.org/officeDocument/2006/relationships/image" Target="../media/image78.jpeg"/><Relationship Id="rId22" Type="http://schemas.openxmlformats.org/officeDocument/2006/relationships/image" Target="../media/image79.jpeg"/><Relationship Id="rId23" Type="http://schemas.openxmlformats.org/officeDocument/2006/relationships/image" Target="../media/image80.gif"/><Relationship Id="rId24" Type="http://schemas.openxmlformats.org/officeDocument/2006/relationships/image" Target="../media/image81.png"/><Relationship Id="rId25" Type="http://schemas.openxmlformats.org/officeDocument/2006/relationships/image" Target="../media/image82.png"/><Relationship Id="rId26" Type="http://schemas.openxmlformats.org/officeDocument/2006/relationships/image" Target="../media/image83.png"/><Relationship Id="rId27" Type="http://schemas.openxmlformats.org/officeDocument/2006/relationships/image" Target="../media/image84.jpeg"/><Relationship Id="rId28" Type="http://schemas.openxmlformats.org/officeDocument/2006/relationships/image" Target="../media/image85.png"/><Relationship Id="rId10" Type="http://schemas.openxmlformats.org/officeDocument/2006/relationships/image" Target="../media/image67.png"/><Relationship Id="rId11" Type="http://schemas.openxmlformats.org/officeDocument/2006/relationships/image" Target="../media/image68.png"/><Relationship Id="rId12" Type="http://schemas.openxmlformats.org/officeDocument/2006/relationships/image" Target="../media/image69.png"/><Relationship Id="rId13" Type="http://schemas.openxmlformats.org/officeDocument/2006/relationships/image" Target="../media/image70.png"/><Relationship Id="rId14" Type="http://schemas.openxmlformats.org/officeDocument/2006/relationships/image" Target="../media/image71.png"/><Relationship Id="rId15" Type="http://schemas.openxmlformats.org/officeDocument/2006/relationships/image" Target="../media/image72.jpeg"/><Relationship Id="rId16" Type="http://schemas.openxmlformats.org/officeDocument/2006/relationships/image" Target="../media/image73.jpeg"/><Relationship Id="rId17" Type="http://schemas.openxmlformats.org/officeDocument/2006/relationships/image" Target="../media/image74.jpeg"/><Relationship Id="rId18" Type="http://schemas.openxmlformats.org/officeDocument/2006/relationships/image" Target="../media/image75.png"/><Relationship Id="rId19" Type="http://schemas.openxmlformats.org/officeDocument/2006/relationships/image" Target="../media/image76.png"/><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21.xml"/><Relationship Id="rId4" Type="http://schemas.openxmlformats.org/officeDocument/2006/relationships/oleObject" Target="../embeddings/oleObject1.bin"/><Relationship Id="rId5" Type="http://schemas.openxmlformats.org/officeDocument/2006/relationships/image" Target="../media/image62.wmf"/><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png"/><Relationship Id="rId5"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 Id="rId3" Type="http://schemas.openxmlformats.org/officeDocument/2006/relationships/image" Target="../media/image9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jpeg"/><Relationship Id="rId5" Type="http://schemas.openxmlformats.org/officeDocument/2006/relationships/image" Target="../media/image98.jpeg"/><Relationship Id="rId6" Type="http://schemas.openxmlformats.org/officeDocument/2006/relationships/image" Target="../media/image99.jpeg"/><Relationship Id="rId7" Type="http://schemas.openxmlformats.org/officeDocument/2006/relationships/image" Target="../media/image100.jpeg"/><Relationship Id="rId8" Type="http://schemas.openxmlformats.org/officeDocument/2006/relationships/image" Target="../media/image101.jpeg"/><Relationship Id="rId9" Type="http://schemas.openxmlformats.org/officeDocument/2006/relationships/image" Target="../media/image102.jpeg"/><Relationship Id="rId1" Type="http://schemas.openxmlformats.org/officeDocument/2006/relationships/slideLayout" Target="../slideLayouts/slideLayout2.xml"/><Relationship Id="rId2" Type="http://schemas.openxmlformats.org/officeDocument/2006/relationships/image" Target="../media/image9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2.bin"/><Relationship Id="rId5" Type="http://schemas.openxmlformats.org/officeDocument/2006/relationships/image" Target="../media/image103.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xml.rels><?xml version="1.0" encoding="UTF-8" standalone="yes"?>
<Relationships xmlns="http://schemas.openxmlformats.org/package/2006/relationships"><Relationship Id="rId11" Type="http://schemas.openxmlformats.org/officeDocument/2006/relationships/image" Target="../media/image23.png"/><Relationship Id="rId12"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jpe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jpeg"/><Relationship Id="rId10" Type="http://schemas.openxmlformats.org/officeDocument/2006/relationships/image" Target="../media/image2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jpeg"/><Relationship Id="rId8" Type="http://schemas.openxmlformats.org/officeDocument/2006/relationships/image" Target="../media/image30.png"/><Relationship Id="rId9" Type="http://schemas.openxmlformats.org/officeDocument/2006/relationships/image" Target="../media/image31.jpeg"/><Relationship Id="rId10" Type="http://schemas.openxmlformats.org/officeDocument/2006/relationships/image" Target="../media/image32.jpeg"/><Relationship Id="rId11" Type="http://schemas.openxmlformats.org/officeDocument/2006/relationships/image" Target="../media/image33.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2"/>
          <p:cNvSpPr>
            <a:spLocks noGrp="1" noChangeArrowheads="1"/>
          </p:cNvSpPr>
          <p:nvPr>
            <p:ph type="subTitle" idx="1"/>
          </p:nvPr>
        </p:nvSpPr>
        <p:spPr>
          <a:xfrm>
            <a:off x="304800" y="3657600"/>
            <a:ext cx="8686800" cy="3048000"/>
          </a:xfrm>
        </p:spPr>
        <p:txBody>
          <a:bodyPr/>
          <a:lstStyle/>
          <a:p>
            <a:pPr eaLnBrk="1" hangingPunct="1"/>
            <a:r>
              <a:rPr lang="en-US" dirty="0" smtClean="0">
                <a:latin typeface="Times New Roman" pitchFamily="-111" charset="0"/>
                <a:ea typeface="ＭＳ Ｐゴシック" pitchFamily="-111" charset="-128"/>
                <a:cs typeface="Times New Roman" pitchFamily="-111" charset="0"/>
              </a:rPr>
              <a:t>Ahmed </a:t>
            </a:r>
            <a:r>
              <a:rPr lang="en-US" dirty="0" err="1" smtClean="0">
                <a:latin typeface="Times New Roman" pitchFamily="-111" charset="0"/>
                <a:ea typeface="ＭＳ Ｐゴシック" pitchFamily="-111" charset="-128"/>
                <a:cs typeface="Times New Roman" pitchFamily="-111" charset="0"/>
              </a:rPr>
              <a:t>Helmy</a:t>
            </a:r>
            <a:endParaRPr lang="en-US" baseline="30000" dirty="0" smtClean="0">
              <a:latin typeface="Times New Roman" pitchFamily="-111" charset="0"/>
              <a:ea typeface="ＭＳ Ｐゴシック" pitchFamily="-111" charset="-128"/>
              <a:cs typeface="Times New Roman" pitchFamily="-111" charset="0"/>
            </a:endParaRPr>
          </a:p>
          <a:p>
            <a:pPr eaLnBrk="1" hangingPunct="1"/>
            <a:r>
              <a:rPr lang="en-US" sz="3000" baseline="30000" dirty="0" smtClean="0">
                <a:latin typeface="Times New Roman" pitchFamily="-111" charset="0"/>
                <a:ea typeface="ＭＳ Ｐゴシック" pitchFamily="-111" charset="-128"/>
                <a:cs typeface="Times New Roman" pitchFamily="-111" charset="0"/>
              </a:rPr>
              <a:t>Computer and Information Science and Engineering (</a:t>
            </a:r>
            <a:r>
              <a:rPr lang="en-US" sz="3000" baseline="30000" dirty="0" err="1" smtClean="0">
                <a:latin typeface="Times New Roman" pitchFamily="-111" charset="0"/>
                <a:ea typeface="ＭＳ Ｐゴシック" pitchFamily="-111" charset="-128"/>
                <a:cs typeface="Times New Roman" pitchFamily="-111" charset="0"/>
              </a:rPr>
              <a:t>CISE</a:t>
            </a:r>
            <a:r>
              <a:rPr lang="en-US" sz="3000" baseline="30000" dirty="0" smtClean="0">
                <a:latin typeface="Times New Roman" pitchFamily="-111" charset="0"/>
                <a:ea typeface="ＭＳ Ｐゴシック" pitchFamily="-111" charset="-128"/>
                <a:cs typeface="Times New Roman" pitchFamily="-111" charset="0"/>
              </a:rPr>
              <a:t>) Department</a:t>
            </a:r>
            <a:r>
              <a:rPr lang="en-US" sz="3000" dirty="0" smtClean="0">
                <a:latin typeface="Times New Roman" pitchFamily="-111" charset="0"/>
                <a:ea typeface="ＭＳ Ｐゴシック" pitchFamily="-111" charset="-128"/>
                <a:cs typeface="Times New Roman" pitchFamily="-111" charset="0"/>
              </a:rPr>
              <a:t> </a:t>
            </a:r>
          </a:p>
          <a:p>
            <a:pPr eaLnBrk="1" hangingPunct="1"/>
            <a:r>
              <a:rPr lang="en-US" sz="3000" baseline="30000" dirty="0" smtClean="0">
                <a:latin typeface="Times New Roman" pitchFamily="-111" charset="0"/>
                <a:ea typeface="ＭＳ Ｐゴシック" pitchFamily="-111" charset="-128"/>
                <a:cs typeface="Times New Roman" pitchFamily="-111" charset="0"/>
              </a:rPr>
              <a:t>University of Florida</a:t>
            </a:r>
          </a:p>
          <a:p>
            <a:pPr eaLnBrk="1" hangingPunct="1"/>
            <a:r>
              <a:rPr lang="en-US" sz="3000" baseline="30000" dirty="0" smtClean="0">
                <a:latin typeface="Times New Roman" pitchFamily="-111" charset="0"/>
                <a:ea typeface="ＭＳ Ｐゴシック" pitchFamily="-111" charset="-128"/>
                <a:cs typeface="Times New Roman" pitchFamily="-111" charset="0"/>
              </a:rPr>
              <a:t>helmy@ufl.edu , </a:t>
            </a:r>
            <a:r>
              <a:rPr lang="en-US" sz="3000" i="1" baseline="30000" dirty="0" smtClean="0">
                <a:solidFill>
                  <a:srgbClr val="CC0000"/>
                </a:solidFill>
                <a:latin typeface="Times New Roman" pitchFamily="-111" charset="0"/>
                <a:ea typeface="ＭＳ Ｐゴシック" pitchFamily="-111" charset="-128"/>
                <a:cs typeface="Times New Roman" pitchFamily="-111" charset="0"/>
              </a:rPr>
              <a:t>http://www.cise.ufl.edu/~helmy</a:t>
            </a:r>
            <a:r>
              <a:rPr lang="en-US" sz="3000" baseline="30000" dirty="0" smtClean="0">
                <a:latin typeface="Times New Roman" pitchFamily="-111" charset="0"/>
                <a:ea typeface="ＭＳ Ｐゴシック" pitchFamily="-111" charset="-128"/>
                <a:cs typeface="Times New Roman" pitchFamily="-111" charset="0"/>
              </a:rPr>
              <a:t> </a:t>
            </a:r>
          </a:p>
          <a:p>
            <a:pPr eaLnBrk="1" hangingPunct="1"/>
            <a:r>
              <a:rPr lang="en-US" sz="2800" baseline="30000" dirty="0" smtClean="0">
                <a:latin typeface="Times New Roman" pitchFamily="-111" charset="0"/>
                <a:ea typeface="ＭＳ Ｐゴシック" pitchFamily="-111" charset="-128"/>
                <a:cs typeface="Times New Roman" pitchFamily="-111" charset="0"/>
              </a:rPr>
              <a:t>Founder &amp; Director: Wireless Mobile Networking Lab</a:t>
            </a:r>
            <a:endParaRPr lang="en-US" sz="2800" i="1" baseline="30000" dirty="0" smtClean="0">
              <a:solidFill>
                <a:srgbClr val="CC0000"/>
              </a:solidFill>
              <a:latin typeface="Times New Roman" pitchFamily="-111" charset="0"/>
              <a:ea typeface="ＭＳ Ｐゴシック" pitchFamily="-111" charset="-128"/>
              <a:cs typeface="Times New Roman" pitchFamily="-111" charset="0"/>
            </a:endParaRPr>
          </a:p>
        </p:txBody>
      </p:sp>
      <p:sp>
        <p:nvSpPr>
          <p:cNvPr id="17411" name="Rectangle 15"/>
          <p:cNvSpPr>
            <a:spLocks noGrp="1" noChangeArrowheads="1"/>
          </p:cNvSpPr>
          <p:nvPr>
            <p:ph type="ctrTitle"/>
          </p:nvPr>
        </p:nvSpPr>
        <p:spPr>
          <a:xfrm>
            <a:off x="0" y="1143000"/>
            <a:ext cx="9144000" cy="1752600"/>
          </a:xfrm>
          <a:noFill/>
        </p:spPr>
        <p:txBody>
          <a:bodyPr/>
          <a:lstStyle/>
          <a:p>
            <a:r>
              <a:rPr lang="en-US" i="1" dirty="0" smtClean="0">
                <a:ea typeface="ＭＳ Ｐゴシック" pitchFamily="-111" charset="-128"/>
              </a:rPr>
              <a:t/>
            </a:r>
            <a:br>
              <a:rPr lang="en-US" i="1" dirty="0" smtClean="0">
                <a:ea typeface="ＭＳ Ｐゴシック" pitchFamily="-111" charset="-128"/>
              </a:rPr>
            </a:br>
            <a:r>
              <a:rPr lang="en-US" sz="4000" i="1" dirty="0" smtClean="0"/>
              <a:t> </a:t>
            </a:r>
            <a:r>
              <a:rPr lang="en-US" sz="4000" dirty="0" smtClean="0"/>
              <a:t/>
            </a:r>
            <a:br>
              <a:rPr lang="en-US" sz="4000" dirty="0" smtClean="0"/>
            </a:br>
            <a:r>
              <a:rPr lang="en-US" sz="3600" dirty="0" smtClean="0"/>
              <a:t>CIS4930/6930 </a:t>
            </a:r>
            <a:r>
              <a:rPr lang="en-US" sz="3600" dirty="0" smtClean="0"/>
              <a:t>Mobile Networking</a:t>
            </a:r>
            <a:br>
              <a:rPr lang="en-US" sz="3600" dirty="0" smtClean="0"/>
            </a:br>
            <a:r>
              <a:rPr lang="en-US" sz="3800" dirty="0" smtClean="0">
                <a:latin typeface="Times New Roman"/>
                <a:cs typeface="Times New Roman"/>
              </a:rPr>
              <a:t>Towards a Networked Mobile Future</a:t>
            </a:r>
            <a:br>
              <a:rPr lang="en-US" sz="3800" dirty="0" smtClean="0">
                <a:latin typeface="Times New Roman"/>
                <a:cs typeface="Times New Roman"/>
              </a:rPr>
            </a:br>
            <a:r>
              <a:rPr lang="en-US" sz="2600" dirty="0" smtClean="0">
                <a:latin typeface="Times New Roman"/>
                <a:cs typeface="Times New Roman"/>
              </a:rPr>
              <a:t>(of People, Vehicles, Things and Data)</a:t>
            </a:r>
            <a:r>
              <a:rPr lang="en-US" sz="2800" dirty="0" smtClean="0"/>
              <a:t>	</a:t>
            </a:r>
            <a:r>
              <a:rPr lang="en-US" sz="4000" dirty="0" smtClean="0"/>
              <a:t/>
            </a:r>
            <a:br>
              <a:rPr lang="en-US" sz="4000" dirty="0" smtClean="0"/>
            </a:br>
            <a:r>
              <a:rPr lang="en-US" sz="4000" dirty="0" smtClean="0"/>
              <a:t/>
            </a:r>
            <a:br>
              <a:rPr lang="en-US" sz="4000" dirty="0" smtClean="0"/>
            </a:br>
            <a:endParaRPr lang="en-US" sz="4000" i="1" u="sng" dirty="0" smtClean="0">
              <a:solidFill>
                <a:srgbClr val="0000FF"/>
              </a:solidFill>
              <a:latin typeface="Times New Roman" pitchFamily="18" charset="0"/>
              <a:ea typeface="ＭＳ Ｐゴシック" pitchFamily="-111" charset="-128"/>
              <a:cs typeface="Times New Roman" pitchFamily="18" charset="0"/>
            </a:endParaRPr>
          </a:p>
        </p:txBody>
      </p:sp>
      <p:pic>
        <p:nvPicPr>
          <p:cNvPr id="14" name="Picture 13"/>
          <p:cNvPicPr>
            <a:picLocks noChangeAspect="1"/>
          </p:cNvPicPr>
          <p:nvPr/>
        </p:nvPicPr>
        <p:blipFill>
          <a:blip r:embed="rId3"/>
          <a:stretch>
            <a:fillRect/>
          </a:stretch>
        </p:blipFill>
        <p:spPr>
          <a:xfrm>
            <a:off x="7543800" y="2617443"/>
            <a:ext cx="1380880" cy="1268757"/>
          </a:xfrm>
          <a:prstGeom prst="rect">
            <a:avLst/>
          </a:prstGeom>
        </p:spPr>
      </p:pic>
      <p:pic>
        <p:nvPicPr>
          <p:cNvPr id="15" name="Picture 14"/>
          <p:cNvPicPr>
            <a:picLocks noChangeAspect="1"/>
          </p:cNvPicPr>
          <p:nvPr/>
        </p:nvPicPr>
        <p:blipFill>
          <a:blip r:embed="rId4"/>
          <a:stretch>
            <a:fillRect/>
          </a:stretch>
        </p:blipFill>
        <p:spPr>
          <a:xfrm>
            <a:off x="3505200" y="457200"/>
            <a:ext cx="1295400" cy="863600"/>
          </a:xfrm>
          <a:prstGeom prst="rect">
            <a:avLst/>
          </a:prstGeom>
        </p:spPr>
      </p:pic>
      <p:pic>
        <p:nvPicPr>
          <p:cNvPr id="16" name="Picture 15"/>
          <p:cNvPicPr>
            <a:picLocks noChangeAspect="1"/>
          </p:cNvPicPr>
          <p:nvPr/>
        </p:nvPicPr>
        <p:blipFill>
          <a:blip r:embed="rId5"/>
          <a:stretch>
            <a:fillRect/>
          </a:stretch>
        </p:blipFill>
        <p:spPr>
          <a:xfrm>
            <a:off x="7467600" y="4995077"/>
            <a:ext cx="1524000" cy="872323"/>
          </a:xfrm>
          <a:prstGeom prst="rect">
            <a:avLst/>
          </a:prstGeom>
        </p:spPr>
      </p:pic>
      <p:pic>
        <p:nvPicPr>
          <p:cNvPr id="17" name="Picture 16"/>
          <p:cNvPicPr>
            <a:picLocks noChangeAspect="1"/>
          </p:cNvPicPr>
          <p:nvPr/>
        </p:nvPicPr>
        <p:blipFill>
          <a:blip r:embed="rId6"/>
          <a:stretch>
            <a:fillRect/>
          </a:stretch>
        </p:blipFill>
        <p:spPr>
          <a:xfrm>
            <a:off x="304800" y="3142488"/>
            <a:ext cx="1600200" cy="89611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2"/>
          <p:cNvSpPr>
            <a:spLocks noChangeShapeType="1"/>
          </p:cNvSpPr>
          <p:nvPr/>
        </p:nvSpPr>
        <p:spPr bwMode="auto">
          <a:xfrm flipH="1">
            <a:off x="1828800" y="762000"/>
            <a:ext cx="2667000" cy="609600"/>
          </a:xfrm>
          <a:prstGeom prst="line">
            <a:avLst/>
          </a:prstGeom>
          <a:noFill/>
          <a:ln w="9525">
            <a:solidFill>
              <a:schemeClr val="tx1"/>
            </a:solidFill>
            <a:round/>
            <a:headEnd/>
            <a:tailEnd type="triangle" w="med" len="med"/>
          </a:ln>
        </p:spPr>
        <p:txBody>
          <a:bodyPr wrap="none" anchor="ctr"/>
          <a:lstStyle/>
          <a:p>
            <a:endParaRPr lang="en-US"/>
          </a:p>
        </p:txBody>
      </p:sp>
      <p:sp>
        <p:nvSpPr>
          <p:cNvPr id="19459" name="Line 3"/>
          <p:cNvSpPr>
            <a:spLocks noChangeShapeType="1"/>
          </p:cNvSpPr>
          <p:nvPr/>
        </p:nvSpPr>
        <p:spPr bwMode="auto">
          <a:xfrm>
            <a:off x="4495800" y="762000"/>
            <a:ext cx="0" cy="685800"/>
          </a:xfrm>
          <a:prstGeom prst="line">
            <a:avLst/>
          </a:prstGeom>
          <a:noFill/>
          <a:ln w="9525">
            <a:solidFill>
              <a:schemeClr val="tx1"/>
            </a:solidFill>
            <a:round/>
            <a:headEnd/>
            <a:tailEnd type="triangle" w="med" len="med"/>
          </a:ln>
        </p:spPr>
        <p:txBody>
          <a:bodyPr wrap="none" anchor="ctr"/>
          <a:lstStyle/>
          <a:p>
            <a:endParaRPr lang="en-US"/>
          </a:p>
        </p:txBody>
      </p:sp>
      <p:sp>
        <p:nvSpPr>
          <p:cNvPr id="19460" name="Line 4"/>
          <p:cNvSpPr>
            <a:spLocks noChangeShapeType="1"/>
          </p:cNvSpPr>
          <p:nvPr/>
        </p:nvSpPr>
        <p:spPr bwMode="auto">
          <a:xfrm>
            <a:off x="4495800" y="762000"/>
            <a:ext cx="2667000" cy="533400"/>
          </a:xfrm>
          <a:prstGeom prst="line">
            <a:avLst/>
          </a:prstGeom>
          <a:noFill/>
          <a:ln w="9525">
            <a:solidFill>
              <a:schemeClr val="tx1"/>
            </a:solidFill>
            <a:round/>
            <a:headEnd/>
            <a:tailEnd type="triangle" w="med" len="med"/>
          </a:ln>
        </p:spPr>
        <p:txBody>
          <a:bodyPr wrap="none" anchor="ctr"/>
          <a:lstStyle/>
          <a:p>
            <a:endParaRPr lang="en-US"/>
          </a:p>
        </p:txBody>
      </p:sp>
      <p:sp>
        <p:nvSpPr>
          <p:cNvPr id="19461" name="Text Box 5"/>
          <p:cNvSpPr txBox="1">
            <a:spLocks noChangeArrowheads="1"/>
          </p:cNvSpPr>
          <p:nvPr/>
        </p:nvSpPr>
        <p:spPr bwMode="auto">
          <a:xfrm>
            <a:off x="152400" y="1447800"/>
            <a:ext cx="2705100" cy="2647950"/>
          </a:xfrm>
          <a:prstGeom prst="rect">
            <a:avLst/>
          </a:prstGeom>
          <a:noFill/>
          <a:ln w="9525">
            <a:noFill/>
            <a:miter lim="800000"/>
            <a:headEnd/>
            <a:tailEnd/>
          </a:ln>
        </p:spPr>
        <p:txBody>
          <a:bodyPr wrap="none">
            <a:spAutoFit/>
          </a:bodyPr>
          <a:lstStyle/>
          <a:p>
            <a:r>
              <a:rPr lang="en-US"/>
              <a:t>A. Project:</a:t>
            </a:r>
          </a:p>
          <a:p>
            <a:r>
              <a:rPr lang="en-US"/>
              <a:t>4 milestones</a:t>
            </a:r>
          </a:p>
          <a:p>
            <a:r>
              <a:rPr lang="en-US"/>
              <a:t>(1) Initial proposal</a:t>
            </a:r>
          </a:p>
          <a:p>
            <a:r>
              <a:rPr lang="en-US"/>
              <a:t>(2) Refined proposal</a:t>
            </a:r>
          </a:p>
          <a:p>
            <a:r>
              <a:rPr lang="en-US"/>
              <a:t>(3) Initial report</a:t>
            </a:r>
          </a:p>
          <a:p>
            <a:r>
              <a:rPr lang="en-US"/>
              <a:t>(4) Final report </a:t>
            </a:r>
          </a:p>
          <a:p>
            <a:r>
              <a:rPr lang="en-US"/>
              <a:t>      &amp; Demo</a:t>
            </a:r>
          </a:p>
        </p:txBody>
      </p:sp>
      <p:sp>
        <p:nvSpPr>
          <p:cNvPr id="19462" name="Text Box 6"/>
          <p:cNvSpPr txBox="1">
            <a:spLocks noChangeArrowheads="1"/>
          </p:cNvSpPr>
          <p:nvPr/>
        </p:nvSpPr>
        <p:spPr bwMode="auto">
          <a:xfrm>
            <a:off x="2895600" y="1524000"/>
            <a:ext cx="2787650" cy="2647950"/>
          </a:xfrm>
          <a:prstGeom prst="rect">
            <a:avLst/>
          </a:prstGeom>
          <a:noFill/>
          <a:ln w="9525">
            <a:noFill/>
            <a:miter lim="800000"/>
            <a:headEnd/>
            <a:tailEnd/>
          </a:ln>
        </p:spPr>
        <p:txBody>
          <a:bodyPr wrap="none">
            <a:spAutoFit/>
          </a:bodyPr>
          <a:lstStyle/>
          <a:p>
            <a:r>
              <a:rPr lang="en-US"/>
              <a:t>B. Presentations </a:t>
            </a:r>
          </a:p>
          <a:p>
            <a:r>
              <a:rPr lang="en-US"/>
              <a:t>          &amp; discussions:</a:t>
            </a:r>
          </a:p>
          <a:p>
            <a:r>
              <a:rPr lang="en-US"/>
              <a:t>- Topic presentation</a:t>
            </a:r>
          </a:p>
          <a:p>
            <a:r>
              <a:rPr lang="en-US"/>
              <a:t>- Project presentation</a:t>
            </a:r>
          </a:p>
          <a:p>
            <a:r>
              <a:rPr lang="en-US"/>
              <a:t>- Paper readings, </a:t>
            </a:r>
          </a:p>
          <a:p>
            <a:r>
              <a:rPr lang="en-US"/>
              <a:t>   reviews</a:t>
            </a:r>
          </a:p>
          <a:p>
            <a:r>
              <a:rPr lang="en-US"/>
              <a:t>   &amp; discussions</a:t>
            </a:r>
          </a:p>
        </p:txBody>
      </p:sp>
      <p:sp>
        <p:nvSpPr>
          <p:cNvPr id="19463" name="Text Box 7"/>
          <p:cNvSpPr txBox="1">
            <a:spLocks noChangeArrowheads="1"/>
          </p:cNvSpPr>
          <p:nvPr/>
        </p:nvSpPr>
        <p:spPr bwMode="auto">
          <a:xfrm>
            <a:off x="5641975" y="1371600"/>
            <a:ext cx="3502025" cy="3785652"/>
          </a:xfrm>
          <a:prstGeom prst="rect">
            <a:avLst/>
          </a:prstGeom>
          <a:noFill/>
          <a:ln w="9525">
            <a:noFill/>
            <a:miter lim="800000"/>
            <a:headEnd/>
            <a:tailEnd/>
          </a:ln>
        </p:spPr>
        <p:txBody>
          <a:bodyPr>
            <a:spAutoFit/>
          </a:bodyPr>
          <a:lstStyle/>
          <a:p>
            <a:r>
              <a:rPr lang="en-US" dirty="0"/>
              <a:t>C. Experiments &amp;</a:t>
            </a:r>
          </a:p>
          <a:p>
            <a:r>
              <a:rPr lang="en-US" dirty="0"/>
              <a:t>Assignments (3)</a:t>
            </a:r>
          </a:p>
          <a:p>
            <a:pPr>
              <a:buFontTx/>
              <a:buChar char="-"/>
            </a:pPr>
            <a:r>
              <a:rPr lang="en-US" dirty="0"/>
              <a:t>Wireless &amp; mobility tracing (encounter nets)</a:t>
            </a:r>
          </a:p>
          <a:p>
            <a:pPr>
              <a:buFontTx/>
              <a:buChar char="-"/>
            </a:pPr>
            <a:r>
              <a:rPr lang="en-US" dirty="0"/>
              <a:t> Friendship and trust measurements</a:t>
            </a:r>
          </a:p>
          <a:p>
            <a:r>
              <a:rPr lang="en-US" dirty="0"/>
              <a:t>(</a:t>
            </a:r>
            <a:r>
              <a:rPr lang="en-US" dirty="0" err="1"/>
              <a:t>socializer</a:t>
            </a:r>
            <a:r>
              <a:rPr lang="en-US" dirty="0"/>
              <a:t> games &amp; apps)</a:t>
            </a:r>
          </a:p>
          <a:p>
            <a:pPr>
              <a:buFontTx/>
              <a:buChar char="-"/>
            </a:pPr>
            <a:r>
              <a:rPr lang="en-US" dirty="0" smtClean="0"/>
              <a:t>Participatory mobile networking scenarios (project driven!)</a:t>
            </a:r>
          </a:p>
        </p:txBody>
      </p:sp>
      <p:sp>
        <p:nvSpPr>
          <p:cNvPr id="19464" name="Rectangle 8"/>
          <p:cNvSpPr>
            <a:spLocks noGrp="1" noChangeArrowheads="1"/>
          </p:cNvSpPr>
          <p:nvPr>
            <p:ph type="title"/>
          </p:nvPr>
        </p:nvSpPr>
        <p:spPr>
          <a:xfrm>
            <a:off x="2057400" y="381000"/>
            <a:ext cx="5410200" cy="533400"/>
          </a:xfrm>
        </p:spPr>
        <p:txBody>
          <a:bodyPr/>
          <a:lstStyle/>
          <a:p>
            <a:r>
              <a:rPr lang="en-US" sz="2400" smtClean="0"/>
              <a:t>Course Components</a:t>
            </a:r>
            <a:endParaRPr lang="en-US" smtClean="0"/>
          </a:p>
        </p:txBody>
      </p:sp>
      <p:sp>
        <p:nvSpPr>
          <p:cNvPr id="19465" name="Text Box 9"/>
          <p:cNvSpPr txBox="1">
            <a:spLocks noChangeArrowheads="1"/>
          </p:cNvSpPr>
          <p:nvPr/>
        </p:nvSpPr>
        <p:spPr bwMode="auto">
          <a:xfrm>
            <a:off x="152400" y="4191000"/>
            <a:ext cx="5607050" cy="2308324"/>
          </a:xfrm>
          <a:prstGeom prst="rect">
            <a:avLst/>
          </a:prstGeom>
          <a:noFill/>
          <a:ln w="9525">
            <a:noFill/>
            <a:miter lim="800000"/>
            <a:headEnd/>
            <a:tailEnd/>
          </a:ln>
        </p:spPr>
        <p:txBody>
          <a:bodyPr>
            <a:spAutoFit/>
          </a:bodyPr>
          <a:lstStyle/>
          <a:p>
            <a:r>
              <a:rPr lang="en-US" dirty="0"/>
              <a:t>Attendance, discussion &amp; 4 Reviews : 10%</a:t>
            </a:r>
          </a:p>
          <a:p>
            <a:r>
              <a:rPr lang="en-US" dirty="0"/>
              <a:t>Experiments: 3 x 10%= 30%</a:t>
            </a:r>
          </a:p>
          <a:p>
            <a:r>
              <a:rPr lang="en-US" dirty="0"/>
              <a:t>Project &amp; Presentations: 60%</a:t>
            </a:r>
          </a:p>
          <a:p>
            <a:r>
              <a:rPr lang="en-US" dirty="0" smtClean="0"/>
              <a:t>       - </a:t>
            </a:r>
            <a:r>
              <a:rPr lang="en-US" dirty="0"/>
              <a:t>Topic Presentation: </a:t>
            </a:r>
            <a:r>
              <a:rPr lang="en-US" dirty="0" smtClean="0"/>
              <a:t>15%</a:t>
            </a:r>
            <a:endParaRPr lang="en-US" dirty="0"/>
          </a:p>
          <a:p>
            <a:r>
              <a:rPr lang="en-US" dirty="0" smtClean="0"/>
              <a:t>       - </a:t>
            </a:r>
            <a:r>
              <a:rPr lang="en-US" dirty="0"/>
              <a:t>Project </a:t>
            </a:r>
            <a:r>
              <a:rPr lang="en-US" dirty="0" smtClean="0"/>
              <a:t>Presentation &amp; Demo: 15</a:t>
            </a:r>
            <a:r>
              <a:rPr lang="en-US" dirty="0"/>
              <a:t>%</a:t>
            </a:r>
          </a:p>
          <a:p>
            <a:r>
              <a:rPr lang="en-US" dirty="0" smtClean="0"/>
              <a:t>       - Written Proposal, Report, Demo: 30%</a:t>
            </a:r>
            <a:endParaRPr lang="en-US" dirty="0"/>
          </a:p>
        </p:txBody>
      </p:sp>
      <p:sp>
        <p:nvSpPr>
          <p:cNvPr id="19466" name="Rectangle 10"/>
          <p:cNvSpPr>
            <a:spLocks noChangeArrowheads="1"/>
          </p:cNvSpPr>
          <p:nvPr/>
        </p:nvSpPr>
        <p:spPr bwMode="auto">
          <a:xfrm>
            <a:off x="152400" y="4191000"/>
            <a:ext cx="5486400" cy="2362200"/>
          </a:xfrm>
          <a:prstGeom prst="rect">
            <a:avLst/>
          </a:prstGeom>
          <a:no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09600" y="228600"/>
            <a:ext cx="7772400" cy="1143000"/>
          </a:xfrm>
        </p:spPr>
        <p:txBody>
          <a:bodyPr/>
          <a:lstStyle/>
          <a:p>
            <a:r>
              <a:rPr lang="en-US" smtClean="0"/>
              <a:t>Milestones</a:t>
            </a:r>
          </a:p>
        </p:txBody>
      </p:sp>
      <p:sp>
        <p:nvSpPr>
          <p:cNvPr id="21507" name="Rectangle 3"/>
          <p:cNvSpPr>
            <a:spLocks noGrp="1" noChangeArrowheads="1"/>
          </p:cNvSpPr>
          <p:nvPr>
            <p:ph type="body" idx="1"/>
          </p:nvPr>
        </p:nvSpPr>
        <p:spPr>
          <a:xfrm>
            <a:off x="533400" y="1143000"/>
            <a:ext cx="8305800" cy="5486400"/>
          </a:xfrm>
        </p:spPr>
        <p:txBody>
          <a:bodyPr/>
          <a:lstStyle/>
          <a:p>
            <a:pPr>
              <a:lnSpc>
                <a:spcPct val="90000"/>
              </a:lnSpc>
            </a:pPr>
            <a:r>
              <a:rPr lang="en-US" sz="2800" dirty="0" smtClean="0"/>
              <a:t>Forming groups for experiments/projects (1</a:t>
            </a:r>
            <a:r>
              <a:rPr lang="en-US" sz="2800" baseline="30000" dirty="0" smtClean="0"/>
              <a:t>st</a:t>
            </a:r>
            <a:r>
              <a:rPr lang="en-US" sz="2800" dirty="0" smtClean="0"/>
              <a:t> 2 weeks)</a:t>
            </a:r>
          </a:p>
          <a:p>
            <a:pPr>
              <a:lnSpc>
                <a:spcPct val="90000"/>
              </a:lnSpc>
            </a:pPr>
            <a:r>
              <a:rPr lang="en-US" sz="2800" dirty="0" smtClean="0"/>
              <a:t>Paper reviews: 4 at least [distribute throughout!]</a:t>
            </a:r>
          </a:p>
          <a:p>
            <a:pPr>
              <a:lnSpc>
                <a:spcPct val="90000"/>
              </a:lnSpc>
            </a:pPr>
            <a:r>
              <a:rPr lang="en-US" sz="2800" dirty="0" smtClean="0"/>
              <a:t>Experiments: 3 (one every ~month)</a:t>
            </a:r>
          </a:p>
          <a:p>
            <a:pPr>
              <a:lnSpc>
                <a:spcPct val="90000"/>
              </a:lnSpc>
            </a:pPr>
            <a:r>
              <a:rPr lang="en-US" sz="2800" dirty="0" smtClean="0"/>
              <a:t>Initial Project Proposal (~5th week)</a:t>
            </a:r>
          </a:p>
          <a:p>
            <a:pPr>
              <a:lnSpc>
                <a:spcPct val="90000"/>
              </a:lnSpc>
            </a:pPr>
            <a:r>
              <a:rPr lang="en-US" sz="2800" dirty="0" smtClean="0"/>
              <a:t>Final Project Proposal (~8th week)</a:t>
            </a:r>
          </a:p>
          <a:p>
            <a:pPr>
              <a:lnSpc>
                <a:spcPct val="90000"/>
              </a:lnSpc>
            </a:pPr>
            <a:r>
              <a:rPr lang="en-US" sz="2800" dirty="0" smtClean="0"/>
              <a:t>Initial Project Report (~11th week)</a:t>
            </a:r>
          </a:p>
          <a:p>
            <a:pPr>
              <a:lnSpc>
                <a:spcPct val="90000"/>
              </a:lnSpc>
            </a:pPr>
            <a:r>
              <a:rPr lang="en-US" sz="2800" dirty="0" smtClean="0"/>
              <a:t>Final Project Report/demos (last week of class)</a:t>
            </a:r>
          </a:p>
          <a:p>
            <a:pPr>
              <a:lnSpc>
                <a:spcPct val="90000"/>
              </a:lnSpc>
            </a:pPr>
            <a:r>
              <a:rPr lang="en-US" sz="2800" dirty="0" smtClean="0"/>
              <a:t>Class presentations (sign up)</a:t>
            </a:r>
          </a:p>
          <a:p>
            <a:pPr>
              <a:lnSpc>
                <a:spcPct val="90000"/>
              </a:lnSpc>
            </a:pPr>
            <a:r>
              <a:rPr lang="en-US" sz="2800" dirty="0" smtClean="0"/>
              <a:t>Project presentations (</a:t>
            </a:r>
            <a:r>
              <a:rPr lang="en-US" sz="2800" dirty="0" err="1" smtClean="0"/>
              <a:t>accdg</a:t>
            </a:r>
            <a:r>
              <a:rPr lang="en-US" sz="2800" dirty="0" smtClean="0"/>
              <a:t> to time, sign up)</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33400" y="152400"/>
            <a:ext cx="7772400" cy="1143000"/>
          </a:xfrm>
        </p:spPr>
        <p:txBody>
          <a:bodyPr/>
          <a:lstStyle/>
          <a:p>
            <a:r>
              <a:rPr lang="en-US" dirty="0" smtClean="0"/>
              <a:t>Course Team</a:t>
            </a:r>
          </a:p>
        </p:txBody>
      </p:sp>
      <p:sp>
        <p:nvSpPr>
          <p:cNvPr id="23555" name="Rectangle 3"/>
          <p:cNvSpPr>
            <a:spLocks noGrp="1" noChangeArrowheads="1"/>
          </p:cNvSpPr>
          <p:nvPr>
            <p:ph type="body" sz="half" idx="1"/>
          </p:nvPr>
        </p:nvSpPr>
        <p:spPr>
          <a:xfrm>
            <a:off x="304800" y="1371600"/>
            <a:ext cx="8458200" cy="676275"/>
          </a:xfrm>
        </p:spPr>
        <p:txBody>
          <a:bodyPr/>
          <a:lstStyle/>
          <a:p>
            <a:r>
              <a:rPr lang="en-US" dirty="0" smtClean="0"/>
              <a:t>TA: </a:t>
            </a:r>
            <a:r>
              <a:rPr lang="en-US" dirty="0" err="1" smtClean="0"/>
              <a:t>TBA</a:t>
            </a:r>
            <a:endParaRPr lang="en-US" sz="2600" dirty="0" smtClean="0"/>
          </a:p>
          <a:p>
            <a:r>
              <a:rPr lang="en-US" dirty="0" smtClean="0"/>
              <a:t>Lab/Ph.D.: </a:t>
            </a:r>
            <a:r>
              <a:rPr lang="en-US" sz="2400" dirty="0" err="1" smtClean="0"/>
              <a:t>Babak</a:t>
            </a:r>
            <a:r>
              <a:rPr lang="en-US" sz="2400" dirty="0" smtClean="0"/>
              <a:t>, </a:t>
            </a:r>
            <a:r>
              <a:rPr lang="en-US" sz="2400" dirty="0" err="1" smtClean="0"/>
              <a:t>Roozbeh</a:t>
            </a:r>
            <a:r>
              <a:rPr lang="en-US" sz="2400" dirty="0" smtClean="0"/>
              <a:t>, </a:t>
            </a:r>
            <a:r>
              <a:rPr lang="en-US" sz="2400" dirty="0" err="1" smtClean="0"/>
              <a:t>Mimonah</a:t>
            </a:r>
            <a:endParaRPr lang="en-US" sz="2400" dirty="0" smtClean="0"/>
          </a:p>
        </p:txBody>
      </p:sp>
      <p:sp>
        <p:nvSpPr>
          <p:cNvPr id="23556" name="Text Box 5"/>
          <p:cNvSpPr txBox="1">
            <a:spLocks noChangeArrowheads="1"/>
          </p:cNvSpPr>
          <p:nvPr/>
        </p:nvSpPr>
        <p:spPr bwMode="auto">
          <a:xfrm>
            <a:off x="381000" y="914400"/>
            <a:ext cx="4984750" cy="579438"/>
          </a:xfrm>
          <a:prstGeom prst="rect">
            <a:avLst/>
          </a:prstGeom>
          <a:noFill/>
          <a:ln w="9525">
            <a:noFill/>
            <a:miter lim="800000"/>
            <a:headEnd/>
            <a:tailEnd/>
          </a:ln>
        </p:spPr>
        <p:txBody>
          <a:bodyPr wrap="none">
            <a:spAutoFit/>
          </a:bodyPr>
          <a:lstStyle/>
          <a:p>
            <a:r>
              <a:rPr lang="en-US" sz="3200"/>
              <a:t>Teaching and Lab Assistants:</a:t>
            </a:r>
            <a:endParaRPr lang="en-US"/>
          </a:p>
        </p:txBody>
      </p:sp>
      <p:sp>
        <p:nvSpPr>
          <p:cNvPr id="23557" name="Text Box 6"/>
          <p:cNvSpPr txBox="1">
            <a:spLocks noChangeArrowheads="1"/>
          </p:cNvSpPr>
          <p:nvPr/>
        </p:nvSpPr>
        <p:spPr bwMode="auto">
          <a:xfrm>
            <a:off x="533400" y="2257425"/>
            <a:ext cx="8305800" cy="3970318"/>
          </a:xfrm>
          <a:prstGeom prst="rect">
            <a:avLst/>
          </a:prstGeom>
          <a:noFill/>
          <a:ln w="9525">
            <a:noFill/>
            <a:miter lim="800000"/>
            <a:headEnd/>
            <a:tailEnd/>
          </a:ln>
        </p:spPr>
        <p:txBody>
          <a:bodyPr wrap="square">
            <a:spAutoFit/>
          </a:bodyPr>
          <a:lstStyle/>
          <a:p>
            <a:r>
              <a:rPr lang="en-US" sz="3200" dirty="0"/>
              <a:t>= </a:t>
            </a:r>
            <a:r>
              <a:rPr lang="en-US" sz="3200" dirty="0" smtClean="0"/>
              <a:t>Student Groups:</a:t>
            </a:r>
            <a:endParaRPr lang="en-US" sz="3200" dirty="0"/>
          </a:p>
          <a:p>
            <a:r>
              <a:rPr lang="en-US" sz="3200" dirty="0" smtClean="0"/>
              <a:t>	- </a:t>
            </a:r>
            <a:r>
              <a:rPr lang="en-US" sz="3200" dirty="0"/>
              <a:t>Around </a:t>
            </a:r>
            <a:r>
              <a:rPr lang="en-US" sz="3200" dirty="0" smtClean="0"/>
              <a:t>5 </a:t>
            </a:r>
            <a:r>
              <a:rPr lang="en-US" sz="3200" dirty="0"/>
              <a:t>groups, each of </a:t>
            </a:r>
            <a:r>
              <a:rPr lang="en-US" sz="3200" dirty="0" smtClean="0"/>
              <a:t>‘2-4’ </a:t>
            </a:r>
            <a:r>
              <a:rPr lang="en-US" sz="3200" dirty="0"/>
              <a:t>students</a:t>
            </a:r>
          </a:p>
          <a:p>
            <a:r>
              <a:rPr lang="en-US" sz="2800" dirty="0" smtClean="0"/>
              <a:t>	(experiment groups, </a:t>
            </a:r>
            <a:r>
              <a:rPr lang="en-US" sz="2800" dirty="0"/>
              <a:t>project groups)</a:t>
            </a:r>
          </a:p>
          <a:p>
            <a:r>
              <a:rPr lang="en-US" sz="3200" dirty="0" smtClean="0"/>
              <a:t>= Sessions</a:t>
            </a:r>
            <a:r>
              <a:rPr lang="en-US" sz="3200" dirty="0"/>
              <a:t>:</a:t>
            </a:r>
          </a:p>
          <a:p>
            <a:r>
              <a:rPr lang="en-US" sz="3200" dirty="0"/>
              <a:t>- </a:t>
            </a:r>
            <a:r>
              <a:rPr lang="en-US" sz="2800" dirty="0" smtClean="0"/>
              <a:t>Lectures</a:t>
            </a:r>
            <a:endParaRPr lang="en-US" sz="2800" i="1" dirty="0"/>
          </a:p>
          <a:p>
            <a:pPr>
              <a:buFontTx/>
              <a:buChar char="-"/>
            </a:pPr>
            <a:r>
              <a:rPr lang="en-US" sz="3200" dirty="0" smtClean="0"/>
              <a:t> Experiments (</a:t>
            </a:r>
            <a:r>
              <a:rPr lang="en-US" sz="3200" dirty="0" err="1" smtClean="0"/>
              <a:t>TBA</a:t>
            </a:r>
            <a:r>
              <a:rPr lang="en-US" sz="3200" dirty="0"/>
              <a:t>) [all wireless/mobile]</a:t>
            </a:r>
          </a:p>
          <a:p>
            <a:pPr>
              <a:buFontTx/>
              <a:buChar char="•"/>
            </a:pPr>
            <a:r>
              <a:rPr lang="en-US" sz="2800" dirty="0"/>
              <a:t> Prof. Ahmed </a:t>
            </a:r>
            <a:r>
              <a:rPr lang="en-US" sz="2800" dirty="0" err="1"/>
              <a:t>Helmy</a:t>
            </a:r>
            <a:r>
              <a:rPr lang="en-US" sz="2800" dirty="0"/>
              <a:t> www.ufl.edu/cise/~helmy </a:t>
            </a:r>
            <a:endParaRPr lang="en-US" sz="2800" dirty="0" smtClean="0"/>
          </a:p>
          <a:p>
            <a:pPr>
              <a:buFontTx/>
              <a:buChar char="•"/>
            </a:pPr>
            <a:r>
              <a:rPr lang="en-US" sz="2800" dirty="0" smtClean="0"/>
              <a:t> (email: helmy@ufl.edu</a:t>
            </a:r>
            <a:r>
              <a:rPr lang="en-US" sz="2800" dirty="0"/>
              <a: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772400" cy="1143000"/>
          </a:xfrm>
        </p:spPr>
        <p:txBody>
          <a:bodyPr/>
          <a:lstStyle/>
          <a:p>
            <a:r>
              <a:rPr lang="en-US" u="sng" dirty="0" smtClean="0">
                <a:solidFill>
                  <a:schemeClr val="accent2"/>
                </a:solidFill>
              </a:rPr>
              <a:t>Lecture Topic Layout</a:t>
            </a:r>
            <a:endParaRPr lang="en-US" u="sng" dirty="0">
              <a:solidFill>
                <a:schemeClr val="accent2"/>
              </a:solidFill>
            </a:endParaRPr>
          </a:p>
        </p:txBody>
      </p:sp>
      <p:sp>
        <p:nvSpPr>
          <p:cNvPr id="3" name="Content Placeholder 2"/>
          <p:cNvSpPr>
            <a:spLocks noGrp="1"/>
          </p:cNvSpPr>
          <p:nvPr>
            <p:ph idx="1"/>
          </p:nvPr>
        </p:nvSpPr>
        <p:spPr>
          <a:xfrm>
            <a:off x="457200" y="1066800"/>
            <a:ext cx="8153400" cy="5410200"/>
          </a:xfrm>
        </p:spPr>
        <p:txBody>
          <a:bodyPr/>
          <a:lstStyle/>
          <a:p>
            <a:r>
              <a:rPr lang="en-US" i="1" dirty="0" smtClean="0"/>
              <a:t>Overview</a:t>
            </a:r>
            <a:r>
              <a:rPr lang="en-US" dirty="0"/>
              <a:t>:</a:t>
            </a:r>
            <a:r>
              <a:rPr lang="en-US" dirty="0" smtClean="0"/>
              <a:t> </a:t>
            </a:r>
            <a:r>
              <a:rPr lang="en-US" dirty="0"/>
              <a:t>M</a:t>
            </a:r>
            <a:r>
              <a:rPr lang="en-US" dirty="0" smtClean="0"/>
              <a:t>obile networking, </a:t>
            </a:r>
            <a:r>
              <a:rPr lang="en-US" i="1" dirty="0" err="1" smtClean="0"/>
              <a:t>IoT</a:t>
            </a:r>
            <a:r>
              <a:rPr lang="en-US" dirty="0" smtClean="0"/>
              <a:t>, </a:t>
            </a:r>
            <a:r>
              <a:rPr lang="en-US" dirty="0" err="1" smtClean="0"/>
              <a:t>adhoc</a:t>
            </a:r>
            <a:r>
              <a:rPr lang="en-US" dirty="0" smtClean="0"/>
              <a:t>/sensor nets, course structure</a:t>
            </a:r>
          </a:p>
          <a:p>
            <a:r>
              <a:rPr lang="en-US" dirty="0" smtClean="0"/>
              <a:t>Potential opportunities and challenges, possible directions for projects</a:t>
            </a:r>
          </a:p>
          <a:p>
            <a:r>
              <a:rPr lang="en-US" dirty="0" smtClean="0"/>
              <a:t>Mobility Modeling:</a:t>
            </a:r>
          </a:p>
          <a:p>
            <a:pPr lvl="1"/>
            <a:r>
              <a:rPr lang="en-US" dirty="0" smtClean="0"/>
              <a:t>Definition &amp; Intro: </a:t>
            </a:r>
            <a:r>
              <a:rPr lang="en-US" dirty="0" err="1" smtClean="0"/>
              <a:t>Mobi</a:t>
            </a:r>
            <a:r>
              <a:rPr lang="mr-IN" dirty="0" smtClean="0"/>
              <a:t>…</a:t>
            </a:r>
            <a:r>
              <a:rPr lang="en-US" dirty="0" smtClean="0"/>
              <a:t> what?! Why?</a:t>
            </a:r>
          </a:p>
          <a:p>
            <a:pPr lvl="1"/>
            <a:r>
              <a:rPr lang="en-US" i="1" dirty="0" smtClean="0"/>
              <a:t>Synthetic</a:t>
            </a:r>
            <a:r>
              <a:rPr lang="en-US" dirty="0" smtClean="0"/>
              <a:t> Mobility Modeling</a:t>
            </a:r>
          </a:p>
          <a:p>
            <a:pPr lvl="1"/>
            <a:r>
              <a:rPr lang="en-US" i="1" dirty="0" smtClean="0"/>
              <a:t>Data-driven</a:t>
            </a:r>
            <a:r>
              <a:rPr lang="en-US" dirty="0" smtClean="0"/>
              <a:t> Modeling (Pedestrian, Vehicular)</a:t>
            </a:r>
          </a:p>
          <a:p>
            <a:pPr lvl="1"/>
            <a:r>
              <a:rPr lang="en-US" dirty="0" smtClean="0"/>
              <a:t>Advanced: </a:t>
            </a:r>
            <a:r>
              <a:rPr lang="en-US" i="1" dirty="0" smtClean="0"/>
              <a:t>Profile-cast</a:t>
            </a:r>
            <a:r>
              <a:rPr lang="en-US" dirty="0" smtClean="0"/>
              <a:t>, Mobility-Traffic</a:t>
            </a:r>
          </a:p>
          <a:p>
            <a:r>
              <a:rPr lang="en-US" dirty="0" smtClean="0"/>
              <a:t>Mobile Routing: Geographic, query resolution</a:t>
            </a:r>
            <a:endParaRPr lang="en-US" dirty="0"/>
          </a:p>
        </p:txBody>
      </p:sp>
    </p:spTree>
    <p:extLst>
      <p:ext uri="{BB962C8B-B14F-4D97-AF65-F5344CB8AC3E}">
        <p14:creationId xmlns:p14="http://schemas.microsoft.com/office/powerpoint/2010/main" val="1591205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09600" y="152400"/>
            <a:ext cx="7772400" cy="1143000"/>
          </a:xfrm>
        </p:spPr>
        <p:txBody>
          <a:bodyPr/>
          <a:lstStyle/>
          <a:p>
            <a:r>
              <a:rPr lang="en-US" smtClean="0"/>
              <a:t>Course Content</a:t>
            </a:r>
          </a:p>
        </p:txBody>
      </p:sp>
      <p:sp>
        <p:nvSpPr>
          <p:cNvPr id="25603" name="Rectangle 3"/>
          <p:cNvSpPr>
            <a:spLocks noGrp="1" noChangeArrowheads="1"/>
          </p:cNvSpPr>
          <p:nvPr>
            <p:ph type="body" idx="1"/>
          </p:nvPr>
        </p:nvSpPr>
        <p:spPr>
          <a:xfrm>
            <a:off x="304800" y="914400"/>
            <a:ext cx="8610600" cy="5943600"/>
          </a:xfrm>
        </p:spPr>
        <p:txBody>
          <a:bodyPr/>
          <a:lstStyle/>
          <a:p>
            <a:r>
              <a:rPr lang="en-US" dirty="0" smtClean="0"/>
              <a:t>The main emphasis of the course is on measurements, protocols, modeling, analysis &amp; apps for Mobile Ad Hoc Networks (</a:t>
            </a:r>
            <a:r>
              <a:rPr lang="en-US" dirty="0" err="1" smtClean="0"/>
              <a:t>MANets</a:t>
            </a:r>
            <a:r>
              <a:rPr lang="en-US" dirty="0" smtClean="0"/>
              <a:t>).</a:t>
            </a:r>
          </a:p>
          <a:p>
            <a:r>
              <a:rPr lang="en-US" dirty="0" smtClean="0"/>
              <a:t>The material discussed will be mainly based on carefully selected research papers, book chapters. </a:t>
            </a:r>
          </a:p>
          <a:p>
            <a:r>
              <a:rPr lang="en-US" dirty="0" smtClean="0"/>
              <a:t>Book "Ad Hoc Networking“, C. Perkins. Good collection of research papers [not required]. </a:t>
            </a:r>
          </a:p>
          <a:p>
            <a:r>
              <a:rPr lang="en-US" dirty="0" smtClean="0"/>
              <a:t>The Prof. will present the first few lectures then the students will present their topics. </a:t>
            </a:r>
          </a:p>
          <a:p>
            <a:r>
              <a:rPr lang="en-US" dirty="0" smtClean="0"/>
              <a:t>This course is seminar-like &amp; is </a:t>
            </a:r>
            <a:r>
              <a:rPr lang="en-US" i="1" dirty="0" smtClean="0"/>
              <a:t>student-driven</a:t>
            </a:r>
            <a:r>
              <a:rPr lang="en-US" dirty="0" smtClean="0"/>
              <a:t>.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mtClean="0"/>
              <a:t>Intro to Ad Hoc Networks</a:t>
            </a:r>
          </a:p>
        </p:txBody>
      </p:sp>
      <p:sp>
        <p:nvSpPr>
          <p:cNvPr id="63491" name="Rectangle 3"/>
          <p:cNvSpPr>
            <a:spLocks noGrp="1" noChangeArrowheads="1"/>
          </p:cNvSpPr>
          <p:nvPr>
            <p:ph type="body" idx="1"/>
          </p:nvPr>
        </p:nvSpPr>
        <p:spPr/>
        <p:txBody>
          <a:bodyPr/>
          <a:lstStyle/>
          <a:p>
            <a:r>
              <a:rPr lang="en-US" smtClean="0"/>
              <a:t>What is an ad hoc network?</a:t>
            </a:r>
          </a:p>
          <a:p>
            <a:pPr lvl="1"/>
            <a:r>
              <a:rPr lang="en-US" smtClean="0">
                <a:ea typeface="ＭＳ Ｐゴシック" pitchFamily="-108" charset="-128"/>
              </a:rPr>
              <a:t>Pure ad hoc</a:t>
            </a:r>
          </a:p>
          <a:p>
            <a:pPr lvl="1"/>
            <a:r>
              <a:rPr lang="en-US" smtClean="0">
                <a:ea typeface="ＭＳ Ｐゴシック" pitchFamily="-108" charset="-128"/>
              </a:rPr>
              <a:t>Homogeneous vs. heterogeneous nodes</a:t>
            </a:r>
          </a:p>
          <a:p>
            <a:pPr lvl="1"/>
            <a:r>
              <a:rPr lang="en-US" smtClean="0">
                <a:ea typeface="ＭＳ Ｐゴシック" pitchFamily="-108" charset="-128"/>
              </a:rPr>
              <a:t>Wired-wireless heterogeneous networks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3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34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34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34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bldLvl="2"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Title 14"/>
          <p:cNvSpPr>
            <a:spLocks noGrp="1"/>
          </p:cNvSpPr>
          <p:nvPr>
            <p:ph type="title"/>
          </p:nvPr>
        </p:nvSpPr>
        <p:spPr>
          <a:xfrm>
            <a:off x="228600" y="152400"/>
            <a:ext cx="8763000" cy="1143000"/>
          </a:xfrm>
        </p:spPr>
        <p:txBody>
          <a:bodyPr/>
          <a:lstStyle/>
          <a:p>
            <a:r>
              <a:rPr lang="en-US" sz="3200" u="sng" dirty="0" smtClean="0">
                <a:solidFill>
                  <a:srgbClr val="0000FF"/>
                </a:solidFill>
                <a:latin typeface="Times New Roman" pitchFamily="-111" charset="0"/>
                <a:ea typeface="ＭＳ Ｐゴシック" pitchFamily="-111" charset="-128"/>
              </a:rPr>
              <a:t>Networked Mobile Societies Anywhere, Anytime</a:t>
            </a:r>
          </a:p>
        </p:txBody>
      </p:sp>
      <p:sp>
        <p:nvSpPr>
          <p:cNvPr id="19459" name="Text Box 3"/>
          <p:cNvSpPr txBox="1">
            <a:spLocks noChangeArrowheads="1"/>
          </p:cNvSpPr>
          <p:nvPr/>
        </p:nvSpPr>
        <p:spPr bwMode="auto">
          <a:xfrm>
            <a:off x="1889125" y="595313"/>
            <a:ext cx="184150" cy="336550"/>
          </a:xfrm>
          <a:prstGeom prst="rect">
            <a:avLst/>
          </a:prstGeom>
          <a:noFill/>
          <a:ln w="9525">
            <a:noFill/>
            <a:miter lim="800000"/>
            <a:headEnd/>
            <a:tailEnd/>
          </a:ln>
        </p:spPr>
        <p:txBody>
          <a:bodyPr wrap="none">
            <a:spAutoFit/>
          </a:bodyPr>
          <a:lstStyle/>
          <a:p>
            <a:endParaRPr lang="en-US"/>
          </a:p>
        </p:txBody>
      </p:sp>
      <p:sp>
        <p:nvSpPr>
          <p:cNvPr id="19460" name="Rectangle 4"/>
          <p:cNvSpPr>
            <a:spLocks noChangeArrowheads="1"/>
          </p:cNvSpPr>
          <p:nvPr/>
        </p:nvSpPr>
        <p:spPr bwMode="auto">
          <a:xfrm>
            <a:off x="914400" y="6019800"/>
            <a:ext cx="7543800" cy="838200"/>
          </a:xfrm>
          <a:prstGeom prst="rect">
            <a:avLst/>
          </a:prstGeom>
          <a:noFill/>
          <a:ln w="9525">
            <a:noFill/>
            <a:miter lim="800000"/>
            <a:headEnd/>
            <a:tailEnd/>
          </a:ln>
        </p:spPr>
        <p:txBody>
          <a:bodyPr anchor="ctr"/>
          <a:lstStyle/>
          <a:p>
            <a:r>
              <a:rPr lang="en-US" sz="2000" u="sng" dirty="0">
                <a:solidFill>
                  <a:srgbClr val="0000FF"/>
                </a:solidFill>
                <a:latin typeface="Comic Sans MS" pitchFamily="-111" charset="0"/>
              </a:rPr>
              <a:t>Mobile Ad hoc, Sensor and Delay Tolerant </a:t>
            </a:r>
            <a:r>
              <a:rPr lang="en-US" sz="2000" u="sng" dirty="0" smtClean="0">
                <a:solidFill>
                  <a:srgbClr val="0000FF"/>
                </a:solidFill>
                <a:latin typeface="Comic Sans MS" pitchFamily="-111" charset="0"/>
              </a:rPr>
              <a:t>Networks (</a:t>
            </a:r>
            <a:r>
              <a:rPr lang="en-US" sz="2000" u="sng" dirty="0" err="1" smtClean="0">
                <a:solidFill>
                  <a:srgbClr val="0000FF"/>
                </a:solidFill>
                <a:latin typeface="Comic Sans MS" pitchFamily="-111" charset="0"/>
              </a:rPr>
              <a:t>DTNs</a:t>
            </a:r>
            <a:r>
              <a:rPr lang="en-US" sz="2000" u="sng" dirty="0" smtClean="0">
                <a:solidFill>
                  <a:srgbClr val="0000FF"/>
                </a:solidFill>
                <a:latin typeface="Comic Sans MS" pitchFamily="-111" charset="0"/>
              </a:rPr>
              <a:t>)</a:t>
            </a:r>
            <a:endParaRPr lang="en-US" sz="2000" b="1" u="sng" dirty="0">
              <a:solidFill>
                <a:srgbClr val="0000FF"/>
              </a:solidFill>
            </a:endParaRPr>
          </a:p>
        </p:txBody>
      </p:sp>
      <p:grpSp>
        <p:nvGrpSpPr>
          <p:cNvPr id="2" name="Group 14"/>
          <p:cNvGrpSpPr/>
          <p:nvPr/>
        </p:nvGrpSpPr>
        <p:grpSpPr>
          <a:xfrm>
            <a:off x="1219200" y="990600"/>
            <a:ext cx="7102475" cy="5251450"/>
            <a:chOff x="1219200" y="990600"/>
            <a:chExt cx="7102475" cy="5251450"/>
          </a:xfrm>
        </p:grpSpPr>
        <p:pic>
          <p:nvPicPr>
            <p:cNvPr id="19462" name="Picture 10" descr="ad-hoc-examples.gif"/>
            <p:cNvPicPr>
              <a:picLocks noChangeAspect="1"/>
            </p:cNvPicPr>
            <p:nvPr/>
          </p:nvPicPr>
          <p:blipFill>
            <a:blip r:embed="rId3"/>
            <a:srcRect/>
            <a:stretch>
              <a:fillRect/>
            </a:stretch>
          </p:blipFill>
          <p:spPr bwMode="auto">
            <a:xfrm>
              <a:off x="1219200" y="1143000"/>
              <a:ext cx="7102475" cy="5099050"/>
            </a:xfrm>
            <a:prstGeom prst="rect">
              <a:avLst/>
            </a:prstGeom>
            <a:noFill/>
            <a:ln w="9525">
              <a:noFill/>
              <a:miter lim="800000"/>
              <a:headEnd/>
              <a:tailEnd/>
            </a:ln>
          </p:spPr>
        </p:pic>
        <p:sp>
          <p:nvSpPr>
            <p:cNvPr id="19463" name="TextBox 11"/>
            <p:cNvSpPr txBox="1">
              <a:spLocks noChangeArrowheads="1"/>
            </p:cNvSpPr>
            <p:nvPr/>
          </p:nvSpPr>
          <p:spPr bwMode="auto">
            <a:xfrm>
              <a:off x="1600200" y="4419600"/>
              <a:ext cx="2971800" cy="353943"/>
            </a:xfrm>
            <a:prstGeom prst="rect">
              <a:avLst/>
            </a:prstGeom>
            <a:solidFill>
              <a:schemeClr val="bg1">
                <a:lumMod val="85000"/>
              </a:schemeClr>
            </a:solidFill>
            <a:ln w="9525">
              <a:noFill/>
              <a:miter lim="800000"/>
              <a:headEnd/>
              <a:tailEnd/>
            </a:ln>
          </p:spPr>
          <p:txBody>
            <a:bodyPr>
              <a:spAutoFit/>
            </a:bodyPr>
            <a:lstStyle/>
            <a:p>
              <a:r>
                <a:rPr lang="en-US" sz="1700" dirty="0">
                  <a:latin typeface="Times New Roman"/>
                  <a:cs typeface="Times New Roman"/>
                </a:rPr>
                <a:t>Disaster &amp; Emergency alerts</a:t>
              </a:r>
            </a:p>
          </p:txBody>
        </p:sp>
        <p:sp>
          <p:nvSpPr>
            <p:cNvPr id="7" name="Rectangle 6"/>
            <p:cNvSpPr/>
            <p:nvPr/>
          </p:nvSpPr>
          <p:spPr bwMode="auto">
            <a:xfrm>
              <a:off x="7162800" y="3886200"/>
              <a:ext cx="838200" cy="304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p:nvSpPr>
          <p:spPr bwMode="auto">
            <a:xfrm>
              <a:off x="2438400" y="2819400"/>
              <a:ext cx="1371600" cy="304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p:cNvSpPr/>
            <p:nvPr/>
          </p:nvSpPr>
          <p:spPr bwMode="auto">
            <a:xfrm>
              <a:off x="1524000" y="4114800"/>
              <a:ext cx="1524000" cy="228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467" name="TextBox 9"/>
            <p:cNvSpPr txBox="1">
              <a:spLocks noChangeArrowheads="1"/>
            </p:cNvSpPr>
            <p:nvPr/>
          </p:nvSpPr>
          <p:spPr bwMode="auto">
            <a:xfrm>
              <a:off x="1371600" y="990600"/>
              <a:ext cx="3352800" cy="353943"/>
            </a:xfrm>
            <a:prstGeom prst="rect">
              <a:avLst/>
            </a:prstGeom>
            <a:solidFill>
              <a:schemeClr val="bg1">
                <a:lumMod val="85000"/>
              </a:schemeClr>
            </a:solidFill>
            <a:ln w="9525">
              <a:noFill/>
              <a:miter lim="800000"/>
              <a:headEnd/>
              <a:tailEnd/>
            </a:ln>
          </p:spPr>
          <p:txBody>
            <a:bodyPr wrap="square">
              <a:spAutoFit/>
            </a:bodyPr>
            <a:lstStyle/>
            <a:p>
              <a:r>
                <a:rPr lang="en-US" sz="1700" dirty="0">
                  <a:latin typeface="Times New Roman" pitchFamily="-111" charset="0"/>
                </a:rPr>
                <a:t>Transportation/Vehicular Networks</a:t>
              </a:r>
            </a:p>
          </p:txBody>
        </p:sp>
        <p:sp>
          <p:nvSpPr>
            <p:cNvPr id="11" name="Rectangle 10"/>
            <p:cNvSpPr/>
            <p:nvPr/>
          </p:nvSpPr>
          <p:spPr bwMode="auto">
            <a:xfrm>
              <a:off x="1524000" y="3124200"/>
              <a:ext cx="1752600" cy="228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ectangle 11"/>
            <p:cNvSpPr/>
            <p:nvPr/>
          </p:nvSpPr>
          <p:spPr bwMode="auto">
            <a:xfrm>
              <a:off x="5029200" y="3962400"/>
              <a:ext cx="1981200" cy="2286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470" name="TextBox 12"/>
            <p:cNvSpPr txBox="1">
              <a:spLocks noChangeArrowheads="1"/>
            </p:cNvSpPr>
            <p:nvPr/>
          </p:nvSpPr>
          <p:spPr bwMode="auto">
            <a:xfrm>
              <a:off x="4876800" y="990600"/>
              <a:ext cx="3276600" cy="369332"/>
            </a:xfrm>
            <a:prstGeom prst="rect">
              <a:avLst/>
            </a:prstGeom>
            <a:solidFill>
              <a:schemeClr val="bg1">
                <a:lumMod val="85000"/>
              </a:schemeClr>
            </a:solidFill>
            <a:ln w="9525">
              <a:noFill/>
              <a:miter lim="800000"/>
              <a:headEnd/>
              <a:tailEnd/>
            </a:ln>
          </p:spPr>
          <p:txBody>
            <a:bodyPr wrap="square">
              <a:spAutoFit/>
            </a:bodyPr>
            <a:lstStyle/>
            <a:p>
              <a:r>
                <a:rPr lang="en-US" dirty="0">
                  <a:latin typeface="Times New Roman" pitchFamily="-111" charset="0"/>
                </a:rPr>
                <a:t>Sensor Networks</a:t>
              </a:r>
            </a:p>
          </p:txBody>
        </p:sp>
      </p:grpSp>
      <p:sp>
        <p:nvSpPr>
          <p:cNvPr id="20" name="Rectangle 19"/>
          <p:cNvSpPr/>
          <p:nvPr/>
        </p:nvSpPr>
        <p:spPr bwMode="auto">
          <a:xfrm>
            <a:off x="2590800" y="3124200"/>
            <a:ext cx="685800" cy="2286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Rectangle 20"/>
          <p:cNvSpPr/>
          <p:nvPr/>
        </p:nvSpPr>
        <p:spPr bwMode="auto">
          <a:xfrm>
            <a:off x="3124200" y="2895600"/>
            <a:ext cx="685800" cy="2286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TextBox 11"/>
          <p:cNvSpPr txBox="1">
            <a:spLocks noChangeArrowheads="1"/>
          </p:cNvSpPr>
          <p:nvPr/>
        </p:nvSpPr>
        <p:spPr bwMode="auto">
          <a:xfrm>
            <a:off x="4953000" y="4446657"/>
            <a:ext cx="3124200" cy="353943"/>
          </a:xfrm>
          <a:prstGeom prst="rect">
            <a:avLst/>
          </a:prstGeom>
          <a:solidFill>
            <a:schemeClr val="bg1">
              <a:lumMod val="85000"/>
            </a:schemeClr>
          </a:solidFill>
          <a:ln w="9525">
            <a:noFill/>
            <a:miter lim="800000"/>
            <a:headEnd/>
            <a:tailEnd/>
          </a:ln>
        </p:spPr>
        <p:txBody>
          <a:bodyPr wrap="square">
            <a:spAutoFit/>
          </a:bodyPr>
          <a:lstStyle/>
          <a:p>
            <a:r>
              <a:rPr lang="en-US" sz="1700" dirty="0" smtClean="0">
                <a:latin typeface="Times New Roman"/>
                <a:cs typeface="Times New Roman"/>
              </a:rPr>
              <a:t>Local information delivery</a:t>
            </a:r>
            <a:endParaRPr lang="en-US" sz="1700" dirty="0">
              <a:latin typeface="Times New Roman"/>
              <a:cs typeface="Times New Roman"/>
            </a:endParaRPr>
          </a:p>
        </p:txBody>
      </p:sp>
      <p:sp>
        <p:nvSpPr>
          <p:cNvPr id="18" name="Rectangle 17"/>
          <p:cNvSpPr/>
          <p:nvPr/>
        </p:nvSpPr>
        <p:spPr>
          <a:xfrm>
            <a:off x="2057400" y="2819400"/>
            <a:ext cx="5334000" cy="1600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fade">
                                      <p:cBhvr>
                                        <p:cTn id="7"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Slide Number Placeholder 1"/>
          <p:cNvSpPr>
            <a:spLocks noGrp="1"/>
          </p:cNvSpPr>
          <p:nvPr>
            <p:ph type="sldNum" sz="quarter" idx="10"/>
          </p:nvPr>
        </p:nvSpPr>
        <p:spPr>
          <a:noFill/>
        </p:spPr>
        <p:txBody>
          <a:bodyPr/>
          <a:lstStyle/>
          <a:p>
            <a:fld id="{0C9CEAA3-B5AC-4082-A233-EEEA8381D308}" type="slidenum">
              <a:rPr lang="en-US"/>
              <a:pPr/>
              <a:t>17</a:t>
            </a:fld>
            <a:endParaRPr lang="en-US"/>
          </a:p>
        </p:txBody>
      </p:sp>
      <p:sp>
        <p:nvSpPr>
          <p:cNvPr id="23556" name="Text Box 3"/>
          <p:cNvSpPr txBox="1">
            <a:spLocks noChangeArrowheads="1"/>
          </p:cNvSpPr>
          <p:nvPr/>
        </p:nvSpPr>
        <p:spPr bwMode="auto">
          <a:xfrm>
            <a:off x="1889125" y="976313"/>
            <a:ext cx="184150" cy="336550"/>
          </a:xfrm>
          <a:prstGeom prst="rect">
            <a:avLst/>
          </a:prstGeom>
          <a:noFill/>
          <a:ln w="9525">
            <a:noFill/>
            <a:miter lim="800000"/>
            <a:headEnd/>
            <a:tailEnd/>
          </a:ln>
        </p:spPr>
        <p:txBody>
          <a:bodyPr wrap="none">
            <a:spAutoFit/>
          </a:bodyPr>
          <a:lstStyle/>
          <a:p>
            <a:endParaRPr lang="ar-EG"/>
          </a:p>
        </p:txBody>
      </p:sp>
      <p:sp>
        <p:nvSpPr>
          <p:cNvPr id="23557" name="Rectangle 4"/>
          <p:cNvSpPr>
            <a:spLocks noChangeArrowheads="1"/>
          </p:cNvSpPr>
          <p:nvPr/>
        </p:nvSpPr>
        <p:spPr bwMode="auto">
          <a:xfrm>
            <a:off x="228600" y="228600"/>
            <a:ext cx="7772400" cy="838200"/>
          </a:xfrm>
          <a:prstGeom prst="rect">
            <a:avLst/>
          </a:prstGeom>
          <a:noFill/>
          <a:ln w="9525">
            <a:noFill/>
            <a:miter lim="800000"/>
            <a:headEnd/>
            <a:tailEnd/>
          </a:ln>
        </p:spPr>
        <p:txBody>
          <a:bodyPr anchor="ctr"/>
          <a:lstStyle/>
          <a:p>
            <a:r>
              <a:rPr lang="en-US" sz="2400" u="sng" dirty="0">
                <a:solidFill>
                  <a:srgbClr val="FF0000"/>
                </a:solidFill>
                <a:latin typeface="Comic Sans MS" pitchFamily="66" charset="0"/>
              </a:rPr>
              <a:t>Example</a:t>
            </a:r>
            <a:r>
              <a:rPr lang="en-US" sz="2400" u="sng" dirty="0" smtClean="0">
                <a:solidFill>
                  <a:srgbClr val="FF0000"/>
                </a:solidFill>
                <a:latin typeface="Comic Sans MS" pitchFamily="66" charset="0"/>
              </a:rPr>
              <a:t> Ubiquitous (Sensing) Networks</a:t>
            </a:r>
            <a:endParaRPr lang="en-US" sz="3600" b="1" u="sng" dirty="0"/>
          </a:p>
        </p:txBody>
      </p:sp>
      <p:pic>
        <p:nvPicPr>
          <p:cNvPr id="729093" name="Picture 5" descr="adhoc-vehicular-1"/>
          <p:cNvPicPr>
            <a:picLocks noChangeAspect="1" noChangeArrowheads="1"/>
          </p:cNvPicPr>
          <p:nvPr/>
        </p:nvPicPr>
        <p:blipFill>
          <a:blip r:embed="rId3"/>
          <a:srcRect/>
          <a:stretch>
            <a:fillRect/>
          </a:stretch>
        </p:blipFill>
        <p:spPr bwMode="auto">
          <a:xfrm>
            <a:off x="6096000" y="609600"/>
            <a:ext cx="2819400" cy="2714625"/>
          </a:xfrm>
          <a:prstGeom prst="rect">
            <a:avLst/>
          </a:prstGeom>
          <a:noFill/>
          <a:ln w="9525">
            <a:noFill/>
            <a:miter lim="800000"/>
            <a:headEnd/>
            <a:tailEnd/>
          </a:ln>
        </p:spPr>
      </p:pic>
      <p:sp>
        <p:nvSpPr>
          <p:cNvPr id="23560" name="Text Box 7"/>
          <p:cNvSpPr txBox="1">
            <a:spLocks noChangeArrowheads="1"/>
          </p:cNvSpPr>
          <p:nvPr/>
        </p:nvSpPr>
        <p:spPr bwMode="auto">
          <a:xfrm>
            <a:off x="143153" y="3429000"/>
            <a:ext cx="4389919" cy="369332"/>
          </a:xfrm>
          <a:prstGeom prst="rect">
            <a:avLst/>
          </a:prstGeom>
          <a:noFill/>
          <a:ln w="9525">
            <a:noFill/>
            <a:miter lim="800000"/>
            <a:headEnd/>
            <a:tailEnd/>
          </a:ln>
        </p:spPr>
        <p:txBody>
          <a:bodyPr wrap="none">
            <a:spAutoFit/>
          </a:bodyPr>
          <a:lstStyle/>
          <a:p>
            <a:r>
              <a:rPr lang="en-US" dirty="0">
                <a:latin typeface="Times New Roman" pitchFamily="18" charset="0"/>
                <a:cs typeface="Times New Roman" pitchFamily="18" charset="0"/>
              </a:rPr>
              <a:t>Mobile devices (laptop,</a:t>
            </a:r>
            <a:r>
              <a:rPr lang="en-US" dirty="0" smtClean="0">
                <a:latin typeface="Times New Roman" pitchFamily="18" charset="0"/>
                <a:cs typeface="Times New Roman" pitchFamily="18" charset="0"/>
              </a:rPr>
              <a:t> smartphones, tablets)</a:t>
            </a:r>
            <a:endParaRPr lang="en-US" dirty="0">
              <a:latin typeface="Times New Roman" pitchFamily="18" charset="0"/>
              <a:cs typeface="Times New Roman" pitchFamily="18" charset="0"/>
            </a:endParaRPr>
          </a:p>
        </p:txBody>
      </p:sp>
      <p:sp>
        <p:nvSpPr>
          <p:cNvPr id="729096" name="Text Box 8"/>
          <p:cNvSpPr txBox="1">
            <a:spLocks noChangeArrowheads="1"/>
          </p:cNvSpPr>
          <p:nvPr/>
        </p:nvSpPr>
        <p:spPr bwMode="auto">
          <a:xfrm>
            <a:off x="6009916" y="3364468"/>
            <a:ext cx="3210284" cy="461665"/>
          </a:xfrm>
          <a:prstGeom prst="rect">
            <a:avLst/>
          </a:prstGeom>
          <a:noFill/>
          <a:ln w="9525">
            <a:noFill/>
            <a:miter lim="800000"/>
            <a:headEnd/>
            <a:tailEnd/>
          </a:ln>
        </p:spPr>
        <p:txBody>
          <a:bodyPr wrap="none">
            <a:spAutoFit/>
          </a:bodyPr>
          <a:lstStyle/>
          <a:p>
            <a:r>
              <a:rPr lang="en-US" dirty="0">
                <a:latin typeface="Times New Roman" pitchFamily="18" charset="0"/>
                <a:cs typeface="Times New Roman" pitchFamily="18" charset="0"/>
              </a:rPr>
              <a:t>Vehicular</a:t>
            </a:r>
            <a:r>
              <a:rPr lang="en-US" dirty="0" smtClean="0">
                <a:latin typeface="Times New Roman" pitchFamily="18" charset="0"/>
                <a:cs typeface="Times New Roman" pitchFamily="18" charset="0"/>
              </a:rPr>
              <a:t> Highway Nets</a:t>
            </a:r>
            <a:endParaRPr lang="en-US" dirty="0">
              <a:latin typeface="Times New Roman" pitchFamily="18" charset="0"/>
              <a:cs typeface="Times New Roman" pitchFamily="18" charset="0"/>
            </a:endParaRPr>
          </a:p>
        </p:txBody>
      </p:sp>
      <p:sp>
        <p:nvSpPr>
          <p:cNvPr id="729097" name="Text Box 9"/>
          <p:cNvSpPr txBox="1">
            <a:spLocks noChangeArrowheads="1"/>
          </p:cNvSpPr>
          <p:nvPr/>
        </p:nvSpPr>
        <p:spPr bwMode="auto">
          <a:xfrm>
            <a:off x="914400" y="6412468"/>
            <a:ext cx="6260432" cy="369332"/>
          </a:xfrm>
          <a:prstGeom prst="rect">
            <a:avLst/>
          </a:prstGeom>
          <a:noFill/>
          <a:ln w="9525">
            <a:noFill/>
            <a:miter lim="800000"/>
            <a:headEnd/>
            <a:tailEnd/>
          </a:ln>
        </p:spPr>
        <p:txBody>
          <a:bodyPr wrap="none">
            <a:spAutoFit/>
          </a:bodyPr>
          <a:lstStyle/>
          <a:p>
            <a:r>
              <a:rPr lang="en-US" dirty="0">
                <a:latin typeface="Times New Roman" pitchFamily="18" charset="0"/>
                <a:cs typeface="Times New Roman" pitchFamily="18" charset="0"/>
              </a:rPr>
              <a:t>Hybrid urban ad hoc network (vehicular, pedestrian, hot spots,…)</a:t>
            </a:r>
          </a:p>
        </p:txBody>
      </p:sp>
      <p:pic>
        <p:nvPicPr>
          <p:cNvPr id="11" name="Picture 10" descr="adhoc-11.png"/>
          <p:cNvPicPr>
            <a:picLocks noChangeAspect="1"/>
          </p:cNvPicPr>
          <p:nvPr/>
        </p:nvPicPr>
        <p:blipFill>
          <a:blip r:embed="rId4"/>
          <a:stretch>
            <a:fillRect/>
          </a:stretch>
        </p:blipFill>
        <p:spPr>
          <a:xfrm>
            <a:off x="152400" y="990600"/>
            <a:ext cx="3825240" cy="2476435"/>
          </a:xfrm>
          <a:prstGeom prst="rect">
            <a:avLst/>
          </a:prstGeom>
        </p:spPr>
      </p:pic>
      <p:pic>
        <p:nvPicPr>
          <p:cNvPr id="12" name="Picture 11" descr="urban-net-2.png"/>
          <p:cNvPicPr>
            <a:picLocks noChangeAspect="1"/>
          </p:cNvPicPr>
          <p:nvPr/>
        </p:nvPicPr>
        <p:blipFill>
          <a:blip r:embed="rId5"/>
          <a:stretch>
            <a:fillRect/>
          </a:stretch>
        </p:blipFill>
        <p:spPr>
          <a:xfrm>
            <a:off x="2895600" y="3810000"/>
            <a:ext cx="3962400" cy="266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909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909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90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096" grpId="0"/>
      <p:bldP spid="72909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5" name="Rectangle 3"/>
          <p:cNvSpPr>
            <a:spLocks noGrp="1" noChangeArrowheads="1"/>
          </p:cNvSpPr>
          <p:nvPr>
            <p:ph type="body" idx="1"/>
          </p:nvPr>
        </p:nvSpPr>
        <p:spPr>
          <a:xfrm>
            <a:off x="152400" y="762000"/>
            <a:ext cx="8686800" cy="4114800"/>
          </a:xfrm>
        </p:spPr>
        <p:txBody>
          <a:bodyPr/>
          <a:lstStyle/>
          <a:p>
            <a:r>
              <a:rPr lang="en-US" smtClean="0"/>
              <a:t>What are characteristics of ad hoc vs. wired nets?</a:t>
            </a:r>
          </a:p>
          <a:p>
            <a:pPr lvl="1"/>
            <a:r>
              <a:rPr lang="en-US" smtClean="0">
                <a:ea typeface="ＭＳ Ｐゴシック" pitchFamily="-108" charset="-128"/>
              </a:rPr>
              <a:t>mobility and dynamics</a:t>
            </a:r>
          </a:p>
          <a:p>
            <a:pPr lvl="1"/>
            <a:r>
              <a:rPr lang="en-US" smtClean="0">
                <a:ea typeface="ＭＳ Ｐゴシック" pitchFamily="-108" charset="-128"/>
              </a:rPr>
              <a:t>higher BER and losses</a:t>
            </a:r>
          </a:p>
          <a:p>
            <a:pPr lvl="1"/>
            <a:r>
              <a:rPr lang="en-US" smtClean="0">
                <a:ea typeface="ＭＳ Ｐゴシック" pitchFamily="-108" charset="-128"/>
              </a:rPr>
              <a:t>power-constraints</a:t>
            </a:r>
          </a:p>
          <a:p>
            <a:pPr lvl="1"/>
            <a:r>
              <a:rPr lang="en-US" smtClean="0">
                <a:ea typeface="ＭＳ Ｐゴシック" pitchFamily="-108" charset="-128"/>
              </a:rPr>
              <a:t>infrastructure-less</a:t>
            </a:r>
          </a:p>
          <a:p>
            <a:pPr lvl="1"/>
            <a:r>
              <a:rPr lang="en-US" smtClean="0">
                <a:ea typeface="ＭＳ Ｐゴシック" pitchFamily="-108" charset="-128"/>
              </a:rPr>
              <a:t>Scale</a:t>
            </a:r>
          </a:p>
          <a:p>
            <a:pPr lvl="1"/>
            <a:r>
              <a:rPr lang="en-US" smtClean="0">
                <a:ea typeface="ＭＳ Ｐゴシック" pitchFamily="-108" charset="-128"/>
              </a:rPr>
              <a:t>Continuous change of location (addressing?) [wired is physically based]</a:t>
            </a:r>
          </a:p>
          <a:p>
            <a:pPr lvl="1"/>
            <a:r>
              <a:rPr lang="en-US" smtClean="0">
                <a:ea typeface="ＭＳ Ｐゴシック" pitchFamily="-108" charset="-128"/>
              </a:rPr>
              <a:t>Connectivity function of relative positions, radio power. May be asymmetric. (spatial vs. relational graph)</a:t>
            </a:r>
          </a:p>
          <a:p>
            <a:pPr lvl="1"/>
            <a:r>
              <a:rPr lang="en-US" smtClean="0">
                <a:ea typeface="ＭＳ Ｐゴシック" pitchFamily="-108" charset="-128"/>
              </a:rPr>
              <a:t>other?...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45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45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45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45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45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451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6451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6451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645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bldLvl="2"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body" idx="1"/>
          </p:nvPr>
        </p:nvSpPr>
        <p:spPr>
          <a:xfrm>
            <a:off x="609600" y="1295400"/>
            <a:ext cx="7772400" cy="4114800"/>
          </a:xfrm>
        </p:spPr>
        <p:txBody>
          <a:bodyPr/>
          <a:lstStyle/>
          <a:p>
            <a:r>
              <a:rPr lang="en-US" smtClean="0"/>
              <a:t>Implications of the Ad hoc environment on protocols?</a:t>
            </a:r>
          </a:p>
          <a:p>
            <a:pPr lvl="1"/>
            <a:r>
              <a:rPr lang="en-US" smtClean="0">
                <a:ea typeface="ＭＳ Ｐゴシック" pitchFamily="-108" charset="-128"/>
              </a:rPr>
              <a:t>Many routes may become invalid without ever being used</a:t>
            </a:r>
          </a:p>
          <a:p>
            <a:pPr lvl="1"/>
            <a:r>
              <a:rPr lang="en-US" smtClean="0">
                <a:ea typeface="ＭＳ Ｐゴシック" pitchFamily="-108" charset="-128"/>
              </a:rPr>
              <a:t>Protocols need to deal with higher losses and more dynamic environment</a:t>
            </a:r>
          </a:p>
          <a:p>
            <a:pPr lvl="1"/>
            <a:r>
              <a:rPr lang="en-US" smtClean="0">
                <a:ea typeface="ＭＳ Ｐゴシック" pitchFamily="-108" charset="-128"/>
              </a:rPr>
              <a:t>Need resource discovery and rendezvous mechanisms (no DNS or AS-based routing hierarchy)</a:t>
            </a:r>
          </a:p>
          <a:p>
            <a:pPr lvl="1"/>
            <a:r>
              <a:rPr lang="en-US" smtClean="0">
                <a:ea typeface="ＭＳ Ｐゴシック" pitchFamily="-108" charset="-128"/>
              </a:rPr>
              <a:t>Others…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138" y="-54740"/>
            <a:ext cx="5983616" cy="1143000"/>
          </a:xfrm>
        </p:spPr>
        <p:txBody>
          <a:bodyPr>
            <a:noAutofit/>
          </a:bodyPr>
          <a:lstStyle/>
          <a:p>
            <a:r>
              <a:rPr lang="en-US" sz="3600" u="sng" dirty="0" smtClean="0">
                <a:solidFill>
                  <a:srgbClr val="0000FF"/>
                </a:solidFill>
                <a:latin typeface="Times New Roman"/>
                <a:cs typeface="Times New Roman"/>
              </a:rPr>
              <a:t>Emerging Mobile Networks: IoT Examples?</a:t>
            </a:r>
            <a:endParaRPr lang="en-US" sz="3600" u="sng" dirty="0">
              <a:solidFill>
                <a:srgbClr val="0000FF"/>
              </a:solidFill>
              <a:latin typeface="Times New Roman"/>
              <a:cs typeface="Times New Roman"/>
            </a:endParaRPr>
          </a:p>
        </p:txBody>
      </p:sp>
      <p:pic>
        <p:nvPicPr>
          <p:cNvPr id="3" name="Picture 2"/>
          <p:cNvPicPr>
            <a:picLocks noChangeAspect="1"/>
          </p:cNvPicPr>
          <p:nvPr/>
        </p:nvPicPr>
        <p:blipFill>
          <a:blip r:embed="rId2"/>
          <a:stretch>
            <a:fillRect/>
          </a:stretch>
        </p:blipFill>
        <p:spPr>
          <a:xfrm>
            <a:off x="533400" y="1219200"/>
            <a:ext cx="3581400" cy="1590940"/>
          </a:xfrm>
          <a:prstGeom prst="rect">
            <a:avLst/>
          </a:prstGeom>
        </p:spPr>
      </p:pic>
      <p:sp>
        <p:nvSpPr>
          <p:cNvPr id="6" name="Text Box 8"/>
          <p:cNvSpPr txBox="1">
            <a:spLocks noChangeArrowheads="1"/>
          </p:cNvSpPr>
          <p:nvPr/>
        </p:nvSpPr>
        <p:spPr bwMode="auto">
          <a:xfrm>
            <a:off x="4800600" y="3745468"/>
            <a:ext cx="3307380" cy="369332"/>
          </a:xfrm>
          <a:prstGeom prst="rect">
            <a:avLst/>
          </a:prstGeom>
          <a:noFill/>
          <a:ln w="9525">
            <a:noFill/>
            <a:miter lim="800000"/>
            <a:headEnd/>
            <a:tailEnd/>
          </a:ln>
        </p:spPr>
        <p:txBody>
          <a:bodyPr wrap="none">
            <a:spAutoFit/>
          </a:bodyPr>
          <a:lstStyle/>
          <a:p>
            <a:r>
              <a:rPr lang="en-US" dirty="0">
                <a:latin typeface="Times New Roman" pitchFamily="18" charset="0"/>
                <a:cs typeface="Times New Roman" pitchFamily="18" charset="0"/>
              </a:rPr>
              <a:t>Vehicular Networks on Highways</a:t>
            </a:r>
          </a:p>
        </p:txBody>
      </p:sp>
      <p:pic>
        <p:nvPicPr>
          <p:cNvPr id="7" name="Picture 6"/>
          <p:cNvPicPr>
            <a:picLocks noChangeAspect="1"/>
          </p:cNvPicPr>
          <p:nvPr/>
        </p:nvPicPr>
        <p:blipFill>
          <a:blip r:embed="rId3"/>
          <a:stretch>
            <a:fillRect/>
          </a:stretch>
        </p:blipFill>
        <p:spPr>
          <a:xfrm>
            <a:off x="838201" y="3048000"/>
            <a:ext cx="3124199" cy="1758477"/>
          </a:xfrm>
          <a:prstGeom prst="rect">
            <a:avLst/>
          </a:prstGeom>
        </p:spPr>
      </p:pic>
      <p:sp>
        <p:nvSpPr>
          <p:cNvPr id="8" name="TextBox 7"/>
          <p:cNvSpPr txBox="1"/>
          <p:nvPr/>
        </p:nvSpPr>
        <p:spPr>
          <a:xfrm>
            <a:off x="152400" y="2667000"/>
            <a:ext cx="4033526" cy="369332"/>
          </a:xfrm>
          <a:prstGeom prst="rect">
            <a:avLst/>
          </a:prstGeom>
          <a:noFill/>
        </p:spPr>
        <p:txBody>
          <a:bodyPr wrap="none" rtlCol="0">
            <a:spAutoFit/>
          </a:bodyPr>
          <a:lstStyle/>
          <a:p>
            <a:r>
              <a:rPr lang="en-US" dirty="0" smtClean="0"/>
              <a:t>Generic structure of a sensor network</a:t>
            </a:r>
            <a:endParaRPr lang="en-US" dirty="0"/>
          </a:p>
        </p:txBody>
      </p:sp>
      <p:sp>
        <p:nvSpPr>
          <p:cNvPr id="9" name="TextBox 8"/>
          <p:cNvSpPr txBox="1"/>
          <p:nvPr/>
        </p:nvSpPr>
        <p:spPr>
          <a:xfrm>
            <a:off x="533400" y="4724400"/>
            <a:ext cx="3007178" cy="369332"/>
          </a:xfrm>
          <a:prstGeom prst="rect">
            <a:avLst/>
          </a:prstGeom>
          <a:noFill/>
        </p:spPr>
        <p:txBody>
          <a:bodyPr wrap="none" rtlCol="0">
            <a:spAutoFit/>
          </a:bodyPr>
          <a:lstStyle/>
          <a:p>
            <a:r>
              <a:rPr lang="en-US" dirty="0" smtClean="0"/>
              <a:t>Underwater sensor network</a:t>
            </a:r>
            <a:endParaRPr lang="en-US" dirty="0"/>
          </a:p>
        </p:txBody>
      </p:sp>
      <p:pic>
        <p:nvPicPr>
          <p:cNvPr id="10" name="Picture 9"/>
          <p:cNvPicPr>
            <a:picLocks noChangeAspect="1"/>
          </p:cNvPicPr>
          <p:nvPr/>
        </p:nvPicPr>
        <p:blipFill>
          <a:blip r:embed="rId4"/>
          <a:stretch>
            <a:fillRect/>
          </a:stretch>
        </p:blipFill>
        <p:spPr>
          <a:xfrm>
            <a:off x="5386136" y="4278868"/>
            <a:ext cx="2590800" cy="1995784"/>
          </a:xfrm>
          <a:prstGeom prst="rect">
            <a:avLst/>
          </a:prstGeom>
        </p:spPr>
      </p:pic>
      <p:sp>
        <p:nvSpPr>
          <p:cNvPr id="11" name="TextBox 10"/>
          <p:cNvSpPr txBox="1"/>
          <p:nvPr/>
        </p:nvSpPr>
        <p:spPr>
          <a:xfrm>
            <a:off x="5181600" y="6336268"/>
            <a:ext cx="3404936" cy="369332"/>
          </a:xfrm>
          <a:prstGeom prst="rect">
            <a:avLst/>
          </a:prstGeom>
          <a:noFill/>
        </p:spPr>
        <p:txBody>
          <a:bodyPr wrap="none" rtlCol="0">
            <a:spAutoFit/>
          </a:bodyPr>
          <a:lstStyle/>
          <a:p>
            <a:r>
              <a:rPr lang="en-US" dirty="0" smtClean="0"/>
              <a:t>Environmental sensor network</a:t>
            </a:r>
            <a:endParaRPr lang="en-US" dirty="0"/>
          </a:p>
        </p:txBody>
      </p:sp>
      <p:pic>
        <p:nvPicPr>
          <p:cNvPr id="12" name="Picture 11"/>
          <p:cNvPicPr>
            <a:picLocks noChangeAspect="1"/>
          </p:cNvPicPr>
          <p:nvPr/>
        </p:nvPicPr>
        <p:blipFill>
          <a:blip r:embed="rId5"/>
          <a:stretch>
            <a:fillRect/>
          </a:stretch>
        </p:blipFill>
        <p:spPr>
          <a:xfrm>
            <a:off x="840640" y="5105400"/>
            <a:ext cx="3121760" cy="1453816"/>
          </a:xfrm>
          <a:prstGeom prst="rect">
            <a:avLst/>
          </a:prstGeom>
        </p:spPr>
      </p:pic>
      <p:sp>
        <p:nvSpPr>
          <p:cNvPr id="13" name="TextBox 12"/>
          <p:cNvSpPr txBox="1"/>
          <p:nvPr/>
        </p:nvSpPr>
        <p:spPr>
          <a:xfrm>
            <a:off x="1143000" y="6477000"/>
            <a:ext cx="2416998" cy="369332"/>
          </a:xfrm>
          <a:prstGeom prst="rect">
            <a:avLst/>
          </a:prstGeom>
          <a:noFill/>
        </p:spPr>
        <p:txBody>
          <a:bodyPr wrap="none" rtlCol="0">
            <a:spAutoFit/>
          </a:bodyPr>
          <a:lstStyle/>
          <a:p>
            <a:r>
              <a:rPr lang="en-US" dirty="0" smtClean="0"/>
              <a:t>Aerial sensor network</a:t>
            </a:r>
            <a:endParaRPr lang="en-US" dirty="0"/>
          </a:p>
        </p:txBody>
      </p:sp>
      <p:pic>
        <p:nvPicPr>
          <p:cNvPr id="15" name="Picture 14" descr="VANETs-1.jpg"/>
          <p:cNvPicPr>
            <a:picLocks noChangeAspect="1"/>
          </p:cNvPicPr>
          <p:nvPr/>
        </p:nvPicPr>
        <p:blipFill>
          <a:blip r:embed="rId6"/>
          <a:stretch>
            <a:fillRect/>
          </a:stretch>
        </p:blipFill>
        <p:spPr>
          <a:xfrm>
            <a:off x="4953000" y="457200"/>
            <a:ext cx="3837048" cy="3353217"/>
          </a:xfrm>
          <a:prstGeom prst="rect">
            <a:avLst/>
          </a:prstGeom>
        </p:spPr>
      </p:pic>
    </p:spTree>
    <p:extLst>
      <p:ext uri="{BB962C8B-B14F-4D97-AF65-F5344CB8AC3E}">
        <p14:creationId xmlns:p14="http://schemas.microsoft.com/office/powerpoint/2010/main" val="154373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457200"/>
            <a:ext cx="7772400" cy="457200"/>
          </a:xfrm>
        </p:spPr>
        <p:txBody>
          <a:bodyPr/>
          <a:lstStyle/>
          <a:p>
            <a:r>
              <a:rPr lang="en-US" sz="2800" smtClean="0"/>
              <a:t>Implications (contd.)</a:t>
            </a:r>
            <a:endParaRPr lang="en-US" smtClean="0"/>
          </a:p>
        </p:txBody>
      </p:sp>
      <p:sp>
        <p:nvSpPr>
          <p:cNvPr id="33795" name="Rectangle 3"/>
          <p:cNvSpPr>
            <a:spLocks noGrp="1" noChangeArrowheads="1"/>
          </p:cNvSpPr>
          <p:nvPr>
            <p:ph type="body" idx="1"/>
          </p:nvPr>
        </p:nvSpPr>
        <p:spPr>
          <a:xfrm>
            <a:off x="0" y="685800"/>
            <a:ext cx="8839200" cy="6019800"/>
          </a:xfrm>
        </p:spPr>
        <p:txBody>
          <a:bodyPr/>
          <a:lstStyle/>
          <a:p>
            <a:r>
              <a:rPr lang="en-US" smtClean="0"/>
              <a:t>Unicast routing:</a:t>
            </a:r>
          </a:p>
          <a:p>
            <a:pPr lvl="1"/>
            <a:r>
              <a:rPr lang="en-US" smtClean="0">
                <a:ea typeface="ＭＳ Ｐゴシック" pitchFamily="-108" charset="-128"/>
              </a:rPr>
              <a:t>table-driven (LS &amp; DV) vs. on-demand (DSR, AODV)</a:t>
            </a:r>
          </a:p>
          <a:p>
            <a:pPr lvl="1"/>
            <a:r>
              <a:rPr lang="en-US" smtClean="0">
                <a:ea typeface="ＭＳ Ｐゴシック" pitchFamily="-108" charset="-128"/>
              </a:rPr>
              <a:t>possible multi-path routing for increased robustness</a:t>
            </a:r>
          </a:p>
          <a:p>
            <a:r>
              <a:rPr lang="en-US" smtClean="0"/>
              <a:t>Multicast routing</a:t>
            </a:r>
          </a:p>
          <a:p>
            <a:pPr lvl="1"/>
            <a:r>
              <a:rPr lang="en-US" smtClean="0">
                <a:ea typeface="ＭＳ Ｐゴシック" pitchFamily="-108" charset="-128"/>
              </a:rPr>
              <a:t>use of meshes instead of trees</a:t>
            </a:r>
          </a:p>
          <a:p>
            <a:r>
              <a:rPr lang="en-US" smtClean="0"/>
              <a:t>Geographic routing</a:t>
            </a:r>
          </a:p>
          <a:p>
            <a:pPr lvl="1"/>
            <a:r>
              <a:rPr lang="en-US" smtClean="0">
                <a:ea typeface="ＭＳ Ｐゴシック" pitchFamily="-108" charset="-128"/>
              </a:rPr>
              <a:t>location-based routing</a:t>
            </a:r>
          </a:p>
          <a:p>
            <a:r>
              <a:rPr lang="en-US" smtClean="0"/>
              <a:t>Security: </a:t>
            </a:r>
          </a:p>
          <a:p>
            <a:pPr lvl="1"/>
            <a:r>
              <a:rPr lang="en-US" smtClean="0">
                <a:ea typeface="ＭＳ Ｐゴシック" pitchFamily="-108" charset="-128"/>
              </a:rPr>
              <a:t>No notion of secure gateways or firewalls</a:t>
            </a:r>
          </a:p>
          <a:p>
            <a:pPr lvl="1"/>
            <a:r>
              <a:rPr lang="en-US" smtClean="0">
                <a:ea typeface="ＭＳ Ｐゴシック" pitchFamily="-108" charset="-128"/>
              </a:rPr>
              <a:t>Distributed, dynamic, scalable security. Harder!</a:t>
            </a:r>
          </a:p>
          <a:p>
            <a:r>
              <a:rPr lang="en-US" smtClean="0"/>
              <a:t>Others … (loose hierarchy)</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endParaRPr lang="en-US" smtClean="0"/>
          </a:p>
        </p:txBody>
      </p:sp>
      <p:sp>
        <p:nvSpPr>
          <p:cNvPr id="35843" name="Rectangle 3"/>
          <p:cNvSpPr>
            <a:spLocks noGrp="1" noChangeArrowheads="1"/>
          </p:cNvSpPr>
          <p:nvPr>
            <p:ph type="body" idx="1"/>
          </p:nvPr>
        </p:nvSpPr>
        <p:spPr>
          <a:xfrm>
            <a:off x="609600" y="1524000"/>
            <a:ext cx="7772400" cy="4114800"/>
          </a:xfrm>
        </p:spPr>
        <p:txBody>
          <a:bodyPr/>
          <a:lstStyle/>
          <a:p>
            <a:r>
              <a:rPr lang="en-US" smtClean="0"/>
              <a:t>Sensor nets vs. ad hoc nets</a:t>
            </a:r>
          </a:p>
          <a:p>
            <a:r>
              <a:rPr lang="en-US" smtClean="0"/>
              <a:t>	mobility!</a:t>
            </a:r>
          </a:p>
          <a:p>
            <a:r>
              <a:rPr lang="en-US" smtClean="0"/>
              <a:t>	security!</a:t>
            </a:r>
          </a:p>
          <a:p>
            <a:r>
              <a:rPr lang="en-US" smtClean="0"/>
              <a:t>      node capabilty and power-constraints!</a:t>
            </a:r>
          </a:p>
          <a:p>
            <a:r>
              <a:rPr lang="en-US" smtClean="0"/>
              <a:t>	data-centric nature (vs. human/node 		centric)</a:t>
            </a:r>
          </a:p>
          <a:p>
            <a:r>
              <a:rPr lang="en-US" smtClean="0"/>
              <a:t>	mission/application specific</a:t>
            </a:r>
          </a:p>
          <a:p>
            <a:r>
              <a:rPr lang="en-US" smtClean="0"/>
              <a:t>	sensors may be dispensable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smtClean="0"/>
              <a:t>Topics</a:t>
            </a:r>
          </a:p>
        </p:txBody>
      </p:sp>
      <p:sp>
        <p:nvSpPr>
          <p:cNvPr id="37891" name="Rectangle 3"/>
          <p:cNvSpPr>
            <a:spLocks noGrp="1" noChangeArrowheads="1"/>
          </p:cNvSpPr>
          <p:nvPr>
            <p:ph type="body" idx="1"/>
          </p:nvPr>
        </p:nvSpPr>
        <p:spPr/>
        <p:txBody>
          <a:bodyPr/>
          <a:lstStyle/>
          <a:p>
            <a:r>
              <a:rPr lang="en-US" dirty="0" smtClean="0"/>
              <a:t>What is included in the "Ad Hoc Networking" </a:t>
            </a:r>
            <a:r>
              <a:rPr lang="mr-IN" dirty="0" smtClean="0"/>
              <a:t>–</a:t>
            </a:r>
            <a:r>
              <a:rPr lang="en-US" dirty="0" smtClean="0"/>
              <a:t> Charles Perkins book</a:t>
            </a:r>
            <a:r>
              <a:rPr lang="en-US" dirty="0" smtClean="0"/>
              <a:t>? </a:t>
            </a:r>
          </a:p>
          <a:p>
            <a:r>
              <a:rPr lang="en-US" dirty="0" smtClean="0"/>
              <a:t>Edited chapters by the original authors on:</a:t>
            </a:r>
          </a:p>
          <a:p>
            <a:pPr lvl="1"/>
            <a:r>
              <a:rPr lang="en-US" dirty="0" smtClean="0">
                <a:ea typeface="ＭＳ Ｐゴシック" pitchFamily="-108" charset="-128"/>
              </a:rPr>
              <a:t>Unicast routing for ad hoc networks (DSDV, DSR, AODV/MAODV, TORA),</a:t>
            </a:r>
          </a:p>
          <a:p>
            <a:pPr lvl="1"/>
            <a:r>
              <a:rPr lang="en-US" dirty="0" smtClean="0">
                <a:ea typeface="ＭＳ Ｐゴシック" pitchFamily="-108" charset="-128"/>
              </a:rPr>
              <a:t>cluster-based routing and hierarchy, </a:t>
            </a:r>
          </a:p>
          <a:p>
            <a:pPr lvl="1"/>
            <a:r>
              <a:rPr lang="en-US" dirty="0" smtClean="0">
                <a:ea typeface="ＭＳ Ｐゴシック" pitchFamily="-108" charset="-128"/>
              </a:rPr>
              <a:t>zone routing (ZRP), </a:t>
            </a:r>
          </a:p>
          <a:p>
            <a:pPr lvl="1"/>
            <a:r>
              <a:rPr lang="en-US" dirty="0" smtClean="0">
                <a:ea typeface="ＭＳ Ｐゴシック" pitchFamily="-108" charset="-128"/>
              </a:rPr>
              <a:t>efficient link-state/broadcast.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09600" y="457200"/>
            <a:ext cx="7772400" cy="914400"/>
          </a:xfrm>
        </p:spPr>
        <p:txBody>
          <a:bodyPr/>
          <a:lstStyle/>
          <a:p>
            <a:r>
              <a:rPr lang="en-US" smtClean="0"/>
              <a:t>Topics (contd.)</a:t>
            </a:r>
          </a:p>
        </p:txBody>
      </p:sp>
      <p:sp>
        <p:nvSpPr>
          <p:cNvPr id="39939" name="Rectangle 3"/>
          <p:cNvSpPr>
            <a:spLocks noGrp="1" noChangeArrowheads="1"/>
          </p:cNvSpPr>
          <p:nvPr>
            <p:ph type="body" idx="1"/>
          </p:nvPr>
        </p:nvSpPr>
        <p:spPr>
          <a:xfrm>
            <a:off x="381000" y="685800"/>
            <a:ext cx="8458200" cy="4114800"/>
          </a:xfrm>
        </p:spPr>
        <p:txBody>
          <a:bodyPr/>
          <a:lstStyle/>
          <a:p>
            <a:endParaRPr lang="en-US" smtClean="0"/>
          </a:p>
          <a:p>
            <a:r>
              <a:rPr lang="en-US" smtClean="0"/>
              <a:t>What is not included in the book but may be covered in class? </a:t>
            </a:r>
          </a:p>
          <a:p>
            <a:pPr lvl="1"/>
            <a:r>
              <a:rPr lang="en-US" smtClean="0">
                <a:ea typeface="ＭＳ Ｐゴシック" pitchFamily="-108" charset="-128"/>
              </a:rPr>
              <a:t>Multicast routing for ad hoc networks</a:t>
            </a:r>
          </a:p>
          <a:p>
            <a:pPr lvl="1"/>
            <a:r>
              <a:rPr lang="en-US" smtClean="0">
                <a:ea typeface="ＭＳ Ｐゴシック" pitchFamily="-108" charset="-128"/>
              </a:rPr>
              <a:t>Geographic (location-based) routing</a:t>
            </a:r>
          </a:p>
          <a:p>
            <a:pPr lvl="1"/>
            <a:r>
              <a:rPr lang="en-US" smtClean="0">
                <a:ea typeface="ＭＳ Ｐゴシック" pitchFamily="-108" charset="-128"/>
              </a:rPr>
              <a:t>Mobility modeling </a:t>
            </a:r>
          </a:p>
          <a:p>
            <a:pPr lvl="1"/>
            <a:r>
              <a:rPr lang="en-US" smtClean="0">
                <a:ea typeface="ＭＳ Ｐゴシック" pitchFamily="-108" charset="-128"/>
              </a:rPr>
              <a:t>Resource discovery. </a:t>
            </a:r>
          </a:p>
          <a:p>
            <a:r>
              <a:rPr lang="en-US" smtClean="0"/>
              <a:t>Other topics (that are not specific to ad hoc networks) include: </a:t>
            </a:r>
          </a:p>
          <a:p>
            <a:pPr lvl="1"/>
            <a:r>
              <a:rPr lang="en-US" smtClean="0">
                <a:ea typeface="ＭＳ Ｐゴシック" pitchFamily="-108" charset="-128"/>
              </a:rPr>
              <a:t>Small worlds - peer-to-peer networks </a:t>
            </a:r>
          </a:p>
          <a:p>
            <a:pPr lvl="1"/>
            <a:r>
              <a:rPr lang="en-US" smtClean="0">
                <a:ea typeface="ＭＳ Ｐゴシック" pitchFamily="-108" charset="-128"/>
              </a:rPr>
              <a:t>IP mobility - STRESS.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533400"/>
            <a:ext cx="8915400" cy="685800"/>
          </a:xfrm>
        </p:spPr>
        <p:txBody>
          <a:bodyPr/>
          <a:lstStyle/>
          <a:p>
            <a:r>
              <a:rPr lang="en-US" sz="3200" i="1" u="sng" dirty="0" smtClean="0"/>
              <a:t>Birds-Eye View</a:t>
            </a:r>
            <a:r>
              <a:rPr lang="en-US" sz="3200" u="sng" dirty="0" smtClean="0"/>
              <a:t>: Research in the Mobile Networking Lab at UFL &amp; USC</a:t>
            </a:r>
          </a:p>
        </p:txBody>
      </p:sp>
      <p:grpSp>
        <p:nvGrpSpPr>
          <p:cNvPr id="2" name="Group 3"/>
          <p:cNvGrpSpPr>
            <a:grpSpLocks/>
          </p:cNvGrpSpPr>
          <p:nvPr/>
        </p:nvGrpSpPr>
        <p:grpSpPr bwMode="auto">
          <a:xfrm>
            <a:off x="152400" y="1447800"/>
            <a:ext cx="4572000" cy="609600"/>
            <a:chOff x="96" y="912"/>
            <a:chExt cx="2880" cy="384"/>
          </a:xfrm>
        </p:grpSpPr>
        <p:sp>
          <p:nvSpPr>
            <p:cNvPr id="52278" name="Text Box 4"/>
            <p:cNvSpPr txBox="1">
              <a:spLocks noChangeArrowheads="1"/>
            </p:cNvSpPr>
            <p:nvPr/>
          </p:nvSpPr>
          <p:spPr bwMode="auto">
            <a:xfrm>
              <a:off x="96" y="970"/>
              <a:ext cx="2880" cy="288"/>
            </a:xfrm>
            <a:prstGeom prst="rect">
              <a:avLst/>
            </a:prstGeom>
            <a:noFill/>
            <a:ln w="9525">
              <a:noFill/>
              <a:miter lim="800000"/>
              <a:headEnd/>
              <a:tailEnd/>
            </a:ln>
          </p:spPr>
          <p:txBody>
            <a:bodyPr>
              <a:spAutoFit/>
            </a:bodyPr>
            <a:lstStyle/>
            <a:p>
              <a:pPr algn="ctr"/>
              <a:r>
                <a:rPr lang="en-US" b="1">
                  <a:cs typeface="Arial" charset="0"/>
                </a:rPr>
                <a:t>Architecture  &amp; Protocol Design</a:t>
              </a:r>
            </a:p>
          </p:txBody>
        </p:sp>
        <p:sp>
          <p:nvSpPr>
            <p:cNvPr id="52279" name="AutoShape 5"/>
            <p:cNvSpPr>
              <a:spLocks noChangeArrowheads="1"/>
            </p:cNvSpPr>
            <p:nvPr/>
          </p:nvSpPr>
          <p:spPr bwMode="auto">
            <a:xfrm>
              <a:off x="144" y="912"/>
              <a:ext cx="2784" cy="384"/>
            </a:xfrm>
            <a:prstGeom prst="roundRect">
              <a:avLst>
                <a:gd name="adj" fmla="val 16667"/>
              </a:avLst>
            </a:prstGeom>
            <a:noFill/>
            <a:ln w="9525">
              <a:solidFill>
                <a:schemeClr val="tx1"/>
              </a:solidFill>
              <a:round/>
              <a:headEnd/>
              <a:tailEnd/>
            </a:ln>
          </p:spPr>
          <p:txBody>
            <a:bodyPr wrap="none" anchor="ctr"/>
            <a:lstStyle/>
            <a:p>
              <a:endParaRPr lang="en-US"/>
            </a:p>
          </p:txBody>
        </p:sp>
      </p:grpSp>
      <p:grpSp>
        <p:nvGrpSpPr>
          <p:cNvPr id="3" name="Group 6"/>
          <p:cNvGrpSpPr>
            <a:grpSpLocks/>
          </p:cNvGrpSpPr>
          <p:nvPr/>
        </p:nvGrpSpPr>
        <p:grpSpPr bwMode="auto">
          <a:xfrm>
            <a:off x="5867400" y="1371600"/>
            <a:ext cx="3048000" cy="609600"/>
            <a:chOff x="3312" y="912"/>
            <a:chExt cx="1920" cy="384"/>
          </a:xfrm>
        </p:grpSpPr>
        <p:sp>
          <p:nvSpPr>
            <p:cNvPr id="52276" name="Text Box 7"/>
            <p:cNvSpPr txBox="1">
              <a:spLocks noChangeArrowheads="1"/>
            </p:cNvSpPr>
            <p:nvPr/>
          </p:nvSpPr>
          <p:spPr bwMode="auto">
            <a:xfrm>
              <a:off x="3312" y="960"/>
              <a:ext cx="1897" cy="288"/>
            </a:xfrm>
            <a:prstGeom prst="rect">
              <a:avLst/>
            </a:prstGeom>
            <a:noFill/>
            <a:ln w="9525">
              <a:noFill/>
              <a:miter lim="800000"/>
              <a:headEnd/>
              <a:tailEnd/>
            </a:ln>
          </p:spPr>
          <p:txBody>
            <a:bodyPr wrap="none">
              <a:spAutoFit/>
            </a:bodyPr>
            <a:lstStyle/>
            <a:p>
              <a:r>
                <a:rPr lang="en-US" b="1">
                  <a:cs typeface="Arial" charset="0"/>
                </a:rPr>
                <a:t>Methodology &amp; Tools</a:t>
              </a:r>
            </a:p>
          </p:txBody>
        </p:sp>
        <p:sp>
          <p:nvSpPr>
            <p:cNvPr id="52277" name="AutoShape 8"/>
            <p:cNvSpPr>
              <a:spLocks noChangeArrowheads="1"/>
            </p:cNvSpPr>
            <p:nvPr/>
          </p:nvSpPr>
          <p:spPr bwMode="auto">
            <a:xfrm>
              <a:off x="3312" y="912"/>
              <a:ext cx="1920" cy="384"/>
            </a:xfrm>
            <a:prstGeom prst="roundRect">
              <a:avLst>
                <a:gd name="adj" fmla="val 16667"/>
              </a:avLst>
            </a:prstGeom>
            <a:noFill/>
            <a:ln w="9525">
              <a:solidFill>
                <a:schemeClr val="tx1"/>
              </a:solidFill>
              <a:round/>
              <a:headEnd/>
              <a:tailEnd/>
            </a:ln>
          </p:spPr>
          <p:txBody>
            <a:bodyPr wrap="none" anchor="ctr"/>
            <a:lstStyle/>
            <a:p>
              <a:endParaRPr lang="en-US"/>
            </a:p>
          </p:txBody>
        </p:sp>
      </p:grpSp>
      <p:grpSp>
        <p:nvGrpSpPr>
          <p:cNvPr id="4" name="Group 9"/>
          <p:cNvGrpSpPr>
            <a:grpSpLocks/>
          </p:cNvGrpSpPr>
          <p:nvPr/>
        </p:nvGrpSpPr>
        <p:grpSpPr bwMode="auto">
          <a:xfrm>
            <a:off x="6400800" y="2133600"/>
            <a:ext cx="2362200" cy="822325"/>
            <a:chOff x="4032" y="1296"/>
            <a:chExt cx="1488" cy="518"/>
          </a:xfrm>
        </p:grpSpPr>
        <p:sp>
          <p:nvSpPr>
            <p:cNvPr id="52274" name="Text Box 10"/>
            <p:cNvSpPr txBox="1">
              <a:spLocks noChangeArrowheads="1"/>
            </p:cNvSpPr>
            <p:nvPr/>
          </p:nvSpPr>
          <p:spPr bwMode="auto">
            <a:xfrm>
              <a:off x="4032" y="1296"/>
              <a:ext cx="1488" cy="518"/>
            </a:xfrm>
            <a:prstGeom prst="rect">
              <a:avLst/>
            </a:prstGeom>
            <a:noFill/>
            <a:ln w="9525">
              <a:noFill/>
              <a:miter lim="800000"/>
              <a:headEnd/>
              <a:tailEnd/>
            </a:ln>
          </p:spPr>
          <p:txBody>
            <a:bodyPr>
              <a:spAutoFit/>
            </a:bodyPr>
            <a:lstStyle/>
            <a:p>
              <a:pPr algn="ctr"/>
              <a:r>
                <a:rPr lang="en-US">
                  <a:cs typeface="Arial" charset="0"/>
                </a:rPr>
                <a:t>Test Synthesis (</a:t>
              </a:r>
              <a:r>
                <a:rPr lang="en-US" i="1">
                  <a:cs typeface="Arial" charset="0"/>
                </a:rPr>
                <a:t>STRESS</a:t>
              </a:r>
              <a:r>
                <a:rPr lang="en-US">
                  <a:cs typeface="Arial" charset="0"/>
                </a:rPr>
                <a:t>)</a:t>
              </a:r>
            </a:p>
          </p:txBody>
        </p:sp>
        <p:sp>
          <p:nvSpPr>
            <p:cNvPr id="52275" name="Rectangle 11"/>
            <p:cNvSpPr>
              <a:spLocks noChangeArrowheads="1"/>
            </p:cNvSpPr>
            <p:nvPr/>
          </p:nvSpPr>
          <p:spPr bwMode="auto">
            <a:xfrm>
              <a:off x="4032" y="1344"/>
              <a:ext cx="1488" cy="432"/>
            </a:xfrm>
            <a:prstGeom prst="rect">
              <a:avLst/>
            </a:prstGeom>
            <a:noFill/>
            <a:ln w="9525">
              <a:solidFill>
                <a:schemeClr val="tx1"/>
              </a:solidFill>
              <a:miter lim="800000"/>
              <a:headEnd/>
              <a:tailEnd/>
            </a:ln>
          </p:spPr>
          <p:txBody>
            <a:bodyPr wrap="none" anchor="ctr"/>
            <a:lstStyle/>
            <a:p>
              <a:endParaRPr lang="en-US"/>
            </a:p>
          </p:txBody>
        </p:sp>
      </p:grpSp>
      <p:grpSp>
        <p:nvGrpSpPr>
          <p:cNvPr id="5" name="Group 12"/>
          <p:cNvGrpSpPr>
            <a:grpSpLocks/>
          </p:cNvGrpSpPr>
          <p:nvPr/>
        </p:nvGrpSpPr>
        <p:grpSpPr bwMode="auto">
          <a:xfrm>
            <a:off x="6248400" y="4114800"/>
            <a:ext cx="2605088" cy="822325"/>
            <a:chOff x="3648" y="2976"/>
            <a:chExt cx="1641" cy="518"/>
          </a:xfrm>
        </p:grpSpPr>
        <p:sp>
          <p:nvSpPr>
            <p:cNvPr id="52272" name="Text Box 13"/>
            <p:cNvSpPr txBox="1">
              <a:spLocks noChangeArrowheads="1"/>
            </p:cNvSpPr>
            <p:nvPr/>
          </p:nvSpPr>
          <p:spPr bwMode="auto">
            <a:xfrm>
              <a:off x="3696" y="2976"/>
              <a:ext cx="1581" cy="518"/>
            </a:xfrm>
            <a:prstGeom prst="rect">
              <a:avLst/>
            </a:prstGeom>
            <a:noFill/>
            <a:ln w="9525">
              <a:noFill/>
              <a:miter lim="800000"/>
              <a:headEnd/>
              <a:tailEnd/>
            </a:ln>
          </p:spPr>
          <p:txBody>
            <a:bodyPr wrap="none">
              <a:spAutoFit/>
            </a:bodyPr>
            <a:lstStyle/>
            <a:p>
              <a:pPr algn="ctr"/>
              <a:r>
                <a:rPr lang="en-US">
                  <a:solidFill>
                    <a:schemeClr val="accent2"/>
                  </a:solidFill>
                  <a:cs typeface="Arial" charset="0"/>
                </a:rPr>
                <a:t>Mobility Modeling</a:t>
              </a:r>
            </a:p>
            <a:p>
              <a:pPr algn="ctr"/>
              <a:r>
                <a:rPr lang="en-US">
                  <a:solidFill>
                    <a:schemeClr val="accent2"/>
                  </a:solidFill>
                  <a:cs typeface="Arial" charset="0"/>
                </a:rPr>
                <a:t>(</a:t>
              </a:r>
              <a:r>
                <a:rPr lang="en-US" i="1">
                  <a:solidFill>
                    <a:schemeClr val="accent2"/>
                  </a:solidFill>
                  <a:cs typeface="Arial" charset="0"/>
                </a:rPr>
                <a:t>IMPORTANT</a:t>
              </a:r>
              <a:r>
                <a:rPr lang="en-US">
                  <a:solidFill>
                    <a:schemeClr val="accent2"/>
                  </a:solidFill>
                  <a:cs typeface="Arial" charset="0"/>
                </a:rPr>
                <a:t>)</a:t>
              </a:r>
            </a:p>
          </p:txBody>
        </p:sp>
        <p:sp>
          <p:nvSpPr>
            <p:cNvPr id="52273" name="Rectangle 14"/>
            <p:cNvSpPr>
              <a:spLocks noChangeArrowheads="1"/>
            </p:cNvSpPr>
            <p:nvPr/>
          </p:nvSpPr>
          <p:spPr bwMode="auto">
            <a:xfrm>
              <a:off x="3648" y="3024"/>
              <a:ext cx="1641" cy="450"/>
            </a:xfrm>
            <a:prstGeom prst="rect">
              <a:avLst/>
            </a:prstGeom>
            <a:noFill/>
            <a:ln w="9525">
              <a:solidFill>
                <a:schemeClr val="tx1"/>
              </a:solidFill>
              <a:miter lim="800000"/>
              <a:headEnd/>
              <a:tailEnd/>
            </a:ln>
          </p:spPr>
          <p:txBody>
            <a:bodyPr wrap="none" anchor="ctr"/>
            <a:lstStyle/>
            <a:p>
              <a:endParaRPr lang="en-US"/>
            </a:p>
          </p:txBody>
        </p:sp>
      </p:grpSp>
      <p:grpSp>
        <p:nvGrpSpPr>
          <p:cNvPr id="6" name="Group 15"/>
          <p:cNvGrpSpPr>
            <a:grpSpLocks/>
          </p:cNvGrpSpPr>
          <p:nvPr/>
        </p:nvGrpSpPr>
        <p:grpSpPr bwMode="auto">
          <a:xfrm>
            <a:off x="6400800" y="3124200"/>
            <a:ext cx="2376488" cy="822325"/>
            <a:chOff x="4032" y="1920"/>
            <a:chExt cx="1497" cy="518"/>
          </a:xfrm>
        </p:grpSpPr>
        <p:sp>
          <p:nvSpPr>
            <p:cNvPr id="52270" name="Text Box 16"/>
            <p:cNvSpPr txBox="1">
              <a:spLocks noChangeArrowheads="1"/>
            </p:cNvSpPr>
            <p:nvPr/>
          </p:nvSpPr>
          <p:spPr bwMode="auto">
            <a:xfrm>
              <a:off x="4032" y="1920"/>
              <a:ext cx="1488" cy="518"/>
            </a:xfrm>
            <a:prstGeom prst="rect">
              <a:avLst/>
            </a:prstGeom>
            <a:noFill/>
            <a:ln w="9525">
              <a:noFill/>
              <a:miter lim="800000"/>
              <a:headEnd/>
              <a:tailEnd/>
            </a:ln>
          </p:spPr>
          <p:txBody>
            <a:bodyPr>
              <a:spAutoFit/>
            </a:bodyPr>
            <a:lstStyle/>
            <a:p>
              <a:pPr algn="ctr"/>
              <a:r>
                <a:rPr lang="en-US">
                  <a:cs typeface="Arial" charset="0"/>
                </a:rPr>
                <a:t>Protocol Block Analysis (</a:t>
              </a:r>
              <a:r>
                <a:rPr lang="en-US" i="1">
                  <a:cs typeface="Arial" charset="0"/>
                </a:rPr>
                <a:t>BRICS</a:t>
              </a:r>
              <a:r>
                <a:rPr lang="en-US">
                  <a:cs typeface="Arial" charset="0"/>
                </a:rPr>
                <a:t>)</a:t>
              </a:r>
            </a:p>
          </p:txBody>
        </p:sp>
        <p:sp>
          <p:nvSpPr>
            <p:cNvPr id="52271" name="Rectangle 17"/>
            <p:cNvSpPr>
              <a:spLocks noChangeArrowheads="1"/>
            </p:cNvSpPr>
            <p:nvPr/>
          </p:nvSpPr>
          <p:spPr bwMode="auto">
            <a:xfrm>
              <a:off x="4032" y="1968"/>
              <a:ext cx="1497" cy="432"/>
            </a:xfrm>
            <a:prstGeom prst="rect">
              <a:avLst/>
            </a:prstGeom>
            <a:noFill/>
            <a:ln w="9525">
              <a:solidFill>
                <a:schemeClr val="tx1"/>
              </a:solidFill>
              <a:miter lim="800000"/>
              <a:headEnd/>
              <a:tailEnd/>
            </a:ln>
          </p:spPr>
          <p:txBody>
            <a:bodyPr wrap="none" anchor="ctr"/>
            <a:lstStyle/>
            <a:p>
              <a:endParaRPr lang="en-US"/>
            </a:p>
          </p:txBody>
        </p:sp>
      </p:grpSp>
      <p:grpSp>
        <p:nvGrpSpPr>
          <p:cNvPr id="7" name="Group 18"/>
          <p:cNvGrpSpPr>
            <a:grpSpLocks/>
          </p:cNvGrpSpPr>
          <p:nvPr/>
        </p:nvGrpSpPr>
        <p:grpSpPr bwMode="auto">
          <a:xfrm>
            <a:off x="227013" y="3048000"/>
            <a:ext cx="4191000" cy="838200"/>
            <a:chOff x="96" y="2304"/>
            <a:chExt cx="2640" cy="528"/>
          </a:xfrm>
        </p:grpSpPr>
        <p:sp>
          <p:nvSpPr>
            <p:cNvPr id="52268" name="Text Box 19"/>
            <p:cNvSpPr txBox="1">
              <a:spLocks noChangeArrowheads="1"/>
            </p:cNvSpPr>
            <p:nvPr/>
          </p:nvSpPr>
          <p:spPr bwMode="auto">
            <a:xfrm>
              <a:off x="96" y="2304"/>
              <a:ext cx="2640" cy="480"/>
            </a:xfrm>
            <a:prstGeom prst="rect">
              <a:avLst/>
            </a:prstGeom>
            <a:noFill/>
            <a:ln w="9525">
              <a:noFill/>
              <a:miter lim="800000"/>
              <a:headEnd/>
              <a:tailEnd/>
            </a:ln>
          </p:spPr>
          <p:txBody>
            <a:bodyPr>
              <a:spAutoFit/>
            </a:bodyPr>
            <a:lstStyle/>
            <a:p>
              <a:pPr algn="ctr"/>
              <a:r>
                <a:rPr lang="en-US" sz="2200">
                  <a:cs typeface="Arial" charset="0"/>
                </a:rPr>
                <a:t>Query Resolution in Wireless Networks (</a:t>
              </a:r>
              <a:r>
                <a:rPr lang="en-US" sz="2200" i="1">
                  <a:cs typeface="Arial" charset="0"/>
                </a:rPr>
                <a:t>ACQUIRE &amp; Contacts</a:t>
              </a:r>
              <a:r>
                <a:rPr lang="en-US" sz="2200">
                  <a:cs typeface="Arial" charset="0"/>
                </a:rPr>
                <a:t>)</a:t>
              </a:r>
              <a:endParaRPr lang="en-US">
                <a:cs typeface="Arial" charset="0"/>
              </a:endParaRPr>
            </a:p>
          </p:txBody>
        </p:sp>
        <p:sp>
          <p:nvSpPr>
            <p:cNvPr id="52269" name="Rectangle 20"/>
            <p:cNvSpPr>
              <a:spLocks noChangeArrowheads="1"/>
            </p:cNvSpPr>
            <p:nvPr/>
          </p:nvSpPr>
          <p:spPr bwMode="auto">
            <a:xfrm>
              <a:off x="96" y="2304"/>
              <a:ext cx="2592" cy="528"/>
            </a:xfrm>
            <a:prstGeom prst="rect">
              <a:avLst/>
            </a:prstGeom>
            <a:noFill/>
            <a:ln w="9525">
              <a:solidFill>
                <a:schemeClr val="tx1"/>
              </a:solidFill>
              <a:miter lim="800000"/>
              <a:headEnd/>
              <a:tailEnd/>
            </a:ln>
          </p:spPr>
          <p:txBody>
            <a:bodyPr wrap="none" anchor="ctr"/>
            <a:lstStyle/>
            <a:p>
              <a:endParaRPr lang="en-US"/>
            </a:p>
          </p:txBody>
        </p:sp>
      </p:grpSp>
      <p:grpSp>
        <p:nvGrpSpPr>
          <p:cNvPr id="8" name="Group 21"/>
          <p:cNvGrpSpPr>
            <a:grpSpLocks/>
          </p:cNvGrpSpPr>
          <p:nvPr/>
        </p:nvGrpSpPr>
        <p:grpSpPr bwMode="auto">
          <a:xfrm>
            <a:off x="227013" y="2133600"/>
            <a:ext cx="4800600" cy="838200"/>
            <a:chOff x="143" y="1344"/>
            <a:chExt cx="3024" cy="528"/>
          </a:xfrm>
        </p:grpSpPr>
        <p:sp>
          <p:nvSpPr>
            <p:cNvPr id="52266" name="Text Box 22"/>
            <p:cNvSpPr txBox="1">
              <a:spLocks noChangeArrowheads="1"/>
            </p:cNvSpPr>
            <p:nvPr/>
          </p:nvSpPr>
          <p:spPr bwMode="auto">
            <a:xfrm>
              <a:off x="143" y="1344"/>
              <a:ext cx="3024" cy="480"/>
            </a:xfrm>
            <a:prstGeom prst="rect">
              <a:avLst/>
            </a:prstGeom>
            <a:noFill/>
            <a:ln w="9525">
              <a:noFill/>
              <a:miter lim="800000"/>
              <a:headEnd/>
              <a:tailEnd/>
            </a:ln>
          </p:spPr>
          <p:txBody>
            <a:bodyPr>
              <a:spAutoFit/>
            </a:bodyPr>
            <a:lstStyle/>
            <a:p>
              <a:pPr algn="ctr"/>
              <a:r>
                <a:rPr lang="en-US" sz="2200">
                  <a:cs typeface="Arial" charset="0"/>
                </a:rPr>
                <a:t>Robust Geographic Wireless Services (Geo-Routing,</a:t>
              </a:r>
              <a:r>
                <a:rPr lang="en-US" sz="2200">
                  <a:solidFill>
                    <a:schemeClr val="accent2"/>
                  </a:solidFill>
                  <a:cs typeface="Arial" charset="0"/>
                </a:rPr>
                <a:t> </a:t>
              </a:r>
              <a:r>
                <a:rPr lang="en-US" sz="2200">
                  <a:cs typeface="Arial" charset="0"/>
                </a:rPr>
                <a:t>Geocast, Rendezvous)</a:t>
              </a:r>
            </a:p>
          </p:txBody>
        </p:sp>
        <p:sp>
          <p:nvSpPr>
            <p:cNvPr id="52267" name="Rectangle 23"/>
            <p:cNvSpPr>
              <a:spLocks noChangeArrowheads="1"/>
            </p:cNvSpPr>
            <p:nvPr/>
          </p:nvSpPr>
          <p:spPr bwMode="auto">
            <a:xfrm>
              <a:off x="143" y="1392"/>
              <a:ext cx="2976" cy="480"/>
            </a:xfrm>
            <a:prstGeom prst="rect">
              <a:avLst/>
            </a:prstGeom>
            <a:noFill/>
            <a:ln w="9525">
              <a:solidFill>
                <a:schemeClr val="tx1"/>
              </a:solidFill>
              <a:miter lim="800000"/>
              <a:headEnd/>
              <a:tailEnd/>
            </a:ln>
          </p:spPr>
          <p:txBody>
            <a:bodyPr wrap="none" anchor="ctr"/>
            <a:lstStyle/>
            <a:p>
              <a:endParaRPr lang="en-US"/>
            </a:p>
          </p:txBody>
        </p:sp>
      </p:grpSp>
      <p:grpSp>
        <p:nvGrpSpPr>
          <p:cNvPr id="9" name="Group 24"/>
          <p:cNvGrpSpPr>
            <a:grpSpLocks/>
          </p:cNvGrpSpPr>
          <p:nvPr/>
        </p:nvGrpSpPr>
        <p:grpSpPr bwMode="auto">
          <a:xfrm>
            <a:off x="227013" y="3886200"/>
            <a:ext cx="3962400" cy="457200"/>
            <a:chOff x="143" y="2448"/>
            <a:chExt cx="2496" cy="288"/>
          </a:xfrm>
        </p:grpSpPr>
        <p:sp>
          <p:nvSpPr>
            <p:cNvPr id="52264" name="Text Box 25"/>
            <p:cNvSpPr txBox="1">
              <a:spLocks noChangeArrowheads="1"/>
            </p:cNvSpPr>
            <p:nvPr/>
          </p:nvSpPr>
          <p:spPr bwMode="auto">
            <a:xfrm>
              <a:off x="189" y="2448"/>
              <a:ext cx="2311" cy="269"/>
            </a:xfrm>
            <a:prstGeom prst="rect">
              <a:avLst/>
            </a:prstGeom>
            <a:noFill/>
            <a:ln w="9525">
              <a:noFill/>
              <a:miter lim="800000"/>
              <a:headEnd/>
              <a:tailEnd/>
            </a:ln>
          </p:spPr>
          <p:txBody>
            <a:bodyPr>
              <a:spAutoFit/>
            </a:bodyPr>
            <a:lstStyle/>
            <a:p>
              <a:pPr algn="ctr"/>
              <a:r>
                <a:rPr lang="en-US" sz="2200">
                  <a:cs typeface="Arial" charset="0"/>
                </a:rPr>
                <a:t>Gradient Routing (</a:t>
              </a:r>
              <a:r>
                <a:rPr lang="en-US" sz="2200" i="1">
                  <a:cs typeface="Arial" charset="0"/>
                </a:rPr>
                <a:t>RUGGED</a:t>
              </a:r>
              <a:r>
                <a:rPr lang="en-US" sz="2200">
                  <a:cs typeface="Arial" charset="0"/>
                </a:rPr>
                <a:t>)</a:t>
              </a:r>
            </a:p>
          </p:txBody>
        </p:sp>
        <p:sp>
          <p:nvSpPr>
            <p:cNvPr id="52265" name="Rectangle 26"/>
            <p:cNvSpPr>
              <a:spLocks noChangeArrowheads="1"/>
            </p:cNvSpPr>
            <p:nvPr/>
          </p:nvSpPr>
          <p:spPr bwMode="auto">
            <a:xfrm>
              <a:off x="143" y="2496"/>
              <a:ext cx="2496" cy="240"/>
            </a:xfrm>
            <a:prstGeom prst="rect">
              <a:avLst/>
            </a:prstGeom>
            <a:noFill/>
            <a:ln w="9525">
              <a:solidFill>
                <a:schemeClr val="tx1"/>
              </a:solidFill>
              <a:miter lim="800000"/>
              <a:headEnd/>
              <a:tailEnd/>
            </a:ln>
          </p:spPr>
          <p:txBody>
            <a:bodyPr wrap="none" anchor="ctr"/>
            <a:lstStyle/>
            <a:p>
              <a:endParaRPr lang="en-US"/>
            </a:p>
          </p:txBody>
        </p:sp>
      </p:grpSp>
      <p:grpSp>
        <p:nvGrpSpPr>
          <p:cNvPr id="10" name="Group 27"/>
          <p:cNvGrpSpPr>
            <a:grpSpLocks/>
          </p:cNvGrpSpPr>
          <p:nvPr/>
        </p:nvGrpSpPr>
        <p:grpSpPr bwMode="auto">
          <a:xfrm>
            <a:off x="227013" y="4876800"/>
            <a:ext cx="4630737" cy="457200"/>
            <a:chOff x="143" y="3072"/>
            <a:chExt cx="2917" cy="288"/>
          </a:xfrm>
        </p:grpSpPr>
        <p:sp>
          <p:nvSpPr>
            <p:cNvPr id="52262" name="Rectangle 28"/>
            <p:cNvSpPr>
              <a:spLocks noChangeArrowheads="1"/>
            </p:cNvSpPr>
            <p:nvPr/>
          </p:nvSpPr>
          <p:spPr bwMode="auto">
            <a:xfrm>
              <a:off x="143" y="3072"/>
              <a:ext cx="2881" cy="288"/>
            </a:xfrm>
            <a:prstGeom prst="rect">
              <a:avLst/>
            </a:prstGeom>
            <a:noFill/>
            <a:ln w="9525">
              <a:solidFill>
                <a:schemeClr val="tx1"/>
              </a:solidFill>
              <a:miter lim="800000"/>
              <a:headEnd/>
              <a:tailEnd/>
            </a:ln>
          </p:spPr>
          <p:txBody>
            <a:bodyPr wrap="none" anchor="ctr"/>
            <a:lstStyle/>
            <a:p>
              <a:endParaRPr lang="en-US"/>
            </a:p>
          </p:txBody>
        </p:sp>
        <p:sp>
          <p:nvSpPr>
            <p:cNvPr id="52263" name="Text Box 29"/>
            <p:cNvSpPr txBox="1">
              <a:spLocks noChangeArrowheads="1"/>
            </p:cNvSpPr>
            <p:nvPr/>
          </p:nvSpPr>
          <p:spPr bwMode="auto">
            <a:xfrm>
              <a:off x="144" y="3072"/>
              <a:ext cx="2916" cy="269"/>
            </a:xfrm>
            <a:prstGeom prst="rect">
              <a:avLst/>
            </a:prstGeom>
            <a:noFill/>
            <a:ln w="9525">
              <a:noFill/>
              <a:miter lim="800000"/>
              <a:headEnd/>
              <a:tailEnd/>
            </a:ln>
          </p:spPr>
          <p:txBody>
            <a:bodyPr wrap="none" anchor="ctr">
              <a:spAutoFit/>
            </a:bodyPr>
            <a:lstStyle/>
            <a:p>
              <a:pPr algn="ctr" eaLnBrk="1" hangingPunct="1"/>
              <a:r>
                <a:rPr lang="en-US" sz="2200">
                  <a:solidFill>
                    <a:schemeClr val="tx2"/>
                  </a:solidFill>
                  <a:cs typeface="Arial" charset="0"/>
                </a:rPr>
                <a:t>Worms, Traceback in Mobile Networks</a:t>
              </a:r>
            </a:p>
          </p:txBody>
        </p:sp>
      </p:grpSp>
      <p:grpSp>
        <p:nvGrpSpPr>
          <p:cNvPr id="11" name="Group 30"/>
          <p:cNvGrpSpPr>
            <a:grpSpLocks/>
          </p:cNvGrpSpPr>
          <p:nvPr/>
        </p:nvGrpSpPr>
        <p:grpSpPr bwMode="auto">
          <a:xfrm>
            <a:off x="5867400" y="5257800"/>
            <a:ext cx="3276600" cy="1219200"/>
            <a:chOff x="3312" y="3456"/>
            <a:chExt cx="2064" cy="768"/>
          </a:xfrm>
        </p:grpSpPr>
        <p:sp>
          <p:nvSpPr>
            <p:cNvPr id="52260" name="Rectangle 31"/>
            <p:cNvSpPr>
              <a:spLocks noChangeArrowheads="1"/>
            </p:cNvSpPr>
            <p:nvPr/>
          </p:nvSpPr>
          <p:spPr bwMode="auto">
            <a:xfrm>
              <a:off x="3408" y="3504"/>
              <a:ext cx="1872" cy="720"/>
            </a:xfrm>
            <a:prstGeom prst="rect">
              <a:avLst/>
            </a:prstGeom>
            <a:noFill/>
            <a:ln w="9525">
              <a:solidFill>
                <a:schemeClr val="tx1"/>
              </a:solidFill>
              <a:prstDash val="dash"/>
              <a:miter lim="800000"/>
              <a:headEnd/>
              <a:tailEnd/>
            </a:ln>
          </p:spPr>
          <p:txBody>
            <a:bodyPr wrap="none" anchor="ctr"/>
            <a:lstStyle/>
            <a:p>
              <a:endParaRPr lang="en-US"/>
            </a:p>
          </p:txBody>
        </p:sp>
        <p:sp>
          <p:nvSpPr>
            <p:cNvPr id="52261" name="Text Box 32"/>
            <p:cNvSpPr txBox="1">
              <a:spLocks noChangeArrowheads="1"/>
            </p:cNvSpPr>
            <p:nvPr/>
          </p:nvSpPr>
          <p:spPr bwMode="auto">
            <a:xfrm>
              <a:off x="3312" y="3456"/>
              <a:ext cx="2064" cy="748"/>
            </a:xfrm>
            <a:prstGeom prst="rect">
              <a:avLst/>
            </a:prstGeom>
            <a:noFill/>
            <a:ln w="9525">
              <a:noFill/>
              <a:miter lim="800000"/>
              <a:headEnd/>
              <a:tailEnd/>
            </a:ln>
          </p:spPr>
          <p:txBody>
            <a:bodyPr>
              <a:spAutoFit/>
            </a:bodyPr>
            <a:lstStyle/>
            <a:p>
              <a:pPr algn="ctr"/>
              <a:r>
                <a:rPr lang="en-US">
                  <a:solidFill>
                    <a:schemeClr val="accent2"/>
                  </a:solidFill>
                  <a:cs typeface="Arial" charset="0"/>
                </a:rPr>
                <a:t>Behavioral Analysis in Wireless Networks</a:t>
              </a:r>
            </a:p>
            <a:p>
              <a:pPr algn="ctr"/>
              <a:r>
                <a:rPr lang="en-US">
                  <a:solidFill>
                    <a:schemeClr val="accent2"/>
                  </a:solidFill>
                  <a:cs typeface="Arial" charset="0"/>
                </a:rPr>
                <a:t>(</a:t>
              </a:r>
              <a:r>
                <a:rPr lang="en-US" i="1">
                  <a:solidFill>
                    <a:schemeClr val="accent2"/>
                  </a:solidFill>
                  <a:cs typeface="Arial" charset="0"/>
                </a:rPr>
                <a:t>IMPACT &amp; MobiLib</a:t>
              </a:r>
              <a:r>
                <a:rPr lang="en-US">
                  <a:solidFill>
                    <a:schemeClr val="accent2"/>
                  </a:solidFill>
                  <a:cs typeface="Arial" charset="0"/>
                </a:rPr>
                <a:t>)</a:t>
              </a:r>
            </a:p>
          </p:txBody>
        </p:sp>
      </p:grpSp>
      <p:grpSp>
        <p:nvGrpSpPr>
          <p:cNvPr id="12" name="Group 33"/>
          <p:cNvGrpSpPr>
            <a:grpSpLocks/>
          </p:cNvGrpSpPr>
          <p:nvPr/>
        </p:nvGrpSpPr>
        <p:grpSpPr bwMode="auto">
          <a:xfrm>
            <a:off x="227013" y="4343400"/>
            <a:ext cx="4038600" cy="457200"/>
            <a:chOff x="143" y="2736"/>
            <a:chExt cx="2544" cy="288"/>
          </a:xfrm>
        </p:grpSpPr>
        <p:sp>
          <p:nvSpPr>
            <p:cNvPr id="52258" name="Rectangle 34"/>
            <p:cNvSpPr>
              <a:spLocks noChangeArrowheads="1"/>
            </p:cNvSpPr>
            <p:nvPr/>
          </p:nvSpPr>
          <p:spPr bwMode="auto">
            <a:xfrm>
              <a:off x="143" y="2784"/>
              <a:ext cx="2496" cy="240"/>
            </a:xfrm>
            <a:prstGeom prst="rect">
              <a:avLst/>
            </a:prstGeom>
            <a:noFill/>
            <a:ln w="9525">
              <a:solidFill>
                <a:schemeClr val="tx1"/>
              </a:solidFill>
              <a:miter lim="800000"/>
              <a:headEnd/>
              <a:tailEnd/>
            </a:ln>
          </p:spPr>
          <p:txBody>
            <a:bodyPr wrap="none" anchor="ctr"/>
            <a:lstStyle/>
            <a:p>
              <a:endParaRPr lang="en-US"/>
            </a:p>
          </p:txBody>
        </p:sp>
        <p:sp>
          <p:nvSpPr>
            <p:cNvPr id="52259" name="Text Box 35"/>
            <p:cNvSpPr txBox="1">
              <a:spLocks noChangeArrowheads="1"/>
            </p:cNvSpPr>
            <p:nvPr/>
          </p:nvSpPr>
          <p:spPr bwMode="auto">
            <a:xfrm>
              <a:off x="143" y="2736"/>
              <a:ext cx="2544" cy="269"/>
            </a:xfrm>
            <a:prstGeom prst="rect">
              <a:avLst/>
            </a:prstGeom>
            <a:noFill/>
            <a:ln w="9525">
              <a:noFill/>
              <a:miter lim="800000"/>
              <a:headEnd/>
              <a:tailEnd/>
            </a:ln>
          </p:spPr>
          <p:txBody>
            <a:bodyPr>
              <a:spAutoFit/>
            </a:bodyPr>
            <a:lstStyle/>
            <a:p>
              <a:pPr algn="ctr"/>
              <a:r>
                <a:rPr lang="en-US" sz="2200">
                  <a:cs typeface="Arial" charset="0"/>
                </a:rPr>
                <a:t>Multicast-based Mobility (</a:t>
              </a:r>
              <a:r>
                <a:rPr lang="en-US" sz="2200" i="1">
                  <a:cs typeface="Arial" charset="0"/>
                </a:rPr>
                <a:t>M&amp;M</a:t>
              </a:r>
              <a:r>
                <a:rPr lang="en-US" sz="2200">
                  <a:cs typeface="Arial" charset="0"/>
                </a:rPr>
                <a:t>)</a:t>
              </a:r>
            </a:p>
          </p:txBody>
        </p:sp>
      </p:grpSp>
      <p:grpSp>
        <p:nvGrpSpPr>
          <p:cNvPr id="13" name="Group 36"/>
          <p:cNvGrpSpPr>
            <a:grpSpLocks/>
          </p:cNvGrpSpPr>
          <p:nvPr/>
        </p:nvGrpSpPr>
        <p:grpSpPr bwMode="auto">
          <a:xfrm>
            <a:off x="228600" y="5410200"/>
            <a:ext cx="4800600" cy="457200"/>
            <a:chOff x="144" y="3408"/>
            <a:chExt cx="3024" cy="288"/>
          </a:xfrm>
        </p:grpSpPr>
        <p:sp>
          <p:nvSpPr>
            <p:cNvPr id="52256" name="Rectangle 37"/>
            <p:cNvSpPr>
              <a:spLocks noChangeArrowheads="1"/>
            </p:cNvSpPr>
            <p:nvPr/>
          </p:nvSpPr>
          <p:spPr bwMode="auto">
            <a:xfrm>
              <a:off x="144" y="3408"/>
              <a:ext cx="2928" cy="288"/>
            </a:xfrm>
            <a:prstGeom prst="rect">
              <a:avLst/>
            </a:prstGeom>
            <a:noFill/>
            <a:ln w="9525">
              <a:solidFill>
                <a:schemeClr val="tx1"/>
              </a:solidFill>
              <a:prstDash val="dash"/>
              <a:miter lim="800000"/>
              <a:headEnd/>
              <a:tailEnd/>
            </a:ln>
          </p:spPr>
          <p:txBody>
            <a:bodyPr wrap="none" anchor="ctr"/>
            <a:lstStyle/>
            <a:p>
              <a:endParaRPr lang="en-US"/>
            </a:p>
          </p:txBody>
        </p:sp>
        <p:sp>
          <p:nvSpPr>
            <p:cNvPr id="52257" name="Text Box 38"/>
            <p:cNvSpPr txBox="1">
              <a:spLocks noChangeArrowheads="1"/>
            </p:cNvSpPr>
            <p:nvPr/>
          </p:nvSpPr>
          <p:spPr bwMode="auto">
            <a:xfrm>
              <a:off x="144" y="3408"/>
              <a:ext cx="3024" cy="288"/>
            </a:xfrm>
            <a:prstGeom prst="rect">
              <a:avLst/>
            </a:prstGeom>
            <a:noFill/>
            <a:ln w="9525">
              <a:noFill/>
              <a:miter lim="800000"/>
              <a:headEnd/>
              <a:tailEnd/>
            </a:ln>
          </p:spPr>
          <p:txBody>
            <a:bodyPr>
              <a:spAutoFit/>
            </a:bodyPr>
            <a:lstStyle/>
            <a:p>
              <a:r>
                <a:rPr lang="en-US">
                  <a:cs typeface="Arial" charset="0"/>
                </a:rPr>
                <a:t>Mobility-Assisted Protocols (</a:t>
              </a:r>
              <a:r>
                <a:rPr lang="en-US" i="1">
                  <a:cs typeface="Arial" charset="0"/>
                </a:rPr>
                <a:t>MAID</a:t>
              </a:r>
              <a:r>
                <a:rPr lang="en-US">
                  <a:cs typeface="Arial" charset="0"/>
                </a:rPr>
                <a:t>)</a:t>
              </a:r>
            </a:p>
          </p:txBody>
        </p:sp>
      </p:grpSp>
      <p:grpSp>
        <p:nvGrpSpPr>
          <p:cNvPr id="14" name="Group 39"/>
          <p:cNvGrpSpPr>
            <a:grpSpLocks/>
          </p:cNvGrpSpPr>
          <p:nvPr/>
        </p:nvGrpSpPr>
        <p:grpSpPr bwMode="auto">
          <a:xfrm>
            <a:off x="228600" y="6019800"/>
            <a:ext cx="4724400" cy="830263"/>
            <a:chOff x="144" y="3792"/>
            <a:chExt cx="2160" cy="523"/>
          </a:xfrm>
        </p:grpSpPr>
        <p:sp>
          <p:nvSpPr>
            <p:cNvPr id="52254" name="Rectangle 40"/>
            <p:cNvSpPr>
              <a:spLocks noChangeArrowheads="1"/>
            </p:cNvSpPr>
            <p:nvPr/>
          </p:nvSpPr>
          <p:spPr bwMode="auto">
            <a:xfrm>
              <a:off x="144" y="3792"/>
              <a:ext cx="2112" cy="288"/>
            </a:xfrm>
            <a:prstGeom prst="rect">
              <a:avLst/>
            </a:prstGeom>
            <a:noFill/>
            <a:ln w="9525">
              <a:solidFill>
                <a:schemeClr val="tx1"/>
              </a:solidFill>
              <a:prstDash val="dash"/>
              <a:miter lim="800000"/>
              <a:headEnd/>
              <a:tailEnd/>
            </a:ln>
          </p:spPr>
          <p:txBody>
            <a:bodyPr wrap="none" anchor="ctr"/>
            <a:lstStyle/>
            <a:p>
              <a:endParaRPr lang="en-US"/>
            </a:p>
          </p:txBody>
        </p:sp>
        <p:sp>
          <p:nvSpPr>
            <p:cNvPr id="52255" name="Text Box 41"/>
            <p:cNvSpPr txBox="1">
              <a:spLocks noChangeArrowheads="1"/>
            </p:cNvSpPr>
            <p:nvPr/>
          </p:nvSpPr>
          <p:spPr bwMode="auto">
            <a:xfrm>
              <a:off x="144" y="3792"/>
              <a:ext cx="2160" cy="523"/>
            </a:xfrm>
            <a:prstGeom prst="rect">
              <a:avLst/>
            </a:prstGeom>
            <a:noFill/>
            <a:ln w="9525">
              <a:noFill/>
              <a:miter lim="800000"/>
              <a:headEnd/>
              <a:tailEnd/>
            </a:ln>
          </p:spPr>
          <p:txBody>
            <a:bodyPr>
              <a:spAutoFit/>
            </a:bodyPr>
            <a:lstStyle/>
            <a:p>
              <a:r>
                <a:rPr lang="en-US" dirty="0">
                  <a:solidFill>
                    <a:schemeClr val="accent2"/>
                  </a:solidFill>
                  <a:cs typeface="Arial" charset="0"/>
                </a:rPr>
                <a:t>Socially-Aware Networks (AWARE)</a:t>
              </a:r>
            </a:p>
          </p:txBody>
        </p:sp>
      </p:grpSp>
      <p:sp>
        <p:nvSpPr>
          <p:cNvPr id="119850" name="Line 42"/>
          <p:cNvSpPr>
            <a:spLocks noChangeShapeType="1"/>
          </p:cNvSpPr>
          <p:nvPr/>
        </p:nvSpPr>
        <p:spPr bwMode="auto">
          <a:xfrm flipH="1">
            <a:off x="4953000" y="2514600"/>
            <a:ext cx="1447800" cy="0"/>
          </a:xfrm>
          <a:prstGeom prst="line">
            <a:avLst/>
          </a:prstGeom>
          <a:noFill/>
          <a:ln w="9525">
            <a:solidFill>
              <a:schemeClr val="tx1"/>
            </a:solidFill>
            <a:round/>
            <a:headEnd/>
            <a:tailEnd/>
          </a:ln>
        </p:spPr>
        <p:txBody>
          <a:bodyPr anchor="ctr"/>
          <a:lstStyle/>
          <a:p>
            <a:endParaRPr lang="en-US"/>
          </a:p>
        </p:txBody>
      </p:sp>
      <p:sp>
        <p:nvSpPr>
          <p:cNvPr id="119851" name="Line 43"/>
          <p:cNvSpPr>
            <a:spLocks noChangeShapeType="1"/>
          </p:cNvSpPr>
          <p:nvPr/>
        </p:nvSpPr>
        <p:spPr bwMode="auto">
          <a:xfrm flipH="1">
            <a:off x="4191000" y="2514600"/>
            <a:ext cx="2209800" cy="2057400"/>
          </a:xfrm>
          <a:prstGeom prst="line">
            <a:avLst/>
          </a:prstGeom>
          <a:noFill/>
          <a:ln w="9525">
            <a:solidFill>
              <a:schemeClr val="tx1"/>
            </a:solidFill>
            <a:round/>
            <a:headEnd/>
            <a:tailEnd/>
          </a:ln>
        </p:spPr>
        <p:txBody>
          <a:bodyPr anchor="ctr"/>
          <a:lstStyle/>
          <a:p>
            <a:endParaRPr lang="en-US"/>
          </a:p>
        </p:txBody>
      </p:sp>
      <p:sp>
        <p:nvSpPr>
          <p:cNvPr id="119852" name="Line 44"/>
          <p:cNvSpPr>
            <a:spLocks noChangeShapeType="1"/>
          </p:cNvSpPr>
          <p:nvPr/>
        </p:nvSpPr>
        <p:spPr bwMode="auto">
          <a:xfrm flipH="1">
            <a:off x="4800600" y="2514600"/>
            <a:ext cx="1600200" cy="2590800"/>
          </a:xfrm>
          <a:prstGeom prst="line">
            <a:avLst/>
          </a:prstGeom>
          <a:noFill/>
          <a:ln w="9525">
            <a:solidFill>
              <a:schemeClr val="tx1"/>
            </a:solidFill>
            <a:prstDash val="dash"/>
            <a:round/>
            <a:headEnd/>
            <a:tailEnd/>
          </a:ln>
        </p:spPr>
        <p:txBody>
          <a:bodyPr anchor="ctr"/>
          <a:lstStyle/>
          <a:p>
            <a:endParaRPr lang="en-US"/>
          </a:p>
        </p:txBody>
      </p:sp>
      <p:sp>
        <p:nvSpPr>
          <p:cNvPr id="119853" name="Line 45"/>
          <p:cNvSpPr>
            <a:spLocks noChangeShapeType="1"/>
          </p:cNvSpPr>
          <p:nvPr/>
        </p:nvSpPr>
        <p:spPr bwMode="auto">
          <a:xfrm flipH="1" flipV="1">
            <a:off x="4953000" y="2514600"/>
            <a:ext cx="1447800" cy="990600"/>
          </a:xfrm>
          <a:prstGeom prst="line">
            <a:avLst/>
          </a:prstGeom>
          <a:noFill/>
          <a:ln w="9525">
            <a:solidFill>
              <a:schemeClr val="tx1"/>
            </a:solidFill>
            <a:round/>
            <a:headEnd/>
            <a:tailEnd/>
          </a:ln>
        </p:spPr>
        <p:txBody>
          <a:bodyPr anchor="ctr"/>
          <a:lstStyle/>
          <a:p>
            <a:endParaRPr lang="en-US"/>
          </a:p>
        </p:txBody>
      </p:sp>
      <p:sp>
        <p:nvSpPr>
          <p:cNvPr id="119854" name="Line 46"/>
          <p:cNvSpPr>
            <a:spLocks noChangeShapeType="1"/>
          </p:cNvSpPr>
          <p:nvPr/>
        </p:nvSpPr>
        <p:spPr bwMode="auto">
          <a:xfrm flipH="1" flipV="1">
            <a:off x="4343400" y="3429000"/>
            <a:ext cx="2057400" cy="76200"/>
          </a:xfrm>
          <a:prstGeom prst="line">
            <a:avLst/>
          </a:prstGeom>
          <a:noFill/>
          <a:ln w="9525">
            <a:solidFill>
              <a:schemeClr val="tx1"/>
            </a:solidFill>
            <a:round/>
            <a:headEnd/>
            <a:tailEnd/>
          </a:ln>
        </p:spPr>
        <p:txBody>
          <a:bodyPr anchor="ctr"/>
          <a:lstStyle/>
          <a:p>
            <a:endParaRPr lang="en-US"/>
          </a:p>
        </p:txBody>
      </p:sp>
      <p:sp>
        <p:nvSpPr>
          <p:cNvPr id="119855" name="Line 47"/>
          <p:cNvSpPr>
            <a:spLocks noChangeShapeType="1"/>
          </p:cNvSpPr>
          <p:nvPr/>
        </p:nvSpPr>
        <p:spPr bwMode="auto">
          <a:xfrm flipH="1">
            <a:off x="4191000" y="3505200"/>
            <a:ext cx="2209800" cy="1066800"/>
          </a:xfrm>
          <a:prstGeom prst="line">
            <a:avLst/>
          </a:prstGeom>
          <a:noFill/>
          <a:ln w="9525">
            <a:solidFill>
              <a:schemeClr val="tx1"/>
            </a:solidFill>
            <a:round/>
            <a:headEnd/>
            <a:tailEnd/>
          </a:ln>
        </p:spPr>
        <p:txBody>
          <a:bodyPr anchor="ctr"/>
          <a:lstStyle/>
          <a:p>
            <a:endParaRPr lang="en-US"/>
          </a:p>
        </p:txBody>
      </p:sp>
      <p:sp>
        <p:nvSpPr>
          <p:cNvPr id="119856" name="Line 48"/>
          <p:cNvSpPr>
            <a:spLocks noChangeShapeType="1"/>
          </p:cNvSpPr>
          <p:nvPr/>
        </p:nvSpPr>
        <p:spPr bwMode="auto">
          <a:xfrm flipH="1">
            <a:off x="4876800" y="3505200"/>
            <a:ext cx="1524000" cy="2133600"/>
          </a:xfrm>
          <a:prstGeom prst="line">
            <a:avLst/>
          </a:prstGeom>
          <a:noFill/>
          <a:ln w="9525">
            <a:solidFill>
              <a:schemeClr val="tx1"/>
            </a:solidFill>
            <a:round/>
            <a:headEnd/>
            <a:tailEnd/>
          </a:ln>
        </p:spPr>
        <p:txBody>
          <a:bodyPr anchor="ctr"/>
          <a:lstStyle/>
          <a:p>
            <a:endParaRPr lang="en-US"/>
          </a:p>
        </p:txBody>
      </p:sp>
      <p:sp>
        <p:nvSpPr>
          <p:cNvPr id="119857" name="Line 49"/>
          <p:cNvSpPr>
            <a:spLocks noChangeShapeType="1"/>
          </p:cNvSpPr>
          <p:nvPr/>
        </p:nvSpPr>
        <p:spPr bwMode="auto">
          <a:xfrm flipH="1">
            <a:off x="4876800" y="4572000"/>
            <a:ext cx="1371600" cy="1066800"/>
          </a:xfrm>
          <a:prstGeom prst="line">
            <a:avLst/>
          </a:prstGeom>
          <a:noFill/>
          <a:ln w="9525">
            <a:solidFill>
              <a:schemeClr val="tx1"/>
            </a:solidFill>
            <a:round/>
            <a:headEnd/>
            <a:tailEnd/>
          </a:ln>
        </p:spPr>
        <p:txBody>
          <a:bodyPr anchor="ctr"/>
          <a:lstStyle/>
          <a:p>
            <a:endParaRPr lang="en-US"/>
          </a:p>
        </p:txBody>
      </p:sp>
      <p:sp>
        <p:nvSpPr>
          <p:cNvPr id="119858" name="Line 50"/>
          <p:cNvSpPr>
            <a:spLocks noChangeShapeType="1"/>
          </p:cNvSpPr>
          <p:nvPr/>
        </p:nvSpPr>
        <p:spPr bwMode="auto">
          <a:xfrm flipH="1" flipV="1">
            <a:off x="4953000" y="2514600"/>
            <a:ext cx="1295400" cy="2057400"/>
          </a:xfrm>
          <a:prstGeom prst="line">
            <a:avLst/>
          </a:prstGeom>
          <a:noFill/>
          <a:ln w="9525">
            <a:solidFill>
              <a:schemeClr val="tx1"/>
            </a:solidFill>
            <a:round/>
            <a:headEnd/>
            <a:tailEnd/>
          </a:ln>
        </p:spPr>
        <p:txBody>
          <a:bodyPr anchor="ctr"/>
          <a:lstStyle/>
          <a:p>
            <a:endParaRPr lang="en-US"/>
          </a:p>
        </p:txBody>
      </p:sp>
      <p:sp>
        <p:nvSpPr>
          <p:cNvPr id="119859" name="Line 51"/>
          <p:cNvSpPr>
            <a:spLocks noChangeShapeType="1"/>
          </p:cNvSpPr>
          <p:nvPr/>
        </p:nvSpPr>
        <p:spPr bwMode="auto">
          <a:xfrm flipH="1" flipV="1">
            <a:off x="4343400" y="3429000"/>
            <a:ext cx="1905000" cy="1143000"/>
          </a:xfrm>
          <a:prstGeom prst="line">
            <a:avLst/>
          </a:prstGeom>
          <a:noFill/>
          <a:ln w="9525">
            <a:solidFill>
              <a:schemeClr val="tx1"/>
            </a:solidFill>
            <a:round/>
            <a:headEnd/>
            <a:tailEnd/>
          </a:ln>
        </p:spPr>
        <p:txBody>
          <a:bodyPr anchor="ctr"/>
          <a:lstStyle/>
          <a:p>
            <a:endParaRPr lang="en-US"/>
          </a:p>
        </p:txBody>
      </p:sp>
      <p:sp>
        <p:nvSpPr>
          <p:cNvPr id="119860" name="Line 52"/>
          <p:cNvSpPr>
            <a:spLocks noChangeShapeType="1"/>
          </p:cNvSpPr>
          <p:nvPr/>
        </p:nvSpPr>
        <p:spPr bwMode="auto">
          <a:xfrm flipH="1">
            <a:off x="4800600" y="4572000"/>
            <a:ext cx="1447800" cy="533400"/>
          </a:xfrm>
          <a:prstGeom prst="line">
            <a:avLst/>
          </a:prstGeom>
          <a:noFill/>
          <a:ln w="9525">
            <a:solidFill>
              <a:schemeClr val="tx1"/>
            </a:solidFill>
            <a:round/>
            <a:headEnd/>
            <a:tailEnd/>
          </a:ln>
        </p:spPr>
        <p:txBody>
          <a:bodyPr anchor="ctr"/>
          <a:lstStyle/>
          <a:p>
            <a:endParaRPr lang="en-US"/>
          </a:p>
        </p:txBody>
      </p:sp>
      <p:sp>
        <p:nvSpPr>
          <p:cNvPr id="119861" name="Line 53"/>
          <p:cNvSpPr>
            <a:spLocks noChangeShapeType="1"/>
          </p:cNvSpPr>
          <p:nvPr/>
        </p:nvSpPr>
        <p:spPr bwMode="auto">
          <a:xfrm flipH="1">
            <a:off x="4876800" y="4572000"/>
            <a:ext cx="1371600" cy="1676400"/>
          </a:xfrm>
          <a:prstGeom prst="line">
            <a:avLst/>
          </a:prstGeom>
          <a:noFill/>
          <a:ln w="9525">
            <a:solidFill>
              <a:schemeClr val="tx1"/>
            </a:solidFill>
            <a:prstDash val="dash"/>
            <a:round/>
            <a:headEnd/>
            <a:tailEnd/>
          </a:ln>
        </p:spPr>
        <p:txBody>
          <a:bodyPr anchor="ctr"/>
          <a:lstStyle/>
          <a:p>
            <a:endParaRPr lang="en-US"/>
          </a:p>
        </p:txBody>
      </p:sp>
      <p:sp>
        <p:nvSpPr>
          <p:cNvPr id="119863" name="Line 55"/>
          <p:cNvSpPr>
            <a:spLocks noChangeShapeType="1"/>
          </p:cNvSpPr>
          <p:nvPr/>
        </p:nvSpPr>
        <p:spPr bwMode="auto">
          <a:xfrm>
            <a:off x="4876800" y="6324600"/>
            <a:ext cx="1143000" cy="0"/>
          </a:xfrm>
          <a:prstGeom prst="line">
            <a:avLst/>
          </a:prstGeom>
          <a:noFill/>
          <a:ln w="9525">
            <a:solidFill>
              <a:schemeClr val="tx1"/>
            </a:solidFill>
            <a:prstDash val="dash"/>
            <a:round/>
            <a:headEnd/>
            <a:tailEnd/>
          </a:ln>
        </p:spPr>
        <p:txBody>
          <a:bodyPr anchor="ctr"/>
          <a:lstStyle/>
          <a:p>
            <a:endParaRPr lang="en-US"/>
          </a:p>
        </p:txBody>
      </p:sp>
      <p:sp>
        <p:nvSpPr>
          <p:cNvPr id="119864" name="Line 56"/>
          <p:cNvSpPr>
            <a:spLocks noChangeShapeType="1"/>
          </p:cNvSpPr>
          <p:nvPr/>
        </p:nvSpPr>
        <p:spPr bwMode="auto">
          <a:xfrm flipH="1" flipV="1">
            <a:off x="4876800" y="5638800"/>
            <a:ext cx="1143000" cy="685800"/>
          </a:xfrm>
          <a:prstGeom prst="line">
            <a:avLst/>
          </a:prstGeom>
          <a:noFill/>
          <a:ln w="9525">
            <a:solidFill>
              <a:schemeClr val="tx1"/>
            </a:solidFill>
            <a:prstDash val="dash"/>
            <a:round/>
            <a:headEnd/>
            <a:tailEnd/>
          </a:ln>
        </p:spPr>
        <p:txBody>
          <a:bodyPr anchor="ctr"/>
          <a:lstStyle/>
          <a:p>
            <a:endParaRPr lang="en-US"/>
          </a:p>
        </p:txBody>
      </p:sp>
      <p:sp>
        <p:nvSpPr>
          <p:cNvPr id="56" name="Rectangle 40"/>
          <p:cNvSpPr>
            <a:spLocks noChangeArrowheads="1"/>
          </p:cNvSpPr>
          <p:nvPr/>
        </p:nvSpPr>
        <p:spPr bwMode="auto">
          <a:xfrm>
            <a:off x="228600" y="6400800"/>
            <a:ext cx="4619413" cy="457200"/>
          </a:xfrm>
          <a:prstGeom prst="rect">
            <a:avLst/>
          </a:prstGeom>
          <a:noFill/>
          <a:ln w="9525">
            <a:solidFill>
              <a:schemeClr val="tx1"/>
            </a:solidFill>
            <a:prstDash val="dash"/>
            <a:miter lim="800000"/>
            <a:headEnd/>
            <a:tailEnd/>
          </a:ln>
        </p:spPr>
        <p:txBody>
          <a:bodyPr wrap="none" anchor="ctr"/>
          <a:lstStyle/>
          <a:p>
            <a:endParaRPr lang="en-US"/>
          </a:p>
        </p:txBody>
      </p:sp>
      <p:sp>
        <p:nvSpPr>
          <p:cNvPr id="57" name="Text Box 41"/>
          <p:cNvSpPr txBox="1">
            <a:spLocks noChangeArrowheads="1"/>
          </p:cNvSpPr>
          <p:nvPr/>
        </p:nvSpPr>
        <p:spPr bwMode="auto">
          <a:xfrm>
            <a:off x="152400" y="6400800"/>
            <a:ext cx="4724400" cy="461665"/>
          </a:xfrm>
          <a:prstGeom prst="rect">
            <a:avLst/>
          </a:prstGeom>
          <a:noFill/>
          <a:ln w="9525">
            <a:noFill/>
            <a:miter lim="800000"/>
            <a:headEnd/>
            <a:tailEnd/>
          </a:ln>
        </p:spPr>
        <p:txBody>
          <a:bodyPr>
            <a:spAutoFit/>
          </a:bodyPr>
          <a:lstStyle/>
          <a:p>
            <a:r>
              <a:rPr lang="en-US" b="1" i="1" dirty="0" smtClean="0">
                <a:solidFill>
                  <a:schemeClr val="accent2"/>
                </a:solidFill>
                <a:cs typeface="Arial" charset="0"/>
              </a:rPr>
              <a:t> </a:t>
            </a:r>
            <a:r>
              <a:rPr lang="en-US" b="1" i="1" dirty="0" err="1" smtClean="0">
                <a:solidFill>
                  <a:schemeClr val="accent2"/>
                </a:solidFill>
                <a:cs typeface="Arial" charset="0"/>
              </a:rPr>
              <a:t>iTrust</a:t>
            </a:r>
            <a:r>
              <a:rPr lang="en-US" b="1" i="1" dirty="0" smtClean="0">
                <a:solidFill>
                  <a:schemeClr val="accent2"/>
                </a:solidFill>
                <a:cs typeface="Arial" charset="0"/>
              </a:rPr>
              <a:t>, </a:t>
            </a:r>
            <a:r>
              <a:rPr lang="en-US" b="1" i="1" dirty="0" err="1" smtClean="0">
                <a:solidFill>
                  <a:schemeClr val="accent2"/>
                </a:solidFill>
                <a:cs typeface="Arial" charset="0"/>
              </a:rPr>
              <a:t>iCast</a:t>
            </a:r>
            <a:r>
              <a:rPr lang="en-US" b="1" i="1" dirty="0" smtClean="0">
                <a:solidFill>
                  <a:schemeClr val="accent2"/>
                </a:solidFill>
                <a:cs typeface="Arial" charset="0"/>
              </a:rPr>
              <a:t> (profile-cast), </a:t>
            </a:r>
            <a:r>
              <a:rPr lang="en-US" b="1" i="1" dirty="0" err="1" smtClean="0">
                <a:solidFill>
                  <a:schemeClr val="accent2"/>
                </a:solidFill>
                <a:cs typeface="Arial" charset="0"/>
              </a:rPr>
              <a:t>iTest</a:t>
            </a:r>
            <a:endParaRPr lang="en-US" b="1" i="1" dirty="0">
              <a:solidFill>
                <a:schemeClr val="accent2"/>
              </a:solidFill>
              <a:cs typeface="Arial" charset="0"/>
            </a:endParaRPr>
          </a:p>
        </p:txBody>
      </p:sp>
      <p:sp>
        <p:nvSpPr>
          <p:cNvPr id="58" name="Line 55"/>
          <p:cNvSpPr>
            <a:spLocks noChangeShapeType="1"/>
          </p:cNvSpPr>
          <p:nvPr/>
        </p:nvSpPr>
        <p:spPr bwMode="auto">
          <a:xfrm flipV="1">
            <a:off x="4800600" y="6477000"/>
            <a:ext cx="1219200" cy="152400"/>
          </a:xfrm>
          <a:prstGeom prst="line">
            <a:avLst/>
          </a:prstGeom>
          <a:noFill/>
          <a:ln w="9525">
            <a:solidFill>
              <a:schemeClr val="tx1"/>
            </a:solidFill>
            <a:prstDash val="dash"/>
            <a:round/>
            <a:headEnd/>
            <a:tailEnd/>
          </a:ln>
        </p:spPr>
        <p:txBody>
          <a:bodyPr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98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985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98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985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985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985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985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985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985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985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98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986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986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986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57">
                                            <p:txEl>
                                              <p:pRg st="0" end="0"/>
                                            </p:txEl>
                                          </p:spTgt>
                                        </p:tgtEl>
                                        <p:attrNameLst>
                                          <p:attrName>style.visibility</p:attrName>
                                        </p:attrNameLst>
                                      </p:cBhvr>
                                      <p:to>
                                        <p:strVal val="visible"/>
                                      </p:to>
                                    </p:set>
                                    <p:animEffect transition="in" filter="fade">
                                      <p:cBhvr>
                                        <p:cTn id="69" dur="2000"/>
                                        <p:tgtEl>
                                          <p:spTgt spid="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50" grpId="0" animBg="1"/>
      <p:bldP spid="119851" grpId="0" animBg="1"/>
      <p:bldP spid="119852" grpId="0" animBg="1"/>
      <p:bldP spid="119853" grpId="0" animBg="1"/>
      <p:bldP spid="119854" grpId="0" animBg="1"/>
      <p:bldP spid="119855" grpId="0" animBg="1"/>
      <p:bldP spid="119856" grpId="0" animBg="1"/>
      <p:bldP spid="119857" grpId="0" animBg="1"/>
      <p:bldP spid="119858" grpId="0" animBg="1"/>
      <p:bldP spid="119859" grpId="0" animBg="1"/>
      <p:bldP spid="119860" grpId="0" animBg="1"/>
      <p:bldP spid="119861" grpId="0" animBg="1"/>
      <p:bldP spid="119863" grpId="0" animBg="1"/>
      <p:bldP spid="119864" grpId="0" animBg="1"/>
      <p:bldP spid="57" grpId="0" build="allAtOnce"/>
      <p:bldP spid="5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1" name="Picture 2"/>
          <p:cNvPicPr>
            <a:picLocks noChangeAspect="1" noChangeArrowheads="1"/>
          </p:cNvPicPr>
          <p:nvPr/>
        </p:nvPicPr>
        <p:blipFill>
          <a:blip r:embed="rId2"/>
          <a:srcRect/>
          <a:stretch>
            <a:fillRect/>
          </a:stretch>
        </p:blipFill>
        <p:spPr bwMode="auto">
          <a:xfrm>
            <a:off x="228600" y="5623339"/>
            <a:ext cx="1981200" cy="1234661"/>
          </a:xfrm>
          <a:prstGeom prst="rect">
            <a:avLst/>
          </a:prstGeom>
          <a:noFill/>
          <a:ln w="9525">
            <a:noFill/>
            <a:miter lim="800000"/>
            <a:headEnd/>
            <a:tailEnd/>
          </a:ln>
        </p:spPr>
      </p:pic>
      <p:sp>
        <p:nvSpPr>
          <p:cNvPr id="21512" name="TextBox 9"/>
          <p:cNvSpPr txBox="1">
            <a:spLocks noChangeArrowheads="1"/>
          </p:cNvSpPr>
          <p:nvPr/>
        </p:nvSpPr>
        <p:spPr bwMode="auto">
          <a:xfrm>
            <a:off x="2362200" y="5638800"/>
            <a:ext cx="4671472" cy="830997"/>
          </a:xfrm>
          <a:prstGeom prst="rect">
            <a:avLst/>
          </a:prstGeom>
          <a:noFill/>
          <a:ln w="9525">
            <a:solidFill>
              <a:schemeClr val="tx1"/>
            </a:solidFill>
            <a:miter lim="800000"/>
            <a:headEnd/>
            <a:tailEnd/>
          </a:ln>
        </p:spPr>
        <p:txBody>
          <a:bodyPr wrap="none">
            <a:spAutoFit/>
          </a:bodyPr>
          <a:lstStyle/>
          <a:p>
            <a:r>
              <a:rPr lang="en-US" sz="2400" i="1" dirty="0">
                <a:solidFill>
                  <a:srgbClr val="0000FF"/>
                </a:solidFill>
                <a:latin typeface="Times New Roman" pitchFamily="-111" charset="0"/>
              </a:rPr>
              <a:t>New paradigms of </a:t>
            </a:r>
            <a:r>
              <a:rPr lang="en-US" sz="2400" i="1" dirty="0" smtClean="0">
                <a:solidFill>
                  <a:srgbClr val="FF0000"/>
                </a:solidFill>
                <a:latin typeface="Times New Roman" pitchFamily="-111" charset="0"/>
              </a:rPr>
              <a:t>communication</a:t>
            </a:r>
            <a:r>
              <a:rPr lang="en-US" sz="2400" i="1" dirty="0" smtClean="0">
                <a:solidFill>
                  <a:srgbClr val="0000FF"/>
                </a:solidFill>
                <a:latin typeface="Times New Roman" pitchFamily="-111" charset="0"/>
              </a:rPr>
              <a:t>,</a:t>
            </a:r>
          </a:p>
          <a:p>
            <a:r>
              <a:rPr lang="en-US" sz="2400" i="1" dirty="0" smtClean="0">
                <a:solidFill>
                  <a:srgbClr val="0000FF"/>
                </a:solidFill>
                <a:latin typeface="Times New Roman" pitchFamily="-111" charset="0"/>
              </a:rPr>
              <a:t>computation, storage and </a:t>
            </a:r>
            <a:r>
              <a:rPr lang="en-US" sz="2400" i="1" dirty="0" smtClean="0">
                <a:solidFill>
                  <a:srgbClr val="FF0000"/>
                </a:solidFill>
                <a:latin typeface="Times New Roman" pitchFamily="-111" charset="0"/>
              </a:rPr>
              <a:t>sensing</a:t>
            </a:r>
            <a:r>
              <a:rPr lang="en-US" sz="2400" i="1" dirty="0" smtClean="0">
                <a:solidFill>
                  <a:srgbClr val="0000FF"/>
                </a:solidFill>
                <a:latin typeface="Times New Roman" pitchFamily="-111" charset="0"/>
              </a:rPr>
              <a:t>?!</a:t>
            </a:r>
            <a:endParaRPr lang="en-US" sz="2400" i="1" dirty="0">
              <a:solidFill>
                <a:srgbClr val="0000FF"/>
              </a:solidFill>
              <a:latin typeface="Times New Roman" pitchFamily="-111" charset="0"/>
            </a:endParaRPr>
          </a:p>
        </p:txBody>
      </p:sp>
      <p:sp>
        <p:nvSpPr>
          <p:cNvPr id="21507" name="Content Placeholder 12"/>
          <p:cNvSpPr>
            <a:spLocks noGrp="1"/>
          </p:cNvSpPr>
          <p:nvPr>
            <p:ph idx="1"/>
          </p:nvPr>
        </p:nvSpPr>
        <p:spPr>
          <a:xfrm>
            <a:off x="381000" y="1905000"/>
            <a:ext cx="7924800" cy="4525963"/>
          </a:xfrm>
        </p:spPr>
        <p:txBody>
          <a:bodyPr/>
          <a:lstStyle/>
          <a:p>
            <a:r>
              <a:rPr lang="en-US" dirty="0" smtClean="0">
                <a:latin typeface="Times New Roman" pitchFamily="-111" charset="0"/>
                <a:ea typeface="ＭＳ Ｐゴシック" pitchFamily="-111" charset="-128"/>
              </a:rPr>
              <a:t>Tight coupling between users, devices</a:t>
            </a:r>
          </a:p>
          <a:p>
            <a:pPr lvl="1"/>
            <a:r>
              <a:rPr lang="en-US" dirty="0" smtClean="0">
                <a:latin typeface="Times New Roman" pitchFamily="-111" charset="0"/>
                <a:ea typeface="ＭＳ Ｐゴシック" pitchFamily="-111" charset="-128"/>
              </a:rPr>
              <a:t>Devices can infer user preferences, behavior</a:t>
            </a:r>
          </a:p>
          <a:p>
            <a:pPr lvl="1"/>
            <a:r>
              <a:rPr lang="en-US" dirty="0" smtClean="0">
                <a:latin typeface="Times New Roman" pitchFamily="-111" charset="0"/>
                <a:ea typeface="ＭＳ Ｐゴシック" pitchFamily="-111" charset="-128"/>
              </a:rPr>
              <a:t>Capabilities: </a:t>
            </a:r>
            <a:r>
              <a:rPr lang="en-US" dirty="0" smtClean="0">
                <a:solidFill>
                  <a:srgbClr val="0000FF"/>
                </a:solidFill>
                <a:latin typeface="Times New Roman" pitchFamily="-111" charset="0"/>
                <a:ea typeface="ＭＳ Ｐゴシック" pitchFamily="-111" charset="-128"/>
              </a:rPr>
              <a:t>comm.</a:t>
            </a:r>
            <a:r>
              <a:rPr lang="en-US" dirty="0" smtClean="0">
                <a:latin typeface="Times New Roman" pitchFamily="-111" charset="0"/>
                <a:ea typeface="ＭＳ Ｐゴシック" pitchFamily="-111" charset="-128"/>
              </a:rPr>
              <a:t>, </a:t>
            </a:r>
            <a:r>
              <a:rPr lang="en-US" dirty="0" smtClean="0">
                <a:solidFill>
                  <a:srgbClr val="FF0000"/>
                </a:solidFill>
                <a:latin typeface="Times New Roman" pitchFamily="-111" charset="0"/>
                <a:ea typeface="ＭＳ Ｐゴシック" pitchFamily="-111" charset="-128"/>
              </a:rPr>
              <a:t>comp.</a:t>
            </a:r>
            <a:r>
              <a:rPr lang="en-US" dirty="0" smtClean="0">
                <a:latin typeface="Times New Roman" pitchFamily="-111" charset="0"/>
                <a:ea typeface="ＭＳ Ｐゴシック" pitchFamily="-111" charset="-128"/>
              </a:rPr>
              <a:t>, </a:t>
            </a:r>
            <a:r>
              <a:rPr lang="en-US" dirty="0" smtClean="0">
                <a:solidFill>
                  <a:srgbClr val="456B4F"/>
                </a:solidFill>
                <a:latin typeface="Times New Roman" pitchFamily="-111" charset="0"/>
                <a:ea typeface="ＭＳ Ｐゴシック" pitchFamily="-111" charset="-128"/>
              </a:rPr>
              <a:t>storage</a:t>
            </a:r>
            <a:r>
              <a:rPr lang="en-US" dirty="0" smtClean="0">
                <a:latin typeface="Times New Roman" pitchFamily="-111" charset="0"/>
                <a:ea typeface="ＭＳ Ｐゴシック" pitchFamily="-111" charset="-128"/>
              </a:rPr>
              <a:t>, </a:t>
            </a:r>
            <a:r>
              <a:rPr lang="en-US" dirty="0" smtClean="0">
                <a:solidFill>
                  <a:srgbClr val="CC00CC"/>
                </a:solidFill>
                <a:latin typeface="Times New Roman" pitchFamily="-111" charset="0"/>
                <a:ea typeface="ＭＳ Ｐゴシック" pitchFamily="-111" charset="-128"/>
              </a:rPr>
              <a:t>sensing</a:t>
            </a:r>
          </a:p>
          <a:p>
            <a:r>
              <a:rPr lang="en-US" dirty="0" smtClean="0">
                <a:latin typeface="Times New Roman" pitchFamily="-111" charset="0"/>
                <a:ea typeface="ＭＳ Ｐゴシック" pitchFamily="-111" charset="-128"/>
              </a:rPr>
              <a:t>New generation of behavior-aware protocols</a:t>
            </a:r>
          </a:p>
          <a:p>
            <a:pPr lvl="1"/>
            <a:r>
              <a:rPr lang="en-US" dirty="0" smtClean="0">
                <a:latin typeface="Times New Roman" pitchFamily="-111" charset="0"/>
                <a:ea typeface="ＭＳ Ｐゴシック" pitchFamily="-111" charset="-128"/>
              </a:rPr>
              <a:t>Behavior: mobility, interest, trust, friendship,… </a:t>
            </a:r>
          </a:p>
          <a:p>
            <a:pPr lvl="1"/>
            <a:r>
              <a:rPr lang="en-US" dirty="0" smtClean="0">
                <a:latin typeface="Times New Roman" pitchFamily="-111" charset="0"/>
                <a:ea typeface="ＭＳ Ｐゴシック" pitchFamily="-111" charset="-128"/>
              </a:rPr>
              <a:t>Apps: interest-cast, participatory sensing, crowd sourcing, mobile social nets, alert systems, …</a:t>
            </a:r>
          </a:p>
        </p:txBody>
      </p:sp>
      <p:sp>
        <p:nvSpPr>
          <p:cNvPr id="21506" name="Title 11"/>
          <p:cNvSpPr>
            <a:spLocks noGrp="1"/>
          </p:cNvSpPr>
          <p:nvPr>
            <p:ph type="title"/>
          </p:nvPr>
        </p:nvSpPr>
        <p:spPr>
          <a:xfrm>
            <a:off x="609600" y="152400"/>
            <a:ext cx="8229600" cy="1143000"/>
          </a:xfrm>
        </p:spPr>
        <p:txBody>
          <a:bodyPr/>
          <a:lstStyle/>
          <a:p>
            <a:r>
              <a:rPr lang="en-US" sz="3600" u="sng" dirty="0" smtClean="0">
                <a:solidFill>
                  <a:srgbClr val="0000FF"/>
                </a:solidFill>
                <a:latin typeface="Times New Roman" pitchFamily="-111" charset="0"/>
                <a:ea typeface="ＭＳ Ｐゴシック" pitchFamily="-111" charset="-128"/>
              </a:rPr>
              <a:t>Emerging Behavior-Aware Services</a:t>
            </a:r>
          </a:p>
        </p:txBody>
      </p:sp>
      <p:pic>
        <p:nvPicPr>
          <p:cNvPr id="21509" name="Picture 16"/>
          <p:cNvPicPr>
            <a:picLocks noChangeAspect="1"/>
          </p:cNvPicPr>
          <p:nvPr/>
        </p:nvPicPr>
        <p:blipFill>
          <a:blip r:embed="rId3"/>
          <a:srcRect/>
          <a:stretch>
            <a:fillRect/>
          </a:stretch>
        </p:blipFill>
        <p:spPr bwMode="auto">
          <a:xfrm>
            <a:off x="152400" y="685800"/>
            <a:ext cx="1181100" cy="1181100"/>
          </a:xfrm>
          <a:prstGeom prst="rect">
            <a:avLst/>
          </a:prstGeom>
          <a:noFill/>
          <a:ln w="9525">
            <a:noFill/>
            <a:miter lim="800000"/>
            <a:headEnd/>
            <a:tailEnd/>
          </a:ln>
        </p:spPr>
      </p:pic>
      <p:pic>
        <p:nvPicPr>
          <p:cNvPr id="21510" name="Picture 17"/>
          <p:cNvPicPr>
            <a:picLocks noChangeAspect="1"/>
          </p:cNvPicPr>
          <p:nvPr/>
        </p:nvPicPr>
        <p:blipFill>
          <a:blip r:embed="rId4"/>
          <a:srcRect/>
          <a:stretch>
            <a:fillRect/>
          </a:stretch>
        </p:blipFill>
        <p:spPr bwMode="auto">
          <a:xfrm>
            <a:off x="7162800" y="5638800"/>
            <a:ext cx="1778649" cy="1066800"/>
          </a:xfrm>
          <a:prstGeom prst="rect">
            <a:avLst/>
          </a:prstGeom>
          <a:noFill/>
          <a:ln w="9525">
            <a:noFill/>
            <a:miter lim="800000"/>
            <a:headEnd/>
            <a:tailEnd/>
          </a:ln>
        </p:spPr>
      </p:pic>
      <p:grpSp>
        <p:nvGrpSpPr>
          <p:cNvPr id="2" name="Group 13"/>
          <p:cNvGrpSpPr/>
          <p:nvPr/>
        </p:nvGrpSpPr>
        <p:grpSpPr>
          <a:xfrm>
            <a:off x="7086600" y="990600"/>
            <a:ext cx="2057400" cy="1447800"/>
            <a:chOff x="7467600" y="1295400"/>
            <a:chExt cx="1524000" cy="1143000"/>
          </a:xfrm>
        </p:grpSpPr>
        <p:pic>
          <p:nvPicPr>
            <p:cNvPr id="12" name="Picture 3"/>
            <p:cNvPicPr>
              <a:picLocks noChangeAspect="1" noChangeArrowheads="1"/>
            </p:cNvPicPr>
            <p:nvPr/>
          </p:nvPicPr>
          <p:blipFill>
            <a:blip r:embed="rId5"/>
            <a:srcRect/>
            <a:stretch>
              <a:fillRect/>
            </a:stretch>
          </p:blipFill>
          <p:spPr bwMode="auto">
            <a:xfrm>
              <a:off x="7467600" y="1295400"/>
              <a:ext cx="1524000" cy="1143000"/>
            </a:xfrm>
            <a:prstGeom prst="rect">
              <a:avLst/>
            </a:prstGeom>
            <a:noFill/>
            <a:ln w="9525">
              <a:noFill/>
              <a:miter lim="800000"/>
              <a:headEnd/>
              <a:tailEnd/>
            </a:ln>
          </p:spPr>
        </p:pic>
        <p:pic>
          <p:nvPicPr>
            <p:cNvPr id="13" name="Picture 2"/>
            <p:cNvPicPr>
              <a:picLocks noChangeAspect="1" noChangeArrowheads="1"/>
            </p:cNvPicPr>
            <p:nvPr/>
          </p:nvPicPr>
          <p:blipFill>
            <a:blip r:embed="rId6"/>
            <a:srcRect/>
            <a:stretch>
              <a:fillRect/>
            </a:stretch>
          </p:blipFill>
          <p:spPr bwMode="auto">
            <a:xfrm>
              <a:off x="8268227" y="1460653"/>
              <a:ext cx="651253" cy="475102"/>
            </a:xfrm>
            <a:prstGeom prst="rect">
              <a:avLst/>
            </a:prstGeom>
            <a:noFill/>
            <a:ln w="9525">
              <a:noFill/>
              <a:miter lim="800000"/>
              <a:headEnd/>
              <a:tailEnd/>
            </a:ln>
          </p:spPr>
        </p:pic>
      </p:grpSp>
      <p:grpSp>
        <p:nvGrpSpPr>
          <p:cNvPr id="3" name="Group 16"/>
          <p:cNvGrpSpPr/>
          <p:nvPr/>
        </p:nvGrpSpPr>
        <p:grpSpPr>
          <a:xfrm>
            <a:off x="-685800" y="1295400"/>
            <a:ext cx="9677400" cy="4648200"/>
            <a:chOff x="-685800" y="1295400"/>
            <a:chExt cx="9677400" cy="4648200"/>
          </a:xfrm>
        </p:grpSpPr>
        <p:pic>
          <p:nvPicPr>
            <p:cNvPr id="14" name="Picture 13" descr="card-wearable.jpg"/>
            <p:cNvPicPr>
              <a:picLocks noChangeAspect="1"/>
            </p:cNvPicPr>
            <p:nvPr/>
          </p:nvPicPr>
          <p:blipFill>
            <a:blip r:embed="rId7"/>
            <a:stretch>
              <a:fillRect/>
            </a:stretch>
          </p:blipFill>
          <p:spPr>
            <a:xfrm>
              <a:off x="-685800" y="2209800"/>
              <a:ext cx="6617776" cy="3733800"/>
            </a:xfrm>
            <a:prstGeom prst="rect">
              <a:avLst/>
            </a:prstGeom>
          </p:spPr>
        </p:pic>
        <p:grpSp>
          <p:nvGrpSpPr>
            <p:cNvPr id="4" name="Group 10"/>
            <p:cNvGrpSpPr/>
            <p:nvPr/>
          </p:nvGrpSpPr>
          <p:grpSpPr>
            <a:xfrm>
              <a:off x="3657600" y="1295400"/>
              <a:ext cx="5334000" cy="4343400"/>
              <a:chOff x="7467600" y="1295400"/>
              <a:chExt cx="1524000" cy="1143000"/>
            </a:xfrm>
          </p:grpSpPr>
          <p:pic>
            <p:nvPicPr>
              <p:cNvPr id="15" name="Picture 3"/>
              <p:cNvPicPr>
                <a:picLocks noChangeAspect="1" noChangeArrowheads="1"/>
              </p:cNvPicPr>
              <p:nvPr/>
            </p:nvPicPr>
            <p:blipFill>
              <a:blip r:embed="rId5"/>
              <a:srcRect/>
              <a:stretch>
                <a:fillRect/>
              </a:stretch>
            </p:blipFill>
            <p:spPr bwMode="auto">
              <a:xfrm>
                <a:off x="7467600" y="1295400"/>
                <a:ext cx="1524000" cy="1143000"/>
              </a:xfrm>
              <a:prstGeom prst="rect">
                <a:avLst/>
              </a:prstGeom>
              <a:noFill/>
              <a:ln w="9525">
                <a:noFill/>
                <a:miter lim="800000"/>
                <a:headEnd/>
                <a:tailEnd/>
              </a:ln>
            </p:spPr>
          </p:pic>
          <p:pic>
            <p:nvPicPr>
              <p:cNvPr id="16" name="Picture 2"/>
              <p:cNvPicPr>
                <a:picLocks noChangeAspect="1" noChangeArrowheads="1"/>
              </p:cNvPicPr>
              <p:nvPr/>
            </p:nvPicPr>
            <p:blipFill>
              <a:blip r:embed="rId6"/>
              <a:srcRect/>
              <a:stretch>
                <a:fillRect/>
              </a:stretch>
            </p:blipFill>
            <p:spPr bwMode="auto">
              <a:xfrm>
                <a:off x="8268227" y="1460653"/>
                <a:ext cx="651253" cy="475102"/>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u="sng" dirty="0" err="1" smtClean="0">
                <a:solidFill>
                  <a:srgbClr val="0000FF"/>
                </a:solidFill>
                <a:latin typeface="Times New Roman"/>
                <a:cs typeface="Times New Roman"/>
              </a:rPr>
              <a:t>Platooning</a:t>
            </a:r>
            <a:r>
              <a:rPr lang="en-US" sz="3800" u="sng" dirty="0" smtClean="0">
                <a:solidFill>
                  <a:srgbClr val="0000FF"/>
                </a:solidFill>
                <a:latin typeface="Times New Roman"/>
                <a:cs typeface="Times New Roman"/>
              </a:rPr>
              <a:t>: Essential for Future VANET</a:t>
            </a:r>
            <a:endParaRPr lang="en-US" sz="3800" u="sng" dirty="0">
              <a:solidFill>
                <a:srgbClr val="0000FF"/>
              </a:solidFill>
              <a:latin typeface="Times New Roman"/>
              <a:cs typeface="Times New Roman"/>
            </a:endParaRPr>
          </a:p>
        </p:txBody>
      </p:sp>
      <p:pic>
        <p:nvPicPr>
          <p:cNvPr id="4" name="Picture 3"/>
          <p:cNvPicPr>
            <a:picLocks noChangeAspect="1"/>
          </p:cNvPicPr>
          <p:nvPr/>
        </p:nvPicPr>
        <p:blipFill>
          <a:blip r:embed="rId2"/>
          <a:stretch>
            <a:fillRect/>
          </a:stretch>
        </p:blipFill>
        <p:spPr>
          <a:xfrm>
            <a:off x="2438400" y="4038600"/>
            <a:ext cx="3733800" cy="2375501"/>
          </a:xfrm>
          <a:prstGeom prst="rect">
            <a:avLst/>
          </a:prstGeom>
        </p:spPr>
      </p:pic>
      <p:pic>
        <p:nvPicPr>
          <p:cNvPr id="5" name="Picture 4"/>
          <p:cNvPicPr>
            <a:picLocks noChangeAspect="1"/>
          </p:cNvPicPr>
          <p:nvPr/>
        </p:nvPicPr>
        <p:blipFill>
          <a:blip r:embed="rId3"/>
          <a:stretch>
            <a:fillRect/>
          </a:stretch>
        </p:blipFill>
        <p:spPr>
          <a:xfrm>
            <a:off x="457200" y="1676400"/>
            <a:ext cx="3247684" cy="1824785"/>
          </a:xfrm>
          <a:prstGeom prst="rect">
            <a:avLst/>
          </a:prstGeom>
        </p:spPr>
      </p:pic>
      <p:pic>
        <p:nvPicPr>
          <p:cNvPr id="6" name="Picture 5"/>
          <p:cNvPicPr>
            <a:picLocks noChangeAspect="1"/>
          </p:cNvPicPr>
          <p:nvPr/>
        </p:nvPicPr>
        <p:blipFill>
          <a:blip r:embed="rId4"/>
          <a:stretch>
            <a:fillRect/>
          </a:stretch>
        </p:blipFill>
        <p:spPr>
          <a:xfrm>
            <a:off x="3810000" y="1600200"/>
            <a:ext cx="5036887" cy="2162098"/>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0000FF"/>
                </a:solidFill>
                <a:latin typeface="Times New Roman"/>
                <a:cs typeface="Times New Roman"/>
              </a:rPr>
              <a:t>Self-driving as Platoon Enabler</a:t>
            </a:r>
            <a:endParaRPr lang="en-US" u="sng" dirty="0">
              <a:solidFill>
                <a:srgbClr val="0000FF"/>
              </a:solidFill>
              <a:latin typeface="Times New Roman"/>
              <a:cs typeface="Times New Roman"/>
            </a:endParaRPr>
          </a:p>
        </p:txBody>
      </p:sp>
      <p:pic>
        <p:nvPicPr>
          <p:cNvPr id="4" name="Picture 3" descr="self-driving-car-under-the-hood.png"/>
          <p:cNvPicPr>
            <a:picLocks noChangeAspect="1"/>
          </p:cNvPicPr>
          <p:nvPr/>
        </p:nvPicPr>
        <p:blipFill>
          <a:blip r:embed="rId2"/>
          <a:stretch>
            <a:fillRect/>
          </a:stretch>
        </p:blipFill>
        <p:spPr>
          <a:xfrm>
            <a:off x="457200" y="1600200"/>
            <a:ext cx="3581400" cy="3075790"/>
          </a:xfrm>
          <a:prstGeom prst="rect">
            <a:avLst/>
          </a:prstGeom>
        </p:spPr>
      </p:pic>
      <p:pic>
        <p:nvPicPr>
          <p:cNvPr id="5" name="Picture 4" descr="auto-pilot-landscape-1444852913-tesla1.jpg"/>
          <p:cNvPicPr>
            <a:picLocks noChangeAspect="1"/>
          </p:cNvPicPr>
          <p:nvPr/>
        </p:nvPicPr>
        <p:blipFill>
          <a:blip r:embed="rId3"/>
          <a:stretch>
            <a:fillRect/>
          </a:stretch>
        </p:blipFill>
        <p:spPr>
          <a:xfrm>
            <a:off x="4267200" y="1905000"/>
            <a:ext cx="4419600" cy="2209800"/>
          </a:xfrm>
          <a:prstGeom prst="rect">
            <a:avLst/>
          </a:prstGeom>
        </p:spPr>
      </p:pic>
      <p:pic>
        <p:nvPicPr>
          <p:cNvPr id="6" name="Picture 5" descr="Screen Shot 2015-12-05 at 3.53.04 AM.png"/>
          <p:cNvPicPr>
            <a:picLocks noChangeAspect="1"/>
          </p:cNvPicPr>
          <p:nvPr/>
        </p:nvPicPr>
        <p:blipFill>
          <a:blip r:embed="rId4"/>
          <a:stretch>
            <a:fillRect/>
          </a:stretch>
        </p:blipFill>
        <p:spPr>
          <a:xfrm>
            <a:off x="4267200" y="4419600"/>
            <a:ext cx="3276600" cy="2001383"/>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Really self-driving!</a:t>
            </a:r>
            <a:endParaRPr lang="en-US" dirty="0"/>
          </a:p>
        </p:txBody>
      </p:sp>
      <p:sp>
        <p:nvSpPr>
          <p:cNvPr id="3" name="Content Placeholder 2"/>
          <p:cNvSpPr>
            <a:spLocks noGrp="1"/>
          </p:cNvSpPr>
          <p:nvPr>
            <p:ph idx="1"/>
          </p:nvPr>
        </p:nvSpPr>
        <p:spPr/>
        <p:txBody>
          <a:bodyPr/>
          <a:lstStyle/>
          <a:p>
            <a:endParaRPr lang="en-US" dirty="0"/>
          </a:p>
        </p:txBody>
      </p:sp>
      <p:pic>
        <p:nvPicPr>
          <p:cNvPr id="4" name="Picture 3" descr="tesla-auto-pilot-6TcxiNL.jpg"/>
          <p:cNvPicPr>
            <a:picLocks noChangeAspect="1"/>
          </p:cNvPicPr>
          <p:nvPr/>
        </p:nvPicPr>
        <p:blipFill>
          <a:blip r:embed="rId2"/>
          <a:stretch>
            <a:fillRect/>
          </a:stretch>
        </p:blipFill>
        <p:spPr>
          <a:xfrm>
            <a:off x="838200" y="1524000"/>
            <a:ext cx="3810000" cy="1903661"/>
          </a:xfrm>
          <a:prstGeom prst="rect">
            <a:avLst/>
          </a:prstGeom>
        </p:spPr>
      </p:pic>
      <p:pic>
        <p:nvPicPr>
          <p:cNvPr id="5" name="Picture 4" descr="tesla-autopilot-pray.jpg"/>
          <p:cNvPicPr>
            <a:picLocks noChangeAspect="1"/>
          </p:cNvPicPr>
          <p:nvPr/>
        </p:nvPicPr>
        <p:blipFill>
          <a:blip r:embed="rId3"/>
          <a:stretch>
            <a:fillRect/>
          </a:stretch>
        </p:blipFill>
        <p:spPr>
          <a:xfrm>
            <a:off x="762000" y="3581400"/>
            <a:ext cx="4038946" cy="2795708"/>
          </a:xfrm>
          <a:prstGeom prst="rect">
            <a:avLst/>
          </a:prstGeom>
        </p:spPr>
      </p:pic>
      <p:pic>
        <p:nvPicPr>
          <p:cNvPr id="6" name="Picture 5" descr="self-driving-reading-2015-05-22-image-5.jpg"/>
          <p:cNvPicPr>
            <a:picLocks noChangeAspect="1"/>
          </p:cNvPicPr>
          <p:nvPr/>
        </p:nvPicPr>
        <p:blipFill>
          <a:blip r:embed="rId4"/>
          <a:stretch>
            <a:fillRect/>
          </a:stretch>
        </p:blipFill>
        <p:spPr>
          <a:xfrm>
            <a:off x="4953000" y="2209800"/>
            <a:ext cx="4191000" cy="2828925"/>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0000FF"/>
                </a:solidFill>
                <a:latin typeface="Times New Roman"/>
                <a:cs typeface="Times New Roman"/>
              </a:rPr>
              <a:t>Does it Exist?</a:t>
            </a:r>
            <a:endParaRPr lang="en-US" u="sng" dirty="0">
              <a:solidFill>
                <a:srgbClr val="0000FF"/>
              </a:solidFill>
              <a:latin typeface="Times New Roman"/>
              <a:cs typeface="Times New Roman"/>
            </a:endParaRPr>
          </a:p>
        </p:txBody>
      </p:sp>
      <p:pic>
        <p:nvPicPr>
          <p:cNvPr id="4" name="Content Placeholder 3" descr="tesla_model_s_p85_2014_i3.jpg"/>
          <p:cNvPicPr>
            <a:picLocks noGrp="1" noChangeAspect="1"/>
          </p:cNvPicPr>
          <p:nvPr>
            <p:ph idx="1"/>
          </p:nvPr>
        </p:nvPicPr>
        <p:blipFill>
          <a:blip r:embed="rId2"/>
          <a:srcRect l="-1261" r="-1261"/>
          <a:stretch>
            <a:fillRect/>
          </a:stretch>
        </p:blipFill>
        <p:spPr>
          <a:xfrm>
            <a:off x="4156014" y="2057401"/>
            <a:ext cx="4987985" cy="2743200"/>
          </a:xfrm>
        </p:spPr>
      </p:pic>
      <p:pic>
        <p:nvPicPr>
          <p:cNvPr id="5" name="Picture 4" descr="Tesla-Model-S.jpg"/>
          <p:cNvPicPr>
            <a:picLocks noChangeAspect="1"/>
          </p:cNvPicPr>
          <p:nvPr/>
        </p:nvPicPr>
        <p:blipFill>
          <a:blip r:embed="rId3"/>
          <a:stretch>
            <a:fillRect/>
          </a:stretch>
        </p:blipFill>
        <p:spPr>
          <a:xfrm>
            <a:off x="0" y="1517904"/>
            <a:ext cx="5029200" cy="2627757"/>
          </a:xfrm>
          <a:prstGeom prst="rect">
            <a:avLst/>
          </a:prstGeom>
        </p:spPr>
      </p:pic>
      <p:pic>
        <p:nvPicPr>
          <p:cNvPr id="6" name="Picture 5" descr="apple-soon-to-test-its-self-driving-cars-492099-2.jpg"/>
          <p:cNvPicPr>
            <a:picLocks noChangeAspect="1"/>
          </p:cNvPicPr>
          <p:nvPr/>
        </p:nvPicPr>
        <p:blipFill>
          <a:blip r:embed="rId4"/>
          <a:stretch>
            <a:fillRect/>
          </a:stretch>
        </p:blipFill>
        <p:spPr>
          <a:xfrm>
            <a:off x="304800" y="3657600"/>
            <a:ext cx="4572000" cy="3049524"/>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u="sng" dirty="0" smtClean="0">
                <a:solidFill>
                  <a:srgbClr val="0000FF"/>
                </a:solidFill>
                <a:latin typeface="Times New Roman"/>
                <a:cs typeface="Times New Roman"/>
              </a:rPr>
              <a:t>IoT Platform Example</a:t>
            </a:r>
            <a:endParaRPr lang="en-US" u="sng" dirty="0">
              <a:solidFill>
                <a:srgbClr val="0000FF"/>
              </a:solidFill>
              <a:latin typeface="Times New Roman"/>
              <a:cs typeface="Times New Roman"/>
            </a:endParaRPr>
          </a:p>
        </p:txBody>
      </p:sp>
      <p:pic>
        <p:nvPicPr>
          <p:cNvPr id="3" name="Picture 2"/>
          <p:cNvPicPr>
            <a:picLocks noChangeAspect="1"/>
          </p:cNvPicPr>
          <p:nvPr/>
        </p:nvPicPr>
        <p:blipFill>
          <a:blip r:embed="rId2"/>
          <a:stretch>
            <a:fillRect/>
          </a:stretch>
        </p:blipFill>
        <p:spPr>
          <a:xfrm>
            <a:off x="533400" y="1028700"/>
            <a:ext cx="8194247" cy="5829300"/>
          </a:xfrm>
          <a:prstGeom prst="rect">
            <a:avLst/>
          </a:prstGeom>
        </p:spPr>
      </p:pic>
    </p:spTree>
    <p:extLst>
      <p:ext uri="{BB962C8B-B14F-4D97-AF65-F5344CB8AC3E}">
        <p14:creationId xmlns:p14="http://schemas.microsoft.com/office/powerpoint/2010/main" val="17327926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3039027-inline-i-4-self-driving-cars-and-the-impending-war-for-your-time-copy.jpg"/>
          <p:cNvPicPr>
            <a:picLocks noGrp="1" noChangeAspect="1"/>
          </p:cNvPicPr>
          <p:nvPr>
            <p:ph idx="1"/>
          </p:nvPr>
        </p:nvPicPr>
        <p:blipFill>
          <a:blip r:embed="rId2"/>
          <a:srcRect l="-10800" r="-10800"/>
          <a:stretch>
            <a:fillRect/>
          </a:stretch>
        </p:blipFill>
        <p:spPr>
          <a:xfrm>
            <a:off x="228600" y="1828800"/>
            <a:ext cx="4779779" cy="2628695"/>
          </a:xfrm>
        </p:spPr>
      </p:pic>
      <p:pic>
        <p:nvPicPr>
          <p:cNvPr id="5" name="Picture 4" descr="Mercedes-Benz-F-015-self-driving-car.png"/>
          <p:cNvPicPr>
            <a:picLocks noChangeAspect="1"/>
          </p:cNvPicPr>
          <p:nvPr/>
        </p:nvPicPr>
        <p:blipFill>
          <a:blip r:embed="rId3"/>
          <a:stretch>
            <a:fillRect/>
          </a:stretch>
        </p:blipFill>
        <p:spPr>
          <a:xfrm>
            <a:off x="4648200" y="1905000"/>
            <a:ext cx="4229100" cy="2384633"/>
          </a:xfrm>
          <a:prstGeom prst="rect">
            <a:avLst/>
          </a:prstGeom>
        </p:spPr>
      </p:pic>
      <p:pic>
        <p:nvPicPr>
          <p:cNvPr id="6" name="Picture 5" descr="05-Mercedes-Benz-F-015-Luxury-in-Motion-680x436.jpg"/>
          <p:cNvPicPr>
            <a:picLocks noChangeAspect="1"/>
          </p:cNvPicPr>
          <p:nvPr/>
        </p:nvPicPr>
        <p:blipFill>
          <a:blip r:embed="rId4"/>
          <a:stretch>
            <a:fillRect/>
          </a:stretch>
        </p:blipFill>
        <p:spPr>
          <a:xfrm>
            <a:off x="2819400" y="4419600"/>
            <a:ext cx="4044109" cy="2253996"/>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Google500KmilesLexus.jpg"/>
          <p:cNvPicPr>
            <a:picLocks noGrp="1" noChangeAspect="1"/>
          </p:cNvPicPr>
          <p:nvPr>
            <p:ph idx="1"/>
          </p:nvPr>
        </p:nvPicPr>
        <p:blipFill>
          <a:blip r:embed="rId2"/>
          <a:srcRect l="-1424" r="-1424"/>
          <a:stretch>
            <a:fillRect/>
          </a:stretch>
        </p:blipFill>
        <p:spPr>
          <a:xfrm>
            <a:off x="228600" y="1371600"/>
            <a:ext cx="4800600" cy="2640145"/>
          </a:xfrm>
        </p:spPr>
      </p:pic>
      <p:pic>
        <p:nvPicPr>
          <p:cNvPr id="4" name="Picture 3" descr="141002-self-driving-car-02_f124b0329691bfb4519f2108e0a10427.jpg"/>
          <p:cNvPicPr>
            <a:picLocks noChangeAspect="1"/>
          </p:cNvPicPr>
          <p:nvPr/>
        </p:nvPicPr>
        <p:blipFill>
          <a:blip r:embed="rId3"/>
          <a:stretch>
            <a:fillRect/>
          </a:stretch>
        </p:blipFill>
        <p:spPr>
          <a:xfrm>
            <a:off x="4267200" y="2133600"/>
            <a:ext cx="4674847" cy="2743200"/>
          </a:xfrm>
          <a:prstGeom prst="rect">
            <a:avLst/>
          </a:prstGeom>
        </p:spPr>
      </p:pic>
      <p:pic>
        <p:nvPicPr>
          <p:cNvPr id="6" name="Picture 5" descr="road_ready_small.jpg"/>
          <p:cNvPicPr>
            <a:picLocks noChangeAspect="1"/>
          </p:cNvPicPr>
          <p:nvPr/>
        </p:nvPicPr>
        <p:blipFill>
          <a:blip r:embed="rId4"/>
          <a:stretch>
            <a:fillRect/>
          </a:stretch>
        </p:blipFill>
        <p:spPr>
          <a:xfrm>
            <a:off x="152400" y="3876589"/>
            <a:ext cx="3810000" cy="253571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Rectangle 2"/>
          <p:cNvSpPr>
            <a:spLocks noGrp="1" noChangeArrowheads="1"/>
          </p:cNvSpPr>
          <p:nvPr>
            <p:ph type="title"/>
          </p:nvPr>
        </p:nvSpPr>
        <p:spPr>
          <a:xfrm>
            <a:off x="1066800" y="6324600"/>
            <a:ext cx="6096000" cy="533400"/>
          </a:xfrm>
        </p:spPr>
        <p:txBody>
          <a:bodyPr>
            <a:normAutofit/>
          </a:bodyPr>
          <a:lstStyle/>
          <a:p>
            <a:pPr eaLnBrk="1" hangingPunct="1"/>
            <a:r>
              <a:rPr lang="en-US" altLang="zh-TW" sz="2800" u="sng" dirty="0" smtClean="0">
                <a:solidFill>
                  <a:srgbClr val="0000FF"/>
                </a:solidFill>
                <a:latin typeface="Times New Roman" pitchFamily="-111" charset="0"/>
                <a:ea typeface="ＭＳ Ｐゴシック" pitchFamily="-111" charset="-128"/>
                <a:cs typeface="Times New Roman" pitchFamily="-111" charset="0"/>
              </a:rPr>
              <a:t>Systematic </a:t>
            </a:r>
            <a:r>
              <a:rPr lang="en-US" altLang="zh-TW" sz="2800" i="1" u="sng" dirty="0" smtClean="0">
                <a:solidFill>
                  <a:srgbClr val="0000FF"/>
                </a:solidFill>
                <a:latin typeface="Times New Roman" pitchFamily="-111" charset="0"/>
                <a:ea typeface="ＭＳ Ｐゴシック" pitchFamily="-111" charset="-128"/>
                <a:cs typeface="Times New Roman" pitchFamily="-111" charset="0"/>
              </a:rPr>
              <a:t>TRACE</a:t>
            </a:r>
            <a:r>
              <a:rPr lang="en-US" altLang="zh-TW" sz="2800" u="sng" dirty="0" smtClean="0">
                <a:solidFill>
                  <a:srgbClr val="0000FF"/>
                </a:solidFill>
                <a:latin typeface="Times New Roman" pitchFamily="-111" charset="0"/>
                <a:ea typeface="ＭＳ Ｐゴシック" pitchFamily="-111" charset="-128"/>
                <a:cs typeface="Times New Roman" pitchFamily="-111" charset="0"/>
              </a:rPr>
              <a:t> framework</a:t>
            </a:r>
          </a:p>
        </p:txBody>
      </p:sp>
      <p:sp>
        <p:nvSpPr>
          <p:cNvPr id="26630" name="Line 3"/>
          <p:cNvSpPr>
            <a:spLocks noChangeShapeType="1"/>
          </p:cNvSpPr>
          <p:nvPr/>
        </p:nvSpPr>
        <p:spPr bwMode="auto">
          <a:xfrm>
            <a:off x="4876800" y="4572000"/>
            <a:ext cx="304800" cy="0"/>
          </a:xfrm>
          <a:prstGeom prst="line">
            <a:avLst/>
          </a:prstGeom>
          <a:noFill/>
          <a:ln w="31750">
            <a:solidFill>
              <a:schemeClr val="tx1"/>
            </a:solidFill>
            <a:round/>
            <a:headEnd/>
            <a:tailEnd type="triangle" w="med" len="med"/>
          </a:ln>
        </p:spPr>
        <p:txBody>
          <a:bodyPr/>
          <a:lstStyle/>
          <a:p>
            <a:endParaRPr lang="en-US"/>
          </a:p>
        </p:txBody>
      </p:sp>
      <p:sp>
        <p:nvSpPr>
          <p:cNvPr id="26631" name="Line 4"/>
          <p:cNvSpPr>
            <a:spLocks noChangeShapeType="1"/>
          </p:cNvSpPr>
          <p:nvPr/>
        </p:nvSpPr>
        <p:spPr bwMode="auto">
          <a:xfrm>
            <a:off x="3429000" y="2590800"/>
            <a:ext cx="762000" cy="0"/>
          </a:xfrm>
          <a:prstGeom prst="line">
            <a:avLst/>
          </a:prstGeom>
          <a:noFill/>
          <a:ln w="31750">
            <a:solidFill>
              <a:schemeClr val="tx1"/>
            </a:solidFill>
            <a:round/>
            <a:headEnd/>
            <a:tailEnd type="triangle" w="med" len="med"/>
          </a:ln>
        </p:spPr>
        <p:txBody>
          <a:bodyPr/>
          <a:lstStyle/>
          <a:p>
            <a:endParaRPr lang="en-US"/>
          </a:p>
        </p:txBody>
      </p:sp>
      <p:sp>
        <p:nvSpPr>
          <p:cNvPr id="26632" name="Line 5"/>
          <p:cNvSpPr>
            <a:spLocks noChangeShapeType="1"/>
          </p:cNvSpPr>
          <p:nvPr/>
        </p:nvSpPr>
        <p:spPr bwMode="auto">
          <a:xfrm flipH="1">
            <a:off x="2819400" y="3810000"/>
            <a:ext cx="0" cy="381000"/>
          </a:xfrm>
          <a:prstGeom prst="line">
            <a:avLst/>
          </a:prstGeom>
          <a:noFill/>
          <a:ln w="31750">
            <a:solidFill>
              <a:schemeClr val="tx1"/>
            </a:solidFill>
            <a:round/>
            <a:headEnd/>
            <a:tailEnd type="triangle" w="med" len="med"/>
          </a:ln>
        </p:spPr>
        <p:txBody>
          <a:bodyPr/>
          <a:lstStyle/>
          <a:p>
            <a:endParaRPr lang="en-US"/>
          </a:p>
        </p:txBody>
      </p:sp>
      <p:sp>
        <p:nvSpPr>
          <p:cNvPr id="26633" name="Text Box 11"/>
          <p:cNvSpPr txBox="1">
            <a:spLocks noChangeArrowheads="1"/>
          </p:cNvSpPr>
          <p:nvPr/>
        </p:nvSpPr>
        <p:spPr bwMode="auto">
          <a:xfrm>
            <a:off x="6096000" y="3124200"/>
            <a:ext cx="1057275" cy="400050"/>
          </a:xfrm>
          <a:prstGeom prst="rect">
            <a:avLst/>
          </a:prstGeom>
          <a:noFill/>
          <a:ln w="9525">
            <a:noFill/>
            <a:miter lim="800000"/>
            <a:headEnd/>
            <a:tailEnd/>
          </a:ln>
        </p:spPr>
        <p:txBody>
          <a:bodyPr wrap="none">
            <a:spAutoFit/>
          </a:bodyPr>
          <a:lstStyle/>
          <a:p>
            <a:r>
              <a:rPr lang="en-US" altLang="zh-TW" sz="2000" b="1" i="1">
                <a:latin typeface="Times New Roman" pitchFamily="-111" charset="0"/>
                <a:cs typeface="Times New Roman" pitchFamily="-111" charset="0"/>
              </a:rPr>
              <a:t>A</a:t>
            </a:r>
            <a:r>
              <a:rPr lang="en-US" altLang="zh-TW" sz="2000">
                <a:latin typeface="Times New Roman" pitchFamily="-111" charset="0"/>
                <a:cs typeface="Times New Roman" pitchFamily="-111" charset="0"/>
              </a:rPr>
              <a:t>nalyze</a:t>
            </a:r>
          </a:p>
        </p:txBody>
      </p:sp>
      <p:sp>
        <p:nvSpPr>
          <p:cNvPr id="26634" name="Text Box 14"/>
          <p:cNvSpPr txBox="1">
            <a:spLocks noChangeArrowheads="1"/>
          </p:cNvSpPr>
          <p:nvPr/>
        </p:nvSpPr>
        <p:spPr bwMode="auto">
          <a:xfrm>
            <a:off x="4876800" y="5181600"/>
            <a:ext cx="2702984" cy="400110"/>
          </a:xfrm>
          <a:prstGeom prst="rect">
            <a:avLst/>
          </a:prstGeom>
          <a:noFill/>
          <a:ln w="9525">
            <a:noFill/>
            <a:miter lim="800000"/>
            <a:headEnd/>
            <a:tailEnd/>
          </a:ln>
        </p:spPr>
        <p:txBody>
          <a:bodyPr wrap="none">
            <a:spAutoFit/>
          </a:bodyPr>
          <a:lstStyle/>
          <a:p>
            <a:pPr algn="ctr"/>
            <a:r>
              <a:rPr lang="en-US" altLang="zh-TW" sz="2000" b="1" i="1" dirty="0" smtClean="0">
                <a:latin typeface="Times New Roman" pitchFamily="-111" charset="0"/>
                <a:cs typeface="Times New Roman" pitchFamily="-111" charset="0"/>
              </a:rPr>
              <a:t>E</a:t>
            </a:r>
            <a:r>
              <a:rPr lang="en-US" altLang="zh-TW" sz="2000" dirty="0" smtClean="0">
                <a:latin typeface="Times New Roman" pitchFamily="-111" charset="0"/>
                <a:cs typeface="Times New Roman" pitchFamily="-111" charset="0"/>
              </a:rPr>
              <a:t>mploy(Model, Design</a:t>
            </a:r>
            <a:r>
              <a:rPr lang="en-US" altLang="zh-TW" sz="2000" dirty="0">
                <a:latin typeface="Times New Roman" pitchFamily="-111" charset="0"/>
                <a:cs typeface="Times New Roman" pitchFamily="-111" charset="0"/>
              </a:rPr>
              <a:t>)</a:t>
            </a:r>
          </a:p>
        </p:txBody>
      </p:sp>
      <p:grpSp>
        <p:nvGrpSpPr>
          <p:cNvPr id="3" name="Group 58"/>
          <p:cNvGrpSpPr>
            <a:grpSpLocks/>
          </p:cNvGrpSpPr>
          <p:nvPr/>
        </p:nvGrpSpPr>
        <p:grpSpPr bwMode="auto">
          <a:xfrm>
            <a:off x="1960563" y="4114800"/>
            <a:ext cx="2454275" cy="1314450"/>
            <a:chOff x="1961131" y="4038600"/>
            <a:chExt cx="2453583" cy="1314510"/>
          </a:xfrm>
        </p:grpSpPr>
        <p:grpSp>
          <p:nvGrpSpPr>
            <p:cNvPr id="4" name="Group 16"/>
            <p:cNvGrpSpPr>
              <a:grpSpLocks/>
            </p:cNvGrpSpPr>
            <p:nvPr/>
          </p:nvGrpSpPr>
          <p:grpSpPr bwMode="auto">
            <a:xfrm>
              <a:off x="2286000" y="4038600"/>
              <a:ext cx="990600" cy="838200"/>
              <a:chOff x="2640" y="2112"/>
              <a:chExt cx="1152" cy="960"/>
            </a:xfrm>
          </p:grpSpPr>
          <p:grpSp>
            <p:nvGrpSpPr>
              <p:cNvPr id="5" name="Group 17"/>
              <p:cNvGrpSpPr>
                <a:grpSpLocks/>
              </p:cNvGrpSpPr>
              <p:nvPr/>
            </p:nvGrpSpPr>
            <p:grpSpPr bwMode="auto">
              <a:xfrm>
                <a:off x="2640" y="2112"/>
                <a:ext cx="624" cy="624"/>
                <a:chOff x="3024" y="3264"/>
                <a:chExt cx="624" cy="624"/>
              </a:xfrm>
            </p:grpSpPr>
            <p:sp>
              <p:nvSpPr>
                <p:cNvPr id="26676" name="Rectangle 18"/>
                <p:cNvSpPr>
                  <a:spLocks noChangeArrowheads="1"/>
                </p:cNvSpPr>
                <p:nvPr/>
              </p:nvSpPr>
              <p:spPr bwMode="auto">
                <a:xfrm>
                  <a:off x="3216" y="3360"/>
                  <a:ext cx="144" cy="144"/>
                </a:xfrm>
                <a:prstGeom prst="rect">
                  <a:avLst/>
                </a:prstGeom>
                <a:solidFill>
                  <a:srgbClr val="333333"/>
                </a:solidFill>
                <a:ln w="9525">
                  <a:solidFill>
                    <a:schemeClr val="tx1"/>
                  </a:solidFill>
                  <a:miter lim="800000"/>
                  <a:headEnd/>
                  <a:tailEnd/>
                </a:ln>
              </p:spPr>
              <p:txBody>
                <a:bodyPr wrap="none" anchor="ctr"/>
                <a:lstStyle/>
                <a:p>
                  <a:endParaRPr lang="en-US"/>
                </a:p>
              </p:txBody>
            </p:sp>
            <p:sp>
              <p:nvSpPr>
                <p:cNvPr id="26677" name="Rectangle 19"/>
                <p:cNvSpPr>
                  <a:spLocks noChangeArrowheads="1"/>
                </p:cNvSpPr>
                <p:nvPr/>
              </p:nvSpPr>
              <p:spPr bwMode="auto">
                <a:xfrm>
                  <a:off x="3072" y="3600"/>
                  <a:ext cx="144" cy="144"/>
                </a:xfrm>
                <a:prstGeom prst="rect">
                  <a:avLst/>
                </a:prstGeom>
                <a:solidFill>
                  <a:srgbClr val="333333"/>
                </a:solidFill>
                <a:ln w="9525">
                  <a:solidFill>
                    <a:schemeClr val="tx1"/>
                  </a:solidFill>
                  <a:miter lim="800000"/>
                  <a:headEnd/>
                  <a:tailEnd/>
                </a:ln>
              </p:spPr>
              <p:txBody>
                <a:bodyPr wrap="none" anchor="ctr"/>
                <a:lstStyle/>
                <a:p>
                  <a:endParaRPr lang="en-US"/>
                </a:p>
              </p:txBody>
            </p:sp>
            <p:sp>
              <p:nvSpPr>
                <p:cNvPr id="26678" name="Rectangle 20"/>
                <p:cNvSpPr>
                  <a:spLocks noChangeArrowheads="1"/>
                </p:cNvSpPr>
                <p:nvPr/>
              </p:nvSpPr>
              <p:spPr bwMode="auto">
                <a:xfrm>
                  <a:off x="3456" y="3408"/>
                  <a:ext cx="144" cy="144"/>
                </a:xfrm>
                <a:prstGeom prst="rect">
                  <a:avLst/>
                </a:prstGeom>
                <a:solidFill>
                  <a:srgbClr val="333333"/>
                </a:solidFill>
                <a:ln w="9525">
                  <a:solidFill>
                    <a:schemeClr val="tx1"/>
                  </a:solidFill>
                  <a:miter lim="800000"/>
                  <a:headEnd/>
                  <a:tailEnd/>
                </a:ln>
              </p:spPr>
              <p:txBody>
                <a:bodyPr wrap="none" anchor="ctr"/>
                <a:lstStyle/>
                <a:p>
                  <a:endParaRPr lang="en-US"/>
                </a:p>
              </p:txBody>
            </p:sp>
            <p:sp>
              <p:nvSpPr>
                <p:cNvPr id="26679" name="Rectangle 21"/>
                <p:cNvSpPr>
                  <a:spLocks noChangeArrowheads="1"/>
                </p:cNvSpPr>
                <p:nvPr/>
              </p:nvSpPr>
              <p:spPr bwMode="auto">
                <a:xfrm>
                  <a:off x="3312" y="3600"/>
                  <a:ext cx="144" cy="144"/>
                </a:xfrm>
                <a:prstGeom prst="rect">
                  <a:avLst/>
                </a:prstGeom>
                <a:solidFill>
                  <a:srgbClr val="333333"/>
                </a:solidFill>
                <a:ln w="9525">
                  <a:solidFill>
                    <a:schemeClr val="tx1"/>
                  </a:solidFill>
                  <a:miter lim="800000"/>
                  <a:headEnd/>
                  <a:tailEnd/>
                </a:ln>
              </p:spPr>
              <p:txBody>
                <a:bodyPr wrap="none" anchor="ctr"/>
                <a:lstStyle/>
                <a:p>
                  <a:endParaRPr lang="en-US"/>
                </a:p>
              </p:txBody>
            </p:sp>
            <p:sp>
              <p:nvSpPr>
                <p:cNvPr id="26680" name="Oval 22"/>
                <p:cNvSpPr>
                  <a:spLocks noChangeArrowheads="1"/>
                </p:cNvSpPr>
                <p:nvPr/>
              </p:nvSpPr>
              <p:spPr bwMode="auto">
                <a:xfrm>
                  <a:off x="3024" y="3264"/>
                  <a:ext cx="624" cy="624"/>
                </a:xfrm>
                <a:prstGeom prst="ellipse">
                  <a:avLst/>
                </a:prstGeom>
                <a:noFill/>
                <a:ln w="31750">
                  <a:solidFill>
                    <a:schemeClr val="tx1"/>
                  </a:solidFill>
                  <a:round/>
                  <a:headEnd/>
                  <a:tailEnd/>
                </a:ln>
              </p:spPr>
              <p:txBody>
                <a:bodyPr wrap="none" anchor="ctr"/>
                <a:lstStyle/>
                <a:p>
                  <a:endParaRPr lang="en-US"/>
                </a:p>
              </p:txBody>
            </p:sp>
          </p:grpSp>
          <p:grpSp>
            <p:nvGrpSpPr>
              <p:cNvPr id="6" name="Group 23"/>
              <p:cNvGrpSpPr>
                <a:grpSpLocks/>
              </p:cNvGrpSpPr>
              <p:nvPr/>
            </p:nvGrpSpPr>
            <p:grpSpPr bwMode="auto">
              <a:xfrm>
                <a:off x="3168" y="2448"/>
                <a:ext cx="624" cy="624"/>
                <a:chOff x="3072" y="3120"/>
                <a:chExt cx="624" cy="624"/>
              </a:xfrm>
            </p:grpSpPr>
            <p:sp>
              <p:nvSpPr>
                <p:cNvPr id="26672" name="Oval 24"/>
                <p:cNvSpPr>
                  <a:spLocks noChangeArrowheads="1"/>
                </p:cNvSpPr>
                <p:nvPr/>
              </p:nvSpPr>
              <p:spPr bwMode="auto">
                <a:xfrm>
                  <a:off x="3072" y="3120"/>
                  <a:ext cx="624" cy="624"/>
                </a:xfrm>
                <a:prstGeom prst="ellipse">
                  <a:avLst/>
                </a:prstGeom>
                <a:noFill/>
                <a:ln w="31750">
                  <a:solidFill>
                    <a:schemeClr val="tx1"/>
                  </a:solidFill>
                  <a:round/>
                  <a:headEnd/>
                  <a:tailEnd/>
                </a:ln>
              </p:spPr>
              <p:txBody>
                <a:bodyPr wrap="none" anchor="ctr"/>
                <a:lstStyle/>
                <a:p>
                  <a:endParaRPr lang="en-US"/>
                </a:p>
              </p:txBody>
            </p:sp>
            <p:sp>
              <p:nvSpPr>
                <p:cNvPr id="26673" name="Oval 25"/>
                <p:cNvSpPr>
                  <a:spLocks noChangeArrowheads="1"/>
                </p:cNvSpPr>
                <p:nvPr/>
              </p:nvSpPr>
              <p:spPr bwMode="auto">
                <a:xfrm>
                  <a:off x="3168" y="3408"/>
                  <a:ext cx="144" cy="144"/>
                </a:xfrm>
                <a:prstGeom prst="ellipse">
                  <a:avLst/>
                </a:prstGeom>
                <a:solidFill>
                  <a:srgbClr val="333333"/>
                </a:solidFill>
                <a:ln w="9525">
                  <a:solidFill>
                    <a:schemeClr val="tx1"/>
                  </a:solidFill>
                  <a:round/>
                  <a:headEnd/>
                  <a:tailEnd/>
                </a:ln>
              </p:spPr>
              <p:txBody>
                <a:bodyPr wrap="none" anchor="ctr"/>
                <a:lstStyle/>
                <a:p>
                  <a:endParaRPr lang="en-US"/>
                </a:p>
              </p:txBody>
            </p:sp>
            <p:sp>
              <p:nvSpPr>
                <p:cNvPr id="26674" name="Oval 26"/>
                <p:cNvSpPr>
                  <a:spLocks noChangeArrowheads="1"/>
                </p:cNvSpPr>
                <p:nvPr/>
              </p:nvSpPr>
              <p:spPr bwMode="auto">
                <a:xfrm>
                  <a:off x="3408" y="3504"/>
                  <a:ext cx="144" cy="144"/>
                </a:xfrm>
                <a:prstGeom prst="ellipse">
                  <a:avLst/>
                </a:prstGeom>
                <a:solidFill>
                  <a:srgbClr val="333333"/>
                </a:solidFill>
                <a:ln w="9525">
                  <a:solidFill>
                    <a:schemeClr val="tx1"/>
                  </a:solidFill>
                  <a:round/>
                  <a:headEnd/>
                  <a:tailEnd/>
                </a:ln>
              </p:spPr>
              <p:txBody>
                <a:bodyPr wrap="none" anchor="ctr"/>
                <a:lstStyle/>
                <a:p>
                  <a:endParaRPr lang="en-US"/>
                </a:p>
              </p:txBody>
            </p:sp>
            <p:sp>
              <p:nvSpPr>
                <p:cNvPr id="26675" name="Oval 27"/>
                <p:cNvSpPr>
                  <a:spLocks noChangeArrowheads="1"/>
                </p:cNvSpPr>
                <p:nvPr/>
              </p:nvSpPr>
              <p:spPr bwMode="auto">
                <a:xfrm>
                  <a:off x="3360" y="3264"/>
                  <a:ext cx="144" cy="144"/>
                </a:xfrm>
                <a:prstGeom prst="ellipse">
                  <a:avLst/>
                </a:prstGeom>
                <a:solidFill>
                  <a:srgbClr val="333333"/>
                </a:solidFill>
                <a:ln w="9525">
                  <a:solidFill>
                    <a:schemeClr val="tx1"/>
                  </a:solidFill>
                  <a:round/>
                  <a:headEnd/>
                  <a:tailEnd/>
                </a:ln>
              </p:spPr>
              <p:txBody>
                <a:bodyPr wrap="none" anchor="ctr"/>
                <a:lstStyle/>
                <a:p>
                  <a:endParaRPr lang="en-US"/>
                </a:p>
              </p:txBody>
            </p:sp>
          </p:grpSp>
          <p:grpSp>
            <p:nvGrpSpPr>
              <p:cNvPr id="7" name="Group 28"/>
              <p:cNvGrpSpPr>
                <a:grpSpLocks/>
              </p:cNvGrpSpPr>
              <p:nvPr/>
            </p:nvGrpSpPr>
            <p:grpSpPr bwMode="auto">
              <a:xfrm>
                <a:off x="2736" y="2784"/>
                <a:ext cx="480" cy="288"/>
                <a:chOff x="2928" y="3216"/>
                <a:chExt cx="480" cy="288"/>
              </a:xfrm>
            </p:grpSpPr>
            <p:sp>
              <p:nvSpPr>
                <p:cNvPr id="26669" name="AutoShape 29"/>
                <p:cNvSpPr>
                  <a:spLocks noChangeArrowheads="1"/>
                </p:cNvSpPr>
                <p:nvPr/>
              </p:nvSpPr>
              <p:spPr bwMode="auto">
                <a:xfrm>
                  <a:off x="2976" y="3216"/>
                  <a:ext cx="144" cy="144"/>
                </a:xfrm>
                <a:prstGeom prst="triangle">
                  <a:avLst>
                    <a:gd name="adj" fmla="val 50000"/>
                  </a:avLst>
                </a:prstGeom>
                <a:solidFill>
                  <a:srgbClr val="333333"/>
                </a:solidFill>
                <a:ln w="9525">
                  <a:solidFill>
                    <a:schemeClr val="tx1"/>
                  </a:solidFill>
                  <a:miter lim="800000"/>
                  <a:headEnd/>
                  <a:tailEnd/>
                </a:ln>
              </p:spPr>
              <p:txBody>
                <a:bodyPr wrap="none" anchor="ctr"/>
                <a:lstStyle/>
                <a:p>
                  <a:endParaRPr lang="en-US"/>
                </a:p>
              </p:txBody>
            </p:sp>
            <p:sp>
              <p:nvSpPr>
                <p:cNvPr id="26670" name="AutoShape 30"/>
                <p:cNvSpPr>
                  <a:spLocks noChangeArrowheads="1"/>
                </p:cNvSpPr>
                <p:nvPr/>
              </p:nvSpPr>
              <p:spPr bwMode="auto">
                <a:xfrm>
                  <a:off x="3168" y="3264"/>
                  <a:ext cx="144" cy="144"/>
                </a:xfrm>
                <a:prstGeom prst="triangle">
                  <a:avLst>
                    <a:gd name="adj" fmla="val 50000"/>
                  </a:avLst>
                </a:prstGeom>
                <a:solidFill>
                  <a:srgbClr val="333333"/>
                </a:solidFill>
                <a:ln w="9525">
                  <a:solidFill>
                    <a:schemeClr val="tx1"/>
                  </a:solidFill>
                  <a:miter lim="800000"/>
                  <a:headEnd/>
                  <a:tailEnd/>
                </a:ln>
              </p:spPr>
              <p:txBody>
                <a:bodyPr wrap="none" anchor="ctr"/>
                <a:lstStyle/>
                <a:p>
                  <a:endParaRPr lang="en-US"/>
                </a:p>
              </p:txBody>
            </p:sp>
            <p:sp>
              <p:nvSpPr>
                <p:cNvPr id="26671" name="Oval 31"/>
                <p:cNvSpPr>
                  <a:spLocks noChangeArrowheads="1"/>
                </p:cNvSpPr>
                <p:nvPr/>
              </p:nvSpPr>
              <p:spPr bwMode="auto">
                <a:xfrm>
                  <a:off x="2928" y="3216"/>
                  <a:ext cx="480" cy="288"/>
                </a:xfrm>
                <a:prstGeom prst="ellipse">
                  <a:avLst/>
                </a:prstGeom>
                <a:noFill/>
                <a:ln w="31750">
                  <a:solidFill>
                    <a:schemeClr val="tx1"/>
                  </a:solidFill>
                  <a:round/>
                  <a:headEnd/>
                  <a:tailEnd/>
                </a:ln>
              </p:spPr>
              <p:txBody>
                <a:bodyPr wrap="none" anchor="ctr"/>
                <a:lstStyle/>
                <a:p>
                  <a:endParaRPr lang="en-US"/>
                </a:p>
              </p:txBody>
            </p:sp>
          </p:grpSp>
        </p:grpSp>
        <p:sp>
          <p:nvSpPr>
            <p:cNvPr id="26661" name="Text Box 32"/>
            <p:cNvSpPr txBox="1">
              <a:spLocks noChangeArrowheads="1"/>
            </p:cNvSpPr>
            <p:nvPr/>
          </p:nvSpPr>
          <p:spPr bwMode="auto">
            <a:xfrm>
              <a:off x="1961131" y="4953000"/>
              <a:ext cx="2453583" cy="400110"/>
            </a:xfrm>
            <a:prstGeom prst="rect">
              <a:avLst/>
            </a:prstGeom>
            <a:noFill/>
            <a:ln w="9525">
              <a:noFill/>
              <a:miter lim="800000"/>
              <a:headEnd/>
              <a:tailEnd/>
            </a:ln>
          </p:spPr>
          <p:txBody>
            <a:bodyPr wrap="none">
              <a:spAutoFit/>
            </a:bodyPr>
            <a:lstStyle/>
            <a:p>
              <a:pPr algn="ctr"/>
              <a:r>
                <a:rPr lang="en-US" altLang="zh-TW" sz="2000" b="1" i="1">
                  <a:latin typeface="Times New Roman" pitchFamily="-111" charset="0"/>
                  <a:cs typeface="Times New Roman" pitchFamily="-111" charset="0"/>
                </a:rPr>
                <a:t>C</a:t>
              </a:r>
              <a:r>
                <a:rPr lang="en-US" altLang="zh-TW" sz="2000">
                  <a:latin typeface="Times New Roman" pitchFamily="-111" charset="0"/>
                  <a:cs typeface="Times New Roman" pitchFamily="-111" charset="0"/>
                </a:rPr>
                <a:t>haracterize, </a:t>
              </a:r>
              <a:r>
                <a:rPr lang="en-US" altLang="zh-TW" sz="2000" b="1" i="1">
                  <a:latin typeface="Times New Roman" pitchFamily="-111" charset="0"/>
                  <a:cs typeface="Times New Roman" pitchFamily="-111" charset="0"/>
                </a:rPr>
                <a:t>C</a:t>
              </a:r>
              <a:r>
                <a:rPr lang="en-US" altLang="zh-TW" sz="2000">
                  <a:latin typeface="Times New Roman" pitchFamily="-111" charset="0"/>
                  <a:cs typeface="Times New Roman" pitchFamily="-111" charset="0"/>
                </a:rPr>
                <a:t>luster</a:t>
              </a:r>
            </a:p>
          </p:txBody>
        </p:sp>
      </p:grpSp>
      <p:sp>
        <p:nvSpPr>
          <p:cNvPr id="26636" name="Line 37"/>
          <p:cNvSpPr>
            <a:spLocks noChangeShapeType="1"/>
          </p:cNvSpPr>
          <p:nvPr/>
        </p:nvSpPr>
        <p:spPr bwMode="auto">
          <a:xfrm>
            <a:off x="5410200" y="2590800"/>
            <a:ext cx="533400" cy="0"/>
          </a:xfrm>
          <a:prstGeom prst="line">
            <a:avLst/>
          </a:prstGeom>
          <a:noFill/>
          <a:ln w="31750">
            <a:solidFill>
              <a:schemeClr val="tx1"/>
            </a:solidFill>
            <a:round/>
            <a:headEnd/>
            <a:tailEnd type="triangle" w="med" len="med"/>
          </a:ln>
        </p:spPr>
        <p:txBody>
          <a:bodyPr/>
          <a:lstStyle/>
          <a:p>
            <a:endParaRPr lang="en-US"/>
          </a:p>
        </p:txBody>
      </p:sp>
      <p:sp>
        <p:nvSpPr>
          <p:cNvPr id="26637" name="Text Box 40"/>
          <p:cNvSpPr txBox="1">
            <a:spLocks noChangeArrowheads="1"/>
          </p:cNvSpPr>
          <p:nvPr/>
        </p:nvSpPr>
        <p:spPr bwMode="auto">
          <a:xfrm>
            <a:off x="4191000" y="3276600"/>
            <a:ext cx="1228725" cy="400050"/>
          </a:xfrm>
          <a:prstGeom prst="rect">
            <a:avLst/>
          </a:prstGeom>
          <a:noFill/>
          <a:ln w="9525">
            <a:noFill/>
            <a:miter lim="800000"/>
            <a:headEnd/>
            <a:tailEnd/>
          </a:ln>
        </p:spPr>
        <p:txBody>
          <a:bodyPr wrap="none">
            <a:spAutoFit/>
          </a:bodyPr>
          <a:lstStyle/>
          <a:p>
            <a:r>
              <a:rPr lang="en-US" altLang="zh-TW" sz="2000" b="1" i="1">
                <a:latin typeface="Times New Roman" pitchFamily="-111" charset="0"/>
                <a:cs typeface="Times New Roman" pitchFamily="-111" charset="0"/>
              </a:rPr>
              <a:t>R</a:t>
            </a:r>
            <a:r>
              <a:rPr lang="en-US" altLang="zh-TW" sz="2000">
                <a:latin typeface="Times New Roman" pitchFamily="-111" charset="0"/>
                <a:cs typeface="Times New Roman" pitchFamily="-111" charset="0"/>
              </a:rPr>
              <a:t>epresent</a:t>
            </a:r>
          </a:p>
        </p:txBody>
      </p:sp>
      <p:grpSp>
        <p:nvGrpSpPr>
          <p:cNvPr id="8" name="Group 47"/>
          <p:cNvGrpSpPr>
            <a:grpSpLocks/>
          </p:cNvGrpSpPr>
          <p:nvPr/>
        </p:nvGrpSpPr>
        <p:grpSpPr bwMode="auto">
          <a:xfrm>
            <a:off x="4191000" y="1981200"/>
            <a:ext cx="1219200" cy="1219200"/>
            <a:chOff x="4114800" y="1752600"/>
            <a:chExt cx="1219200" cy="1219200"/>
          </a:xfrm>
        </p:grpSpPr>
        <p:sp>
          <p:nvSpPr>
            <p:cNvPr id="26659" name="AutoShape 39"/>
            <p:cNvSpPr>
              <a:spLocks noChangeArrowheads="1"/>
            </p:cNvSpPr>
            <p:nvPr/>
          </p:nvSpPr>
          <p:spPr bwMode="auto">
            <a:xfrm>
              <a:off x="4114800" y="1752600"/>
              <a:ext cx="1219200" cy="1219200"/>
            </a:xfrm>
            <a:prstGeom prst="bracketPair">
              <a:avLst>
                <a:gd name="adj" fmla="val 16667"/>
              </a:avLst>
            </a:prstGeom>
            <a:noFill/>
            <a:ln w="31750">
              <a:solidFill>
                <a:schemeClr val="tx1"/>
              </a:solidFill>
              <a:round/>
              <a:headEnd/>
              <a:tailEnd/>
            </a:ln>
          </p:spPr>
          <p:txBody>
            <a:bodyPr wrap="none" anchor="ctr"/>
            <a:lstStyle/>
            <a:p>
              <a:endParaRPr lang="en-US"/>
            </a:p>
          </p:txBody>
        </p:sp>
        <p:graphicFrame>
          <p:nvGraphicFramePr>
            <p:cNvPr id="26628" name="Object 4"/>
            <p:cNvGraphicFramePr>
              <a:graphicFrameLocks noChangeAspect="1"/>
            </p:cNvGraphicFramePr>
            <p:nvPr/>
          </p:nvGraphicFramePr>
          <p:xfrm>
            <a:off x="4114800" y="1836738"/>
            <a:ext cx="1193800" cy="1100137"/>
          </p:xfrm>
          <a:graphic>
            <a:graphicData uri="http://schemas.openxmlformats.org/presentationml/2006/ole">
              <mc:AlternateContent xmlns:mc="http://schemas.openxmlformats.org/markup-compatibility/2006">
                <mc:Choice xmlns:v="urn:schemas-microsoft-com:vml" Requires="v">
                  <p:oleObj spid="_x0000_s106506" name="Equation" r:id="rId4" imgW="838080" imgH="698400" progId="Equation.3">
                    <p:embed/>
                  </p:oleObj>
                </mc:Choice>
                <mc:Fallback>
                  <p:oleObj name="Equation" r:id="rId4" imgW="838080" imgH="6984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1836738"/>
                          <a:ext cx="1193800" cy="1100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 name="Group 49"/>
          <p:cNvGrpSpPr>
            <a:grpSpLocks/>
          </p:cNvGrpSpPr>
          <p:nvPr/>
        </p:nvGrpSpPr>
        <p:grpSpPr bwMode="auto">
          <a:xfrm>
            <a:off x="2057400" y="2057400"/>
            <a:ext cx="1371600" cy="1619250"/>
            <a:chOff x="1828800" y="1981200"/>
            <a:chExt cx="1371600" cy="1619310"/>
          </a:xfrm>
        </p:grpSpPr>
        <p:sp>
          <p:nvSpPr>
            <p:cNvPr id="26655" name="Text Box 8"/>
            <p:cNvSpPr txBox="1">
              <a:spLocks noChangeArrowheads="1"/>
            </p:cNvSpPr>
            <p:nvPr/>
          </p:nvSpPr>
          <p:spPr bwMode="auto">
            <a:xfrm>
              <a:off x="1905000" y="3200400"/>
              <a:ext cx="1150220" cy="400110"/>
            </a:xfrm>
            <a:prstGeom prst="rect">
              <a:avLst/>
            </a:prstGeom>
            <a:noFill/>
            <a:ln w="9525">
              <a:noFill/>
              <a:miter lim="800000"/>
              <a:headEnd/>
              <a:tailEnd/>
            </a:ln>
          </p:spPr>
          <p:txBody>
            <a:bodyPr>
              <a:spAutoFit/>
            </a:bodyPr>
            <a:lstStyle/>
            <a:p>
              <a:r>
                <a:rPr lang="en-US" altLang="zh-TW" sz="2000" b="1" i="1">
                  <a:latin typeface="Times New Roman" pitchFamily="-111" charset="0"/>
                  <a:cs typeface="Times New Roman" pitchFamily="-111" charset="0"/>
                </a:rPr>
                <a:t>T</a:t>
              </a:r>
              <a:r>
                <a:rPr lang="en-US" altLang="zh-TW" sz="2000">
                  <a:latin typeface="Times New Roman" pitchFamily="-111" charset="0"/>
                  <a:cs typeface="Times New Roman" pitchFamily="-111" charset="0"/>
                </a:rPr>
                <a:t>race</a:t>
              </a:r>
            </a:p>
          </p:txBody>
        </p:sp>
        <p:grpSp>
          <p:nvGrpSpPr>
            <p:cNvPr id="10" name="Group 48"/>
            <p:cNvGrpSpPr>
              <a:grpSpLocks/>
            </p:cNvGrpSpPr>
            <p:nvPr/>
          </p:nvGrpSpPr>
          <p:grpSpPr bwMode="auto">
            <a:xfrm>
              <a:off x="1828800" y="1981200"/>
              <a:ext cx="1371600" cy="1295400"/>
              <a:chOff x="1828800" y="1981200"/>
              <a:chExt cx="1371600" cy="1295400"/>
            </a:xfrm>
          </p:grpSpPr>
          <p:sp>
            <p:nvSpPr>
              <p:cNvPr id="26657" name="AutoShape 7"/>
              <p:cNvSpPr>
                <a:spLocks noChangeArrowheads="1"/>
              </p:cNvSpPr>
              <p:nvPr/>
            </p:nvSpPr>
            <p:spPr bwMode="auto">
              <a:xfrm>
                <a:off x="1828800" y="1981200"/>
                <a:ext cx="1371600" cy="1295400"/>
              </a:xfrm>
              <a:prstGeom prst="flowChartMultidocument">
                <a:avLst/>
              </a:prstGeom>
              <a:noFill/>
              <a:ln w="31750">
                <a:solidFill>
                  <a:schemeClr val="tx1"/>
                </a:solidFill>
                <a:miter lim="800000"/>
                <a:headEnd/>
                <a:tailEnd/>
              </a:ln>
            </p:spPr>
            <p:txBody>
              <a:bodyPr wrap="none" anchor="ctr"/>
              <a:lstStyle/>
              <a:p>
                <a:endParaRPr lang="en-US"/>
              </a:p>
            </p:txBody>
          </p:sp>
          <p:sp>
            <p:nvSpPr>
              <p:cNvPr id="26658" name="Text Box 42"/>
              <p:cNvSpPr txBox="1">
                <a:spLocks noChangeArrowheads="1"/>
              </p:cNvSpPr>
              <p:nvPr/>
            </p:nvSpPr>
            <p:spPr bwMode="auto">
              <a:xfrm>
                <a:off x="1905000" y="2362200"/>
                <a:ext cx="1006475" cy="376238"/>
              </a:xfrm>
              <a:prstGeom prst="rect">
                <a:avLst/>
              </a:prstGeom>
              <a:noFill/>
              <a:ln w="9525">
                <a:solidFill>
                  <a:srgbClr val="000080"/>
                </a:solidFill>
                <a:miter lim="800000"/>
                <a:headEnd/>
                <a:tailEnd/>
              </a:ln>
            </p:spPr>
            <p:txBody>
              <a:bodyPr wrap="none">
                <a:spAutoFit/>
              </a:bodyPr>
              <a:lstStyle/>
              <a:p>
                <a:r>
                  <a:rPr lang="en-US" b="1" i="1" dirty="0" err="1">
                    <a:solidFill>
                      <a:srgbClr val="0000FF"/>
                    </a:solidFill>
                    <a:latin typeface="Times New Roman" pitchFamily="-111" charset="0"/>
                  </a:rPr>
                  <a:t>MobiLib</a:t>
                </a:r>
                <a:endParaRPr lang="en-US" b="1" i="1" dirty="0">
                  <a:solidFill>
                    <a:srgbClr val="0000FF"/>
                  </a:solidFill>
                  <a:latin typeface="Times New Roman" pitchFamily="-111" charset="0"/>
                </a:endParaRPr>
              </a:p>
            </p:txBody>
          </p:sp>
        </p:grpSp>
      </p:grpSp>
      <p:pic>
        <p:nvPicPr>
          <p:cNvPr id="42" name="Picture 41"/>
          <p:cNvPicPr>
            <a:picLocks noChangeAspect="1"/>
          </p:cNvPicPr>
          <p:nvPr/>
        </p:nvPicPr>
        <p:blipFill>
          <a:blip r:embed="rId6" cstate="print"/>
          <a:srcRect/>
          <a:stretch>
            <a:fillRect/>
          </a:stretch>
        </p:blipFill>
        <p:spPr bwMode="auto">
          <a:xfrm>
            <a:off x="152400" y="2362200"/>
            <a:ext cx="1530350" cy="1066800"/>
          </a:xfrm>
          <a:prstGeom prst="rect">
            <a:avLst/>
          </a:prstGeom>
          <a:noFill/>
          <a:ln w="9525">
            <a:noFill/>
            <a:miter lim="800000"/>
            <a:headEnd/>
            <a:tailEnd/>
          </a:ln>
        </p:spPr>
      </p:pic>
      <p:cxnSp>
        <p:nvCxnSpPr>
          <p:cNvPr id="45" name="Straight Arrow Connector 44"/>
          <p:cNvCxnSpPr>
            <a:cxnSpLocks noChangeShapeType="1"/>
          </p:cNvCxnSpPr>
          <p:nvPr/>
        </p:nvCxnSpPr>
        <p:spPr bwMode="auto">
          <a:xfrm rot="5400000" flipH="1" flipV="1">
            <a:off x="914400" y="1905000"/>
            <a:ext cx="457200" cy="304800"/>
          </a:xfrm>
          <a:prstGeom prst="straightConnector1">
            <a:avLst/>
          </a:prstGeom>
          <a:noFill/>
          <a:ln w="25400">
            <a:solidFill>
              <a:schemeClr val="bg2"/>
            </a:solidFill>
            <a:round/>
            <a:headEnd/>
            <a:tailEnd type="arrow" w="med" len="med"/>
          </a:ln>
          <a:effectLst>
            <a:outerShdw dist="20000" dir="5400000" rotWithShape="0">
              <a:srgbClr val="808080">
                <a:alpha val="37999"/>
              </a:srgbClr>
            </a:outerShdw>
          </a:effectLst>
        </p:spPr>
      </p:cxnSp>
      <p:pic>
        <p:nvPicPr>
          <p:cNvPr id="47" name="Picture 46"/>
          <p:cNvPicPr>
            <a:picLocks noChangeAspect="1"/>
          </p:cNvPicPr>
          <p:nvPr/>
        </p:nvPicPr>
        <p:blipFill>
          <a:blip r:embed="rId7" cstate="print"/>
          <a:srcRect/>
          <a:stretch>
            <a:fillRect/>
          </a:stretch>
        </p:blipFill>
        <p:spPr bwMode="auto">
          <a:xfrm>
            <a:off x="508000" y="990600"/>
            <a:ext cx="3378200" cy="762000"/>
          </a:xfrm>
          <a:prstGeom prst="rect">
            <a:avLst/>
          </a:prstGeom>
          <a:noFill/>
          <a:ln w="9525">
            <a:noFill/>
            <a:miter lim="800000"/>
            <a:headEnd/>
            <a:tailEnd/>
          </a:ln>
        </p:spPr>
      </p:pic>
      <p:sp>
        <p:nvSpPr>
          <p:cNvPr id="26643" name="Line 5"/>
          <p:cNvSpPr>
            <a:spLocks noChangeShapeType="1"/>
          </p:cNvSpPr>
          <p:nvPr/>
        </p:nvSpPr>
        <p:spPr bwMode="auto">
          <a:xfrm flipH="1">
            <a:off x="2819400" y="3810000"/>
            <a:ext cx="3733800" cy="0"/>
          </a:xfrm>
          <a:prstGeom prst="line">
            <a:avLst/>
          </a:prstGeom>
          <a:noFill/>
          <a:ln w="31750">
            <a:solidFill>
              <a:schemeClr val="tx1"/>
            </a:solidFill>
            <a:round/>
            <a:headEnd/>
            <a:tailEnd/>
          </a:ln>
        </p:spPr>
        <p:txBody>
          <a:bodyPr/>
          <a:lstStyle/>
          <a:p>
            <a:endParaRPr lang="en-US"/>
          </a:p>
        </p:txBody>
      </p:sp>
      <p:sp>
        <p:nvSpPr>
          <p:cNvPr id="26644" name="Line 5"/>
          <p:cNvSpPr>
            <a:spLocks noChangeShapeType="1"/>
          </p:cNvSpPr>
          <p:nvPr/>
        </p:nvSpPr>
        <p:spPr bwMode="auto">
          <a:xfrm flipH="1">
            <a:off x="6553200" y="3505200"/>
            <a:ext cx="0" cy="304800"/>
          </a:xfrm>
          <a:prstGeom prst="line">
            <a:avLst/>
          </a:prstGeom>
          <a:noFill/>
          <a:ln w="31750">
            <a:solidFill>
              <a:schemeClr val="tx1"/>
            </a:solidFill>
            <a:round/>
            <a:headEnd/>
            <a:tailEnd/>
          </a:ln>
        </p:spPr>
        <p:txBody>
          <a:bodyPr/>
          <a:lstStyle/>
          <a:p>
            <a:endParaRPr lang="en-US"/>
          </a:p>
        </p:txBody>
      </p:sp>
      <p:grpSp>
        <p:nvGrpSpPr>
          <p:cNvPr id="11" name="Group 52"/>
          <p:cNvGrpSpPr>
            <a:grpSpLocks/>
          </p:cNvGrpSpPr>
          <p:nvPr/>
        </p:nvGrpSpPr>
        <p:grpSpPr bwMode="auto">
          <a:xfrm>
            <a:off x="3886200" y="1143000"/>
            <a:ext cx="1524000" cy="838200"/>
            <a:chOff x="2743200" y="2546350"/>
            <a:chExt cx="3613150" cy="1765300"/>
          </a:xfrm>
        </p:grpSpPr>
        <p:pic>
          <p:nvPicPr>
            <p:cNvPr id="26653" name="Picture 53"/>
            <p:cNvPicPr>
              <a:picLocks noChangeAspect="1"/>
            </p:cNvPicPr>
            <p:nvPr/>
          </p:nvPicPr>
          <p:blipFill>
            <a:blip r:embed="rId8" cstate="print"/>
            <a:srcRect/>
            <a:stretch>
              <a:fillRect/>
            </a:stretch>
          </p:blipFill>
          <p:spPr bwMode="auto">
            <a:xfrm>
              <a:off x="2787650" y="2546350"/>
              <a:ext cx="3568700" cy="1765300"/>
            </a:xfrm>
            <a:prstGeom prst="rect">
              <a:avLst/>
            </a:prstGeom>
            <a:noFill/>
            <a:ln w="9525">
              <a:noFill/>
              <a:miter lim="800000"/>
              <a:headEnd/>
              <a:tailEnd/>
            </a:ln>
          </p:spPr>
        </p:pic>
        <p:sp>
          <p:nvSpPr>
            <p:cNvPr id="55" name="Rectangle 54"/>
            <p:cNvSpPr/>
            <p:nvPr/>
          </p:nvSpPr>
          <p:spPr>
            <a:xfrm>
              <a:off x="2743200" y="2820506"/>
              <a:ext cx="380135" cy="608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56" name="Picture 55"/>
          <p:cNvPicPr>
            <a:picLocks noChangeAspect="1"/>
          </p:cNvPicPr>
          <p:nvPr/>
        </p:nvPicPr>
        <p:blipFill>
          <a:blip r:embed="rId9" cstate="print"/>
          <a:srcRect/>
          <a:stretch>
            <a:fillRect/>
          </a:stretch>
        </p:blipFill>
        <p:spPr bwMode="auto">
          <a:xfrm>
            <a:off x="6400800" y="838200"/>
            <a:ext cx="1530350" cy="1008063"/>
          </a:xfrm>
          <a:prstGeom prst="rect">
            <a:avLst/>
          </a:prstGeom>
          <a:noFill/>
          <a:ln w="9525">
            <a:noFill/>
            <a:miter lim="800000"/>
            <a:headEnd/>
            <a:tailEnd/>
          </a:ln>
        </p:spPr>
      </p:pic>
      <p:pic>
        <p:nvPicPr>
          <p:cNvPr id="58" name="Picture 57"/>
          <p:cNvPicPr>
            <a:picLocks noChangeAspect="1"/>
          </p:cNvPicPr>
          <p:nvPr/>
        </p:nvPicPr>
        <p:blipFill>
          <a:blip r:embed="rId10" cstate="print"/>
          <a:srcRect/>
          <a:stretch>
            <a:fillRect/>
          </a:stretch>
        </p:blipFill>
        <p:spPr bwMode="auto">
          <a:xfrm>
            <a:off x="5257800" y="5486400"/>
            <a:ext cx="1295400" cy="929141"/>
          </a:xfrm>
          <a:prstGeom prst="rect">
            <a:avLst/>
          </a:prstGeom>
          <a:noFill/>
          <a:ln w="9525">
            <a:noFill/>
            <a:miter lim="800000"/>
            <a:headEnd/>
            <a:tailEnd/>
          </a:ln>
        </p:spPr>
      </p:pic>
      <p:pic>
        <p:nvPicPr>
          <p:cNvPr id="60" name="Picture 59"/>
          <p:cNvPicPr>
            <a:picLocks noChangeAspect="1"/>
          </p:cNvPicPr>
          <p:nvPr/>
        </p:nvPicPr>
        <p:blipFill>
          <a:blip r:embed="rId11" cstate="print"/>
          <a:srcRect/>
          <a:stretch>
            <a:fillRect/>
          </a:stretch>
        </p:blipFill>
        <p:spPr bwMode="auto">
          <a:xfrm>
            <a:off x="228600" y="3505200"/>
            <a:ext cx="1774825" cy="1828800"/>
          </a:xfrm>
          <a:prstGeom prst="rect">
            <a:avLst/>
          </a:prstGeom>
          <a:noFill/>
          <a:ln w="9525">
            <a:noFill/>
            <a:miter lim="800000"/>
            <a:headEnd/>
            <a:tailEnd/>
          </a:ln>
        </p:spPr>
      </p:pic>
      <p:pic>
        <p:nvPicPr>
          <p:cNvPr id="61" name="Picture 60"/>
          <p:cNvPicPr>
            <a:picLocks noChangeAspect="1"/>
          </p:cNvPicPr>
          <p:nvPr/>
        </p:nvPicPr>
        <p:blipFill>
          <a:blip r:embed="rId12" cstate="print"/>
          <a:srcRect/>
          <a:stretch>
            <a:fillRect/>
          </a:stretch>
        </p:blipFill>
        <p:spPr bwMode="auto">
          <a:xfrm>
            <a:off x="1219200" y="5486400"/>
            <a:ext cx="2057400" cy="939800"/>
          </a:xfrm>
          <a:prstGeom prst="rect">
            <a:avLst/>
          </a:prstGeom>
          <a:noFill/>
          <a:ln w="9525">
            <a:noFill/>
            <a:miter lim="800000"/>
            <a:headEnd/>
            <a:tailEnd/>
          </a:ln>
        </p:spPr>
      </p:pic>
      <p:pic>
        <p:nvPicPr>
          <p:cNvPr id="65" name="Picture 64"/>
          <p:cNvPicPr>
            <a:picLocks noChangeAspect="1"/>
          </p:cNvPicPr>
          <p:nvPr/>
        </p:nvPicPr>
        <p:blipFill>
          <a:blip r:embed="rId13" cstate="print"/>
          <a:srcRect/>
          <a:stretch>
            <a:fillRect/>
          </a:stretch>
        </p:blipFill>
        <p:spPr bwMode="auto">
          <a:xfrm>
            <a:off x="6781800" y="3657600"/>
            <a:ext cx="2105025" cy="1524000"/>
          </a:xfrm>
          <a:prstGeom prst="rect">
            <a:avLst/>
          </a:prstGeom>
          <a:noFill/>
          <a:ln w="9525">
            <a:noFill/>
            <a:miter lim="800000"/>
            <a:headEnd/>
            <a:tailEnd/>
          </a:ln>
        </p:spPr>
      </p:pic>
      <p:sp>
        <p:nvSpPr>
          <p:cNvPr id="57" name="Rectangle 56"/>
          <p:cNvSpPr/>
          <p:nvPr/>
        </p:nvSpPr>
        <p:spPr>
          <a:xfrm>
            <a:off x="5943600" y="5715000"/>
            <a:ext cx="76200" cy="76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9" name="Rectangle 58"/>
          <p:cNvSpPr/>
          <p:nvPr/>
        </p:nvSpPr>
        <p:spPr>
          <a:xfrm>
            <a:off x="6053138" y="5751513"/>
            <a:ext cx="76200" cy="365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 name="Picture 5"/>
          <p:cNvPicPr>
            <a:picLocks noChangeAspect="1" noChangeArrowheads="1"/>
          </p:cNvPicPr>
          <p:nvPr/>
        </p:nvPicPr>
        <p:blipFill>
          <a:blip r:embed="rId14" cstate="print"/>
          <a:srcRect/>
          <a:stretch>
            <a:fillRect/>
          </a:stretch>
        </p:blipFill>
        <p:spPr bwMode="auto">
          <a:xfrm>
            <a:off x="7227882" y="1752600"/>
            <a:ext cx="1916118" cy="1033462"/>
          </a:xfrm>
          <a:prstGeom prst="rect">
            <a:avLst/>
          </a:prstGeom>
          <a:noFill/>
          <a:ln w="9525">
            <a:noFill/>
            <a:miter lim="800000"/>
            <a:headEnd/>
            <a:tailEnd/>
          </a:ln>
        </p:spPr>
      </p:pic>
      <p:pic>
        <p:nvPicPr>
          <p:cNvPr id="63" name="Content Placeholder 3" descr="icreate.jpg"/>
          <p:cNvPicPr>
            <a:picLocks noGrp="1" noChangeAspect="1"/>
          </p:cNvPicPr>
          <p:nvPr>
            <p:ph idx="1"/>
          </p:nvPr>
        </p:nvPicPr>
        <p:blipFill>
          <a:blip r:embed="rId15" cstate="print"/>
          <a:stretch>
            <a:fillRect/>
          </a:stretch>
        </p:blipFill>
        <p:spPr>
          <a:xfrm>
            <a:off x="8001000" y="6019800"/>
            <a:ext cx="403456" cy="251056"/>
          </a:xfrm>
        </p:spPr>
      </p:pic>
      <p:pic>
        <p:nvPicPr>
          <p:cNvPr id="64" name="Content Placeholder 3" descr="icreate.jpg"/>
          <p:cNvPicPr>
            <a:picLocks noChangeAspect="1"/>
          </p:cNvPicPr>
          <p:nvPr/>
        </p:nvPicPr>
        <p:blipFill>
          <a:blip r:embed="rId16" cstate="print"/>
          <a:stretch>
            <a:fillRect/>
          </a:stretch>
        </p:blipFill>
        <p:spPr bwMode="auto">
          <a:xfrm>
            <a:off x="7467600" y="5791200"/>
            <a:ext cx="304800" cy="304800"/>
          </a:xfrm>
          <a:prstGeom prst="rect">
            <a:avLst/>
          </a:prstGeom>
          <a:noFill/>
          <a:ln w="9525">
            <a:noFill/>
            <a:miter lim="800000"/>
            <a:headEnd/>
            <a:tailEnd/>
          </a:ln>
        </p:spPr>
      </p:pic>
      <p:grpSp>
        <p:nvGrpSpPr>
          <p:cNvPr id="12" name="Group 65"/>
          <p:cNvGrpSpPr/>
          <p:nvPr/>
        </p:nvGrpSpPr>
        <p:grpSpPr>
          <a:xfrm>
            <a:off x="7772400" y="5334000"/>
            <a:ext cx="838200" cy="936855"/>
            <a:chOff x="4023953" y="3429000"/>
            <a:chExt cx="2171266" cy="2958933"/>
          </a:xfrm>
        </p:grpSpPr>
        <p:pic>
          <p:nvPicPr>
            <p:cNvPr id="67" name="Content Placeholder 3" descr="icreate.jpg"/>
            <p:cNvPicPr>
              <a:picLocks noChangeAspect="1"/>
            </p:cNvPicPr>
            <p:nvPr/>
          </p:nvPicPr>
          <p:blipFill>
            <a:blip r:embed="rId17" cstate="print"/>
            <a:stretch>
              <a:fillRect/>
            </a:stretch>
          </p:blipFill>
          <p:spPr bwMode="auto">
            <a:xfrm>
              <a:off x="4191000" y="3429000"/>
              <a:ext cx="861219" cy="861219"/>
            </a:xfrm>
            <a:prstGeom prst="rect">
              <a:avLst/>
            </a:prstGeom>
            <a:noFill/>
            <a:ln w="9525">
              <a:noFill/>
              <a:miter lim="800000"/>
              <a:headEnd/>
              <a:tailEnd/>
            </a:ln>
          </p:spPr>
        </p:pic>
        <p:pic>
          <p:nvPicPr>
            <p:cNvPr id="68" name="Content Placeholder 3" descr="icreate.jpg"/>
            <p:cNvPicPr>
              <a:picLocks noChangeAspect="1"/>
            </p:cNvPicPr>
            <p:nvPr/>
          </p:nvPicPr>
          <p:blipFill>
            <a:blip r:embed="rId17" cstate="print"/>
            <a:stretch>
              <a:fillRect/>
            </a:stretch>
          </p:blipFill>
          <p:spPr bwMode="auto">
            <a:xfrm>
              <a:off x="5334000" y="4572000"/>
              <a:ext cx="861219" cy="861219"/>
            </a:xfrm>
            <a:prstGeom prst="rect">
              <a:avLst/>
            </a:prstGeom>
            <a:noFill/>
            <a:ln w="9525">
              <a:noFill/>
              <a:miter lim="800000"/>
              <a:headEnd/>
              <a:tailEnd/>
            </a:ln>
          </p:spPr>
        </p:pic>
        <p:pic>
          <p:nvPicPr>
            <p:cNvPr id="69" name="Picture 23"/>
            <p:cNvPicPr>
              <a:picLocks noChangeAspect="1"/>
            </p:cNvPicPr>
            <p:nvPr/>
          </p:nvPicPr>
          <p:blipFill>
            <a:blip r:embed="rId18" cstate="print"/>
            <a:srcRect/>
            <a:stretch>
              <a:fillRect/>
            </a:stretch>
          </p:blipFill>
          <p:spPr bwMode="auto">
            <a:xfrm rot="16200000" flipV="1">
              <a:off x="3850121" y="4487133"/>
              <a:ext cx="684213" cy="336550"/>
            </a:xfrm>
            <a:prstGeom prst="rect">
              <a:avLst/>
            </a:prstGeom>
            <a:noFill/>
            <a:ln w="9525">
              <a:noFill/>
              <a:miter lim="800000"/>
              <a:headEnd/>
              <a:tailEnd/>
            </a:ln>
          </p:spPr>
        </p:pic>
        <p:pic>
          <p:nvPicPr>
            <p:cNvPr id="70" name="Picture 24"/>
            <p:cNvPicPr>
              <a:picLocks noChangeAspect="1"/>
            </p:cNvPicPr>
            <p:nvPr/>
          </p:nvPicPr>
          <p:blipFill>
            <a:blip r:embed="rId19" cstate="print"/>
            <a:srcRect/>
            <a:stretch>
              <a:fillRect/>
            </a:stretch>
          </p:blipFill>
          <p:spPr bwMode="auto">
            <a:xfrm rot="1036023">
              <a:off x="4454165" y="4894326"/>
              <a:ext cx="682625" cy="336550"/>
            </a:xfrm>
            <a:prstGeom prst="rect">
              <a:avLst/>
            </a:prstGeom>
            <a:noFill/>
            <a:ln w="9525">
              <a:noFill/>
              <a:miter lim="800000"/>
              <a:headEnd/>
              <a:tailEnd/>
            </a:ln>
          </p:spPr>
        </p:pic>
        <p:pic>
          <p:nvPicPr>
            <p:cNvPr id="71" name="Picture 27"/>
            <p:cNvPicPr>
              <a:picLocks noChangeAspect="1"/>
            </p:cNvPicPr>
            <p:nvPr/>
          </p:nvPicPr>
          <p:blipFill>
            <a:blip r:embed="rId20" cstate="print"/>
            <a:srcRect/>
            <a:stretch>
              <a:fillRect/>
            </a:stretch>
          </p:blipFill>
          <p:spPr bwMode="auto">
            <a:xfrm rot="3447394">
              <a:off x="4964547" y="4204557"/>
              <a:ext cx="622300" cy="369887"/>
            </a:xfrm>
            <a:prstGeom prst="rect">
              <a:avLst/>
            </a:prstGeom>
            <a:noFill/>
            <a:ln w="9525">
              <a:noFill/>
              <a:miter lim="800000"/>
              <a:headEnd/>
              <a:tailEnd/>
            </a:ln>
          </p:spPr>
        </p:pic>
        <p:pic>
          <p:nvPicPr>
            <p:cNvPr id="72" name="Picture 27"/>
            <p:cNvPicPr>
              <a:picLocks noChangeAspect="1"/>
            </p:cNvPicPr>
            <p:nvPr/>
          </p:nvPicPr>
          <p:blipFill>
            <a:blip r:embed="rId20" cstate="print"/>
            <a:srcRect/>
            <a:stretch>
              <a:fillRect/>
            </a:stretch>
          </p:blipFill>
          <p:spPr bwMode="auto">
            <a:xfrm rot="3447394">
              <a:off x="4203135" y="5891839"/>
              <a:ext cx="622300" cy="369887"/>
            </a:xfrm>
            <a:prstGeom prst="rect">
              <a:avLst/>
            </a:prstGeom>
            <a:noFill/>
            <a:ln w="9525">
              <a:noFill/>
              <a:miter lim="800000"/>
              <a:headEnd/>
              <a:tailEnd/>
            </a:ln>
          </p:spPr>
        </p:pic>
        <p:pic>
          <p:nvPicPr>
            <p:cNvPr id="73" name="Picture 23"/>
            <p:cNvPicPr>
              <a:picLocks noChangeAspect="1"/>
            </p:cNvPicPr>
            <p:nvPr/>
          </p:nvPicPr>
          <p:blipFill>
            <a:blip r:embed="rId18" cstate="print"/>
            <a:srcRect/>
            <a:stretch>
              <a:fillRect/>
            </a:stretch>
          </p:blipFill>
          <p:spPr bwMode="auto">
            <a:xfrm rot="16200000" flipV="1">
              <a:off x="5464968" y="5660231"/>
              <a:ext cx="684213" cy="336550"/>
            </a:xfrm>
            <a:prstGeom prst="rect">
              <a:avLst/>
            </a:prstGeom>
            <a:noFill/>
            <a:ln w="9525">
              <a:noFill/>
              <a:miter lim="800000"/>
              <a:headEnd/>
              <a:tailEnd/>
            </a:ln>
          </p:spPr>
        </p:pic>
      </p:grpSp>
      <p:sp>
        <p:nvSpPr>
          <p:cNvPr id="75" name="Rectangle 2"/>
          <p:cNvSpPr txBox="1">
            <a:spLocks noChangeArrowheads="1"/>
          </p:cNvSpPr>
          <p:nvPr/>
        </p:nvSpPr>
        <p:spPr>
          <a:xfrm>
            <a:off x="152400" y="381000"/>
            <a:ext cx="8763000" cy="609600"/>
          </a:xfrm>
          <a:prstGeom prst="rect">
            <a:avLst/>
          </a:prstGeom>
        </p:spPr>
        <p:txBody>
          <a:bodyPr vert="horz" lIns="91440" tIns="45720" rIns="91440" bIns="45720" rtlCol="1" anchor="ctr">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en-US" altLang="zh-TW" sz="2800" b="0" i="1" u="sng" strike="noStrike" kern="1200" cap="none" spc="0" normalizeH="0" baseline="0" noProof="0" dirty="0" smtClean="0">
                <a:ln>
                  <a:noFill/>
                </a:ln>
                <a:solidFill>
                  <a:srgbClr val="0000FF"/>
                </a:solidFill>
                <a:effectLst/>
                <a:uLnTx/>
                <a:uFillTx/>
                <a:latin typeface="Times New Roman" pitchFamily="-111" charset="0"/>
                <a:ea typeface="ＭＳ Ｐゴシック" pitchFamily="-111" charset="-128"/>
                <a:cs typeface="Times New Roman" pitchFamily="-111" charset="0"/>
              </a:rPr>
              <a:t>Data-driven</a:t>
            </a:r>
            <a:r>
              <a:rPr kumimoji="0" lang="en-US" altLang="zh-TW" sz="2800" b="0" i="0" u="sng" strike="noStrike" kern="1200" cap="none" spc="0" normalizeH="0" noProof="0" dirty="0" smtClean="0">
                <a:ln>
                  <a:noFill/>
                </a:ln>
                <a:solidFill>
                  <a:srgbClr val="0000FF"/>
                </a:solidFill>
                <a:effectLst/>
                <a:uLnTx/>
                <a:uFillTx/>
                <a:latin typeface="Times New Roman" pitchFamily="-111" charset="0"/>
                <a:ea typeface="ＭＳ Ｐゴシック" pitchFamily="-111" charset="-128"/>
                <a:cs typeface="Times New Roman" pitchFamily="-111" charset="0"/>
              </a:rPr>
              <a:t> Mobile Network Mining, Modeling and Design</a:t>
            </a:r>
            <a:endParaRPr kumimoji="0" lang="en-US" altLang="zh-TW" sz="2800" b="0" i="0" u="sng" strike="noStrike" kern="1200" cap="none" spc="0" normalizeH="0" baseline="0" noProof="0" dirty="0" smtClean="0">
              <a:ln>
                <a:noFill/>
              </a:ln>
              <a:solidFill>
                <a:srgbClr val="0000FF"/>
              </a:solidFill>
              <a:effectLst/>
              <a:uLnTx/>
              <a:uFillTx/>
              <a:latin typeface="Times New Roman" pitchFamily="-111" charset="0"/>
              <a:ea typeface="ＭＳ Ｐゴシック" pitchFamily="-111" charset="-128"/>
              <a:cs typeface="Times New Roman" pitchFamily="-111" charset="0"/>
            </a:endParaRPr>
          </a:p>
        </p:txBody>
      </p:sp>
      <p:sp>
        <p:nvSpPr>
          <p:cNvPr id="76" name="TextBox 75"/>
          <p:cNvSpPr txBox="1"/>
          <p:nvPr/>
        </p:nvSpPr>
        <p:spPr>
          <a:xfrm>
            <a:off x="1676400" y="1752600"/>
            <a:ext cx="2197589" cy="307777"/>
          </a:xfrm>
          <a:prstGeom prst="rect">
            <a:avLst/>
          </a:prstGeom>
          <a:noFill/>
        </p:spPr>
        <p:txBody>
          <a:bodyPr wrap="none" rtlCol="1">
            <a:spAutoFit/>
          </a:bodyPr>
          <a:lstStyle/>
          <a:p>
            <a:r>
              <a:rPr lang="en-US" sz="1400" dirty="0" smtClean="0"/>
              <a:t>Billions of traces since 2004</a:t>
            </a:r>
            <a:endParaRPr lang="ar-EG" sz="1400" dirty="0"/>
          </a:p>
        </p:txBody>
      </p:sp>
      <p:sp>
        <p:nvSpPr>
          <p:cNvPr id="77" name="TextBox 76"/>
          <p:cNvSpPr txBox="1"/>
          <p:nvPr/>
        </p:nvSpPr>
        <p:spPr>
          <a:xfrm>
            <a:off x="6502956" y="6119336"/>
            <a:ext cx="2343462" cy="677108"/>
          </a:xfrm>
          <a:prstGeom prst="rect">
            <a:avLst/>
          </a:prstGeom>
          <a:noFill/>
        </p:spPr>
        <p:txBody>
          <a:bodyPr wrap="none" rtlCol="1">
            <a:spAutoFit/>
          </a:bodyPr>
          <a:lstStyle/>
          <a:p>
            <a:pPr algn="l"/>
            <a:r>
              <a:rPr lang="en-US" sz="1200" dirty="0" smtClean="0">
                <a:latin typeface="Times New Roman" pitchFamily="18" charset="0"/>
                <a:cs typeface="Times New Roman" pitchFamily="18" charset="0"/>
              </a:rPr>
              <a:t>- Mobility Modeling</a:t>
            </a:r>
          </a:p>
          <a:p>
            <a:pPr algn="l"/>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Adhoc</a:t>
            </a:r>
            <a:r>
              <a:rPr lang="en-US" sz="1200" dirty="0" smtClean="0">
                <a:latin typeface="Times New Roman" pitchFamily="18" charset="0"/>
                <a:cs typeface="Times New Roman" pitchFamily="18" charset="0"/>
              </a:rPr>
              <a:t> &amp; Sensor Network Design</a:t>
            </a:r>
          </a:p>
          <a:p>
            <a:endParaRPr lang="ar-EG" sz="1400" dirty="0"/>
          </a:p>
        </p:txBody>
      </p:sp>
      <p:pic>
        <p:nvPicPr>
          <p:cNvPr id="78" name="Picture 77" descr="data_analysis.jpg"/>
          <p:cNvPicPr>
            <a:picLocks noChangeAspect="1"/>
          </p:cNvPicPr>
          <p:nvPr/>
        </p:nvPicPr>
        <p:blipFill>
          <a:blip r:embed="rId21" cstate="print"/>
          <a:stretch>
            <a:fillRect/>
          </a:stretch>
        </p:blipFill>
        <p:spPr>
          <a:xfrm>
            <a:off x="5943600" y="1981200"/>
            <a:ext cx="1219200" cy="1219200"/>
          </a:xfrm>
          <a:prstGeom prst="rect">
            <a:avLst/>
          </a:prstGeom>
        </p:spPr>
      </p:pic>
      <p:pic>
        <p:nvPicPr>
          <p:cNvPr id="79" name="Picture 78" descr="Data_Analysis_Collage_white.jpg"/>
          <p:cNvPicPr>
            <a:picLocks noChangeAspect="1"/>
          </p:cNvPicPr>
          <p:nvPr/>
        </p:nvPicPr>
        <p:blipFill>
          <a:blip r:embed="rId22" cstate="print"/>
          <a:stretch>
            <a:fillRect/>
          </a:stretch>
        </p:blipFill>
        <p:spPr>
          <a:xfrm>
            <a:off x="3276600" y="3886200"/>
            <a:ext cx="1600200" cy="1219200"/>
          </a:xfrm>
          <a:prstGeom prst="rect">
            <a:avLst/>
          </a:prstGeom>
        </p:spPr>
      </p:pic>
      <p:pic>
        <p:nvPicPr>
          <p:cNvPr id="80" name="Picture 79" descr="soc02.gif"/>
          <p:cNvPicPr>
            <a:picLocks noChangeAspect="1"/>
          </p:cNvPicPr>
          <p:nvPr/>
        </p:nvPicPr>
        <p:blipFill>
          <a:blip r:embed="rId23" cstate="print"/>
          <a:stretch>
            <a:fillRect/>
          </a:stretch>
        </p:blipFill>
        <p:spPr>
          <a:xfrm>
            <a:off x="5181600" y="3886200"/>
            <a:ext cx="1698050" cy="1371600"/>
          </a:xfrm>
          <a:prstGeom prst="rect">
            <a:avLst/>
          </a:prstGeom>
        </p:spPr>
      </p:pic>
      <p:pic>
        <p:nvPicPr>
          <p:cNvPr id="81" name="Picture 11"/>
          <p:cNvPicPr>
            <a:picLocks noChangeAspect="1"/>
          </p:cNvPicPr>
          <p:nvPr/>
        </p:nvPicPr>
        <p:blipFill>
          <a:blip r:embed="rId24" cstate="print"/>
          <a:srcRect/>
          <a:stretch>
            <a:fillRect/>
          </a:stretch>
        </p:blipFill>
        <p:spPr bwMode="auto">
          <a:xfrm>
            <a:off x="3581400" y="5486401"/>
            <a:ext cx="1676400" cy="914400"/>
          </a:xfrm>
          <a:prstGeom prst="rect">
            <a:avLst/>
          </a:prstGeom>
          <a:noFill/>
          <a:ln w="9525">
            <a:noFill/>
            <a:miter lim="800000"/>
            <a:headEnd/>
            <a:tailEnd/>
          </a:ln>
        </p:spPr>
      </p:pic>
      <p:pic>
        <p:nvPicPr>
          <p:cNvPr id="74" name="Picture 73" descr="Screen Shot 2015-12-09 at 12.45.28 AM.png"/>
          <p:cNvPicPr>
            <a:picLocks noChangeAspect="1"/>
          </p:cNvPicPr>
          <p:nvPr/>
        </p:nvPicPr>
        <p:blipFill>
          <a:blip r:embed="rId25"/>
          <a:stretch>
            <a:fillRect/>
          </a:stretch>
        </p:blipFill>
        <p:spPr>
          <a:xfrm>
            <a:off x="1447800" y="2362200"/>
            <a:ext cx="1066800" cy="1028700"/>
          </a:xfrm>
          <a:prstGeom prst="rect">
            <a:avLst/>
          </a:prstGeom>
        </p:spPr>
      </p:pic>
      <p:cxnSp>
        <p:nvCxnSpPr>
          <p:cNvPr id="82" name="Straight Arrow Connector 81"/>
          <p:cNvCxnSpPr>
            <a:cxnSpLocks noChangeShapeType="1"/>
          </p:cNvCxnSpPr>
          <p:nvPr/>
        </p:nvCxnSpPr>
        <p:spPr bwMode="auto">
          <a:xfrm rot="16200000" flipV="1">
            <a:off x="1409700" y="1943100"/>
            <a:ext cx="457200" cy="228600"/>
          </a:xfrm>
          <a:prstGeom prst="straightConnector1">
            <a:avLst/>
          </a:prstGeom>
          <a:noFill/>
          <a:ln w="25400">
            <a:solidFill>
              <a:schemeClr val="bg2"/>
            </a:solidFill>
            <a:round/>
            <a:headEnd/>
            <a:tailEnd type="arrow" w="med" len="med"/>
          </a:ln>
          <a:effectLst>
            <a:outerShdw dist="20000" dir="5400000" rotWithShape="0">
              <a:srgbClr val="808080">
                <a:alpha val="37999"/>
              </a:srgbClr>
            </a:outerShdw>
          </a:effectLst>
        </p:spPr>
      </p:cxnSp>
      <p:pic>
        <p:nvPicPr>
          <p:cNvPr id="85" name="Picture 84" descr="Screen Shot 2015-12-09 at 12.54.05 AM.png"/>
          <p:cNvPicPr>
            <a:picLocks noChangeAspect="1"/>
          </p:cNvPicPr>
          <p:nvPr/>
        </p:nvPicPr>
        <p:blipFill>
          <a:blip r:embed="rId26"/>
          <a:stretch>
            <a:fillRect/>
          </a:stretch>
        </p:blipFill>
        <p:spPr>
          <a:xfrm>
            <a:off x="152400" y="5334000"/>
            <a:ext cx="1066800" cy="1306443"/>
          </a:xfrm>
          <a:prstGeom prst="rect">
            <a:avLst/>
          </a:prstGeom>
        </p:spPr>
      </p:pic>
      <p:pic>
        <p:nvPicPr>
          <p:cNvPr id="86" name="Picture 85" descr="sydney-all-new.jpg"/>
          <p:cNvPicPr>
            <a:picLocks noChangeAspect="1"/>
          </p:cNvPicPr>
          <p:nvPr/>
        </p:nvPicPr>
        <p:blipFill>
          <a:blip r:embed="rId27"/>
          <a:stretch>
            <a:fillRect/>
          </a:stretch>
        </p:blipFill>
        <p:spPr>
          <a:xfrm>
            <a:off x="7162800" y="2777831"/>
            <a:ext cx="1981200" cy="1065783"/>
          </a:xfrm>
          <a:prstGeom prst="rect">
            <a:avLst/>
          </a:prstGeom>
        </p:spPr>
      </p:pic>
      <p:pic>
        <p:nvPicPr>
          <p:cNvPr id="87" name="Picture 86" descr="Mac HD 1:Users:Aeon:Desktop:New Charts:loc-18.png"/>
          <p:cNvPicPr/>
          <p:nvPr/>
        </p:nvPicPr>
        <p:blipFill rotWithShape="1">
          <a:blip r:embed="rId28">
            <a:extLst>
              <a:ext uri="{28A0092B-C50C-407E-A947-70E740481C1C}">
                <a14:useLocalDpi xmlns:a14="http://schemas.microsoft.com/office/drawing/2010/main" val="0"/>
              </a:ext>
            </a:extLst>
          </a:blip>
          <a:srcRect l="2072" r="2196"/>
          <a:stretch/>
        </p:blipFill>
        <p:spPr bwMode="auto">
          <a:xfrm>
            <a:off x="5410200" y="914400"/>
            <a:ext cx="948764" cy="977900"/>
          </a:xfrm>
          <a:prstGeom prst="rect">
            <a:avLst/>
          </a:prstGeom>
          <a:noFill/>
          <a:ln>
            <a:noFill/>
          </a:ln>
          <a:extLst>
            <a:ext uri="{53640926-AAD7-44d8-BBD7-CCE9431645EC}">
              <a14:shadowObscured xmlns="" xmlns:a14="http://schemas.microsoft.com/office/drawing/2010/main" xmlns:mv="urn:schemas-microsoft-com:mac:vml" xmlns:mc="http://schemas.openxmlformats.org/markup-compatibility/2006"/>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7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8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0"/>
                                  </p:stCondLst>
                                  <p:childTnLst>
                                    <p:set>
                                      <p:cBhvr>
                                        <p:cTn id="43" dur="1" fill="hold">
                                          <p:stCondLst>
                                            <p:cond delay="0"/>
                                          </p:stCondLst>
                                        </p:cTn>
                                        <p:tgtEl>
                                          <p:spTgt spid="8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65"/>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58"/>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4"/>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63"/>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77"/>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304800"/>
            <a:ext cx="6248400" cy="914400"/>
          </a:xfrm>
        </p:spPr>
        <p:txBody>
          <a:bodyPr/>
          <a:lstStyle/>
          <a:p>
            <a:pPr eaLnBrk="1" hangingPunct="1"/>
            <a:r>
              <a:rPr lang="en-US" sz="3100" b="1" u="sng" dirty="0" smtClean="0">
                <a:solidFill>
                  <a:srgbClr val="0000FF"/>
                </a:solidFill>
                <a:latin typeface="Times New Roman" pitchFamily="-111" charset="0"/>
                <a:ea typeface="ＭＳ Ｐゴシック" pitchFamily="-111" charset="-128"/>
              </a:rPr>
              <a:t>Community-wide Mobile Library</a:t>
            </a:r>
          </a:p>
        </p:txBody>
      </p:sp>
      <p:sp>
        <p:nvSpPr>
          <p:cNvPr id="28675" name="Rectangle 3"/>
          <p:cNvSpPr>
            <a:spLocks noGrp="1" noChangeArrowheads="1"/>
          </p:cNvSpPr>
          <p:nvPr>
            <p:ph type="body" idx="1"/>
          </p:nvPr>
        </p:nvSpPr>
        <p:spPr>
          <a:xfrm>
            <a:off x="152400" y="990600"/>
            <a:ext cx="8763000" cy="5181600"/>
          </a:xfrm>
        </p:spPr>
        <p:txBody>
          <a:bodyPr/>
          <a:lstStyle/>
          <a:p>
            <a:pPr eaLnBrk="1" hangingPunct="1"/>
            <a:r>
              <a:rPr lang="en-US" sz="2800" dirty="0" smtClean="0">
                <a:latin typeface="Times New Roman" pitchFamily="-111" charset="0"/>
                <a:ea typeface="ＭＳ Ｐゴシック" pitchFamily="-111" charset="-128"/>
              </a:rPr>
              <a:t>Vision: Library of</a:t>
            </a:r>
          </a:p>
          <a:p>
            <a:pPr lvl="1" eaLnBrk="1" hangingPunct="1"/>
            <a:r>
              <a:rPr lang="en-US" sz="2600" dirty="0" smtClean="0">
                <a:latin typeface="Times New Roman" pitchFamily="-111" charset="0"/>
                <a:ea typeface="ＭＳ Ｐゴシック" pitchFamily="-111" charset="-128"/>
              </a:rPr>
              <a:t>Measurements: campus, street</a:t>
            </a:r>
          </a:p>
          <a:p>
            <a:pPr lvl="1" eaLnBrk="1" hangingPunct="1"/>
            <a:r>
              <a:rPr lang="en-US" sz="2600" i="1" dirty="0" smtClean="0">
                <a:latin typeface="Times New Roman" pitchFamily="-111" charset="0"/>
                <a:ea typeface="ＭＳ Ｐゴシック" pitchFamily="-111" charset="-128"/>
              </a:rPr>
              <a:t>Realistic</a:t>
            </a:r>
            <a:r>
              <a:rPr lang="en-US" sz="2600" dirty="0" smtClean="0">
                <a:latin typeface="Times New Roman" pitchFamily="-111" charset="0"/>
                <a:ea typeface="ＭＳ Ｐゴシック" pitchFamily="-111" charset="-128"/>
              </a:rPr>
              <a:t> models: behavior, traffic</a:t>
            </a:r>
          </a:p>
          <a:p>
            <a:pPr lvl="1" eaLnBrk="1" hangingPunct="1"/>
            <a:r>
              <a:rPr lang="en-US" sz="2600" dirty="0" smtClean="0">
                <a:latin typeface="Times New Roman" pitchFamily="-111" charset="0"/>
                <a:ea typeface="ＭＳ Ｐゴシック" pitchFamily="-111" charset="-128"/>
              </a:rPr>
              <a:t>Benchmarks – Data mining tools</a:t>
            </a:r>
          </a:p>
          <a:p>
            <a:pPr eaLnBrk="1" hangingPunct="1">
              <a:lnSpc>
                <a:spcPct val="80000"/>
              </a:lnSpc>
            </a:pPr>
            <a:r>
              <a:rPr lang="en-US" sz="2800" dirty="0" smtClean="0">
                <a:latin typeface="Times New Roman" pitchFamily="-111" charset="0"/>
                <a:ea typeface="ＭＳ Ｐゴシック" pitchFamily="-111" charset="-128"/>
              </a:rPr>
              <a:t>Available libraries:</a:t>
            </a:r>
          </a:p>
          <a:p>
            <a:pPr lvl="1" eaLnBrk="1" hangingPunct="1">
              <a:lnSpc>
                <a:spcPct val="80000"/>
              </a:lnSpc>
            </a:pPr>
            <a:r>
              <a:rPr lang="en-US" sz="2400" dirty="0" smtClean="0">
                <a:latin typeface="Times New Roman" pitchFamily="-111" charset="0"/>
                <a:ea typeface="ＭＳ Ｐゴシック" pitchFamily="-111" charset="-128"/>
              </a:rPr>
              <a:t>CRAWDAD (Dartmouth, ‘05-)</a:t>
            </a:r>
            <a:endParaRPr lang="en-US" sz="2000" i="1" dirty="0" smtClean="0">
              <a:solidFill>
                <a:srgbClr val="CC0000"/>
              </a:solidFill>
              <a:latin typeface="Times New Roman" pitchFamily="-111" charset="0"/>
              <a:ea typeface="ＭＳ Ｐゴシック" pitchFamily="-111" charset="-128"/>
            </a:endParaRPr>
          </a:p>
          <a:p>
            <a:pPr lvl="1" eaLnBrk="1" hangingPunct="1">
              <a:lnSpc>
                <a:spcPct val="80000"/>
              </a:lnSpc>
            </a:pPr>
            <a:r>
              <a:rPr lang="en-US" sz="2400" dirty="0" err="1" smtClean="0">
                <a:latin typeface="Times New Roman" pitchFamily="-111" charset="0"/>
                <a:ea typeface="ＭＳ Ｐゴシック" pitchFamily="-111" charset="-128"/>
              </a:rPr>
              <a:t>Pentland</a:t>
            </a:r>
            <a:r>
              <a:rPr lang="en-US" sz="2400" dirty="0" smtClean="0">
                <a:latin typeface="Times New Roman" pitchFamily="-111" charset="0"/>
                <a:ea typeface="ＭＳ Ｐゴシック" pitchFamily="-111" charset="-128"/>
              </a:rPr>
              <a:t> (MIT) </a:t>
            </a:r>
            <a:r>
              <a:rPr lang="en-US" sz="2000" dirty="0" smtClean="0">
                <a:latin typeface="Times New Roman" pitchFamily="-111" charset="0"/>
                <a:ea typeface="ＭＳ Ｐゴシック" pitchFamily="-111" charset="-128"/>
              </a:rPr>
              <a:t>reality mining, etc.</a:t>
            </a:r>
          </a:p>
          <a:p>
            <a:pPr lvl="1" eaLnBrk="1" hangingPunct="1">
              <a:lnSpc>
                <a:spcPct val="80000"/>
              </a:lnSpc>
            </a:pPr>
            <a:r>
              <a:rPr lang="en-US" sz="2000" i="1" dirty="0" smtClean="0">
                <a:solidFill>
                  <a:srgbClr val="CC0000"/>
                </a:solidFill>
                <a:latin typeface="Times New Roman" pitchFamily="-111" charset="0"/>
                <a:ea typeface="ＭＳ Ｐゴシック" pitchFamily="-111" charset="-128"/>
              </a:rPr>
              <a:t> </a:t>
            </a:r>
            <a:r>
              <a:rPr lang="en-US" sz="2400" dirty="0" err="1" smtClean="0">
                <a:latin typeface="Times New Roman" pitchFamily="-111" charset="0"/>
                <a:ea typeface="ＭＳ Ｐゴシック" pitchFamily="-111" charset="-128"/>
              </a:rPr>
              <a:t>MobiLib</a:t>
            </a:r>
            <a:r>
              <a:rPr lang="en-US" sz="2400" dirty="0" smtClean="0">
                <a:latin typeface="Times New Roman" pitchFamily="-111" charset="0"/>
                <a:ea typeface="ＭＳ Ｐゴシック" pitchFamily="-111" charset="-128"/>
              </a:rPr>
              <a:t> (USC &amp; UFL, ’04-) </a:t>
            </a:r>
            <a:r>
              <a:rPr lang="en-US" sz="2000" i="1" dirty="0" err="1" smtClean="0">
                <a:solidFill>
                  <a:srgbClr val="CC0000"/>
                </a:solidFill>
                <a:latin typeface="Times New Roman" pitchFamily="-111" charset="0"/>
                <a:ea typeface="ＭＳ Ｐゴシック" pitchFamily="-111" charset="-128"/>
              </a:rPr>
              <a:t>cise.ufl.edu/~helmy/MobiLib</a:t>
            </a:r>
            <a:r>
              <a:rPr lang="en-US" sz="2000" i="1" dirty="0" smtClean="0">
                <a:solidFill>
                  <a:srgbClr val="CC0000"/>
                </a:solidFill>
                <a:latin typeface="Times New Roman" pitchFamily="-111" charset="0"/>
                <a:ea typeface="ＭＳ Ｐゴシック" pitchFamily="-111" charset="-128"/>
              </a:rPr>
              <a:t> </a:t>
            </a:r>
            <a:r>
              <a:rPr lang="en-US" sz="2000" dirty="0" smtClean="0">
                <a:solidFill>
                  <a:srgbClr val="CC0000"/>
                </a:solidFill>
                <a:latin typeface="Times New Roman" pitchFamily="-111" charset="0"/>
                <a:ea typeface="ＭＳ Ｐゴシック" pitchFamily="-111" charset="-128"/>
              </a:rPr>
              <a:t>(30+TB)</a:t>
            </a:r>
          </a:p>
          <a:p>
            <a:pPr lvl="2" eaLnBrk="1" hangingPunct="1">
              <a:lnSpc>
                <a:spcPct val="80000"/>
              </a:lnSpc>
            </a:pPr>
            <a:r>
              <a:rPr lang="en-US" sz="2000" dirty="0" smtClean="0">
                <a:latin typeface="Times New Roman" pitchFamily="-111" charset="0"/>
                <a:ea typeface="ＭＳ Ｐゴシック" pitchFamily="-111" charset="-128"/>
              </a:rPr>
              <a:t>65+ Traces from: USC, Dartmouth, MIT, UCSD, UCSB, UNC, UMass, </a:t>
            </a:r>
            <a:r>
              <a:rPr lang="en-US" sz="2000" dirty="0" err="1" smtClean="0">
                <a:latin typeface="Times New Roman" pitchFamily="-111" charset="0"/>
                <a:ea typeface="ＭＳ Ｐゴシック" pitchFamily="-111" charset="-128"/>
              </a:rPr>
              <a:t>GATech</a:t>
            </a:r>
            <a:r>
              <a:rPr lang="en-US" sz="2000" dirty="0" smtClean="0">
                <a:latin typeface="Times New Roman" pitchFamily="-111" charset="0"/>
                <a:ea typeface="ＭＳ Ｐゴシック" pitchFamily="-111" charset="-128"/>
              </a:rPr>
              <a:t>, Cambridge, UFL, …</a:t>
            </a:r>
          </a:p>
          <a:p>
            <a:pPr lvl="2" eaLnBrk="1" hangingPunct="1">
              <a:lnSpc>
                <a:spcPct val="80000"/>
              </a:lnSpc>
            </a:pPr>
            <a:r>
              <a:rPr lang="en-US" sz="2000" dirty="0" smtClean="0">
                <a:latin typeface="Times New Roman" pitchFamily="-111" charset="0"/>
                <a:ea typeface="ＭＳ Ｐゴシック" pitchFamily="-111" charset="-128"/>
              </a:rPr>
              <a:t>Tools for mobility modeling (IMPORTANT, </a:t>
            </a:r>
            <a:r>
              <a:rPr lang="en-US" sz="2000" dirty="0" err="1" smtClean="0">
                <a:latin typeface="Times New Roman" pitchFamily="-111" charset="0"/>
                <a:ea typeface="ＭＳ Ｐゴシック" pitchFamily="-111" charset="-128"/>
              </a:rPr>
              <a:t>TVC</a:t>
            </a:r>
            <a:r>
              <a:rPr lang="en-US" sz="2000" dirty="0" smtClean="0">
                <a:latin typeface="Times New Roman" pitchFamily="-111" charset="0"/>
                <a:ea typeface="ＭＳ Ｐゴシック" pitchFamily="-111" charset="-128"/>
              </a:rPr>
              <a:t>), data mining</a:t>
            </a:r>
            <a:endParaRPr lang="en-US" dirty="0" smtClean="0">
              <a:latin typeface="Times New Roman" pitchFamily="-111" charset="0"/>
              <a:ea typeface="ＭＳ Ｐゴシック" pitchFamily="-111" charset="-128"/>
            </a:endParaRPr>
          </a:p>
          <a:p>
            <a:pPr eaLnBrk="1" hangingPunct="1">
              <a:lnSpc>
                <a:spcPct val="80000"/>
              </a:lnSpc>
            </a:pPr>
            <a:r>
              <a:rPr lang="en-US" sz="2800" dirty="0" smtClean="0">
                <a:latin typeface="Times New Roman" pitchFamily="-111" charset="0"/>
                <a:ea typeface="ＭＳ Ｐゴシック" pitchFamily="-111" charset="-128"/>
              </a:rPr>
              <a:t>Types of traces:</a:t>
            </a:r>
          </a:p>
          <a:p>
            <a:pPr lvl="1" eaLnBrk="1" hangingPunct="1">
              <a:lnSpc>
                <a:spcPct val="80000"/>
              </a:lnSpc>
            </a:pPr>
            <a:r>
              <a:rPr lang="en-US" sz="2400" dirty="0" smtClean="0">
                <a:latin typeface="Times New Roman" pitchFamily="-111" charset="0"/>
                <a:ea typeface="ＭＳ Ｐゴシック" pitchFamily="-111" charset="-128"/>
              </a:rPr>
              <a:t>Campuses (</a:t>
            </a:r>
            <a:r>
              <a:rPr lang="en-US" sz="2400" dirty="0" err="1" smtClean="0">
                <a:latin typeface="Times New Roman" pitchFamily="-111" charset="0"/>
                <a:ea typeface="ＭＳ Ｐゴシック" pitchFamily="-111" charset="-128"/>
              </a:rPr>
              <a:t>WLANs</a:t>
            </a:r>
            <a:r>
              <a:rPr lang="en-US" sz="2400" dirty="0" smtClean="0">
                <a:latin typeface="Times New Roman" pitchFamily="-111" charset="0"/>
                <a:ea typeface="ＭＳ Ｐゴシック" pitchFamily="-111" charset="-128"/>
              </a:rPr>
              <a:t>), Conference AP and encounter traces</a:t>
            </a:r>
          </a:p>
          <a:p>
            <a:pPr lvl="1" eaLnBrk="1" hangingPunct="1">
              <a:lnSpc>
                <a:spcPct val="80000"/>
              </a:lnSpc>
            </a:pPr>
            <a:r>
              <a:rPr lang="en-US" sz="2400" dirty="0" smtClean="0">
                <a:latin typeface="Times New Roman" pitchFamily="-111" charset="0"/>
                <a:ea typeface="ＭＳ Ｐゴシック" pitchFamily="-111" charset="-128"/>
              </a:rPr>
              <a:t>Municipal (off-campus) wireless </a:t>
            </a:r>
            <a:r>
              <a:rPr lang="en-US" sz="2400" dirty="0" err="1" smtClean="0">
                <a:latin typeface="Times New Roman" pitchFamily="-111" charset="0"/>
                <a:ea typeface="ＭＳ Ｐゴシック" pitchFamily="-111" charset="-128"/>
              </a:rPr>
              <a:t>APs</a:t>
            </a:r>
            <a:r>
              <a:rPr lang="en-US" sz="2400" dirty="0" smtClean="0">
                <a:latin typeface="Times New Roman" pitchFamily="-111" charset="0"/>
                <a:ea typeface="ＭＳ Ｐゴシック" pitchFamily="-111" charset="-128"/>
              </a:rPr>
              <a:t>, Bus &amp; vehicular</a:t>
            </a:r>
          </a:p>
          <a:p>
            <a:pPr eaLnBrk="1" hangingPunct="1"/>
            <a:endParaRPr lang="en-US" sz="2800" i="1" dirty="0" smtClean="0">
              <a:solidFill>
                <a:schemeClr val="accent2"/>
              </a:solidFill>
              <a:latin typeface="Times New Roman" pitchFamily="-111" charset="0"/>
              <a:ea typeface="ＭＳ Ｐゴシック" pitchFamily="-111" charset="-128"/>
            </a:endParaRPr>
          </a:p>
        </p:txBody>
      </p:sp>
      <p:grpSp>
        <p:nvGrpSpPr>
          <p:cNvPr id="2" name="Group 4"/>
          <p:cNvGrpSpPr>
            <a:grpSpLocks/>
          </p:cNvGrpSpPr>
          <p:nvPr/>
        </p:nvGrpSpPr>
        <p:grpSpPr bwMode="auto">
          <a:xfrm>
            <a:off x="8235950" y="5257800"/>
            <a:ext cx="908050" cy="1282700"/>
            <a:chOff x="288" y="1056"/>
            <a:chExt cx="1196" cy="1569"/>
          </a:xfrm>
        </p:grpSpPr>
        <p:sp>
          <p:nvSpPr>
            <p:cNvPr id="28677" name="AutoShape 5"/>
            <p:cNvSpPr>
              <a:spLocks noChangeArrowheads="1"/>
            </p:cNvSpPr>
            <p:nvPr/>
          </p:nvSpPr>
          <p:spPr bwMode="auto">
            <a:xfrm>
              <a:off x="288" y="1056"/>
              <a:ext cx="1104" cy="1008"/>
            </a:xfrm>
            <a:prstGeom prst="flowChartMultidocument">
              <a:avLst/>
            </a:prstGeom>
            <a:noFill/>
            <a:ln w="31750">
              <a:solidFill>
                <a:schemeClr val="tx1"/>
              </a:solidFill>
              <a:miter lim="800000"/>
              <a:headEnd/>
              <a:tailEnd/>
            </a:ln>
          </p:spPr>
          <p:txBody>
            <a:bodyPr wrap="none" anchor="ctr"/>
            <a:lstStyle/>
            <a:p>
              <a:endParaRPr lang="en-US"/>
            </a:p>
          </p:txBody>
        </p:sp>
        <p:sp>
          <p:nvSpPr>
            <p:cNvPr id="28678" name="Text Box 6"/>
            <p:cNvSpPr txBox="1">
              <a:spLocks noChangeArrowheads="1"/>
            </p:cNvSpPr>
            <p:nvPr/>
          </p:nvSpPr>
          <p:spPr bwMode="auto">
            <a:xfrm>
              <a:off x="480" y="2139"/>
              <a:ext cx="1004" cy="486"/>
            </a:xfrm>
            <a:prstGeom prst="rect">
              <a:avLst/>
            </a:prstGeom>
            <a:noFill/>
            <a:ln w="9525">
              <a:noFill/>
              <a:miter lim="800000"/>
              <a:headEnd/>
              <a:tailEnd/>
            </a:ln>
          </p:spPr>
          <p:txBody>
            <a:bodyPr wrap="none">
              <a:spAutoFit/>
            </a:bodyPr>
            <a:lstStyle/>
            <a:p>
              <a:r>
                <a:rPr lang="en-US" altLang="zh-TW" sz="2000" b="1" i="1">
                  <a:latin typeface="Times New Roman" pitchFamily="-111" charset="0"/>
                  <a:cs typeface="Times New Roman" pitchFamily="-111" charset="0"/>
                </a:rPr>
                <a:t>T</a:t>
              </a:r>
              <a:r>
                <a:rPr lang="en-US" altLang="zh-TW" sz="2000">
                  <a:latin typeface="Times New Roman" pitchFamily="-111" charset="0"/>
                  <a:cs typeface="Times New Roman" pitchFamily="-111" charset="0"/>
                </a:rPr>
                <a:t>race</a:t>
              </a:r>
            </a:p>
          </p:txBody>
        </p:sp>
      </p:grpSp>
      <p:pic>
        <p:nvPicPr>
          <p:cNvPr id="7" name="Picture 6" descr="ufw-wireless-coverage.jpg"/>
          <p:cNvPicPr>
            <a:picLocks noChangeAspect="1"/>
          </p:cNvPicPr>
          <p:nvPr/>
        </p:nvPicPr>
        <p:blipFill>
          <a:blip r:embed="rId3"/>
          <a:stretch>
            <a:fillRect/>
          </a:stretch>
        </p:blipFill>
        <p:spPr>
          <a:xfrm>
            <a:off x="6096000" y="533400"/>
            <a:ext cx="2870216" cy="1601885"/>
          </a:xfrm>
          <a:prstGeom prst="rect">
            <a:avLst/>
          </a:prstGeom>
        </p:spPr>
      </p:pic>
      <p:pic>
        <p:nvPicPr>
          <p:cNvPr id="8" name="Picture 7" descr="Screen Shot 2015-12-05 at 3.10.31 AM.png"/>
          <p:cNvPicPr>
            <a:picLocks noChangeAspect="1"/>
          </p:cNvPicPr>
          <p:nvPr/>
        </p:nvPicPr>
        <p:blipFill>
          <a:blip r:embed="rId4"/>
          <a:stretch>
            <a:fillRect/>
          </a:stretch>
        </p:blipFill>
        <p:spPr>
          <a:xfrm>
            <a:off x="7086600" y="2133600"/>
            <a:ext cx="2590800" cy="1890584"/>
          </a:xfrm>
          <a:prstGeom prst="rect">
            <a:avLst/>
          </a:prstGeom>
        </p:spPr>
      </p:pic>
      <p:pic>
        <p:nvPicPr>
          <p:cNvPr id="9" name="Picture 8" descr="Screen Shot 2015-12-09 at 12.51.36 AM.png"/>
          <p:cNvPicPr>
            <a:picLocks noChangeAspect="1"/>
          </p:cNvPicPr>
          <p:nvPr/>
        </p:nvPicPr>
        <p:blipFill>
          <a:blip r:embed="rId5"/>
          <a:stretch>
            <a:fillRect/>
          </a:stretch>
        </p:blipFill>
        <p:spPr>
          <a:xfrm>
            <a:off x="5334000" y="2438400"/>
            <a:ext cx="1908539" cy="1695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fade">
                                      <p:cBhvr>
                                        <p:cTn id="7" dur="500"/>
                                        <p:tgtEl>
                                          <p:spTgt spid="2867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675">
                                            <p:txEl>
                                              <p:pRg st="1" end="1"/>
                                            </p:txEl>
                                          </p:spTgt>
                                        </p:tgtEl>
                                        <p:attrNameLst>
                                          <p:attrName>style.visibility</p:attrName>
                                        </p:attrNameLst>
                                      </p:cBhvr>
                                      <p:to>
                                        <p:strVal val="visible"/>
                                      </p:to>
                                    </p:set>
                                    <p:animEffect transition="in" filter="fade">
                                      <p:cBhvr>
                                        <p:cTn id="10" dur="500"/>
                                        <p:tgtEl>
                                          <p:spTgt spid="2867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675">
                                            <p:txEl>
                                              <p:pRg st="2" end="2"/>
                                            </p:txEl>
                                          </p:spTgt>
                                        </p:tgtEl>
                                        <p:attrNameLst>
                                          <p:attrName>style.visibility</p:attrName>
                                        </p:attrNameLst>
                                      </p:cBhvr>
                                      <p:to>
                                        <p:strVal val="visible"/>
                                      </p:to>
                                    </p:set>
                                    <p:animEffect transition="in" filter="fade">
                                      <p:cBhvr>
                                        <p:cTn id="13" dur="500"/>
                                        <p:tgtEl>
                                          <p:spTgt spid="2867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675">
                                            <p:txEl>
                                              <p:pRg st="3" end="3"/>
                                            </p:txEl>
                                          </p:spTgt>
                                        </p:tgtEl>
                                        <p:attrNameLst>
                                          <p:attrName>style.visibility</p:attrName>
                                        </p:attrNameLst>
                                      </p:cBhvr>
                                      <p:to>
                                        <p:strVal val="visible"/>
                                      </p:to>
                                    </p:set>
                                    <p:animEffect transition="in" filter="fade">
                                      <p:cBhvr>
                                        <p:cTn id="16" dur="500"/>
                                        <p:tgtEl>
                                          <p:spTgt spid="2867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675">
                                            <p:txEl>
                                              <p:pRg st="4" end="4"/>
                                            </p:txEl>
                                          </p:spTgt>
                                        </p:tgtEl>
                                        <p:attrNameLst>
                                          <p:attrName>style.visibility</p:attrName>
                                        </p:attrNameLst>
                                      </p:cBhvr>
                                      <p:to>
                                        <p:strVal val="visible"/>
                                      </p:to>
                                    </p:set>
                                    <p:animEffect transition="in" filter="fade">
                                      <p:cBhvr>
                                        <p:cTn id="21" dur="500"/>
                                        <p:tgtEl>
                                          <p:spTgt spid="28675">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675">
                                            <p:txEl>
                                              <p:pRg st="5" end="5"/>
                                            </p:txEl>
                                          </p:spTgt>
                                        </p:tgtEl>
                                        <p:attrNameLst>
                                          <p:attrName>style.visibility</p:attrName>
                                        </p:attrNameLst>
                                      </p:cBhvr>
                                      <p:to>
                                        <p:strVal val="visible"/>
                                      </p:to>
                                    </p:set>
                                    <p:animEffect transition="in" filter="fade">
                                      <p:cBhvr>
                                        <p:cTn id="24" dur="500"/>
                                        <p:tgtEl>
                                          <p:spTgt spid="28675">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8675">
                                            <p:txEl>
                                              <p:pRg st="6" end="6"/>
                                            </p:txEl>
                                          </p:spTgt>
                                        </p:tgtEl>
                                        <p:attrNameLst>
                                          <p:attrName>style.visibility</p:attrName>
                                        </p:attrNameLst>
                                      </p:cBhvr>
                                      <p:to>
                                        <p:strVal val="visible"/>
                                      </p:to>
                                    </p:set>
                                    <p:animEffect transition="in" filter="fade">
                                      <p:cBhvr>
                                        <p:cTn id="27" dur="500"/>
                                        <p:tgtEl>
                                          <p:spTgt spid="28675">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8675">
                                            <p:txEl>
                                              <p:pRg st="7" end="7"/>
                                            </p:txEl>
                                          </p:spTgt>
                                        </p:tgtEl>
                                        <p:attrNameLst>
                                          <p:attrName>style.visibility</p:attrName>
                                        </p:attrNameLst>
                                      </p:cBhvr>
                                      <p:to>
                                        <p:strVal val="visible"/>
                                      </p:to>
                                    </p:set>
                                    <p:animEffect transition="in" filter="fade">
                                      <p:cBhvr>
                                        <p:cTn id="30" dur="500"/>
                                        <p:tgtEl>
                                          <p:spTgt spid="28675">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675">
                                            <p:txEl>
                                              <p:pRg st="8" end="8"/>
                                            </p:txEl>
                                          </p:spTgt>
                                        </p:tgtEl>
                                        <p:attrNameLst>
                                          <p:attrName>style.visibility</p:attrName>
                                        </p:attrNameLst>
                                      </p:cBhvr>
                                      <p:to>
                                        <p:strVal val="visible"/>
                                      </p:to>
                                    </p:set>
                                    <p:animEffect transition="in" filter="fade">
                                      <p:cBhvr>
                                        <p:cTn id="33" dur="500"/>
                                        <p:tgtEl>
                                          <p:spTgt spid="28675">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675">
                                            <p:txEl>
                                              <p:pRg st="9" end="9"/>
                                            </p:txEl>
                                          </p:spTgt>
                                        </p:tgtEl>
                                        <p:attrNameLst>
                                          <p:attrName>style.visibility</p:attrName>
                                        </p:attrNameLst>
                                      </p:cBhvr>
                                      <p:to>
                                        <p:strVal val="visible"/>
                                      </p:to>
                                    </p:set>
                                    <p:animEffect transition="in" filter="fade">
                                      <p:cBhvr>
                                        <p:cTn id="36" dur="500"/>
                                        <p:tgtEl>
                                          <p:spTgt spid="28675">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675">
                                            <p:txEl>
                                              <p:pRg st="10" end="10"/>
                                            </p:txEl>
                                          </p:spTgt>
                                        </p:tgtEl>
                                        <p:attrNameLst>
                                          <p:attrName>style.visibility</p:attrName>
                                        </p:attrNameLst>
                                      </p:cBhvr>
                                      <p:to>
                                        <p:strVal val="visible"/>
                                      </p:to>
                                    </p:set>
                                    <p:animEffect transition="in" filter="fade">
                                      <p:cBhvr>
                                        <p:cTn id="41" dur="500"/>
                                        <p:tgtEl>
                                          <p:spTgt spid="28675">
                                            <p:txEl>
                                              <p:pRg st="10" end="1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675">
                                            <p:txEl>
                                              <p:pRg st="11" end="11"/>
                                            </p:txEl>
                                          </p:spTgt>
                                        </p:tgtEl>
                                        <p:attrNameLst>
                                          <p:attrName>style.visibility</p:attrName>
                                        </p:attrNameLst>
                                      </p:cBhvr>
                                      <p:to>
                                        <p:strVal val="visible"/>
                                      </p:to>
                                    </p:set>
                                    <p:animEffect transition="in" filter="fade">
                                      <p:cBhvr>
                                        <p:cTn id="44" dur="500"/>
                                        <p:tgtEl>
                                          <p:spTgt spid="28675">
                                            <p:txEl>
                                              <p:pRg st="11" end="11"/>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8675">
                                            <p:txEl>
                                              <p:pRg st="12" end="12"/>
                                            </p:txEl>
                                          </p:spTgt>
                                        </p:tgtEl>
                                        <p:attrNameLst>
                                          <p:attrName>style.visibility</p:attrName>
                                        </p:attrNameLst>
                                      </p:cBhvr>
                                      <p:to>
                                        <p:strVal val="visible"/>
                                      </p:to>
                                    </p:set>
                                    <p:animEffect transition="in" filter="fade">
                                      <p:cBhvr>
                                        <p:cTn id="47" dur="500"/>
                                        <p:tgtEl>
                                          <p:spTgt spid="2867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Extra Overview Slides</a:t>
            </a:r>
            <a:endParaRPr lang="en-US" u="sng" dirty="0"/>
          </a:p>
        </p:txBody>
      </p:sp>
      <p:sp>
        <p:nvSpPr>
          <p:cNvPr id="3" name="Content Placeholder 2"/>
          <p:cNvSpPr>
            <a:spLocks noGrp="1"/>
          </p:cNvSpPr>
          <p:nvPr>
            <p:ph idx="1"/>
          </p:nvPr>
        </p:nvSpPr>
        <p:spPr>
          <a:xfrm>
            <a:off x="685800" y="1981200"/>
            <a:ext cx="8077200" cy="4114800"/>
          </a:xfrm>
        </p:spPr>
        <p:txBody>
          <a:bodyPr/>
          <a:lstStyle/>
          <a:p>
            <a:r>
              <a:rPr lang="en-US" dirty="0" smtClean="0"/>
              <a:t>May help in ‘direction’ of a project</a:t>
            </a:r>
          </a:p>
          <a:p>
            <a:r>
              <a:rPr lang="en-US" dirty="0" smtClean="0"/>
              <a:t>It does not include all possible projects, you can suggest your own</a:t>
            </a:r>
          </a:p>
          <a:p>
            <a:r>
              <a:rPr lang="en-US" dirty="0" smtClean="0"/>
              <a:t>Make sure to have a ‘novelty’ and ‘challenge’ elements in the project</a:t>
            </a:r>
          </a:p>
          <a:p>
            <a:r>
              <a:rPr lang="en-US" dirty="0" smtClean="0"/>
              <a:t>Talk to others, and form groups, then discuss</a:t>
            </a:r>
          </a:p>
          <a:p>
            <a:r>
              <a:rPr lang="en-US" dirty="0" smtClean="0"/>
              <a:t>Talk/email me if you have ideas and not sure</a:t>
            </a:r>
          </a:p>
          <a:p>
            <a:endParaRPr lang="en-US" dirty="0"/>
          </a:p>
        </p:txBody>
      </p:sp>
    </p:spTree>
    <p:extLst>
      <p:ext uri="{BB962C8B-B14F-4D97-AF65-F5344CB8AC3E}">
        <p14:creationId xmlns:p14="http://schemas.microsoft.com/office/powerpoint/2010/main" val="180026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type="body" idx="1"/>
          </p:nvPr>
        </p:nvSpPr>
        <p:spPr>
          <a:xfrm>
            <a:off x="152400" y="304800"/>
            <a:ext cx="8763000" cy="4114800"/>
          </a:xfrm>
        </p:spPr>
        <p:txBody>
          <a:bodyPr/>
          <a:lstStyle/>
          <a:p>
            <a:pPr>
              <a:spcBef>
                <a:spcPts val="500"/>
              </a:spcBef>
              <a:spcAft>
                <a:spcPts val="500"/>
              </a:spcAft>
            </a:pPr>
            <a:r>
              <a:rPr lang="en-US" sz="2800" smtClean="0"/>
              <a:t>Possible Projects: Mobility modeling:</a:t>
            </a:r>
            <a:r>
              <a:rPr lang="en-US" smtClean="0"/>
              <a:t> </a:t>
            </a:r>
          </a:p>
          <a:p>
            <a:pPr lvl="2">
              <a:spcBef>
                <a:spcPts val="500"/>
              </a:spcBef>
              <a:spcAft>
                <a:spcPts val="500"/>
              </a:spcAft>
              <a:buFont typeface="Symbol" pitchFamily="-108" charset="2"/>
              <a:buChar char="·"/>
            </a:pPr>
            <a:r>
              <a:rPr lang="en-US" sz="2000" smtClean="0">
                <a:ea typeface="ＭＳ Ｐゴシック" pitchFamily="-108" charset="-128"/>
              </a:rPr>
              <a:t>Suggest a new mobility model and study its effects on a class of ad hoc networking protocols </a:t>
            </a:r>
          </a:p>
          <a:p>
            <a:pPr lvl="2">
              <a:spcBef>
                <a:spcPts val="500"/>
              </a:spcBef>
              <a:spcAft>
                <a:spcPts val="500"/>
              </a:spcAft>
              <a:buFont typeface="Symbol" pitchFamily="-108" charset="2"/>
              <a:buChar char="·"/>
            </a:pPr>
            <a:r>
              <a:rPr lang="en-US" sz="2000" smtClean="0">
                <a:ea typeface="ＭＳ Ｐゴシック" pitchFamily="-108" charset="-128"/>
              </a:rPr>
              <a:t>Suggest a new mobility metric and use it to measure and study characteristics of mobility models and ad hoc networking protocols </a:t>
            </a:r>
          </a:p>
          <a:p>
            <a:pPr lvl="2">
              <a:spcBef>
                <a:spcPts val="500"/>
              </a:spcBef>
              <a:spcAft>
                <a:spcPts val="500"/>
              </a:spcAft>
              <a:buFont typeface="Symbol" pitchFamily="-108" charset="2"/>
              <a:buChar char="·"/>
            </a:pPr>
            <a:r>
              <a:rPr lang="en-US" sz="2000" smtClean="0">
                <a:ea typeface="ＭＳ Ｐゴシック" pitchFamily="-108" charset="-128"/>
              </a:rPr>
              <a:t>Study effects of different mobility models on various ad hoc networking protocols, including (but not limited to) ad hoc:</a:t>
            </a:r>
            <a:r>
              <a:rPr lang="en-US" smtClean="0">
                <a:ea typeface="ＭＳ Ｐゴシック" pitchFamily="-108" charset="-128"/>
              </a:rPr>
              <a:t> </a:t>
            </a:r>
          </a:p>
          <a:p>
            <a:pPr lvl="4">
              <a:spcBef>
                <a:spcPts val="500"/>
              </a:spcBef>
              <a:spcAft>
                <a:spcPts val="500"/>
              </a:spcAft>
              <a:buFont typeface="Symbol" pitchFamily="-108" charset="2"/>
              <a:buChar char="·"/>
            </a:pPr>
            <a:r>
              <a:rPr lang="en-US" smtClean="0">
                <a:ea typeface="ＭＳ Ｐゴシック" pitchFamily="-108" charset="-128"/>
              </a:rPr>
              <a:t>unicast routing (e.g., DSR, DSDV, AODV, TORA, etc.) </a:t>
            </a:r>
          </a:p>
          <a:p>
            <a:pPr lvl="4">
              <a:spcBef>
                <a:spcPts val="500"/>
              </a:spcBef>
              <a:spcAft>
                <a:spcPts val="500"/>
              </a:spcAft>
              <a:buFont typeface="Symbol" pitchFamily="-108" charset="2"/>
              <a:buChar char="·"/>
            </a:pPr>
            <a:r>
              <a:rPr lang="en-US" smtClean="0">
                <a:ea typeface="ＭＳ Ｐゴシック" pitchFamily="-108" charset="-128"/>
              </a:rPr>
              <a:t>multicast routing (e.g., ODMRP, CAMP, MAODV, etc.) </a:t>
            </a:r>
          </a:p>
          <a:p>
            <a:pPr lvl="4">
              <a:spcBef>
                <a:spcPts val="500"/>
              </a:spcBef>
              <a:spcAft>
                <a:spcPts val="500"/>
              </a:spcAft>
              <a:buFont typeface="Symbol" pitchFamily="-108" charset="2"/>
              <a:buChar char="·"/>
            </a:pPr>
            <a:r>
              <a:rPr lang="en-US" smtClean="0">
                <a:ea typeface="ＭＳ Ｐゴシック" pitchFamily="-108" charset="-128"/>
              </a:rPr>
              <a:t>geographic routing (e.g., Geocast, GPSR, Grid/GLS, GeoTora) </a:t>
            </a:r>
          </a:p>
          <a:p>
            <a:pPr lvl="4">
              <a:spcBef>
                <a:spcPts val="500"/>
              </a:spcBef>
              <a:spcAft>
                <a:spcPts val="500"/>
              </a:spcAft>
              <a:buFont typeface="Symbol" pitchFamily="-108" charset="2"/>
              <a:buChar char="·"/>
            </a:pPr>
            <a:r>
              <a:rPr lang="en-US" smtClean="0">
                <a:ea typeface="ＭＳ Ｐゴシック" pitchFamily="-108" charset="-128"/>
              </a:rPr>
              <a:t>hierarchical routing (e.g., ZRP, LANMAR, cluster-based, etc.) </a:t>
            </a:r>
          </a:p>
          <a:p>
            <a:pPr lvl="4">
              <a:spcBef>
                <a:spcPts val="500"/>
              </a:spcBef>
              <a:spcAft>
                <a:spcPts val="500"/>
              </a:spcAft>
              <a:buFont typeface="Symbol" pitchFamily="-108" charset="2"/>
              <a:buChar char="·"/>
            </a:pPr>
            <a:r>
              <a:rPr lang="en-US" smtClean="0">
                <a:ea typeface="ＭＳ Ｐゴシック" pitchFamily="-108" charset="-128"/>
              </a:rPr>
              <a:t>others (</a:t>
            </a:r>
            <a:r>
              <a:rPr lang="en-US" b="1" smtClean="0">
                <a:ea typeface="ＭＳ Ｐゴシック" pitchFamily="-108" charset="-128"/>
              </a:rPr>
              <a:t>Mobility-assisted protocols</a:t>
            </a:r>
            <a:r>
              <a:rPr lang="en-US" smtClean="0">
                <a:ea typeface="ＭＳ Ｐゴシック" pitchFamily="-108" charset="-128"/>
              </a:rPr>
              <a:t>: EASE, FRESH, MARQ..)</a:t>
            </a:r>
          </a:p>
          <a:p>
            <a:pPr lvl="3">
              <a:spcBef>
                <a:spcPts val="500"/>
              </a:spcBef>
              <a:spcAft>
                <a:spcPts val="500"/>
              </a:spcAft>
              <a:buFont typeface="Symbol" pitchFamily="-108" charset="2"/>
              <a:buChar char="·"/>
            </a:pPr>
            <a:r>
              <a:rPr lang="en-US" smtClean="0">
                <a:ea typeface="ＭＳ Ｐゴシック" pitchFamily="-108" charset="-128"/>
              </a:rPr>
              <a:t>Use stress-like approach to synthesize worst-case mobility scenarios </a:t>
            </a:r>
          </a:p>
          <a:p>
            <a:pPr lvl="1">
              <a:spcBef>
                <a:spcPts val="500"/>
              </a:spcBef>
              <a:spcAft>
                <a:spcPts val="500"/>
              </a:spcAft>
            </a:pPr>
            <a:r>
              <a:rPr lang="en-US" sz="2000" smtClean="0">
                <a:ea typeface="ＭＳ Ｐゴシック" pitchFamily="-108" charset="-128"/>
              </a:rPr>
              <a:t>Helpful references: papers on IMPORTANT, BRICS, PATHS, MAID, IMPACT, MILMAN, Stress papers</a:t>
            </a:r>
            <a:r>
              <a:rPr lang="en-US" smtClean="0">
                <a:ea typeface="ＭＳ Ｐゴシック" pitchFamily="-108" charset="-128"/>
              </a:rPr>
              <a:t>,… </a:t>
            </a:r>
            <a:r>
              <a:rPr lang="en-US" sz="2000" smtClean="0">
                <a:ea typeface="ＭＳ Ｐゴシック" pitchFamily="-108" charset="-128"/>
              </a:rPr>
              <a:t>EASE/FRESH, Mobility increases...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533400" y="304800"/>
            <a:ext cx="7772400" cy="1143000"/>
          </a:xfrm>
        </p:spPr>
        <p:txBody>
          <a:bodyPr/>
          <a:lstStyle/>
          <a:p>
            <a:r>
              <a:rPr lang="en-US" sz="3200" smtClean="0"/>
              <a:t>Mobility Modeling and Analysis (contd.)</a:t>
            </a:r>
          </a:p>
        </p:txBody>
      </p:sp>
      <p:sp>
        <p:nvSpPr>
          <p:cNvPr id="58371" name="Rectangle 3"/>
          <p:cNvSpPr>
            <a:spLocks noGrp="1" noChangeArrowheads="1"/>
          </p:cNvSpPr>
          <p:nvPr>
            <p:ph type="body" idx="1"/>
          </p:nvPr>
        </p:nvSpPr>
        <p:spPr>
          <a:xfrm>
            <a:off x="685800" y="1295400"/>
            <a:ext cx="8001000" cy="5181600"/>
          </a:xfrm>
        </p:spPr>
        <p:txBody>
          <a:bodyPr/>
          <a:lstStyle/>
          <a:p>
            <a:pPr>
              <a:lnSpc>
                <a:spcPct val="80000"/>
              </a:lnSpc>
            </a:pPr>
            <a:r>
              <a:rPr lang="en-US" sz="2400" dirty="0" smtClean="0"/>
              <a:t>Use the mobility library of traces (</a:t>
            </a:r>
            <a:r>
              <a:rPr lang="en-US" sz="2400" dirty="0" err="1" smtClean="0"/>
              <a:t>MobiLib</a:t>
            </a:r>
            <a:r>
              <a:rPr lang="en-US" sz="2400" dirty="0" smtClean="0"/>
              <a:t>) </a:t>
            </a:r>
          </a:p>
          <a:p>
            <a:pPr lvl="1">
              <a:lnSpc>
                <a:spcPct val="80000"/>
              </a:lnSpc>
            </a:pPr>
            <a:r>
              <a:rPr lang="en-US" sz="2000" dirty="0" smtClean="0">
                <a:ea typeface="ＭＳ Ｐゴシック" pitchFamily="-108" charset="-128"/>
              </a:rPr>
              <a:t>To analyze and understand characteristics of realistic mobility </a:t>
            </a:r>
          </a:p>
          <a:p>
            <a:pPr lvl="1">
              <a:lnSpc>
                <a:spcPct val="80000"/>
              </a:lnSpc>
            </a:pPr>
            <a:r>
              <a:rPr lang="en-US" sz="2000" dirty="0" smtClean="0">
                <a:ea typeface="ＭＳ Ｐゴシック" pitchFamily="-108" charset="-128"/>
              </a:rPr>
              <a:t>Compare realistic (trace-based) mobility to ‘synthetic’ mobility models</a:t>
            </a:r>
          </a:p>
          <a:p>
            <a:pPr lvl="1">
              <a:lnSpc>
                <a:spcPct val="80000"/>
              </a:lnSpc>
            </a:pPr>
            <a:r>
              <a:rPr lang="en-US" sz="2000" dirty="0" smtClean="0">
                <a:ea typeface="ＭＳ Ｐゴシック" pitchFamily="-108" charset="-128"/>
              </a:rPr>
              <a:t>Construct new models that are trace-based and extract their parameters from the traces</a:t>
            </a:r>
          </a:p>
          <a:p>
            <a:pPr>
              <a:lnSpc>
                <a:spcPct val="80000"/>
              </a:lnSpc>
            </a:pPr>
            <a:r>
              <a:rPr lang="en-US" sz="2400" dirty="0" smtClean="0"/>
              <a:t>Contribute to extending the mobility library</a:t>
            </a:r>
          </a:p>
          <a:p>
            <a:pPr lvl="1">
              <a:lnSpc>
                <a:spcPct val="80000"/>
              </a:lnSpc>
            </a:pPr>
            <a:r>
              <a:rPr lang="en-US" sz="2000" dirty="0" smtClean="0">
                <a:ea typeface="ＭＳ Ｐゴシック" pitchFamily="-108" charset="-128"/>
              </a:rPr>
              <a:t>By collecting traces of mobility based on surveys, observations, or other methods (with </a:t>
            </a:r>
            <a:r>
              <a:rPr lang="en-US" sz="2000" dirty="0" err="1" smtClean="0">
                <a:ea typeface="ＭＳ Ｐゴシック" pitchFamily="-108" charset="-128"/>
              </a:rPr>
              <a:t>cis6930</a:t>
            </a:r>
            <a:r>
              <a:rPr lang="en-US" sz="2000" dirty="0" smtClean="0">
                <a:ea typeface="ＭＳ Ｐゴシック" pitchFamily="-108" charset="-128"/>
              </a:rPr>
              <a:t>, </a:t>
            </a:r>
            <a:r>
              <a:rPr lang="en-US" sz="2000" dirty="0" err="1" smtClean="0">
                <a:ea typeface="ＭＳ Ｐゴシック" pitchFamily="-108" charset="-128"/>
              </a:rPr>
              <a:t>ee555</a:t>
            </a:r>
            <a:r>
              <a:rPr lang="en-US" sz="2000" dirty="0" smtClean="0">
                <a:ea typeface="ＭＳ Ｐゴシック" pitchFamily="-108" charset="-128"/>
              </a:rPr>
              <a:t> students, etc.)</a:t>
            </a:r>
          </a:p>
          <a:p>
            <a:pPr>
              <a:lnSpc>
                <a:spcPct val="80000"/>
              </a:lnSpc>
            </a:pPr>
            <a:r>
              <a:rPr lang="en-US" sz="2400" dirty="0" smtClean="0"/>
              <a:t>Are there fundamental characteristics of </a:t>
            </a:r>
            <a:r>
              <a:rPr lang="en-US" sz="2400" dirty="0" err="1" smtClean="0"/>
              <a:t>WLAN</a:t>
            </a:r>
            <a:r>
              <a:rPr lang="en-US" sz="2400" dirty="0" smtClean="0"/>
              <a:t> traces that do not change with technology (e.g., they apply to future ad hoc networks)?</a:t>
            </a:r>
          </a:p>
          <a:p>
            <a:pPr lvl="1">
              <a:lnSpc>
                <a:spcPct val="80000"/>
              </a:lnSpc>
            </a:pPr>
            <a:r>
              <a:rPr lang="en-US" sz="2000" dirty="0" smtClean="0">
                <a:ea typeface="ＭＳ Ｐゴシック" pitchFamily="-108" charset="-128"/>
              </a:rPr>
              <a:t>Study human mobility/behavior for non-wireless traces or non-network traces and compare the characteristics</a:t>
            </a:r>
          </a:p>
          <a:p>
            <a:pPr lvl="1">
              <a:lnSpc>
                <a:spcPct val="80000"/>
              </a:lnSpc>
            </a:pPr>
            <a:r>
              <a:rPr lang="en-US" sz="2000" dirty="0" smtClean="0">
                <a:ea typeface="ＭＳ Ｐゴシック" pitchFamily="-108" charset="-128"/>
              </a:rPr>
              <a:t>Suggest another way to investigate such question</a:t>
            </a:r>
          </a:p>
          <a:p>
            <a:pPr>
              <a:lnSpc>
                <a:spcPct val="80000"/>
              </a:lnSpc>
            </a:pPr>
            <a:r>
              <a:rPr lang="en-US" sz="2400" dirty="0" smtClean="0"/>
              <a:t>References: IMPACT, MAID, other trace </a:t>
            </a:r>
            <a:r>
              <a:rPr lang="en-US" sz="2400" dirty="0" err="1" smtClean="0"/>
              <a:t>pprs</a:t>
            </a:r>
            <a:r>
              <a:rPr lang="en-US" sz="2400" dirty="0" smtClean="0"/>
              <a:t>, … </a:t>
            </a:r>
            <a:r>
              <a:rPr lang="en-US" sz="2400" dirty="0" err="1" smtClean="0"/>
              <a:t>TVC</a:t>
            </a:r>
            <a:r>
              <a:rPr lang="en-US" sz="2400" dirty="0" smtClean="0"/>
              <a:t>, Mining Behavioral Profiles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685800" y="533400"/>
            <a:ext cx="7772400" cy="1143000"/>
          </a:xfrm>
        </p:spPr>
        <p:txBody>
          <a:bodyPr/>
          <a:lstStyle/>
          <a:p>
            <a:r>
              <a:rPr lang="en-US" smtClean="0"/>
              <a:t>Context &amp; Socially-</a:t>
            </a:r>
            <a:r>
              <a:rPr lang="en-US" i="1" smtClean="0"/>
              <a:t>aware </a:t>
            </a:r>
            <a:r>
              <a:rPr lang="en-US" smtClean="0"/>
              <a:t>Networks, Services &amp; Apps</a:t>
            </a:r>
          </a:p>
        </p:txBody>
      </p:sp>
      <p:sp>
        <p:nvSpPr>
          <p:cNvPr id="60419" name="Content Placeholder 2"/>
          <p:cNvSpPr>
            <a:spLocks noGrp="1"/>
          </p:cNvSpPr>
          <p:nvPr>
            <p:ph idx="1"/>
          </p:nvPr>
        </p:nvSpPr>
        <p:spPr>
          <a:xfrm>
            <a:off x="304800" y="1828800"/>
            <a:ext cx="8610600" cy="4114800"/>
          </a:xfrm>
        </p:spPr>
        <p:txBody>
          <a:bodyPr/>
          <a:lstStyle/>
          <a:p>
            <a:r>
              <a:rPr lang="en-US" dirty="0" smtClean="0"/>
              <a:t>New services in encounter-based networks:</a:t>
            </a:r>
          </a:p>
          <a:p>
            <a:pPr lvl="1"/>
            <a:r>
              <a:rPr lang="en-US" dirty="0" smtClean="0">
                <a:ea typeface="ＭＳ Ｐゴシック" pitchFamily="-108" charset="-128"/>
              </a:rPr>
              <a:t>Peer-to-peer mobile networks of handhelds</a:t>
            </a:r>
          </a:p>
          <a:p>
            <a:pPr lvl="1"/>
            <a:r>
              <a:rPr lang="en-US" dirty="0" smtClean="0">
                <a:ea typeface="ＭＳ Ｐゴシック" pitchFamily="-108" charset="-128"/>
              </a:rPr>
              <a:t>Apps to identify friends, profiles, locations, etc.</a:t>
            </a:r>
          </a:p>
          <a:p>
            <a:pPr lvl="1"/>
            <a:r>
              <a:rPr lang="en-US" dirty="0" smtClean="0">
                <a:ea typeface="ＭＳ Ｐゴシック" pitchFamily="-108" charset="-128"/>
              </a:rPr>
              <a:t>Behavioral pattern recognition &amp; prediction</a:t>
            </a:r>
          </a:p>
          <a:p>
            <a:pPr lvl="1"/>
            <a:r>
              <a:rPr lang="en-US" dirty="0" smtClean="0">
                <a:ea typeface="ＭＳ Ｐゴシック" pitchFamily="-108" charset="-128"/>
              </a:rPr>
              <a:t>Interest, gender, location &amp; class-based services</a:t>
            </a:r>
          </a:p>
          <a:p>
            <a:pPr lvl="1"/>
            <a:r>
              <a:rPr lang="en-US" dirty="0" smtClean="0">
                <a:ea typeface="ＭＳ Ｐゴシック" pitchFamily="-108" charset="-128"/>
              </a:rPr>
              <a:t>Activity, role &amp; </a:t>
            </a:r>
            <a:r>
              <a:rPr lang="en-US" b="1" i="1" dirty="0" smtClean="0">
                <a:ea typeface="ＭＳ Ｐゴシック" pitchFamily="-108" charset="-128"/>
              </a:rPr>
              <a:t>trust</a:t>
            </a:r>
            <a:r>
              <a:rPr lang="en-US" i="1" dirty="0" smtClean="0">
                <a:ea typeface="ＭＳ Ｐゴシック" pitchFamily="-108" charset="-128"/>
              </a:rPr>
              <a:t> </a:t>
            </a:r>
            <a:r>
              <a:rPr lang="en-US" dirty="0" smtClean="0">
                <a:ea typeface="ＭＳ Ｐゴシック" pitchFamily="-108" charset="-128"/>
              </a:rPr>
              <a:t>identification</a:t>
            </a:r>
          </a:p>
          <a:p>
            <a:pPr lvl="1"/>
            <a:r>
              <a:rPr lang="en-US" dirty="0" smtClean="0">
                <a:ea typeface="ＭＳ Ｐゴシック" pitchFamily="-108" charset="-128"/>
              </a:rPr>
              <a:t>Message relaying &amp; routing techniques</a:t>
            </a:r>
          </a:p>
          <a:p>
            <a:pPr lvl="1"/>
            <a:r>
              <a:rPr lang="en-US" dirty="0" smtClean="0">
                <a:ea typeface="ＭＳ Ｐゴシック" pitchFamily="-108" charset="-128"/>
              </a:rPr>
              <a:t>Network architecture for emergency and education</a:t>
            </a:r>
          </a:p>
          <a:p>
            <a:pPr lvl="1"/>
            <a:r>
              <a:rPr lang="en-US" b="1" dirty="0" smtClean="0">
                <a:ea typeface="ＭＳ Ｐゴシック" pitchFamily="-108" charset="-128"/>
              </a:rPr>
              <a:t>Refs.</a:t>
            </a:r>
            <a:r>
              <a:rPr lang="en-US" dirty="0" smtClean="0">
                <a:ea typeface="ＭＳ Ｐゴシック" pitchFamily="-108" charset="-128"/>
              </a:rPr>
              <a:t> Profile-cast, gender-based analysis, predication, visualization posters &amp; papers from lab students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evice-2012-10-24-1632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7532" y="1694288"/>
            <a:ext cx="2698279" cy="4796940"/>
          </a:xfrm>
          <a:prstGeom prst="rect">
            <a:avLst/>
          </a:prstGeom>
        </p:spPr>
      </p:pic>
      <p:sp>
        <p:nvSpPr>
          <p:cNvPr id="2" name="Title 1"/>
          <p:cNvSpPr>
            <a:spLocks noGrp="1"/>
          </p:cNvSpPr>
          <p:nvPr>
            <p:ph type="title"/>
          </p:nvPr>
        </p:nvSpPr>
        <p:spPr/>
        <p:txBody>
          <a:bodyPr/>
          <a:lstStyle/>
          <a:p>
            <a:r>
              <a:rPr lang="en-US" sz="3600" dirty="0" smtClean="0">
                <a:latin typeface="Times New Roman"/>
                <a:cs typeface="Times New Roman"/>
              </a:rPr>
              <a:t>Social Discovery: </a:t>
            </a:r>
            <a:r>
              <a:rPr lang="en-US" sz="3600" i="1" dirty="0" err="1" smtClean="0">
                <a:latin typeface="Times New Roman"/>
                <a:cs typeface="Times New Roman"/>
              </a:rPr>
              <a:t>iTrust/ConnectEnc</a:t>
            </a:r>
            <a:r>
              <a:rPr lang="en-US" sz="2000" i="1" baseline="30000" dirty="0" smtClean="0">
                <a:latin typeface="Times New Roman"/>
                <a:cs typeface="Times New Roman"/>
              </a:rPr>
              <a:t>*</a:t>
            </a:r>
            <a:r>
              <a:rPr lang="en-US" sz="3600" i="1" dirty="0" smtClean="0">
                <a:latin typeface="Times New Roman"/>
                <a:cs typeface="Times New Roman"/>
              </a:rPr>
              <a:t/>
            </a:r>
            <a:br>
              <a:rPr lang="en-US" sz="3600" i="1" dirty="0" smtClean="0">
                <a:latin typeface="Times New Roman"/>
                <a:cs typeface="Times New Roman"/>
              </a:rPr>
            </a:br>
            <a:r>
              <a:rPr lang="en-US" sz="2000" dirty="0" smtClean="0">
                <a:latin typeface="Times New Roman"/>
                <a:cs typeface="Times New Roman"/>
              </a:rPr>
              <a:t>(downloadable from </a:t>
            </a:r>
            <a:r>
              <a:rPr lang="en-US" sz="2000" i="1" dirty="0" smtClean="0">
                <a:solidFill>
                  <a:srgbClr val="FF0000"/>
                </a:solidFill>
                <a:latin typeface="Times New Roman"/>
                <a:cs typeface="Times New Roman"/>
              </a:rPr>
              <a:t>www.cise.ufl.edu/~helmy</a:t>
            </a:r>
            <a:r>
              <a:rPr lang="en-US" sz="2000" i="1" dirty="0" smtClean="0">
                <a:latin typeface="Times New Roman"/>
                <a:cs typeface="Times New Roman"/>
              </a:rPr>
              <a:t> , or </a:t>
            </a:r>
            <a:r>
              <a:rPr lang="en-US" sz="2000" i="1" dirty="0" err="1" smtClean="0">
                <a:solidFill>
                  <a:srgbClr val="0000FF"/>
                </a:solidFill>
                <a:latin typeface="Times New Roman"/>
                <a:cs typeface="Times New Roman"/>
              </a:rPr>
              <a:t>google</a:t>
            </a:r>
            <a:r>
              <a:rPr lang="en-US" sz="2000" i="1" dirty="0" smtClean="0">
                <a:solidFill>
                  <a:srgbClr val="0000FF"/>
                </a:solidFill>
                <a:latin typeface="Times New Roman"/>
                <a:cs typeface="Times New Roman"/>
              </a:rPr>
              <a:t> </a:t>
            </a:r>
            <a:r>
              <a:rPr lang="en-US" sz="2000" i="1" dirty="0" err="1" smtClean="0">
                <a:solidFill>
                  <a:srgbClr val="0000FF"/>
                </a:solidFill>
                <a:latin typeface="Times New Roman"/>
                <a:cs typeface="Times New Roman"/>
              </a:rPr>
              <a:t>itrust-uf</a:t>
            </a:r>
            <a:r>
              <a:rPr lang="en-US" sz="2000" i="1" dirty="0" smtClean="0">
                <a:solidFill>
                  <a:srgbClr val="0000FF"/>
                </a:solidFill>
                <a:latin typeface="Times New Roman"/>
                <a:cs typeface="Times New Roman"/>
              </a:rPr>
              <a:t> </a:t>
            </a:r>
            <a:r>
              <a:rPr lang="en-US" sz="2000" dirty="0" smtClean="0">
                <a:solidFill>
                  <a:schemeClr val="tx1"/>
                </a:solidFill>
                <a:latin typeface="Times New Roman"/>
                <a:cs typeface="Times New Roman"/>
              </a:rPr>
              <a:t>)</a:t>
            </a:r>
            <a:endParaRPr lang="en-US" sz="2000" dirty="0">
              <a:solidFill>
                <a:schemeClr val="tx1"/>
              </a:solidFill>
              <a:latin typeface="Times New Roman"/>
              <a:cs typeface="Times New Roman"/>
            </a:endParaRPr>
          </a:p>
        </p:txBody>
      </p:sp>
      <p:sp>
        <p:nvSpPr>
          <p:cNvPr id="3" name="Slide Number Placeholder 2"/>
          <p:cNvSpPr>
            <a:spLocks noGrp="1"/>
          </p:cNvSpPr>
          <p:nvPr>
            <p:ph type="sldNum" sz="quarter" idx="12"/>
          </p:nvPr>
        </p:nvSpPr>
        <p:spPr/>
        <p:txBody>
          <a:bodyPr/>
          <a:lstStyle/>
          <a:p>
            <a:fld id="{743BBC92-980E-7A40-A635-4234B7FFB091}" type="slidenum">
              <a:rPr lang="en-US" smtClean="0"/>
              <a:pPr/>
              <a:t>38</a:t>
            </a:fld>
            <a:endParaRPr lang="en-US"/>
          </a:p>
        </p:txBody>
      </p:sp>
      <p:pic>
        <p:nvPicPr>
          <p:cNvPr id="5" name="Picture 4" descr="screenshot_itrust_12_anno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1694288"/>
            <a:ext cx="2672440" cy="4716070"/>
          </a:xfrm>
          <a:prstGeom prst="rect">
            <a:avLst/>
          </a:prstGeom>
          <a:ln>
            <a:solidFill>
              <a:srgbClr val="000000"/>
            </a:solidFill>
          </a:ln>
        </p:spPr>
      </p:pic>
      <p:pic>
        <p:nvPicPr>
          <p:cNvPr id="6" name="Picture 5" descr="screenshot_itrust_1_annot.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 y="1694287"/>
            <a:ext cx="2760333" cy="4871175"/>
          </a:xfrm>
          <a:prstGeom prst="rect">
            <a:avLst/>
          </a:prstGeom>
          <a:ln>
            <a:solidFill>
              <a:srgbClr val="000000"/>
            </a:solidFill>
          </a:ln>
        </p:spPr>
      </p:pic>
      <p:sp>
        <p:nvSpPr>
          <p:cNvPr id="7" name="Rectangle 6"/>
          <p:cNvSpPr/>
          <p:nvPr/>
        </p:nvSpPr>
        <p:spPr>
          <a:xfrm>
            <a:off x="4419600" y="2057400"/>
            <a:ext cx="1524000" cy="990600"/>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419598" y="3352800"/>
            <a:ext cx="1524001" cy="990600"/>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352800" y="5562600"/>
            <a:ext cx="2438400" cy="381000"/>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419599" y="4495800"/>
            <a:ext cx="1444256" cy="381000"/>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3168495" y="2376644"/>
            <a:ext cx="1181899" cy="2137721"/>
          </a:xfrm>
          <a:prstGeom prst="straightConnector1">
            <a:avLst/>
          </a:prstGeom>
          <a:ln w="952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33400" y="6550223"/>
            <a:ext cx="7718704" cy="307777"/>
          </a:xfrm>
          <a:prstGeom prst="rect">
            <a:avLst/>
          </a:prstGeom>
          <a:noFill/>
        </p:spPr>
        <p:txBody>
          <a:bodyPr wrap="none" rtlCol="0">
            <a:spAutoFit/>
          </a:bodyPr>
          <a:lstStyle/>
          <a:p>
            <a:r>
              <a:rPr lang="en-US" sz="1200" dirty="0" smtClean="0">
                <a:latin typeface="Times New Roman"/>
                <a:cs typeface="Times New Roman"/>
              </a:rPr>
              <a:t>*</a:t>
            </a:r>
            <a:r>
              <a:rPr lang="en-US" sz="1400" dirty="0" smtClean="0">
                <a:latin typeface="Times New Roman"/>
                <a:cs typeface="Times New Roman"/>
              </a:rPr>
              <a:t> U. Kumar, A. Helmy, “Discovering Trustworthy Social Spaces", </a:t>
            </a:r>
            <a:r>
              <a:rPr lang="en-US" sz="1400" i="1" dirty="0" smtClean="0">
                <a:latin typeface="Times New Roman"/>
                <a:cs typeface="Times New Roman"/>
              </a:rPr>
              <a:t>ACM </a:t>
            </a:r>
            <a:r>
              <a:rPr lang="en-US" sz="1400" i="1" dirty="0" err="1" smtClean="0">
                <a:latin typeface="Times New Roman"/>
                <a:cs typeface="Times New Roman"/>
              </a:rPr>
              <a:t>SenSys</a:t>
            </a:r>
            <a:r>
              <a:rPr lang="en-US" sz="1400" i="1" dirty="0" smtClean="0">
                <a:latin typeface="Times New Roman"/>
                <a:cs typeface="Times New Roman"/>
              </a:rPr>
              <a:t> - </a:t>
            </a:r>
            <a:r>
              <a:rPr lang="en-US" sz="1400" i="1" dirty="0" err="1" smtClean="0">
                <a:latin typeface="Times New Roman"/>
                <a:cs typeface="Times New Roman"/>
              </a:rPr>
              <a:t>PhoneSense</a:t>
            </a:r>
            <a:r>
              <a:rPr lang="en-US" sz="1400" dirty="0" smtClean="0">
                <a:latin typeface="Times New Roman"/>
                <a:cs typeface="Times New Roman"/>
              </a:rPr>
              <a:t>, Nov 2012.</a:t>
            </a:r>
            <a:endParaRPr lang="en-US" sz="1400" dirty="0">
              <a:latin typeface="Times New Roman"/>
              <a:cs typeface="Times New Roman"/>
            </a:endParaRPr>
          </a:p>
        </p:txBody>
      </p:sp>
      <p:pic>
        <p:nvPicPr>
          <p:cNvPr id="15" name="Picture 14" descr="screenshot_graphs.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8310" y="1425596"/>
            <a:ext cx="2755690" cy="4899004"/>
          </a:xfrm>
          <a:prstGeom prst="rect">
            <a:avLst/>
          </a:prstGeom>
        </p:spPr>
      </p:pic>
    </p:spTree>
    <p:extLst>
      <p:ext uri="{BB962C8B-B14F-4D97-AF65-F5344CB8AC3E}">
        <p14:creationId xmlns:p14="http://schemas.microsoft.com/office/powerpoint/2010/main" val="360708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0"/>
                            </p:stCondLst>
                            <p:childTnLst>
                              <p:par>
                                <p:cTn id="14" presetID="1" presetClass="exit" presetSubtype="0" fill="hold" grpId="1" nodeType="after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0"/>
                            </p:stCondLst>
                            <p:childTnLst>
                              <p:par>
                                <p:cTn id="20" presetID="1" presetClass="exit" presetSubtype="0" fill="hold" grpId="1" nodeType="afterEffect">
                                  <p:stCondLst>
                                    <p:cond delay="0"/>
                                  </p:stCondLst>
                                  <p:childTnLst>
                                    <p:set>
                                      <p:cBhvr>
                                        <p:cTn id="21" dur="1" fill="hold">
                                          <p:stCondLst>
                                            <p:cond delay="0"/>
                                          </p:stCondLst>
                                        </p:cTn>
                                        <p:tgtEl>
                                          <p:spTgt spid="8"/>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10"/>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0" grpId="0" animBg="1"/>
      <p:bldP spid="10" grpId="1"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1143000"/>
          </a:xfrm>
        </p:spPr>
        <p:txBody>
          <a:bodyPr/>
          <a:lstStyle/>
          <a:p>
            <a:r>
              <a:rPr lang="en-US" u="sng" dirty="0" smtClean="0">
                <a:solidFill>
                  <a:srgbClr val="0000FF"/>
                </a:solidFill>
                <a:latin typeface="Times New Roman" pitchFamily="18" charset="0"/>
                <a:cs typeface="Times New Roman" pitchFamily="18" charset="0"/>
              </a:rPr>
              <a:t>Application: Mobile Health Care</a:t>
            </a:r>
            <a:endParaRPr lang="en-US" u="sng" dirty="0">
              <a:solidFill>
                <a:srgbClr val="0000FF"/>
              </a:solidFill>
              <a:latin typeface="Times New Roman" pitchFamily="18" charset="0"/>
              <a:cs typeface="Times New Roman" pitchFamily="18" charset="0"/>
            </a:endParaRPr>
          </a:p>
        </p:txBody>
      </p:sp>
      <p:sp>
        <p:nvSpPr>
          <p:cNvPr id="3" name="Content Placeholder 2"/>
          <p:cNvSpPr>
            <a:spLocks noGrp="1"/>
          </p:cNvSpPr>
          <p:nvPr>
            <p:ph idx="1"/>
          </p:nvPr>
        </p:nvSpPr>
        <p:spPr>
          <a:xfrm>
            <a:off x="228600" y="1371600"/>
            <a:ext cx="6400800" cy="4525963"/>
          </a:xfrm>
        </p:spPr>
        <p:txBody>
          <a:bodyPr/>
          <a:lstStyle/>
          <a:p>
            <a:r>
              <a:rPr lang="en-US" dirty="0" smtClean="0">
                <a:latin typeface="Times New Roman" pitchFamily="18" charset="0"/>
                <a:cs typeface="Times New Roman" pitchFamily="18" charset="0"/>
              </a:rPr>
              <a:t>Long term, continuous, multi-modal behavioral sensing</a:t>
            </a:r>
          </a:p>
          <a:p>
            <a:r>
              <a:rPr lang="en-US" dirty="0" smtClean="0">
                <a:latin typeface="Times New Roman" pitchFamily="18" charset="0"/>
                <a:cs typeface="Times New Roman" pitchFamily="18" charset="0"/>
              </a:rPr>
              <a:t>Differential behavioral analysis</a:t>
            </a:r>
          </a:p>
          <a:p>
            <a:r>
              <a:rPr lang="en-US" dirty="0" smtClean="0">
                <a:latin typeface="Times New Roman" pitchFamily="18" charset="0"/>
                <a:cs typeface="Times New Roman" pitchFamily="18" charset="0"/>
              </a:rPr>
              <a:t>Promise: </a:t>
            </a:r>
          </a:p>
          <a:p>
            <a:pPr lvl="1"/>
            <a:r>
              <a:rPr lang="en-US" dirty="0" smtClean="0">
                <a:latin typeface="Times New Roman" pitchFamily="18" charset="0"/>
                <a:cs typeface="Times New Roman" pitchFamily="18" charset="0"/>
              </a:rPr>
              <a:t>Early detection of risks, behavioral disorders</a:t>
            </a:r>
          </a:p>
          <a:p>
            <a:r>
              <a:rPr lang="en-US" dirty="0" smtClean="0">
                <a:latin typeface="Times New Roman" pitchFamily="18" charset="0"/>
                <a:cs typeface="Times New Roman" pitchFamily="18" charset="0"/>
              </a:rPr>
              <a:t>Targets:</a:t>
            </a:r>
          </a:p>
          <a:p>
            <a:pPr lvl="1"/>
            <a:r>
              <a:rPr lang="en-US" dirty="0" smtClean="0">
                <a:latin typeface="Times New Roman" pitchFamily="18" charset="0"/>
                <a:cs typeface="Times New Roman" pitchFamily="18" charset="0"/>
              </a:rPr>
              <a:t>Obesity, mobility, frailty</a:t>
            </a:r>
          </a:p>
          <a:p>
            <a:pPr lvl="1"/>
            <a:r>
              <a:rPr lang="en-US" dirty="0" smtClean="0">
                <a:latin typeface="Times New Roman" pitchFamily="18" charset="0"/>
                <a:cs typeface="Times New Roman" pitchFamily="18" charset="0"/>
              </a:rPr>
              <a:t>Directly related: encounter-</a:t>
            </a:r>
          </a:p>
          <a:p>
            <a:pPr lvl="1">
              <a:buNone/>
            </a:pPr>
            <a:r>
              <a:rPr lang="en-US" dirty="0" smtClean="0">
                <a:latin typeface="Times New Roman" pitchFamily="18" charset="0"/>
                <a:cs typeface="Times New Roman" pitchFamily="18" charset="0"/>
              </a:rPr>
              <a:t>based infection trace-back (</a:t>
            </a:r>
            <a:r>
              <a:rPr lang="en-US" i="1" dirty="0" err="1" smtClean="0">
                <a:latin typeface="Times New Roman" pitchFamily="18" charset="0"/>
                <a:cs typeface="Times New Roman" pitchFamily="18" charset="0"/>
              </a:rPr>
              <a:t>i</a:t>
            </a:r>
            <a:r>
              <a:rPr lang="en-US" dirty="0" smtClean="0">
                <a:latin typeface="Times New Roman" pitchFamily="18" charset="0"/>
                <a:cs typeface="Times New Roman" pitchFamily="18" charset="0"/>
              </a:rPr>
              <a:t>-Hospital)</a:t>
            </a:r>
            <a:endParaRPr lang="en-US" dirty="0">
              <a:latin typeface="Times New Roman" pitchFamily="18" charset="0"/>
              <a:cs typeface="Times New Roman" pitchFamily="18" charset="0"/>
            </a:endParaRPr>
          </a:p>
        </p:txBody>
      </p:sp>
      <p:pic>
        <p:nvPicPr>
          <p:cNvPr id="4" name="Content Placeholder 4" descr="nike_ipod_02.jpg"/>
          <p:cNvPicPr>
            <a:picLocks noChangeAspect="1"/>
          </p:cNvPicPr>
          <p:nvPr/>
        </p:nvPicPr>
        <p:blipFill>
          <a:blip r:embed="rId2"/>
          <a:stretch>
            <a:fillRect/>
          </a:stretch>
        </p:blipFill>
        <p:spPr bwMode="auto">
          <a:xfrm>
            <a:off x="6324600" y="1143000"/>
            <a:ext cx="4450522" cy="2882569"/>
          </a:xfrm>
          <a:prstGeom prst="rect">
            <a:avLst/>
          </a:prstGeom>
          <a:noFill/>
          <a:ln w="9525">
            <a:noFill/>
            <a:miter lim="800000"/>
            <a:headEnd/>
            <a:tailEnd/>
          </a:ln>
        </p:spPr>
      </p:pic>
      <p:pic>
        <p:nvPicPr>
          <p:cNvPr id="5" name="Picture 4" descr="m-health-1.jpg"/>
          <p:cNvPicPr>
            <a:picLocks noChangeAspect="1"/>
          </p:cNvPicPr>
          <p:nvPr/>
        </p:nvPicPr>
        <p:blipFill>
          <a:blip r:embed="rId3"/>
          <a:stretch>
            <a:fillRect/>
          </a:stretch>
        </p:blipFill>
        <p:spPr>
          <a:xfrm>
            <a:off x="5410200" y="4038600"/>
            <a:ext cx="3733800" cy="228904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Slide Number Placeholder 1"/>
          <p:cNvSpPr>
            <a:spLocks noGrp="1"/>
          </p:cNvSpPr>
          <p:nvPr>
            <p:ph type="sldNum" sz="quarter" idx="10"/>
          </p:nvPr>
        </p:nvSpPr>
        <p:spPr>
          <a:noFill/>
        </p:spPr>
        <p:txBody>
          <a:bodyPr/>
          <a:lstStyle/>
          <a:p>
            <a:fld id="{0C9CEAA3-B5AC-4082-A233-EEEA8381D308}" type="slidenum">
              <a:rPr lang="en-US"/>
              <a:pPr/>
              <a:t>4</a:t>
            </a:fld>
            <a:endParaRPr lang="en-US"/>
          </a:p>
        </p:txBody>
      </p:sp>
      <p:sp>
        <p:nvSpPr>
          <p:cNvPr id="23556" name="Text Box 3"/>
          <p:cNvSpPr txBox="1">
            <a:spLocks noChangeArrowheads="1"/>
          </p:cNvSpPr>
          <p:nvPr/>
        </p:nvSpPr>
        <p:spPr bwMode="auto">
          <a:xfrm>
            <a:off x="1889125" y="976313"/>
            <a:ext cx="184150" cy="336550"/>
          </a:xfrm>
          <a:prstGeom prst="rect">
            <a:avLst/>
          </a:prstGeom>
          <a:noFill/>
          <a:ln w="9525">
            <a:noFill/>
            <a:miter lim="800000"/>
            <a:headEnd/>
            <a:tailEnd/>
          </a:ln>
        </p:spPr>
        <p:txBody>
          <a:bodyPr wrap="none">
            <a:spAutoFit/>
          </a:bodyPr>
          <a:lstStyle/>
          <a:p>
            <a:endParaRPr lang="ar-EG"/>
          </a:p>
        </p:txBody>
      </p:sp>
      <p:sp>
        <p:nvSpPr>
          <p:cNvPr id="23557" name="Rectangle 4"/>
          <p:cNvSpPr>
            <a:spLocks noChangeArrowheads="1"/>
          </p:cNvSpPr>
          <p:nvPr/>
        </p:nvSpPr>
        <p:spPr bwMode="auto">
          <a:xfrm>
            <a:off x="228600" y="306388"/>
            <a:ext cx="7772400" cy="838200"/>
          </a:xfrm>
          <a:prstGeom prst="rect">
            <a:avLst/>
          </a:prstGeom>
          <a:noFill/>
          <a:ln w="9525">
            <a:noFill/>
            <a:miter lim="800000"/>
            <a:headEnd/>
            <a:tailEnd/>
          </a:ln>
        </p:spPr>
        <p:txBody>
          <a:bodyPr anchor="ctr"/>
          <a:lstStyle/>
          <a:p>
            <a:r>
              <a:rPr lang="en-US" sz="2400" u="sng" dirty="0" smtClean="0">
                <a:solidFill>
                  <a:srgbClr val="0000FF"/>
                </a:solidFill>
                <a:latin typeface="Comic Sans MS" pitchFamily="66" charset="0"/>
              </a:rPr>
              <a:t>Still attempting to define IoT! </a:t>
            </a:r>
            <a:endParaRPr lang="en-US" sz="3600" b="1" u="sng" dirty="0">
              <a:solidFill>
                <a:srgbClr val="0000FF"/>
              </a:solidFill>
            </a:endParaRPr>
          </a:p>
        </p:txBody>
      </p:sp>
      <p:pic>
        <p:nvPicPr>
          <p:cNvPr id="11" name="Picture 10"/>
          <p:cNvPicPr>
            <a:picLocks noChangeAspect="1"/>
          </p:cNvPicPr>
          <p:nvPr/>
        </p:nvPicPr>
        <p:blipFill>
          <a:blip r:embed="rId3"/>
          <a:stretch>
            <a:fillRect/>
          </a:stretch>
        </p:blipFill>
        <p:spPr>
          <a:xfrm>
            <a:off x="4496487" y="716029"/>
            <a:ext cx="4435195" cy="4435195"/>
          </a:xfrm>
          <a:prstGeom prst="rect">
            <a:avLst/>
          </a:prstGeom>
        </p:spPr>
      </p:pic>
      <p:sp>
        <p:nvSpPr>
          <p:cNvPr id="10" name="TextBox 9"/>
          <p:cNvSpPr txBox="1"/>
          <p:nvPr/>
        </p:nvSpPr>
        <p:spPr>
          <a:xfrm>
            <a:off x="795722" y="1597472"/>
            <a:ext cx="2555106" cy="1569660"/>
          </a:xfrm>
          <a:prstGeom prst="rect">
            <a:avLst/>
          </a:prstGeom>
          <a:noFill/>
        </p:spPr>
        <p:txBody>
          <a:bodyPr wrap="none" rtlCol="0">
            <a:spAutoFit/>
          </a:bodyPr>
          <a:lstStyle/>
          <a:p>
            <a:pPr algn="ctr"/>
            <a:r>
              <a:rPr lang="en-US" sz="2600" dirty="0" smtClean="0">
                <a:latin typeface="Times New Roman"/>
                <a:cs typeface="Times New Roman"/>
              </a:rPr>
              <a:t>IoT (</a:t>
            </a:r>
            <a:r>
              <a:rPr lang="en-US" sz="2600" b="1" i="1" dirty="0" smtClean="0">
                <a:latin typeface="Times New Roman"/>
                <a:cs typeface="Times New Roman"/>
              </a:rPr>
              <a:t>T</a:t>
            </a:r>
            <a:r>
              <a:rPr lang="en-US" sz="2600" dirty="0" smtClean="0">
                <a:latin typeface="Times New Roman"/>
                <a:cs typeface="Times New Roman"/>
              </a:rPr>
              <a:t>hings) </a:t>
            </a:r>
          </a:p>
          <a:p>
            <a:pPr algn="ctr"/>
            <a:r>
              <a:rPr lang="en-US" sz="2600" dirty="0" err="1" smtClean="0">
                <a:latin typeface="Times New Roman"/>
                <a:cs typeface="Times New Roman"/>
              </a:rPr>
              <a:t>IoE</a:t>
            </a:r>
            <a:r>
              <a:rPr lang="en-US" sz="2600" dirty="0" smtClean="0">
                <a:latin typeface="Times New Roman"/>
                <a:cs typeface="Times New Roman"/>
              </a:rPr>
              <a:t> (</a:t>
            </a:r>
            <a:r>
              <a:rPr lang="en-US" sz="2600" b="1" i="1" dirty="0" smtClean="0">
                <a:latin typeface="Times New Roman"/>
                <a:cs typeface="Times New Roman"/>
              </a:rPr>
              <a:t>E</a:t>
            </a:r>
            <a:r>
              <a:rPr lang="en-US" sz="2600" dirty="0" smtClean="0">
                <a:latin typeface="Times New Roman"/>
                <a:cs typeface="Times New Roman"/>
              </a:rPr>
              <a:t>verything) </a:t>
            </a:r>
          </a:p>
          <a:p>
            <a:pPr algn="ctr"/>
            <a:r>
              <a:rPr lang="en-US" sz="2600" dirty="0" err="1" smtClean="0">
                <a:latin typeface="Times New Roman"/>
                <a:cs typeface="Times New Roman"/>
              </a:rPr>
              <a:t>IoA</a:t>
            </a:r>
            <a:r>
              <a:rPr lang="en-US" sz="2600" dirty="0" smtClean="0">
                <a:latin typeface="Times New Roman"/>
                <a:cs typeface="Times New Roman"/>
              </a:rPr>
              <a:t> (</a:t>
            </a:r>
            <a:r>
              <a:rPr lang="en-US" sz="2600" b="1" i="1" dirty="0" smtClean="0">
                <a:latin typeface="Times New Roman"/>
                <a:cs typeface="Times New Roman"/>
              </a:rPr>
              <a:t>A</a:t>
            </a:r>
            <a:r>
              <a:rPr lang="en-US" sz="2600" dirty="0" smtClean="0">
                <a:latin typeface="Times New Roman"/>
                <a:cs typeface="Times New Roman"/>
              </a:rPr>
              <a:t>nything)</a:t>
            </a:r>
          </a:p>
          <a:p>
            <a:endParaRPr lang="en-US" dirty="0"/>
          </a:p>
        </p:txBody>
      </p:sp>
      <p:sp>
        <p:nvSpPr>
          <p:cNvPr id="7" name="TextBox 6"/>
          <p:cNvSpPr txBox="1"/>
          <p:nvPr/>
        </p:nvSpPr>
        <p:spPr>
          <a:xfrm>
            <a:off x="655983" y="5221838"/>
            <a:ext cx="8332780" cy="1046440"/>
          </a:xfrm>
          <a:prstGeom prst="rect">
            <a:avLst/>
          </a:prstGeom>
          <a:noFill/>
          <a:ln>
            <a:solidFill>
              <a:schemeClr val="tx1"/>
            </a:solidFill>
          </a:ln>
        </p:spPr>
        <p:txBody>
          <a:bodyPr wrap="none" rtlCol="0">
            <a:spAutoFit/>
          </a:bodyPr>
          <a:lstStyle/>
          <a:p>
            <a:pPr algn="ctr"/>
            <a:r>
              <a:rPr lang="en-US" sz="2200" dirty="0" smtClean="0">
                <a:latin typeface="Times New Roman"/>
                <a:cs typeface="Times New Roman"/>
              </a:rPr>
              <a:t>More important than the network, are the interactions and opportunities:</a:t>
            </a:r>
          </a:p>
          <a:p>
            <a:pPr algn="ctr"/>
            <a:r>
              <a:rPr lang="en-US" sz="2200" dirty="0" smtClean="0">
                <a:latin typeface="Times New Roman"/>
                <a:cs typeface="Times New Roman"/>
              </a:rPr>
              <a:t>- Communication – Sensing - Computing</a:t>
            </a:r>
          </a:p>
          <a:p>
            <a:endParaRPr lang="en-US" dirty="0"/>
          </a:p>
        </p:txBody>
      </p:sp>
    </p:spTree>
    <p:extLst>
      <p:ext uri="{BB962C8B-B14F-4D97-AF65-F5344CB8AC3E}">
        <p14:creationId xmlns:p14="http://schemas.microsoft.com/office/powerpoint/2010/main" val="10203315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229600" cy="1143000"/>
          </a:xfrm>
        </p:spPr>
        <p:txBody>
          <a:bodyPr/>
          <a:lstStyle/>
          <a:p>
            <a:r>
              <a:rPr lang="en-US" sz="4000" dirty="0" smtClean="0">
                <a:latin typeface="Times New Roman" pitchFamily="18" charset="0"/>
                <a:cs typeface="Times New Roman" pitchFamily="18" charset="0"/>
              </a:rPr>
              <a:t>Application: </a:t>
            </a:r>
            <a:br>
              <a:rPr lang="en-US" sz="4000" dirty="0" smtClean="0">
                <a:latin typeface="Times New Roman" pitchFamily="18" charset="0"/>
                <a:cs typeface="Times New Roman" pitchFamily="18" charset="0"/>
              </a:rPr>
            </a:br>
            <a:r>
              <a:rPr lang="en-US" sz="4000" i="1" u="sng" dirty="0" smtClean="0">
                <a:solidFill>
                  <a:srgbClr val="0000FF"/>
                </a:solidFill>
                <a:latin typeface="Times New Roman" pitchFamily="18" charset="0"/>
                <a:cs typeface="Times New Roman" pitchFamily="18" charset="0"/>
              </a:rPr>
              <a:t>Mobile</a:t>
            </a:r>
            <a:r>
              <a:rPr lang="en-US" sz="4000" u="sng" dirty="0" smtClean="0">
                <a:solidFill>
                  <a:srgbClr val="0000FF"/>
                </a:solidFill>
                <a:latin typeface="Times New Roman" pitchFamily="18" charset="0"/>
                <a:cs typeface="Times New Roman" pitchFamily="18" charset="0"/>
              </a:rPr>
              <a:t> Education</a:t>
            </a:r>
            <a:endParaRPr lang="en-US" sz="4000" u="sng" dirty="0">
              <a:solidFill>
                <a:srgbClr val="0000FF"/>
              </a:solidFill>
              <a:latin typeface="Times New Roman" pitchFamily="18" charset="0"/>
              <a:cs typeface="Times New Roman" pitchFamily="18" charset="0"/>
            </a:endParaRPr>
          </a:p>
        </p:txBody>
      </p:sp>
      <p:sp>
        <p:nvSpPr>
          <p:cNvPr id="3" name="Content Placeholder 2"/>
          <p:cNvSpPr>
            <a:spLocks noGrp="1"/>
          </p:cNvSpPr>
          <p:nvPr>
            <p:ph idx="1"/>
          </p:nvPr>
        </p:nvSpPr>
        <p:spPr>
          <a:xfrm>
            <a:off x="533400" y="2286000"/>
            <a:ext cx="8229600" cy="3001963"/>
          </a:xfrm>
        </p:spPr>
        <p:txBody>
          <a:bodyPr/>
          <a:lstStyle/>
          <a:p>
            <a:r>
              <a:rPr lang="en-US" dirty="0" smtClean="0">
                <a:latin typeface="Times New Roman" pitchFamily="18" charset="0"/>
                <a:cs typeface="Times New Roman" pitchFamily="18" charset="0"/>
              </a:rPr>
              <a:t>Similarity-aware collaborative group formation</a:t>
            </a:r>
          </a:p>
          <a:p>
            <a:r>
              <a:rPr lang="en-US" dirty="0" smtClean="0">
                <a:latin typeface="Times New Roman" pitchFamily="18" charset="0"/>
                <a:cs typeface="Times New Roman" pitchFamily="18" charset="0"/>
              </a:rPr>
              <a:t>Support groups against bullying</a:t>
            </a:r>
          </a:p>
          <a:p>
            <a:r>
              <a:rPr lang="en-US" dirty="0" smtClean="0">
                <a:latin typeface="Times New Roman" pitchFamily="18" charset="0"/>
                <a:cs typeface="Times New Roman" pitchFamily="18" charset="0"/>
              </a:rPr>
              <a:t>Next generation mobile classroom</a:t>
            </a:r>
            <a:endParaRPr lang="en-US" dirty="0">
              <a:latin typeface="Times New Roman" pitchFamily="18" charset="0"/>
              <a:cs typeface="Times New Roman" pitchFamily="18" charset="0"/>
            </a:endParaRPr>
          </a:p>
        </p:txBody>
      </p:sp>
      <p:pic>
        <p:nvPicPr>
          <p:cNvPr id="4" name="Picture 3" descr="olpc_laptops_arriving_425.jpg"/>
          <p:cNvPicPr>
            <a:picLocks noChangeAspect="1"/>
          </p:cNvPicPr>
          <p:nvPr/>
        </p:nvPicPr>
        <p:blipFill>
          <a:blip r:embed="rId2"/>
          <a:stretch>
            <a:fillRect/>
          </a:stretch>
        </p:blipFill>
        <p:spPr>
          <a:xfrm>
            <a:off x="6629400" y="685800"/>
            <a:ext cx="2165350" cy="1441868"/>
          </a:xfrm>
          <a:prstGeom prst="rect">
            <a:avLst/>
          </a:prstGeom>
        </p:spPr>
      </p:pic>
      <p:pic>
        <p:nvPicPr>
          <p:cNvPr id="5" name="Picture 4" descr="olpc-park.jpg"/>
          <p:cNvPicPr>
            <a:picLocks noChangeAspect="1"/>
          </p:cNvPicPr>
          <p:nvPr/>
        </p:nvPicPr>
        <p:blipFill>
          <a:blip r:embed="rId3"/>
          <a:stretch>
            <a:fillRect/>
          </a:stretch>
        </p:blipFill>
        <p:spPr>
          <a:xfrm>
            <a:off x="304800" y="609600"/>
            <a:ext cx="2133600" cy="1600200"/>
          </a:xfrm>
          <a:prstGeom prst="rect">
            <a:avLst/>
          </a:prstGeom>
        </p:spPr>
      </p:pic>
      <p:pic>
        <p:nvPicPr>
          <p:cNvPr id="6" name="Picture 5" descr="ox_olpc.jpg"/>
          <p:cNvPicPr>
            <a:picLocks noChangeAspect="1"/>
          </p:cNvPicPr>
          <p:nvPr/>
        </p:nvPicPr>
        <p:blipFill>
          <a:blip r:embed="rId4"/>
          <a:stretch>
            <a:fillRect/>
          </a:stretch>
        </p:blipFill>
        <p:spPr>
          <a:xfrm>
            <a:off x="228600" y="4800600"/>
            <a:ext cx="2209800" cy="1671851"/>
          </a:xfrm>
          <a:prstGeom prst="rect">
            <a:avLst/>
          </a:prstGeom>
        </p:spPr>
      </p:pic>
      <p:pic>
        <p:nvPicPr>
          <p:cNvPr id="7" name="Picture 6" descr="piloto_olpc_01.jpg"/>
          <p:cNvPicPr>
            <a:picLocks noChangeAspect="1"/>
          </p:cNvPicPr>
          <p:nvPr/>
        </p:nvPicPr>
        <p:blipFill>
          <a:blip r:embed="rId5"/>
          <a:stretch>
            <a:fillRect/>
          </a:stretch>
        </p:blipFill>
        <p:spPr>
          <a:xfrm>
            <a:off x="7010400" y="4724400"/>
            <a:ext cx="2133600" cy="1874520"/>
          </a:xfrm>
          <a:prstGeom prst="rect">
            <a:avLst/>
          </a:prstGeom>
        </p:spPr>
      </p:pic>
      <p:pic>
        <p:nvPicPr>
          <p:cNvPr id="48" name="Picture 5" descr="laptop-100dollar-side-small"/>
          <p:cNvPicPr>
            <a:picLocks noChangeAspect="1" noChangeArrowheads="1"/>
          </p:cNvPicPr>
          <p:nvPr/>
        </p:nvPicPr>
        <p:blipFill>
          <a:blip r:embed="rId6"/>
          <a:srcRect/>
          <a:stretch>
            <a:fillRect/>
          </a:stretch>
        </p:blipFill>
        <p:spPr bwMode="auto">
          <a:xfrm>
            <a:off x="5257800" y="4764087"/>
            <a:ext cx="1600200" cy="1114425"/>
          </a:xfrm>
          <a:prstGeom prst="rect">
            <a:avLst/>
          </a:prstGeom>
          <a:noFill/>
          <a:ln w="9525">
            <a:noFill/>
            <a:miter lim="800000"/>
            <a:headEnd/>
            <a:tailEnd/>
          </a:ln>
        </p:spPr>
      </p:pic>
      <p:grpSp>
        <p:nvGrpSpPr>
          <p:cNvPr id="8" name="Group 6"/>
          <p:cNvGrpSpPr>
            <a:grpSpLocks/>
          </p:cNvGrpSpPr>
          <p:nvPr/>
        </p:nvGrpSpPr>
        <p:grpSpPr bwMode="auto">
          <a:xfrm>
            <a:off x="3962400" y="5602287"/>
            <a:ext cx="2895600" cy="1255713"/>
            <a:chOff x="3696" y="2304"/>
            <a:chExt cx="1824" cy="791"/>
          </a:xfrm>
        </p:grpSpPr>
        <p:pic>
          <p:nvPicPr>
            <p:cNvPr id="50" name="Picture 7" descr="laptop-fron-small"/>
            <p:cNvPicPr>
              <a:picLocks noChangeAspect="1" noChangeArrowheads="1"/>
            </p:cNvPicPr>
            <p:nvPr/>
          </p:nvPicPr>
          <p:blipFill>
            <a:blip r:embed="rId7"/>
            <a:srcRect/>
            <a:stretch>
              <a:fillRect/>
            </a:stretch>
          </p:blipFill>
          <p:spPr bwMode="auto">
            <a:xfrm>
              <a:off x="3888" y="2352"/>
              <a:ext cx="480" cy="311"/>
            </a:xfrm>
            <a:prstGeom prst="rect">
              <a:avLst/>
            </a:prstGeom>
            <a:noFill/>
            <a:ln w="9525">
              <a:noFill/>
              <a:miter lim="800000"/>
              <a:headEnd/>
              <a:tailEnd/>
            </a:ln>
          </p:spPr>
        </p:pic>
        <p:pic>
          <p:nvPicPr>
            <p:cNvPr id="51" name="Picture 8" descr="laptop-hands-on-small"/>
            <p:cNvPicPr>
              <a:picLocks noChangeAspect="1" noChangeArrowheads="1"/>
            </p:cNvPicPr>
            <p:nvPr/>
          </p:nvPicPr>
          <p:blipFill>
            <a:blip r:embed="rId8"/>
            <a:srcRect/>
            <a:stretch>
              <a:fillRect/>
            </a:stretch>
          </p:blipFill>
          <p:spPr bwMode="auto">
            <a:xfrm>
              <a:off x="4320" y="2496"/>
              <a:ext cx="432" cy="361"/>
            </a:xfrm>
            <a:prstGeom prst="rect">
              <a:avLst/>
            </a:prstGeom>
            <a:noFill/>
            <a:ln w="9525">
              <a:noFill/>
              <a:miter lim="800000"/>
              <a:headEnd/>
              <a:tailEnd/>
            </a:ln>
          </p:spPr>
        </p:pic>
        <p:pic>
          <p:nvPicPr>
            <p:cNvPr id="52" name="Picture 9" descr="laptop-fron-small"/>
            <p:cNvPicPr>
              <a:picLocks noChangeAspect="1" noChangeArrowheads="1"/>
            </p:cNvPicPr>
            <p:nvPr/>
          </p:nvPicPr>
          <p:blipFill>
            <a:blip r:embed="rId7"/>
            <a:srcRect/>
            <a:stretch>
              <a:fillRect/>
            </a:stretch>
          </p:blipFill>
          <p:spPr bwMode="auto">
            <a:xfrm>
              <a:off x="5040" y="2688"/>
              <a:ext cx="480" cy="311"/>
            </a:xfrm>
            <a:prstGeom prst="rect">
              <a:avLst/>
            </a:prstGeom>
            <a:noFill/>
            <a:ln w="9525">
              <a:noFill/>
              <a:miter lim="800000"/>
              <a:headEnd/>
              <a:tailEnd/>
            </a:ln>
          </p:spPr>
        </p:pic>
        <p:pic>
          <p:nvPicPr>
            <p:cNvPr id="53" name="Picture 10" descr="laptop-fron-small"/>
            <p:cNvPicPr>
              <a:picLocks noChangeAspect="1" noChangeArrowheads="1"/>
            </p:cNvPicPr>
            <p:nvPr/>
          </p:nvPicPr>
          <p:blipFill>
            <a:blip r:embed="rId7"/>
            <a:srcRect/>
            <a:stretch>
              <a:fillRect/>
            </a:stretch>
          </p:blipFill>
          <p:spPr bwMode="auto">
            <a:xfrm>
              <a:off x="3696" y="2784"/>
              <a:ext cx="480" cy="311"/>
            </a:xfrm>
            <a:prstGeom prst="rect">
              <a:avLst/>
            </a:prstGeom>
            <a:noFill/>
            <a:ln w="9525">
              <a:noFill/>
              <a:miter lim="800000"/>
              <a:headEnd/>
              <a:tailEnd/>
            </a:ln>
          </p:spPr>
        </p:pic>
        <p:grpSp>
          <p:nvGrpSpPr>
            <p:cNvPr id="9" name="Group 11"/>
            <p:cNvGrpSpPr>
              <a:grpSpLocks/>
            </p:cNvGrpSpPr>
            <p:nvPr/>
          </p:nvGrpSpPr>
          <p:grpSpPr bwMode="auto">
            <a:xfrm rot="-4972499">
              <a:off x="5064" y="2424"/>
              <a:ext cx="336" cy="192"/>
              <a:chOff x="2688" y="912"/>
              <a:chExt cx="576" cy="192"/>
            </a:xfrm>
          </p:grpSpPr>
          <p:sp>
            <p:nvSpPr>
              <p:cNvPr id="67" name="Line 12"/>
              <p:cNvSpPr>
                <a:spLocks noChangeShapeType="1"/>
              </p:cNvSpPr>
              <p:nvPr/>
            </p:nvSpPr>
            <p:spPr bwMode="auto">
              <a:xfrm flipH="1" flipV="1">
                <a:off x="2976" y="1008"/>
                <a:ext cx="288" cy="96"/>
              </a:xfrm>
              <a:prstGeom prst="line">
                <a:avLst/>
              </a:prstGeom>
              <a:noFill/>
              <a:ln w="9525">
                <a:solidFill>
                  <a:schemeClr val="tx1"/>
                </a:solidFill>
                <a:round/>
                <a:headEnd/>
                <a:tailEnd/>
              </a:ln>
            </p:spPr>
            <p:txBody>
              <a:bodyPr>
                <a:prstTxWarp prst="textNoShape">
                  <a:avLst/>
                </a:prstTxWarp>
              </a:bodyPr>
              <a:lstStyle/>
              <a:p>
                <a:endParaRPr lang="en-US"/>
              </a:p>
            </p:txBody>
          </p:sp>
          <p:sp>
            <p:nvSpPr>
              <p:cNvPr id="68" name="Line 13"/>
              <p:cNvSpPr>
                <a:spLocks noChangeShapeType="1"/>
              </p:cNvSpPr>
              <p:nvPr/>
            </p:nvSpPr>
            <p:spPr bwMode="auto">
              <a:xfrm flipV="1">
                <a:off x="2976" y="960"/>
                <a:ext cx="96"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69" name="Line 14"/>
              <p:cNvSpPr>
                <a:spLocks noChangeShapeType="1"/>
              </p:cNvSpPr>
              <p:nvPr/>
            </p:nvSpPr>
            <p:spPr bwMode="auto">
              <a:xfrm flipH="1" flipV="1">
                <a:off x="2688" y="912"/>
                <a:ext cx="384" cy="48"/>
              </a:xfrm>
              <a:prstGeom prst="line">
                <a:avLst/>
              </a:prstGeom>
              <a:noFill/>
              <a:ln w="9525">
                <a:solidFill>
                  <a:schemeClr val="tx1"/>
                </a:solidFill>
                <a:round/>
                <a:headEnd/>
                <a:tailEnd/>
              </a:ln>
            </p:spPr>
            <p:txBody>
              <a:bodyPr>
                <a:prstTxWarp prst="textNoShape">
                  <a:avLst/>
                </a:prstTxWarp>
              </a:bodyPr>
              <a:lstStyle/>
              <a:p>
                <a:endParaRPr lang="en-US"/>
              </a:p>
            </p:txBody>
          </p:sp>
        </p:grpSp>
        <p:grpSp>
          <p:nvGrpSpPr>
            <p:cNvPr id="10" name="Group 15"/>
            <p:cNvGrpSpPr>
              <a:grpSpLocks/>
            </p:cNvGrpSpPr>
            <p:nvPr/>
          </p:nvGrpSpPr>
          <p:grpSpPr bwMode="auto">
            <a:xfrm rot="-4972499">
              <a:off x="4368" y="2352"/>
              <a:ext cx="192" cy="96"/>
              <a:chOff x="2688" y="912"/>
              <a:chExt cx="576" cy="192"/>
            </a:xfrm>
          </p:grpSpPr>
          <p:sp>
            <p:nvSpPr>
              <p:cNvPr id="64" name="Line 16"/>
              <p:cNvSpPr>
                <a:spLocks noChangeShapeType="1"/>
              </p:cNvSpPr>
              <p:nvPr/>
            </p:nvSpPr>
            <p:spPr bwMode="auto">
              <a:xfrm flipH="1" flipV="1">
                <a:off x="2976" y="1008"/>
                <a:ext cx="288" cy="96"/>
              </a:xfrm>
              <a:prstGeom prst="line">
                <a:avLst/>
              </a:prstGeom>
              <a:noFill/>
              <a:ln w="9525">
                <a:solidFill>
                  <a:schemeClr val="tx1"/>
                </a:solidFill>
                <a:round/>
                <a:headEnd/>
                <a:tailEnd/>
              </a:ln>
            </p:spPr>
            <p:txBody>
              <a:bodyPr>
                <a:prstTxWarp prst="textNoShape">
                  <a:avLst/>
                </a:prstTxWarp>
              </a:bodyPr>
              <a:lstStyle/>
              <a:p>
                <a:endParaRPr lang="en-US"/>
              </a:p>
            </p:txBody>
          </p:sp>
          <p:sp>
            <p:nvSpPr>
              <p:cNvPr id="65" name="Line 17"/>
              <p:cNvSpPr>
                <a:spLocks noChangeShapeType="1"/>
              </p:cNvSpPr>
              <p:nvPr/>
            </p:nvSpPr>
            <p:spPr bwMode="auto">
              <a:xfrm flipV="1">
                <a:off x="2976" y="960"/>
                <a:ext cx="96"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66" name="Line 18"/>
              <p:cNvSpPr>
                <a:spLocks noChangeShapeType="1"/>
              </p:cNvSpPr>
              <p:nvPr/>
            </p:nvSpPr>
            <p:spPr bwMode="auto">
              <a:xfrm flipH="1" flipV="1">
                <a:off x="2688" y="912"/>
                <a:ext cx="384" cy="48"/>
              </a:xfrm>
              <a:prstGeom prst="line">
                <a:avLst/>
              </a:prstGeom>
              <a:noFill/>
              <a:ln w="9525">
                <a:solidFill>
                  <a:schemeClr val="tx1"/>
                </a:solidFill>
                <a:round/>
                <a:headEnd/>
                <a:tailEnd/>
              </a:ln>
            </p:spPr>
            <p:txBody>
              <a:bodyPr>
                <a:prstTxWarp prst="textNoShape">
                  <a:avLst/>
                </a:prstTxWarp>
              </a:bodyPr>
              <a:lstStyle/>
              <a:p>
                <a:endParaRPr lang="en-US"/>
              </a:p>
            </p:txBody>
          </p:sp>
        </p:grpSp>
        <p:grpSp>
          <p:nvGrpSpPr>
            <p:cNvPr id="11" name="Group 19"/>
            <p:cNvGrpSpPr>
              <a:grpSpLocks/>
            </p:cNvGrpSpPr>
            <p:nvPr/>
          </p:nvGrpSpPr>
          <p:grpSpPr bwMode="auto">
            <a:xfrm rot="-4972499">
              <a:off x="4176" y="2880"/>
              <a:ext cx="192" cy="96"/>
              <a:chOff x="2688" y="912"/>
              <a:chExt cx="576" cy="192"/>
            </a:xfrm>
          </p:grpSpPr>
          <p:sp>
            <p:nvSpPr>
              <p:cNvPr id="61" name="Line 20"/>
              <p:cNvSpPr>
                <a:spLocks noChangeShapeType="1"/>
              </p:cNvSpPr>
              <p:nvPr/>
            </p:nvSpPr>
            <p:spPr bwMode="auto">
              <a:xfrm flipH="1" flipV="1">
                <a:off x="2976" y="1008"/>
                <a:ext cx="288" cy="96"/>
              </a:xfrm>
              <a:prstGeom prst="line">
                <a:avLst/>
              </a:prstGeom>
              <a:noFill/>
              <a:ln w="9525">
                <a:solidFill>
                  <a:schemeClr val="tx1"/>
                </a:solidFill>
                <a:round/>
                <a:headEnd/>
                <a:tailEnd/>
              </a:ln>
            </p:spPr>
            <p:txBody>
              <a:bodyPr>
                <a:prstTxWarp prst="textNoShape">
                  <a:avLst/>
                </a:prstTxWarp>
              </a:bodyPr>
              <a:lstStyle/>
              <a:p>
                <a:endParaRPr lang="en-US"/>
              </a:p>
            </p:txBody>
          </p:sp>
          <p:sp>
            <p:nvSpPr>
              <p:cNvPr id="62" name="Line 21"/>
              <p:cNvSpPr>
                <a:spLocks noChangeShapeType="1"/>
              </p:cNvSpPr>
              <p:nvPr/>
            </p:nvSpPr>
            <p:spPr bwMode="auto">
              <a:xfrm flipV="1">
                <a:off x="2976" y="960"/>
                <a:ext cx="96"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63" name="Line 22"/>
              <p:cNvSpPr>
                <a:spLocks noChangeShapeType="1"/>
              </p:cNvSpPr>
              <p:nvPr/>
            </p:nvSpPr>
            <p:spPr bwMode="auto">
              <a:xfrm flipH="1" flipV="1">
                <a:off x="2688" y="912"/>
                <a:ext cx="384" cy="48"/>
              </a:xfrm>
              <a:prstGeom prst="line">
                <a:avLst/>
              </a:prstGeom>
              <a:noFill/>
              <a:ln w="9525">
                <a:solidFill>
                  <a:schemeClr val="tx1"/>
                </a:solidFill>
                <a:round/>
                <a:headEnd/>
                <a:tailEnd/>
              </a:ln>
            </p:spPr>
            <p:txBody>
              <a:bodyPr>
                <a:prstTxWarp prst="textNoShape">
                  <a:avLst/>
                </a:prstTxWarp>
              </a:bodyPr>
              <a:lstStyle/>
              <a:p>
                <a:endParaRPr lang="en-US"/>
              </a:p>
            </p:txBody>
          </p:sp>
        </p:grpSp>
        <p:grpSp>
          <p:nvGrpSpPr>
            <p:cNvPr id="12" name="Group 23"/>
            <p:cNvGrpSpPr>
              <a:grpSpLocks/>
            </p:cNvGrpSpPr>
            <p:nvPr/>
          </p:nvGrpSpPr>
          <p:grpSpPr bwMode="auto">
            <a:xfrm rot="-4972499">
              <a:off x="3744" y="2592"/>
              <a:ext cx="192" cy="96"/>
              <a:chOff x="2688" y="912"/>
              <a:chExt cx="576" cy="192"/>
            </a:xfrm>
          </p:grpSpPr>
          <p:sp>
            <p:nvSpPr>
              <p:cNvPr id="58" name="Line 24"/>
              <p:cNvSpPr>
                <a:spLocks noChangeShapeType="1"/>
              </p:cNvSpPr>
              <p:nvPr/>
            </p:nvSpPr>
            <p:spPr bwMode="auto">
              <a:xfrm flipH="1" flipV="1">
                <a:off x="2976" y="1008"/>
                <a:ext cx="288" cy="96"/>
              </a:xfrm>
              <a:prstGeom prst="line">
                <a:avLst/>
              </a:prstGeom>
              <a:noFill/>
              <a:ln w="9525">
                <a:solidFill>
                  <a:schemeClr val="tx1"/>
                </a:solidFill>
                <a:round/>
                <a:headEnd/>
                <a:tailEnd/>
              </a:ln>
            </p:spPr>
            <p:txBody>
              <a:bodyPr>
                <a:prstTxWarp prst="textNoShape">
                  <a:avLst/>
                </a:prstTxWarp>
              </a:bodyPr>
              <a:lstStyle/>
              <a:p>
                <a:endParaRPr lang="en-US"/>
              </a:p>
            </p:txBody>
          </p:sp>
          <p:sp>
            <p:nvSpPr>
              <p:cNvPr id="59" name="Line 25"/>
              <p:cNvSpPr>
                <a:spLocks noChangeShapeType="1"/>
              </p:cNvSpPr>
              <p:nvPr/>
            </p:nvSpPr>
            <p:spPr bwMode="auto">
              <a:xfrm flipV="1">
                <a:off x="2976" y="960"/>
                <a:ext cx="96"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60" name="Line 26"/>
              <p:cNvSpPr>
                <a:spLocks noChangeShapeType="1"/>
              </p:cNvSpPr>
              <p:nvPr/>
            </p:nvSpPr>
            <p:spPr bwMode="auto">
              <a:xfrm flipH="1" flipV="1">
                <a:off x="2688" y="912"/>
                <a:ext cx="384" cy="48"/>
              </a:xfrm>
              <a:prstGeom prst="line">
                <a:avLst/>
              </a:prstGeom>
              <a:noFill/>
              <a:ln w="9525">
                <a:solidFill>
                  <a:schemeClr val="tx1"/>
                </a:solidFill>
                <a:round/>
                <a:headEnd/>
                <a:tailEnd/>
              </a:ln>
            </p:spPr>
            <p:txBody>
              <a:bodyPr>
                <a:prstTxWarp prst="textNoShape">
                  <a:avLst/>
                </a:prstTxWarp>
              </a:bodyPr>
              <a:lstStyle/>
              <a:p>
                <a:endParaRPr lang="en-US"/>
              </a:p>
            </p:txBody>
          </p:sp>
        </p:grpSp>
      </p:grpSp>
      <p:grpSp>
        <p:nvGrpSpPr>
          <p:cNvPr id="13" name="Group 27"/>
          <p:cNvGrpSpPr>
            <a:grpSpLocks/>
          </p:cNvGrpSpPr>
          <p:nvPr/>
        </p:nvGrpSpPr>
        <p:grpSpPr bwMode="auto">
          <a:xfrm>
            <a:off x="2743200" y="4078287"/>
            <a:ext cx="2438400" cy="1239838"/>
            <a:chOff x="2688" y="1392"/>
            <a:chExt cx="1536" cy="781"/>
          </a:xfrm>
        </p:grpSpPr>
        <p:pic>
          <p:nvPicPr>
            <p:cNvPr id="71" name="Picture 28" descr="laptop-hands-on-small"/>
            <p:cNvPicPr>
              <a:picLocks noChangeAspect="1" noChangeArrowheads="1"/>
            </p:cNvPicPr>
            <p:nvPr/>
          </p:nvPicPr>
          <p:blipFill>
            <a:blip r:embed="rId8"/>
            <a:srcRect/>
            <a:stretch>
              <a:fillRect/>
            </a:stretch>
          </p:blipFill>
          <p:spPr bwMode="auto">
            <a:xfrm>
              <a:off x="3360" y="1392"/>
              <a:ext cx="432" cy="361"/>
            </a:xfrm>
            <a:prstGeom prst="rect">
              <a:avLst/>
            </a:prstGeom>
            <a:noFill/>
            <a:ln w="9525">
              <a:noFill/>
              <a:miter lim="800000"/>
              <a:headEnd/>
              <a:tailEnd/>
            </a:ln>
          </p:spPr>
        </p:pic>
        <p:pic>
          <p:nvPicPr>
            <p:cNvPr id="72" name="Picture 29" descr="laptop-hands-on-small"/>
            <p:cNvPicPr>
              <a:picLocks noChangeAspect="1" noChangeArrowheads="1"/>
            </p:cNvPicPr>
            <p:nvPr/>
          </p:nvPicPr>
          <p:blipFill>
            <a:blip r:embed="rId8"/>
            <a:srcRect/>
            <a:stretch>
              <a:fillRect/>
            </a:stretch>
          </p:blipFill>
          <p:spPr bwMode="auto">
            <a:xfrm>
              <a:off x="2688" y="1776"/>
              <a:ext cx="288" cy="241"/>
            </a:xfrm>
            <a:prstGeom prst="rect">
              <a:avLst/>
            </a:prstGeom>
            <a:noFill/>
            <a:ln w="9525">
              <a:noFill/>
              <a:miter lim="800000"/>
              <a:headEnd/>
              <a:tailEnd/>
            </a:ln>
          </p:spPr>
        </p:pic>
        <p:pic>
          <p:nvPicPr>
            <p:cNvPr id="73" name="Picture 30" descr="laptop-100dollar-side-small"/>
            <p:cNvPicPr>
              <a:picLocks noChangeAspect="1" noChangeArrowheads="1"/>
            </p:cNvPicPr>
            <p:nvPr/>
          </p:nvPicPr>
          <p:blipFill>
            <a:blip r:embed="rId6"/>
            <a:srcRect/>
            <a:stretch>
              <a:fillRect/>
            </a:stretch>
          </p:blipFill>
          <p:spPr bwMode="auto">
            <a:xfrm>
              <a:off x="3888" y="1728"/>
              <a:ext cx="336" cy="234"/>
            </a:xfrm>
            <a:prstGeom prst="rect">
              <a:avLst/>
            </a:prstGeom>
            <a:noFill/>
            <a:ln w="9525">
              <a:noFill/>
              <a:miter lim="800000"/>
              <a:headEnd/>
              <a:tailEnd/>
            </a:ln>
          </p:spPr>
        </p:pic>
        <p:pic>
          <p:nvPicPr>
            <p:cNvPr id="74" name="Picture 31" descr="laptop-100dollar-side-small"/>
            <p:cNvPicPr>
              <a:picLocks noChangeAspect="1" noChangeArrowheads="1"/>
            </p:cNvPicPr>
            <p:nvPr/>
          </p:nvPicPr>
          <p:blipFill>
            <a:blip r:embed="rId6"/>
            <a:srcRect/>
            <a:stretch>
              <a:fillRect/>
            </a:stretch>
          </p:blipFill>
          <p:spPr bwMode="auto">
            <a:xfrm>
              <a:off x="3072" y="1872"/>
              <a:ext cx="432" cy="301"/>
            </a:xfrm>
            <a:prstGeom prst="rect">
              <a:avLst/>
            </a:prstGeom>
            <a:noFill/>
            <a:ln w="9525">
              <a:noFill/>
              <a:miter lim="800000"/>
              <a:headEnd/>
              <a:tailEnd/>
            </a:ln>
          </p:spPr>
        </p:pic>
        <p:grpSp>
          <p:nvGrpSpPr>
            <p:cNvPr id="14" name="Group 32"/>
            <p:cNvGrpSpPr>
              <a:grpSpLocks/>
            </p:cNvGrpSpPr>
            <p:nvPr/>
          </p:nvGrpSpPr>
          <p:grpSpPr bwMode="auto">
            <a:xfrm rot="-4972499">
              <a:off x="3446" y="1758"/>
              <a:ext cx="144" cy="96"/>
              <a:chOff x="2688" y="912"/>
              <a:chExt cx="576" cy="192"/>
            </a:xfrm>
          </p:grpSpPr>
          <p:sp>
            <p:nvSpPr>
              <p:cNvPr id="84" name="Line 33"/>
              <p:cNvSpPr>
                <a:spLocks noChangeShapeType="1"/>
              </p:cNvSpPr>
              <p:nvPr/>
            </p:nvSpPr>
            <p:spPr bwMode="auto">
              <a:xfrm flipH="1" flipV="1">
                <a:off x="2976" y="1008"/>
                <a:ext cx="288" cy="96"/>
              </a:xfrm>
              <a:prstGeom prst="line">
                <a:avLst/>
              </a:prstGeom>
              <a:noFill/>
              <a:ln w="9525">
                <a:solidFill>
                  <a:schemeClr val="tx1"/>
                </a:solidFill>
                <a:round/>
                <a:headEnd/>
                <a:tailEnd/>
              </a:ln>
            </p:spPr>
            <p:txBody>
              <a:bodyPr>
                <a:prstTxWarp prst="textNoShape">
                  <a:avLst/>
                </a:prstTxWarp>
              </a:bodyPr>
              <a:lstStyle/>
              <a:p>
                <a:endParaRPr lang="en-US"/>
              </a:p>
            </p:txBody>
          </p:sp>
          <p:sp>
            <p:nvSpPr>
              <p:cNvPr id="85" name="Line 34"/>
              <p:cNvSpPr>
                <a:spLocks noChangeShapeType="1"/>
              </p:cNvSpPr>
              <p:nvPr/>
            </p:nvSpPr>
            <p:spPr bwMode="auto">
              <a:xfrm flipV="1">
                <a:off x="2976" y="960"/>
                <a:ext cx="96"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86" name="Line 35"/>
              <p:cNvSpPr>
                <a:spLocks noChangeShapeType="1"/>
              </p:cNvSpPr>
              <p:nvPr/>
            </p:nvSpPr>
            <p:spPr bwMode="auto">
              <a:xfrm flipH="1" flipV="1">
                <a:off x="2688" y="912"/>
                <a:ext cx="384" cy="48"/>
              </a:xfrm>
              <a:prstGeom prst="line">
                <a:avLst/>
              </a:prstGeom>
              <a:noFill/>
              <a:ln w="9525">
                <a:solidFill>
                  <a:schemeClr val="tx1"/>
                </a:solidFill>
                <a:round/>
                <a:headEnd/>
                <a:tailEnd/>
              </a:ln>
            </p:spPr>
            <p:txBody>
              <a:bodyPr>
                <a:prstTxWarp prst="textNoShape">
                  <a:avLst/>
                </a:prstTxWarp>
              </a:bodyPr>
              <a:lstStyle/>
              <a:p>
                <a:endParaRPr lang="en-US"/>
              </a:p>
            </p:txBody>
          </p:sp>
        </p:grpSp>
        <p:grpSp>
          <p:nvGrpSpPr>
            <p:cNvPr id="15" name="Group 36"/>
            <p:cNvGrpSpPr>
              <a:grpSpLocks/>
            </p:cNvGrpSpPr>
            <p:nvPr/>
          </p:nvGrpSpPr>
          <p:grpSpPr bwMode="auto">
            <a:xfrm rot="-2852618">
              <a:off x="2976" y="1824"/>
              <a:ext cx="192" cy="192"/>
              <a:chOff x="2688" y="912"/>
              <a:chExt cx="576" cy="192"/>
            </a:xfrm>
          </p:grpSpPr>
          <p:sp>
            <p:nvSpPr>
              <p:cNvPr id="81" name="Line 37"/>
              <p:cNvSpPr>
                <a:spLocks noChangeShapeType="1"/>
              </p:cNvSpPr>
              <p:nvPr/>
            </p:nvSpPr>
            <p:spPr bwMode="auto">
              <a:xfrm flipH="1" flipV="1">
                <a:off x="2976" y="1008"/>
                <a:ext cx="288" cy="96"/>
              </a:xfrm>
              <a:prstGeom prst="line">
                <a:avLst/>
              </a:prstGeom>
              <a:noFill/>
              <a:ln w="9525">
                <a:solidFill>
                  <a:schemeClr val="tx1"/>
                </a:solidFill>
                <a:round/>
                <a:headEnd/>
                <a:tailEnd/>
              </a:ln>
            </p:spPr>
            <p:txBody>
              <a:bodyPr>
                <a:prstTxWarp prst="textNoShape">
                  <a:avLst/>
                </a:prstTxWarp>
              </a:bodyPr>
              <a:lstStyle/>
              <a:p>
                <a:endParaRPr lang="en-US"/>
              </a:p>
            </p:txBody>
          </p:sp>
          <p:sp>
            <p:nvSpPr>
              <p:cNvPr id="82" name="Line 38"/>
              <p:cNvSpPr>
                <a:spLocks noChangeShapeType="1"/>
              </p:cNvSpPr>
              <p:nvPr/>
            </p:nvSpPr>
            <p:spPr bwMode="auto">
              <a:xfrm flipV="1">
                <a:off x="2976" y="960"/>
                <a:ext cx="96"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83" name="Line 39"/>
              <p:cNvSpPr>
                <a:spLocks noChangeShapeType="1"/>
              </p:cNvSpPr>
              <p:nvPr/>
            </p:nvSpPr>
            <p:spPr bwMode="auto">
              <a:xfrm flipH="1" flipV="1">
                <a:off x="2688" y="912"/>
                <a:ext cx="384" cy="48"/>
              </a:xfrm>
              <a:prstGeom prst="line">
                <a:avLst/>
              </a:prstGeom>
              <a:noFill/>
              <a:ln w="9525">
                <a:solidFill>
                  <a:schemeClr val="tx1"/>
                </a:solidFill>
                <a:round/>
                <a:headEnd/>
                <a:tailEnd/>
              </a:ln>
            </p:spPr>
            <p:txBody>
              <a:bodyPr>
                <a:prstTxWarp prst="textNoShape">
                  <a:avLst/>
                </a:prstTxWarp>
              </a:bodyPr>
              <a:lstStyle/>
              <a:p>
                <a:endParaRPr lang="en-US"/>
              </a:p>
            </p:txBody>
          </p:sp>
        </p:grpSp>
        <p:grpSp>
          <p:nvGrpSpPr>
            <p:cNvPr id="16" name="Group 40"/>
            <p:cNvGrpSpPr>
              <a:grpSpLocks/>
            </p:cNvGrpSpPr>
            <p:nvPr/>
          </p:nvGrpSpPr>
          <p:grpSpPr bwMode="auto">
            <a:xfrm rot="-938785">
              <a:off x="3798" y="1635"/>
              <a:ext cx="156" cy="156"/>
              <a:chOff x="2688" y="912"/>
              <a:chExt cx="576" cy="192"/>
            </a:xfrm>
          </p:grpSpPr>
          <p:sp>
            <p:nvSpPr>
              <p:cNvPr id="78" name="Line 41"/>
              <p:cNvSpPr>
                <a:spLocks noChangeShapeType="1"/>
              </p:cNvSpPr>
              <p:nvPr/>
            </p:nvSpPr>
            <p:spPr bwMode="auto">
              <a:xfrm flipH="1" flipV="1">
                <a:off x="2976" y="1008"/>
                <a:ext cx="288" cy="96"/>
              </a:xfrm>
              <a:prstGeom prst="line">
                <a:avLst/>
              </a:prstGeom>
              <a:noFill/>
              <a:ln w="9525">
                <a:solidFill>
                  <a:schemeClr val="tx1"/>
                </a:solidFill>
                <a:round/>
                <a:headEnd/>
                <a:tailEnd/>
              </a:ln>
            </p:spPr>
            <p:txBody>
              <a:bodyPr>
                <a:prstTxWarp prst="textNoShape">
                  <a:avLst/>
                </a:prstTxWarp>
              </a:bodyPr>
              <a:lstStyle/>
              <a:p>
                <a:endParaRPr lang="en-US"/>
              </a:p>
            </p:txBody>
          </p:sp>
          <p:sp>
            <p:nvSpPr>
              <p:cNvPr id="79" name="Line 42"/>
              <p:cNvSpPr>
                <a:spLocks noChangeShapeType="1"/>
              </p:cNvSpPr>
              <p:nvPr/>
            </p:nvSpPr>
            <p:spPr bwMode="auto">
              <a:xfrm flipV="1">
                <a:off x="2976" y="960"/>
                <a:ext cx="96"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80" name="Line 43"/>
              <p:cNvSpPr>
                <a:spLocks noChangeShapeType="1"/>
              </p:cNvSpPr>
              <p:nvPr/>
            </p:nvSpPr>
            <p:spPr bwMode="auto">
              <a:xfrm flipH="1" flipV="1">
                <a:off x="2688" y="912"/>
                <a:ext cx="384" cy="48"/>
              </a:xfrm>
              <a:prstGeom prst="line">
                <a:avLst/>
              </a:prstGeom>
              <a:noFill/>
              <a:ln w="9525">
                <a:solidFill>
                  <a:schemeClr val="tx1"/>
                </a:solidFill>
                <a:round/>
                <a:headEnd/>
                <a:tailEnd/>
              </a:ln>
            </p:spPr>
            <p:txBody>
              <a:bodyPr>
                <a:prstTxWarp prst="textNoShape">
                  <a:avLst/>
                </a:prstTxWarp>
              </a:bodyPr>
              <a:lstStyle/>
              <a:p>
                <a:endParaRPr lang="en-US"/>
              </a:p>
            </p:txBody>
          </p:sp>
        </p:grpSp>
      </p:grpSp>
      <p:pic>
        <p:nvPicPr>
          <p:cNvPr id="87" name="Picture 44" descr="laptop-100-dollars-Kofi-Negroponte"/>
          <p:cNvPicPr>
            <a:picLocks noChangeAspect="1" noChangeArrowheads="1"/>
          </p:cNvPicPr>
          <p:nvPr/>
        </p:nvPicPr>
        <p:blipFill>
          <a:blip r:embed="rId9"/>
          <a:srcRect/>
          <a:stretch>
            <a:fillRect/>
          </a:stretch>
        </p:blipFill>
        <p:spPr bwMode="auto">
          <a:xfrm>
            <a:off x="2895600" y="5373687"/>
            <a:ext cx="966788" cy="1428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type="body" idx="1"/>
          </p:nvPr>
        </p:nvSpPr>
        <p:spPr>
          <a:xfrm>
            <a:off x="457200" y="533400"/>
            <a:ext cx="7772400" cy="4114800"/>
          </a:xfrm>
        </p:spPr>
        <p:txBody>
          <a:bodyPr/>
          <a:lstStyle/>
          <a:p>
            <a:pPr>
              <a:spcBef>
                <a:spcPts val="500"/>
              </a:spcBef>
              <a:spcAft>
                <a:spcPts val="500"/>
              </a:spcAft>
            </a:pPr>
            <a:r>
              <a:rPr lang="en-US" smtClean="0"/>
              <a:t>Resource discovery and query resolution: </a:t>
            </a:r>
          </a:p>
          <a:p>
            <a:pPr lvl="3">
              <a:spcBef>
                <a:spcPts val="500"/>
              </a:spcBef>
              <a:spcAft>
                <a:spcPts val="500"/>
              </a:spcAft>
              <a:buFont typeface="Symbol" pitchFamily="-108" charset="2"/>
              <a:buChar char="·"/>
            </a:pPr>
            <a:r>
              <a:rPr lang="en-US" smtClean="0">
                <a:ea typeface="ＭＳ Ｐゴシック" pitchFamily="-108" charset="-128"/>
              </a:rPr>
              <a:t>Study and analyze a contact-based approach for resource discovery in large-scale ad hoc networks (use detailed simulations in NS-2) </a:t>
            </a:r>
          </a:p>
          <a:p>
            <a:pPr lvl="3">
              <a:spcBef>
                <a:spcPts val="500"/>
              </a:spcBef>
              <a:spcAft>
                <a:spcPts val="500"/>
              </a:spcAft>
              <a:buFont typeface="Symbol" pitchFamily="-108" charset="2"/>
              <a:buChar char="·"/>
            </a:pPr>
            <a:r>
              <a:rPr lang="en-US" smtClean="0">
                <a:ea typeface="ＭＳ Ｐゴシック" pitchFamily="-108" charset="-128"/>
              </a:rPr>
              <a:t>Suggest modifications of ZRP to implement efficient resource discovery </a:t>
            </a:r>
          </a:p>
          <a:p>
            <a:pPr lvl="3">
              <a:spcBef>
                <a:spcPts val="500"/>
              </a:spcBef>
              <a:spcAft>
                <a:spcPts val="500"/>
              </a:spcAft>
              <a:buFont typeface="Symbol" pitchFamily="-108" charset="2"/>
              <a:buChar char="·"/>
            </a:pPr>
            <a:r>
              <a:rPr lang="en-US" smtClean="0">
                <a:ea typeface="ＭＳ Ｐゴシック" pitchFamily="-108" charset="-128"/>
              </a:rPr>
              <a:t>Suggest ways in which (partial or approximate) geographic information can improve contact-based architectures </a:t>
            </a:r>
          </a:p>
          <a:p>
            <a:pPr lvl="3">
              <a:spcBef>
                <a:spcPts val="500"/>
              </a:spcBef>
              <a:spcAft>
                <a:spcPts val="500"/>
              </a:spcAft>
              <a:buFont typeface="Symbol" pitchFamily="-108" charset="2"/>
              <a:buChar char="·"/>
            </a:pPr>
            <a:r>
              <a:rPr lang="en-US" smtClean="0">
                <a:ea typeface="ＭＳ Ｐゴシック" pitchFamily="-108" charset="-128"/>
              </a:rPr>
              <a:t>Suggest ways in which contact-based archiectures can improve partial or inaccurate geographic routing </a:t>
            </a:r>
          </a:p>
          <a:p>
            <a:pPr>
              <a:spcBef>
                <a:spcPts val="500"/>
              </a:spcBef>
              <a:spcAft>
                <a:spcPts val="500"/>
              </a:spcAft>
            </a:pPr>
            <a:r>
              <a:rPr lang="en-US" smtClean="0"/>
              <a:t>Helpful references: papers on CARD, MARQ, TRANSFER, ACQUIRE, Small large-scale wireless networks,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endParaRPr lang="en-US" smtClean="0"/>
          </a:p>
        </p:txBody>
      </p:sp>
      <p:sp>
        <p:nvSpPr>
          <p:cNvPr id="63491" name="Rectangle 3"/>
          <p:cNvSpPr>
            <a:spLocks noGrp="1" noChangeArrowheads="1"/>
          </p:cNvSpPr>
          <p:nvPr>
            <p:ph type="body" idx="1"/>
          </p:nvPr>
        </p:nvSpPr>
        <p:spPr/>
        <p:txBody>
          <a:bodyPr/>
          <a:lstStyle/>
          <a:p>
            <a:pPr>
              <a:spcBef>
                <a:spcPts val="500"/>
              </a:spcBef>
              <a:spcAft>
                <a:spcPts val="500"/>
              </a:spcAft>
            </a:pPr>
            <a:r>
              <a:rPr lang="en-US" dirty="0" smtClean="0"/>
              <a:t>Storage-retrieval and rendezvous: </a:t>
            </a:r>
          </a:p>
          <a:p>
            <a:pPr lvl="3">
              <a:spcBef>
                <a:spcPts val="500"/>
              </a:spcBef>
              <a:spcAft>
                <a:spcPts val="500"/>
              </a:spcAft>
              <a:buFont typeface="Symbol" pitchFamily="-108" charset="2"/>
              <a:buChar char="·"/>
            </a:pPr>
            <a:r>
              <a:rPr lang="en-US" dirty="0" smtClean="0">
                <a:ea typeface="ＭＳ Ｐゴシック" pitchFamily="-108" charset="-128"/>
              </a:rPr>
              <a:t>Suggest ways in which rendezvous regions (</a:t>
            </a:r>
            <a:r>
              <a:rPr lang="en-US" dirty="0" err="1" smtClean="0">
                <a:ea typeface="ＭＳ Ｐゴシック" pitchFamily="-108" charset="-128"/>
              </a:rPr>
              <a:t>RRs</a:t>
            </a:r>
            <a:r>
              <a:rPr lang="en-US" dirty="0" smtClean="0">
                <a:ea typeface="ＭＳ Ｐゴシック" pitchFamily="-108" charset="-128"/>
              </a:rPr>
              <a:t>) may be used for storage-retrieval in large-scale ad hoc networks </a:t>
            </a:r>
          </a:p>
          <a:p>
            <a:pPr lvl="3">
              <a:spcBef>
                <a:spcPts val="500"/>
              </a:spcBef>
              <a:spcAft>
                <a:spcPts val="500"/>
              </a:spcAft>
              <a:buFont typeface="Symbol" pitchFamily="-108" charset="2"/>
              <a:buChar char="·"/>
            </a:pPr>
            <a:r>
              <a:rPr lang="en-US" dirty="0" smtClean="0">
                <a:ea typeface="ＭＳ Ｐゴシック" pitchFamily="-108" charset="-128"/>
              </a:rPr>
              <a:t>Propose a mixed </a:t>
            </a:r>
            <a:r>
              <a:rPr lang="en-US" dirty="0" err="1" smtClean="0">
                <a:ea typeface="ＭＳ Ｐゴシック" pitchFamily="-108" charset="-128"/>
              </a:rPr>
              <a:t>RRs</a:t>
            </a:r>
            <a:r>
              <a:rPr lang="en-US" dirty="0" smtClean="0">
                <a:ea typeface="ＭＳ Ｐゴシック" pitchFamily="-108" charset="-128"/>
              </a:rPr>
              <a:t> and contacts architecture for cases of imprecise location information </a:t>
            </a:r>
          </a:p>
          <a:p>
            <a:pPr lvl="3">
              <a:spcBef>
                <a:spcPts val="500"/>
              </a:spcBef>
              <a:spcAft>
                <a:spcPts val="500"/>
              </a:spcAft>
              <a:buFont typeface="Symbol" pitchFamily="-108" charset="2"/>
              <a:buChar char="·"/>
            </a:pPr>
            <a:r>
              <a:rPr lang="en-US" dirty="0" smtClean="0">
                <a:ea typeface="ＭＳ Ｐゴシック" pitchFamily="-108" charset="-128"/>
              </a:rPr>
              <a:t>Compare </a:t>
            </a:r>
            <a:r>
              <a:rPr lang="en-US" dirty="0" err="1" smtClean="0">
                <a:ea typeface="ＭＳ Ｐゴシック" pitchFamily="-108" charset="-128"/>
              </a:rPr>
              <a:t>RRs</a:t>
            </a:r>
            <a:r>
              <a:rPr lang="en-US" dirty="0" smtClean="0">
                <a:ea typeface="ＭＳ Ｐゴシック" pitchFamily="-108" charset="-128"/>
              </a:rPr>
              <a:t>-based architecture to other approaches (e.g., </a:t>
            </a:r>
            <a:r>
              <a:rPr lang="en-US" dirty="0" err="1" smtClean="0">
                <a:ea typeface="ＭＳ Ｐゴシック" pitchFamily="-108" charset="-128"/>
              </a:rPr>
              <a:t>GHT</a:t>
            </a:r>
            <a:r>
              <a:rPr lang="en-US" dirty="0" smtClean="0">
                <a:ea typeface="ＭＳ Ｐゴシック" pitchFamily="-108" charset="-128"/>
              </a:rPr>
              <a:t> and Grid) qualitatively and quantitatively </a:t>
            </a:r>
          </a:p>
          <a:p>
            <a:pPr>
              <a:spcBef>
                <a:spcPts val="500"/>
              </a:spcBef>
              <a:spcAft>
                <a:spcPts val="500"/>
              </a:spcAft>
            </a:pPr>
            <a:r>
              <a:rPr lang="en-US" dirty="0" smtClean="0"/>
              <a:t>Helpful references: papers on large-scale multicast in ad hoc nets, </a:t>
            </a:r>
            <a:r>
              <a:rPr lang="en-US" dirty="0" err="1" smtClean="0"/>
              <a:t>GHT</a:t>
            </a:r>
            <a:r>
              <a:rPr lang="en-US" dirty="0" smtClean="0"/>
              <a:t>, data-centric, Grid, Rendezvous Regions…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body" idx="1"/>
          </p:nvPr>
        </p:nvSpPr>
        <p:spPr>
          <a:xfrm>
            <a:off x="609600" y="1371600"/>
            <a:ext cx="7772400" cy="4114800"/>
          </a:xfrm>
        </p:spPr>
        <p:txBody>
          <a:bodyPr/>
          <a:lstStyle/>
          <a:p>
            <a:pPr>
              <a:spcBef>
                <a:spcPts val="500"/>
              </a:spcBef>
              <a:spcAft>
                <a:spcPts val="500"/>
              </a:spcAft>
            </a:pPr>
            <a:r>
              <a:rPr lang="en-US" dirty="0" smtClean="0"/>
              <a:t>Geographic/location-based routing with partial or imprecise location information </a:t>
            </a:r>
          </a:p>
          <a:p>
            <a:pPr lvl="3">
              <a:spcBef>
                <a:spcPts val="500"/>
              </a:spcBef>
              <a:spcAft>
                <a:spcPts val="500"/>
              </a:spcAft>
              <a:buFont typeface="Symbol" pitchFamily="-108" charset="2"/>
              <a:buChar char="·"/>
            </a:pPr>
            <a:r>
              <a:rPr lang="en-US" dirty="0" smtClean="0">
                <a:ea typeface="ＭＳ Ｐゴシック" pitchFamily="-108" charset="-128"/>
              </a:rPr>
              <a:t>Measuring and estimating inaccuracies in location measurement techniques (GPS and GPS-less) [this may easily include experimental lab part] </a:t>
            </a:r>
          </a:p>
          <a:p>
            <a:pPr lvl="3">
              <a:spcBef>
                <a:spcPts val="500"/>
              </a:spcBef>
              <a:spcAft>
                <a:spcPts val="500"/>
              </a:spcAft>
              <a:buFont typeface="Symbol" pitchFamily="-108" charset="2"/>
              <a:buChar char="·"/>
            </a:pPr>
            <a:r>
              <a:rPr lang="en-US" dirty="0" smtClean="0">
                <a:ea typeface="ＭＳ Ｐゴシック" pitchFamily="-108" charset="-128"/>
              </a:rPr>
              <a:t>Correctness analysis of geographic/location-based protocols in presence of inaccuracies </a:t>
            </a:r>
          </a:p>
          <a:p>
            <a:pPr lvl="3">
              <a:spcBef>
                <a:spcPts val="500"/>
              </a:spcBef>
              <a:spcAft>
                <a:spcPts val="500"/>
              </a:spcAft>
              <a:buFont typeface="Symbol" pitchFamily="-108" charset="2"/>
              <a:buChar char="·"/>
            </a:pPr>
            <a:r>
              <a:rPr lang="en-US" dirty="0" smtClean="0">
                <a:ea typeface="ＭＳ Ｐゴシック" pitchFamily="-108" charset="-128"/>
              </a:rPr>
              <a:t>Performance analysis of geographic/location-based protocols in presence of inaccuracies </a:t>
            </a:r>
          </a:p>
          <a:p>
            <a:pPr>
              <a:spcBef>
                <a:spcPts val="500"/>
              </a:spcBef>
              <a:spcAft>
                <a:spcPts val="500"/>
              </a:spcAft>
            </a:pPr>
            <a:r>
              <a:rPr lang="en-US" dirty="0" smtClean="0"/>
              <a:t>Helpful references: papers on </a:t>
            </a:r>
            <a:r>
              <a:rPr lang="en-US" dirty="0" err="1" smtClean="0"/>
              <a:t>Goecast</a:t>
            </a:r>
            <a:r>
              <a:rPr lang="en-US" dirty="0" smtClean="0"/>
              <a:t>, Grid, </a:t>
            </a:r>
            <a:r>
              <a:rPr lang="en-US" dirty="0" err="1" smtClean="0"/>
              <a:t>GPSR</a:t>
            </a:r>
            <a:r>
              <a:rPr lang="en-US" dirty="0" smtClean="0"/>
              <a:t>, </a:t>
            </a:r>
            <a:r>
              <a:rPr lang="en-US" dirty="0" err="1" smtClean="0"/>
              <a:t>GeoTora</a:t>
            </a:r>
            <a:r>
              <a:rPr lang="en-US" dirty="0" smtClean="0"/>
              <a:t>, GPS-less location estimation , … others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sz="3600" dirty="0" smtClean="0"/>
              <a:t>Small worlds &amp; Social </a:t>
            </a:r>
            <a:r>
              <a:rPr lang="en-US" sz="3600" dirty="0" err="1" smtClean="0"/>
              <a:t>Adhoc</a:t>
            </a:r>
            <a:r>
              <a:rPr lang="en-US" sz="3600" dirty="0" smtClean="0"/>
              <a:t> Networks</a:t>
            </a:r>
          </a:p>
        </p:txBody>
      </p:sp>
      <p:sp>
        <p:nvSpPr>
          <p:cNvPr id="67587" name="Rectangle 3"/>
          <p:cNvSpPr>
            <a:spLocks noGrp="1" noChangeArrowheads="1"/>
          </p:cNvSpPr>
          <p:nvPr>
            <p:ph type="body" idx="1"/>
          </p:nvPr>
        </p:nvSpPr>
        <p:spPr/>
        <p:txBody>
          <a:bodyPr/>
          <a:lstStyle/>
          <a:p>
            <a:pPr>
              <a:spcBef>
                <a:spcPts val="500"/>
              </a:spcBef>
              <a:spcAft>
                <a:spcPts val="500"/>
              </a:spcAft>
            </a:pPr>
            <a:r>
              <a:rPr lang="en-US" dirty="0" smtClean="0"/>
              <a:t>Small worlds in Wireless Networks </a:t>
            </a:r>
          </a:p>
          <a:p>
            <a:pPr lvl="3">
              <a:spcBef>
                <a:spcPts val="500"/>
              </a:spcBef>
              <a:spcAft>
                <a:spcPts val="500"/>
              </a:spcAft>
              <a:buFont typeface="Symbol" pitchFamily="-108" charset="2"/>
              <a:buChar char="·"/>
            </a:pPr>
            <a:r>
              <a:rPr lang="en-US" dirty="0" smtClean="0">
                <a:ea typeface="ＭＳ Ｐゴシック" pitchFamily="-108" charset="-128"/>
              </a:rPr>
              <a:t>Show protocols and conditions for achievability and applicability of small worlds in ad hoc networks </a:t>
            </a:r>
          </a:p>
          <a:p>
            <a:pPr lvl="3">
              <a:spcBef>
                <a:spcPts val="500"/>
              </a:spcBef>
              <a:spcAft>
                <a:spcPts val="500"/>
              </a:spcAft>
              <a:buFont typeface="Symbol" pitchFamily="-108" charset="2"/>
              <a:buChar char="·"/>
            </a:pPr>
            <a:r>
              <a:rPr lang="en-US" dirty="0" smtClean="0">
                <a:ea typeface="ＭＳ Ｐゴシック" pitchFamily="-108" charset="-128"/>
              </a:rPr>
              <a:t>Suggest new ways in which small worlds may be used in ad hoc networks </a:t>
            </a:r>
          </a:p>
          <a:p>
            <a:pPr lvl="3">
              <a:spcBef>
                <a:spcPts val="500"/>
              </a:spcBef>
              <a:spcAft>
                <a:spcPts val="500"/>
              </a:spcAft>
              <a:buFont typeface="Symbol" pitchFamily="-108" charset="2"/>
              <a:buChar char="·"/>
            </a:pPr>
            <a:r>
              <a:rPr lang="en-US" dirty="0" smtClean="0">
                <a:ea typeface="ＭＳ Ｐゴシック" pitchFamily="-108" charset="-128"/>
              </a:rPr>
              <a:t>Use "small worlds of </a:t>
            </a:r>
            <a:r>
              <a:rPr lang="en-US" b="1" i="1" dirty="0" smtClean="0">
                <a:ea typeface="ＭＳ Ｐゴシック" pitchFamily="-108" charset="-128"/>
              </a:rPr>
              <a:t>trust</a:t>
            </a:r>
            <a:r>
              <a:rPr lang="en-US" dirty="0" smtClean="0">
                <a:ea typeface="ＭＳ Ｐゴシック" pitchFamily="-108" charset="-128"/>
              </a:rPr>
              <a:t>" as a basis for a security architecture in ad hoc networks </a:t>
            </a:r>
          </a:p>
          <a:p>
            <a:pPr>
              <a:spcBef>
                <a:spcPts val="500"/>
              </a:spcBef>
              <a:spcAft>
                <a:spcPts val="500"/>
              </a:spcAft>
            </a:pPr>
            <a:r>
              <a:rPr lang="en-US" dirty="0" smtClean="0"/>
              <a:t>Helpful references: papers/books on small worlds, six degrees of separation, small large-scale wireless nets, </a:t>
            </a:r>
            <a:r>
              <a:rPr lang="en-US" dirty="0" err="1" smtClean="0"/>
              <a:t>BEBA</a:t>
            </a:r>
            <a:r>
              <a:rPr lang="en-US" dirty="0" smtClean="0"/>
              <a:t>, TESLA, </a:t>
            </a:r>
            <a:r>
              <a:rPr lang="en-US" dirty="0" err="1" smtClean="0"/>
              <a:t>Ariadne</a:t>
            </a:r>
            <a:r>
              <a:rPr lang="en-US" dirty="0" smtClean="0"/>
              <a:t>, On </a:t>
            </a:r>
            <a:r>
              <a:rPr lang="en-US" dirty="0" err="1" smtClean="0"/>
              <a:t>nodel</a:t>
            </a:r>
            <a:r>
              <a:rPr lang="en-US" dirty="0" smtClean="0"/>
              <a:t> encounters, …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609600"/>
            <a:ext cx="8458200" cy="1143000"/>
          </a:xfrm>
        </p:spPr>
        <p:txBody>
          <a:bodyPr/>
          <a:lstStyle/>
          <a:p>
            <a:r>
              <a:rPr lang="en-US" sz="3200" smtClean="0"/>
              <a:t>Network Security for Wireless Networks</a:t>
            </a:r>
          </a:p>
        </p:txBody>
      </p:sp>
      <p:sp>
        <p:nvSpPr>
          <p:cNvPr id="69635" name="Rectangle 3"/>
          <p:cNvSpPr>
            <a:spLocks noGrp="1" noChangeArrowheads="1"/>
          </p:cNvSpPr>
          <p:nvPr>
            <p:ph type="body" idx="1"/>
          </p:nvPr>
        </p:nvSpPr>
        <p:spPr>
          <a:xfrm>
            <a:off x="685800" y="1600200"/>
            <a:ext cx="7772400" cy="5029200"/>
          </a:xfrm>
        </p:spPr>
        <p:txBody>
          <a:bodyPr/>
          <a:lstStyle/>
          <a:p>
            <a:pPr>
              <a:lnSpc>
                <a:spcPct val="80000"/>
              </a:lnSpc>
            </a:pPr>
            <a:r>
              <a:rPr lang="en-US" sz="2400" smtClean="0"/>
              <a:t>Trace-back techniques for Mobile Networks</a:t>
            </a:r>
          </a:p>
          <a:p>
            <a:pPr lvl="1">
              <a:lnSpc>
                <a:spcPct val="80000"/>
              </a:lnSpc>
            </a:pPr>
            <a:r>
              <a:rPr lang="en-US" sz="2000" smtClean="0">
                <a:ea typeface="ＭＳ Ｐゴシック" pitchFamily="-108" charset="-128"/>
              </a:rPr>
              <a:t>Develop reasonable models for DoS/DDoS attacks in future ad hoc (potentially mobile) networks</a:t>
            </a:r>
          </a:p>
          <a:p>
            <a:pPr lvl="1">
              <a:lnSpc>
                <a:spcPct val="80000"/>
              </a:lnSpc>
            </a:pPr>
            <a:r>
              <a:rPr lang="en-US" sz="2000" smtClean="0">
                <a:ea typeface="ＭＳ Ｐゴシック" pitchFamily="-108" charset="-128"/>
              </a:rPr>
              <a:t>Utilize mobility prediction mechanisms and countermeasures to alleviate such the attacks</a:t>
            </a:r>
          </a:p>
          <a:p>
            <a:pPr>
              <a:lnSpc>
                <a:spcPct val="80000"/>
              </a:lnSpc>
            </a:pPr>
            <a:r>
              <a:rPr lang="en-US" sz="2400" smtClean="0"/>
              <a:t>Worm/Virus propagation models for wireless networks</a:t>
            </a:r>
          </a:p>
          <a:p>
            <a:pPr lvl="1">
              <a:lnSpc>
                <a:spcPct val="80000"/>
              </a:lnSpc>
            </a:pPr>
            <a:r>
              <a:rPr lang="en-US" sz="2000" smtClean="0">
                <a:ea typeface="ＭＳ Ｐゴシック" pitchFamily="-108" charset="-128"/>
              </a:rPr>
              <a:t>Analyze the adequacy of epidemic models for modeling propagation of worms in wireless/mobile networks (e.g., using realistic mobility/encounter models/traces)</a:t>
            </a:r>
          </a:p>
          <a:p>
            <a:pPr lvl="1">
              <a:lnSpc>
                <a:spcPct val="80000"/>
              </a:lnSpc>
            </a:pPr>
            <a:r>
              <a:rPr lang="en-US" sz="2000" smtClean="0">
                <a:ea typeface="ＭＳ Ｐゴシック" pitchFamily="-108" charset="-128"/>
              </a:rPr>
              <a:t>Develop defense techniques against such attacks</a:t>
            </a:r>
          </a:p>
          <a:p>
            <a:pPr lvl="1">
              <a:lnSpc>
                <a:spcPct val="80000"/>
              </a:lnSpc>
            </a:pPr>
            <a:r>
              <a:rPr lang="en-US" sz="2000" smtClean="0">
                <a:ea typeface="ＭＳ Ｐゴシック" pitchFamily="-108" charset="-128"/>
              </a:rPr>
              <a:t>Examine feasibility of the Vaccine paradigm with counter worms</a:t>
            </a:r>
          </a:p>
          <a:p>
            <a:pPr>
              <a:lnSpc>
                <a:spcPct val="80000"/>
              </a:lnSpc>
            </a:pPr>
            <a:r>
              <a:rPr lang="en-US" sz="2400" smtClean="0"/>
              <a:t>References: SWAT, ATTENTION, ART, VACCINE, other wireless security papers, … Sapon, Yongjin</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304800"/>
            <a:ext cx="7772400" cy="1143000"/>
          </a:xfrm>
        </p:spPr>
        <p:txBody>
          <a:bodyPr/>
          <a:lstStyle/>
          <a:p>
            <a:r>
              <a:rPr lang="en-US" dirty="0" smtClean="0"/>
              <a:t>Themes of Concentration</a:t>
            </a:r>
          </a:p>
        </p:txBody>
      </p:sp>
      <p:sp>
        <p:nvSpPr>
          <p:cNvPr id="71683" name="Rectangle 3"/>
          <p:cNvSpPr>
            <a:spLocks noGrp="1" noChangeArrowheads="1"/>
          </p:cNvSpPr>
          <p:nvPr>
            <p:ph type="body" idx="1"/>
          </p:nvPr>
        </p:nvSpPr>
        <p:spPr>
          <a:xfrm>
            <a:off x="381000" y="1295400"/>
            <a:ext cx="8382000" cy="4114800"/>
          </a:xfrm>
        </p:spPr>
        <p:txBody>
          <a:bodyPr/>
          <a:lstStyle/>
          <a:p>
            <a:r>
              <a:rPr lang="en-US" dirty="0" smtClean="0"/>
              <a:t>Mobile Devices as Human Sensors</a:t>
            </a:r>
          </a:p>
          <a:p>
            <a:r>
              <a:rPr lang="en-US" dirty="0" smtClean="0"/>
              <a:t>Human Society as Sensor Network (Participatory Networking)</a:t>
            </a:r>
          </a:p>
          <a:p>
            <a:r>
              <a:rPr lang="en-US" dirty="0" smtClean="0"/>
              <a:t>Behavior-based Networking &amp; </a:t>
            </a:r>
            <a:r>
              <a:rPr lang="en-US" i="1" dirty="0" err="1" smtClean="0"/>
              <a:t>m</a:t>
            </a:r>
            <a:r>
              <a:rPr lang="en-US" dirty="0" err="1" smtClean="0"/>
              <a:t>Social</a:t>
            </a:r>
            <a:r>
              <a:rPr lang="en-US" dirty="0" smtClean="0"/>
              <a:t> Nets</a:t>
            </a:r>
          </a:p>
          <a:p>
            <a:r>
              <a:rPr lang="en-US" dirty="0" smtClean="0"/>
              <a:t>Examples:</a:t>
            </a:r>
          </a:p>
          <a:p>
            <a:pPr lvl="1"/>
            <a:r>
              <a:rPr lang="en-US" b="1" i="1" dirty="0" err="1" smtClean="0"/>
              <a:t>iCast</a:t>
            </a:r>
            <a:r>
              <a:rPr lang="en-US" b="1" i="1" dirty="0" smtClean="0"/>
              <a:t>, Profile-cast</a:t>
            </a:r>
          </a:p>
          <a:p>
            <a:pPr lvl="1"/>
            <a:r>
              <a:rPr lang="en-US" b="1" i="1" dirty="0" err="1" smtClean="0"/>
              <a:t>iTrust</a:t>
            </a:r>
            <a:endParaRPr lang="en-US" b="1" i="1" dirty="0" smtClean="0"/>
          </a:p>
          <a:p>
            <a:pPr lvl="1"/>
            <a:r>
              <a:rPr lang="en-US" b="1" i="1" dirty="0" err="1" smtClean="0"/>
              <a:t>iTest</a:t>
            </a:r>
            <a:endParaRPr lang="en-US" b="1" i="1" dirty="0" smtClean="0"/>
          </a:p>
          <a:p>
            <a:r>
              <a:rPr lang="en-US" dirty="0" smtClean="0"/>
              <a:t>Overall</a:t>
            </a:r>
            <a:r>
              <a:rPr lang="en-US" i="1" dirty="0" smtClean="0"/>
              <a:t>: designing, analyzing and implementing the new killer mobile App!!</a:t>
            </a:r>
          </a:p>
          <a:p>
            <a:endParaRPr lang="en-US" dirty="0" smtClean="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09600" y="381000"/>
            <a:ext cx="7772400" cy="1143000"/>
          </a:xfrm>
        </p:spPr>
        <p:txBody>
          <a:bodyPr/>
          <a:lstStyle/>
          <a:p>
            <a:r>
              <a:rPr lang="en-US" dirty="0" smtClean="0"/>
              <a:t>Related websites:</a:t>
            </a:r>
          </a:p>
        </p:txBody>
      </p:sp>
      <p:sp>
        <p:nvSpPr>
          <p:cNvPr id="73731" name="Rectangle 3"/>
          <p:cNvSpPr>
            <a:spLocks noGrp="1" noChangeArrowheads="1"/>
          </p:cNvSpPr>
          <p:nvPr>
            <p:ph type="body" idx="1"/>
          </p:nvPr>
        </p:nvSpPr>
        <p:spPr>
          <a:xfrm>
            <a:off x="228600" y="1295400"/>
            <a:ext cx="8763000" cy="4876800"/>
          </a:xfrm>
        </p:spPr>
        <p:txBody>
          <a:bodyPr/>
          <a:lstStyle/>
          <a:p>
            <a:r>
              <a:rPr lang="en-US" dirty="0" smtClean="0"/>
              <a:t>www.cise.ufl.edu/~helmy</a:t>
            </a:r>
          </a:p>
          <a:p>
            <a:pPr lvl="1"/>
            <a:r>
              <a:rPr lang="en-US" dirty="0" smtClean="0">
                <a:ea typeface="ＭＳ Ｐゴシック" pitchFamily="-108" charset="-128"/>
              </a:rPr>
              <a:t>Teaching: </a:t>
            </a:r>
            <a:r>
              <a:rPr lang="en-US" dirty="0" err="1" smtClean="0">
                <a:ea typeface="ＭＳ Ｐゴシック" pitchFamily="-108" charset="-128"/>
              </a:rPr>
              <a:t>ee499</a:t>
            </a:r>
            <a:r>
              <a:rPr lang="en-US" dirty="0" smtClean="0">
                <a:ea typeface="ＭＳ Ｐゴシック" pitchFamily="-108" charset="-128"/>
              </a:rPr>
              <a:t>, </a:t>
            </a:r>
            <a:r>
              <a:rPr lang="en-US" dirty="0" err="1" smtClean="0">
                <a:ea typeface="ＭＳ Ｐゴシック" pitchFamily="-108" charset="-128"/>
              </a:rPr>
              <a:t>ee599</a:t>
            </a:r>
            <a:r>
              <a:rPr lang="en-US" dirty="0" smtClean="0">
                <a:ea typeface="ＭＳ Ｐゴシック" pitchFamily="-108" charset="-128"/>
              </a:rPr>
              <a:t>-03, </a:t>
            </a:r>
            <a:r>
              <a:rPr lang="en-US" dirty="0" err="1" smtClean="0">
                <a:ea typeface="ＭＳ Ｐゴシック" pitchFamily="-108" charset="-128"/>
              </a:rPr>
              <a:t>cis6930</a:t>
            </a:r>
            <a:r>
              <a:rPr lang="en-US" dirty="0" smtClean="0">
                <a:ea typeface="ＭＳ Ｐゴシック" pitchFamily="-108" charset="-128"/>
              </a:rPr>
              <a:t> 07, 08, 09</a:t>
            </a:r>
          </a:p>
          <a:p>
            <a:pPr lvl="1"/>
            <a:r>
              <a:rPr lang="en-US" dirty="0" smtClean="0">
                <a:solidFill>
                  <a:srgbClr val="FF0000"/>
                </a:solidFill>
                <a:ea typeface="ＭＳ Ｐゴシック" pitchFamily="-108" charset="-128"/>
              </a:rPr>
              <a:t>nile.cise.ufl.edu/</a:t>
            </a:r>
            <a:r>
              <a:rPr lang="en-US" dirty="0" err="1" smtClean="0">
                <a:solidFill>
                  <a:srgbClr val="FF0000"/>
                </a:solidFill>
                <a:ea typeface="ＭＳ Ｐゴシック" pitchFamily="-108" charset="-128"/>
              </a:rPr>
              <a:t>MobiLib</a:t>
            </a:r>
            <a:r>
              <a:rPr lang="en-US" dirty="0" smtClean="0">
                <a:ea typeface="ＭＳ Ｐゴシック" pitchFamily="-108" charset="-128"/>
              </a:rPr>
              <a:t>, </a:t>
            </a:r>
            <a:r>
              <a:rPr lang="en-US" dirty="0" smtClean="0">
                <a:solidFill>
                  <a:schemeClr val="accent2"/>
                </a:solidFill>
                <a:ea typeface="ＭＳ Ｐゴシック" pitchFamily="-108" charset="-128"/>
              </a:rPr>
              <a:t>nile.cise.ufl.edu/important</a:t>
            </a:r>
          </a:p>
          <a:p>
            <a:pPr lvl="1"/>
            <a:r>
              <a:rPr lang="en-US" dirty="0" smtClean="0">
                <a:ea typeface="ＭＳ Ｐゴシック" pitchFamily="-108" charset="-128"/>
              </a:rPr>
              <a:t>Publications (journals, conferences, book chapters)</a:t>
            </a:r>
          </a:p>
          <a:p>
            <a:pPr lvl="1"/>
            <a:r>
              <a:rPr lang="en-US" dirty="0" smtClean="0">
                <a:ea typeface="ＭＳ Ｐゴシック" pitchFamily="-108" charset="-128"/>
              </a:rPr>
              <a:t>Projects:</a:t>
            </a:r>
          </a:p>
          <a:p>
            <a:pPr lvl="2"/>
            <a:r>
              <a:rPr lang="en-US" dirty="0" smtClean="0">
                <a:ea typeface="ＭＳ Ｐゴシック" pitchFamily="-108" charset="-128"/>
              </a:rPr>
              <a:t>AWARE project</a:t>
            </a:r>
          </a:p>
          <a:p>
            <a:pPr lvl="2"/>
            <a:r>
              <a:rPr lang="en-US" dirty="0" smtClean="0">
                <a:ea typeface="ＭＳ Ｐゴシック" pitchFamily="-108" charset="-128"/>
              </a:rPr>
              <a:t>MARS project</a:t>
            </a:r>
          </a:p>
          <a:p>
            <a:pPr lvl="2"/>
            <a:r>
              <a:rPr lang="en-US" dirty="0" smtClean="0">
                <a:ea typeface="ＭＳ Ｐゴシック" pitchFamily="-108" charset="-128"/>
              </a:rPr>
              <a:t>M&amp;M project - STRESS project</a:t>
            </a:r>
          </a:p>
          <a:p>
            <a:pPr lvl="2"/>
            <a:r>
              <a:rPr lang="en-US" dirty="0" err="1" smtClean="0">
                <a:ea typeface="ＭＳ Ｐゴシック" pitchFamily="-108" charset="-128"/>
              </a:rPr>
              <a:t>VINT</a:t>
            </a:r>
            <a:r>
              <a:rPr lang="en-US" dirty="0" smtClean="0">
                <a:ea typeface="ＭＳ Ｐゴシック" pitchFamily="-108" charset="-128"/>
              </a:rPr>
              <a:t> project (the </a:t>
            </a:r>
            <a:r>
              <a:rPr lang="en-US" b="1" dirty="0" smtClean="0">
                <a:ea typeface="ＭＳ Ｐゴシック" pitchFamily="-108" charset="-128"/>
              </a:rPr>
              <a:t>network simulator NS</a:t>
            </a:r>
            <a:r>
              <a:rPr lang="en-US" dirty="0" smtClean="0">
                <a:ea typeface="ＭＳ Ｐゴシック" pitchFamily="-108" charset="-128"/>
              </a:rPr>
              <a:t>/NAM)</a:t>
            </a:r>
          </a:p>
          <a:p>
            <a:pPr lvl="2"/>
            <a:r>
              <a:rPr lang="en-US" smtClean="0">
                <a:ea typeface="ＭＳ Ｐゴシック" pitchFamily="-108" charset="-128"/>
              </a:rPr>
              <a:t>PIM project</a:t>
            </a:r>
            <a:endParaRPr lang="en-US" dirty="0" smtClean="0">
              <a:ea typeface="ＭＳ Ｐゴシック" pitchFamily="-108" charset="-128"/>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p:txBody>
          <a:bodyPr/>
          <a:lstStyle/>
          <a:p>
            <a:r>
              <a:rPr lang="en-US" smtClean="0"/>
              <a:t>General Network Design Framework</a:t>
            </a:r>
          </a:p>
        </p:txBody>
      </p:sp>
      <p:sp>
        <p:nvSpPr>
          <p:cNvPr id="41988" name="Rectangle 3"/>
          <p:cNvSpPr>
            <a:spLocks noGrp="1" noChangeArrowheads="1"/>
          </p:cNvSpPr>
          <p:nvPr>
            <p:ph type="body" idx="1"/>
          </p:nvPr>
        </p:nvSpPr>
        <p:spPr/>
        <p:txBody>
          <a:bodyPr/>
          <a:lstStyle/>
          <a:p>
            <a:endParaRPr lang="en-US" smtClean="0"/>
          </a:p>
        </p:txBody>
      </p:sp>
      <p:graphicFrame>
        <p:nvGraphicFramePr>
          <p:cNvPr id="41986" name="Object 2"/>
          <p:cNvGraphicFramePr>
            <a:graphicFrameLocks noChangeAspect="1"/>
          </p:cNvGraphicFramePr>
          <p:nvPr/>
        </p:nvGraphicFramePr>
        <p:xfrm>
          <a:off x="685800" y="1752600"/>
          <a:ext cx="8153400" cy="4498975"/>
        </p:xfrm>
        <a:graphic>
          <a:graphicData uri="http://schemas.openxmlformats.org/presentationml/2006/ole">
            <mc:AlternateContent xmlns:mc="http://schemas.openxmlformats.org/markup-compatibility/2006">
              <mc:Choice xmlns:v="urn:schemas-microsoft-com:vml" Requires="v">
                <p:oleObj spid="_x0000_s117770" name="Picture" r:id="rId4" imgW="4971960" imgH="2743200" progId="Word.Picture.8">
                  <p:embed/>
                </p:oleObj>
              </mc:Choice>
              <mc:Fallback>
                <p:oleObj name="Picture" r:id="rId4" imgW="4971960" imgH="2743200" progId="Word.Picture.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752600"/>
                        <a:ext cx="8153400" cy="4498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t>Network Protocol Architecture Methodology</a:t>
            </a:r>
          </a:p>
        </p:txBody>
      </p:sp>
      <p:sp>
        <p:nvSpPr>
          <p:cNvPr id="44035" name="Rectangle 3"/>
          <p:cNvSpPr>
            <a:spLocks noGrp="1" noChangeArrowheads="1"/>
          </p:cNvSpPr>
          <p:nvPr>
            <p:ph type="body" idx="1"/>
          </p:nvPr>
        </p:nvSpPr>
        <p:spPr>
          <a:xfrm>
            <a:off x="609600" y="1828800"/>
            <a:ext cx="7772400" cy="4114800"/>
          </a:xfrm>
        </p:spPr>
        <p:txBody>
          <a:bodyPr/>
          <a:lstStyle/>
          <a:p>
            <a:pPr lvl="1">
              <a:buFontTx/>
              <a:buChar char="-"/>
            </a:pPr>
            <a:r>
              <a:rPr lang="en-US" smtClean="0">
                <a:ea typeface="ＭＳ Ｐゴシック" pitchFamily="-108" charset="-128"/>
              </a:rPr>
              <a:t>Define the design space/domain parameters (the target environment)</a:t>
            </a:r>
          </a:p>
          <a:p>
            <a:pPr lvl="2">
              <a:buFontTx/>
              <a:buChar char="-"/>
            </a:pPr>
            <a:r>
              <a:rPr lang="en-US" smtClean="0">
                <a:ea typeface="ＭＳ Ｐゴシック" pitchFamily="-108" charset="-128"/>
              </a:rPr>
              <a:t>Design requirements</a:t>
            </a:r>
          </a:p>
          <a:p>
            <a:pPr lvl="3">
              <a:buFontTx/>
              <a:buChar char="-"/>
            </a:pPr>
            <a:r>
              <a:rPr lang="en-US" smtClean="0">
                <a:ea typeface="ＭＳ Ｐゴシック" pitchFamily="-108" charset="-128"/>
              </a:rPr>
              <a:t>Scale: #users, #systems, #sessions or calls</a:t>
            </a:r>
          </a:p>
          <a:p>
            <a:pPr lvl="3">
              <a:buFontTx/>
              <a:buChar char="-"/>
            </a:pPr>
            <a:r>
              <a:rPr lang="en-US" smtClean="0">
                <a:ea typeface="ＭＳ Ｐゴシック" pitchFamily="-108" charset="-128"/>
              </a:rPr>
              <a:t>Reliability (availability)</a:t>
            </a:r>
          </a:p>
          <a:p>
            <a:pPr lvl="3">
              <a:buFontTx/>
              <a:buChar char="-"/>
            </a:pPr>
            <a:r>
              <a:rPr lang="en-US" smtClean="0">
                <a:ea typeface="ＭＳ Ｐゴシック" pitchFamily="-108" charset="-128"/>
              </a:rPr>
              <a:t>Robustness (proper operation in presence of failure)</a:t>
            </a:r>
          </a:p>
          <a:p>
            <a:pPr lvl="3">
              <a:buFontTx/>
              <a:buChar char="-"/>
            </a:pPr>
            <a:r>
              <a:rPr lang="en-US" smtClean="0">
                <a:ea typeface="ＭＳ Ｐゴシック" pitchFamily="-108" charset="-128"/>
              </a:rPr>
              <a:t>Performance: throughput, delay, jitter, overhead, etc.</a:t>
            </a:r>
          </a:p>
          <a:p>
            <a:pPr lvl="2">
              <a:buFontTx/>
              <a:buChar char="-"/>
            </a:pPr>
            <a:r>
              <a:rPr lang="en-US" smtClean="0">
                <a:ea typeface="ＭＳ Ｐゴシック" pitchFamily="-108" charset="-128"/>
              </a:rPr>
              <a:t>Environment:</a:t>
            </a:r>
          </a:p>
          <a:p>
            <a:pPr lvl="3">
              <a:buFontTx/>
              <a:buChar char="-"/>
            </a:pPr>
            <a:r>
              <a:rPr lang="en-US" smtClean="0">
                <a:ea typeface="ＭＳ Ｐゴシック" pitchFamily="-108" charset="-128"/>
              </a:rPr>
              <a:t>Topology (LAN, WAN) and connectivity</a:t>
            </a:r>
          </a:p>
          <a:p>
            <a:pPr lvl="3">
              <a:buFontTx/>
              <a:buChar char="-"/>
            </a:pPr>
            <a:r>
              <a:rPr lang="en-US" smtClean="0">
                <a:ea typeface="ＭＳ Ｐゴシック" pitchFamily="-108" charset="-128"/>
              </a:rPr>
              <a:t>Characteristics of media: </a:t>
            </a:r>
          </a:p>
          <a:p>
            <a:pPr lvl="4">
              <a:buFontTx/>
              <a:buChar char="-"/>
            </a:pPr>
            <a:r>
              <a:rPr lang="en-US" smtClean="0">
                <a:ea typeface="ＭＳ Ｐゴシック" pitchFamily="-108" charset="-128"/>
              </a:rPr>
              <a:t>wireless (high BER) vs fiber, mobile vs static, etc.</a:t>
            </a:r>
          </a:p>
          <a:p>
            <a:pPr lvl="3">
              <a:buFontTx/>
              <a:buChar char="-"/>
            </a:pPr>
            <a:r>
              <a:rPr lang="en-US" smtClean="0">
                <a:ea typeface="ＭＳ Ｐゴシック" pitchFamily="-108" charset="-128"/>
              </a:rPr>
              <a:t>Demand, traffic, applications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Title 14"/>
          <p:cNvSpPr>
            <a:spLocks noGrp="1"/>
          </p:cNvSpPr>
          <p:nvPr>
            <p:ph type="title"/>
          </p:nvPr>
        </p:nvSpPr>
        <p:spPr>
          <a:xfrm>
            <a:off x="609600" y="228600"/>
            <a:ext cx="7772400" cy="1143000"/>
          </a:xfrm>
        </p:spPr>
        <p:txBody>
          <a:bodyPr/>
          <a:lstStyle/>
          <a:p>
            <a:r>
              <a:rPr lang="en-US" sz="3200" u="sng" dirty="0" smtClean="0">
                <a:solidFill>
                  <a:srgbClr val="0000FF"/>
                </a:solidFill>
                <a:latin typeface="Times New Roman" pitchFamily="-111" charset="0"/>
                <a:ea typeface="ＭＳ Ｐゴシック" pitchFamily="-111" charset="-128"/>
              </a:rPr>
              <a:t>What Makes Us Ubiquitously </a:t>
            </a:r>
            <a:r>
              <a:rPr lang="en-US" sz="3200" u="sng" dirty="0" err="1" smtClean="0">
                <a:solidFill>
                  <a:srgbClr val="0000FF"/>
                </a:solidFill>
                <a:latin typeface="Times New Roman" pitchFamily="-111" charset="0"/>
                <a:ea typeface="ＭＳ Ｐゴシック" pitchFamily="-111" charset="-128"/>
              </a:rPr>
              <a:t>Sensable</a:t>
            </a:r>
            <a:r>
              <a:rPr lang="en-US" sz="3200" u="sng" dirty="0" smtClean="0">
                <a:solidFill>
                  <a:srgbClr val="0000FF"/>
                </a:solidFill>
                <a:latin typeface="Times New Roman" pitchFamily="-111" charset="0"/>
                <a:ea typeface="ＭＳ Ｐゴシック" pitchFamily="-111" charset="-128"/>
              </a:rPr>
              <a:t>?</a:t>
            </a:r>
          </a:p>
        </p:txBody>
      </p:sp>
      <p:sp>
        <p:nvSpPr>
          <p:cNvPr id="20" name="Content Placeholder 19"/>
          <p:cNvSpPr>
            <a:spLocks noGrp="1"/>
          </p:cNvSpPr>
          <p:nvPr>
            <p:ph idx="1"/>
          </p:nvPr>
        </p:nvSpPr>
        <p:spPr>
          <a:xfrm>
            <a:off x="228600" y="1600200"/>
            <a:ext cx="7086600" cy="4525963"/>
          </a:xfrm>
        </p:spPr>
        <p:txBody>
          <a:bodyPr/>
          <a:lstStyle/>
          <a:p>
            <a:r>
              <a:rPr lang="en-US" dirty="0" smtClean="0">
                <a:latin typeface="Times New Roman"/>
                <a:cs typeface="Times New Roman"/>
              </a:rPr>
              <a:t>Ubiquity, capability, affordability of sensors</a:t>
            </a:r>
          </a:p>
          <a:p>
            <a:r>
              <a:rPr lang="en-US" dirty="0" smtClean="0">
                <a:latin typeface="Times New Roman"/>
                <a:cs typeface="Times New Roman"/>
              </a:rPr>
              <a:t>Integration of devices in everyday life</a:t>
            </a:r>
          </a:p>
          <a:p>
            <a:pPr lvl="1"/>
            <a:r>
              <a:rPr lang="en-US" dirty="0" smtClean="0">
                <a:solidFill>
                  <a:srgbClr val="0000FF"/>
                </a:solidFill>
                <a:latin typeface="Times New Roman"/>
                <a:cs typeface="Times New Roman"/>
              </a:rPr>
              <a:t>Cell phones</a:t>
            </a:r>
            <a:r>
              <a:rPr lang="en-US" dirty="0" smtClean="0">
                <a:latin typeface="Times New Roman"/>
                <a:cs typeface="Times New Roman"/>
              </a:rPr>
              <a:t>, </a:t>
            </a:r>
            <a:r>
              <a:rPr lang="en-US" dirty="0" smtClean="0">
                <a:solidFill>
                  <a:srgbClr val="0000FF"/>
                </a:solidFill>
                <a:latin typeface="Times New Roman"/>
                <a:cs typeface="Times New Roman"/>
              </a:rPr>
              <a:t>networked devices/sensors</a:t>
            </a:r>
            <a:r>
              <a:rPr lang="en-US" dirty="0" smtClean="0">
                <a:latin typeface="Times New Roman"/>
                <a:cs typeface="Times New Roman"/>
              </a:rPr>
              <a:t>, credit cards, social media, </a:t>
            </a:r>
            <a:r>
              <a:rPr lang="en-US" dirty="0" smtClean="0">
                <a:solidFill>
                  <a:srgbClr val="0000FF"/>
                </a:solidFill>
                <a:latin typeface="Times New Roman"/>
                <a:cs typeface="Times New Roman"/>
              </a:rPr>
              <a:t>webcams</a:t>
            </a:r>
            <a:r>
              <a:rPr lang="en-US" dirty="0" smtClean="0">
                <a:latin typeface="Times New Roman"/>
                <a:cs typeface="Times New Roman"/>
              </a:rPr>
              <a:t>, satellites, wearables, grids, meters</a:t>
            </a:r>
          </a:p>
          <a:p>
            <a:pPr lvl="1"/>
            <a:r>
              <a:rPr lang="en-US" dirty="0" smtClean="0">
                <a:latin typeface="Times New Roman"/>
                <a:cs typeface="Times New Roman"/>
              </a:rPr>
              <a:t>Digital breadcrumbs, behavioral signatures</a:t>
            </a:r>
          </a:p>
          <a:p>
            <a:r>
              <a:rPr lang="en-US" dirty="0" smtClean="0">
                <a:latin typeface="Times New Roman"/>
                <a:cs typeface="Times New Roman"/>
              </a:rPr>
              <a:t>Tight coupling between devices &amp; users</a:t>
            </a:r>
          </a:p>
        </p:txBody>
      </p:sp>
      <p:sp>
        <p:nvSpPr>
          <p:cNvPr id="19459" name="Text Box 3"/>
          <p:cNvSpPr txBox="1">
            <a:spLocks noChangeArrowheads="1"/>
          </p:cNvSpPr>
          <p:nvPr/>
        </p:nvSpPr>
        <p:spPr bwMode="auto">
          <a:xfrm>
            <a:off x="1889125" y="595313"/>
            <a:ext cx="184150" cy="336550"/>
          </a:xfrm>
          <a:prstGeom prst="rect">
            <a:avLst/>
          </a:prstGeom>
          <a:noFill/>
          <a:ln w="9525">
            <a:noFill/>
            <a:miter lim="800000"/>
            <a:headEnd/>
            <a:tailEnd/>
          </a:ln>
        </p:spPr>
        <p:txBody>
          <a:bodyPr wrap="none">
            <a:spAutoFit/>
          </a:bodyPr>
          <a:lstStyle/>
          <a:p>
            <a:endParaRPr lang="en-US"/>
          </a:p>
        </p:txBody>
      </p:sp>
      <p:pic>
        <p:nvPicPr>
          <p:cNvPr id="21" name="Picture 20" descr="Screen Shot 2015-12-05 at 3.20.58 AM.png"/>
          <p:cNvPicPr>
            <a:picLocks noChangeAspect="1"/>
          </p:cNvPicPr>
          <p:nvPr/>
        </p:nvPicPr>
        <p:blipFill>
          <a:blip r:embed="rId3"/>
          <a:stretch>
            <a:fillRect/>
          </a:stretch>
        </p:blipFill>
        <p:spPr>
          <a:xfrm>
            <a:off x="7467600" y="1447800"/>
            <a:ext cx="1346200" cy="701314"/>
          </a:xfrm>
          <a:prstGeom prst="rect">
            <a:avLst/>
          </a:prstGeom>
        </p:spPr>
      </p:pic>
      <p:sp>
        <p:nvSpPr>
          <p:cNvPr id="22" name="TextBox 21"/>
          <p:cNvSpPr txBox="1"/>
          <p:nvPr/>
        </p:nvSpPr>
        <p:spPr>
          <a:xfrm>
            <a:off x="6705600" y="990600"/>
            <a:ext cx="1998639" cy="369332"/>
          </a:xfrm>
          <a:prstGeom prst="rect">
            <a:avLst/>
          </a:prstGeom>
          <a:noFill/>
        </p:spPr>
        <p:txBody>
          <a:bodyPr wrap="none" rtlCol="0">
            <a:spAutoFit/>
          </a:bodyPr>
          <a:lstStyle/>
          <a:p>
            <a:r>
              <a:rPr lang="en-US" dirty="0" smtClean="0">
                <a:latin typeface="Times New Roman"/>
                <a:cs typeface="Times New Roman"/>
              </a:rPr>
              <a:t>$5 </a:t>
            </a:r>
            <a:r>
              <a:rPr lang="en-US" dirty="0" err="1" smtClean="0">
                <a:latin typeface="Times New Roman"/>
                <a:cs typeface="Times New Roman"/>
              </a:rPr>
              <a:t>Rasberry</a:t>
            </a:r>
            <a:r>
              <a:rPr lang="en-US" dirty="0" smtClean="0">
                <a:latin typeface="Times New Roman"/>
                <a:cs typeface="Times New Roman"/>
              </a:rPr>
              <a:t> pi zero</a:t>
            </a:r>
            <a:endParaRPr lang="en-US" dirty="0">
              <a:latin typeface="Times New Roman"/>
              <a:cs typeface="Times New Roman"/>
            </a:endParaRPr>
          </a:p>
        </p:txBody>
      </p:sp>
      <p:pic>
        <p:nvPicPr>
          <p:cNvPr id="23" name="Picture 22" descr="Screen Shot 2015-12-06 at 1.41.35 AM.png"/>
          <p:cNvPicPr>
            <a:picLocks noChangeAspect="1"/>
          </p:cNvPicPr>
          <p:nvPr/>
        </p:nvPicPr>
        <p:blipFill>
          <a:blip r:embed="rId4"/>
          <a:stretch>
            <a:fillRect/>
          </a:stretch>
        </p:blipFill>
        <p:spPr>
          <a:xfrm>
            <a:off x="7543800" y="2438400"/>
            <a:ext cx="1149350" cy="1460500"/>
          </a:xfrm>
          <a:prstGeom prst="rect">
            <a:avLst/>
          </a:prstGeom>
        </p:spPr>
      </p:pic>
      <p:sp>
        <p:nvSpPr>
          <p:cNvPr id="24" name="TextBox 23"/>
          <p:cNvSpPr txBox="1"/>
          <p:nvPr/>
        </p:nvSpPr>
        <p:spPr>
          <a:xfrm>
            <a:off x="7391400" y="2133600"/>
            <a:ext cx="1364489" cy="369332"/>
          </a:xfrm>
          <a:prstGeom prst="rect">
            <a:avLst/>
          </a:prstGeom>
          <a:noFill/>
        </p:spPr>
        <p:txBody>
          <a:bodyPr wrap="none" rtlCol="0">
            <a:spAutoFit/>
          </a:bodyPr>
          <a:lstStyle/>
          <a:p>
            <a:r>
              <a:rPr lang="en-US" dirty="0" smtClean="0">
                <a:latin typeface="Times New Roman"/>
                <a:cs typeface="Times New Roman"/>
              </a:rPr>
              <a:t>$9</a:t>
            </a:r>
            <a:r>
              <a:rPr lang="en-US" baseline="30000" dirty="0" smtClean="0">
                <a:latin typeface="Times New Roman"/>
                <a:cs typeface="Times New Roman"/>
              </a:rPr>
              <a:t>.99</a:t>
            </a:r>
            <a:r>
              <a:rPr lang="en-US" dirty="0" smtClean="0">
                <a:latin typeface="Times New Roman"/>
                <a:cs typeface="Times New Roman"/>
              </a:rPr>
              <a:t> Moto E</a:t>
            </a:r>
            <a:endParaRPr lang="en-US" dirty="0">
              <a:latin typeface="Times New Roman"/>
              <a:cs typeface="Times New Roman"/>
            </a:endParaRPr>
          </a:p>
        </p:txBody>
      </p:sp>
      <p:pic>
        <p:nvPicPr>
          <p:cNvPr id="25" name="Picture 24" descr="credit2.jpg"/>
          <p:cNvPicPr>
            <a:picLocks noChangeAspect="1"/>
          </p:cNvPicPr>
          <p:nvPr/>
        </p:nvPicPr>
        <p:blipFill>
          <a:blip r:embed="rId5"/>
          <a:stretch>
            <a:fillRect/>
          </a:stretch>
        </p:blipFill>
        <p:spPr>
          <a:xfrm>
            <a:off x="7543800" y="3886200"/>
            <a:ext cx="1295400" cy="811404"/>
          </a:xfrm>
          <a:prstGeom prst="rect">
            <a:avLst/>
          </a:prstGeom>
        </p:spPr>
      </p:pic>
      <p:pic>
        <p:nvPicPr>
          <p:cNvPr id="26" name="Picture 25" descr="facebook-icon-logo-vector.png"/>
          <p:cNvPicPr>
            <a:picLocks noChangeAspect="1"/>
          </p:cNvPicPr>
          <p:nvPr/>
        </p:nvPicPr>
        <p:blipFill>
          <a:blip r:embed="rId6"/>
          <a:stretch>
            <a:fillRect/>
          </a:stretch>
        </p:blipFill>
        <p:spPr>
          <a:xfrm>
            <a:off x="7467600" y="4724400"/>
            <a:ext cx="558800" cy="558800"/>
          </a:xfrm>
          <a:prstGeom prst="rect">
            <a:avLst/>
          </a:prstGeom>
        </p:spPr>
      </p:pic>
      <p:pic>
        <p:nvPicPr>
          <p:cNvPr id="27" name="Picture 26" descr="Twitter_logo_blue.png"/>
          <p:cNvPicPr>
            <a:picLocks noChangeAspect="1"/>
          </p:cNvPicPr>
          <p:nvPr/>
        </p:nvPicPr>
        <p:blipFill>
          <a:blip r:embed="rId7"/>
          <a:stretch>
            <a:fillRect/>
          </a:stretch>
        </p:blipFill>
        <p:spPr>
          <a:xfrm>
            <a:off x="8153401" y="4724400"/>
            <a:ext cx="609600" cy="495602"/>
          </a:xfrm>
          <a:prstGeom prst="rect">
            <a:avLst/>
          </a:prstGeom>
        </p:spPr>
      </p:pic>
      <p:pic>
        <p:nvPicPr>
          <p:cNvPr id="28" name="Picture 27" descr="g-plus-logo.png"/>
          <p:cNvPicPr>
            <a:picLocks noChangeAspect="1"/>
          </p:cNvPicPr>
          <p:nvPr/>
        </p:nvPicPr>
        <p:blipFill>
          <a:blip r:embed="rId8"/>
          <a:stretch>
            <a:fillRect/>
          </a:stretch>
        </p:blipFill>
        <p:spPr>
          <a:xfrm>
            <a:off x="7467600" y="5257800"/>
            <a:ext cx="647700" cy="647700"/>
          </a:xfrm>
          <a:prstGeom prst="rect">
            <a:avLst/>
          </a:prstGeom>
        </p:spPr>
      </p:pic>
      <p:pic>
        <p:nvPicPr>
          <p:cNvPr id="29" name="Picture 28" descr="insta-logo.jpg"/>
          <p:cNvPicPr>
            <a:picLocks noChangeAspect="1"/>
          </p:cNvPicPr>
          <p:nvPr/>
        </p:nvPicPr>
        <p:blipFill>
          <a:blip r:embed="rId9"/>
          <a:stretch>
            <a:fillRect/>
          </a:stretch>
        </p:blipFill>
        <p:spPr>
          <a:xfrm>
            <a:off x="8153400" y="5257800"/>
            <a:ext cx="609600" cy="628909"/>
          </a:xfrm>
          <a:prstGeom prst="rect">
            <a:avLst/>
          </a:prstGeom>
        </p:spPr>
      </p:pic>
      <p:pic>
        <p:nvPicPr>
          <p:cNvPr id="30" name="Picture 29" descr="Traffic Surveillance Cameras | Digital Cameras-771359.jpg"/>
          <p:cNvPicPr>
            <a:picLocks noChangeAspect="1"/>
          </p:cNvPicPr>
          <p:nvPr/>
        </p:nvPicPr>
        <p:blipFill>
          <a:blip r:embed="rId10"/>
          <a:stretch>
            <a:fillRect/>
          </a:stretch>
        </p:blipFill>
        <p:spPr>
          <a:xfrm>
            <a:off x="6019800" y="4191000"/>
            <a:ext cx="914400" cy="609600"/>
          </a:xfrm>
          <a:prstGeom prst="rect">
            <a:avLst/>
          </a:prstGeom>
        </p:spPr>
      </p:pic>
      <p:pic>
        <p:nvPicPr>
          <p:cNvPr id="31" name="Picture 30" descr="herogeneric.gps-satellite-tracking.725x495.png"/>
          <p:cNvPicPr>
            <a:picLocks noChangeAspect="1"/>
          </p:cNvPicPr>
          <p:nvPr/>
        </p:nvPicPr>
        <p:blipFill>
          <a:blip r:embed="rId11"/>
          <a:stretch>
            <a:fillRect/>
          </a:stretch>
        </p:blipFill>
        <p:spPr>
          <a:xfrm>
            <a:off x="0" y="685800"/>
            <a:ext cx="1335425" cy="911773"/>
          </a:xfrm>
          <a:prstGeom prst="rect">
            <a:avLst/>
          </a:prstGeom>
        </p:spPr>
      </p:pic>
      <p:pic>
        <p:nvPicPr>
          <p:cNvPr id="32" name="Picture 31" descr="fitbit-image-simple.b-cssdisabled-png.hf21a52336244c1ae5b88cac5823a5c74.pack.png"/>
          <p:cNvPicPr>
            <a:picLocks noChangeAspect="1"/>
          </p:cNvPicPr>
          <p:nvPr/>
        </p:nvPicPr>
        <p:blipFill>
          <a:blip r:embed="rId12"/>
          <a:stretch>
            <a:fillRect/>
          </a:stretch>
        </p:blipFill>
        <p:spPr>
          <a:xfrm>
            <a:off x="228600" y="3733800"/>
            <a:ext cx="558800" cy="838200"/>
          </a:xfrm>
          <a:prstGeom prst="rect">
            <a:avLst/>
          </a:prstGeom>
        </p:spPr>
      </p:pic>
    </p:spTree>
    <p:extLst>
      <p:ext uri="{BB962C8B-B14F-4D97-AF65-F5344CB8AC3E}">
        <p14:creationId xmlns:p14="http://schemas.microsoft.com/office/powerpoint/2010/main" val="128942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0" fill="hold"/>
                                        <p:tgtEl>
                                          <p:spTgt spid="31"/>
                                        </p:tgtEl>
                                        <p:attrNameLst>
                                          <p:attrName>ppt_w</p:attrName>
                                        </p:attrNameLst>
                                      </p:cBhvr>
                                      <p:tavLst>
                                        <p:tav tm="0" fmla="#ppt_w*sin(2.5*pi*$)">
                                          <p:val>
                                            <p:fltVal val="0"/>
                                          </p:val>
                                        </p:tav>
                                        <p:tav tm="100000">
                                          <p:val>
                                            <p:fltVal val="1"/>
                                          </p:val>
                                        </p:tav>
                                      </p:tavLst>
                                    </p:anim>
                                    <p:anim calcmode="lin" valueType="num">
                                      <p:cBhvr>
                                        <p:cTn id="8" dur="5000" fill="hold"/>
                                        <p:tgtEl>
                                          <p:spTgt spid="31"/>
                                        </p:tgtEl>
                                        <p:attrNameLst>
                                          <p:attrName>ppt_h</p:attrName>
                                        </p:attrNameLst>
                                      </p:cBhvr>
                                      <p:tavLst>
                                        <p:tav tm="0">
                                          <p:val>
                                            <p:strVal val="#ppt_h"/>
                                          </p:val>
                                        </p:tav>
                                        <p:tav tm="100000">
                                          <p:val>
                                            <p:strVal val="#ppt_h"/>
                                          </p:val>
                                        </p:tav>
                                      </p:tavLst>
                                    </p:anim>
                                  </p:childTnLst>
                                </p:cTn>
                              </p:par>
                              <p:par>
                                <p:cTn id="9" presetID="19" presetClass="entr" presetSubtype="1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5000" fill="hold"/>
                                        <p:tgtEl>
                                          <p:spTgt spid="30"/>
                                        </p:tgtEl>
                                        <p:attrNameLst>
                                          <p:attrName>ppt_w</p:attrName>
                                        </p:attrNameLst>
                                      </p:cBhvr>
                                      <p:tavLst>
                                        <p:tav tm="0" fmla="#ppt_w*sin(2.5*pi*$)">
                                          <p:val>
                                            <p:fltVal val="0"/>
                                          </p:val>
                                        </p:tav>
                                        <p:tav tm="100000">
                                          <p:val>
                                            <p:fltVal val="1"/>
                                          </p:val>
                                        </p:tav>
                                      </p:tavLst>
                                    </p:anim>
                                    <p:anim calcmode="lin" valueType="num">
                                      <p:cBhvr>
                                        <p:cTn id="12" dur="500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endParaRPr lang="en-US" smtClean="0"/>
          </a:p>
        </p:txBody>
      </p:sp>
      <p:sp>
        <p:nvSpPr>
          <p:cNvPr id="46083" name="Rectangle 3"/>
          <p:cNvSpPr>
            <a:spLocks noGrp="1" noChangeArrowheads="1"/>
          </p:cNvSpPr>
          <p:nvPr>
            <p:ph type="body" idx="1"/>
          </p:nvPr>
        </p:nvSpPr>
        <p:spPr>
          <a:xfrm>
            <a:off x="609600" y="1828800"/>
            <a:ext cx="7772400" cy="4114800"/>
          </a:xfrm>
        </p:spPr>
        <p:txBody>
          <a:bodyPr/>
          <a:lstStyle/>
          <a:p>
            <a:pPr lvl="1">
              <a:buFontTx/>
              <a:buChar char="-"/>
            </a:pPr>
            <a:r>
              <a:rPr lang="en-US" smtClean="0">
                <a:ea typeface="ＭＳ Ｐゴシック" pitchFamily="-108" charset="-128"/>
              </a:rPr>
              <a:t>Design: determine initial parameters of the network or/and protocol</a:t>
            </a:r>
          </a:p>
          <a:p>
            <a:pPr lvl="2">
              <a:buFontTx/>
              <a:buChar char="-"/>
            </a:pPr>
            <a:r>
              <a:rPr lang="en-US" smtClean="0">
                <a:ea typeface="ＭＳ Ｐゴシック" pitchFamily="-108" charset="-128"/>
              </a:rPr>
              <a:t>Specification: state/stipulate clearly, crisply and formally, the rules that govern the operation of the network or protocol</a:t>
            </a:r>
          </a:p>
          <a:p>
            <a:pPr lvl="3">
              <a:buFontTx/>
              <a:buChar char="-"/>
            </a:pPr>
            <a:r>
              <a:rPr lang="en-US" smtClean="0">
                <a:ea typeface="ＭＳ Ｐゴシック" pitchFamily="-108" charset="-128"/>
              </a:rPr>
              <a:t>Representation: </a:t>
            </a:r>
          </a:p>
          <a:p>
            <a:pPr lvl="4">
              <a:buFontTx/>
              <a:buChar char="-"/>
            </a:pPr>
            <a:r>
              <a:rPr lang="en-US" smtClean="0">
                <a:ea typeface="ＭＳ Ｐゴシック" pitchFamily="-108" charset="-128"/>
              </a:rPr>
              <a:t>Finite state machine (FSM), pseudo code, </a:t>
            </a:r>
            <a:r>
              <a:rPr lang="en-US" i="1" smtClean="0">
                <a:ea typeface="ＭＳ Ｐゴシック" pitchFamily="-108" charset="-128"/>
              </a:rPr>
              <a:t>English!</a:t>
            </a:r>
            <a:endParaRPr lang="en-US" smtClean="0">
              <a:ea typeface="ＭＳ Ｐゴシック" pitchFamily="-108" charset="-128"/>
            </a:endParaRPr>
          </a:p>
          <a:p>
            <a:pPr lvl="3">
              <a:buFontTx/>
              <a:buChar char="-"/>
            </a:pPr>
            <a:r>
              <a:rPr lang="en-US" smtClean="0">
                <a:ea typeface="ＭＳ Ｐゴシック" pitchFamily="-108" charset="-128"/>
              </a:rPr>
              <a:t>Observation: </a:t>
            </a:r>
          </a:p>
          <a:p>
            <a:pPr lvl="4">
              <a:buFontTx/>
              <a:buChar char="-"/>
            </a:pPr>
            <a:r>
              <a:rPr lang="en-US" smtClean="0">
                <a:ea typeface="ＭＳ Ｐゴシック" pitchFamily="-108" charset="-128"/>
              </a:rPr>
              <a:t>Much of the spec deals with failures/anomalies</a:t>
            </a:r>
          </a:p>
          <a:p>
            <a:pPr lvl="4">
              <a:buFontTx/>
              <a:buChar char="-"/>
            </a:pPr>
            <a:r>
              <a:rPr lang="en-US" smtClean="0">
                <a:ea typeface="ＭＳ Ｐゴシック" pitchFamily="-108" charset="-128"/>
              </a:rPr>
              <a:t>Most protocols (esp. network/mac layer) do not have clear robustness performance claims ! </a:t>
            </a:r>
          </a:p>
          <a:p>
            <a:pPr lvl="4">
              <a:buFontTx/>
              <a:buChar char="-"/>
            </a:pPr>
            <a:r>
              <a:rPr lang="en-US" smtClean="0">
                <a:ea typeface="ＭＳ Ｐゴシック" pitchFamily="-108" charset="-128"/>
              </a:rPr>
              <a:t>How can we evaluate/test them?</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endParaRPr lang="en-US" smtClean="0"/>
          </a:p>
        </p:txBody>
      </p:sp>
      <p:sp>
        <p:nvSpPr>
          <p:cNvPr id="48131" name="Rectangle 3"/>
          <p:cNvSpPr>
            <a:spLocks noGrp="1" noChangeArrowheads="1"/>
          </p:cNvSpPr>
          <p:nvPr>
            <p:ph type="body" idx="1"/>
          </p:nvPr>
        </p:nvSpPr>
        <p:spPr/>
        <p:txBody>
          <a:bodyPr/>
          <a:lstStyle/>
          <a:p>
            <a:pPr lvl="1">
              <a:buFontTx/>
              <a:buChar char="-"/>
            </a:pPr>
            <a:r>
              <a:rPr lang="en-US" smtClean="0">
                <a:ea typeface="ＭＳ Ｐゴシック" pitchFamily="-108" charset="-128"/>
              </a:rPr>
              <a:t>Evaluate the design: </a:t>
            </a:r>
          </a:p>
          <a:p>
            <a:pPr lvl="2">
              <a:buFontTx/>
              <a:buChar char="-"/>
            </a:pPr>
            <a:r>
              <a:rPr lang="en-US" smtClean="0">
                <a:ea typeface="ＭＳ Ｐゴシック" pitchFamily="-108" charset="-128"/>
              </a:rPr>
              <a:t>Evaluation criteria</a:t>
            </a:r>
          </a:p>
          <a:p>
            <a:pPr lvl="3">
              <a:buFontTx/>
              <a:buChar char="-"/>
            </a:pPr>
            <a:r>
              <a:rPr lang="en-US" smtClean="0">
                <a:ea typeface="ＭＳ Ｐゴシック" pitchFamily="-108" charset="-128"/>
              </a:rPr>
              <a:t>Performance (e.g., overhead, response time, throughput)</a:t>
            </a:r>
          </a:p>
          <a:p>
            <a:pPr lvl="3">
              <a:buFontTx/>
              <a:buChar char="-"/>
            </a:pPr>
            <a:r>
              <a:rPr lang="en-US" smtClean="0">
                <a:ea typeface="ＭＳ Ｐゴシック" pitchFamily="-108" charset="-128"/>
              </a:rPr>
              <a:t>Correctness (e.g., absence of deadlocks or duplicates)</a:t>
            </a:r>
          </a:p>
          <a:p>
            <a:pPr lvl="2">
              <a:buFontTx/>
              <a:buChar char="-"/>
            </a:pPr>
            <a:r>
              <a:rPr lang="en-US" smtClean="0">
                <a:ea typeface="ＭＳ Ｐゴシック" pitchFamily="-108" charset="-128"/>
              </a:rPr>
              <a:t>Evaluation/modeling methodology</a:t>
            </a:r>
          </a:p>
          <a:p>
            <a:pPr lvl="3">
              <a:buFontTx/>
              <a:buChar char="-"/>
            </a:pPr>
            <a:r>
              <a:rPr lang="en-US" smtClean="0">
                <a:ea typeface="ＭＳ Ｐゴシック" pitchFamily="-108" charset="-128"/>
              </a:rPr>
              <a:t>Analysis (mathematical model) [e.g. blocking/cell delay in 1 switch]</a:t>
            </a:r>
          </a:p>
          <a:p>
            <a:pPr lvl="3">
              <a:buFontTx/>
              <a:buChar char="-"/>
            </a:pPr>
            <a:r>
              <a:rPr lang="en-US" smtClean="0">
                <a:ea typeface="ＭＳ Ｐゴシック" pitchFamily="-108" charset="-128"/>
              </a:rPr>
              <a:t>Simulation</a:t>
            </a:r>
          </a:p>
          <a:p>
            <a:pPr lvl="3">
              <a:buFontTx/>
              <a:buChar char="-"/>
            </a:pPr>
            <a:r>
              <a:rPr lang="en-US" smtClean="0">
                <a:ea typeface="ＭＳ Ｐゴシック" pitchFamily="-108" charset="-128"/>
              </a:rPr>
              <a:t>Hybrid [e.g. # of retransmissions of 100 TCP connections over 1000 node network]</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t>Elements of Network Evaluation Studies</a:t>
            </a:r>
            <a:r>
              <a:rPr lang="en-US" sz="3200" baseline="30000" smtClean="0"/>
              <a:t>*</a:t>
            </a:r>
            <a:endParaRPr lang="en-US" smtClean="0"/>
          </a:p>
        </p:txBody>
      </p:sp>
      <p:sp>
        <p:nvSpPr>
          <p:cNvPr id="50179" name="Rectangle 3"/>
          <p:cNvSpPr>
            <a:spLocks noGrp="1" noChangeArrowheads="1"/>
          </p:cNvSpPr>
          <p:nvPr>
            <p:ph type="body" idx="1"/>
          </p:nvPr>
        </p:nvSpPr>
        <p:spPr/>
        <p:txBody>
          <a:bodyPr/>
          <a:lstStyle/>
          <a:p>
            <a:r>
              <a:rPr lang="en-US" smtClean="0"/>
              <a:t>Evaluation metrics: </a:t>
            </a:r>
          </a:p>
          <a:p>
            <a:pPr lvl="1"/>
            <a:r>
              <a:rPr lang="en-US" smtClean="0">
                <a:ea typeface="ＭＳ Ｐゴシック" pitchFamily="-108" charset="-128"/>
              </a:rPr>
              <a:t>correctness, performance [need clear definition]</a:t>
            </a:r>
          </a:p>
          <a:p>
            <a:r>
              <a:rPr lang="en-US" smtClean="0"/>
              <a:t>Evaluation Methodology:</a:t>
            </a:r>
          </a:p>
          <a:p>
            <a:pPr lvl="1"/>
            <a:r>
              <a:rPr lang="en-US" smtClean="0">
                <a:ea typeface="ＭＳ Ｐゴシック" pitchFamily="-108" charset="-128"/>
              </a:rPr>
              <a:t>Analytical (queuing theory)</a:t>
            </a:r>
          </a:p>
          <a:p>
            <a:pPr lvl="1"/>
            <a:r>
              <a:rPr lang="en-US" smtClean="0">
                <a:ea typeface="ＭＳ Ｐゴシック" pitchFamily="-108" charset="-128"/>
              </a:rPr>
              <a:t>Network simulation (e.g., VINT/NS)</a:t>
            </a:r>
          </a:p>
          <a:p>
            <a:pPr lvl="1"/>
            <a:r>
              <a:rPr lang="en-US" smtClean="0">
                <a:ea typeface="ＭＳ Ｐゴシック" pitchFamily="-108" charset="-128"/>
              </a:rPr>
              <a:t>FSM search (e.g., STRESS)</a:t>
            </a:r>
          </a:p>
          <a:p>
            <a:pPr lvl="1"/>
            <a:r>
              <a:rPr lang="en-US" smtClean="0">
                <a:ea typeface="ＭＳ Ｐゴシック" pitchFamily="-108" charset="-128"/>
              </a:rPr>
              <a:t>Experimentation/measurements</a:t>
            </a:r>
          </a:p>
          <a:p>
            <a:r>
              <a:rPr lang="en-US" smtClean="0"/>
              <a:t>Analysis of results and conclusions</a:t>
            </a:r>
          </a:p>
        </p:txBody>
      </p:sp>
      <p:sp>
        <p:nvSpPr>
          <p:cNvPr id="50180" name="Text Box 4"/>
          <p:cNvSpPr txBox="1">
            <a:spLocks noChangeArrowheads="1"/>
          </p:cNvSpPr>
          <p:nvPr/>
        </p:nvSpPr>
        <p:spPr bwMode="auto">
          <a:xfrm>
            <a:off x="517525" y="6262688"/>
            <a:ext cx="6996113" cy="396875"/>
          </a:xfrm>
          <a:prstGeom prst="rect">
            <a:avLst/>
          </a:prstGeom>
          <a:noFill/>
          <a:ln w="9525">
            <a:noFill/>
            <a:miter lim="800000"/>
            <a:headEnd/>
            <a:tailEnd/>
          </a:ln>
        </p:spPr>
        <p:txBody>
          <a:bodyPr wrap="none">
            <a:spAutoFit/>
          </a:bodyPr>
          <a:lstStyle/>
          <a:p>
            <a:r>
              <a:rPr lang="en-US" sz="2000"/>
              <a:t>* These are extremely important elements to define for the projects</a:t>
            </a:r>
            <a:endParaRPr lang="en-US"/>
          </a:p>
        </p:txBody>
      </p:sp>
      <p:sp>
        <p:nvSpPr>
          <p:cNvPr id="50181" name="Line 5"/>
          <p:cNvSpPr>
            <a:spLocks noChangeShapeType="1"/>
          </p:cNvSpPr>
          <p:nvPr/>
        </p:nvSpPr>
        <p:spPr bwMode="auto">
          <a:xfrm>
            <a:off x="609600" y="6248400"/>
            <a:ext cx="7239000" cy="0"/>
          </a:xfrm>
          <a:prstGeom prst="line">
            <a:avLst/>
          </a:prstGeom>
          <a:no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descr="HTC-U11-0.jpg"/>
          <p:cNvPicPr>
            <a:picLocks noChangeAspect="1"/>
          </p:cNvPicPr>
          <p:nvPr/>
        </p:nvPicPr>
        <p:blipFill>
          <a:blip r:embed="rId3"/>
          <a:stretch>
            <a:fillRect/>
          </a:stretch>
        </p:blipFill>
        <p:spPr>
          <a:xfrm>
            <a:off x="1828800" y="1143000"/>
            <a:ext cx="1524000" cy="1982878"/>
          </a:xfrm>
          <a:prstGeom prst="rect">
            <a:avLst/>
          </a:prstGeom>
        </p:spPr>
      </p:pic>
      <p:pic>
        <p:nvPicPr>
          <p:cNvPr id="69" name="Picture 68" descr="GalaxyTab-s3-3-SM-T820NZKAXAR.jpeg"/>
          <p:cNvPicPr>
            <a:picLocks noChangeAspect="1"/>
          </p:cNvPicPr>
          <p:nvPr/>
        </p:nvPicPr>
        <p:blipFill>
          <a:blip r:embed="rId4"/>
          <a:stretch>
            <a:fillRect/>
          </a:stretch>
        </p:blipFill>
        <p:spPr>
          <a:xfrm>
            <a:off x="6807200" y="1143000"/>
            <a:ext cx="2641600" cy="1981200"/>
          </a:xfrm>
          <a:prstGeom prst="rect">
            <a:avLst/>
          </a:prstGeom>
        </p:spPr>
      </p:pic>
      <p:sp>
        <p:nvSpPr>
          <p:cNvPr id="60" name="TextBox 59"/>
          <p:cNvSpPr txBox="1"/>
          <p:nvPr/>
        </p:nvSpPr>
        <p:spPr>
          <a:xfrm>
            <a:off x="609600" y="533400"/>
            <a:ext cx="7813357" cy="584775"/>
          </a:xfrm>
          <a:prstGeom prst="rect">
            <a:avLst/>
          </a:prstGeom>
          <a:noFill/>
        </p:spPr>
        <p:txBody>
          <a:bodyPr wrap="none" rtlCol="0">
            <a:spAutoFit/>
          </a:bodyPr>
          <a:lstStyle/>
          <a:p>
            <a:r>
              <a:rPr lang="en-US" sz="3200" u="sng" dirty="0" smtClean="0">
                <a:solidFill>
                  <a:srgbClr val="0000FF"/>
                </a:solidFill>
                <a:latin typeface="Times New Roman" pitchFamily="18" charset="0"/>
                <a:cs typeface="Times New Roman" pitchFamily="18" charset="0"/>
              </a:rPr>
              <a:t>New Generations of Powerful Mobile Devices</a:t>
            </a:r>
            <a:endParaRPr lang="en-US" sz="3200" u="sng" dirty="0">
              <a:solidFill>
                <a:srgbClr val="0000FF"/>
              </a:solidFill>
              <a:latin typeface="Times New Roman" pitchFamily="18" charset="0"/>
              <a:cs typeface="Times New Roman" pitchFamily="18" charset="0"/>
            </a:endParaRPr>
          </a:p>
        </p:txBody>
      </p:sp>
      <p:pic>
        <p:nvPicPr>
          <p:cNvPr id="67" name="Picture 66" descr="ipad-pro-10in-wifi-select-spacegray-201706.png"/>
          <p:cNvPicPr>
            <a:picLocks noChangeAspect="1"/>
          </p:cNvPicPr>
          <p:nvPr/>
        </p:nvPicPr>
        <p:blipFill>
          <a:blip r:embed="rId5"/>
          <a:stretch>
            <a:fillRect/>
          </a:stretch>
        </p:blipFill>
        <p:spPr>
          <a:xfrm>
            <a:off x="5447204" y="914400"/>
            <a:ext cx="1867996" cy="2209800"/>
          </a:xfrm>
          <a:prstGeom prst="rect">
            <a:avLst/>
          </a:prstGeom>
        </p:spPr>
      </p:pic>
      <p:pic>
        <p:nvPicPr>
          <p:cNvPr id="68" name="Picture 67" descr="SurfacePro4_Home_1_Hero_V2.jpg.png"/>
          <p:cNvPicPr>
            <a:picLocks noChangeAspect="1"/>
          </p:cNvPicPr>
          <p:nvPr/>
        </p:nvPicPr>
        <p:blipFill>
          <a:blip r:embed="rId6"/>
          <a:stretch>
            <a:fillRect/>
          </a:stretch>
        </p:blipFill>
        <p:spPr>
          <a:xfrm>
            <a:off x="2209800" y="990600"/>
            <a:ext cx="3945497" cy="2218853"/>
          </a:xfrm>
          <a:prstGeom prst="rect">
            <a:avLst/>
          </a:prstGeom>
        </p:spPr>
      </p:pic>
      <p:pic>
        <p:nvPicPr>
          <p:cNvPr id="72" name="Picture 71" descr="Samsung-Galaxy-S8-Edge-854518.jpg"/>
          <p:cNvPicPr>
            <a:picLocks noChangeAspect="1"/>
          </p:cNvPicPr>
          <p:nvPr/>
        </p:nvPicPr>
        <p:blipFill>
          <a:blip r:embed="rId7"/>
          <a:stretch>
            <a:fillRect/>
          </a:stretch>
        </p:blipFill>
        <p:spPr>
          <a:xfrm>
            <a:off x="-381000" y="1219200"/>
            <a:ext cx="2035165" cy="1905000"/>
          </a:xfrm>
          <a:prstGeom prst="rect">
            <a:avLst/>
          </a:prstGeom>
        </p:spPr>
      </p:pic>
      <p:pic>
        <p:nvPicPr>
          <p:cNvPr id="73" name="Picture 72" descr="apple-iphone 6 plus - 16gb-space gray-450x350.png"/>
          <p:cNvPicPr>
            <a:picLocks noChangeAspect="1"/>
          </p:cNvPicPr>
          <p:nvPr/>
        </p:nvPicPr>
        <p:blipFill>
          <a:blip r:embed="rId8"/>
          <a:stretch>
            <a:fillRect/>
          </a:stretch>
        </p:blipFill>
        <p:spPr>
          <a:xfrm>
            <a:off x="228600" y="1066801"/>
            <a:ext cx="2841169" cy="2209799"/>
          </a:xfrm>
          <a:prstGeom prst="rect">
            <a:avLst/>
          </a:prstGeom>
        </p:spPr>
      </p:pic>
      <p:pic>
        <p:nvPicPr>
          <p:cNvPr id="76" name="Picture 75" descr="model-3-head-up-display.jpg"/>
          <p:cNvPicPr>
            <a:picLocks noChangeAspect="1"/>
          </p:cNvPicPr>
          <p:nvPr/>
        </p:nvPicPr>
        <p:blipFill>
          <a:blip r:embed="rId9"/>
          <a:stretch>
            <a:fillRect/>
          </a:stretch>
        </p:blipFill>
        <p:spPr>
          <a:xfrm>
            <a:off x="5257800" y="4293584"/>
            <a:ext cx="3886200" cy="2488216"/>
          </a:xfrm>
          <a:prstGeom prst="rect">
            <a:avLst/>
          </a:prstGeom>
        </p:spPr>
      </p:pic>
      <p:pic>
        <p:nvPicPr>
          <p:cNvPr id="74" name="Picture 73" descr="bmw-i3-tatra-603-6.jpg"/>
          <p:cNvPicPr>
            <a:picLocks noChangeAspect="1"/>
          </p:cNvPicPr>
          <p:nvPr/>
        </p:nvPicPr>
        <p:blipFill>
          <a:blip r:embed="rId10"/>
          <a:stretch>
            <a:fillRect/>
          </a:stretch>
        </p:blipFill>
        <p:spPr>
          <a:xfrm>
            <a:off x="228600" y="3200400"/>
            <a:ext cx="3810962" cy="2543316"/>
          </a:xfrm>
          <a:prstGeom prst="rect">
            <a:avLst/>
          </a:prstGeom>
        </p:spPr>
      </p:pic>
      <p:pic>
        <p:nvPicPr>
          <p:cNvPr id="75" name="Picture 74" descr="Tesla-iPad-3.jpg"/>
          <p:cNvPicPr>
            <a:picLocks noChangeAspect="1"/>
          </p:cNvPicPr>
          <p:nvPr/>
        </p:nvPicPr>
        <p:blipFill>
          <a:blip r:embed="rId11"/>
          <a:stretch>
            <a:fillRect/>
          </a:stretch>
        </p:blipFill>
        <p:spPr>
          <a:xfrm>
            <a:off x="2743200" y="3581400"/>
            <a:ext cx="3553436" cy="2590800"/>
          </a:xfrm>
          <a:prstGeom prst="rect">
            <a:avLst/>
          </a:prstGeom>
        </p:spPr>
      </p:pic>
      <p:sp>
        <p:nvSpPr>
          <p:cNvPr id="77" name="TextBox 76"/>
          <p:cNvSpPr txBox="1"/>
          <p:nvPr/>
        </p:nvSpPr>
        <p:spPr>
          <a:xfrm>
            <a:off x="152400" y="1498937"/>
            <a:ext cx="6469189" cy="1015663"/>
          </a:xfrm>
          <a:prstGeom prst="rect">
            <a:avLst/>
          </a:prstGeom>
          <a:solidFill>
            <a:schemeClr val="bg1"/>
          </a:solidFill>
          <a:ln w="19050">
            <a:solidFill>
              <a:srgbClr val="0000FF"/>
            </a:solidFill>
          </a:ln>
        </p:spPr>
        <p:txBody>
          <a:bodyPr wrap="none" rtlCol="0">
            <a:spAutoFit/>
          </a:bodyPr>
          <a:lstStyle/>
          <a:p>
            <a:r>
              <a:rPr lang="en-US" sz="2000" b="1" u="sng" dirty="0" smtClean="0">
                <a:latin typeface="Times New Roman" pitchFamily="18" charset="0"/>
                <a:cs typeface="Times New Roman" pitchFamily="18" charset="0"/>
              </a:rPr>
              <a:t>Scale in numbers:</a:t>
            </a:r>
          </a:p>
          <a:p>
            <a:r>
              <a:rPr lang="en-US" sz="2000" b="1" dirty="0" smtClean="0">
                <a:solidFill>
                  <a:srgbClr val="FF0000"/>
                </a:solidFill>
                <a:latin typeface="Times New Roman" pitchFamily="18" charset="0"/>
                <a:cs typeface="Times New Roman" pitchFamily="18" charset="0"/>
              </a:rPr>
              <a:t>     ~7.37 Billion </a:t>
            </a:r>
            <a:r>
              <a:rPr lang="en-US" sz="2000" b="1" dirty="0" smtClean="0">
                <a:latin typeface="Times New Roman" pitchFamily="18" charset="0"/>
                <a:cs typeface="Times New Roman" pitchFamily="18" charset="0"/>
              </a:rPr>
              <a:t>mobile network subscriptions globally !!</a:t>
            </a:r>
          </a:p>
          <a:p>
            <a:r>
              <a:rPr lang="en-US" sz="2000" b="1" dirty="0" smtClean="0">
                <a:latin typeface="Times New Roman" pitchFamily="18" charset="0"/>
                <a:cs typeface="Times New Roman" pitchFamily="18" charset="0"/>
              </a:rPr>
              <a:t>     ~2.3B smartphones worldwide and growing fast (2017)</a:t>
            </a:r>
            <a:endParaRPr lang="en-US" sz="2000" b="1" dirty="0">
              <a:latin typeface="Times New Roman" pitchFamily="18" charset="0"/>
              <a:cs typeface="Times New Roman" pitchFamily="18" charset="0"/>
            </a:endParaRPr>
          </a:p>
        </p:txBody>
      </p:sp>
      <p:sp>
        <p:nvSpPr>
          <p:cNvPr id="78" name="TextBox 77"/>
          <p:cNvSpPr txBox="1"/>
          <p:nvPr/>
        </p:nvSpPr>
        <p:spPr>
          <a:xfrm>
            <a:off x="152400" y="2590800"/>
            <a:ext cx="8915400" cy="2246769"/>
          </a:xfrm>
          <a:prstGeom prst="rect">
            <a:avLst/>
          </a:prstGeom>
          <a:solidFill>
            <a:schemeClr val="bg1"/>
          </a:solidFill>
          <a:ln>
            <a:solidFill>
              <a:schemeClr val="accent2"/>
            </a:solidFill>
          </a:ln>
        </p:spPr>
        <p:txBody>
          <a:bodyPr wrap="square" rtlCol="0">
            <a:spAutoFit/>
          </a:bodyPr>
          <a:lstStyle/>
          <a:p>
            <a:r>
              <a:rPr lang="en-US" sz="2000" u="sng" dirty="0" smtClean="0">
                <a:latin typeface="Times New Roman"/>
                <a:cs typeface="Times New Roman"/>
              </a:rPr>
              <a:t>Capabilities of mobile devices: </a:t>
            </a:r>
          </a:p>
          <a:p>
            <a:pPr marL="519113" indent="-519113"/>
            <a:r>
              <a:rPr lang="en-US" sz="2000" dirty="0" smtClean="0">
                <a:latin typeface="Times New Roman"/>
                <a:cs typeface="Times New Roman"/>
              </a:rPr>
              <a:t>     I- Sensors: accelerometer, gyro, proximity, compass, barometer, camera(s), </a:t>
            </a:r>
            <a:r>
              <a:rPr lang="en-US" sz="2000" dirty="0" err="1" smtClean="0">
                <a:latin typeface="Times New Roman"/>
                <a:cs typeface="Times New Roman"/>
              </a:rPr>
              <a:t>mic</a:t>
            </a:r>
            <a:r>
              <a:rPr lang="en-US" sz="2000" dirty="0" smtClean="0">
                <a:latin typeface="Times New Roman"/>
                <a:cs typeface="Times New Roman"/>
              </a:rPr>
              <a:t>, touch,  GPS, heart rate, temperature, humidity … </a:t>
            </a:r>
          </a:p>
          <a:p>
            <a:r>
              <a:rPr lang="en-US" sz="2000" dirty="0" smtClean="0">
                <a:latin typeface="Times New Roman"/>
                <a:cs typeface="Times New Roman"/>
              </a:rPr>
              <a:t>     II- Storage:1-6 GB RAM, Internal Mem: 16-128 GB, </a:t>
            </a:r>
            <a:r>
              <a:rPr lang="en-US" sz="2000" dirty="0" smtClean="0">
                <a:latin typeface="Times New Roman"/>
                <a:cs typeface="Times New Roman"/>
              </a:rPr>
              <a:t>External Mem</a:t>
            </a:r>
            <a:r>
              <a:rPr lang="en-US" sz="2000" dirty="0" smtClean="0">
                <a:latin typeface="Times New Roman"/>
                <a:cs typeface="Times New Roman"/>
              </a:rPr>
              <a:t>: 32-256 GB</a:t>
            </a:r>
          </a:p>
          <a:p>
            <a:r>
              <a:rPr lang="en-US" sz="2000" dirty="0" smtClean="0">
                <a:latin typeface="Times New Roman"/>
                <a:cs typeface="Times New Roman"/>
              </a:rPr>
              <a:t>     III- Computing: quad/</a:t>
            </a:r>
            <a:r>
              <a:rPr lang="en-US" sz="2000" dirty="0" err="1" smtClean="0">
                <a:latin typeface="Times New Roman"/>
                <a:cs typeface="Times New Roman"/>
              </a:rPr>
              <a:t>octa</a:t>
            </a:r>
            <a:r>
              <a:rPr lang="en-US" sz="2000" dirty="0" smtClean="0">
                <a:latin typeface="Times New Roman"/>
                <a:cs typeface="Times New Roman"/>
              </a:rPr>
              <a:t>-core 1-2.5GHz CPU, GPU</a:t>
            </a:r>
          </a:p>
          <a:p>
            <a:r>
              <a:rPr lang="en-US" sz="2000" dirty="0" smtClean="0">
                <a:latin typeface="Times New Roman"/>
                <a:cs typeface="Times New Roman"/>
              </a:rPr>
              <a:t>     IV- Communication: cellular 4G/LTE/5G, </a:t>
            </a:r>
            <a:r>
              <a:rPr lang="en-US" sz="2000" dirty="0" err="1" smtClean="0">
                <a:latin typeface="Times New Roman"/>
                <a:cs typeface="Times New Roman"/>
              </a:rPr>
              <a:t>WiFi-AP/direct/adhoc</a:t>
            </a:r>
            <a:r>
              <a:rPr lang="en-US" sz="2000" dirty="0" smtClean="0">
                <a:latin typeface="Times New Roman"/>
                <a:cs typeface="Times New Roman"/>
              </a:rPr>
              <a:t>, Bluetooth, NFC, DSRC!</a:t>
            </a:r>
            <a:endParaRPr lang="en-US" sz="2000" dirty="0">
              <a:latin typeface="Times New Roman"/>
              <a:cs typeface="Times New Roman"/>
            </a:endParaRPr>
          </a:p>
        </p:txBody>
      </p:sp>
      <p:sp>
        <p:nvSpPr>
          <p:cNvPr id="79" name="TextBox 78"/>
          <p:cNvSpPr txBox="1"/>
          <p:nvPr/>
        </p:nvSpPr>
        <p:spPr>
          <a:xfrm>
            <a:off x="250369" y="4870610"/>
            <a:ext cx="5638800" cy="1200329"/>
          </a:xfrm>
          <a:prstGeom prst="rect">
            <a:avLst/>
          </a:prstGeom>
          <a:solidFill>
            <a:schemeClr val="bg1"/>
          </a:solidFill>
          <a:ln w="19050">
            <a:solidFill>
              <a:srgbClr val="FF0000"/>
            </a:solidFill>
          </a:ln>
        </p:spPr>
        <p:txBody>
          <a:bodyPr wrap="square" rtlCol="0">
            <a:spAutoFit/>
          </a:bodyPr>
          <a:lstStyle/>
          <a:p>
            <a:r>
              <a:rPr lang="en-US" sz="2000" b="1" i="1" dirty="0" smtClean="0">
                <a:latin typeface="Times New Roman"/>
                <a:cs typeface="Times New Roman"/>
              </a:rPr>
              <a:t>Tight coupling between devices &amp; </a:t>
            </a:r>
            <a:r>
              <a:rPr lang="en-US" sz="2000" b="1" i="1" dirty="0" smtClean="0">
                <a:latin typeface="Times New Roman"/>
                <a:cs typeface="Times New Roman"/>
              </a:rPr>
              <a:t>users</a:t>
            </a:r>
            <a:r>
              <a:rPr lang="en-US" dirty="0" smtClean="0">
                <a:latin typeface="Times New Roman"/>
                <a:cs typeface="Times New Roman"/>
              </a:rPr>
              <a:t>:</a:t>
            </a:r>
            <a:endParaRPr lang="en-US" dirty="0" smtClean="0">
              <a:latin typeface="Times New Roman"/>
              <a:cs typeface="Times New Roman"/>
            </a:endParaRPr>
          </a:p>
          <a:p>
            <a:pPr marL="0" lvl="1">
              <a:tabLst>
                <a:tab pos="231775" algn="l"/>
              </a:tabLst>
            </a:pPr>
            <a:r>
              <a:rPr lang="en-US" dirty="0" smtClean="0">
                <a:latin typeface="Times New Roman"/>
                <a:cs typeface="Times New Roman"/>
              </a:rPr>
              <a:t>	- Digital breadcrumbs, behavioral signatures (</a:t>
            </a:r>
            <a:r>
              <a:rPr lang="en-US" b="1" i="1" dirty="0" smtClean="0">
                <a:latin typeface="Times New Roman"/>
                <a:cs typeface="Times New Roman"/>
              </a:rPr>
              <a:t>profiles</a:t>
            </a:r>
            <a:r>
              <a:rPr lang="en-US" dirty="0" smtClean="0">
                <a:latin typeface="Times New Roman"/>
                <a:cs typeface="Times New Roman"/>
              </a:rPr>
              <a:t>!)</a:t>
            </a:r>
            <a:r>
              <a:rPr lang="en-US" dirty="0" smtClean="0"/>
              <a:t> </a:t>
            </a:r>
            <a:endParaRPr lang="en-US" dirty="0"/>
          </a:p>
        </p:txBody>
      </p:sp>
      <p:sp>
        <p:nvSpPr>
          <p:cNvPr id="15" name="TextBox 14"/>
          <p:cNvSpPr txBox="1"/>
          <p:nvPr/>
        </p:nvSpPr>
        <p:spPr>
          <a:xfrm>
            <a:off x="152400" y="6104692"/>
            <a:ext cx="5638800" cy="400110"/>
          </a:xfrm>
          <a:prstGeom prst="rect">
            <a:avLst/>
          </a:prstGeom>
          <a:solidFill>
            <a:schemeClr val="bg1"/>
          </a:solidFill>
          <a:ln w="19050">
            <a:solidFill>
              <a:srgbClr val="FF0000"/>
            </a:solidFill>
          </a:ln>
        </p:spPr>
        <p:txBody>
          <a:bodyPr wrap="square" rtlCol="0">
            <a:spAutoFit/>
          </a:bodyPr>
          <a:lstStyle/>
          <a:p>
            <a:r>
              <a:rPr lang="en-US" sz="2000" b="1" i="1" dirty="0" smtClean="0">
                <a:latin typeface="Times New Roman"/>
                <a:cs typeface="Times New Roman"/>
              </a:rPr>
              <a:t>How to take advantage of this for new applications?</a:t>
            </a:r>
            <a:endParaRPr lang="en-US" dirty="0"/>
          </a:p>
        </p:txBody>
      </p:sp>
    </p:spTree>
    <p:extLst>
      <p:ext uri="{BB962C8B-B14F-4D97-AF65-F5344CB8AC3E}">
        <p14:creationId xmlns:p14="http://schemas.microsoft.com/office/powerpoint/2010/main" val="31914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0000FF"/>
                </a:solidFill>
                <a:latin typeface="Times New Roman"/>
                <a:cs typeface="Times New Roman"/>
              </a:rPr>
              <a:t>Opportunities &amp; Challenges</a:t>
            </a:r>
            <a:endParaRPr lang="en-US" u="sng" dirty="0">
              <a:solidFill>
                <a:srgbClr val="0000FF"/>
              </a:solidFill>
              <a:latin typeface="Times New Roman"/>
              <a:cs typeface="Times New Roman"/>
            </a:endParaRPr>
          </a:p>
        </p:txBody>
      </p:sp>
      <p:sp>
        <p:nvSpPr>
          <p:cNvPr id="3" name="Content Placeholder 2"/>
          <p:cNvSpPr>
            <a:spLocks noGrp="1"/>
          </p:cNvSpPr>
          <p:nvPr>
            <p:ph idx="1"/>
          </p:nvPr>
        </p:nvSpPr>
        <p:spPr/>
        <p:txBody>
          <a:bodyPr/>
          <a:lstStyle/>
          <a:p>
            <a:r>
              <a:rPr lang="en-US" dirty="0" smtClean="0">
                <a:latin typeface="Times New Roman"/>
                <a:cs typeface="Times New Roman"/>
              </a:rPr>
              <a:t>Human-centric data-rich society [</a:t>
            </a:r>
            <a:r>
              <a:rPr lang="en-US" i="1" dirty="0" smtClean="0">
                <a:latin typeface="Times New Roman"/>
                <a:cs typeface="Times New Roman"/>
              </a:rPr>
              <a:t>Big </a:t>
            </a:r>
            <a:r>
              <a:rPr lang="en-US" dirty="0" smtClean="0">
                <a:latin typeface="Times New Roman"/>
                <a:cs typeface="Times New Roman"/>
              </a:rPr>
              <a:t>People </a:t>
            </a:r>
            <a:r>
              <a:rPr lang="en-US" i="1" dirty="0" smtClean="0">
                <a:latin typeface="Times New Roman"/>
                <a:cs typeface="Times New Roman"/>
              </a:rPr>
              <a:t>Data</a:t>
            </a:r>
            <a:r>
              <a:rPr lang="en-US" dirty="0" smtClean="0">
                <a:latin typeface="Times New Roman"/>
                <a:cs typeface="Times New Roman"/>
              </a:rPr>
              <a:t>]</a:t>
            </a:r>
          </a:p>
          <a:p>
            <a:r>
              <a:rPr lang="en-US" dirty="0" smtClean="0">
                <a:latin typeface="Times New Roman"/>
                <a:cs typeface="Times New Roman"/>
              </a:rPr>
              <a:t>Big Data = Big issues in scale, privacy</a:t>
            </a:r>
          </a:p>
          <a:p>
            <a:r>
              <a:rPr lang="en-US" dirty="0" smtClean="0">
                <a:latin typeface="Times New Roman"/>
                <a:cs typeface="Times New Roman"/>
              </a:rPr>
              <a:t>Example areas of impact</a:t>
            </a:r>
          </a:p>
          <a:p>
            <a:pPr lvl="1"/>
            <a:r>
              <a:rPr lang="en-US" dirty="0" smtClean="0">
                <a:latin typeface="Times New Roman"/>
                <a:cs typeface="Times New Roman"/>
              </a:rPr>
              <a:t>Behavioral modeling, improved interaction</a:t>
            </a:r>
          </a:p>
          <a:p>
            <a:pPr lvl="1"/>
            <a:r>
              <a:rPr lang="en-US" b="1" dirty="0" smtClean="0">
                <a:latin typeface="Times New Roman"/>
                <a:cs typeface="Times New Roman"/>
              </a:rPr>
              <a:t>Smart-X:</a:t>
            </a:r>
            <a:r>
              <a:rPr lang="en-US" dirty="0" smtClean="0">
                <a:latin typeface="Times New Roman"/>
                <a:cs typeface="Times New Roman"/>
              </a:rPr>
              <a:t> transportation, resource-efficiency (sustainability), health-care, education, public safety, productivity, …</a:t>
            </a:r>
          </a:p>
        </p:txBody>
      </p:sp>
    </p:spTree>
    <p:extLst>
      <p:ext uri="{BB962C8B-B14F-4D97-AF65-F5344CB8AC3E}">
        <p14:creationId xmlns:p14="http://schemas.microsoft.com/office/powerpoint/2010/main" val="10415459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457200" y="22860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sng" strike="noStrike" kern="1200" cap="none" spc="0" normalizeH="0" baseline="0" noProof="0" dirty="0" smtClean="0">
                <a:ln>
                  <a:noFill/>
                </a:ln>
                <a:solidFill>
                  <a:srgbClr val="0000FF"/>
                </a:solidFill>
                <a:effectLst/>
                <a:uLnTx/>
                <a:uFillTx/>
                <a:latin typeface="Times New Roman"/>
                <a:ea typeface="+mj-ea"/>
                <a:cs typeface="Times New Roman"/>
              </a:rPr>
              <a:t>Mobility Modeling?</a:t>
            </a:r>
          </a:p>
        </p:txBody>
      </p:sp>
      <p:sp>
        <p:nvSpPr>
          <p:cNvPr id="6" name="Content Placeholder 5"/>
          <p:cNvSpPr>
            <a:spLocks noGrp="1"/>
          </p:cNvSpPr>
          <p:nvPr>
            <p:ph idx="1"/>
          </p:nvPr>
        </p:nvSpPr>
        <p:spPr/>
        <p:txBody>
          <a:bodyPr/>
          <a:lstStyle/>
          <a:p>
            <a:r>
              <a:rPr lang="en-US" dirty="0">
                <a:latin typeface="Times New Roman"/>
                <a:cs typeface="Times New Roman"/>
              </a:rPr>
              <a:t>A good part of this course will be about mobility modeling… so</a:t>
            </a:r>
            <a:r>
              <a:rPr lang="en-US" dirty="0" smtClean="0">
                <a:latin typeface="Times New Roman"/>
                <a:cs typeface="Times New Roman"/>
              </a:rPr>
              <a:t>…</a:t>
            </a:r>
          </a:p>
          <a:p>
            <a:r>
              <a:rPr lang="en-US" dirty="0" smtClean="0">
                <a:latin typeface="Times New Roman"/>
                <a:cs typeface="Times New Roman"/>
              </a:rPr>
              <a:t>What </a:t>
            </a:r>
            <a:r>
              <a:rPr lang="en-US" dirty="0">
                <a:latin typeface="Times New Roman"/>
                <a:cs typeface="Times New Roman"/>
              </a:rPr>
              <a:t>is ‘</a:t>
            </a:r>
            <a:r>
              <a:rPr lang="en-US" i="1" dirty="0">
                <a:latin typeface="Times New Roman"/>
                <a:cs typeface="Times New Roman"/>
              </a:rPr>
              <a:t>mobility modeling</a:t>
            </a:r>
            <a:r>
              <a:rPr lang="en-US" dirty="0">
                <a:latin typeface="Times New Roman"/>
                <a:cs typeface="Times New Roman"/>
              </a:rPr>
              <a:t>’</a:t>
            </a:r>
            <a:r>
              <a:rPr lang="en-US" dirty="0" smtClean="0">
                <a:latin typeface="Times New Roman"/>
                <a:cs typeface="Times New Roman"/>
              </a:rPr>
              <a:t>?</a:t>
            </a:r>
          </a:p>
          <a:p>
            <a:r>
              <a:rPr lang="en-US" dirty="0" smtClean="0">
                <a:latin typeface="Times New Roman"/>
                <a:cs typeface="Times New Roman"/>
              </a:rPr>
              <a:t>Definition </a:t>
            </a:r>
            <a:r>
              <a:rPr lang="en-US" dirty="0">
                <a:latin typeface="Times New Roman"/>
                <a:cs typeface="Times New Roman"/>
              </a:rPr>
              <a:t>of ‘Modeling’, what is a</a:t>
            </a:r>
            <a:r>
              <a:rPr lang="en-US" dirty="0" smtClean="0">
                <a:latin typeface="Times New Roman"/>
                <a:cs typeface="Times New Roman"/>
              </a:rPr>
              <a:t> ‘Model’?</a:t>
            </a:r>
          </a:p>
          <a:p>
            <a:r>
              <a:rPr lang="en-US" dirty="0">
                <a:latin typeface="Times New Roman"/>
                <a:cs typeface="Times New Roman"/>
              </a:rPr>
              <a:t>W</a:t>
            </a:r>
            <a:r>
              <a:rPr lang="en-US" dirty="0" smtClean="0">
                <a:latin typeface="Times New Roman"/>
                <a:cs typeface="Times New Roman"/>
              </a:rPr>
              <a:t>hat </a:t>
            </a:r>
            <a:r>
              <a:rPr lang="en-US" dirty="0">
                <a:latin typeface="Times New Roman"/>
                <a:cs typeface="Times New Roman"/>
              </a:rPr>
              <a:t>is </a:t>
            </a:r>
            <a:r>
              <a:rPr lang="en-US" dirty="0" smtClean="0">
                <a:latin typeface="Times New Roman"/>
                <a:cs typeface="Times New Roman"/>
              </a:rPr>
              <a:t>‘Mobility</a:t>
            </a:r>
            <a:r>
              <a:rPr lang="en-US" dirty="0">
                <a:latin typeface="Times New Roman"/>
                <a:cs typeface="Times New Roman"/>
              </a:rPr>
              <a:t>’?</a:t>
            </a:r>
          </a:p>
        </p:txBody>
      </p:sp>
    </p:spTree>
    <p:extLst>
      <p:ext uri="{BB962C8B-B14F-4D97-AF65-F5344CB8AC3E}">
        <p14:creationId xmlns:p14="http://schemas.microsoft.com/office/powerpoint/2010/main" val="4263450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09600" y="152400"/>
            <a:ext cx="7772400" cy="1143000"/>
          </a:xfrm>
        </p:spPr>
        <p:txBody>
          <a:bodyPr/>
          <a:lstStyle/>
          <a:p>
            <a:r>
              <a:rPr lang="en-US" smtClean="0"/>
              <a:t>Course Structure</a:t>
            </a:r>
          </a:p>
        </p:txBody>
      </p:sp>
      <p:sp>
        <p:nvSpPr>
          <p:cNvPr id="17411" name="Rectangle 3"/>
          <p:cNvSpPr>
            <a:spLocks noGrp="1" noChangeArrowheads="1"/>
          </p:cNvSpPr>
          <p:nvPr>
            <p:ph type="body" idx="1"/>
          </p:nvPr>
        </p:nvSpPr>
        <p:spPr>
          <a:xfrm>
            <a:off x="228600" y="1143000"/>
            <a:ext cx="8610600" cy="4800600"/>
          </a:xfrm>
        </p:spPr>
        <p:txBody>
          <a:bodyPr/>
          <a:lstStyle/>
          <a:p>
            <a:r>
              <a:rPr lang="en-US" dirty="0" smtClean="0"/>
              <a:t>Three main components:</a:t>
            </a:r>
          </a:p>
          <a:p>
            <a:pPr lvl="1"/>
            <a:r>
              <a:rPr lang="en-US" dirty="0" smtClean="0">
                <a:ea typeface="ＭＳ Ｐゴシック" pitchFamily="-108" charset="-128"/>
              </a:rPr>
              <a:t>Lecture sessions/class participation</a:t>
            </a:r>
          </a:p>
          <a:p>
            <a:pPr lvl="1"/>
            <a:r>
              <a:rPr lang="en-US" dirty="0" smtClean="0">
                <a:ea typeface="ＭＳ Ｐゴシック" pitchFamily="-108" charset="-128"/>
              </a:rPr>
              <a:t>Assignments &amp; experiments</a:t>
            </a:r>
          </a:p>
          <a:p>
            <a:pPr lvl="1"/>
            <a:r>
              <a:rPr lang="en-US" dirty="0" smtClean="0">
                <a:ea typeface="ＭＳ Ｐゴシック" pitchFamily="-108" charset="-128"/>
              </a:rPr>
              <a:t>Major Semester Project</a:t>
            </a:r>
          </a:p>
          <a:p>
            <a:pPr lvl="1"/>
            <a:r>
              <a:rPr lang="en-US" dirty="0" smtClean="0">
                <a:ea typeface="ＭＳ Ｐゴシック" pitchFamily="-108" charset="-128"/>
              </a:rPr>
              <a:t>(check syllabus for more details)</a:t>
            </a:r>
          </a:p>
          <a:p>
            <a:r>
              <a:rPr lang="en-US" dirty="0" smtClean="0"/>
              <a:t>Web site: www.cise.ufl.edu/~helmy</a:t>
            </a:r>
          </a:p>
          <a:p>
            <a:pPr lvl="1"/>
            <a:r>
              <a:rPr lang="en-US" dirty="0" smtClean="0">
                <a:ea typeface="ＭＳ Ｐゴシック" pitchFamily="-108" charset="-128"/>
              </a:rPr>
              <a:t>also check prev. years from </a:t>
            </a:r>
            <a:r>
              <a:rPr lang="en-US" dirty="0" err="1" smtClean="0">
                <a:ea typeface="ＭＳ Ｐゴシック" pitchFamily="-108" charset="-128"/>
              </a:rPr>
              <a:t>CIS6930,EE579</a:t>
            </a:r>
            <a:r>
              <a:rPr lang="en-US" dirty="0" smtClean="0">
                <a:ea typeface="ＭＳ Ｐゴシック" pitchFamily="-108" charset="-128"/>
              </a:rPr>
              <a:t>/599/499</a:t>
            </a:r>
          </a:p>
          <a:p>
            <a:r>
              <a:rPr lang="en-US" dirty="0" smtClean="0"/>
              <a:t>‘Student-centered, seminar-like, hands-on, thought-provoking, advanced research’ course in networking, with networking and wireless lab.</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7643</TotalTime>
  <Words>2967</Words>
  <Application>Microsoft Macintosh PowerPoint</Application>
  <PresentationFormat>On-screen Show (4:3)</PresentationFormat>
  <Paragraphs>429</Paragraphs>
  <Slides>52</Slides>
  <Notes>36</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52</vt:i4>
      </vt:variant>
    </vt:vector>
  </HeadingPairs>
  <TitlesOfParts>
    <vt:vector size="60" baseType="lpstr">
      <vt:lpstr>ＭＳ Ｐゴシック</vt:lpstr>
      <vt:lpstr>Arial</vt:lpstr>
      <vt:lpstr>Comic Sans MS</vt:lpstr>
      <vt:lpstr>Symbol</vt:lpstr>
      <vt:lpstr>Times New Roman</vt:lpstr>
      <vt:lpstr>Default Design</vt:lpstr>
      <vt:lpstr>Equation</vt:lpstr>
      <vt:lpstr>Picture</vt:lpstr>
      <vt:lpstr>   CIS4930/6930 Mobile Networking Towards a Networked Mobile Future (of People, Vehicles, Things and Data)   </vt:lpstr>
      <vt:lpstr>Emerging Mobile Networks: IoT Examples?</vt:lpstr>
      <vt:lpstr>IoT Platform Example</vt:lpstr>
      <vt:lpstr>PowerPoint Presentation</vt:lpstr>
      <vt:lpstr>What Makes Us Ubiquitously Sensable?</vt:lpstr>
      <vt:lpstr>PowerPoint Presentation</vt:lpstr>
      <vt:lpstr>Opportunities &amp; Challenges</vt:lpstr>
      <vt:lpstr>PowerPoint Presentation</vt:lpstr>
      <vt:lpstr>Course Structure</vt:lpstr>
      <vt:lpstr>Course Components</vt:lpstr>
      <vt:lpstr>Milestones</vt:lpstr>
      <vt:lpstr>Course Team</vt:lpstr>
      <vt:lpstr>Lecture Topic Layout</vt:lpstr>
      <vt:lpstr>Course Content</vt:lpstr>
      <vt:lpstr>Intro to Ad Hoc Networks</vt:lpstr>
      <vt:lpstr>Networked Mobile Societies Anywhere, Anytime</vt:lpstr>
      <vt:lpstr>PowerPoint Presentation</vt:lpstr>
      <vt:lpstr>PowerPoint Presentation</vt:lpstr>
      <vt:lpstr>PowerPoint Presentation</vt:lpstr>
      <vt:lpstr>Implications (contd.)</vt:lpstr>
      <vt:lpstr>PowerPoint Presentation</vt:lpstr>
      <vt:lpstr>Topics</vt:lpstr>
      <vt:lpstr>Topics (contd.)</vt:lpstr>
      <vt:lpstr>Birds-Eye View: Research in the Mobile Networking Lab at UFL &amp; USC</vt:lpstr>
      <vt:lpstr>Emerging Behavior-Aware Services</vt:lpstr>
      <vt:lpstr>Platooning: Essential for Future VANET</vt:lpstr>
      <vt:lpstr>Self-driving as Platoon Enabler</vt:lpstr>
      <vt:lpstr>Really self-driving!</vt:lpstr>
      <vt:lpstr>Does it Exist?</vt:lpstr>
      <vt:lpstr>PowerPoint Presentation</vt:lpstr>
      <vt:lpstr>PowerPoint Presentation</vt:lpstr>
      <vt:lpstr>Systematic TRACE framework</vt:lpstr>
      <vt:lpstr>Community-wide Mobile Library</vt:lpstr>
      <vt:lpstr>Extra Overview Slides</vt:lpstr>
      <vt:lpstr>PowerPoint Presentation</vt:lpstr>
      <vt:lpstr>Mobility Modeling and Analysis (contd.)</vt:lpstr>
      <vt:lpstr>Context &amp; Socially-aware Networks, Services &amp; Apps</vt:lpstr>
      <vt:lpstr>Social Discovery: iTrust/ConnectEnc* (downloadable from www.cise.ufl.edu/~helmy , or google itrust-uf )</vt:lpstr>
      <vt:lpstr>Application: Mobile Health Care</vt:lpstr>
      <vt:lpstr>Application:  Mobile Education</vt:lpstr>
      <vt:lpstr>PowerPoint Presentation</vt:lpstr>
      <vt:lpstr>PowerPoint Presentation</vt:lpstr>
      <vt:lpstr>PowerPoint Presentation</vt:lpstr>
      <vt:lpstr>Small worlds &amp; Social Adhoc Networks</vt:lpstr>
      <vt:lpstr>Network Security for Wireless Networks</vt:lpstr>
      <vt:lpstr>Themes of Concentration</vt:lpstr>
      <vt:lpstr>Related websites:</vt:lpstr>
      <vt:lpstr>General Network Design Framework</vt:lpstr>
      <vt:lpstr>Network Protocol Architecture Methodology</vt:lpstr>
      <vt:lpstr>PowerPoint Presentation</vt:lpstr>
      <vt:lpstr>PowerPoint Presentation</vt:lpstr>
      <vt:lpstr>Elements of Network Evaluation Studies*</vt:lpstr>
    </vt:vector>
  </TitlesOfParts>
  <Company>USC</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Ahmed Helmy</dc:creator>
  <cp:lastModifiedBy>Helmy,Ahmed</cp:lastModifiedBy>
  <cp:revision>53</cp:revision>
  <dcterms:created xsi:type="dcterms:W3CDTF">2017-01-05T04:23:59Z</dcterms:created>
  <dcterms:modified xsi:type="dcterms:W3CDTF">2018-01-10T16:26:39Z</dcterms:modified>
</cp:coreProperties>
</file>