
<file path=[Content_Types].xml><?xml version="1.0" encoding="utf-8"?>
<Types xmlns="http://schemas.openxmlformats.org/package/2006/content-types">
  <Default Extension="gif" ContentType="image/gif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Default Extension="vml" ContentType="application/vnd.openxmlformats-officedocument.vmlDrawing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ppt/slides/slide48.xml" ContentType="application/vnd.openxmlformats-officedocument.presentationml.slide+xml"/>
  <Override PartName="/ppt/notesSlides/notesSlide34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51"/>
  </p:notesMasterIdLst>
  <p:sldIdLst>
    <p:sldId id="366" r:id="rId2"/>
    <p:sldId id="368" r:id="rId3"/>
    <p:sldId id="369" r:id="rId4"/>
    <p:sldId id="370" r:id="rId5"/>
    <p:sldId id="372" r:id="rId6"/>
    <p:sldId id="373" r:id="rId7"/>
    <p:sldId id="371" r:id="rId8"/>
    <p:sldId id="335" r:id="rId9"/>
    <p:sldId id="336" r:id="rId10"/>
    <p:sldId id="286" r:id="rId11"/>
    <p:sldId id="289" r:id="rId12"/>
    <p:sldId id="314" r:id="rId13"/>
    <p:sldId id="315" r:id="rId14"/>
    <p:sldId id="346" r:id="rId15"/>
    <p:sldId id="347" r:id="rId16"/>
    <p:sldId id="316" r:id="rId17"/>
    <p:sldId id="317" r:id="rId18"/>
    <p:sldId id="318" r:id="rId19"/>
    <p:sldId id="319" r:id="rId20"/>
    <p:sldId id="320" r:id="rId21"/>
    <p:sldId id="321" r:id="rId22"/>
    <p:sldId id="340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52" r:id="rId31"/>
    <p:sldId id="353" r:id="rId32"/>
    <p:sldId id="327" r:id="rId33"/>
    <p:sldId id="337" r:id="rId34"/>
    <p:sldId id="341" r:id="rId35"/>
    <p:sldId id="349" r:id="rId36"/>
    <p:sldId id="350" r:id="rId37"/>
    <p:sldId id="351" r:id="rId38"/>
    <p:sldId id="328" r:id="rId39"/>
    <p:sldId id="329" r:id="rId40"/>
    <p:sldId id="330" r:id="rId41"/>
    <p:sldId id="331" r:id="rId42"/>
    <p:sldId id="338" r:id="rId43"/>
    <p:sldId id="339" r:id="rId44"/>
    <p:sldId id="333" r:id="rId45"/>
    <p:sldId id="361" r:id="rId46"/>
    <p:sldId id="362" r:id="rId47"/>
    <p:sldId id="363" r:id="rId48"/>
    <p:sldId id="364" r:id="rId49"/>
    <p:sldId id="365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CD8CE6-681B-40BD-8ADC-3C39DC6D8A9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6B101-5F39-482E-B16B-5CFF054B04AC}" type="slidenum">
              <a:rPr lang="en-US"/>
              <a:pPr/>
              <a:t>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FEE3D-79F8-4476-AE07-31357164C92F}" type="slidenum">
              <a:rPr lang="en-US"/>
              <a:pPr/>
              <a:t>14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EC1DA-07A8-4CAA-98C3-73FB4CEE0DFB}" type="slidenum">
              <a:rPr lang="en-US"/>
              <a:pPr/>
              <a:t>15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EG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3E536-E4D3-4879-B943-A06B5A499DBA}" type="slidenum">
              <a:rPr lang="en-US"/>
              <a:pPr/>
              <a:t>16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D06A0-F869-47C3-9D3B-72E921DF6169}" type="slidenum">
              <a:rPr lang="en-US"/>
              <a:pPr/>
              <a:t>17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7C3098-410F-4501-897F-E7669A668D9E}" type="slidenum">
              <a:rPr lang="en-US"/>
              <a:pPr/>
              <a:t>18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41F0E-3A62-4C1E-BF08-A4045C72D638}" type="slidenum">
              <a:rPr lang="en-US"/>
              <a:pPr/>
              <a:t>19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5658-DE58-4CA3-8C84-D2990895F810}" type="slidenum">
              <a:rPr lang="en-US"/>
              <a:pPr/>
              <a:t>20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C0C4F-E802-466F-853F-9695497D3E22}" type="slidenum">
              <a:rPr lang="en-US"/>
              <a:pPr/>
              <a:t>21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AB4B2-0F81-4CF0-9D5F-D336A2A89874}" type="slidenum">
              <a:rPr lang="en-US"/>
              <a:pPr/>
              <a:t>22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4BF8D-3878-4109-BA6D-B85CA4F011A1}" type="slidenum">
              <a:rPr lang="en-US"/>
              <a:pPr/>
              <a:t>30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EC1DA-07A8-4CAA-98C3-73FB4CEE0DFB}" type="slidenum">
              <a:rPr lang="en-US"/>
              <a:pPr/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EG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34A9A6-7FD3-44C6-91A1-15E4C8F386CD}" type="slidenum">
              <a:rPr lang="en-US"/>
              <a:pPr/>
              <a:t>31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7D4D3C-0FA4-4566-A074-D1BB8474E0A6}" type="slidenum">
              <a:rPr lang="en-US"/>
              <a:pPr/>
              <a:t>32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CE3A51-9D25-4346-9C81-39F475278AD0}" type="slidenum">
              <a:rPr lang="en-US"/>
              <a:pPr/>
              <a:t>33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75EC4-13C2-4739-992B-BE7ADC542E65}" type="slidenum">
              <a:rPr lang="en-US"/>
              <a:pPr/>
              <a:t>38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B1A07-A0B4-44FA-8F37-965E35A01118}" type="slidenum">
              <a:rPr lang="en-US"/>
              <a:pPr/>
              <a:t>39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F925FD-F35F-4699-9756-54B49E9C48D4}" type="slidenum">
              <a:rPr lang="en-US"/>
              <a:pPr/>
              <a:t>40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5B864A-6A9D-46E8-AD78-721CBFDC73DE}" type="slidenum">
              <a:rPr lang="en-US"/>
              <a:pPr/>
              <a:t>41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D502E-D7D6-404E-B867-3C819C775FC7}" type="slidenum">
              <a:rPr lang="en-US"/>
              <a:pPr/>
              <a:t>42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3CC53-C10E-4F04-9030-8967A5EE5B1F}" type="slidenum">
              <a:rPr lang="en-US"/>
              <a:pPr/>
              <a:t>43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D092C-A6BB-49D2-A0E1-0DA6FDD0BE91}" type="slidenum">
              <a:rPr lang="en-US"/>
              <a:pPr/>
              <a:t>44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FEE3D-79F8-4476-AE07-31357164C92F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D80C1-6063-48E3-A455-54534E672E6B}" type="slidenum">
              <a:rPr lang="en-US"/>
              <a:pPr/>
              <a:t>45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8D3B1-9CCB-4DDF-997B-524440C0E58B}" type="slidenum">
              <a:rPr lang="en-US"/>
              <a:pPr/>
              <a:t>46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C46484-2AD0-4C04-8093-71A3E4E67F13}" type="slidenum">
              <a:rPr lang="en-US"/>
              <a:pPr/>
              <a:t>47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9450B-1128-4D12-880A-8FAADC6E23A9}" type="slidenum">
              <a:rPr lang="en-US"/>
              <a:pPr/>
              <a:t>48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01458-9E8E-45A5-B643-22A6D1C8BD3A}" type="slidenum">
              <a:rPr lang="en-US"/>
              <a:pPr/>
              <a:t>49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B58C2-AB5E-4EBA-9A70-901CC1C9AD63}" type="slidenum">
              <a:rPr lang="en-US"/>
              <a:pPr/>
              <a:t>8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2809A8-5F64-47B4-920B-77C900642AB1}" type="slidenum">
              <a:rPr lang="en-US"/>
              <a:pPr/>
              <a:t>9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3555A-1AD0-4394-88C7-C8EE97C06110}" type="slidenum">
              <a:rPr lang="en-US"/>
              <a:pPr/>
              <a:t>10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75ADE-7FE7-48D5-B9B5-A5050CCFC18A}" type="slidenum">
              <a:rPr lang="en-US"/>
              <a:pPr/>
              <a:t>11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32454-27B1-4A58-A4F3-1E06343B86FE}" type="slidenum">
              <a:rPr lang="en-US"/>
              <a:pPr/>
              <a:t>12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A250D-D3E8-4CF4-BBC3-D9B7BEF99599}" type="slidenum">
              <a:rPr lang="en-US"/>
              <a:pPr/>
              <a:t>13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62541-BAC5-4B76-8651-067806EB73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61842-3545-4109-86B1-F2F0FD390A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2DB24E-6526-4078-801F-3D23CC58C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3FA24-8536-4EC2-B3C6-1189030E28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01FD-C8BC-48FF-9979-D4B0FD7D15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19E87-719F-4926-8511-4437BF890C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1F7A4-F1AB-45C6-8A41-582C82B028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1DC8D-B6EA-4FD7-95BB-9399B58DE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0D7A2-4EFF-4EAE-8CB7-241F9FEDCB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0F760-B9AE-44C3-8414-E863E22F0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795DD-CB84-422F-BC85-C49C04F04F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5B41E-C906-4804-9995-5D6362520E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F4075D-0C1D-419D-91AB-630964E88B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2514600" y="0"/>
            <a:ext cx="6629400" cy="4572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network-lab-logo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610600" y="0"/>
            <a:ext cx="533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Gators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2590800" y="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20" Type="http://schemas.openxmlformats.org/officeDocument/2006/relationships/image" Target="../media/image85.jpeg"/><Relationship Id="rId21" Type="http://schemas.openxmlformats.org/officeDocument/2006/relationships/image" Target="../media/image86.jpeg"/><Relationship Id="rId22" Type="http://schemas.openxmlformats.org/officeDocument/2006/relationships/image" Target="../media/image87.gif"/><Relationship Id="rId23" Type="http://schemas.openxmlformats.org/officeDocument/2006/relationships/image" Target="../media/image88.png"/><Relationship Id="rId24" Type="http://schemas.openxmlformats.org/officeDocument/2006/relationships/image" Target="../media/image89.png"/><Relationship Id="rId25" Type="http://schemas.openxmlformats.org/officeDocument/2006/relationships/image" Target="../media/image90.png"/><Relationship Id="rId26" Type="http://schemas.openxmlformats.org/officeDocument/2006/relationships/image" Target="../media/image91.jpeg"/><Relationship Id="rId27" Type="http://schemas.openxmlformats.org/officeDocument/2006/relationships/image" Target="../media/image92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jpeg"/><Relationship Id="rId15" Type="http://schemas.openxmlformats.org/officeDocument/2006/relationships/image" Target="../media/image80.jpeg"/><Relationship Id="rId16" Type="http://schemas.openxmlformats.org/officeDocument/2006/relationships/image" Target="../media/image81.jpeg"/><Relationship Id="rId17" Type="http://schemas.openxmlformats.org/officeDocument/2006/relationships/image" Target="../media/image82.png"/><Relationship Id="rId18" Type="http://schemas.openxmlformats.org/officeDocument/2006/relationships/image" Target="../media/image83.png"/><Relationship Id="rId19" Type="http://schemas.openxmlformats.org/officeDocument/2006/relationships/image" Target="../media/image8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7" Type="http://schemas.openxmlformats.org/officeDocument/2006/relationships/image" Target="../media/image107.jpeg"/><Relationship Id="rId8" Type="http://schemas.openxmlformats.org/officeDocument/2006/relationships/image" Target="../media/image108.jpeg"/><Relationship Id="rId9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eg"/><Relationship Id="rId12" Type="http://schemas.openxmlformats.org/officeDocument/2006/relationships/image" Target="../media/image35.jpeg"/><Relationship Id="rId13" Type="http://schemas.openxmlformats.org/officeDocument/2006/relationships/image" Target="../media/image36.jpeg"/><Relationship Id="rId14" Type="http://schemas.openxmlformats.org/officeDocument/2006/relationships/image" Target="../media/image37.jpeg"/><Relationship Id="rId15" Type="http://schemas.openxmlformats.org/officeDocument/2006/relationships/image" Target="../media/image38.jpe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657600"/>
            <a:ext cx="8686800" cy="3048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Ahmed </a:t>
            </a:r>
            <a:r>
              <a:rPr lang="en-US" dirty="0" err="1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Helmy</a:t>
            </a:r>
            <a:endParaRPr lang="en-US" baseline="30000" dirty="0" smtClean="0">
              <a:latin typeface="Times New Roman" pitchFamily="-111" charset="0"/>
              <a:ea typeface="ＭＳ Ｐゴシック" pitchFamily="-111" charset="-128"/>
              <a:cs typeface="Times New Roman" pitchFamily="-111" charset="0"/>
            </a:endParaRP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Computer and Information Science and Engineering (</a:t>
            </a:r>
            <a:r>
              <a:rPr lang="en-US" sz="3000" baseline="30000" dirty="0" err="1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CISE</a:t>
            </a:r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) Department</a:t>
            </a:r>
            <a:r>
              <a:rPr lang="en-US" sz="3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University of Florida</a:t>
            </a: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helmy@ufl.edu , </a:t>
            </a:r>
            <a:r>
              <a:rPr lang="en-US" sz="3000" i="1" baseline="30000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http://www.cise.ufl.edu/~helmy</a:t>
            </a:r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</a:p>
          <a:p>
            <a:pPr eaLnBrk="1" hangingPunct="1"/>
            <a:r>
              <a:rPr lang="en-US" sz="28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Founder &amp; Director: Wireless Mobile Networking Lab</a:t>
            </a:r>
            <a:endParaRPr lang="en-US" sz="2800" i="1" baseline="30000" dirty="0" smtClean="0">
              <a:solidFill>
                <a:srgbClr val="CC0000"/>
              </a:solidFill>
              <a:latin typeface="Times New Roman" pitchFamily="-111" charset="0"/>
              <a:ea typeface="ＭＳ Ｐゴシック" pitchFamily="-111" charset="-128"/>
              <a:cs typeface="Times New Roman" pitchFamily="-111" charset="0"/>
            </a:endParaRPr>
          </a:p>
        </p:txBody>
      </p:sp>
      <p:sp>
        <p:nvSpPr>
          <p:cNvPr id="1741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1752600"/>
          </a:xfrm>
          <a:noFill/>
        </p:spPr>
        <p:txBody>
          <a:bodyPr/>
          <a:lstStyle/>
          <a:p>
            <a:r>
              <a:rPr lang="en-US" i="1" dirty="0" smtClean="0">
                <a:ea typeface="ＭＳ Ｐゴシック" pitchFamily="-111" charset="-128"/>
              </a:rPr>
              <a:t/>
            </a:r>
            <a:br>
              <a:rPr lang="en-US" i="1" dirty="0" smtClean="0">
                <a:ea typeface="ＭＳ Ｐゴシック" pitchFamily="-111" charset="-128"/>
              </a:rPr>
            </a:br>
            <a:r>
              <a:rPr lang="en-US" sz="4000" i="1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CIS6930 Mobile </a:t>
            </a:r>
            <a:r>
              <a:rPr lang="en-US" sz="3600" dirty="0" smtClean="0"/>
              <a:t>Networking</a:t>
            </a:r>
            <a:br>
              <a:rPr lang="en-US" sz="3600" dirty="0" smtClean="0"/>
            </a:br>
            <a:r>
              <a:rPr lang="en-US" sz="3800" dirty="0" smtClean="0">
                <a:latin typeface="Times New Roman"/>
                <a:cs typeface="Times New Roman"/>
              </a:rPr>
              <a:t>Towards a Networked Mobile Future</a:t>
            </a:r>
            <a:br>
              <a:rPr lang="en-US" sz="3800" dirty="0" smtClean="0">
                <a:latin typeface="Times New Roman"/>
                <a:cs typeface="Times New Roman"/>
              </a:rPr>
            </a:br>
            <a:r>
              <a:rPr lang="en-US" sz="2600" dirty="0" smtClean="0">
                <a:latin typeface="Times New Roman"/>
                <a:cs typeface="Times New Roman"/>
              </a:rPr>
              <a:t>(of People, Vehicles, Things and Data)</a:t>
            </a:r>
            <a:r>
              <a:rPr lang="en-US" sz="2800" dirty="0" smtClean="0"/>
              <a:t>	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i="1" u="sng" dirty="0" smtClean="0">
              <a:solidFill>
                <a:srgbClr val="0000FF"/>
              </a:solidFill>
              <a:latin typeface="Times New Roman" pitchFamily="18" charset="0"/>
              <a:ea typeface="ＭＳ Ｐゴシック" pitchFamily="-111" charset="-128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617443"/>
            <a:ext cx="1380880" cy="1268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57200"/>
            <a:ext cx="1295400" cy="86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995077"/>
            <a:ext cx="1524000" cy="872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142488"/>
            <a:ext cx="1600200" cy="896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smtClean="0"/>
              <a:t>Milestones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305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Forming groups for experiments/projects (1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2 weeks)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Paper reviews: 4 at least [distribute throughout!]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Experiments: 3 (one every ~month)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Initial Project Proposal (~5th week)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Final Project Proposal (~8th week)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Initial Project Report (~11th week)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Final Project Report/demos (last week of class)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Class presentations (sign up)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Project presentations (</a:t>
            </a:r>
            <a:r>
              <a:rPr lang="en-US" sz="2800" dirty="0" err="1" smtClean="0"/>
              <a:t>accdg</a:t>
            </a:r>
            <a:r>
              <a:rPr lang="en-US" sz="2800" dirty="0" smtClean="0"/>
              <a:t> to time, sign up)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dirty="0" smtClean="0"/>
              <a:t>Course Team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8458200" cy="676275"/>
          </a:xfrm>
        </p:spPr>
        <p:txBody>
          <a:bodyPr/>
          <a:lstStyle/>
          <a:p>
            <a:r>
              <a:rPr lang="en-US" dirty="0" smtClean="0"/>
              <a:t>TA: </a:t>
            </a:r>
            <a:r>
              <a:rPr lang="en-US" dirty="0" err="1" smtClean="0"/>
              <a:t>TBA</a:t>
            </a:r>
            <a:endParaRPr lang="en-US" sz="2600" dirty="0" smtClean="0"/>
          </a:p>
          <a:p>
            <a:r>
              <a:rPr lang="en-US" dirty="0" smtClean="0"/>
              <a:t>Lab/Ph.D.:</a:t>
            </a:r>
            <a:r>
              <a:rPr lang="en-US" dirty="0" smtClean="0"/>
              <a:t> </a:t>
            </a:r>
            <a:r>
              <a:rPr lang="en-US" sz="2400" dirty="0" err="1" smtClean="0"/>
              <a:t>Babak</a:t>
            </a:r>
            <a:r>
              <a:rPr lang="en-US" sz="2400" dirty="0" smtClean="0"/>
              <a:t>, </a:t>
            </a:r>
            <a:r>
              <a:rPr lang="en-US" sz="2400" dirty="0" err="1" smtClean="0"/>
              <a:t>Roozbeh</a:t>
            </a:r>
            <a:r>
              <a:rPr lang="en-US" sz="2400" dirty="0" smtClean="0"/>
              <a:t>, </a:t>
            </a:r>
            <a:r>
              <a:rPr lang="en-US" sz="2400" dirty="0" err="1" smtClean="0"/>
              <a:t>Mimonah</a:t>
            </a:r>
            <a:endParaRPr lang="en-US" sz="2400" dirty="0" smtClean="0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81000" y="914400"/>
            <a:ext cx="4984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Teaching and Lab Assistants:</a:t>
            </a:r>
            <a:endParaRPr lang="en-US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33400" y="2257425"/>
            <a:ext cx="8305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/>
              <a:t>= </a:t>
            </a:r>
            <a:r>
              <a:rPr lang="en-US" sz="3200" dirty="0" smtClean="0"/>
              <a:t>Student Groups:</a:t>
            </a:r>
            <a:endParaRPr lang="en-US" sz="3200" dirty="0"/>
          </a:p>
          <a:p>
            <a:r>
              <a:rPr lang="en-US" sz="3200" dirty="0" smtClean="0"/>
              <a:t>	- </a:t>
            </a:r>
            <a:r>
              <a:rPr lang="en-US" sz="3200" dirty="0"/>
              <a:t>Around </a:t>
            </a:r>
            <a:r>
              <a:rPr lang="en-US" sz="3200" dirty="0" smtClean="0"/>
              <a:t>5 </a:t>
            </a:r>
            <a:r>
              <a:rPr lang="en-US" sz="3200" dirty="0"/>
              <a:t>groups, each of </a:t>
            </a:r>
            <a:r>
              <a:rPr lang="en-US" sz="3200" dirty="0" smtClean="0"/>
              <a:t>‘2-4’ </a:t>
            </a:r>
            <a:r>
              <a:rPr lang="en-US" sz="3200" dirty="0"/>
              <a:t>students</a:t>
            </a:r>
          </a:p>
          <a:p>
            <a:r>
              <a:rPr lang="en-US" sz="2800" dirty="0" smtClean="0"/>
              <a:t>	(experiment groups, </a:t>
            </a:r>
            <a:r>
              <a:rPr lang="en-US" sz="2800" dirty="0"/>
              <a:t>project groups)</a:t>
            </a:r>
          </a:p>
          <a:p>
            <a:r>
              <a:rPr lang="en-US" sz="3200" dirty="0" smtClean="0"/>
              <a:t>= Sessions</a:t>
            </a:r>
            <a:r>
              <a:rPr lang="en-US" sz="3200" dirty="0"/>
              <a:t>:</a:t>
            </a:r>
          </a:p>
          <a:p>
            <a:r>
              <a:rPr lang="en-US" sz="3200" dirty="0"/>
              <a:t>- </a:t>
            </a:r>
            <a:r>
              <a:rPr lang="en-US" sz="2800" dirty="0" smtClean="0"/>
              <a:t>Lectures</a:t>
            </a:r>
            <a:endParaRPr lang="en-US" sz="2800" i="1" dirty="0"/>
          </a:p>
          <a:p>
            <a:pPr>
              <a:buFontTx/>
              <a:buChar char="-"/>
            </a:pPr>
            <a:r>
              <a:rPr lang="en-US" sz="3200" dirty="0" smtClean="0"/>
              <a:t> Experiments (</a:t>
            </a:r>
            <a:r>
              <a:rPr lang="en-US" sz="3200" dirty="0" err="1" smtClean="0"/>
              <a:t>TBA</a:t>
            </a:r>
            <a:r>
              <a:rPr lang="en-US" sz="3200" dirty="0"/>
              <a:t>) [all wireless/mobile]</a:t>
            </a:r>
          </a:p>
          <a:p>
            <a:pPr>
              <a:buFontTx/>
              <a:buChar char="•"/>
            </a:pPr>
            <a:r>
              <a:rPr lang="en-US" sz="2800" dirty="0"/>
              <a:t> Prof. Ahmed </a:t>
            </a:r>
            <a:r>
              <a:rPr lang="en-US" sz="2800" dirty="0" err="1"/>
              <a:t>Helmy</a:t>
            </a:r>
            <a:r>
              <a:rPr lang="en-US" sz="2800" dirty="0"/>
              <a:t> www.ufl.edu/cise/~helmy </a:t>
            </a: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 (email: helmy@ufl.edu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mtClean="0"/>
              <a:t>Course Content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5943600"/>
          </a:xfrm>
        </p:spPr>
        <p:txBody>
          <a:bodyPr/>
          <a:lstStyle/>
          <a:p>
            <a:r>
              <a:rPr lang="en-US" dirty="0" smtClean="0"/>
              <a:t>The main emphasis of the course is on measurements, protocols, modeling, analysis &amp; apps for Mobile Ad Hoc Networks (</a:t>
            </a:r>
            <a:r>
              <a:rPr lang="en-US" dirty="0" err="1" smtClean="0"/>
              <a:t>MANets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The material discussed will be mainly based on carefully selected research papers, book chapters. </a:t>
            </a:r>
          </a:p>
          <a:p>
            <a:r>
              <a:rPr lang="en-US" dirty="0" smtClean="0"/>
              <a:t>Book "Ad Hoc Networking“, C. Perkins. Good collection of research papers [not required]. </a:t>
            </a:r>
          </a:p>
          <a:p>
            <a:r>
              <a:rPr lang="en-US" dirty="0" smtClean="0"/>
              <a:t>The Prof. will present the first few lectures then the students will present their topics. </a:t>
            </a:r>
          </a:p>
          <a:p>
            <a:r>
              <a:rPr lang="en-US" dirty="0" smtClean="0"/>
              <a:t>This course is seminar-like &amp; is </a:t>
            </a:r>
            <a:r>
              <a:rPr lang="en-US" i="1" dirty="0" smtClean="0"/>
              <a:t>student-driven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 to Ad Hoc Networks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is an ad hoc network?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Pure ad hoc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Homogeneous vs. heterogeneous nodes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Wired-wireless heterogeneous 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Networked Mobile Societies Anywhere, Anytime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89125" y="5953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14400" y="6019800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u="sng" dirty="0">
                <a:solidFill>
                  <a:srgbClr val="0000FF"/>
                </a:solidFill>
                <a:latin typeface="Comic Sans MS" pitchFamily="-111" charset="0"/>
              </a:rPr>
              <a:t>Mobile Ad hoc, Sensor and Delay Tolerant </a:t>
            </a:r>
            <a:r>
              <a:rPr lang="en-US" sz="2000" u="sng" dirty="0" smtClean="0">
                <a:solidFill>
                  <a:srgbClr val="0000FF"/>
                </a:solidFill>
                <a:latin typeface="Comic Sans MS" pitchFamily="-111" charset="0"/>
              </a:rPr>
              <a:t>Networks (</a:t>
            </a:r>
            <a:r>
              <a:rPr lang="en-US" sz="2000" u="sng" dirty="0" err="1" smtClean="0">
                <a:solidFill>
                  <a:srgbClr val="0000FF"/>
                </a:solidFill>
                <a:latin typeface="Comic Sans MS" pitchFamily="-111" charset="0"/>
              </a:rPr>
              <a:t>DTNs</a:t>
            </a:r>
            <a:r>
              <a:rPr lang="en-US" sz="2000" u="sng" dirty="0" smtClean="0">
                <a:solidFill>
                  <a:srgbClr val="0000FF"/>
                </a:solidFill>
                <a:latin typeface="Comic Sans MS" pitchFamily="-111" charset="0"/>
              </a:rPr>
              <a:t>)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219200" y="990600"/>
            <a:ext cx="7102475" cy="5251450"/>
            <a:chOff x="1219200" y="990600"/>
            <a:chExt cx="7102475" cy="5251450"/>
          </a:xfrm>
        </p:grpSpPr>
        <p:pic>
          <p:nvPicPr>
            <p:cNvPr id="19462" name="Picture 10" descr="ad-hoc-examples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200" y="1143000"/>
              <a:ext cx="7102475" cy="5099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Box 11"/>
            <p:cNvSpPr txBox="1">
              <a:spLocks noChangeArrowheads="1"/>
            </p:cNvSpPr>
            <p:nvPr/>
          </p:nvSpPr>
          <p:spPr bwMode="auto">
            <a:xfrm>
              <a:off x="1600200" y="4419600"/>
              <a:ext cx="2971800" cy="3539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700" dirty="0">
                  <a:latin typeface="Times New Roman"/>
                  <a:cs typeface="Times New Roman"/>
                </a:rPr>
                <a:t>Disaster &amp; Emergency alerts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162800" y="3886200"/>
              <a:ext cx="838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438400" y="2819400"/>
              <a:ext cx="1371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524000" y="4114800"/>
              <a:ext cx="15240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67" name="TextBox 9"/>
            <p:cNvSpPr txBox="1">
              <a:spLocks noChangeArrowheads="1"/>
            </p:cNvSpPr>
            <p:nvPr/>
          </p:nvSpPr>
          <p:spPr bwMode="auto">
            <a:xfrm>
              <a:off x="1371600" y="990600"/>
              <a:ext cx="3352800" cy="3539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700" dirty="0">
                  <a:latin typeface="Times New Roman" pitchFamily="-111" charset="0"/>
                </a:rPr>
                <a:t>Transportation/Vehicular Networks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0" y="3124200"/>
              <a:ext cx="1752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029200" y="3962400"/>
              <a:ext cx="19812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70" name="TextBox 12"/>
            <p:cNvSpPr txBox="1">
              <a:spLocks noChangeArrowheads="1"/>
            </p:cNvSpPr>
            <p:nvPr/>
          </p:nvSpPr>
          <p:spPr bwMode="auto">
            <a:xfrm>
              <a:off x="4876800" y="990600"/>
              <a:ext cx="327660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pitchFamily="-111" charset="0"/>
                </a:rPr>
                <a:t>Sensor Networks</a:t>
              </a: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2590800" y="3124200"/>
            <a:ext cx="6858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3124200" y="2895600"/>
            <a:ext cx="6858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953000" y="4446657"/>
            <a:ext cx="3124200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700" dirty="0" smtClean="0">
                <a:latin typeface="Times New Roman"/>
                <a:cs typeface="Times New Roman"/>
              </a:rPr>
              <a:t>Local information delivery</a:t>
            </a:r>
            <a:endParaRPr lang="en-US" sz="1700" dirty="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57400" y="2819400"/>
            <a:ext cx="5334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9CEAA3-B5AC-4082-A233-EEEA8381D308}" type="slidenum">
              <a:rPr lang="en-US"/>
              <a:pPr/>
              <a:t>15</a:t>
            </a:fld>
            <a:endParaRPr lang="en-US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889125" y="9763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228600" y="228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u="sng" dirty="0">
                <a:solidFill>
                  <a:srgbClr val="FF0000"/>
                </a:solidFill>
                <a:latin typeface="Comic Sans MS" pitchFamily="66" charset="0"/>
              </a:rPr>
              <a:t>Example</a:t>
            </a:r>
            <a:r>
              <a:rPr lang="en-US" sz="2400" u="sng" dirty="0" smtClean="0">
                <a:solidFill>
                  <a:srgbClr val="FF0000"/>
                </a:solidFill>
                <a:latin typeface="Comic Sans MS" pitchFamily="66" charset="0"/>
              </a:rPr>
              <a:t> Ubiquitous (Sensing) Networks</a:t>
            </a:r>
            <a:endParaRPr lang="en-US" sz="3600" b="1" u="sng" dirty="0"/>
          </a:p>
        </p:txBody>
      </p:sp>
      <p:pic>
        <p:nvPicPr>
          <p:cNvPr id="729093" name="Picture 5" descr="adhoc-vehicular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9600"/>
            <a:ext cx="2819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143153" y="3429000"/>
            <a:ext cx="438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Mobile devices (laptop,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smartphones, tablets)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6009916" y="3364468"/>
            <a:ext cx="32102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Vehicular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Highway Nets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9097" name="Text Box 9"/>
          <p:cNvSpPr txBox="1">
            <a:spLocks noChangeArrowheads="1"/>
          </p:cNvSpPr>
          <p:nvPr/>
        </p:nvSpPr>
        <p:spPr bwMode="auto">
          <a:xfrm>
            <a:off x="914400" y="6412468"/>
            <a:ext cx="6260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Hybrid urban ad hoc network (vehicular, pedestrian, hot spots,…)</a:t>
            </a:r>
          </a:p>
        </p:txBody>
      </p:sp>
      <p:pic>
        <p:nvPicPr>
          <p:cNvPr id="11" name="Picture 10" descr="adhoc-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90600"/>
            <a:ext cx="3825240" cy="2476435"/>
          </a:xfrm>
          <a:prstGeom prst="rect">
            <a:avLst/>
          </a:prstGeom>
        </p:spPr>
      </p:pic>
      <p:pic>
        <p:nvPicPr>
          <p:cNvPr id="12" name="Picture 11" descr="urban-net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810000"/>
            <a:ext cx="39624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6" grpId="0"/>
      <p:bldP spid="7290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686800" cy="4114800"/>
          </a:xfrm>
        </p:spPr>
        <p:txBody>
          <a:bodyPr/>
          <a:lstStyle/>
          <a:p>
            <a:r>
              <a:rPr lang="en-US" smtClean="0"/>
              <a:t>What are characteristics of ad hoc vs. wired nets?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mobility and dynamics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higher BER and losses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power-constraints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infrastructure-less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Scale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Continuous change of location (addressing?) [wired is physically based]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Connectivity function of relative positions, radio power. May be asymmetric. (spatial vs. relational graph)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other?...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smtClean="0"/>
              <a:t>Implications of the Ad hoc environment on protocols?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Many routes may become invalid without ever being used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Protocols need to deal with higher losses and more dynamic environment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Need resource discovery and rendezvous mechanisms (no DNS or AS-based routing hierarchy)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Others…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457200"/>
          </a:xfrm>
        </p:spPr>
        <p:txBody>
          <a:bodyPr/>
          <a:lstStyle/>
          <a:p>
            <a:r>
              <a:rPr lang="en-US" sz="2800" smtClean="0"/>
              <a:t>Implications (contd.)</a:t>
            </a:r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839200" cy="6019800"/>
          </a:xfrm>
        </p:spPr>
        <p:txBody>
          <a:bodyPr/>
          <a:lstStyle/>
          <a:p>
            <a:r>
              <a:rPr lang="en-US" smtClean="0"/>
              <a:t>Unicast routing: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table-driven (LS &amp; DV) vs. on-demand (DSR, AODV)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possible multi-path routing for increased robustness</a:t>
            </a:r>
          </a:p>
          <a:p>
            <a:r>
              <a:rPr lang="en-US" smtClean="0"/>
              <a:t>Multicast routing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use of meshes instead of trees</a:t>
            </a:r>
          </a:p>
          <a:p>
            <a:r>
              <a:rPr lang="en-US" smtClean="0"/>
              <a:t>Geographic routing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location-based routing</a:t>
            </a:r>
          </a:p>
          <a:p>
            <a:r>
              <a:rPr lang="en-US" smtClean="0"/>
              <a:t>Security: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No notion of secure gateways or firewalls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Distributed, dynamic, scalable security. Harder!</a:t>
            </a:r>
          </a:p>
          <a:p>
            <a:r>
              <a:rPr lang="en-US" smtClean="0"/>
              <a:t>Others … (loose hierarchy)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r>
              <a:rPr lang="en-US" smtClean="0"/>
              <a:t>Sensor nets vs. ad hoc nets</a:t>
            </a:r>
          </a:p>
          <a:p>
            <a:r>
              <a:rPr lang="en-US" smtClean="0"/>
              <a:t>	mobility!</a:t>
            </a:r>
          </a:p>
          <a:p>
            <a:r>
              <a:rPr lang="en-US" smtClean="0"/>
              <a:t>	security!</a:t>
            </a:r>
          </a:p>
          <a:p>
            <a:r>
              <a:rPr lang="en-US" smtClean="0"/>
              <a:t>      node capabilty and power-constraints!</a:t>
            </a:r>
          </a:p>
          <a:p>
            <a:r>
              <a:rPr lang="en-US" smtClean="0"/>
              <a:t>	data-centric nature (vs. human/node 		centric)</a:t>
            </a:r>
          </a:p>
          <a:p>
            <a:r>
              <a:rPr lang="en-US" smtClean="0"/>
              <a:t>	mission/application specific</a:t>
            </a:r>
          </a:p>
          <a:p>
            <a:r>
              <a:rPr lang="en-US" smtClean="0"/>
              <a:t>	sensors may be dispensable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28600"/>
            <a:ext cx="50292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IoT Examples?</a:t>
            </a:r>
            <a:endParaRPr lang="en-US" u="sng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3581400" cy="159094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800600" y="3745468"/>
            <a:ext cx="3307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Vehicular Networks on Highways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3048000"/>
            <a:ext cx="3124199" cy="1758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667000"/>
            <a:ext cx="403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Generic structure of a sensor network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724400"/>
            <a:ext cx="300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Underwater sensor network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136" y="4278868"/>
            <a:ext cx="2590800" cy="1995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1600" y="6336268"/>
            <a:ext cx="340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Environmental sensor network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40" y="5105400"/>
            <a:ext cx="3121760" cy="14538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6477000"/>
            <a:ext cx="241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Aerial sensor network</a:t>
            </a:r>
            <a:endParaRPr lang="en-US" dirty="0"/>
          </a:p>
        </p:txBody>
      </p:sp>
      <p:pic>
        <p:nvPicPr>
          <p:cNvPr id="15" name="Picture 14" descr="VANETs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57200"/>
            <a:ext cx="3837048" cy="3353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is included in the "Ad Hoc Networking" book? </a:t>
            </a:r>
          </a:p>
          <a:p>
            <a:r>
              <a:rPr lang="en-US" smtClean="0"/>
              <a:t>Edited chapters by the original authors on: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Unicast routing for ad hoc networks (DSDV, DSR, AODV/MAODV, TORA),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cluster-based routing and hierarchy,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zone routing (ZRP),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efficient link-state/broadcast.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914400"/>
          </a:xfrm>
        </p:spPr>
        <p:txBody>
          <a:bodyPr/>
          <a:lstStyle/>
          <a:p>
            <a:r>
              <a:rPr lang="en-US" smtClean="0"/>
              <a:t>Topics (contd.)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58200" cy="4114800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What is not included in the book but may be covered in class?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Multicast routing for ad hoc networks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Geographic (location-based) routing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Mobility modeling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Resource discovery. </a:t>
            </a:r>
          </a:p>
          <a:p>
            <a:r>
              <a:rPr lang="en-US" smtClean="0"/>
              <a:t>Other topics (that are not specific to ad hoc networks) include: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Small worlds - peer-to-peer networks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IP mobility - STRESS.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915400" cy="685800"/>
          </a:xfrm>
        </p:spPr>
        <p:txBody>
          <a:bodyPr/>
          <a:lstStyle/>
          <a:p>
            <a:r>
              <a:rPr lang="en-US" sz="3200" i="1" u="sng" dirty="0" smtClean="0"/>
              <a:t>Birds-Eye View</a:t>
            </a:r>
            <a:r>
              <a:rPr lang="en-US" sz="3200" u="sng" dirty="0" smtClean="0"/>
              <a:t>: Research in the Mobile Networking Lab at </a:t>
            </a:r>
            <a:r>
              <a:rPr lang="en-US" sz="3200" u="sng" dirty="0" smtClean="0"/>
              <a:t>UFL &amp; USC</a:t>
            </a:r>
            <a:endParaRPr lang="en-US" sz="3200" u="sng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447800"/>
            <a:ext cx="4572000" cy="609600"/>
            <a:chOff x="96" y="912"/>
            <a:chExt cx="2880" cy="384"/>
          </a:xfrm>
        </p:grpSpPr>
        <p:sp>
          <p:nvSpPr>
            <p:cNvPr id="52278" name="Text Box 4"/>
            <p:cNvSpPr txBox="1">
              <a:spLocks noChangeArrowheads="1"/>
            </p:cNvSpPr>
            <p:nvPr/>
          </p:nvSpPr>
          <p:spPr bwMode="auto">
            <a:xfrm>
              <a:off x="96" y="970"/>
              <a:ext cx="28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cs typeface="Arial" charset="0"/>
                </a:rPr>
                <a:t>Architecture  &amp; Protocol Design</a:t>
              </a:r>
            </a:p>
          </p:txBody>
        </p:sp>
        <p:sp>
          <p:nvSpPr>
            <p:cNvPr id="52279" name="AutoShape 5"/>
            <p:cNvSpPr>
              <a:spLocks noChangeArrowheads="1"/>
            </p:cNvSpPr>
            <p:nvPr/>
          </p:nvSpPr>
          <p:spPr bwMode="auto">
            <a:xfrm>
              <a:off x="144" y="912"/>
              <a:ext cx="2784" cy="38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867400" y="1371600"/>
            <a:ext cx="3048000" cy="609600"/>
            <a:chOff x="3312" y="912"/>
            <a:chExt cx="1920" cy="384"/>
          </a:xfrm>
        </p:grpSpPr>
        <p:sp>
          <p:nvSpPr>
            <p:cNvPr id="52276" name="Text Box 7"/>
            <p:cNvSpPr txBox="1">
              <a:spLocks noChangeArrowheads="1"/>
            </p:cNvSpPr>
            <p:nvPr/>
          </p:nvSpPr>
          <p:spPr bwMode="auto">
            <a:xfrm>
              <a:off x="3312" y="960"/>
              <a:ext cx="18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cs typeface="Arial" charset="0"/>
                </a:rPr>
                <a:t>Methodology &amp; Tools</a:t>
              </a:r>
            </a:p>
          </p:txBody>
        </p:sp>
        <p:sp>
          <p:nvSpPr>
            <p:cNvPr id="52277" name="AutoShape 8"/>
            <p:cNvSpPr>
              <a:spLocks noChangeArrowheads="1"/>
            </p:cNvSpPr>
            <p:nvPr/>
          </p:nvSpPr>
          <p:spPr bwMode="auto">
            <a:xfrm>
              <a:off x="3312" y="912"/>
              <a:ext cx="1920" cy="38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400800" y="2133600"/>
            <a:ext cx="2362200" cy="822325"/>
            <a:chOff x="4032" y="1296"/>
            <a:chExt cx="1488" cy="518"/>
          </a:xfrm>
        </p:grpSpPr>
        <p:sp>
          <p:nvSpPr>
            <p:cNvPr id="52274" name="Text Box 10"/>
            <p:cNvSpPr txBox="1">
              <a:spLocks noChangeArrowheads="1"/>
            </p:cNvSpPr>
            <p:nvPr/>
          </p:nvSpPr>
          <p:spPr bwMode="auto">
            <a:xfrm>
              <a:off x="4032" y="1296"/>
              <a:ext cx="14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Test Synthesis (</a:t>
              </a:r>
              <a:r>
                <a:rPr lang="en-US" i="1">
                  <a:cs typeface="Arial" charset="0"/>
                </a:rPr>
                <a:t>STRESS</a:t>
              </a:r>
              <a:r>
                <a:rPr lang="en-US">
                  <a:cs typeface="Arial" charset="0"/>
                </a:rPr>
                <a:t>)</a:t>
              </a:r>
            </a:p>
          </p:txBody>
        </p:sp>
        <p:sp>
          <p:nvSpPr>
            <p:cNvPr id="52275" name="Rectangle 11"/>
            <p:cNvSpPr>
              <a:spLocks noChangeArrowheads="1"/>
            </p:cNvSpPr>
            <p:nvPr/>
          </p:nvSpPr>
          <p:spPr bwMode="auto">
            <a:xfrm>
              <a:off x="4032" y="1344"/>
              <a:ext cx="148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248400" y="4114800"/>
            <a:ext cx="2605088" cy="822325"/>
            <a:chOff x="3648" y="2976"/>
            <a:chExt cx="1641" cy="518"/>
          </a:xfrm>
        </p:grpSpPr>
        <p:sp>
          <p:nvSpPr>
            <p:cNvPr id="52272" name="Text Box 13"/>
            <p:cNvSpPr txBox="1">
              <a:spLocks noChangeArrowheads="1"/>
            </p:cNvSpPr>
            <p:nvPr/>
          </p:nvSpPr>
          <p:spPr bwMode="auto">
            <a:xfrm>
              <a:off x="3696" y="2976"/>
              <a:ext cx="158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accent2"/>
                  </a:solidFill>
                  <a:cs typeface="Arial" charset="0"/>
                </a:rPr>
                <a:t>Mobility Modeling</a:t>
              </a:r>
            </a:p>
            <a:p>
              <a:pPr algn="ctr"/>
              <a:r>
                <a:rPr lang="en-US">
                  <a:solidFill>
                    <a:schemeClr val="accent2"/>
                  </a:solidFill>
                  <a:cs typeface="Arial" charset="0"/>
                </a:rPr>
                <a:t>(</a:t>
              </a:r>
              <a:r>
                <a:rPr lang="en-US" i="1">
                  <a:solidFill>
                    <a:schemeClr val="accent2"/>
                  </a:solidFill>
                  <a:cs typeface="Arial" charset="0"/>
                </a:rPr>
                <a:t>IMPORTANT</a:t>
              </a:r>
              <a:r>
                <a:rPr lang="en-US">
                  <a:solidFill>
                    <a:schemeClr val="accent2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52273" name="Rectangle 14"/>
            <p:cNvSpPr>
              <a:spLocks noChangeArrowheads="1"/>
            </p:cNvSpPr>
            <p:nvPr/>
          </p:nvSpPr>
          <p:spPr bwMode="auto">
            <a:xfrm>
              <a:off x="3648" y="3024"/>
              <a:ext cx="1641" cy="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400800" y="3124200"/>
            <a:ext cx="2376488" cy="822325"/>
            <a:chOff x="4032" y="1920"/>
            <a:chExt cx="1497" cy="518"/>
          </a:xfrm>
        </p:grpSpPr>
        <p:sp>
          <p:nvSpPr>
            <p:cNvPr id="52270" name="Text Box 16"/>
            <p:cNvSpPr txBox="1">
              <a:spLocks noChangeArrowheads="1"/>
            </p:cNvSpPr>
            <p:nvPr/>
          </p:nvSpPr>
          <p:spPr bwMode="auto">
            <a:xfrm>
              <a:off x="4032" y="1920"/>
              <a:ext cx="14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Protocol Block Analysis (</a:t>
              </a:r>
              <a:r>
                <a:rPr lang="en-US" i="1">
                  <a:cs typeface="Arial" charset="0"/>
                </a:rPr>
                <a:t>BRICS</a:t>
              </a:r>
              <a:r>
                <a:rPr lang="en-US">
                  <a:cs typeface="Arial" charset="0"/>
                </a:rPr>
                <a:t>)</a:t>
              </a:r>
            </a:p>
          </p:txBody>
        </p:sp>
        <p:sp>
          <p:nvSpPr>
            <p:cNvPr id="52271" name="Rectangle 17"/>
            <p:cNvSpPr>
              <a:spLocks noChangeArrowheads="1"/>
            </p:cNvSpPr>
            <p:nvPr/>
          </p:nvSpPr>
          <p:spPr bwMode="auto">
            <a:xfrm>
              <a:off x="4032" y="1968"/>
              <a:ext cx="1497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27013" y="3048000"/>
            <a:ext cx="4191000" cy="838200"/>
            <a:chOff x="96" y="2304"/>
            <a:chExt cx="2640" cy="528"/>
          </a:xfrm>
        </p:grpSpPr>
        <p:sp>
          <p:nvSpPr>
            <p:cNvPr id="52268" name="Text Box 19"/>
            <p:cNvSpPr txBox="1">
              <a:spLocks noChangeArrowheads="1"/>
            </p:cNvSpPr>
            <p:nvPr/>
          </p:nvSpPr>
          <p:spPr bwMode="auto">
            <a:xfrm>
              <a:off x="96" y="2304"/>
              <a:ext cx="264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200">
                  <a:cs typeface="Arial" charset="0"/>
                </a:rPr>
                <a:t>Query Resolution in Wireless Networks (</a:t>
              </a:r>
              <a:r>
                <a:rPr lang="en-US" sz="2200" i="1">
                  <a:cs typeface="Arial" charset="0"/>
                </a:rPr>
                <a:t>ACQUIRE &amp; Contacts</a:t>
              </a:r>
              <a:r>
                <a:rPr lang="en-US" sz="2200">
                  <a:cs typeface="Arial" charset="0"/>
                </a:rPr>
                <a:t>)</a:t>
              </a:r>
              <a:endParaRPr lang="en-US">
                <a:cs typeface="Arial" charset="0"/>
              </a:endParaRPr>
            </a:p>
          </p:txBody>
        </p:sp>
        <p:sp>
          <p:nvSpPr>
            <p:cNvPr id="52269" name="Rectangle 20"/>
            <p:cNvSpPr>
              <a:spLocks noChangeArrowheads="1"/>
            </p:cNvSpPr>
            <p:nvPr/>
          </p:nvSpPr>
          <p:spPr bwMode="auto">
            <a:xfrm>
              <a:off x="96" y="2304"/>
              <a:ext cx="2592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27013" y="2133600"/>
            <a:ext cx="4800600" cy="838200"/>
            <a:chOff x="143" y="1344"/>
            <a:chExt cx="3024" cy="528"/>
          </a:xfrm>
        </p:grpSpPr>
        <p:sp>
          <p:nvSpPr>
            <p:cNvPr id="52266" name="Text Box 22"/>
            <p:cNvSpPr txBox="1">
              <a:spLocks noChangeArrowheads="1"/>
            </p:cNvSpPr>
            <p:nvPr/>
          </p:nvSpPr>
          <p:spPr bwMode="auto">
            <a:xfrm>
              <a:off x="143" y="1344"/>
              <a:ext cx="302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200">
                  <a:cs typeface="Arial" charset="0"/>
                </a:rPr>
                <a:t>Robust Geographic Wireless Services (Geo-Routing,</a:t>
              </a:r>
              <a:r>
                <a:rPr lang="en-US" sz="2200">
                  <a:solidFill>
                    <a:schemeClr val="accent2"/>
                  </a:solidFill>
                  <a:cs typeface="Arial" charset="0"/>
                </a:rPr>
                <a:t> </a:t>
              </a:r>
              <a:r>
                <a:rPr lang="en-US" sz="2200">
                  <a:cs typeface="Arial" charset="0"/>
                </a:rPr>
                <a:t>Geocast, Rendezvous)</a:t>
              </a:r>
            </a:p>
          </p:txBody>
        </p:sp>
        <p:sp>
          <p:nvSpPr>
            <p:cNvPr id="52267" name="Rectangle 23"/>
            <p:cNvSpPr>
              <a:spLocks noChangeArrowheads="1"/>
            </p:cNvSpPr>
            <p:nvPr/>
          </p:nvSpPr>
          <p:spPr bwMode="auto">
            <a:xfrm>
              <a:off x="143" y="1392"/>
              <a:ext cx="29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227013" y="3886200"/>
            <a:ext cx="3962400" cy="457200"/>
            <a:chOff x="143" y="2448"/>
            <a:chExt cx="2496" cy="288"/>
          </a:xfrm>
        </p:grpSpPr>
        <p:sp>
          <p:nvSpPr>
            <p:cNvPr id="52264" name="Text Box 25"/>
            <p:cNvSpPr txBox="1">
              <a:spLocks noChangeArrowheads="1"/>
            </p:cNvSpPr>
            <p:nvPr/>
          </p:nvSpPr>
          <p:spPr bwMode="auto">
            <a:xfrm>
              <a:off x="189" y="2448"/>
              <a:ext cx="2311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200">
                  <a:cs typeface="Arial" charset="0"/>
                </a:rPr>
                <a:t>Gradient Routing (</a:t>
              </a:r>
              <a:r>
                <a:rPr lang="en-US" sz="2200" i="1">
                  <a:cs typeface="Arial" charset="0"/>
                </a:rPr>
                <a:t>RUGGED</a:t>
              </a:r>
              <a:r>
                <a:rPr lang="en-US" sz="2200">
                  <a:cs typeface="Arial" charset="0"/>
                </a:rPr>
                <a:t>)</a:t>
              </a:r>
            </a:p>
          </p:txBody>
        </p:sp>
        <p:sp>
          <p:nvSpPr>
            <p:cNvPr id="52265" name="Rectangle 26"/>
            <p:cNvSpPr>
              <a:spLocks noChangeArrowheads="1"/>
            </p:cNvSpPr>
            <p:nvPr/>
          </p:nvSpPr>
          <p:spPr bwMode="auto">
            <a:xfrm>
              <a:off x="143" y="2496"/>
              <a:ext cx="2496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227013" y="4876800"/>
            <a:ext cx="4630737" cy="457200"/>
            <a:chOff x="143" y="3072"/>
            <a:chExt cx="2917" cy="288"/>
          </a:xfrm>
        </p:grpSpPr>
        <p:sp>
          <p:nvSpPr>
            <p:cNvPr id="52262" name="Rectangle 28"/>
            <p:cNvSpPr>
              <a:spLocks noChangeArrowheads="1"/>
            </p:cNvSpPr>
            <p:nvPr/>
          </p:nvSpPr>
          <p:spPr bwMode="auto">
            <a:xfrm>
              <a:off x="143" y="3072"/>
              <a:ext cx="2881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3" name="Text Box 29"/>
            <p:cNvSpPr txBox="1">
              <a:spLocks noChangeArrowheads="1"/>
            </p:cNvSpPr>
            <p:nvPr/>
          </p:nvSpPr>
          <p:spPr bwMode="auto">
            <a:xfrm>
              <a:off x="144" y="3072"/>
              <a:ext cx="29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/>
              <a:r>
                <a:rPr lang="en-US" sz="2200">
                  <a:solidFill>
                    <a:schemeClr val="tx2"/>
                  </a:solidFill>
                  <a:cs typeface="Arial" charset="0"/>
                </a:rPr>
                <a:t>Worms, Traceback in Mobile Networks</a:t>
              </a: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5867400" y="5257800"/>
            <a:ext cx="3276600" cy="1219200"/>
            <a:chOff x="3312" y="3456"/>
            <a:chExt cx="2064" cy="768"/>
          </a:xfrm>
        </p:grpSpPr>
        <p:sp>
          <p:nvSpPr>
            <p:cNvPr id="52260" name="Rectangle 31"/>
            <p:cNvSpPr>
              <a:spLocks noChangeArrowheads="1"/>
            </p:cNvSpPr>
            <p:nvPr/>
          </p:nvSpPr>
          <p:spPr bwMode="auto">
            <a:xfrm>
              <a:off x="3408" y="3504"/>
              <a:ext cx="1872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1" name="Text Box 32"/>
            <p:cNvSpPr txBox="1">
              <a:spLocks noChangeArrowheads="1"/>
            </p:cNvSpPr>
            <p:nvPr/>
          </p:nvSpPr>
          <p:spPr bwMode="auto">
            <a:xfrm>
              <a:off x="3312" y="3456"/>
              <a:ext cx="206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accent2"/>
                  </a:solidFill>
                  <a:cs typeface="Arial" charset="0"/>
                </a:rPr>
                <a:t>Behavioral Analysis in Wireless Networks</a:t>
              </a:r>
            </a:p>
            <a:p>
              <a:pPr algn="ctr"/>
              <a:r>
                <a:rPr lang="en-US">
                  <a:solidFill>
                    <a:schemeClr val="accent2"/>
                  </a:solidFill>
                  <a:cs typeface="Arial" charset="0"/>
                </a:rPr>
                <a:t>(</a:t>
              </a:r>
              <a:r>
                <a:rPr lang="en-US" i="1">
                  <a:solidFill>
                    <a:schemeClr val="accent2"/>
                  </a:solidFill>
                  <a:cs typeface="Arial" charset="0"/>
                </a:rPr>
                <a:t>IMPACT &amp; MobiLib</a:t>
              </a:r>
              <a:r>
                <a:rPr lang="en-US">
                  <a:solidFill>
                    <a:schemeClr val="accent2"/>
                  </a:solidFill>
                  <a:cs typeface="Arial" charset="0"/>
                </a:rPr>
                <a:t>)</a:t>
              </a: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227013" y="4343400"/>
            <a:ext cx="4038600" cy="457200"/>
            <a:chOff x="143" y="2736"/>
            <a:chExt cx="2544" cy="288"/>
          </a:xfrm>
        </p:grpSpPr>
        <p:sp>
          <p:nvSpPr>
            <p:cNvPr id="52258" name="Rectangle 34"/>
            <p:cNvSpPr>
              <a:spLocks noChangeArrowheads="1"/>
            </p:cNvSpPr>
            <p:nvPr/>
          </p:nvSpPr>
          <p:spPr bwMode="auto">
            <a:xfrm>
              <a:off x="143" y="2784"/>
              <a:ext cx="2496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9" name="Text Box 35"/>
            <p:cNvSpPr txBox="1">
              <a:spLocks noChangeArrowheads="1"/>
            </p:cNvSpPr>
            <p:nvPr/>
          </p:nvSpPr>
          <p:spPr bwMode="auto">
            <a:xfrm>
              <a:off x="143" y="2736"/>
              <a:ext cx="254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200">
                  <a:cs typeface="Arial" charset="0"/>
                </a:rPr>
                <a:t>Multicast-based Mobility (</a:t>
              </a:r>
              <a:r>
                <a:rPr lang="en-US" sz="2200" i="1">
                  <a:cs typeface="Arial" charset="0"/>
                </a:rPr>
                <a:t>M&amp;M</a:t>
              </a:r>
              <a:r>
                <a:rPr lang="en-US" sz="2200">
                  <a:cs typeface="Arial" charset="0"/>
                </a:rPr>
                <a:t>)</a:t>
              </a:r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228600" y="5410200"/>
            <a:ext cx="4800600" cy="457200"/>
            <a:chOff x="144" y="3408"/>
            <a:chExt cx="3024" cy="288"/>
          </a:xfrm>
        </p:grpSpPr>
        <p:sp>
          <p:nvSpPr>
            <p:cNvPr id="52256" name="Rectangle 37"/>
            <p:cNvSpPr>
              <a:spLocks noChangeArrowheads="1"/>
            </p:cNvSpPr>
            <p:nvPr/>
          </p:nvSpPr>
          <p:spPr bwMode="auto">
            <a:xfrm>
              <a:off x="144" y="3408"/>
              <a:ext cx="292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7" name="Text Box 38"/>
            <p:cNvSpPr txBox="1">
              <a:spLocks noChangeArrowheads="1"/>
            </p:cNvSpPr>
            <p:nvPr/>
          </p:nvSpPr>
          <p:spPr bwMode="auto">
            <a:xfrm>
              <a:off x="144" y="3408"/>
              <a:ext cx="30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cs typeface="Arial" charset="0"/>
                </a:rPr>
                <a:t>Mobility-Assisted Protocols (</a:t>
              </a:r>
              <a:r>
                <a:rPr lang="en-US" i="1">
                  <a:cs typeface="Arial" charset="0"/>
                </a:rPr>
                <a:t>MAID</a:t>
              </a:r>
              <a:r>
                <a:rPr lang="en-US">
                  <a:cs typeface="Arial" charset="0"/>
                </a:rPr>
                <a:t>)</a:t>
              </a: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28600" y="6019800"/>
            <a:ext cx="4724400" cy="830263"/>
            <a:chOff x="144" y="3792"/>
            <a:chExt cx="2160" cy="523"/>
          </a:xfrm>
        </p:grpSpPr>
        <p:sp>
          <p:nvSpPr>
            <p:cNvPr id="52254" name="Rectangle 40"/>
            <p:cNvSpPr>
              <a:spLocks noChangeArrowheads="1"/>
            </p:cNvSpPr>
            <p:nvPr/>
          </p:nvSpPr>
          <p:spPr bwMode="auto">
            <a:xfrm>
              <a:off x="144" y="3792"/>
              <a:ext cx="2112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Text Box 41"/>
            <p:cNvSpPr txBox="1">
              <a:spLocks noChangeArrowheads="1"/>
            </p:cNvSpPr>
            <p:nvPr/>
          </p:nvSpPr>
          <p:spPr bwMode="auto">
            <a:xfrm>
              <a:off x="144" y="3792"/>
              <a:ext cx="216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cs typeface="Arial" charset="0"/>
                </a:rPr>
                <a:t>Socially-Aware Networks (AWARE)</a:t>
              </a:r>
            </a:p>
          </p:txBody>
        </p:sp>
      </p:grpSp>
      <p:sp>
        <p:nvSpPr>
          <p:cNvPr id="119850" name="Line 42"/>
          <p:cNvSpPr>
            <a:spLocks noChangeShapeType="1"/>
          </p:cNvSpPr>
          <p:nvPr/>
        </p:nvSpPr>
        <p:spPr bwMode="auto">
          <a:xfrm flipH="1">
            <a:off x="4953000" y="2514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1" name="Line 43"/>
          <p:cNvSpPr>
            <a:spLocks noChangeShapeType="1"/>
          </p:cNvSpPr>
          <p:nvPr/>
        </p:nvSpPr>
        <p:spPr bwMode="auto">
          <a:xfrm flipH="1">
            <a:off x="4191000" y="2514600"/>
            <a:ext cx="2209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2" name="Line 44"/>
          <p:cNvSpPr>
            <a:spLocks noChangeShapeType="1"/>
          </p:cNvSpPr>
          <p:nvPr/>
        </p:nvSpPr>
        <p:spPr bwMode="auto">
          <a:xfrm flipH="1">
            <a:off x="4800600" y="2514600"/>
            <a:ext cx="160020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3" name="Line 45"/>
          <p:cNvSpPr>
            <a:spLocks noChangeShapeType="1"/>
          </p:cNvSpPr>
          <p:nvPr/>
        </p:nvSpPr>
        <p:spPr bwMode="auto">
          <a:xfrm flipH="1" flipV="1">
            <a:off x="4953000" y="25146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4" name="Line 46"/>
          <p:cNvSpPr>
            <a:spLocks noChangeShapeType="1"/>
          </p:cNvSpPr>
          <p:nvPr/>
        </p:nvSpPr>
        <p:spPr bwMode="auto">
          <a:xfrm flipH="1" flipV="1">
            <a:off x="4343400" y="3429000"/>
            <a:ext cx="2057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5" name="Line 47"/>
          <p:cNvSpPr>
            <a:spLocks noChangeShapeType="1"/>
          </p:cNvSpPr>
          <p:nvPr/>
        </p:nvSpPr>
        <p:spPr bwMode="auto">
          <a:xfrm flipH="1">
            <a:off x="4191000" y="3505200"/>
            <a:ext cx="2209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6" name="Line 48"/>
          <p:cNvSpPr>
            <a:spLocks noChangeShapeType="1"/>
          </p:cNvSpPr>
          <p:nvPr/>
        </p:nvSpPr>
        <p:spPr bwMode="auto">
          <a:xfrm flipH="1">
            <a:off x="4876800" y="3505200"/>
            <a:ext cx="15240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7" name="Line 49"/>
          <p:cNvSpPr>
            <a:spLocks noChangeShapeType="1"/>
          </p:cNvSpPr>
          <p:nvPr/>
        </p:nvSpPr>
        <p:spPr bwMode="auto">
          <a:xfrm flipH="1">
            <a:off x="4876800" y="4572000"/>
            <a:ext cx="1371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8" name="Line 50"/>
          <p:cNvSpPr>
            <a:spLocks noChangeShapeType="1"/>
          </p:cNvSpPr>
          <p:nvPr/>
        </p:nvSpPr>
        <p:spPr bwMode="auto">
          <a:xfrm flipH="1" flipV="1">
            <a:off x="4953000" y="2514600"/>
            <a:ext cx="1295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59" name="Line 51"/>
          <p:cNvSpPr>
            <a:spLocks noChangeShapeType="1"/>
          </p:cNvSpPr>
          <p:nvPr/>
        </p:nvSpPr>
        <p:spPr bwMode="auto">
          <a:xfrm flipH="1" flipV="1">
            <a:off x="4343400" y="3429000"/>
            <a:ext cx="1905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60" name="Line 52"/>
          <p:cNvSpPr>
            <a:spLocks noChangeShapeType="1"/>
          </p:cNvSpPr>
          <p:nvPr/>
        </p:nvSpPr>
        <p:spPr bwMode="auto">
          <a:xfrm flipH="1">
            <a:off x="4800600" y="4572000"/>
            <a:ext cx="1447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61" name="Line 53"/>
          <p:cNvSpPr>
            <a:spLocks noChangeShapeType="1"/>
          </p:cNvSpPr>
          <p:nvPr/>
        </p:nvSpPr>
        <p:spPr bwMode="auto">
          <a:xfrm flipH="1">
            <a:off x="4876800" y="4572000"/>
            <a:ext cx="1371600" cy="1676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63" name="Line 55"/>
          <p:cNvSpPr>
            <a:spLocks noChangeShapeType="1"/>
          </p:cNvSpPr>
          <p:nvPr/>
        </p:nvSpPr>
        <p:spPr bwMode="auto">
          <a:xfrm>
            <a:off x="4876800" y="6324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9864" name="Line 56"/>
          <p:cNvSpPr>
            <a:spLocks noChangeShapeType="1"/>
          </p:cNvSpPr>
          <p:nvPr/>
        </p:nvSpPr>
        <p:spPr bwMode="auto">
          <a:xfrm flipH="1" flipV="1">
            <a:off x="4876800" y="56388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6" name="Rectangle 40"/>
          <p:cNvSpPr>
            <a:spLocks noChangeArrowheads="1"/>
          </p:cNvSpPr>
          <p:nvPr/>
        </p:nvSpPr>
        <p:spPr bwMode="auto">
          <a:xfrm>
            <a:off x="228600" y="6400800"/>
            <a:ext cx="4619413" cy="457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41"/>
          <p:cNvSpPr txBox="1">
            <a:spLocks noChangeArrowheads="1"/>
          </p:cNvSpPr>
          <p:nvPr/>
        </p:nvSpPr>
        <p:spPr bwMode="auto">
          <a:xfrm>
            <a:off x="152400" y="6400800"/>
            <a:ext cx="472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b="1" i="1" dirty="0" err="1" smtClean="0">
                <a:solidFill>
                  <a:schemeClr val="accent2"/>
                </a:solidFill>
                <a:cs typeface="Arial" charset="0"/>
              </a:rPr>
              <a:t>iTrust</a:t>
            </a:r>
            <a:r>
              <a:rPr lang="en-US" b="1" i="1" dirty="0" smtClean="0">
                <a:solidFill>
                  <a:schemeClr val="accent2"/>
                </a:solidFill>
                <a:cs typeface="Arial" charset="0"/>
              </a:rPr>
              <a:t>, </a:t>
            </a:r>
            <a:r>
              <a:rPr lang="en-US" b="1" i="1" dirty="0" err="1" smtClean="0">
                <a:solidFill>
                  <a:schemeClr val="accent2"/>
                </a:solidFill>
                <a:cs typeface="Arial" charset="0"/>
              </a:rPr>
              <a:t>iCast</a:t>
            </a:r>
            <a:r>
              <a:rPr lang="en-US" b="1" i="1" dirty="0" smtClean="0">
                <a:solidFill>
                  <a:schemeClr val="accent2"/>
                </a:solidFill>
                <a:cs typeface="Arial" charset="0"/>
              </a:rPr>
              <a:t> (profile-cast), </a:t>
            </a:r>
            <a:r>
              <a:rPr lang="en-US" b="1" i="1" dirty="0" err="1" smtClean="0">
                <a:solidFill>
                  <a:schemeClr val="accent2"/>
                </a:solidFill>
                <a:cs typeface="Arial" charset="0"/>
              </a:rPr>
              <a:t>iTest</a:t>
            </a:r>
            <a:endParaRPr lang="en-US" b="1" i="1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58" name="Line 55"/>
          <p:cNvSpPr>
            <a:spLocks noChangeShapeType="1"/>
          </p:cNvSpPr>
          <p:nvPr/>
        </p:nvSpPr>
        <p:spPr bwMode="auto">
          <a:xfrm flipV="1">
            <a:off x="4800600" y="6477000"/>
            <a:ext cx="12192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50" grpId="0" animBg="1"/>
      <p:bldP spid="119851" grpId="0" animBg="1"/>
      <p:bldP spid="119852" grpId="0" animBg="1"/>
      <p:bldP spid="119853" grpId="0" animBg="1"/>
      <p:bldP spid="119854" grpId="0" animBg="1"/>
      <p:bldP spid="119855" grpId="0" animBg="1"/>
      <p:bldP spid="119856" grpId="0" animBg="1"/>
      <p:bldP spid="119857" grpId="0" animBg="1"/>
      <p:bldP spid="119858" grpId="0" animBg="1"/>
      <p:bldP spid="119859" grpId="0" animBg="1"/>
      <p:bldP spid="119860" grpId="0" animBg="1"/>
      <p:bldP spid="119861" grpId="0" animBg="1"/>
      <p:bldP spid="119863" grpId="0" animBg="1"/>
      <p:bldP spid="119864" grpId="0" animBg="1"/>
      <p:bldP spid="57" grpId="0" build="allAtOnce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623339"/>
            <a:ext cx="1981200" cy="123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2362200" y="5638800"/>
            <a:ext cx="467147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Times New Roman" pitchFamily="-111" charset="0"/>
              </a:rPr>
              <a:t>New paradigms of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-111" charset="0"/>
              </a:rPr>
              <a:t>communication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-111" charset="0"/>
              </a:rPr>
              <a:t>,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 pitchFamily="-111" charset="0"/>
              </a:rPr>
              <a:t>computation, storage and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-111" charset="0"/>
              </a:rPr>
              <a:t>sensing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-111" charset="0"/>
              </a:rPr>
              <a:t>?!</a:t>
            </a:r>
            <a:endParaRPr lang="en-US" sz="2400" i="1" dirty="0">
              <a:solidFill>
                <a:srgbClr val="0000FF"/>
              </a:solidFill>
              <a:latin typeface="Times New Roman" pitchFamily="-111" charset="0"/>
            </a:endParaRPr>
          </a:p>
        </p:txBody>
      </p:sp>
      <p:sp>
        <p:nvSpPr>
          <p:cNvPr id="21507" name="Content Placeholder 12"/>
          <p:cNvSpPr>
            <a:spLocks noGrp="1"/>
          </p:cNvSpPr>
          <p:nvPr>
            <p:ph idx="1"/>
          </p:nvPr>
        </p:nvSpPr>
        <p:spPr>
          <a:xfrm>
            <a:off x="381000" y="1905000"/>
            <a:ext cx="7924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Tight coupling between users, devices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Devices can infer user preferences, behavior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Capabilities: </a:t>
            </a:r>
            <a:r>
              <a:rPr lang="en-US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comm.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comp.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456B4F"/>
                </a:solidFill>
                <a:latin typeface="Times New Roman" pitchFamily="-111" charset="0"/>
                <a:ea typeface="ＭＳ Ｐゴシック" pitchFamily="-111" charset="-128"/>
              </a:rPr>
              <a:t>storage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CC00CC"/>
                </a:solidFill>
                <a:latin typeface="Times New Roman" pitchFamily="-111" charset="0"/>
                <a:ea typeface="ＭＳ Ｐゴシック" pitchFamily="-111" charset="-128"/>
              </a:rPr>
              <a:t>sensing</a:t>
            </a:r>
          </a:p>
          <a:p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New generation of behavior-aware protocols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Behavior: mobility, interest, trust, friendship,… 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Apps: interest-cast, participatory sensing, crowd sourcing, mobile social nets, alert systems, …</a:t>
            </a:r>
          </a:p>
        </p:txBody>
      </p:sp>
      <p:sp>
        <p:nvSpPr>
          <p:cNvPr id="21506" name="Title 1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Emerging Behavior-Aware Services</a:t>
            </a:r>
          </a:p>
        </p:txBody>
      </p:sp>
      <p:pic>
        <p:nvPicPr>
          <p:cNvPr id="21509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85800"/>
            <a:ext cx="11811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5638800"/>
            <a:ext cx="177864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>
          <a:xfrm>
            <a:off x="7086600" y="990600"/>
            <a:ext cx="2057400" cy="1447800"/>
            <a:chOff x="7467600" y="1295400"/>
            <a:chExt cx="1524000" cy="11430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67600" y="12954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268227" y="1460653"/>
              <a:ext cx="651253" cy="47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/>
          <p:nvPr/>
        </p:nvGrpSpPr>
        <p:grpSpPr>
          <a:xfrm>
            <a:off x="-685800" y="1295400"/>
            <a:ext cx="9677400" cy="4648200"/>
            <a:chOff x="-685800" y="1295400"/>
            <a:chExt cx="9677400" cy="4648200"/>
          </a:xfrm>
        </p:grpSpPr>
        <p:pic>
          <p:nvPicPr>
            <p:cNvPr id="14" name="Picture 13" descr="card-wearable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685800" y="2209800"/>
              <a:ext cx="6617776" cy="3733800"/>
            </a:xfrm>
            <a:prstGeom prst="rect">
              <a:avLst/>
            </a:prstGeom>
          </p:spPr>
        </p:pic>
        <p:grpSp>
          <p:nvGrpSpPr>
            <p:cNvPr id="4" name="Group 10"/>
            <p:cNvGrpSpPr/>
            <p:nvPr/>
          </p:nvGrpSpPr>
          <p:grpSpPr>
            <a:xfrm>
              <a:off x="3657600" y="1295400"/>
              <a:ext cx="5334000" cy="4343400"/>
              <a:chOff x="7467600" y="1295400"/>
              <a:chExt cx="1524000" cy="1143000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467600" y="1295400"/>
                <a:ext cx="152400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68227" y="1460653"/>
                <a:ext cx="651253" cy="475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u="sng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Platooning</a:t>
            </a:r>
            <a:r>
              <a:rPr lang="en-US" sz="3800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: Essential for Future VANET</a:t>
            </a:r>
            <a:endParaRPr lang="en-US" sz="3800" u="sng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038600"/>
            <a:ext cx="3733800" cy="237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3247684" cy="1824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600200"/>
            <a:ext cx="5036887" cy="216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Self-driving as Platoon Enabler</a:t>
            </a:r>
            <a:endParaRPr lang="en-US" u="sng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elf-driving-car-under-the-ho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581400" cy="3075790"/>
          </a:xfrm>
          <a:prstGeom prst="rect">
            <a:avLst/>
          </a:prstGeom>
        </p:spPr>
      </p:pic>
      <p:pic>
        <p:nvPicPr>
          <p:cNvPr id="5" name="Picture 4" descr="auto-pilot-landscape-1444852913-tesl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05000"/>
            <a:ext cx="4419600" cy="2209800"/>
          </a:xfrm>
          <a:prstGeom prst="rect">
            <a:avLst/>
          </a:prstGeom>
        </p:spPr>
      </p:pic>
      <p:pic>
        <p:nvPicPr>
          <p:cNvPr id="6" name="Picture 5" descr="Screen Shot 2015-12-05 at 3.53.0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419600"/>
            <a:ext cx="3276600" cy="200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Really self-driving!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esla-auto-pilot-6Tcxi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3810000" cy="1903661"/>
          </a:xfrm>
          <a:prstGeom prst="rect">
            <a:avLst/>
          </a:prstGeom>
        </p:spPr>
      </p:pic>
      <p:pic>
        <p:nvPicPr>
          <p:cNvPr id="5" name="Picture 4" descr="tesla-autopilot-pr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581400"/>
            <a:ext cx="4038946" cy="2795708"/>
          </a:xfrm>
          <a:prstGeom prst="rect">
            <a:avLst/>
          </a:prstGeom>
        </p:spPr>
      </p:pic>
      <p:pic>
        <p:nvPicPr>
          <p:cNvPr id="6" name="Picture 5" descr="self-driving-reading-2015-05-22-image-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209800"/>
            <a:ext cx="419100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Does it Exist?</a:t>
            </a:r>
            <a:endParaRPr lang="en-US" u="sng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ntent Placeholder 3" descr="tesla_model_s_p85_2014_i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61" r="-1261"/>
          <a:stretch>
            <a:fillRect/>
          </a:stretch>
        </p:blipFill>
        <p:spPr>
          <a:xfrm>
            <a:off x="4156014" y="2057401"/>
            <a:ext cx="4987985" cy="2743200"/>
          </a:xfrm>
        </p:spPr>
      </p:pic>
      <p:pic>
        <p:nvPicPr>
          <p:cNvPr id="5" name="Picture 4" descr="Tesla-Model-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7904"/>
            <a:ext cx="5029200" cy="2627757"/>
          </a:xfrm>
          <a:prstGeom prst="rect">
            <a:avLst/>
          </a:prstGeom>
        </p:spPr>
      </p:pic>
      <p:pic>
        <p:nvPicPr>
          <p:cNvPr id="6" name="Picture 5" descr="apple-soon-to-test-its-self-driving-cars-492099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57600"/>
            <a:ext cx="4572000" cy="304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039027-inline-i-4-self-driving-cars-and-the-impending-war-for-your-time-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00" r="-10800"/>
          <a:stretch>
            <a:fillRect/>
          </a:stretch>
        </p:blipFill>
        <p:spPr>
          <a:xfrm>
            <a:off x="228600" y="1828800"/>
            <a:ext cx="4779779" cy="2628695"/>
          </a:xfrm>
        </p:spPr>
      </p:pic>
      <p:pic>
        <p:nvPicPr>
          <p:cNvPr id="5" name="Picture 4" descr="Mercedes-Benz-F-015-self-driving-c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05000"/>
            <a:ext cx="4229100" cy="2384633"/>
          </a:xfrm>
          <a:prstGeom prst="rect">
            <a:avLst/>
          </a:prstGeom>
        </p:spPr>
      </p:pic>
      <p:pic>
        <p:nvPicPr>
          <p:cNvPr id="6" name="Picture 5" descr="05-Mercedes-Benz-F-015-Luxury-in-Motion-680x4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419600"/>
            <a:ext cx="4044109" cy="2253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oogle500KmilesLexu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4" r="-1424"/>
          <a:stretch>
            <a:fillRect/>
          </a:stretch>
        </p:blipFill>
        <p:spPr>
          <a:xfrm>
            <a:off x="228600" y="1371600"/>
            <a:ext cx="4800600" cy="2640145"/>
          </a:xfrm>
        </p:spPr>
      </p:pic>
      <p:pic>
        <p:nvPicPr>
          <p:cNvPr id="4" name="Picture 3" descr="141002-self-driving-car-02_f124b0329691bfb4519f2108e0a104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133600"/>
            <a:ext cx="4674847" cy="2743200"/>
          </a:xfrm>
          <a:prstGeom prst="rect">
            <a:avLst/>
          </a:prstGeom>
        </p:spPr>
      </p:pic>
      <p:pic>
        <p:nvPicPr>
          <p:cNvPr id="6" name="Picture 5" descr="road_ready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76589"/>
            <a:ext cx="3810000" cy="2535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IoT Platform Example</a:t>
            </a:r>
            <a:endParaRPr lang="en-US" u="sng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28700"/>
            <a:ext cx="8194247" cy="582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324600"/>
            <a:ext cx="60960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Systematic </a:t>
            </a:r>
            <a:r>
              <a:rPr lang="en-US" altLang="zh-TW" sz="2800" i="1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TRACE</a:t>
            </a:r>
            <a:r>
              <a:rPr lang="en-US" altLang="zh-TW" sz="28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framework</a:t>
            </a:r>
          </a:p>
        </p:txBody>
      </p:sp>
      <p:sp>
        <p:nvSpPr>
          <p:cNvPr id="26630" name="Line 3"/>
          <p:cNvSpPr>
            <a:spLocks noChangeShapeType="1"/>
          </p:cNvSpPr>
          <p:nvPr/>
        </p:nvSpPr>
        <p:spPr bwMode="auto">
          <a:xfrm>
            <a:off x="4876800" y="4572000"/>
            <a:ext cx="304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4"/>
          <p:cNvSpPr>
            <a:spLocks noChangeShapeType="1"/>
          </p:cNvSpPr>
          <p:nvPr/>
        </p:nvSpPr>
        <p:spPr bwMode="auto">
          <a:xfrm>
            <a:off x="3429000" y="259080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 flipH="1">
            <a:off x="2819400" y="3810000"/>
            <a:ext cx="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6096000" y="3124200"/>
            <a:ext cx="1057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>
                <a:latin typeface="Times New Roman" pitchFamily="-111" charset="0"/>
                <a:cs typeface="Times New Roman" pitchFamily="-111" charset="0"/>
              </a:rPr>
              <a:t>A</a:t>
            </a:r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nalyze</a:t>
            </a:r>
          </a:p>
        </p:txBody>
      </p:sp>
      <p:sp>
        <p:nvSpPr>
          <p:cNvPr id="26634" name="Text Box 14"/>
          <p:cNvSpPr txBox="1">
            <a:spLocks noChangeArrowheads="1"/>
          </p:cNvSpPr>
          <p:nvPr/>
        </p:nvSpPr>
        <p:spPr bwMode="auto">
          <a:xfrm>
            <a:off x="4876800" y="5181600"/>
            <a:ext cx="2702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2000" b="1" i="1" dirty="0" smtClean="0">
                <a:latin typeface="Times New Roman" pitchFamily="-111" charset="0"/>
                <a:cs typeface="Times New Roman" pitchFamily="-111" charset="0"/>
              </a:rPr>
              <a:t>E</a:t>
            </a:r>
            <a:r>
              <a:rPr lang="en-US" altLang="zh-TW" sz="2000" dirty="0" smtClean="0">
                <a:latin typeface="Times New Roman" pitchFamily="-111" charset="0"/>
                <a:cs typeface="Times New Roman" pitchFamily="-111" charset="0"/>
              </a:rPr>
              <a:t>mploy(Model, Design</a:t>
            </a:r>
            <a:r>
              <a:rPr lang="en-US" altLang="zh-TW" sz="2000" dirty="0">
                <a:latin typeface="Times New Roman" pitchFamily="-111" charset="0"/>
                <a:cs typeface="Times New Roman" pitchFamily="-111" charset="0"/>
              </a:rPr>
              <a:t>)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960563" y="4114800"/>
            <a:ext cx="2454275" cy="1314450"/>
            <a:chOff x="1961131" y="4038600"/>
            <a:chExt cx="2453583" cy="1314510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286000" y="4038600"/>
              <a:ext cx="990600" cy="838200"/>
              <a:chOff x="2640" y="2112"/>
              <a:chExt cx="1152" cy="960"/>
            </a:xfrm>
          </p:grpSpPr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2640" y="2112"/>
                <a:ext cx="624" cy="624"/>
                <a:chOff x="3024" y="3264"/>
                <a:chExt cx="624" cy="624"/>
              </a:xfrm>
            </p:grpSpPr>
            <p:sp>
              <p:nvSpPr>
                <p:cNvPr id="26676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6" y="336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7" name="Rectangle 19"/>
                <p:cNvSpPr>
                  <a:spLocks noChangeArrowheads="1"/>
                </p:cNvSpPr>
                <p:nvPr/>
              </p:nvSpPr>
              <p:spPr bwMode="auto">
                <a:xfrm>
                  <a:off x="3072" y="360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8" name="Rectangle 20"/>
                <p:cNvSpPr>
                  <a:spLocks noChangeArrowheads="1"/>
                </p:cNvSpPr>
                <p:nvPr/>
              </p:nvSpPr>
              <p:spPr bwMode="auto">
                <a:xfrm>
                  <a:off x="3456" y="3408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9" name="Rectangle 21"/>
                <p:cNvSpPr>
                  <a:spLocks noChangeArrowheads="1"/>
                </p:cNvSpPr>
                <p:nvPr/>
              </p:nvSpPr>
              <p:spPr bwMode="auto">
                <a:xfrm>
                  <a:off x="3312" y="360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0" name="Oval 22"/>
                <p:cNvSpPr>
                  <a:spLocks noChangeArrowheads="1"/>
                </p:cNvSpPr>
                <p:nvPr/>
              </p:nvSpPr>
              <p:spPr bwMode="auto">
                <a:xfrm>
                  <a:off x="3024" y="3264"/>
                  <a:ext cx="624" cy="624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23"/>
              <p:cNvGrpSpPr>
                <a:grpSpLocks/>
              </p:cNvGrpSpPr>
              <p:nvPr/>
            </p:nvGrpSpPr>
            <p:grpSpPr bwMode="auto">
              <a:xfrm>
                <a:off x="3168" y="2448"/>
                <a:ext cx="624" cy="624"/>
                <a:chOff x="3072" y="3120"/>
                <a:chExt cx="624" cy="624"/>
              </a:xfrm>
            </p:grpSpPr>
            <p:sp>
              <p:nvSpPr>
                <p:cNvPr id="26672" name="Oval 24"/>
                <p:cNvSpPr>
                  <a:spLocks noChangeArrowheads="1"/>
                </p:cNvSpPr>
                <p:nvPr/>
              </p:nvSpPr>
              <p:spPr bwMode="auto">
                <a:xfrm>
                  <a:off x="3072" y="3120"/>
                  <a:ext cx="624" cy="624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3" name="Oval 25"/>
                <p:cNvSpPr>
                  <a:spLocks noChangeArrowheads="1"/>
                </p:cNvSpPr>
                <p:nvPr/>
              </p:nvSpPr>
              <p:spPr bwMode="auto">
                <a:xfrm>
                  <a:off x="3168" y="3408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4" name="Oval 26"/>
                <p:cNvSpPr>
                  <a:spLocks noChangeArrowheads="1"/>
                </p:cNvSpPr>
                <p:nvPr/>
              </p:nvSpPr>
              <p:spPr bwMode="auto">
                <a:xfrm>
                  <a:off x="3408" y="3504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5" name="Oval 27"/>
                <p:cNvSpPr>
                  <a:spLocks noChangeArrowheads="1"/>
                </p:cNvSpPr>
                <p:nvPr/>
              </p:nvSpPr>
              <p:spPr bwMode="auto">
                <a:xfrm>
                  <a:off x="3360" y="3264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8"/>
              <p:cNvGrpSpPr>
                <a:grpSpLocks/>
              </p:cNvGrpSpPr>
              <p:nvPr/>
            </p:nvGrpSpPr>
            <p:grpSpPr bwMode="auto">
              <a:xfrm>
                <a:off x="2736" y="2784"/>
                <a:ext cx="480" cy="288"/>
                <a:chOff x="2928" y="3216"/>
                <a:chExt cx="480" cy="288"/>
              </a:xfrm>
            </p:grpSpPr>
            <p:sp>
              <p:nvSpPr>
                <p:cNvPr id="26669" name="AutoShape 29"/>
                <p:cNvSpPr>
                  <a:spLocks noChangeArrowheads="1"/>
                </p:cNvSpPr>
                <p:nvPr/>
              </p:nvSpPr>
              <p:spPr bwMode="auto">
                <a:xfrm>
                  <a:off x="2976" y="3216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0" name="AutoShape 30"/>
                <p:cNvSpPr>
                  <a:spLocks noChangeArrowheads="1"/>
                </p:cNvSpPr>
                <p:nvPr/>
              </p:nvSpPr>
              <p:spPr bwMode="auto">
                <a:xfrm>
                  <a:off x="3168" y="3264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1" name="Oval 31"/>
                <p:cNvSpPr>
                  <a:spLocks noChangeArrowheads="1"/>
                </p:cNvSpPr>
                <p:nvPr/>
              </p:nvSpPr>
              <p:spPr bwMode="auto">
                <a:xfrm>
                  <a:off x="2928" y="3216"/>
                  <a:ext cx="480" cy="288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6661" name="Text Box 32"/>
            <p:cNvSpPr txBox="1">
              <a:spLocks noChangeArrowheads="1"/>
            </p:cNvSpPr>
            <p:nvPr/>
          </p:nvSpPr>
          <p:spPr bwMode="auto">
            <a:xfrm>
              <a:off x="1961131" y="4953000"/>
              <a:ext cx="245358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haracterize, </a:t>
              </a:r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luster</a:t>
              </a:r>
            </a:p>
          </p:txBody>
        </p:sp>
      </p:grpSp>
      <p:sp>
        <p:nvSpPr>
          <p:cNvPr id="26636" name="Line 37"/>
          <p:cNvSpPr>
            <a:spLocks noChangeShapeType="1"/>
          </p:cNvSpPr>
          <p:nvPr/>
        </p:nvSpPr>
        <p:spPr bwMode="auto">
          <a:xfrm>
            <a:off x="5410200" y="2590800"/>
            <a:ext cx="53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Text Box 40"/>
          <p:cNvSpPr txBox="1">
            <a:spLocks noChangeArrowheads="1"/>
          </p:cNvSpPr>
          <p:nvPr/>
        </p:nvSpPr>
        <p:spPr bwMode="auto">
          <a:xfrm>
            <a:off x="4191000" y="3276600"/>
            <a:ext cx="1228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>
                <a:latin typeface="Times New Roman" pitchFamily="-111" charset="0"/>
                <a:cs typeface="Times New Roman" pitchFamily="-111" charset="0"/>
              </a:rPr>
              <a:t>R</a:t>
            </a:r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epresent</a:t>
            </a:r>
          </a:p>
        </p:txBody>
      </p: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4191000" y="1981200"/>
            <a:ext cx="1219200" cy="1219200"/>
            <a:chOff x="4114800" y="1752600"/>
            <a:chExt cx="1219200" cy="1219200"/>
          </a:xfrm>
        </p:grpSpPr>
        <p:sp>
          <p:nvSpPr>
            <p:cNvPr id="26659" name="AutoShape 39"/>
            <p:cNvSpPr>
              <a:spLocks noChangeArrowheads="1"/>
            </p:cNvSpPr>
            <p:nvPr/>
          </p:nvSpPr>
          <p:spPr bwMode="auto">
            <a:xfrm>
              <a:off x="4114800" y="1752600"/>
              <a:ext cx="1219200" cy="1219200"/>
            </a:xfrm>
            <a:prstGeom prst="bracketPair">
              <a:avLst>
                <a:gd name="adj" fmla="val 16667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6628" name="Object 4"/>
            <p:cNvGraphicFramePr>
              <a:graphicFrameLocks noChangeAspect="1"/>
            </p:cNvGraphicFramePr>
            <p:nvPr/>
          </p:nvGraphicFramePr>
          <p:xfrm>
            <a:off x="4114800" y="1836738"/>
            <a:ext cx="1193800" cy="1100137"/>
          </p:xfrm>
          <a:graphic>
            <a:graphicData uri="http://schemas.openxmlformats.org/presentationml/2006/ole">
              <p:oleObj spid="_x0000_s106498" name="Equation" r:id="rId4" imgW="838080" imgH="698400" progId="Equation.3">
                <p:embed/>
              </p:oleObj>
            </a:graphicData>
          </a:graphic>
        </p:graphicFrame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2057400" y="2057400"/>
            <a:ext cx="1371600" cy="1619250"/>
            <a:chOff x="1828800" y="1981200"/>
            <a:chExt cx="1371600" cy="1619310"/>
          </a:xfrm>
        </p:grpSpPr>
        <p:sp>
          <p:nvSpPr>
            <p:cNvPr id="26655" name="Text Box 8"/>
            <p:cNvSpPr txBox="1">
              <a:spLocks noChangeArrowheads="1"/>
            </p:cNvSpPr>
            <p:nvPr/>
          </p:nvSpPr>
          <p:spPr bwMode="auto">
            <a:xfrm>
              <a:off x="1905000" y="3200400"/>
              <a:ext cx="11502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T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race</a:t>
              </a:r>
            </a:p>
          </p:txBody>
        </p:sp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1828800" y="1981200"/>
              <a:ext cx="1371600" cy="1295400"/>
              <a:chOff x="1828800" y="1981200"/>
              <a:chExt cx="1371600" cy="1295400"/>
            </a:xfrm>
          </p:grpSpPr>
          <p:sp>
            <p:nvSpPr>
              <p:cNvPr id="26657" name="AutoShape 7"/>
              <p:cNvSpPr>
                <a:spLocks noChangeArrowheads="1"/>
              </p:cNvSpPr>
              <p:nvPr/>
            </p:nvSpPr>
            <p:spPr bwMode="auto">
              <a:xfrm>
                <a:off x="1828800" y="1981200"/>
                <a:ext cx="1371600" cy="1295400"/>
              </a:xfrm>
              <a:prstGeom prst="flowChartMultidocumen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8" name="Text Box 42"/>
              <p:cNvSpPr txBox="1">
                <a:spLocks noChangeArrowheads="1"/>
              </p:cNvSpPr>
              <p:nvPr/>
            </p:nvSpPr>
            <p:spPr bwMode="auto">
              <a:xfrm>
                <a:off x="1905000" y="2362200"/>
                <a:ext cx="1006475" cy="376238"/>
              </a:xfrm>
              <a:prstGeom prst="rect">
                <a:avLst/>
              </a:prstGeom>
              <a:noFill/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i="1" dirty="0" err="1">
                    <a:solidFill>
                      <a:srgbClr val="0000FF"/>
                    </a:solidFill>
                    <a:latin typeface="Times New Roman" pitchFamily="-111" charset="0"/>
                  </a:rPr>
                  <a:t>MobiLib</a:t>
                </a:r>
                <a:endParaRPr lang="en-US" b="1" i="1" dirty="0">
                  <a:solidFill>
                    <a:srgbClr val="0000FF"/>
                  </a:solidFill>
                  <a:latin typeface="Times New Roman" pitchFamily="-111" charset="0"/>
                </a:endParaRPr>
              </a:p>
            </p:txBody>
          </p: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362200"/>
            <a:ext cx="1530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5400000" flipH="1" flipV="1">
            <a:off x="914400" y="1905000"/>
            <a:ext cx="457200" cy="304800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" y="990600"/>
            <a:ext cx="337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3" name="Line 5"/>
          <p:cNvSpPr>
            <a:spLocks noChangeShapeType="1"/>
          </p:cNvSpPr>
          <p:nvPr/>
        </p:nvSpPr>
        <p:spPr bwMode="auto">
          <a:xfrm flipH="1">
            <a:off x="2819400" y="3810000"/>
            <a:ext cx="3733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5"/>
          <p:cNvSpPr>
            <a:spLocks noChangeShapeType="1"/>
          </p:cNvSpPr>
          <p:nvPr/>
        </p:nvSpPr>
        <p:spPr bwMode="auto">
          <a:xfrm flipH="1">
            <a:off x="6553200" y="3505200"/>
            <a:ext cx="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3886200" y="1143000"/>
            <a:ext cx="1524000" cy="838200"/>
            <a:chOff x="2743200" y="2546350"/>
            <a:chExt cx="3613150" cy="1765300"/>
          </a:xfrm>
        </p:grpSpPr>
        <p:pic>
          <p:nvPicPr>
            <p:cNvPr id="26653" name="Picture 53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87650" y="2546350"/>
              <a:ext cx="3568700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ectangle 54"/>
            <p:cNvSpPr/>
            <p:nvPr/>
          </p:nvSpPr>
          <p:spPr>
            <a:xfrm>
              <a:off x="2743200" y="2820506"/>
              <a:ext cx="380135" cy="608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838200"/>
            <a:ext cx="15303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5486400"/>
            <a:ext cx="1295400" cy="92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3505200"/>
            <a:ext cx="1774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9200" y="5486400"/>
            <a:ext cx="20574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1800" y="3657600"/>
            <a:ext cx="2105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5943600" y="5715000"/>
            <a:ext cx="76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053138" y="5751513"/>
            <a:ext cx="76200" cy="3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27882" y="1752600"/>
            <a:ext cx="1916118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Content Placeholder 3" descr="icreate.jpg"/>
          <p:cNvPicPr>
            <a:picLocks noGrp="1" noChangeAspect="1"/>
          </p:cNvPicPr>
          <p:nvPr>
            <p:ph idx="1"/>
          </p:nvPr>
        </p:nvPicPr>
        <p:blipFill>
          <a:blip r:embed="rId14" cstate="print"/>
          <a:stretch>
            <a:fillRect/>
          </a:stretch>
        </p:blipFill>
        <p:spPr>
          <a:xfrm>
            <a:off x="8001000" y="6019800"/>
            <a:ext cx="403456" cy="251056"/>
          </a:xfrm>
        </p:spPr>
      </p:pic>
      <p:pic>
        <p:nvPicPr>
          <p:cNvPr id="64" name="Content Placeholder 3" descr="icreat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74676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65"/>
          <p:cNvGrpSpPr/>
          <p:nvPr/>
        </p:nvGrpSpPr>
        <p:grpSpPr>
          <a:xfrm>
            <a:off x="7772400" y="5334000"/>
            <a:ext cx="838200" cy="936855"/>
            <a:chOff x="4023953" y="3429000"/>
            <a:chExt cx="2171266" cy="2958933"/>
          </a:xfrm>
        </p:grpSpPr>
        <p:pic>
          <p:nvPicPr>
            <p:cNvPr id="67" name="Content Placeholder 3" descr="icreate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4191000" y="3429000"/>
              <a:ext cx="861219" cy="86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Content Placeholder 3" descr="icreate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5334000" y="4572000"/>
              <a:ext cx="861219" cy="86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3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200000" flipV="1">
              <a:off x="3850121" y="4487133"/>
              <a:ext cx="6842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24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rot="1036023">
              <a:off x="4454165" y="4894326"/>
              <a:ext cx="6826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27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3447394">
              <a:off x="4964547" y="4204557"/>
              <a:ext cx="622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27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3447394">
              <a:off x="4203135" y="5891839"/>
              <a:ext cx="622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3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200000" flipV="1">
              <a:off x="5464968" y="5660231"/>
              <a:ext cx="6842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152400" y="381000"/>
            <a:ext cx="8763000" cy="6096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1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Data-driven</a:t>
            </a:r>
            <a:r>
              <a:rPr kumimoji="0" lang="en-US" altLang="zh-TW" sz="2800" b="0" i="0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Mobile Network Mining, Modeling and Design</a:t>
            </a:r>
            <a:endParaRPr kumimoji="0" lang="en-US" altLang="zh-TW" sz="2800" b="0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-111" charset="0"/>
              <a:ea typeface="ＭＳ Ｐゴシック" pitchFamily="-111" charset="-128"/>
              <a:cs typeface="Times New Roman" pitchFamily="-111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76400" y="1752600"/>
            <a:ext cx="219758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 smtClean="0"/>
              <a:t>Billions of traces since 2004</a:t>
            </a:r>
            <a:endParaRPr lang="ar-EG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502956" y="6119336"/>
            <a:ext cx="2343462" cy="67710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Mobility Modeling</a:t>
            </a:r>
          </a:p>
          <a:p>
            <a:pPr algn="l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Adhoc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&amp; Sensor Network Design</a:t>
            </a:r>
          </a:p>
          <a:p>
            <a:endParaRPr lang="ar-EG" sz="1400" dirty="0"/>
          </a:p>
        </p:txBody>
      </p:sp>
      <p:pic>
        <p:nvPicPr>
          <p:cNvPr id="78" name="Picture 77" descr="data_analysis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943600" y="1981200"/>
            <a:ext cx="1219200" cy="1219200"/>
          </a:xfrm>
          <a:prstGeom prst="rect">
            <a:avLst/>
          </a:prstGeom>
        </p:spPr>
      </p:pic>
      <p:pic>
        <p:nvPicPr>
          <p:cNvPr id="79" name="Picture 78" descr="Data_Analysis_Collage_white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276600" y="3886200"/>
            <a:ext cx="1600200" cy="1219200"/>
          </a:xfrm>
          <a:prstGeom prst="rect">
            <a:avLst/>
          </a:prstGeom>
        </p:spPr>
      </p:pic>
      <p:pic>
        <p:nvPicPr>
          <p:cNvPr id="80" name="Picture 79" descr="soc02.gi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181600" y="3886200"/>
            <a:ext cx="1698050" cy="1371600"/>
          </a:xfrm>
          <a:prstGeom prst="rect">
            <a:avLst/>
          </a:prstGeom>
        </p:spPr>
      </p:pic>
      <p:pic>
        <p:nvPicPr>
          <p:cNvPr id="81" name="Picture 11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581400" y="5486401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3" descr="Screen Shot 2015-12-09 at 12.45.28 AM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47800" y="2362200"/>
            <a:ext cx="1066800" cy="1028700"/>
          </a:xfrm>
          <a:prstGeom prst="rect">
            <a:avLst/>
          </a:prstGeom>
        </p:spPr>
      </p:pic>
      <p:cxnSp>
        <p:nvCxnSpPr>
          <p:cNvPr id="82" name="Straight Arrow Connector 81"/>
          <p:cNvCxnSpPr>
            <a:cxnSpLocks noChangeShapeType="1"/>
          </p:cNvCxnSpPr>
          <p:nvPr/>
        </p:nvCxnSpPr>
        <p:spPr bwMode="auto">
          <a:xfrm rot="16200000" flipV="1">
            <a:off x="1409700" y="1943100"/>
            <a:ext cx="457200" cy="228600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85" name="Picture 84" descr="Screen Shot 2015-12-09 at 12.54.05 AM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2400" y="5334000"/>
            <a:ext cx="1066800" cy="1306443"/>
          </a:xfrm>
          <a:prstGeom prst="rect">
            <a:avLst/>
          </a:prstGeom>
        </p:spPr>
      </p:pic>
      <p:pic>
        <p:nvPicPr>
          <p:cNvPr id="86" name="Picture 85" descr="sydney-all-new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62800" y="2777831"/>
            <a:ext cx="1981200" cy="1065783"/>
          </a:xfrm>
          <a:prstGeom prst="rect">
            <a:avLst/>
          </a:prstGeom>
        </p:spPr>
      </p:pic>
      <p:pic>
        <p:nvPicPr>
          <p:cNvPr id="87" name="Picture 86" descr="Mac HD 1:Users:Aeon:Desktop:New Charts:loc-18.png"/>
          <p:cNvPicPr/>
          <p:nvPr/>
        </p:nvPicPr>
        <p:blipFill rotWithShape="1">
          <a:blip r:embed="rId2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72" r="2196"/>
          <a:stretch/>
        </p:blipFill>
        <p:spPr bwMode="auto">
          <a:xfrm>
            <a:off x="5410200" y="914400"/>
            <a:ext cx="948764" cy="97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6248400" cy="914400"/>
          </a:xfrm>
        </p:spPr>
        <p:txBody>
          <a:bodyPr/>
          <a:lstStyle/>
          <a:p>
            <a:pPr eaLnBrk="1" hangingPunct="1"/>
            <a:r>
              <a:rPr lang="en-US" sz="3100" b="1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Community-wide Mobile Library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81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Vision: Library of</a:t>
            </a:r>
          </a:p>
          <a:p>
            <a:pPr lvl="1" eaLnBrk="1" hangingPunct="1"/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Measurements: campus, street</a:t>
            </a:r>
          </a:p>
          <a:p>
            <a:pPr lvl="1" eaLnBrk="1" hangingPunct="1"/>
            <a:r>
              <a:rPr lang="en-US" sz="2600" i="1" dirty="0" smtClean="0">
                <a:latin typeface="Times New Roman" pitchFamily="-111" charset="0"/>
                <a:ea typeface="ＭＳ Ｐゴシック" pitchFamily="-111" charset="-128"/>
              </a:rPr>
              <a:t>Realistic</a:t>
            </a:r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 models: behavior, traffic</a:t>
            </a:r>
          </a:p>
          <a:p>
            <a:pPr lvl="1" eaLnBrk="1" hangingPunct="1"/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Benchmarks – Data mining tools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Available libraries: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CRAWDAD (Dartmouth, ‘05-)</a:t>
            </a:r>
            <a:endParaRPr lang="en-US" sz="2000" i="1" dirty="0" smtClean="0">
              <a:solidFill>
                <a:srgbClr val="CC0000"/>
              </a:solidFill>
              <a:latin typeface="Times New Roman" pitchFamily="-111" charset="0"/>
              <a:ea typeface="ＭＳ Ｐゴシック" pitchFamily="-111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Pentland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(MIT) 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reality mining, etc.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MobiLib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(USC &amp; UFL, ’04-) </a:t>
            </a:r>
            <a:r>
              <a:rPr lang="en-US" sz="2000" i="1" dirty="0" err="1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cise.ufl.edu/~helmy/MobiLib</a:t>
            </a: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 </a:t>
            </a:r>
            <a:r>
              <a:rPr lang="en-US" sz="2000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(30+TB)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65+ Traces from: USC, Dartmouth, MIT, UCSD, UCSB, UNC, UMass,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GATech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Cambridge, UFL, …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Tools for mobility modeling (IMPORTANT,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TVC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), data mining</a:t>
            </a:r>
            <a:endParaRPr lang="en-US" dirty="0" smtClean="0">
              <a:latin typeface="Times New Roman" pitchFamily="-111" charset="0"/>
              <a:ea typeface="ＭＳ Ｐゴシック" pitchFamily="-11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Types of traces: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Campuses (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WLANs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), Conference AP and encounter traces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Municipal (off-campus) wireless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APs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, Bus &amp; vehicular</a:t>
            </a:r>
          </a:p>
          <a:p>
            <a:pPr eaLnBrk="1" hangingPunct="1"/>
            <a:endParaRPr lang="en-US" sz="2800" i="1" dirty="0" smtClean="0">
              <a:solidFill>
                <a:schemeClr val="accent2"/>
              </a:solidFill>
              <a:latin typeface="Times New Roman" pitchFamily="-111" charset="0"/>
              <a:ea typeface="ＭＳ Ｐゴシック" pitchFamily="-111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35950" y="5257800"/>
            <a:ext cx="908050" cy="1282700"/>
            <a:chOff x="288" y="1056"/>
            <a:chExt cx="1196" cy="1569"/>
          </a:xfrm>
        </p:grpSpPr>
        <p:sp>
          <p:nvSpPr>
            <p:cNvPr id="28677" name="AutoShape 5"/>
            <p:cNvSpPr>
              <a:spLocks noChangeArrowheads="1"/>
            </p:cNvSpPr>
            <p:nvPr/>
          </p:nvSpPr>
          <p:spPr bwMode="auto">
            <a:xfrm>
              <a:off x="288" y="1056"/>
              <a:ext cx="1104" cy="1008"/>
            </a:xfrm>
            <a:prstGeom prst="flowChartMultidocumen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480" y="2139"/>
              <a:ext cx="1004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T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race</a:t>
              </a:r>
            </a:p>
          </p:txBody>
        </p:sp>
      </p:grpSp>
      <p:pic>
        <p:nvPicPr>
          <p:cNvPr id="7" name="Picture 6" descr="ufw-wireless-cover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3400"/>
            <a:ext cx="2870216" cy="1601885"/>
          </a:xfrm>
          <a:prstGeom prst="rect">
            <a:avLst/>
          </a:prstGeom>
        </p:spPr>
      </p:pic>
      <p:pic>
        <p:nvPicPr>
          <p:cNvPr id="8" name="Picture 7" descr="Screen Shot 2015-12-05 at 3.10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133600"/>
            <a:ext cx="2590800" cy="1890584"/>
          </a:xfrm>
          <a:prstGeom prst="rect">
            <a:avLst/>
          </a:prstGeom>
        </p:spPr>
      </p:pic>
      <p:pic>
        <p:nvPicPr>
          <p:cNvPr id="9" name="Picture 8" descr="Screen Shot 2015-12-09 at 12.51.3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2438400"/>
            <a:ext cx="1908539" cy="169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763000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800" smtClean="0"/>
              <a:t>Possible Projects: Mobility modeling:</a:t>
            </a:r>
            <a:r>
              <a:rPr lang="en-US" smtClean="0"/>
              <a:t> 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z="2000" smtClean="0">
                <a:ea typeface="ＭＳ Ｐゴシック" pitchFamily="-108" charset="-128"/>
              </a:rPr>
              <a:t>Suggest a new mobility model and study its effects on a class of ad hoc networking protocols 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z="2000" smtClean="0">
                <a:ea typeface="ＭＳ Ｐゴシック" pitchFamily="-108" charset="-128"/>
              </a:rPr>
              <a:t>Suggest a new mobility metric and use it to measure and study characteristics of mobility models and ad hoc networking protocols 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z="2000" smtClean="0">
                <a:ea typeface="ＭＳ Ｐゴシック" pitchFamily="-108" charset="-128"/>
              </a:rPr>
              <a:t>Study effects of different mobility models on various ad hoc networking protocols, including (but not limited to) ad hoc:</a:t>
            </a:r>
            <a:r>
              <a:rPr lang="en-US" smtClean="0">
                <a:ea typeface="ＭＳ Ｐゴシック" pitchFamily="-108" charset="-128"/>
              </a:rPr>
              <a:t> </a:t>
            </a:r>
          </a:p>
          <a:p>
            <a:pPr lvl="4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unicast routing (e.g., DSR, DSDV, AODV, TORA, etc.) </a:t>
            </a:r>
          </a:p>
          <a:p>
            <a:pPr lvl="4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multicast routing (e.g., ODMRP, CAMP, MAODV, etc.) </a:t>
            </a:r>
          </a:p>
          <a:p>
            <a:pPr lvl="4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geographic routing (e.g., Geocast, GPSR, Grid/GLS, GeoTora) </a:t>
            </a:r>
          </a:p>
          <a:p>
            <a:pPr lvl="4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hierarchical routing (e.g., ZRP, LANMAR, cluster-based, etc.) </a:t>
            </a:r>
          </a:p>
          <a:p>
            <a:pPr lvl="4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others (</a:t>
            </a:r>
            <a:r>
              <a:rPr lang="en-US" b="1" smtClean="0">
                <a:ea typeface="ＭＳ Ｐゴシック" pitchFamily="-108" charset="-128"/>
              </a:rPr>
              <a:t>Mobility-assisted protocols</a:t>
            </a:r>
            <a:r>
              <a:rPr lang="en-US" smtClean="0">
                <a:ea typeface="ＭＳ Ｐゴシック" pitchFamily="-108" charset="-128"/>
              </a:rPr>
              <a:t>: EASE, FRESH, MARQ..)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Use stress-like approach to synthesize worst-case mobility scenarios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smtClean="0">
                <a:ea typeface="ＭＳ Ｐゴシック" pitchFamily="-108" charset="-128"/>
              </a:rPr>
              <a:t>Helpful references: papers on IMPORTANT, BRICS, PATHS, MAID, IMPACT, MILMAN, Stress papers</a:t>
            </a:r>
            <a:r>
              <a:rPr lang="en-US" smtClean="0">
                <a:ea typeface="ＭＳ Ｐゴシック" pitchFamily="-108" charset="-128"/>
              </a:rPr>
              <a:t>,… </a:t>
            </a:r>
            <a:r>
              <a:rPr lang="en-US" sz="2000" smtClean="0">
                <a:ea typeface="ＭＳ Ｐゴシック" pitchFamily="-108" charset="-128"/>
              </a:rPr>
              <a:t>EASE/FRESH, Mobility increases...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sz="3200" smtClean="0"/>
              <a:t>Mobility Modeling and Analysis (contd.)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010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Use the mobility library of traces (</a:t>
            </a:r>
            <a:r>
              <a:rPr lang="en-US" sz="2400" dirty="0" err="1" smtClean="0"/>
              <a:t>MobiLib</a:t>
            </a:r>
            <a:r>
              <a:rPr lang="en-US" sz="2400" dirty="0" smtClean="0"/>
              <a:t>)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</a:rPr>
              <a:t>To analyze and understand characteristics of realistic mobility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</a:rPr>
              <a:t>Compare realistic (trace-based) mobility to ‘synthetic’ mobility models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</a:rPr>
              <a:t>Construct new models that are trace-based and extract their parameters from the traces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Contribute to extending the mobility library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</a:rPr>
              <a:t>By collecting traces of mobility based on surveys, observations, or other methods (with </a:t>
            </a:r>
            <a:r>
              <a:rPr lang="en-US" sz="2000" dirty="0" err="1" smtClean="0">
                <a:ea typeface="ＭＳ Ｐゴシック" pitchFamily="-108" charset="-128"/>
              </a:rPr>
              <a:t>cis6930</a:t>
            </a:r>
            <a:r>
              <a:rPr lang="en-US" sz="2000" dirty="0" smtClean="0">
                <a:ea typeface="ＭＳ Ｐゴシック" pitchFamily="-108" charset="-128"/>
              </a:rPr>
              <a:t>, </a:t>
            </a:r>
            <a:r>
              <a:rPr lang="en-US" sz="2000" dirty="0" err="1" smtClean="0">
                <a:ea typeface="ＭＳ Ｐゴシック" pitchFamily="-108" charset="-128"/>
              </a:rPr>
              <a:t>ee555</a:t>
            </a:r>
            <a:r>
              <a:rPr lang="en-US" sz="2000" dirty="0" smtClean="0">
                <a:ea typeface="ＭＳ Ｐゴシック" pitchFamily="-108" charset="-128"/>
              </a:rPr>
              <a:t> students, etc.)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Are there fundamental characteristics of </a:t>
            </a:r>
            <a:r>
              <a:rPr lang="en-US" sz="2400" dirty="0" err="1" smtClean="0"/>
              <a:t>WLAN</a:t>
            </a:r>
            <a:r>
              <a:rPr lang="en-US" sz="2400" dirty="0" smtClean="0"/>
              <a:t> traces that do not change with technology (e.g., they apply to future ad hoc networks)?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</a:rPr>
              <a:t>Study human mobility/behavior for non-wireless traces or non-network traces and compare the characteristics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-108" charset="-128"/>
              </a:rPr>
              <a:t>Suggest another way to investigate such question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References: IMPACT, MAID, other trace </a:t>
            </a:r>
            <a:r>
              <a:rPr lang="en-US" sz="2400" dirty="0" err="1" smtClean="0"/>
              <a:t>pprs</a:t>
            </a:r>
            <a:r>
              <a:rPr lang="en-US" sz="2400" dirty="0" smtClean="0"/>
              <a:t>, … </a:t>
            </a:r>
            <a:r>
              <a:rPr lang="en-US" sz="2400" dirty="0" err="1" smtClean="0"/>
              <a:t>TVC</a:t>
            </a:r>
            <a:r>
              <a:rPr lang="en-US" sz="2400" dirty="0" smtClean="0"/>
              <a:t>, Mining Behavioral Profiles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Context &amp; Socially-</a:t>
            </a:r>
            <a:r>
              <a:rPr lang="en-US" i="1" smtClean="0"/>
              <a:t>aware </a:t>
            </a:r>
            <a:r>
              <a:rPr lang="en-US" smtClean="0"/>
              <a:t>Networks, Services &amp; Apps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10600" cy="4114800"/>
          </a:xfrm>
        </p:spPr>
        <p:txBody>
          <a:bodyPr/>
          <a:lstStyle/>
          <a:p>
            <a:r>
              <a:rPr lang="en-US" dirty="0" smtClean="0"/>
              <a:t>New services in encounter-based networks: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Peer-to-peer mobile networks of handhelds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Apps to identify friends, profiles, locations, etc.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Behavioral pattern recognition &amp; prediction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Interest, gender, location &amp; class-based services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Activity, role &amp; </a:t>
            </a:r>
            <a:r>
              <a:rPr lang="en-US" b="1" i="1" dirty="0" smtClean="0">
                <a:ea typeface="ＭＳ Ｐゴシック" pitchFamily="-108" charset="-128"/>
              </a:rPr>
              <a:t>trust</a:t>
            </a:r>
            <a:r>
              <a:rPr lang="en-US" i="1" dirty="0" smtClean="0">
                <a:ea typeface="ＭＳ Ｐゴシック" pitchFamily="-108" charset="-128"/>
              </a:rPr>
              <a:t> </a:t>
            </a:r>
            <a:r>
              <a:rPr lang="en-US" dirty="0" smtClean="0">
                <a:ea typeface="ＭＳ Ｐゴシック" pitchFamily="-108" charset="-128"/>
              </a:rPr>
              <a:t>identification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Message relaying &amp; routing techniques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Network architecture for emergency and education</a:t>
            </a:r>
          </a:p>
          <a:p>
            <a:pPr lvl="1"/>
            <a:r>
              <a:rPr lang="en-US" b="1" dirty="0" smtClean="0">
                <a:ea typeface="ＭＳ Ｐゴシック" pitchFamily="-108" charset="-128"/>
              </a:rPr>
              <a:t>Refs.</a:t>
            </a:r>
            <a:r>
              <a:rPr lang="en-US" dirty="0" smtClean="0">
                <a:ea typeface="ＭＳ Ｐゴシック" pitchFamily="-108" charset="-128"/>
              </a:rPr>
              <a:t> Profile-cast, gender-based analysis, predication, visualization posters &amp; papers from lab students …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vice-2012-10-24-1632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17532" y="1694288"/>
            <a:ext cx="2698279" cy="4796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/>
                <a:cs typeface="Times New Roman"/>
              </a:rPr>
              <a:t>Social Discovery: </a:t>
            </a:r>
            <a:r>
              <a:rPr lang="en-US" sz="3600" i="1" dirty="0" err="1" smtClean="0">
                <a:latin typeface="Times New Roman"/>
                <a:cs typeface="Times New Roman"/>
              </a:rPr>
              <a:t>iTrust/ConnectEnc</a:t>
            </a:r>
            <a:r>
              <a:rPr lang="en-US" sz="2000" i="1" baseline="30000" dirty="0" smtClean="0">
                <a:latin typeface="Times New Roman"/>
                <a:cs typeface="Times New Roman"/>
              </a:rPr>
              <a:t>*</a:t>
            </a:r>
            <a:r>
              <a:rPr lang="en-US" sz="3600" i="1" dirty="0" smtClean="0">
                <a:latin typeface="Times New Roman"/>
                <a:cs typeface="Times New Roman"/>
              </a:rPr>
              <a:t/>
            </a:r>
            <a:br>
              <a:rPr lang="en-US" sz="3600" i="1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(downloadable from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www.cise.ufl.edu/~helmy</a:t>
            </a:r>
            <a:r>
              <a:rPr lang="en-US" sz="2000" i="1" dirty="0" smtClean="0">
                <a:latin typeface="Times New Roman"/>
                <a:cs typeface="Times New Roman"/>
              </a:rPr>
              <a:t> , or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google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itrust-uf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en-US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BBC92-980E-7A40-A635-4234B7FFB09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screenshot_itrust_12_ann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43600" y="1694288"/>
            <a:ext cx="2672440" cy="47160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shot_itrust_1_anno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199" y="1694287"/>
            <a:ext cx="2760333" cy="48711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19600" y="2057400"/>
            <a:ext cx="1524000" cy="9906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598" y="3352800"/>
            <a:ext cx="1524001" cy="9906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52800" y="5562600"/>
            <a:ext cx="2438400" cy="381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9599" y="4495800"/>
            <a:ext cx="1444256" cy="381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68495" y="2376644"/>
            <a:ext cx="1181899" cy="2137721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6550223"/>
            <a:ext cx="77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U. Kumar, A. Helmy, “Discovering Trustworthy Social Spaces", </a:t>
            </a:r>
            <a:r>
              <a:rPr lang="en-US" sz="1400" i="1" dirty="0" smtClean="0">
                <a:latin typeface="Times New Roman"/>
                <a:cs typeface="Times New Roman"/>
              </a:rPr>
              <a:t>ACM </a:t>
            </a:r>
            <a:r>
              <a:rPr lang="en-US" sz="1400" i="1" dirty="0" err="1" smtClean="0">
                <a:latin typeface="Times New Roman"/>
                <a:cs typeface="Times New Roman"/>
              </a:rPr>
              <a:t>SenSys</a:t>
            </a:r>
            <a:r>
              <a:rPr lang="en-US" sz="1400" i="1" dirty="0" smtClean="0">
                <a:latin typeface="Times New Roman"/>
                <a:cs typeface="Times New Roman"/>
              </a:rPr>
              <a:t> - </a:t>
            </a:r>
            <a:r>
              <a:rPr lang="en-US" sz="1400" i="1" dirty="0" err="1" smtClean="0">
                <a:latin typeface="Times New Roman"/>
                <a:cs typeface="Times New Roman"/>
              </a:rPr>
              <a:t>PhoneSense</a:t>
            </a:r>
            <a:r>
              <a:rPr lang="en-US" sz="1400" dirty="0" smtClean="0">
                <a:latin typeface="Times New Roman"/>
                <a:cs typeface="Times New Roman"/>
              </a:rPr>
              <a:t>, Nov 2012.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15" name="Picture 14" descr="screenshot_graph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88310" y="1425596"/>
            <a:ext cx="2755690" cy="489900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70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Application: Mobile Health Care</a:t>
            </a:r>
            <a:endParaRPr lang="en-US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6400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 term, continuous, multi-modal behavioral sensing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Differential behavioral analysis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Promise: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Early detection of risks, behavioral disorders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Targets: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Obesity, mobility, frailty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Directly related: encounter-</a:t>
            </a:r>
          </a:p>
          <a:p>
            <a:pPr lvl="1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based infection trace-back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-Hospital)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 descr="nike_ipod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24600" y="1143000"/>
            <a:ext cx="4450522" cy="288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-health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038600"/>
            <a:ext cx="3733800" cy="228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Application: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Mobile</a:t>
            </a:r>
            <a:r>
              <a:rPr lang="en-US" sz="40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Education</a:t>
            </a:r>
            <a:endParaRPr lang="en-US" sz="40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3001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Similarity-aware collaborative group formation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Support groups against bullying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Next generation mobile classroom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olpc_laptops_arriving_4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85800"/>
            <a:ext cx="2165350" cy="1441868"/>
          </a:xfrm>
          <a:prstGeom prst="rect">
            <a:avLst/>
          </a:prstGeom>
        </p:spPr>
      </p:pic>
      <p:pic>
        <p:nvPicPr>
          <p:cNvPr id="5" name="Picture 4" descr="olpc-pa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2133600" cy="1600200"/>
          </a:xfrm>
          <a:prstGeom prst="rect">
            <a:avLst/>
          </a:prstGeom>
        </p:spPr>
      </p:pic>
      <p:pic>
        <p:nvPicPr>
          <p:cNvPr id="6" name="Picture 5" descr="ox_olp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800600"/>
            <a:ext cx="2209800" cy="1671851"/>
          </a:xfrm>
          <a:prstGeom prst="rect">
            <a:avLst/>
          </a:prstGeom>
        </p:spPr>
      </p:pic>
      <p:pic>
        <p:nvPicPr>
          <p:cNvPr id="7" name="Picture 6" descr="piloto_olpc_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724400"/>
            <a:ext cx="2133600" cy="1874520"/>
          </a:xfrm>
          <a:prstGeom prst="rect">
            <a:avLst/>
          </a:prstGeom>
        </p:spPr>
      </p:pic>
      <p:pic>
        <p:nvPicPr>
          <p:cNvPr id="48" name="Picture 5" descr="laptop-100dollar-side-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4764087"/>
            <a:ext cx="16002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962400" y="5602287"/>
            <a:ext cx="2895600" cy="1255713"/>
            <a:chOff x="3696" y="2304"/>
            <a:chExt cx="1824" cy="791"/>
          </a:xfrm>
        </p:grpSpPr>
        <p:pic>
          <p:nvPicPr>
            <p:cNvPr id="50" name="Picture 7" descr="laptop-fron-small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88" y="2352"/>
              <a:ext cx="480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8" descr="laptop-hands-on-small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20" y="2496"/>
              <a:ext cx="432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9" descr="laptop-fron-small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040" y="2688"/>
              <a:ext cx="480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0" descr="laptop-fron-small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96" y="2784"/>
              <a:ext cx="480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1"/>
            <p:cNvGrpSpPr>
              <a:grpSpLocks/>
            </p:cNvGrpSpPr>
            <p:nvPr/>
          </p:nvGrpSpPr>
          <p:grpSpPr bwMode="auto">
            <a:xfrm rot="-4972499">
              <a:off x="5064" y="2424"/>
              <a:ext cx="336" cy="192"/>
              <a:chOff x="2688" y="912"/>
              <a:chExt cx="576" cy="192"/>
            </a:xfrm>
          </p:grpSpPr>
          <p:sp>
            <p:nvSpPr>
              <p:cNvPr id="67" name="Line 12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 rot="-4972499">
              <a:off x="4368" y="2352"/>
              <a:ext cx="192" cy="96"/>
              <a:chOff x="2688" y="912"/>
              <a:chExt cx="576" cy="192"/>
            </a:xfrm>
          </p:grpSpPr>
          <p:sp>
            <p:nvSpPr>
              <p:cNvPr id="64" name="Line 16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17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18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9"/>
            <p:cNvGrpSpPr>
              <a:grpSpLocks/>
            </p:cNvGrpSpPr>
            <p:nvPr/>
          </p:nvGrpSpPr>
          <p:grpSpPr bwMode="auto">
            <a:xfrm rot="-4972499">
              <a:off x="4176" y="2880"/>
              <a:ext cx="192" cy="96"/>
              <a:chOff x="2688" y="912"/>
              <a:chExt cx="576" cy="192"/>
            </a:xfrm>
          </p:grpSpPr>
          <p:sp>
            <p:nvSpPr>
              <p:cNvPr id="61" name="Line 20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21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23"/>
            <p:cNvGrpSpPr>
              <a:grpSpLocks/>
            </p:cNvGrpSpPr>
            <p:nvPr/>
          </p:nvGrpSpPr>
          <p:grpSpPr bwMode="auto">
            <a:xfrm rot="-4972499">
              <a:off x="3744" y="2592"/>
              <a:ext cx="192" cy="96"/>
              <a:chOff x="2688" y="912"/>
              <a:chExt cx="576" cy="192"/>
            </a:xfrm>
          </p:grpSpPr>
          <p:sp>
            <p:nvSpPr>
              <p:cNvPr id="58" name="Line 24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25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26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743200" y="4078287"/>
            <a:ext cx="2438400" cy="1239838"/>
            <a:chOff x="2688" y="1392"/>
            <a:chExt cx="1536" cy="781"/>
          </a:xfrm>
        </p:grpSpPr>
        <p:pic>
          <p:nvPicPr>
            <p:cNvPr id="71" name="Picture 28" descr="laptop-hands-on-small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60" y="1392"/>
              <a:ext cx="432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29" descr="laptop-hands-on-small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88" y="1776"/>
              <a:ext cx="288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30" descr="laptop-100dollar-side-sm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88" y="1728"/>
              <a:ext cx="33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31" descr="laptop-100dollar-side-sm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72" y="1872"/>
              <a:ext cx="432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32"/>
            <p:cNvGrpSpPr>
              <a:grpSpLocks/>
            </p:cNvGrpSpPr>
            <p:nvPr/>
          </p:nvGrpSpPr>
          <p:grpSpPr bwMode="auto">
            <a:xfrm rot="-4972499">
              <a:off x="3446" y="1758"/>
              <a:ext cx="144" cy="96"/>
              <a:chOff x="2688" y="912"/>
              <a:chExt cx="576" cy="192"/>
            </a:xfrm>
          </p:grpSpPr>
          <p:sp>
            <p:nvSpPr>
              <p:cNvPr id="84" name="Line 33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34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35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36"/>
            <p:cNvGrpSpPr>
              <a:grpSpLocks/>
            </p:cNvGrpSpPr>
            <p:nvPr/>
          </p:nvGrpSpPr>
          <p:grpSpPr bwMode="auto">
            <a:xfrm rot="-2852618">
              <a:off x="2976" y="1824"/>
              <a:ext cx="192" cy="192"/>
              <a:chOff x="2688" y="912"/>
              <a:chExt cx="576" cy="192"/>
            </a:xfrm>
          </p:grpSpPr>
          <p:sp>
            <p:nvSpPr>
              <p:cNvPr id="81" name="Line 37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38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39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40"/>
            <p:cNvGrpSpPr>
              <a:grpSpLocks/>
            </p:cNvGrpSpPr>
            <p:nvPr/>
          </p:nvGrpSpPr>
          <p:grpSpPr bwMode="auto">
            <a:xfrm rot="-938785">
              <a:off x="3798" y="1635"/>
              <a:ext cx="156" cy="156"/>
              <a:chOff x="2688" y="912"/>
              <a:chExt cx="576" cy="192"/>
            </a:xfrm>
          </p:grpSpPr>
          <p:sp>
            <p:nvSpPr>
              <p:cNvPr id="78" name="Line 41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42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43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87" name="Picture 44" descr="laptop-100-dollars-Kofi-Negropont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95600" y="5373687"/>
            <a:ext cx="9667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7772400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mtClean="0"/>
              <a:t>Resource discovery and query resolution: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Study and analyze a contact-based approach for resource discovery in large-scale ad hoc networks (use detailed simulations in NS-2)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Suggest modifications of ZRP to implement efficient resource discovery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Suggest ways in which (partial or approximate) geographic information can improve contact-based architectures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smtClean="0">
                <a:ea typeface="ＭＳ Ｐゴシック" pitchFamily="-108" charset="-128"/>
              </a:rPr>
              <a:t>Suggest ways in which contact-based archiectures can improve partial or inaccurate geographic routing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mtClean="0"/>
              <a:t>Helpful references: papers on CARD, MARQ, TRANSFER, ACQUIRE, Small large-scale wireless networks,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 smtClean="0"/>
              <a:t>Storage-retrieval and rendezvous: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Suggest ways in which rendezvous regions (</a:t>
            </a:r>
            <a:r>
              <a:rPr lang="en-US" dirty="0" err="1" smtClean="0">
                <a:ea typeface="ＭＳ Ｐゴシック" pitchFamily="-108" charset="-128"/>
              </a:rPr>
              <a:t>RRs</a:t>
            </a:r>
            <a:r>
              <a:rPr lang="en-US" dirty="0" smtClean="0">
                <a:ea typeface="ＭＳ Ｐゴシック" pitchFamily="-108" charset="-128"/>
              </a:rPr>
              <a:t>) may be used for storage-retrieval in large-scale ad hoc networks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Propose a mixed </a:t>
            </a:r>
            <a:r>
              <a:rPr lang="en-US" dirty="0" err="1" smtClean="0">
                <a:ea typeface="ＭＳ Ｐゴシック" pitchFamily="-108" charset="-128"/>
              </a:rPr>
              <a:t>RRs</a:t>
            </a:r>
            <a:r>
              <a:rPr lang="en-US" dirty="0" smtClean="0">
                <a:ea typeface="ＭＳ Ｐゴシック" pitchFamily="-108" charset="-128"/>
              </a:rPr>
              <a:t> and contacts architecture for cases of imprecise location information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Compare </a:t>
            </a:r>
            <a:r>
              <a:rPr lang="en-US" dirty="0" err="1" smtClean="0">
                <a:ea typeface="ＭＳ Ｐゴシック" pitchFamily="-108" charset="-128"/>
              </a:rPr>
              <a:t>RRs</a:t>
            </a:r>
            <a:r>
              <a:rPr lang="en-US" dirty="0" smtClean="0">
                <a:ea typeface="ＭＳ Ｐゴシック" pitchFamily="-108" charset="-128"/>
              </a:rPr>
              <a:t>-based architecture to other approaches (e.g., </a:t>
            </a:r>
            <a:r>
              <a:rPr lang="en-US" dirty="0" err="1" smtClean="0">
                <a:ea typeface="ＭＳ Ｐゴシック" pitchFamily="-108" charset="-128"/>
              </a:rPr>
              <a:t>GHT</a:t>
            </a:r>
            <a:r>
              <a:rPr lang="en-US" dirty="0" smtClean="0">
                <a:ea typeface="ＭＳ Ｐゴシック" pitchFamily="-108" charset="-128"/>
              </a:rPr>
              <a:t> and Grid) qualitatively and quantitatively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 smtClean="0"/>
              <a:t>Helpful references: papers on large-scale multicast in ad hoc nets, </a:t>
            </a:r>
            <a:r>
              <a:rPr lang="en-US" dirty="0" err="1" smtClean="0"/>
              <a:t>GHT</a:t>
            </a:r>
            <a:r>
              <a:rPr lang="en-US" dirty="0" smtClean="0"/>
              <a:t>, data-centric, Grid, Rendezvous Regions…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9CEAA3-B5AC-4082-A233-EEEA8381D308}" type="slidenum">
              <a:rPr lang="en-US"/>
              <a:pPr/>
              <a:t>4</a:t>
            </a:fld>
            <a:endParaRPr lang="en-US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889125" y="9763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228600" y="609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u="sng" dirty="0" smtClean="0">
                <a:solidFill>
                  <a:srgbClr val="0000FF"/>
                </a:solidFill>
                <a:latin typeface="Comic Sans MS" pitchFamily="66" charset="0"/>
              </a:rPr>
              <a:t>Still attempting to define IoT! 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371600"/>
            <a:ext cx="4435195" cy="4435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6027003"/>
            <a:ext cx="65586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Times New Roman"/>
                <a:cs typeface="Times New Roman"/>
              </a:rPr>
              <a:t>IoT </a:t>
            </a:r>
            <a:r>
              <a:rPr lang="en-US" sz="2600" dirty="0" smtClean="0">
                <a:latin typeface="Times New Roman"/>
                <a:cs typeface="Times New Roman"/>
              </a:rPr>
              <a:t>(</a:t>
            </a:r>
            <a:r>
              <a:rPr lang="en-US" sz="2600" b="1" i="1" dirty="0" smtClean="0">
                <a:latin typeface="Times New Roman"/>
                <a:cs typeface="Times New Roman"/>
              </a:rPr>
              <a:t>T</a:t>
            </a:r>
            <a:r>
              <a:rPr lang="en-US" sz="2600" dirty="0" smtClean="0">
                <a:latin typeface="Times New Roman"/>
                <a:cs typeface="Times New Roman"/>
              </a:rPr>
              <a:t>hings</a:t>
            </a:r>
            <a:r>
              <a:rPr lang="en-US" sz="2600" dirty="0" smtClean="0">
                <a:latin typeface="Times New Roman"/>
                <a:cs typeface="Times New Roman"/>
              </a:rPr>
              <a:t>), </a:t>
            </a:r>
            <a:r>
              <a:rPr lang="en-US" sz="2600" dirty="0" err="1" smtClean="0">
                <a:latin typeface="Times New Roman"/>
                <a:cs typeface="Times New Roman"/>
              </a:rPr>
              <a:t>IoE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  <a:r>
              <a:rPr lang="en-US" sz="2600" dirty="0" smtClean="0">
                <a:latin typeface="Times New Roman"/>
                <a:cs typeface="Times New Roman"/>
              </a:rPr>
              <a:t>(</a:t>
            </a:r>
            <a:r>
              <a:rPr lang="en-US" sz="2600" b="1" i="1" dirty="0" smtClean="0">
                <a:latin typeface="Times New Roman"/>
                <a:cs typeface="Times New Roman"/>
              </a:rPr>
              <a:t>E</a:t>
            </a:r>
            <a:r>
              <a:rPr lang="en-US" sz="2600" dirty="0" smtClean="0">
                <a:latin typeface="Times New Roman"/>
                <a:cs typeface="Times New Roman"/>
              </a:rPr>
              <a:t>verything</a:t>
            </a:r>
            <a:r>
              <a:rPr lang="en-US" sz="2600" dirty="0" smtClean="0">
                <a:latin typeface="Times New Roman"/>
                <a:cs typeface="Times New Roman"/>
              </a:rPr>
              <a:t>), </a:t>
            </a:r>
            <a:r>
              <a:rPr lang="en-US" sz="2600" dirty="0" err="1" smtClean="0">
                <a:latin typeface="Times New Roman"/>
                <a:cs typeface="Times New Roman"/>
              </a:rPr>
              <a:t>IoA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  <a:r>
              <a:rPr lang="en-US" sz="2600" dirty="0" smtClean="0">
                <a:latin typeface="Times New Roman"/>
                <a:cs typeface="Times New Roman"/>
              </a:rPr>
              <a:t>(</a:t>
            </a:r>
            <a:r>
              <a:rPr lang="en-US" sz="2600" b="1" i="1" dirty="0" smtClean="0">
                <a:latin typeface="Times New Roman"/>
                <a:cs typeface="Times New Roman"/>
              </a:rPr>
              <a:t>A</a:t>
            </a:r>
            <a:r>
              <a:rPr lang="en-US" sz="2600" dirty="0" smtClean="0">
                <a:latin typeface="Times New Roman"/>
                <a:cs typeface="Times New Roman"/>
              </a:rPr>
              <a:t>nything</a:t>
            </a:r>
            <a:r>
              <a:rPr lang="en-US" sz="2600" dirty="0" smtClean="0">
                <a:latin typeface="Times New Roman"/>
                <a:cs typeface="Times New Roman"/>
              </a:rPr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 smtClean="0"/>
              <a:t>Geographic/location-based routing with partial or imprecise location information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Measuring and estimating inaccuracies in location measurement techniques (GPS and GPS-less) [this may easily include experimental lab part]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Correctness analysis of geographic/location-based protocols in presence of inaccuracies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Performance analysis of geographic/location-based protocols in presence of inaccuracies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 smtClean="0"/>
              <a:t>Helpful references: papers on </a:t>
            </a:r>
            <a:r>
              <a:rPr lang="en-US" dirty="0" err="1" smtClean="0"/>
              <a:t>Goecast</a:t>
            </a:r>
            <a:r>
              <a:rPr lang="en-US" dirty="0" smtClean="0"/>
              <a:t>, Grid, </a:t>
            </a:r>
            <a:r>
              <a:rPr lang="en-US" dirty="0" err="1" smtClean="0"/>
              <a:t>GPSR</a:t>
            </a:r>
            <a:r>
              <a:rPr lang="en-US" dirty="0" smtClean="0"/>
              <a:t>, </a:t>
            </a:r>
            <a:r>
              <a:rPr lang="en-US" dirty="0" err="1" smtClean="0"/>
              <a:t>GeoTora</a:t>
            </a:r>
            <a:r>
              <a:rPr lang="en-US" dirty="0" smtClean="0"/>
              <a:t>, GPS-less location estimation , … 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Small worlds &amp; Social </a:t>
            </a:r>
            <a:r>
              <a:rPr lang="en-US" sz="3600" dirty="0" err="1" smtClean="0"/>
              <a:t>Adhoc</a:t>
            </a:r>
            <a:r>
              <a:rPr lang="en-US" sz="3600" dirty="0" smtClean="0"/>
              <a:t> Networks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 smtClean="0"/>
              <a:t>Small worlds in Wireless Networks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Show protocols and conditions for achievability and applicability of small worlds in ad hoc networks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Suggest new ways in which small worlds may be used in ad hoc networks 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buFont typeface="Symbol" pitchFamily="-108" charset="2"/>
              <a:buChar char="·"/>
            </a:pPr>
            <a:r>
              <a:rPr lang="en-US" dirty="0" smtClean="0">
                <a:ea typeface="ＭＳ Ｐゴシック" pitchFamily="-108" charset="-128"/>
              </a:rPr>
              <a:t>Use "small worlds of </a:t>
            </a:r>
            <a:r>
              <a:rPr lang="en-US" b="1" i="1" dirty="0" smtClean="0">
                <a:ea typeface="ＭＳ Ｐゴシック" pitchFamily="-108" charset="-128"/>
              </a:rPr>
              <a:t>trust</a:t>
            </a:r>
            <a:r>
              <a:rPr lang="en-US" dirty="0" smtClean="0">
                <a:ea typeface="ＭＳ Ｐゴシック" pitchFamily="-108" charset="-128"/>
              </a:rPr>
              <a:t>" as a basis for a security architecture in ad hoc networks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dirty="0" smtClean="0"/>
              <a:t>Helpful references: papers/books on small worlds, six degrees of separation, small large-scale wireless nets, </a:t>
            </a:r>
            <a:r>
              <a:rPr lang="en-US" dirty="0" err="1" smtClean="0"/>
              <a:t>BEBA</a:t>
            </a:r>
            <a:r>
              <a:rPr lang="en-US" dirty="0" smtClean="0"/>
              <a:t>, TESLA, </a:t>
            </a:r>
            <a:r>
              <a:rPr lang="en-US" dirty="0" err="1" smtClean="0"/>
              <a:t>Ariadne</a:t>
            </a:r>
            <a:r>
              <a:rPr lang="en-US" dirty="0" smtClean="0"/>
              <a:t>, On </a:t>
            </a:r>
            <a:r>
              <a:rPr lang="en-US" dirty="0" err="1" smtClean="0"/>
              <a:t>nodel</a:t>
            </a:r>
            <a:r>
              <a:rPr lang="en-US" dirty="0" smtClean="0"/>
              <a:t> encounters,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458200" cy="1143000"/>
          </a:xfrm>
        </p:spPr>
        <p:txBody>
          <a:bodyPr/>
          <a:lstStyle/>
          <a:p>
            <a:r>
              <a:rPr lang="en-US" sz="3200" smtClean="0"/>
              <a:t>Network Security for Wireless Networks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/>
              <a:t>Trace-back techniques for Mobile Networks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-108" charset="-128"/>
              </a:rPr>
              <a:t>Develop reasonable models for DoS/DDoS attacks in future ad hoc (potentially mobile) networks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-108" charset="-128"/>
              </a:rPr>
              <a:t>Utilize mobility prediction mechanisms and countermeasures to alleviate such the attacks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Worm/Virus propagation models for wireless networks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-108" charset="-128"/>
              </a:rPr>
              <a:t>Analyze the adequacy of epidemic models for modeling propagation of worms in wireless/mobile networks (e.g., using realistic mobility/encounter models/traces)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-108" charset="-128"/>
              </a:rPr>
              <a:t>Develop defense techniques against such attacks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-108" charset="-128"/>
              </a:rPr>
              <a:t>Examine feasibility of the Vaccine paradigm with counter worms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References: SWAT, ATTENTION, ART, VACCINE, other wireless security papers, … Sapon, Yongjin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dirty="0" smtClean="0"/>
              <a:t>Themes of Concentration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82000" cy="4114800"/>
          </a:xfrm>
        </p:spPr>
        <p:txBody>
          <a:bodyPr/>
          <a:lstStyle/>
          <a:p>
            <a:r>
              <a:rPr lang="en-US" dirty="0" smtClean="0"/>
              <a:t>Mobile Devices as Human Sensors</a:t>
            </a:r>
          </a:p>
          <a:p>
            <a:r>
              <a:rPr lang="en-US" dirty="0" smtClean="0"/>
              <a:t>Human Society as Sensor Network (Participatory Networking)</a:t>
            </a:r>
          </a:p>
          <a:p>
            <a:r>
              <a:rPr lang="en-US" dirty="0" smtClean="0"/>
              <a:t>Behavior-based Networking &amp; </a:t>
            </a:r>
            <a:r>
              <a:rPr lang="en-US" i="1" dirty="0" err="1" smtClean="0"/>
              <a:t>m</a:t>
            </a:r>
            <a:r>
              <a:rPr lang="en-US" dirty="0" err="1" smtClean="0"/>
              <a:t>Social</a:t>
            </a:r>
            <a:r>
              <a:rPr lang="en-US" dirty="0" smtClean="0"/>
              <a:t> Nets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b="1" i="1" dirty="0" err="1" smtClean="0"/>
              <a:t>iCast</a:t>
            </a:r>
            <a:r>
              <a:rPr lang="en-US" b="1" i="1" dirty="0" smtClean="0"/>
              <a:t>, Profile-cast</a:t>
            </a:r>
          </a:p>
          <a:p>
            <a:pPr lvl="1"/>
            <a:r>
              <a:rPr lang="en-US" b="1" i="1" dirty="0" err="1" smtClean="0"/>
              <a:t>iTrust</a:t>
            </a:r>
            <a:endParaRPr lang="en-US" b="1" i="1" dirty="0" smtClean="0"/>
          </a:p>
          <a:p>
            <a:pPr lvl="1"/>
            <a:r>
              <a:rPr lang="en-US" b="1" i="1" dirty="0" err="1" smtClean="0"/>
              <a:t>iTest</a:t>
            </a:r>
            <a:endParaRPr lang="en-US" b="1" i="1" dirty="0" smtClean="0"/>
          </a:p>
          <a:p>
            <a:r>
              <a:rPr lang="en-US" dirty="0" smtClean="0"/>
              <a:t>Overall</a:t>
            </a:r>
            <a:r>
              <a:rPr lang="en-US" i="1" dirty="0" smtClean="0"/>
              <a:t>: designing, analyzing and implementing the new killer mobile App!!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r>
              <a:rPr lang="en-US" dirty="0" smtClean="0"/>
              <a:t>Related websites: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4876800"/>
          </a:xfrm>
        </p:spPr>
        <p:txBody>
          <a:bodyPr/>
          <a:lstStyle/>
          <a:p>
            <a:r>
              <a:rPr lang="en-US" dirty="0" smtClean="0"/>
              <a:t>www.cise.ufl.edu/~helmy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Teaching: </a:t>
            </a:r>
            <a:r>
              <a:rPr lang="en-US" dirty="0" err="1" smtClean="0">
                <a:ea typeface="ＭＳ Ｐゴシック" pitchFamily="-108" charset="-128"/>
              </a:rPr>
              <a:t>ee499</a:t>
            </a:r>
            <a:r>
              <a:rPr lang="en-US" dirty="0" smtClean="0">
                <a:ea typeface="ＭＳ Ｐゴシック" pitchFamily="-108" charset="-128"/>
              </a:rPr>
              <a:t>, </a:t>
            </a:r>
            <a:r>
              <a:rPr lang="en-US" dirty="0" err="1" smtClean="0">
                <a:ea typeface="ＭＳ Ｐゴシック" pitchFamily="-108" charset="-128"/>
              </a:rPr>
              <a:t>ee599</a:t>
            </a:r>
            <a:r>
              <a:rPr lang="en-US" dirty="0" smtClean="0">
                <a:ea typeface="ＭＳ Ｐゴシック" pitchFamily="-108" charset="-128"/>
              </a:rPr>
              <a:t>-03, </a:t>
            </a:r>
            <a:r>
              <a:rPr lang="en-US" dirty="0" err="1" smtClean="0">
                <a:ea typeface="ＭＳ Ｐゴシック" pitchFamily="-108" charset="-128"/>
              </a:rPr>
              <a:t>cis6930</a:t>
            </a:r>
            <a:r>
              <a:rPr lang="en-US" dirty="0" smtClean="0">
                <a:ea typeface="ＭＳ Ｐゴシック" pitchFamily="-108" charset="-128"/>
              </a:rPr>
              <a:t> 07, 08, 09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ea typeface="ＭＳ Ｐゴシック" pitchFamily="-108" charset="-128"/>
              </a:rPr>
              <a:t>nile.cise.ufl.edu/</a:t>
            </a:r>
            <a:r>
              <a:rPr lang="en-US" dirty="0" err="1" smtClean="0">
                <a:solidFill>
                  <a:srgbClr val="FF0000"/>
                </a:solidFill>
                <a:ea typeface="ＭＳ Ｐゴシック" pitchFamily="-108" charset="-128"/>
              </a:rPr>
              <a:t>MobiLib</a:t>
            </a:r>
            <a:r>
              <a:rPr lang="en-US" dirty="0" smtClean="0">
                <a:ea typeface="ＭＳ Ｐゴシック" pitchFamily="-108" charset="-128"/>
              </a:rPr>
              <a:t>, </a:t>
            </a:r>
            <a:r>
              <a:rPr lang="en-US" dirty="0" smtClean="0">
                <a:solidFill>
                  <a:schemeClr val="accent2"/>
                </a:solidFill>
                <a:ea typeface="ＭＳ Ｐゴシック" pitchFamily="-108" charset="-128"/>
              </a:rPr>
              <a:t>nile.cise.ufl.edu/important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Publications (journals, conferences, book chapters)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Projects:</a:t>
            </a:r>
          </a:p>
          <a:p>
            <a:pPr lvl="2"/>
            <a:r>
              <a:rPr lang="en-US" dirty="0" smtClean="0">
                <a:ea typeface="ＭＳ Ｐゴシック" pitchFamily="-108" charset="-128"/>
              </a:rPr>
              <a:t>AWARE project</a:t>
            </a:r>
          </a:p>
          <a:p>
            <a:pPr lvl="2"/>
            <a:r>
              <a:rPr lang="en-US" dirty="0" smtClean="0">
                <a:ea typeface="ＭＳ Ｐゴシック" pitchFamily="-108" charset="-128"/>
              </a:rPr>
              <a:t>MARS project</a:t>
            </a:r>
          </a:p>
          <a:p>
            <a:pPr lvl="2"/>
            <a:r>
              <a:rPr lang="en-US" dirty="0" smtClean="0">
                <a:ea typeface="ＭＳ Ｐゴシック" pitchFamily="-108" charset="-128"/>
              </a:rPr>
              <a:t>M&amp;M project - STRESS project</a:t>
            </a:r>
          </a:p>
          <a:p>
            <a:pPr lvl="2"/>
            <a:r>
              <a:rPr lang="en-US" dirty="0" err="1" smtClean="0">
                <a:ea typeface="ＭＳ Ｐゴシック" pitchFamily="-108" charset="-128"/>
              </a:rPr>
              <a:t>VINT</a:t>
            </a:r>
            <a:r>
              <a:rPr lang="en-US" dirty="0" smtClean="0">
                <a:ea typeface="ＭＳ Ｐゴシック" pitchFamily="-108" charset="-128"/>
              </a:rPr>
              <a:t> project (the </a:t>
            </a:r>
            <a:r>
              <a:rPr lang="en-US" b="1" dirty="0" smtClean="0">
                <a:ea typeface="ＭＳ Ｐゴシック" pitchFamily="-108" charset="-128"/>
              </a:rPr>
              <a:t>network simulator NS</a:t>
            </a:r>
            <a:r>
              <a:rPr lang="en-US" dirty="0" smtClean="0">
                <a:ea typeface="ＭＳ Ｐゴシック" pitchFamily="-108" charset="-128"/>
              </a:rPr>
              <a:t>/NAM)</a:t>
            </a:r>
          </a:p>
          <a:p>
            <a:pPr lvl="2"/>
            <a:r>
              <a:rPr lang="en-US" smtClean="0">
                <a:ea typeface="ＭＳ Ｐゴシック" pitchFamily="-108" charset="-128"/>
              </a:rPr>
              <a:t>PIM </a:t>
            </a:r>
            <a:r>
              <a:rPr lang="en-US" smtClean="0">
                <a:ea typeface="ＭＳ Ｐゴシック" pitchFamily="-108" charset="-128"/>
              </a:rPr>
              <a:t>project</a:t>
            </a:r>
            <a:endParaRPr lang="en-US" dirty="0" smtClean="0">
              <a:ea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Network Design Framework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685800" y="1752600"/>
          <a:ext cx="8153400" cy="4498975"/>
        </p:xfrm>
        <a:graphic>
          <a:graphicData uri="http://schemas.openxmlformats.org/presentationml/2006/ole">
            <p:oleObj spid="_x0000_s117762" name="Picture" r:id="rId4" imgW="4971960" imgH="274320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 Protocol Architecture Methodology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pPr lvl="1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Define the design space/domain parameters (the target environment)</a:t>
            </a:r>
          </a:p>
          <a:p>
            <a:pPr lvl="2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Design requirements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Scale: #users, #systems, #sessions or calls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Reliability (availability)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Robustness (proper operation in presence of failure)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Performance: throughput, delay, jitter, overhead, etc.</a:t>
            </a:r>
          </a:p>
          <a:p>
            <a:pPr lvl="2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Environment: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Topology (LAN, WAN) and connectivity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Characteristics of media: </a:t>
            </a:r>
          </a:p>
          <a:p>
            <a:pPr lvl="4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wireless (high BER) vs fiber, mobile vs static, etc.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Demand, traffic,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pPr lvl="1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Design: determine initial parameters of the network or/and protocol</a:t>
            </a:r>
          </a:p>
          <a:p>
            <a:pPr lvl="2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Specification: state/stipulate clearly, crisply and formally, the rules that govern the operation of the network or protocol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Representation: </a:t>
            </a:r>
          </a:p>
          <a:p>
            <a:pPr lvl="4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Finite state machine (FSM), pseudo code, </a:t>
            </a:r>
            <a:r>
              <a:rPr lang="en-US" i="1" smtClean="0">
                <a:ea typeface="ＭＳ Ｐゴシック" pitchFamily="-108" charset="-128"/>
              </a:rPr>
              <a:t>English!</a:t>
            </a:r>
            <a:endParaRPr lang="en-US" smtClean="0">
              <a:ea typeface="ＭＳ Ｐゴシック" pitchFamily="-108" charset="-128"/>
            </a:endParaRP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Observation: </a:t>
            </a:r>
          </a:p>
          <a:p>
            <a:pPr lvl="4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Much of the spec deals with failures/anomalies</a:t>
            </a:r>
          </a:p>
          <a:p>
            <a:pPr lvl="4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Most protocols (esp. network/mac layer) do not have clear robustness performance claims ! </a:t>
            </a:r>
          </a:p>
          <a:p>
            <a:pPr lvl="4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How can we evaluate/test them?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Evaluate the design: </a:t>
            </a:r>
          </a:p>
          <a:p>
            <a:pPr lvl="2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Evaluation criteria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Performance (e.g., overhead, response time, throughput)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Correctness (e.g., absence of deadlocks or duplicates)</a:t>
            </a:r>
          </a:p>
          <a:p>
            <a:pPr lvl="2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Evaluation/modeling methodology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Analysis (mathematical model) [e.g. blocking/cell delay in 1 switch]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Simulation</a:t>
            </a:r>
          </a:p>
          <a:p>
            <a:pPr lvl="3">
              <a:buFontTx/>
              <a:buChar char="-"/>
            </a:pPr>
            <a:r>
              <a:rPr lang="en-US" smtClean="0">
                <a:ea typeface="ＭＳ Ｐゴシック" pitchFamily="-108" charset="-128"/>
              </a:rPr>
              <a:t>Hybrid [e.g. # of retransmissions of 100 TCP connections over 1000 node network]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Elements of Network Evaluation Studies</a:t>
            </a:r>
            <a:r>
              <a:rPr lang="en-US" sz="3200" baseline="30000" smtClean="0"/>
              <a:t>*</a:t>
            </a:r>
            <a:endParaRPr lang="en-US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Evaluation metrics: 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correctness, performance [need clear definition]</a:t>
            </a:r>
          </a:p>
          <a:p>
            <a:r>
              <a:rPr lang="en-US" smtClean="0"/>
              <a:t>Evaluation Methodology: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Analytical (queuing theory)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Network simulation (e.g., VINT/NS)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FSM search (e.g., STRESS)</a:t>
            </a:r>
          </a:p>
          <a:p>
            <a:pPr lvl="1"/>
            <a:r>
              <a:rPr lang="en-US" smtClean="0">
                <a:ea typeface="ＭＳ Ｐゴシック" pitchFamily="-108" charset="-128"/>
              </a:rPr>
              <a:t>Experimentation/measurements</a:t>
            </a:r>
          </a:p>
          <a:p>
            <a:r>
              <a:rPr lang="en-US" smtClean="0"/>
              <a:t>Analysis of results and conclusions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17525" y="6262688"/>
            <a:ext cx="699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* These are extremely important elements to define for the projects</a:t>
            </a:r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609600" y="6248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4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What Makes Us Ubiquitously </a:t>
            </a:r>
            <a:r>
              <a:rPr lang="en-US" sz="3200" u="sng" dirty="0" err="1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Sensable</a:t>
            </a:r>
            <a:r>
              <a:rPr lang="en-US" sz="32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?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228600" y="1600200"/>
            <a:ext cx="7086600" cy="4525963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Ubiquity, capability, affordability of sensors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Integration of devices in everyday life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Cell phones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networked devices/sensors</a:t>
            </a:r>
            <a:r>
              <a:rPr lang="en-US" dirty="0" smtClean="0">
                <a:latin typeface="Times New Roman"/>
                <a:cs typeface="Times New Roman"/>
              </a:rPr>
              <a:t>, credit cards, social media,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webcams</a:t>
            </a:r>
            <a:r>
              <a:rPr lang="en-US" dirty="0" smtClean="0">
                <a:latin typeface="Times New Roman"/>
                <a:cs typeface="Times New Roman"/>
              </a:rPr>
              <a:t>, satellites, wearables, grids, meters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Digital breadcrumbs, behavioral signatures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Tight coupling between devices &amp; users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89125" y="5953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1" name="Picture 20" descr="Screen Shot 2015-12-05 at 3.20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447800"/>
            <a:ext cx="1346200" cy="7013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05600" y="990600"/>
            <a:ext cx="199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$5 </a:t>
            </a:r>
            <a:r>
              <a:rPr lang="en-US" dirty="0" err="1" smtClean="0">
                <a:latin typeface="Times New Roman"/>
                <a:cs typeface="Times New Roman"/>
              </a:rPr>
              <a:t>Rasberry</a:t>
            </a:r>
            <a:r>
              <a:rPr lang="en-US" dirty="0" smtClean="0">
                <a:latin typeface="Times New Roman"/>
                <a:cs typeface="Times New Roman"/>
              </a:rPr>
              <a:t> pi zero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3" name="Picture 22" descr="Screen Shot 2015-12-06 at 1.41.3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438400"/>
            <a:ext cx="1149350" cy="1460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91400" y="2133600"/>
            <a:ext cx="13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$9</a:t>
            </a:r>
            <a:r>
              <a:rPr lang="en-US" baseline="30000" dirty="0" smtClean="0">
                <a:latin typeface="Times New Roman"/>
                <a:cs typeface="Times New Roman"/>
              </a:rPr>
              <a:t>.99</a:t>
            </a:r>
            <a:r>
              <a:rPr lang="en-US" dirty="0" smtClean="0">
                <a:latin typeface="Times New Roman"/>
                <a:cs typeface="Times New Roman"/>
              </a:rPr>
              <a:t> Moto E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5" name="Picture 24" descr="credit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3886200"/>
            <a:ext cx="1295400" cy="811404"/>
          </a:xfrm>
          <a:prstGeom prst="rect">
            <a:avLst/>
          </a:prstGeom>
        </p:spPr>
      </p:pic>
      <p:pic>
        <p:nvPicPr>
          <p:cNvPr id="26" name="Picture 25" descr="facebook-icon-logo-vec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4724400"/>
            <a:ext cx="558800" cy="558800"/>
          </a:xfrm>
          <a:prstGeom prst="rect">
            <a:avLst/>
          </a:prstGeom>
        </p:spPr>
      </p:pic>
      <p:pic>
        <p:nvPicPr>
          <p:cNvPr id="27" name="Picture 26" descr="Twitter_logo_blu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1" y="4724400"/>
            <a:ext cx="609600" cy="495602"/>
          </a:xfrm>
          <a:prstGeom prst="rect">
            <a:avLst/>
          </a:prstGeom>
        </p:spPr>
      </p:pic>
      <p:pic>
        <p:nvPicPr>
          <p:cNvPr id="28" name="Picture 27" descr="g-plus-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5257800"/>
            <a:ext cx="647700" cy="647700"/>
          </a:xfrm>
          <a:prstGeom prst="rect">
            <a:avLst/>
          </a:prstGeom>
        </p:spPr>
      </p:pic>
      <p:pic>
        <p:nvPicPr>
          <p:cNvPr id="29" name="Picture 28" descr="insta-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0" y="5257800"/>
            <a:ext cx="609600" cy="628909"/>
          </a:xfrm>
          <a:prstGeom prst="rect">
            <a:avLst/>
          </a:prstGeom>
        </p:spPr>
      </p:pic>
      <p:pic>
        <p:nvPicPr>
          <p:cNvPr id="30" name="Picture 29" descr="Traffic Surveillance Cameras | Digital Cameras-77135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800" y="4191000"/>
            <a:ext cx="914400" cy="609600"/>
          </a:xfrm>
          <a:prstGeom prst="rect">
            <a:avLst/>
          </a:prstGeom>
        </p:spPr>
      </p:pic>
      <p:pic>
        <p:nvPicPr>
          <p:cNvPr id="31" name="Picture 30" descr="herogeneric.gps-satellite-tracking.725x49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85800"/>
            <a:ext cx="1335425" cy="911773"/>
          </a:xfrm>
          <a:prstGeom prst="rect">
            <a:avLst/>
          </a:prstGeom>
        </p:spPr>
      </p:pic>
      <p:pic>
        <p:nvPicPr>
          <p:cNvPr id="32" name="Picture 31" descr="fitbit-image-simple.b-cssdisabled-png.hf21a52336244c1ae5b88cac5823a5c74.pack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3733800"/>
            <a:ext cx="5588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Screen shot 2013-05-07 at 12.11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907728" cy="1676400"/>
          </a:xfrm>
          <a:prstGeom prst="rect">
            <a:avLst/>
          </a:prstGeom>
        </p:spPr>
      </p:pic>
      <p:pic>
        <p:nvPicPr>
          <p:cNvPr id="61" name="Picture 60" descr="Screen shot 2013-05-07 at 12.09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743200"/>
            <a:ext cx="860552" cy="1600200"/>
          </a:xfrm>
          <a:prstGeom prst="rect">
            <a:avLst/>
          </a:prstGeom>
        </p:spPr>
      </p:pic>
      <p:pic>
        <p:nvPicPr>
          <p:cNvPr id="54" name="Picture 53" descr="ipad-smart-c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3810000" cy="2072640"/>
          </a:xfrm>
          <a:prstGeom prst="rect">
            <a:avLst/>
          </a:prstGeom>
        </p:spPr>
      </p:pic>
      <p:grpSp>
        <p:nvGrpSpPr>
          <p:cNvPr id="2" name="Group 39"/>
          <p:cNvGrpSpPr/>
          <p:nvPr/>
        </p:nvGrpSpPr>
        <p:grpSpPr>
          <a:xfrm>
            <a:off x="762000" y="1066800"/>
            <a:ext cx="914400" cy="1724799"/>
            <a:chOff x="533400" y="755552"/>
            <a:chExt cx="1066800" cy="1870751"/>
          </a:xfrm>
        </p:grpSpPr>
        <p:pic>
          <p:nvPicPr>
            <p:cNvPr id="7" name="Picture 6" descr="flash-on-ipho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" y="755552"/>
              <a:ext cx="1066800" cy="172708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22300" y="2325864"/>
              <a:ext cx="927100" cy="3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Phone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38"/>
          <p:cNvGrpSpPr/>
          <p:nvPr/>
        </p:nvGrpSpPr>
        <p:grpSpPr>
          <a:xfrm>
            <a:off x="1828800" y="1066800"/>
            <a:ext cx="990600" cy="1724799"/>
            <a:chOff x="1676400" y="685800"/>
            <a:chExt cx="1115343" cy="2009130"/>
          </a:xfrm>
        </p:grpSpPr>
        <p:pic>
          <p:nvPicPr>
            <p:cNvPr id="8" name="Picture 7" descr="droid_x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400" y="685800"/>
              <a:ext cx="1115343" cy="190585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62196" y="2372268"/>
              <a:ext cx="953347" cy="32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Droid X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7010400" y="4648200"/>
            <a:ext cx="1600200" cy="2209800"/>
            <a:chOff x="533400" y="3352800"/>
            <a:chExt cx="1876356" cy="2715399"/>
          </a:xfrm>
        </p:grpSpPr>
        <p:pic>
          <p:nvPicPr>
            <p:cNvPr id="15" name="Picture 14" descr="apple_ipad_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400" y="3352800"/>
              <a:ext cx="1876356" cy="25043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43000" y="5791200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Pad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3733800" y="4724400"/>
            <a:ext cx="2838843" cy="1953399"/>
            <a:chOff x="5257800" y="4267200"/>
            <a:chExt cx="2838843" cy="1953399"/>
          </a:xfrm>
        </p:grpSpPr>
        <p:pic>
          <p:nvPicPr>
            <p:cNvPr id="17" name="Picture 16" descr="XOOM_Front_Home_CE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57800" y="4267200"/>
              <a:ext cx="2838843" cy="180618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486400" y="5943600"/>
              <a:ext cx="1181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Motorola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Xoom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5105400" y="1219200"/>
            <a:ext cx="1208985" cy="1877199"/>
            <a:chOff x="5029200" y="838200"/>
            <a:chExt cx="1208985" cy="1877199"/>
          </a:xfrm>
        </p:grpSpPr>
        <p:pic>
          <p:nvPicPr>
            <p:cNvPr id="11" name="Picture 10" descr="blackberry-bold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9200" y="838200"/>
              <a:ext cx="1143000" cy="160989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29200" y="2438400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Blackberry Bold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45"/>
          <p:cNvGrpSpPr/>
          <p:nvPr/>
        </p:nvGrpSpPr>
        <p:grpSpPr>
          <a:xfrm>
            <a:off x="3733801" y="3048000"/>
            <a:ext cx="914400" cy="1648599"/>
            <a:chOff x="3657601" y="2667000"/>
            <a:chExt cx="914400" cy="1648599"/>
          </a:xfrm>
        </p:grpSpPr>
        <p:pic>
          <p:nvPicPr>
            <p:cNvPr id="13" name="Picture 12" descr="NexusS_front_338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601" y="2667000"/>
              <a:ext cx="914400" cy="144338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10000" y="4038600"/>
              <a:ext cx="7008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Nexus S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36"/>
          <p:cNvGrpSpPr/>
          <p:nvPr/>
        </p:nvGrpSpPr>
        <p:grpSpPr>
          <a:xfrm>
            <a:off x="3657600" y="1219200"/>
            <a:ext cx="1600199" cy="1877199"/>
            <a:chOff x="3581400" y="838200"/>
            <a:chExt cx="1600199" cy="1877199"/>
          </a:xfrm>
        </p:grpSpPr>
        <p:pic>
          <p:nvPicPr>
            <p:cNvPr id="10" name="Picture 9" descr="White-HTC-EVO-4G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81400" y="838200"/>
              <a:ext cx="1600199" cy="152370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886200" y="2438400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HTC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EVO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44"/>
          <p:cNvGrpSpPr/>
          <p:nvPr/>
        </p:nvGrpSpPr>
        <p:grpSpPr>
          <a:xfrm>
            <a:off x="4724400" y="3048000"/>
            <a:ext cx="939097" cy="1648599"/>
            <a:chOff x="4648200" y="2667000"/>
            <a:chExt cx="939097" cy="1648599"/>
          </a:xfrm>
        </p:grpSpPr>
        <p:pic>
          <p:nvPicPr>
            <p:cNvPr id="14" name="Picture 13" descr="motorola_atrix_338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48200" y="2667000"/>
              <a:ext cx="939097" cy="151014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00600" y="4038600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Atrix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34"/>
          <p:cNvGrpSpPr/>
          <p:nvPr/>
        </p:nvGrpSpPr>
        <p:grpSpPr>
          <a:xfrm>
            <a:off x="6400801" y="1219200"/>
            <a:ext cx="1828800" cy="1800999"/>
            <a:chOff x="6324601" y="838200"/>
            <a:chExt cx="1828800" cy="1800999"/>
          </a:xfrm>
        </p:grpSpPr>
        <p:pic>
          <p:nvPicPr>
            <p:cNvPr id="12" name="Picture 11" descr="palm_pre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24601" y="838200"/>
              <a:ext cx="1828800" cy="155374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705600" y="2362200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Palm Pre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46"/>
          <p:cNvGrpSpPr/>
          <p:nvPr/>
        </p:nvGrpSpPr>
        <p:grpSpPr>
          <a:xfrm>
            <a:off x="2819400" y="2971800"/>
            <a:ext cx="838200" cy="1724799"/>
            <a:chOff x="2743200" y="2590800"/>
            <a:chExt cx="838200" cy="1724799"/>
          </a:xfrm>
        </p:grpSpPr>
        <p:pic>
          <p:nvPicPr>
            <p:cNvPr id="33" name="Picture 32" descr="Bionic.jp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3200" y="2590800"/>
              <a:ext cx="838200" cy="1524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19400" y="4038600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Bionic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7"/>
          <p:cNvGrpSpPr/>
          <p:nvPr/>
        </p:nvGrpSpPr>
        <p:grpSpPr>
          <a:xfrm>
            <a:off x="2971800" y="1143000"/>
            <a:ext cx="935286" cy="1877199"/>
            <a:chOff x="2895600" y="762000"/>
            <a:chExt cx="935286" cy="1877199"/>
          </a:xfrm>
        </p:grpSpPr>
        <p:pic>
          <p:nvPicPr>
            <p:cNvPr id="9" name="Picture 8" descr="Samsung-Fascinate-a-Galaxy-S-Smartphone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5600" y="762000"/>
              <a:ext cx="935286" cy="16400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895600" y="2362200"/>
              <a:ext cx="7537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Galaxy S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47"/>
          <p:cNvGrpSpPr/>
          <p:nvPr/>
        </p:nvGrpSpPr>
        <p:grpSpPr>
          <a:xfrm>
            <a:off x="6019800" y="3048000"/>
            <a:ext cx="1163172" cy="1822610"/>
            <a:chOff x="533400" y="838200"/>
            <a:chExt cx="1252646" cy="1976839"/>
          </a:xfrm>
        </p:grpSpPr>
        <p:pic>
          <p:nvPicPr>
            <p:cNvPr id="49" name="Picture 48" descr="flash-on-ipho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" y="838200"/>
              <a:ext cx="1066800" cy="172708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61999" y="2514600"/>
              <a:ext cx="1024047" cy="300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Next</a:t>
              </a:r>
              <a:r>
                <a:rPr lang="en-US" sz="1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Phone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50"/>
          <p:cNvGrpSpPr/>
          <p:nvPr/>
        </p:nvGrpSpPr>
        <p:grpSpPr>
          <a:xfrm>
            <a:off x="7239000" y="3048000"/>
            <a:ext cx="990600" cy="1774916"/>
            <a:chOff x="1676400" y="685800"/>
            <a:chExt cx="1115343" cy="2166987"/>
          </a:xfrm>
        </p:grpSpPr>
        <p:pic>
          <p:nvPicPr>
            <p:cNvPr id="52" name="Picture 51" descr="droid_x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400" y="685800"/>
              <a:ext cx="1115343" cy="190585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752600" y="2514600"/>
              <a:ext cx="993037" cy="338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Next Droid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6096000" y="3124200"/>
            <a:ext cx="838200" cy="1447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59" name="Rounded Rectangle 58"/>
          <p:cNvSpPr/>
          <p:nvPr/>
        </p:nvSpPr>
        <p:spPr>
          <a:xfrm>
            <a:off x="7315200" y="3124200"/>
            <a:ext cx="838200" cy="1447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1447800"/>
            <a:ext cx="7393357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~7 Billion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mobile network subscriptions globally !! (Jan 2014)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~2B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smartphones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worldwide and growing fast (~3B by 2017,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predicted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" y="533400"/>
            <a:ext cx="781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New Generations of Powerful Mobile Devices</a:t>
            </a:r>
            <a:endParaRPr lang="en-US" sz="32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56" descr="Screen shot 2013-05-07 at 12.12.22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400" y="2819400"/>
            <a:ext cx="886597" cy="16002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981200" y="4343400"/>
            <a:ext cx="945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Nexus 4/5/6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66800" y="4343400"/>
            <a:ext cx="1069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Galaxy S4/5/6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8600" y="4343400"/>
            <a:ext cx="855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Lumia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920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Picture 64" descr="Screen shot 2013-05-07 at 12.09.55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9200" y="4648200"/>
            <a:ext cx="1271587" cy="2057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257800" y="66294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Nexus 7/9/10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4800" y="2362200"/>
            <a:ext cx="845820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Capabilities of </a:t>
            </a:r>
            <a:r>
              <a:rPr lang="en-US" dirty="0" err="1" smtClean="0"/>
              <a:t>smartphones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I- Sensors: accelerometer, gyro, proximity, compass, barometer, camera(s), </a:t>
            </a:r>
            <a:r>
              <a:rPr lang="en-US" dirty="0" err="1" smtClean="0"/>
              <a:t>mic</a:t>
            </a:r>
            <a:r>
              <a:rPr lang="en-US" dirty="0" smtClean="0"/>
              <a:t>, touch, GPS, heart rate, temperature, humidity … </a:t>
            </a:r>
          </a:p>
          <a:p>
            <a:r>
              <a:rPr lang="en-US" dirty="0" smtClean="0"/>
              <a:t>II- Storage:1-4 GB RAM, Internal </a:t>
            </a:r>
            <a:r>
              <a:rPr lang="en-US" dirty="0" err="1" smtClean="0"/>
              <a:t>Mem</a:t>
            </a:r>
            <a:r>
              <a:rPr lang="en-US" dirty="0" smtClean="0"/>
              <a:t>: 16-128 GB, External </a:t>
            </a:r>
            <a:r>
              <a:rPr lang="en-US" dirty="0" err="1" smtClean="0"/>
              <a:t>Mem</a:t>
            </a:r>
            <a:r>
              <a:rPr lang="en-US" dirty="0" smtClean="0"/>
              <a:t>: 32-256 GB</a:t>
            </a:r>
          </a:p>
          <a:p>
            <a:r>
              <a:rPr lang="en-US" dirty="0" smtClean="0"/>
              <a:t>III- Computing: quad/</a:t>
            </a:r>
            <a:r>
              <a:rPr lang="en-US" dirty="0" err="1" smtClean="0"/>
              <a:t>octa</a:t>
            </a:r>
            <a:r>
              <a:rPr lang="en-US" dirty="0" smtClean="0"/>
              <a:t>-core 1-2.5GHz CPU, GPU</a:t>
            </a:r>
          </a:p>
          <a:p>
            <a:r>
              <a:rPr lang="en-US" dirty="0" smtClean="0"/>
              <a:t>IV- Communication: cellular 3G-4G/LTE/5G, </a:t>
            </a:r>
            <a:r>
              <a:rPr lang="en-US" dirty="0" err="1" smtClean="0"/>
              <a:t>WiFi-AP/direct/adhoc</a:t>
            </a:r>
            <a:r>
              <a:rPr lang="en-US" dirty="0" smtClean="0"/>
              <a:t>, Bluetooth, NFC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 animBg="1"/>
      <p:bldP spid="18" grpId="0" animBg="1"/>
      <p:bldP spid="66" grpId="0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Opportunities &amp; Challenges</a:t>
            </a:r>
            <a:endParaRPr lang="en-US" u="sng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Human-centric data-rich society [</a:t>
            </a:r>
            <a:r>
              <a:rPr lang="en-US" i="1" dirty="0" smtClean="0">
                <a:latin typeface="Times New Roman"/>
                <a:cs typeface="Times New Roman"/>
              </a:rPr>
              <a:t>Big </a:t>
            </a:r>
            <a:r>
              <a:rPr lang="en-US" dirty="0" smtClean="0">
                <a:latin typeface="Times New Roman"/>
                <a:cs typeface="Times New Roman"/>
              </a:rPr>
              <a:t>People </a:t>
            </a:r>
            <a:r>
              <a:rPr lang="en-US" i="1" dirty="0" smtClean="0">
                <a:latin typeface="Times New Roman"/>
                <a:cs typeface="Times New Roman"/>
              </a:rPr>
              <a:t>Data</a:t>
            </a:r>
            <a:r>
              <a:rPr lang="en-US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Big Data = Big issues in scale, privacy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Example areas of impact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Behavioral modeling, improved interaction</a:t>
            </a:r>
          </a:p>
          <a:p>
            <a:pPr lvl="1"/>
            <a:r>
              <a:rPr lang="en-US" b="1" dirty="0" smtClean="0">
                <a:latin typeface="Times New Roman"/>
                <a:cs typeface="Times New Roman"/>
              </a:rPr>
              <a:t>Smart-X:</a:t>
            </a:r>
            <a:r>
              <a:rPr lang="en-US" dirty="0" smtClean="0">
                <a:latin typeface="Times New Roman"/>
                <a:cs typeface="Times New Roman"/>
              </a:rPr>
              <a:t> transportation, resource-efficiency (sustainability), health-care, education, public safety, productivity,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mtClean="0"/>
              <a:t>Course Structure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10600" cy="4800600"/>
          </a:xfrm>
        </p:spPr>
        <p:txBody>
          <a:bodyPr/>
          <a:lstStyle/>
          <a:p>
            <a:r>
              <a:rPr lang="en-US" dirty="0" smtClean="0"/>
              <a:t>Three main components: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Lecture sessions/class participation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Assignments &amp; experiments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Major Semester Project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(check syllabus for more details)</a:t>
            </a:r>
          </a:p>
          <a:p>
            <a:r>
              <a:rPr lang="en-US" dirty="0" smtClean="0"/>
              <a:t>Web site: www.cise.ufl.edu/~helmy</a:t>
            </a:r>
          </a:p>
          <a:p>
            <a:pPr lvl="1"/>
            <a:r>
              <a:rPr lang="en-US" dirty="0" smtClean="0">
                <a:ea typeface="ＭＳ Ｐゴシック" pitchFamily="-108" charset="-128"/>
              </a:rPr>
              <a:t>also check prev. years from </a:t>
            </a:r>
            <a:r>
              <a:rPr lang="en-US" dirty="0" err="1" smtClean="0">
                <a:ea typeface="ＭＳ Ｐゴシック" pitchFamily="-108" charset="-128"/>
              </a:rPr>
              <a:t>CIS6930,EE579</a:t>
            </a:r>
            <a:r>
              <a:rPr lang="en-US" dirty="0" smtClean="0">
                <a:ea typeface="ＭＳ Ｐゴシック" pitchFamily="-108" charset="-128"/>
              </a:rPr>
              <a:t>/599/499</a:t>
            </a:r>
          </a:p>
          <a:p>
            <a:r>
              <a:rPr lang="en-US" dirty="0" smtClean="0"/>
              <a:t>‘Student-centered, seminar-like, hands-on, thought-provoking, advanced research’ course in networking, with networking and wireless lab.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 flipH="1">
            <a:off x="1828800" y="762000"/>
            <a:ext cx="2667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4495800" y="762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4495800" y="762000"/>
            <a:ext cx="2667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52400" y="1447800"/>
            <a:ext cx="27051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A. Project:</a:t>
            </a:r>
          </a:p>
          <a:p>
            <a:r>
              <a:rPr lang="en-US"/>
              <a:t>4 milestones</a:t>
            </a:r>
          </a:p>
          <a:p>
            <a:r>
              <a:rPr lang="en-US"/>
              <a:t>(1) Initial proposal</a:t>
            </a:r>
          </a:p>
          <a:p>
            <a:r>
              <a:rPr lang="en-US"/>
              <a:t>(2) Refined proposal</a:t>
            </a:r>
          </a:p>
          <a:p>
            <a:r>
              <a:rPr lang="en-US"/>
              <a:t>(3) Initial report</a:t>
            </a:r>
          </a:p>
          <a:p>
            <a:r>
              <a:rPr lang="en-US"/>
              <a:t>(4) Final report </a:t>
            </a:r>
          </a:p>
          <a:p>
            <a:r>
              <a:rPr lang="en-US"/>
              <a:t>      &amp; Demo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895600" y="1524000"/>
            <a:ext cx="2787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B. Presentations </a:t>
            </a:r>
          </a:p>
          <a:p>
            <a:r>
              <a:rPr lang="en-US"/>
              <a:t>          &amp; discussions:</a:t>
            </a:r>
          </a:p>
          <a:p>
            <a:r>
              <a:rPr lang="en-US"/>
              <a:t>- Topic presentation</a:t>
            </a:r>
          </a:p>
          <a:p>
            <a:r>
              <a:rPr lang="en-US"/>
              <a:t>- Project presentation</a:t>
            </a:r>
          </a:p>
          <a:p>
            <a:r>
              <a:rPr lang="en-US"/>
              <a:t>- Paper readings, </a:t>
            </a:r>
          </a:p>
          <a:p>
            <a:r>
              <a:rPr lang="en-US"/>
              <a:t>   reviews</a:t>
            </a:r>
          </a:p>
          <a:p>
            <a:r>
              <a:rPr lang="en-US"/>
              <a:t>   &amp; discussions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641975" y="1371600"/>
            <a:ext cx="35020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C. Experiments &amp;</a:t>
            </a:r>
          </a:p>
          <a:p>
            <a:r>
              <a:rPr lang="en-US" dirty="0"/>
              <a:t>Assignments (3)</a:t>
            </a:r>
          </a:p>
          <a:p>
            <a:pPr>
              <a:buFontTx/>
              <a:buChar char="-"/>
            </a:pPr>
            <a:r>
              <a:rPr lang="en-US" dirty="0"/>
              <a:t>Wireless &amp; mobility tracing (encounter nets)</a:t>
            </a:r>
          </a:p>
          <a:p>
            <a:pPr>
              <a:buFontTx/>
              <a:buChar char="-"/>
            </a:pPr>
            <a:r>
              <a:rPr lang="en-US" dirty="0"/>
              <a:t> Friendship and trust measurements</a:t>
            </a:r>
          </a:p>
          <a:p>
            <a:r>
              <a:rPr lang="en-US" dirty="0"/>
              <a:t>(</a:t>
            </a:r>
            <a:r>
              <a:rPr lang="en-US" dirty="0" err="1"/>
              <a:t>socializer</a:t>
            </a:r>
            <a:r>
              <a:rPr lang="en-US" dirty="0"/>
              <a:t> games &amp; apps)</a:t>
            </a:r>
          </a:p>
          <a:p>
            <a:pPr>
              <a:buFontTx/>
              <a:buChar char="-"/>
            </a:pPr>
            <a:r>
              <a:rPr lang="en-US" dirty="0" smtClean="0"/>
              <a:t>Participatory mobile networking scenarios (project driven!)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5410200" cy="533400"/>
          </a:xfrm>
        </p:spPr>
        <p:txBody>
          <a:bodyPr/>
          <a:lstStyle/>
          <a:p>
            <a:r>
              <a:rPr lang="en-US" sz="2400" smtClean="0"/>
              <a:t>Course Components</a:t>
            </a:r>
            <a:endParaRPr lang="en-US" smtClean="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52400" y="4191000"/>
            <a:ext cx="56070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Attendance, discussion &amp; 4 Reviews : 10%</a:t>
            </a:r>
          </a:p>
          <a:p>
            <a:r>
              <a:rPr lang="en-US" dirty="0"/>
              <a:t>Experiments: 3 x 10%= 30%</a:t>
            </a:r>
          </a:p>
          <a:p>
            <a:r>
              <a:rPr lang="en-US" dirty="0"/>
              <a:t>Project &amp; Presentations: 60%</a:t>
            </a:r>
          </a:p>
          <a:p>
            <a:r>
              <a:rPr lang="en-US" dirty="0" smtClean="0"/>
              <a:t>       - </a:t>
            </a:r>
            <a:r>
              <a:rPr lang="en-US" dirty="0"/>
              <a:t>Topic Presentation: </a:t>
            </a:r>
            <a:r>
              <a:rPr lang="en-US" dirty="0" smtClean="0"/>
              <a:t>15%</a:t>
            </a:r>
            <a:endParaRPr lang="en-US" dirty="0"/>
          </a:p>
          <a:p>
            <a:r>
              <a:rPr lang="en-US" dirty="0" smtClean="0"/>
              <a:t>       - </a:t>
            </a:r>
            <a:r>
              <a:rPr lang="en-US" dirty="0"/>
              <a:t>Project </a:t>
            </a:r>
            <a:r>
              <a:rPr lang="en-US" dirty="0" smtClean="0"/>
              <a:t>Presentation &amp; Demo: 15</a:t>
            </a:r>
            <a:r>
              <a:rPr lang="en-US" dirty="0"/>
              <a:t>%</a:t>
            </a:r>
          </a:p>
          <a:p>
            <a:r>
              <a:rPr lang="en-US" dirty="0" smtClean="0"/>
              <a:t>       - Written Proposal, Report, Demo: 30%</a:t>
            </a:r>
            <a:endParaRPr lang="en-US" dirty="0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152400" y="4191000"/>
            <a:ext cx="5486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3171</Words>
  <Application>Microsoft Macintosh PowerPoint</Application>
  <PresentationFormat>On-screen Show (4:3)</PresentationFormat>
  <Paragraphs>415</Paragraphs>
  <Slides>49</Slides>
  <Notes>34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Default Design</vt:lpstr>
      <vt:lpstr>Microsoft Equation</vt:lpstr>
      <vt:lpstr>Picture</vt:lpstr>
      <vt:lpstr>   CIS6930 Mobile Networking Towards a Networked Mobile Future (of People, Vehicles, Things and Data)   </vt:lpstr>
      <vt:lpstr>IoT Examples?</vt:lpstr>
      <vt:lpstr>IoT Platform Example</vt:lpstr>
      <vt:lpstr>Slide 4</vt:lpstr>
      <vt:lpstr>What Makes Us Ubiquitously Sensable?</vt:lpstr>
      <vt:lpstr>Slide 6</vt:lpstr>
      <vt:lpstr>Opportunities &amp; Challenges</vt:lpstr>
      <vt:lpstr>Course Structure</vt:lpstr>
      <vt:lpstr>Course Components</vt:lpstr>
      <vt:lpstr>Milestones</vt:lpstr>
      <vt:lpstr>Course Team</vt:lpstr>
      <vt:lpstr>Course Content</vt:lpstr>
      <vt:lpstr>Intro to Ad Hoc Networks</vt:lpstr>
      <vt:lpstr>Networked Mobile Societies Anywhere, Anytime</vt:lpstr>
      <vt:lpstr>Slide 15</vt:lpstr>
      <vt:lpstr>Slide 16</vt:lpstr>
      <vt:lpstr>Slide 17</vt:lpstr>
      <vt:lpstr>Implications (contd.)</vt:lpstr>
      <vt:lpstr>Slide 19</vt:lpstr>
      <vt:lpstr>Topics</vt:lpstr>
      <vt:lpstr>Topics (contd.)</vt:lpstr>
      <vt:lpstr>Birds-Eye View: Research in the Mobile Networking Lab at UFL &amp; USC</vt:lpstr>
      <vt:lpstr>Emerging Behavior-Aware Services</vt:lpstr>
      <vt:lpstr>Platooning: Essential for Future VANET</vt:lpstr>
      <vt:lpstr>Self-driving as Platoon Enabler</vt:lpstr>
      <vt:lpstr>Really self-driving!</vt:lpstr>
      <vt:lpstr>Does it Exist?</vt:lpstr>
      <vt:lpstr>Slide 28</vt:lpstr>
      <vt:lpstr>Slide 29</vt:lpstr>
      <vt:lpstr>Systematic TRACE framework</vt:lpstr>
      <vt:lpstr>Community-wide Mobile Library</vt:lpstr>
      <vt:lpstr>Slide 32</vt:lpstr>
      <vt:lpstr>Mobility Modeling and Analysis (contd.)</vt:lpstr>
      <vt:lpstr>Context &amp; Socially-aware Networks, Services &amp; Apps</vt:lpstr>
      <vt:lpstr>Social Discovery: iTrust/ConnectEnc* (downloadable from www.cise.ufl.edu/~helmy , or google itrust-uf )</vt:lpstr>
      <vt:lpstr>Application: Mobile Health Care</vt:lpstr>
      <vt:lpstr>Application:  Mobile Education</vt:lpstr>
      <vt:lpstr>Slide 38</vt:lpstr>
      <vt:lpstr>Slide 39</vt:lpstr>
      <vt:lpstr>Slide 40</vt:lpstr>
      <vt:lpstr>Small worlds &amp; Social Adhoc Networks</vt:lpstr>
      <vt:lpstr>Network Security for Wireless Networks</vt:lpstr>
      <vt:lpstr>Themes of Concentration</vt:lpstr>
      <vt:lpstr>Related websites:</vt:lpstr>
      <vt:lpstr>General Network Design Framework</vt:lpstr>
      <vt:lpstr>Network Protocol Architecture Methodology</vt:lpstr>
      <vt:lpstr>Slide 47</vt:lpstr>
      <vt:lpstr>Slide 48</vt:lpstr>
      <vt:lpstr>Elements of Network Evaluation Studies*</vt:lpstr>
    </vt:vector>
  </TitlesOfParts>
  <Company>USC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Ahmed Helmy</dc:creator>
  <cp:lastModifiedBy>Ahmed Helmy</cp:lastModifiedBy>
  <cp:revision>45</cp:revision>
  <dcterms:created xsi:type="dcterms:W3CDTF">2017-01-05T04:23:59Z</dcterms:created>
  <dcterms:modified xsi:type="dcterms:W3CDTF">2017-01-05T06:15:32Z</dcterms:modified>
</cp:coreProperties>
</file>