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52"/>
  </p:notesMasterIdLst>
  <p:handoutMasterIdLst>
    <p:handoutMasterId r:id="rId53"/>
  </p:handoutMasterIdLst>
  <p:sldIdLst>
    <p:sldId id="321" r:id="rId2"/>
    <p:sldId id="322" r:id="rId3"/>
    <p:sldId id="256" r:id="rId4"/>
    <p:sldId id="301" r:id="rId5"/>
    <p:sldId id="257" r:id="rId6"/>
    <p:sldId id="259" r:id="rId7"/>
    <p:sldId id="263" r:id="rId8"/>
    <p:sldId id="264" r:id="rId9"/>
    <p:sldId id="265" r:id="rId10"/>
    <p:sldId id="305" r:id="rId11"/>
    <p:sldId id="266" r:id="rId12"/>
    <p:sldId id="267" r:id="rId13"/>
    <p:sldId id="268" r:id="rId14"/>
    <p:sldId id="261" r:id="rId15"/>
    <p:sldId id="306" r:id="rId16"/>
    <p:sldId id="269" r:id="rId17"/>
    <p:sldId id="270" r:id="rId18"/>
    <p:sldId id="271" r:id="rId19"/>
    <p:sldId id="272" r:id="rId20"/>
    <p:sldId id="273" r:id="rId21"/>
    <p:sldId id="307" r:id="rId22"/>
    <p:sldId id="308" r:id="rId23"/>
    <p:sldId id="302" r:id="rId24"/>
    <p:sldId id="309" r:id="rId25"/>
    <p:sldId id="310" r:id="rId26"/>
    <p:sldId id="311" r:id="rId27"/>
    <p:sldId id="303" r:id="rId28"/>
    <p:sldId id="304" r:id="rId29"/>
    <p:sldId id="312" r:id="rId30"/>
    <p:sldId id="313" r:id="rId31"/>
    <p:sldId id="314" r:id="rId32"/>
    <p:sldId id="315" r:id="rId33"/>
    <p:sldId id="316" r:id="rId34"/>
    <p:sldId id="319" r:id="rId35"/>
    <p:sldId id="317" r:id="rId36"/>
    <p:sldId id="318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20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80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2826-B85A-FB49-8899-A2588D9DFA06}" type="datetime1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146AA-90B9-A844-9E4E-31E2AB81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0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9DBF-203A-434B-93C4-A8ED641B5A2F}" type="datetime1">
              <a:rPr lang="en-US" smtClean="0"/>
              <a:t>3/19/13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4474E-FF31-BF4B-8A1B-4A10615CC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50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4474E-FF31-BF4B-8A1B-4A10615CC2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0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19130-32E1-9F49-B14E-B36CE9F8E0BD}" type="datetime1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09B8-1398-3C44-ACB5-76257C213E73}" type="datetime1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24259-07E6-6149-8FEC-7EA58530BE44}" type="datetime1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67BB-9E24-5742-8BB5-AF4A996896AC}" type="datetime1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2725-C8B2-584C-A185-2F5BB86AEE21}" type="datetime1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FD57F-5312-0041-A4D0-0D97BBC7BF20}" type="datetime1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F623A-18E8-6E4A-8639-117FD57C2152}" type="datetime1">
              <a:rPr lang="en-US" smtClean="0"/>
              <a:t>3/19/13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DA2C-C191-6841-90F1-1B3651A62580}" type="datetime1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AE5D-5038-074B-ADA2-DB1EBEEF757A}" type="datetime1">
              <a:rPr lang="en-US" smtClean="0"/>
              <a:t>3/19/13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36E23-7914-DD41-A8A5-284A5D73EAA7}" type="datetime1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DEBD-92E0-D64F-8086-A001AE7A5CBB}" type="datetime1">
              <a:rPr lang="en-US" smtClean="0"/>
              <a:t>3/19/13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4D3C62-97E1-5349-8FC8-03145EBA1AD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B8B74B5-84E4-2646-9737-D4C8EEBC115F}" type="datetime1">
              <a:rPr lang="en-US" smtClean="0"/>
              <a:t>3/19/13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Geocast</a:t>
            </a:r>
            <a:r>
              <a:rPr lang="en-US" dirty="0" smtClean="0"/>
              <a:t> DTNs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</a:t>
            </a:r>
            <a:br>
              <a:rPr lang="en-US" dirty="0" smtClean="0"/>
            </a:br>
            <a:r>
              <a:rPr lang="en-US" dirty="0" err="1" smtClean="0"/>
              <a:t>Khulood</a:t>
            </a:r>
            <a:r>
              <a:rPr lang="en-US" dirty="0" smtClean="0"/>
              <a:t> </a:t>
            </a:r>
            <a:r>
              <a:rPr lang="en-US" dirty="0" err="1" smtClean="0"/>
              <a:t>Azwary</a:t>
            </a:r>
            <a:endParaRPr lang="en-US" dirty="0" smtClean="0"/>
          </a:p>
          <a:p>
            <a:r>
              <a:rPr lang="en-US" dirty="0" err="1" smtClean="0"/>
              <a:t>Kratika</a:t>
            </a:r>
            <a:r>
              <a:rPr lang="en-US" dirty="0" smtClean="0"/>
              <a:t> Gupta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6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topology </a:t>
            </a:r>
            <a:endParaRPr lang="en-US" dirty="0"/>
          </a:p>
        </p:txBody>
      </p:sp>
      <p:pic>
        <p:nvPicPr>
          <p:cNvPr id="4" name="Content Placeholder 3" descr="topolog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26" r="-2602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eliver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57" r="-4957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0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atenc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1" b="6181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Strengthens:</a:t>
            </a:r>
          </a:p>
          <a:p>
            <a:r>
              <a:rPr lang="en-US" dirty="0" smtClean="0"/>
              <a:t>Using real traces from Intelligent </a:t>
            </a:r>
            <a:r>
              <a:rPr lang="en-US" dirty="0"/>
              <a:t>Driver Model with Intersection Management (IDM-IM) by </a:t>
            </a:r>
            <a:r>
              <a:rPr lang="en-US" dirty="0" err="1" smtClean="0"/>
              <a:t>VanetMobiSim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Inventing VNI (Virtual navigation interface )Framework.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01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Weakness:</a:t>
            </a:r>
          </a:p>
          <a:p>
            <a:r>
              <a:rPr lang="en-US" dirty="0" smtClean="0"/>
              <a:t>In addition to planarization weakness also it relies in mobility in DTN phase.</a:t>
            </a:r>
          </a:p>
          <a:p>
            <a:r>
              <a:rPr lang="en-US" dirty="0" smtClean="0"/>
              <a:t>Doesn’t use of useful links between tow nodes on different roads.  </a:t>
            </a:r>
          </a:p>
          <a:p>
            <a:r>
              <a:rPr lang="en-US" dirty="0" smtClean="0"/>
              <a:t>Switching to greedy mode depends on distance between the initial local maximum node and destination.</a:t>
            </a:r>
          </a:p>
          <a:p>
            <a:r>
              <a:rPr lang="en-US" dirty="0" smtClean="0"/>
              <a:t>Moving destination</a:t>
            </a:r>
          </a:p>
          <a:p>
            <a:r>
              <a:rPr lang="en-US" dirty="0" smtClean="0"/>
              <a:t>Privacy issue.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63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Novel </a:t>
            </a:r>
            <a:r>
              <a:rPr lang="en-US" sz="4000" dirty="0" err="1" smtClean="0"/>
              <a:t>Geocast</a:t>
            </a:r>
            <a:r>
              <a:rPr lang="en-US" sz="4000" dirty="0" smtClean="0"/>
              <a:t> Technique with Hole Detection in Underwater Sensor Network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Sanjay K. </a:t>
            </a:r>
            <a:r>
              <a:rPr lang="en-US" dirty="0" err="1"/>
              <a:t>Dhurandher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Mohammad S. </a:t>
            </a:r>
            <a:r>
              <a:rPr lang="en-US" dirty="0" err="1"/>
              <a:t>Obaidat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/>
              <a:t>Megha</a:t>
            </a:r>
            <a:r>
              <a:rPr lang="en-US" dirty="0"/>
              <a:t> Gupta</a:t>
            </a:r>
            <a:br>
              <a:rPr lang="en-US" dirty="0"/>
            </a:b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Novel </a:t>
            </a:r>
            <a:r>
              <a:rPr lang="en-US" sz="2400" dirty="0" err="1" smtClean="0"/>
              <a:t>Geocast</a:t>
            </a:r>
            <a:r>
              <a:rPr lang="en-US" sz="2400" dirty="0" smtClean="0"/>
              <a:t> Technique with Hole Detection in Underwater Sensor Network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consists of six parts: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Neighbor Table Formation Algorithm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Route Discovery Algorithm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Route Maintenance Algorithm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Multicast Tree Formation for routing in </a:t>
            </a:r>
            <a:r>
              <a:rPr lang="en-US" sz="2800" dirty="0" err="1"/>
              <a:t>geocast</a:t>
            </a:r>
            <a:r>
              <a:rPr lang="en-US" sz="2800" dirty="0"/>
              <a:t> region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Hole Detection in </a:t>
            </a:r>
            <a:r>
              <a:rPr lang="en-US" sz="2800" dirty="0" err="1"/>
              <a:t>geocast</a:t>
            </a:r>
            <a:r>
              <a:rPr lang="en-US" sz="2800" dirty="0"/>
              <a:t> region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Boundary routing around the </a:t>
            </a:r>
            <a:r>
              <a:rPr lang="en-US" sz="2800" dirty="0" err="1"/>
              <a:t>geocast</a:t>
            </a:r>
            <a:r>
              <a:rPr lang="en-US" sz="2800" dirty="0"/>
              <a:t> region.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uting 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2719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5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uting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r="756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3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outing 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 b="719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Geocast</a:t>
            </a:r>
            <a:r>
              <a:rPr lang="en-US" dirty="0" smtClean="0"/>
              <a:t> deals with sending of the messages to a node in a specific geographic region.</a:t>
            </a:r>
          </a:p>
          <a:p>
            <a:endParaRPr lang="en-US" dirty="0"/>
          </a:p>
          <a:p>
            <a:r>
              <a:rPr lang="en-US" dirty="0" smtClean="0"/>
              <a:t>Various protocols have been proposed over the years employing various methods for the same.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Greedy algorithm, zones/clustering, planarization in case of local maxima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2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Weakness:</a:t>
            </a:r>
          </a:p>
          <a:p>
            <a:r>
              <a:rPr lang="en-US" dirty="0" smtClean="0"/>
              <a:t>Overhead in first 2 algorithm part.</a:t>
            </a:r>
          </a:p>
          <a:p>
            <a:r>
              <a:rPr lang="en-US" dirty="0" smtClean="0"/>
              <a:t>Doesn’t clear how to determine r in virtual area.</a:t>
            </a:r>
          </a:p>
          <a:p>
            <a:r>
              <a:rPr lang="en-US" dirty="0" smtClean="0"/>
              <a:t>Scalability.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7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612494"/>
            <a:ext cx="8282836" cy="21223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 smtClean="0"/>
              <a:t>DTFR: </a:t>
            </a:r>
            <a:r>
              <a:rPr lang="en-US" sz="4400" dirty="0"/>
              <a:t>A Geographic Routing </a:t>
            </a:r>
            <a:r>
              <a:rPr lang="en-US" sz="4400" dirty="0" smtClean="0"/>
              <a:t>Protocol for </a:t>
            </a:r>
            <a:r>
              <a:rPr lang="en-US" sz="4400" dirty="0"/>
              <a:t>Wireless Delay Tolerant Networks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Anna </a:t>
            </a:r>
            <a:r>
              <a:rPr lang="en-US" dirty="0" err="1" smtClean="0">
                <a:solidFill>
                  <a:schemeClr val="tx1"/>
                </a:solidFill>
              </a:rPr>
              <a:t>Sidera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Stavros </a:t>
            </a:r>
            <a:r>
              <a:rPr lang="en-US" dirty="0" err="1" smtClean="0">
                <a:solidFill>
                  <a:schemeClr val="tx1"/>
                </a:solidFill>
              </a:rPr>
              <a:t>Toumpis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Sender sends the packet to a location known as Firework Center in </a:t>
            </a:r>
            <a:r>
              <a:rPr lang="en-US" dirty="0" err="1" smtClean="0"/>
              <a:t>geocast</a:t>
            </a:r>
            <a:r>
              <a:rPr lang="en-US" dirty="0" smtClean="0"/>
              <a:t> region according to past information (location and mobility pattern)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1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rework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22" r="-22522"/>
          <a:stretch/>
        </p:blipFill>
        <p:spPr>
          <a:xfrm>
            <a:off x="2528915" y="104588"/>
            <a:ext cx="6615086" cy="6469530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0" y="1502522"/>
            <a:ext cx="4041775" cy="3951288"/>
          </a:xfrm>
        </p:spPr>
        <p:txBody>
          <a:bodyPr/>
          <a:lstStyle/>
          <a:p>
            <a:r>
              <a:rPr lang="en-US" dirty="0" smtClean="0"/>
              <a:t>Works in 4 phases:</a:t>
            </a:r>
          </a:p>
          <a:p>
            <a:pPr lvl="1"/>
            <a:r>
              <a:rPr lang="en-US" dirty="0" smtClean="0"/>
              <a:t>Homing Phase</a:t>
            </a:r>
          </a:p>
          <a:p>
            <a:pPr lvl="1"/>
            <a:r>
              <a:rPr lang="en-US" dirty="0" smtClean="0"/>
              <a:t>Explosion Phase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Spread Phase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Lock Phase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3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5886"/>
            <a:ext cx="8229600" cy="57002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Homing Phase</a:t>
            </a:r>
            <a:endParaRPr lang="en-US" dirty="0" smtClean="0"/>
          </a:p>
          <a:p>
            <a:r>
              <a:rPr lang="en-US" dirty="0" smtClean="0"/>
              <a:t>Greedy strategy used</a:t>
            </a:r>
          </a:p>
          <a:p>
            <a:r>
              <a:rPr lang="en-US" dirty="0" smtClean="0"/>
              <a:t>Packet is forwarded as long as nodes are found closer to Firework Center</a:t>
            </a:r>
          </a:p>
          <a:p>
            <a:r>
              <a:rPr lang="en-US" dirty="0" smtClean="0"/>
              <a:t>If no suitable node found, current holder of packet waits for one to emerge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Explosion </a:t>
            </a:r>
            <a:r>
              <a:rPr lang="en-US" dirty="0" smtClean="0"/>
              <a:t>Phase</a:t>
            </a:r>
          </a:p>
          <a:p>
            <a:r>
              <a:rPr lang="en-US" dirty="0"/>
              <a:t>Starts when packet reaches FC</a:t>
            </a:r>
          </a:p>
          <a:p>
            <a:r>
              <a:rPr lang="en-US" dirty="0"/>
              <a:t>A number of replicas of the packet are created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1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5990"/>
            <a:ext cx="8229600" cy="5650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Spread Phase</a:t>
            </a:r>
            <a:endParaRPr lang="en-US" dirty="0" smtClean="0"/>
          </a:p>
          <a:p>
            <a:r>
              <a:rPr lang="en-US" dirty="0" smtClean="0"/>
              <a:t>Replicas are forwarded in various directions inside the </a:t>
            </a:r>
            <a:r>
              <a:rPr lang="en-US" dirty="0" err="1" smtClean="0"/>
              <a:t>geocast</a:t>
            </a:r>
            <a:r>
              <a:rPr lang="en-US" dirty="0" smtClean="0"/>
              <a:t> region to ensure delivery to destination</a:t>
            </a:r>
          </a:p>
          <a:p>
            <a:r>
              <a:rPr lang="en-US" dirty="0" smtClean="0"/>
              <a:t>Firework Endpoints are also determined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Lock Phase</a:t>
            </a:r>
            <a:endParaRPr lang="en-US" dirty="0" smtClean="0"/>
          </a:p>
          <a:p>
            <a:r>
              <a:rPr lang="en-US" dirty="0"/>
              <a:t>Starts when a known route to destination is encountered</a:t>
            </a:r>
          </a:p>
          <a:p>
            <a:r>
              <a:rPr lang="en-US" dirty="0"/>
              <a:t>This pre-calculated route is then used to send the packet to destination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65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of Phases over the 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Lock Phase &gt; Homing Phase &gt; Explosion Phase &gt; Spread Phase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3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r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730" b="-14730"/>
          <a:stretch>
            <a:fillRect/>
          </a:stretch>
        </p:blipFill>
        <p:spPr>
          <a:xfrm>
            <a:off x="457200" y="1600201"/>
            <a:ext cx="6311153" cy="4170288"/>
          </a:xfrm>
        </p:spPr>
      </p:pic>
      <p:pic>
        <p:nvPicPr>
          <p:cNvPr id="5" name="Picture 4" descr="fi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77" y="2026412"/>
            <a:ext cx="1679388" cy="14274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r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96" r="-21296"/>
          <a:stretch>
            <a:fillRect/>
          </a:stretch>
        </p:blipFill>
        <p:spPr>
          <a:xfrm>
            <a:off x="457200" y="1600200"/>
            <a:ext cx="7192682" cy="4525963"/>
          </a:xfrm>
        </p:spPr>
      </p:pic>
      <p:pic>
        <p:nvPicPr>
          <p:cNvPr id="5" name="Picture 4" descr="fir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77" y="2026412"/>
            <a:ext cx="1679388" cy="14274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Weaknesses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number of nodes: This is not possible always. </a:t>
            </a:r>
          </a:p>
          <a:p>
            <a:r>
              <a:rPr lang="en-US" dirty="0" smtClean="0"/>
              <a:t>During Homing Phase: though it is using greedy algorithm, but it waits for unlimited time until it gets a next suitable neighbor.</a:t>
            </a:r>
          </a:p>
          <a:p>
            <a:r>
              <a:rPr lang="en-US" dirty="0" smtClean="0"/>
              <a:t>Tradeoff during Lock Phase between new route calculation and moving on pre-calculated route.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565" y="1978025"/>
            <a:ext cx="7543800" cy="2593975"/>
          </a:xfrm>
        </p:spPr>
        <p:txBody>
          <a:bodyPr>
            <a:noAutofit/>
          </a:bodyPr>
          <a:lstStyle/>
          <a:p>
            <a:r>
              <a:rPr lang="en-US" sz="4000" dirty="0" err="1"/>
              <a:t>GeoDTN+Nav</a:t>
            </a:r>
            <a:r>
              <a:rPr lang="en-US" sz="4000" dirty="0"/>
              <a:t>: Geographic DTN Routing with Navigator Prediction for Urban Vehicular Environments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Pei-Chun Cheng </a:t>
            </a:r>
            <a:r>
              <a:rPr lang="en-US" dirty="0"/>
              <a:t>· </a:t>
            </a:r>
            <a:r>
              <a:rPr lang="en-US" b="1" dirty="0"/>
              <a:t>Kevin C. Lee </a:t>
            </a:r>
            <a:r>
              <a:rPr lang="en-US" dirty="0"/>
              <a:t>· </a:t>
            </a:r>
            <a:r>
              <a:rPr lang="en-US" b="1" dirty="0"/>
              <a:t>Mario </a:t>
            </a:r>
            <a:r>
              <a:rPr lang="en-US" b="1" dirty="0" err="1"/>
              <a:t>Gerla</a:t>
            </a:r>
            <a:r>
              <a:rPr lang="en-US" b="1" dirty="0"/>
              <a:t> </a:t>
            </a:r>
            <a:r>
              <a:rPr lang="en-US" dirty="0"/>
              <a:t>· </a:t>
            </a:r>
            <a:r>
              <a:rPr lang="en-US" b="1" dirty="0" err="1"/>
              <a:t>Jérôme</a:t>
            </a:r>
            <a:r>
              <a:rPr lang="en-US" b="1" dirty="0"/>
              <a:t> </a:t>
            </a:r>
            <a:r>
              <a:rPr lang="en-US" b="1" dirty="0" err="1"/>
              <a:t>Härri</a:t>
            </a:r>
            <a:r>
              <a:rPr lang="en-US" b="1" dirty="0"/>
              <a:t> </a:t>
            </a:r>
            <a:endParaRPr lang="en-US" dirty="0" smtClean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3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113117"/>
            <a:ext cx="7543800" cy="2593975"/>
          </a:xfrm>
        </p:spPr>
        <p:txBody>
          <a:bodyPr/>
          <a:lstStyle/>
          <a:p>
            <a:r>
              <a:rPr lang="en-US" sz="4000" dirty="0" smtClean="0"/>
              <a:t>Delivery-Guaranteed </a:t>
            </a:r>
            <a:r>
              <a:rPr lang="en-US" sz="4000" dirty="0" err="1" smtClean="0"/>
              <a:t>Geocast</a:t>
            </a:r>
            <a:r>
              <a:rPr lang="en-US" sz="4000" dirty="0" smtClean="0"/>
              <a:t> in MANETs by using ZHLS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23986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Wang-</a:t>
            </a:r>
            <a:r>
              <a:rPr lang="en-US" dirty="0" err="1">
                <a:solidFill>
                  <a:schemeClr val="tx1"/>
                </a:solidFill>
              </a:rPr>
              <a:t>Cheol</a:t>
            </a:r>
            <a:r>
              <a:rPr lang="en-US" dirty="0">
                <a:solidFill>
                  <a:schemeClr val="tx1"/>
                </a:solidFill>
              </a:rPr>
              <a:t> Song, </a:t>
            </a:r>
            <a:r>
              <a:rPr lang="en-US" dirty="0" err="1">
                <a:solidFill>
                  <a:schemeClr val="tx1"/>
                </a:solidFill>
              </a:rPr>
              <a:t>Hanan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Lutfiyya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4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Divides network into 2 overlapping zones:</a:t>
            </a:r>
          </a:p>
          <a:p>
            <a:pPr lvl="1"/>
            <a:r>
              <a:rPr lang="en-US" dirty="0"/>
              <a:t>Zone level </a:t>
            </a:r>
            <a:r>
              <a:rPr lang="en-US" dirty="0" smtClean="0"/>
              <a:t>topology (with Zone LSPs)</a:t>
            </a:r>
            <a:endParaRPr lang="en-US" dirty="0"/>
          </a:p>
          <a:p>
            <a:pPr lvl="1"/>
            <a:r>
              <a:rPr lang="en-US" dirty="0"/>
              <a:t>Node level </a:t>
            </a:r>
            <a:r>
              <a:rPr lang="en-US" dirty="0" smtClean="0"/>
              <a:t>topology (with Node LSPs)</a:t>
            </a:r>
            <a:endParaRPr lang="en-US" dirty="0"/>
          </a:p>
          <a:p>
            <a:r>
              <a:rPr lang="en-US" dirty="0" smtClean="0"/>
              <a:t>Zone LSP: has intra-zone and inter-zone routing tables</a:t>
            </a:r>
          </a:p>
          <a:p>
            <a:r>
              <a:rPr lang="en-US" dirty="0" smtClean="0"/>
              <a:t>Node LSP: has identifiers of </a:t>
            </a:r>
          </a:p>
          <a:p>
            <a:pPr lvl="1"/>
            <a:r>
              <a:rPr lang="en-US" dirty="0" smtClean="0"/>
              <a:t>nodes in the same zone, and</a:t>
            </a:r>
          </a:p>
          <a:p>
            <a:pPr lvl="1"/>
            <a:r>
              <a:rPr lang="en-US" dirty="0" smtClean="0"/>
              <a:t>Zone identifiers of neighbors in different zones (Gateway nodes)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Zone level topology is relatively stable minimizing the effect of mobility</a:t>
            </a:r>
          </a:p>
          <a:p>
            <a:r>
              <a:rPr lang="en-US" dirty="0" smtClean="0"/>
              <a:t>Low simulation velocities, hence considered low mobility of nodes.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4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Gateway nodes send Zone LSPs to sender</a:t>
            </a:r>
          </a:p>
          <a:p>
            <a:r>
              <a:rPr lang="en-US" dirty="0" smtClean="0"/>
              <a:t>Sender evaluates zone topology in the region</a:t>
            </a:r>
          </a:p>
          <a:p>
            <a:r>
              <a:rPr lang="en-US" dirty="0" smtClean="0"/>
              <a:t>Sender determines 1 Zone in each island to send the to receive the packets, and unicasts packet to respective gateway nodes</a:t>
            </a:r>
          </a:p>
          <a:p>
            <a:r>
              <a:rPr lang="en-US" dirty="0" smtClean="0"/>
              <a:t>Packets received are </a:t>
            </a:r>
            <a:r>
              <a:rPr lang="en-US" dirty="0" err="1" smtClean="0"/>
              <a:t>geocasted</a:t>
            </a:r>
            <a:r>
              <a:rPr lang="en-US" dirty="0" smtClean="0"/>
              <a:t> in the same region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h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6" r="13326"/>
          <a:stretch>
            <a:fillRect/>
          </a:stretch>
        </p:blipFill>
        <p:spPr/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408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considered the case for nodes with high mobility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delivery guarantee with very high delivery ratio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5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036" y="608012"/>
            <a:ext cx="7543800" cy="2593975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geoDTN</a:t>
            </a:r>
            <a:r>
              <a:rPr lang="en-US" sz="4000" dirty="0" smtClean="0"/>
              <a:t>: Geographic Routing in Disruption Tolerant Networks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 </a:t>
            </a:r>
            <a:r>
              <a:rPr lang="en-US" dirty="0" err="1" smtClean="0">
                <a:solidFill>
                  <a:schemeClr val="tx1"/>
                </a:solidFill>
              </a:rPr>
              <a:t>Agila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Bitsch</a:t>
            </a:r>
            <a:r>
              <a:rPr lang="en-US" dirty="0" smtClean="0">
                <a:solidFill>
                  <a:schemeClr val="tx1"/>
                </a:solidFill>
              </a:rPr>
              <a:t> Link, Daniel Schmitz,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Klaus </a:t>
            </a:r>
            <a:r>
              <a:rPr lang="en-US" dirty="0" err="1" smtClean="0">
                <a:solidFill>
                  <a:schemeClr val="tx1"/>
                </a:solidFill>
              </a:rPr>
              <a:t>Wehrle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2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based on:</a:t>
            </a:r>
          </a:p>
          <a:p>
            <a:pPr lvl="1"/>
            <a:r>
              <a:rPr lang="en-US" dirty="0" smtClean="0"/>
              <a:t>Previous node movements</a:t>
            </a:r>
          </a:p>
          <a:p>
            <a:pPr lvl="1"/>
            <a:r>
              <a:rPr lang="en-US" dirty="0" smtClean="0"/>
              <a:t>Probabilistic node meeting heuristic</a:t>
            </a:r>
          </a:p>
          <a:p>
            <a:r>
              <a:rPr lang="en-US" dirty="0" smtClean="0"/>
              <a:t>Mobility vector</a:t>
            </a:r>
          </a:p>
          <a:p>
            <a:pPr lvl="1"/>
            <a:r>
              <a:rPr lang="en-US" dirty="0" smtClean="0"/>
              <a:t>Contains all information required for routing decision</a:t>
            </a:r>
          </a:p>
          <a:p>
            <a:pPr lvl="1"/>
            <a:r>
              <a:rPr lang="en-US" dirty="0"/>
              <a:t>Cluster, </a:t>
            </a:r>
            <a:r>
              <a:rPr lang="en-US" dirty="0" smtClean="0"/>
              <a:t>Confidence</a:t>
            </a:r>
          </a:p>
          <a:p>
            <a:r>
              <a:rPr lang="en-US" dirty="0"/>
              <a:t>Neighbor score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79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Terminologies used: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Clusters: a bivariate normal distribution function collection containing location of observed nodes</a:t>
            </a:r>
          </a:p>
          <a:p>
            <a:r>
              <a:rPr lang="en-US" dirty="0" smtClean="0"/>
              <a:t>Confidence (of a cluster): exponential decay function provides kind of guarantee of vector</a:t>
            </a:r>
          </a:p>
          <a:p>
            <a:r>
              <a:rPr lang="en-US" dirty="0" smtClean="0"/>
              <a:t>Neighbor Score: value depends on the frequency with which 2 nodes are in radio range at common location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is hybrid of greedy algorithm and perimeter mode and DTN in case it face partitioned network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Mobility Vectors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Vectors of contacting nodes and their 2-hop neighbors exchanged</a:t>
            </a:r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392471" y="3400815"/>
            <a:ext cx="676406" cy="651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</a:t>
            </a:r>
            <a:r>
              <a:rPr lang="en-US" sz="2400" baseline="-25000" dirty="0" smtClean="0">
                <a:solidFill>
                  <a:schemeClr val="tx1"/>
                </a:solidFill>
              </a:rPr>
              <a:t>i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41095" y="3726491"/>
            <a:ext cx="676406" cy="651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k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858" y="4609572"/>
            <a:ext cx="97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 smtClean="0"/>
              <a:t>n</a:t>
            </a:r>
            <a:r>
              <a:rPr lang="en-US" sz="2400" baseline="-36000" dirty="0" smtClean="0"/>
              <a:t>j</a:t>
            </a:r>
            <a:r>
              <a:rPr lang="en-US" sz="2400" dirty="0" smtClean="0"/>
              <a:t>, v</a:t>
            </a:r>
            <a:r>
              <a:rPr lang="en-US" sz="2400" baseline="-25000" dirty="0" smtClean="0"/>
              <a:t>n</a:t>
            </a:r>
            <a:r>
              <a:rPr lang="en-US" sz="2400" baseline="-36000" dirty="0" smtClean="0"/>
              <a:t>k</a:t>
            </a:r>
            <a:endParaRPr lang="en-US" sz="2400" baseline="-36000" dirty="0"/>
          </a:p>
        </p:txBody>
      </p:sp>
      <p:sp>
        <p:nvSpPr>
          <p:cNvPr id="7" name="Oval 6"/>
          <p:cNvSpPr/>
          <p:nvPr/>
        </p:nvSpPr>
        <p:spPr>
          <a:xfrm>
            <a:off x="2492680" y="4052168"/>
            <a:ext cx="676406" cy="65135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j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6235E-6 L 0.07986 0.04 C 0.0967 0.04902 0.12187 0.05388 0.14792 0.05388 C 0.17778 0.05388 0.20156 0.04902 0.2184 0.04 L 0.29861 4.66235E-6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3506E-6 L -4.72222E-6 -0.1995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Mobility Vector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baseline="-25000" dirty="0"/>
              <a:t>i</a:t>
            </a:r>
            <a:r>
              <a:rPr lang="en-US" dirty="0" smtClean="0"/>
              <a:t> receives v</a:t>
            </a:r>
            <a:r>
              <a:rPr lang="en-US" baseline="-25000" dirty="0" smtClean="0"/>
              <a:t>n</a:t>
            </a:r>
            <a:r>
              <a:rPr lang="en-US" baseline="-36000" dirty="0" smtClean="0"/>
              <a:t>j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i </a:t>
            </a:r>
            <a:r>
              <a:rPr lang="en-US" dirty="0" smtClean="0"/>
              <a:t>updates its vectors according to the confidence values</a:t>
            </a:r>
            <a:endParaRPr lang="en-US" dirty="0"/>
          </a:p>
          <a:p>
            <a:r>
              <a:rPr lang="en-US" dirty="0" smtClean="0"/>
              <a:t>n</a:t>
            </a:r>
            <a:r>
              <a:rPr lang="en-US" baseline="-25000" dirty="0" smtClean="0"/>
              <a:t>i</a:t>
            </a:r>
            <a:r>
              <a:rPr lang="en-US" dirty="0" smtClean="0"/>
              <a:t> receives v</a:t>
            </a:r>
            <a:r>
              <a:rPr lang="en-US" baseline="-25000" dirty="0" smtClean="0"/>
              <a:t>n</a:t>
            </a:r>
            <a:r>
              <a:rPr lang="en-US" baseline="-36000" dirty="0" smtClean="0"/>
              <a:t>k</a:t>
            </a:r>
            <a:r>
              <a:rPr lang="en-US" dirty="0" smtClean="0"/>
              <a:t> which it already has</a:t>
            </a:r>
          </a:p>
          <a:p>
            <a:pPr lvl="1"/>
            <a:r>
              <a:rPr lang="en-US" dirty="0" smtClean="0"/>
              <a:t>Update the vector with cluster with high confidence value</a:t>
            </a:r>
          </a:p>
          <a:p>
            <a:r>
              <a:rPr lang="en-US" dirty="0"/>
              <a:t>n</a:t>
            </a:r>
            <a:r>
              <a:rPr lang="en-US" baseline="-25000" dirty="0"/>
              <a:t>i</a:t>
            </a:r>
            <a:r>
              <a:rPr lang="en-US" dirty="0" smtClean="0"/>
              <a:t> receives  v</a:t>
            </a:r>
            <a:r>
              <a:rPr lang="en-US" baseline="-25000" dirty="0" smtClean="0"/>
              <a:t>n</a:t>
            </a:r>
            <a:r>
              <a:rPr lang="en-US" baseline="-36000" dirty="0" smtClean="0"/>
              <a:t>k</a:t>
            </a:r>
            <a:r>
              <a:rPr lang="en-US" dirty="0" smtClean="0"/>
              <a:t> which it does not have yet</a:t>
            </a:r>
          </a:p>
          <a:p>
            <a:pPr lvl="1"/>
            <a:r>
              <a:rPr lang="en-US" dirty="0" smtClean="0"/>
              <a:t>Complete vector adopted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Distance Mode</a:t>
            </a:r>
          </a:p>
          <a:p>
            <a:pPr lvl="1"/>
            <a:r>
              <a:rPr lang="en-US" dirty="0"/>
              <a:t>Scoring Mode: when node is in vicinity of destination</a:t>
            </a:r>
          </a:p>
          <a:p>
            <a:pPr lvl="1"/>
            <a:r>
              <a:rPr lang="en-US" dirty="0"/>
              <a:t>Rescue Mode: if message is stuck in local minimum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Whenever a node comes in radio range, message transfer through the node with higher score is chosen</a:t>
            </a:r>
          </a:p>
          <a:p>
            <a:r>
              <a:rPr lang="en-US" dirty="0" smtClean="0"/>
              <a:t>If the score is below threshold, other modes are employed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 climbing strategy used</a:t>
            </a:r>
          </a:p>
          <a:p>
            <a:r>
              <a:rPr lang="en-US" dirty="0" smtClean="0"/>
              <a:t>Distance of a node to the destination is calculated in terms of confidence and probability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Rescue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Hill climbing strategy may result in message bundle getting stuck in local minimum</a:t>
            </a:r>
          </a:p>
          <a:p>
            <a:r>
              <a:rPr lang="en-US" dirty="0" smtClean="0"/>
              <a:t>Random walks used a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when bundle reaches vicinity of destination</a:t>
            </a:r>
          </a:p>
          <a:p>
            <a:r>
              <a:rPr lang="en-US" dirty="0" smtClean="0"/>
              <a:t>Calculation of neighbor scores own neighbor scores with those of the neighborhood. Best score neighbor used to transfer the bundle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9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43" y="0"/>
            <a:ext cx="6001588" cy="4782218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8099" y="5248405"/>
            <a:ext cx="8398701" cy="8777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5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kratik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0" r="-17840"/>
          <a:stretch>
            <a:fillRect/>
          </a:stretch>
        </p:blipFill>
        <p:spPr>
          <a:xfrm>
            <a:off x="457200" y="673847"/>
            <a:ext cx="7620000" cy="48006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 takes care of fairness among nodes and also energy efficiency while comparing with other existing routing methods.</a:t>
            </a:r>
          </a:p>
          <a:p>
            <a:r>
              <a:rPr lang="en-US" dirty="0" smtClean="0"/>
              <a:t>Various aspects affecting routing decision (like confidence, cluster formation, scoring) are effectively chosen.</a:t>
            </a:r>
          </a:p>
          <a:p>
            <a:r>
              <a:rPr lang="en-US" dirty="0" smtClean="0"/>
              <a:t>Tested for real world traces.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GPSR: Greedy Perimeter Stateless Routing .</a:t>
            </a:r>
          </a:p>
          <a:p>
            <a:r>
              <a:rPr lang="en-US" dirty="0" smtClean="0"/>
              <a:t>GPCR: Greedy Perimeter Coordinator Routing. </a:t>
            </a:r>
          </a:p>
          <a:p>
            <a:r>
              <a:rPr lang="en-US" dirty="0" smtClean="0"/>
              <a:t>Both use greedy algorithm to forward packets by selecting relays with the best progress toward the destination and recovery mode in such solution fail.</a:t>
            </a:r>
          </a:p>
          <a:p>
            <a:r>
              <a:rPr lang="en-US" dirty="0" smtClean="0"/>
              <a:t>In recovery mode “local maximum” they use planarization and forward packet around the obstacle.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4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Kratika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complex and force a packet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to progress in small steps.</a:t>
            </a:r>
          </a:p>
          <a:p>
            <a:r>
              <a:rPr lang="en-US" dirty="0" smtClean="0"/>
              <a:t>Routing loop in high mobility.</a:t>
            </a:r>
          </a:p>
          <a:p>
            <a:r>
              <a:rPr lang="en-US" dirty="0" smtClean="0"/>
              <a:t>Increase latency.</a:t>
            </a:r>
          </a:p>
          <a:p>
            <a:r>
              <a:rPr lang="en-US" dirty="0" smtClean="0"/>
              <a:t>Inability to to deliver packets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across partitions in case of</a:t>
            </a:r>
          </a:p>
          <a:p>
            <a:pPr marL="0" indent="0">
              <a:buNone/>
            </a:pPr>
            <a:r>
              <a:rPr lang="en-US" dirty="0" smtClean="0"/>
              <a:t> partitioned network.</a:t>
            </a:r>
          </a:p>
          <a:p>
            <a:r>
              <a:rPr lang="en-US" dirty="0" smtClean="0"/>
              <a:t>However, DTN can forward packets through partition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46918"/>
              </p:ext>
            </p:extLst>
          </p:nvPr>
        </p:nvGraphicFramePr>
        <p:xfrm>
          <a:off x="5871882" y="1783976"/>
          <a:ext cx="2814918" cy="254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icture" r:id="rId3" imgW="2495520" imgH="2438280" progId="Word.Picture.8">
                  <p:embed/>
                </p:oleObj>
              </mc:Choice>
              <mc:Fallback>
                <p:oleObj name="Picture" r:id="rId3" imgW="2495520" imgH="243828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882" y="1783976"/>
                        <a:ext cx="2814918" cy="2547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1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navigation interface framework:</a:t>
            </a:r>
          </a:p>
          <a:p>
            <a:r>
              <a:rPr lang="en-US" dirty="0" smtClean="0"/>
              <a:t>They classify vehicles based on traffic pattern.</a:t>
            </a:r>
          </a:p>
          <a:p>
            <a:r>
              <a:rPr lang="en-US" dirty="0" smtClean="0"/>
              <a:t>Retrieving rout-info and confidence from vehicles.</a:t>
            </a:r>
          </a:p>
          <a:p>
            <a:endParaRPr lang="en-US" dirty="0"/>
          </a:p>
        </p:txBody>
      </p:sp>
      <p:pic>
        <p:nvPicPr>
          <p:cNvPr id="4" name="Picture 3" descr="V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58" y="3940735"/>
            <a:ext cx="5036671" cy="240182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4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GeoDTN+Nav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Switch score is calculated for each neighbor.</a:t>
            </a:r>
          </a:p>
          <a:p>
            <a:r>
              <a:rPr lang="en-US" dirty="0" smtClean="0"/>
              <a:t>It’s combined of three factors: P(h),Q(N</a:t>
            </a:r>
            <a:r>
              <a:rPr lang="en-US" baseline="-25000" dirty="0" smtClean="0"/>
              <a:t>i</a:t>
            </a:r>
            <a:r>
              <a:rPr lang="en-US" dirty="0" smtClean="0"/>
              <a:t>),</a:t>
            </a:r>
            <a:r>
              <a:rPr lang="en-US" dirty="0" err="1" smtClean="0"/>
              <a:t>Dir</a:t>
            </a:r>
            <a:r>
              <a:rPr lang="en-US" dirty="0" smtClean="0"/>
              <a:t>(N</a:t>
            </a:r>
            <a:r>
              <a:rPr lang="en-US" baseline="-25000" dirty="0" smtClean="0"/>
              <a:t>i</a:t>
            </a:r>
            <a:r>
              <a:rPr lang="en-US" dirty="0" smtClean="0"/>
              <a:t>).</a:t>
            </a:r>
          </a:p>
          <a:p>
            <a:endParaRPr lang="en-US" dirty="0" smtClean="0"/>
          </a:p>
        </p:txBody>
      </p:sp>
      <p:pic>
        <p:nvPicPr>
          <p:cNvPr id="4" name="Picture 3" descr="mo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87" y="1600199"/>
            <a:ext cx="7263341" cy="15822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6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Switching from DTN to Greedy Mode</a:t>
            </a:r>
            <a:endParaRPr lang="en-US" dirty="0"/>
          </a:p>
        </p:txBody>
      </p:sp>
      <p:pic>
        <p:nvPicPr>
          <p:cNvPr id="4" name="Content Placeholder 3" descr="DTN toGreed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" b="4053"/>
          <a:stretch>
            <a:fillRect/>
          </a:stretch>
        </p:blipFill>
        <p:spPr>
          <a:xfrm>
            <a:off x="0" y="1417638"/>
            <a:ext cx="8229600" cy="470852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Khulood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D3C62-97E1-5349-8FC8-03145EBA1A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1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1561</TotalTime>
  <Words>1255</Words>
  <Application>Microsoft Macintosh PowerPoint</Application>
  <PresentationFormat>On-screen Show (4:3)</PresentationFormat>
  <Paragraphs>268</Paragraphs>
  <Slides>50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Adjacency</vt:lpstr>
      <vt:lpstr>Picture</vt:lpstr>
      <vt:lpstr>Geocast DTNs</vt:lpstr>
      <vt:lpstr>A General Overview</vt:lpstr>
      <vt:lpstr>GeoDTN+Nav: Geographic DTN Routing with Navigator Prediction for Urban Vehicular Environments </vt:lpstr>
      <vt:lpstr>GeoDTN+Nav</vt:lpstr>
      <vt:lpstr>GeoDTN+Nav</vt:lpstr>
      <vt:lpstr>GeoDTN+Nav</vt:lpstr>
      <vt:lpstr>GeoDTN+Nav</vt:lpstr>
      <vt:lpstr>GeoDTN+Nav</vt:lpstr>
      <vt:lpstr>Switching from DTN to Greedy Mode</vt:lpstr>
      <vt:lpstr>Synthetic topology </vt:lpstr>
      <vt:lpstr>PowerPoint Presentation</vt:lpstr>
      <vt:lpstr>PowerPoint Presentation</vt:lpstr>
      <vt:lpstr>GeoDTN+Nav</vt:lpstr>
      <vt:lpstr>GeoDTN+Nav</vt:lpstr>
      <vt:lpstr>A Novel Geocast Technique with Hole Detection in Underwater Sensor Network</vt:lpstr>
      <vt:lpstr>A Novel Geocast Technique with Hole Detection in Underwater Sensor Network</vt:lpstr>
      <vt:lpstr>PowerPoint Presentation</vt:lpstr>
      <vt:lpstr>PowerPoint Presentation</vt:lpstr>
      <vt:lpstr>PowerPoint Presentation</vt:lpstr>
      <vt:lpstr>PowerPoint Presentation</vt:lpstr>
      <vt:lpstr>  DTFR: A Geographic Routing Protocol for Wireless Delay Tolerant Networks </vt:lpstr>
      <vt:lpstr>Routing</vt:lpstr>
      <vt:lpstr>PowerPoint Presentation</vt:lpstr>
      <vt:lpstr>PowerPoint Presentation</vt:lpstr>
      <vt:lpstr>PowerPoint Presentation</vt:lpstr>
      <vt:lpstr>Priority of Phases over the Other</vt:lpstr>
      <vt:lpstr>PowerPoint Presentation</vt:lpstr>
      <vt:lpstr>PowerPoint Presentation</vt:lpstr>
      <vt:lpstr>Weaknesses </vt:lpstr>
      <vt:lpstr>Delivery-Guaranteed Geocast in MANETs by using ZHLS</vt:lpstr>
      <vt:lpstr>PowerPoint Presentation</vt:lpstr>
      <vt:lpstr>Assumptions</vt:lpstr>
      <vt:lpstr>Routing</vt:lpstr>
      <vt:lpstr>PowerPoint Presentation</vt:lpstr>
      <vt:lpstr>Weakness</vt:lpstr>
      <vt:lpstr>Strength</vt:lpstr>
      <vt:lpstr>geoDTN: Geographic Routing in Disruption Tolerant Networks</vt:lpstr>
      <vt:lpstr>PowerPoint Presentation</vt:lpstr>
      <vt:lpstr>Terminologies used:</vt:lpstr>
      <vt:lpstr>Routing: Mobility Vectors</vt:lpstr>
      <vt:lpstr>Routing: Mobility Vector Updates</vt:lpstr>
      <vt:lpstr>Routing Modes</vt:lpstr>
      <vt:lpstr>Routing Procedure</vt:lpstr>
      <vt:lpstr>Distance Mode</vt:lpstr>
      <vt:lpstr>Rescue Mode</vt:lpstr>
      <vt:lpstr>Scoring Mode</vt:lpstr>
      <vt:lpstr>PowerPoint Presentation</vt:lpstr>
      <vt:lpstr>PowerPoint Presentation</vt:lpstr>
      <vt:lpstr>Strengths</vt:lpstr>
      <vt:lpstr>Thank You!!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GeoDTN+Nav: Geographic DTN Routing with Navigator Prediction for Urban Vehicular Environments  </dc:title>
  <dc:creator>ahmed alazwary</dc:creator>
  <cp:lastModifiedBy>ahmed alazwary</cp:lastModifiedBy>
  <cp:revision>47</cp:revision>
  <dcterms:created xsi:type="dcterms:W3CDTF">2013-03-13T16:21:16Z</dcterms:created>
  <dcterms:modified xsi:type="dcterms:W3CDTF">2013-03-19T12:38:30Z</dcterms:modified>
</cp:coreProperties>
</file>