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2" r:id="rId2"/>
    <p:sldId id="283" r:id="rId3"/>
    <p:sldId id="284" r:id="rId4"/>
    <p:sldId id="297" r:id="rId5"/>
    <p:sldId id="285" r:id="rId6"/>
    <p:sldId id="286" r:id="rId7"/>
    <p:sldId id="287" r:id="rId8"/>
    <p:sldId id="296" r:id="rId9"/>
    <p:sldId id="263" r:id="rId10"/>
    <p:sldId id="271" r:id="rId11"/>
    <p:sldId id="273" r:id="rId12"/>
    <p:sldId id="272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5" r:id="rId23"/>
    <p:sldId id="298" r:id="rId24"/>
    <p:sldId id="299" r:id="rId25"/>
    <p:sldId id="300" r:id="rId26"/>
    <p:sldId id="302" r:id="rId27"/>
    <p:sldId id="304" r:id="rId28"/>
    <p:sldId id="305" r:id="rId29"/>
    <p:sldId id="306" r:id="rId30"/>
    <p:sldId id="307" r:id="rId31"/>
    <p:sldId id="308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2027" autoAdjust="0"/>
  </p:normalViewPr>
  <p:slideViewPr>
    <p:cSldViewPr>
      <p:cViewPr>
        <p:scale>
          <a:sx n="53" d="100"/>
          <a:sy n="53" d="100"/>
        </p:scale>
        <p:origin x="-18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C44E-55ED-C646-8D64-EFC70156ECBF}" type="datetime1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3531-E7F4-404A-82EC-95C204A8C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54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525B2-BF74-D34C-83E7-3DA7608916DA}" type="datetime1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220E4-9319-4267-B2AE-0838E5278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71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paper</a:t>
            </a:r>
            <a:r>
              <a:rPr lang="en-IN" baseline="0" dirty="0" smtClean="0"/>
              <a:t> is centred on mobile peer-to-peer systems for mobile phones.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Survey included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Peer to Peer Content Sharing Application  is an innovative proposal of an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of mobile peer to peer content sharing services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-This engine facilitates quick and robust data</a:t>
            </a:r>
          </a:p>
          <a:p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providing a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metamodel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-based generative mechanism.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-This framework uses a reactive routing algorithm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due to the modularity of its architecture the routing algorithm can be replaced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any other.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-Proem is a platform for the development of P2P collaborative applications in mobile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ad- hoc networking environments.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Proem-Proem provides a runtime environment for the execution </a:t>
            </a:r>
            <a:r>
              <a:rPr lang="en-IN" dirty="0" err="1" smtClean="0"/>
              <a:t>peerlets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51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F4D15-C2A5-4C9F-AE88-7987E70888C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BitTorrent</a:t>
            </a:r>
            <a:r>
              <a:rPr lang="en-US" dirty="0" smtClean="0"/>
              <a:t> enabled Ad Hoc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Group 1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Garvit Singh(1904-5598)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Nitin</a:t>
            </a:r>
            <a:r>
              <a:rPr lang="en-US" dirty="0" smtClean="0">
                <a:sym typeface="Wingdings" pitchFamily="2" charset="2"/>
              </a:rPr>
              <a:t> Sharma(6399-9875)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Aashna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Goyal</a:t>
            </a:r>
            <a:r>
              <a:rPr lang="en-US" dirty="0" smtClean="0">
                <a:sym typeface="Wingdings" pitchFamily="2" charset="2"/>
              </a:rPr>
              <a:t>(0939-5415)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Radhika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Medury</a:t>
            </a:r>
            <a:r>
              <a:rPr lang="en-US" dirty="0" smtClean="0">
                <a:sym typeface="Wingdings" pitchFamily="2" charset="2"/>
              </a:rPr>
              <a:t>(9190-6268)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0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2664882"/>
              </p:ext>
            </p:extLst>
          </p:nvPr>
        </p:nvGraphicFramePr>
        <p:xfrm>
          <a:off x="533400" y="1447800"/>
          <a:ext cx="8229600" cy="489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2590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Archtecture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Design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Gnutella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Lower packet delivery ratio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Cross-layer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transfer ratio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Pastry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Overhead</a:t>
                      </a:r>
                      <a:r>
                        <a:rPr lang="en-US" sz="2400" baseline="0" dirty="0" smtClean="0"/>
                        <a:t> in route maintenance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Cross-layer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Ekta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packet deliver ratio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688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3-20 at 9.55.2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49" t="8124" r="2149"/>
          <a:stretch/>
        </p:blipFill>
        <p:spPr>
          <a:xfrm>
            <a:off x="-152400" y="0"/>
            <a:ext cx="9296400" cy="640080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665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30" b="7330"/>
          <a:stretch>
            <a:fillRect/>
          </a:stretch>
        </p:blipFill>
        <p:spPr>
          <a:xfrm>
            <a:off x="-33830" y="0"/>
            <a:ext cx="9177829" cy="685800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024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solution is author Proposing?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07080"/>
            <a:ext cx="7696200" cy="2331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Bittorent is topology unaware so limit the scope of neighborhood.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unstructured architectures nodes have to be aware about the scope of the neighborhood.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1752600"/>
            <a:ext cx="42672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b="1" u="sng" dirty="0" smtClean="0"/>
              <a:t>BitHoc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553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30" b="733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164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BitHoc</a:t>
            </a:r>
          </a:p>
          <a:p>
            <a:r>
              <a:rPr lang="en-US" dirty="0" smtClean="0"/>
              <a:t>Balance </a:t>
            </a:r>
            <a:r>
              <a:rPr lang="en-US" dirty="0"/>
              <a:t>between content download time and fair sharing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Modify chocking algorithm</a:t>
            </a:r>
          </a:p>
          <a:p>
            <a:r>
              <a:rPr lang="en-US" dirty="0" smtClean="0"/>
              <a:t>TTL of the message can help in deciding the scope of </a:t>
            </a:r>
            <a:r>
              <a:rPr lang="en-US" smtClean="0"/>
              <a:t>the neighborhood.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pebble sca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450" y="2514600"/>
            <a:ext cx="4539550" cy="35814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0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43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Observation</a:t>
            </a:r>
            <a:endParaRPr lang="en-US" dirty="0"/>
          </a:p>
        </p:txBody>
      </p:sp>
      <p:pic>
        <p:nvPicPr>
          <p:cNvPr id="5" name="Content Placeholder 4" descr="Screen Shot 2013-03-20 at 10.29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" r="209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982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Screen Shot 2013-03-20 at 10.32.2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" t="1" r="50250" b="649"/>
          <a:stretch/>
        </p:blipFill>
        <p:spPr>
          <a:xfrm>
            <a:off x="3130898" y="1371600"/>
            <a:ext cx="5860702" cy="489055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00400"/>
            <a:ext cx="2667000" cy="16459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b="1" u="sng" dirty="0" smtClean="0"/>
              <a:t>Piece size is an important factor</a:t>
            </a:r>
            <a:r>
              <a:rPr lang="en-US" dirty="0"/>
              <a:t> </a:t>
            </a:r>
            <a:r>
              <a:rPr lang="en-US" dirty="0" smtClean="0"/>
              <a:t>(Balance!!)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276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Screen Shot 2013-03-20 at 10.32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55" t="-2164" r="285" b="543"/>
          <a:stretch/>
        </p:blipFill>
        <p:spPr>
          <a:xfrm>
            <a:off x="1600200" y="1524001"/>
            <a:ext cx="5860702" cy="5002452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265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Shot 2013-03-20 at 10.50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37" r="51861"/>
          <a:stretch/>
        </p:blipFill>
        <p:spPr>
          <a:xfrm>
            <a:off x="1757959" y="1935480"/>
            <a:ext cx="4871441" cy="43891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513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1219200"/>
            <a:ext cx="434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GARVIT-Approaches and Comparison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2590800"/>
            <a:ext cx="434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NITIN-</a:t>
            </a:r>
            <a:r>
              <a:rPr lang="en-US" dirty="0" err="1" smtClean="0">
                <a:solidFill>
                  <a:schemeClr val="tx1"/>
                </a:solidFill>
              </a:rPr>
              <a:t>BitHOC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962400"/>
            <a:ext cx="434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RADHIKA- Cross Layer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5486400"/>
            <a:ext cx="434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AASHNA-Survey On 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>
            <a:off x="4610100" y="1905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4610100" y="3276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0"/>
          </p:cNvCxnSpPr>
          <p:nvPr/>
        </p:nvCxnSpPr>
        <p:spPr>
          <a:xfrm>
            <a:off x="4610100" y="4648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00801"/>
            <a:ext cx="1676400" cy="432172"/>
          </a:xfrm>
        </p:spPr>
        <p:txBody>
          <a:bodyPr/>
          <a:lstStyle/>
          <a:p>
            <a:r>
              <a:rPr lang="en-US" sz="2800" dirty="0" err="1" smtClean="0"/>
              <a:t>Garvit</a:t>
            </a:r>
            <a:r>
              <a:rPr lang="en-US" sz="2800" dirty="0" smtClean="0"/>
              <a:t>--1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117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Shot 2013-03-20 at 10.50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 r="3125"/>
          <a:stretch/>
        </p:blipFill>
        <p:spPr>
          <a:xfrm>
            <a:off x="2438400" y="1935480"/>
            <a:ext cx="4565971" cy="43891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662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solutions!!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educing </a:t>
            </a:r>
            <a:r>
              <a:rPr lang="en-US" dirty="0"/>
              <a:t>the neighborhood comes at the expense of a lower sharing ratio. </a:t>
            </a:r>
          </a:p>
          <a:p>
            <a:r>
              <a:rPr lang="en-US" dirty="0" smtClean="0"/>
              <a:t>New chocking algorithms involves TCP connections with distant peers leading to performance degradation.</a:t>
            </a:r>
          </a:p>
          <a:p>
            <a:r>
              <a:rPr lang="en-US" dirty="0"/>
              <a:t>NEARBY NEIGHBORS TABLE (NNT) and FAR NEIGHBORS TABLE (FNT</a:t>
            </a:r>
            <a:r>
              <a:rPr lang="en-US" dirty="0" smtClean="0"/>
              <a:t>)– Extra overhead.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99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borrow?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Broadcasting is not a good idea.</a:t>
            </a:r>
          </a:p>
          <a:p>
            <a:r>
              <a:rPr lang="en-US" dirty="0" smtClean="0"/>
              <a:t>Small size of pieces.</a:t>
            </a:r>
          </a:p>
          <a:p>
            <a:r>
              <a:rPr lang="en-US" dirty="0" smtClean="0"/>
              <a:t>Central tracker can be effective solution.</a:t>
            </a:r>
          </a:p>
          <a:p>
            <a:r>
              <a:rPr lang="en-US" dirty="0" smtClean="0"/>
              <a:t>Can use DHT like approaches to reduce the complexity.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Nitin--21</a:t>
            </a:r>
            <a:endParaRPr lang="en-US" sz="2800" dirty="0"/>
          </a:p>
        </p:txBody>
      </p:sp>
      <p:pic>
        <p:nvPicPr>
          <p:cNvPr id="4" name="Picture 3" descr="orion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895600"/>
            <a:ext cx="2819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9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Recap ( DHT vs. Broadcast)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DHT is scalable as compared to broadcast.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Less load (DHT)</a:t>
            </a:r>
          </a:p>
          <a:p>
            <a:endParaRPr lang="en-US" dirty="0"/>
          </a:p>
          <a:p>
            <a:r>
              <a:rPr lang="en-US" dirty="0" smtClean="0"/>
              <a:t>Routing tables maintained at peers ( DHT 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Radhika  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51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Cross Layer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MANET routing protocol + middleware which implements part of the p2p application layer protocol and a communication mechanism between both layers.</a:t>
            </a:r>
          </a:p>
          <a:p>
            <a:endParaRPr lang="en-US" dirty="0"/>
          </a:p>
          <a:p>
            <a:r>
              <a:rPr lang="en-US" dirty="0" smtClean="0"/>
              <a:t>P2p Middleware divided into a set of components –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Messaging API, peer configuration, peer selection 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query routing and forwarding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Radhika - 24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60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Provides a clear advantage over simply layering a traditional unstructured p2p system on top of a MANET.</a:t>
            </a:r>
          </a:p>
          <a:p>
            <a:r>
              <a:rPr lang="en-US" dirty="0" smtClean="0"/>
              <a:t>Explores the benefits of exploiting interactions between layers to improve performance and reduce </a:t>
            </a:r>
            <a:r>
              <a:rPr lang="en-US" smtClean="0"/>
              <a:t>network overhead.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Radhika - 25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12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Survey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There is a survey of  alternative  network  architectures, protocols and implementations  proposed for mobile peer-to-peer  </a:t>
            </a:r>
            <a:r>
              <a:rPr lang="en-IN" dirty="0" smtClean="0"/>
              <a:t>networking.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Objective </a:t>
            </a:r>
            <a:r>
              <a:rPr lang="en-IN" dirty="0" smtClean="0"/>
              <a:t>is to provide a complete overview  on the mobile peer to peer  technology.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Peer to peer content distribution is a very interesting paradigm in cellular environments .</a:t>
            </a:r>
          </a:p>
          <a:p>
            <a:endParaRPr lang="en-IN" dirty="0" smtClean="0"/>
          </a:p>
          <a:p>
            <a:r>
              <a:rPr lang="en-IN" dirty="0" smtClean="0"/>
              <a:t>Mobile peer to peer  has been developed for  P2P  networking in mobile ad hoc environments. MPP implements an efficient </a:t>
            </a:r>
            <a:r>
              <a:rPr lang="en-IN" dirty="0" err="1" smtClean="0"/>
              <a:t>signaling</a:t>
            </a:r>
            <a:r>
              <a:rPr lang="en-IN" dirty="0" smtClean="0"/>
              <a:t> messages mechanism and cross layer communication between the network layer and application layer.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 involves new challenges due to constraints present in mobile devices 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Memory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Processing power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Network accessibility  problems with low bit rates , high latency, packet losses etc.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Battery consumption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Mobile issues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Mobile peer to peer content sharing 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Generic engine-</a:t>
            </a:r>
            <a:r>
              <a:rPr lang="en-IN" sz="2800" dirty="0" smtClean="0"/>
              <a:t>This engine facilitates quick and robust data </a:t>
            </a:r>
            <a:r>
              <a:rPr lang="en-IN" sz="2800" dirty="0" err="1" smtClean="0"/>
              <a:t>modeling</a:t>
            </a:r>
            <a:r>
              <a:rPr lang="en-IN" sz="2800" dirty="0" smtClean="0"/>
              <a:t> by providing a </a:t>
            </a:r>
            <a:r>
              <a:rPr lang="en-IN" sz="2800" dirty="0" err="1" smtClean="0"/>
              <a:t>metamodel</a:t>
            </a:r>
            <a:r>
              <a:rPr lang="en-IN" sz="2800" dirty="0" smtClean="0"/>
              <a:t>-based generative mechanism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Jmobipeer</a:t>
            </a:r>
            <a:r>
              <a:rPr lang="en-IN" dirty="0" smtClean="0"/>
              <a:t>- </a:t>
            </a:r>
            <a:r>
              <a:rPr lang="en-IN" sz="2800" dirty="0" err="1" smtClean="0"/>
              <a:t>JMobipeer</a:t>
            </a:r>
            <a:r>
              <a:rPr lang="en-IN" sz="2800" dirty="0" smtClean="0"/>
              <a:t> is a framework designed to work on J2ME enabled mobile devices on mobile ad hoc networks.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Approaches for P2P file sharing over MANET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00801"/>
            <a:ext cx="1676400" cy="432172"/>
          </a:xfrm>
        </p:spPr>
        <p:txBody>
          <a:bodyPr/>
          <a:lstStyle/>
          <a:p>
            <a:r>
              <a:rPr lang="en-US" sz="2800" dirty="0" err="1" smtClean="0"/>
              <a:t>Garvit</a:t>
            </a:r>
            <a:r>
              <a:rPr lang="en-US" sz="2800" dirty="0" smtClean="0"/>
              <a:t>--2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02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 descr="Untitled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671" y="1357298"/>
            <a:ext cx="6366330" cy="53192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 smtClean="0"/>
              <a:t>Proem is a platform for the development of P2P collaborative applications in </a:t>
            </a:r>
            <a:r>
              <a:rPr lang="en-IN" sz="2800" dirty="0" smtClean="0"/>
              <a:t>mobile ad- </a:t>
            </a:r>
            <a:r>
              <a:rPr lang="en-IN" sz="2800" dirty="0" smtClean="0"/>
              <a:t>hoc networking </a:t>
            </a:r>
            <a:r>
              <a:rPr lang="en-IN" sz="2800" dirty="0" smtClean="0"/>
              <a:t>environments.</a:t>
            </a:r>
          </a:p>
          <a:p>
            <a:pPr algn="just"/>
            <a:r>
              <a:rPr lang="en-IN" dirty="0" smtClean="0"/>
              <a:t>The </a:t>
            </a:r>
            <a:r>
              <a:rPr lang="en-IN" dirty="0" smtClean="0"/>
              <a:t>Proem middleware consists of three main components: an application runtime environment, a set of middleware services, and a protocol stack. Proem defines four protocols, one low level transport protocol and three higher-level protocols.</a:t>
            </a:r>
          </a:p>
          <a:p>
            <a:pPr algn="just"/>
            <a:r>
              <a:rPr lang="en-IN" dirty="0" smtClean="0"/>
              <a:t>Proem differs from previous platforms by focusing on the requirements of face-to face applications.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4869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Broadcast implemented at any of the 2 levels</a:t>
            </a:r>
          </a:p>
          <a:p>
            <a:endParaRPr lang="en-US" dirty="0" smtClean="0"/>
          </a:p>
          <a:p>
            <a:r>
              <a:rPr lang="en-US" dirty="0" smtClean="0"/>
              <a:t>Peer discovery and network discovery can be both done by broadcast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Too much of load on the network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scalable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Heavy power consumption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00801"/>
            <a:ext cx="1676400" cy="432172"/>
          </a:xfrm>
        </p:spPr>
        <p:txBody>
          <a:bodyPr/>
          <a:lstStyle/>
          <a:p>
            <a:r>
              <a:rPr lang="en-US" sz="2800" dirty="0" err="1" smtClean="0"/>
              <a:t>Garvit</a:t>
            </a:r>
            <a:r>
              <a:rPr lang="en-US" sz="2800" dirty="0" smtClean="0"/>
              <a:t>--3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244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 Based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be applied both for file discovery and route discovery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Less load on network + power efficient + scalable</a:t>
            </a:r>
          </a:p>
          <a:p>
            <a:endParaRPr lang="en-US" dirty="0" smtClean="0"/>
          </a:p>
          <a:p>
            <a:r>
              <a:rPr lang="en-US" dirty="0" smtClean="0"/>
              <a:t>Routing tables maintained at the peers.</a:t>
            </a:r>
          </a:p>
          <a:p>
            <a:endParaRPr lang="en-US" dirty="0" smtClean="0"/>
          </a:p>
        </p:txBody>
      </p:sp>
      <p:pic>
        <p:nvPicPr>
          <p:cNvPr id="4" name="Picture 3" descr="Screen Shot 2013-03-19 at 1.24.5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981200"/>
            <a:ext cx="4158050" cy="43434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00801"/>
            <a:ext cx="1676400" cy="432172"/>
          </a:xfrm>
        </p:spPr>
        <p:txBody>
          <a:bodyPr/>
          <a:lstStyle/>
          <a:p>
            <a:r>
              <a:rPr lang="en-US" sz="2800" dirty="0" err="1" smtClean="0"/>
              <a:t>Garvit</a:t>
            </a:r>
            <a:r>
              <a:rPr lang="en-US" sz="2800" dirty="0" smtClean="0"/>
              <a:t>--4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547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 </a:t>
            </a:r>
            <a:endParaRPr lang="en-US" dirty="0"/>
          </a:p>
        </p:txBody>
      </p:sp>
      <p:pic>
        <p:nvPicPr>
          <p:cNvPr id="8" name="Picture 7" descr="Screen Shot 2013-03-19 at 1.14.26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05001"/>
            <a:ext cx="8458200" cy="449579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00801"/>
            <a:ext cx="1676400" cy="432172"/>
          </a:xfrm>
        </p:spPr>
        <p:txBody>
          <a:bodyPr/>
          <a:lstStyle/>
          <a:p>
            <a:r>
              <a:rPr lang="en-US" sz="2800" dirty="0" err="1" smtClean="0"/>
              <a:t>Garvit</a:t>
            </a:r>
            <a:r>
              <a:rPr lang="en-US" sz="2800" dirty="0" smtClean="0"/>
              <a:t>--5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205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&amp;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two common approaches work at P2P level and network routing level in Ad Hoc</a:t>
            </a:r>
          </a:p>
          <a:p>
            <a:endParaRPr lang="en-US" dirty="0" smtClean="0"/>
          </a:p>
          <a:p>
            <a:r>
              <a:rPr lang="en-US" dirty="0" smtClean="0"/>
              <a:t>Emphasis on route discovery not on route maintenance?</a:t>
            </a:r>
          </a:p>
          <a:p>
            <a:endParaRPr lang="en-US" dirty="0" smtClean="0"/>
          </a:p>
          <a:p>
            <a:r>
              <a:rPr lang="en-US" dirty="0" smtClean="0"/>
              <a:t>Does  not talk about which approach it has taken for the cross layer design and how an effective approach can be taken up for designing </a:t>
            </a:r>
            <a:r>
              <a:rPr lang="en-US" smtClean="0"/>
              <a:t>the same.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00801"/>
            <a:ext cx="1676400" cy="432172"/>
          </a:xfrm>
        </p:spPr>
        <p:txBody>
          <a:bodyPr/>
          <a:lstStyle/>
          <a:p>
            <a:r>
              <a:rPr lang="en-US" sz="2800" dirty="0" err="1" smtClean="0"/>
              <a:t>Garvit</a:t>
            </a:r>
            <a:r>
              <a:rPr lang="en-US" sz="2800" dirty="0" smtClean="0"/>
              <a:t>--6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59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BitHoc: Bittorent for Wireless Ad Hoc networks</a:t>
            </a:r>
            <a:endParaRPr lang="en-US" sz="600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479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was/is Bittorent hard over wireless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Scarcity of the resources due to their shared nature.</a:t>
            </a:r>
          </a:p>
          <a:p>
            <a:r>
              <a:rPr lang="en-US" dirty="0" smtClean="0"/>
              <a:t>TCP performance drops</a:t>
            </a:r>
          </a:p>
          <a:p>
            <a:r>
              <a:rPr lang="en-US" dirty="0"/>
              <a:t>L</a:t>
            </a:r>
            <a:r>
              <a:rPr lang="en-US" dirty="0" smtClean="0"/>
              <a:t>imited energy, bandwidth and computation power.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Complexity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_65820697_battery4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065091"/>
            <a:ext cx="4033618" cy="226891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384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</TotalTime>
  <Words>946</Words>
  <Application>Microsoft Office PowerPoint</Application>
  <PresentationFormat>On-screen Show (4:3)</PresentationFormat>
  <Paragraphs>192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BitTorrent enabled Ad Hoc</vt:lpstr>
      <vt:lpstr>Slide 2</vt:lpstr>
      <vt:lpstr>Approaches for P2P file sharing over MANET</vt:lpstr>
      <vt:lpstr>Broadcast Based Approach</vt:lpstr>
      <vt:lpstr>DHT Based Approach</vt:lpstr>
      <vt:lpstr>Cont.. </vt:lpstr>
      <vt:lpstr>Strength &amp; Weakness</vt:lpstr>
      <vt:lpstr>BitHoc: Bittorent for Wireless Ad Hoc networks</vt:lpstr>
      <vt:lpstr>Why was/is Bittorent hard over wireless networks?</vt:lpstr>
      <vt:lpstr>Design Space</vt:lpstr>
      <vt:lpstr>Slide 11</vt:lpstr>
      <vt:lpstr>Slide 12</vt:lpstr>
      <vt:lpstr>What solution is author Proposing?</vt:lpstr>
      <vt:lpstr>Slide 14</vt:lpstr>
      <vt:lpstr>Cont..</vt:lpstr>
      <vt:lpstr>Experimental Observation</vt:lpstr>
      <vt:lpstr>Results</vt:lpstr>
      <vt:lpstr>Cont…</vt:lpstr>
      <vt:lpstr>Cont…</vt:lpstr>
      <vt:lpstr>Cont…</vt:lpstr>
      <vt:lpstr>Problems with solutions!!</vt:lpstr>
      <vt:lpstr>What will be borrow?</vt:lpstr>
      <vt:lpstr> Recap ( DHT vs. Broadcast)</vt:lpstr>
      <vt:lpstr> Cross Layer Architecture</vt:lpstr>
      <vt:lpstr> Strengths and Weaknesses</vt:lpstr>
      <vt:lpstr>Survey</vt:lpstr>
      <vt:lpstr>Contd...</vt:lpstr>
      <vt:lpstr>Challenges</vt:lpstr>
      <vt:lpstr>Mobile peer to peer content sharing Applications</vt:lpstr>
      <vt:lpstr>Slide 30</vt:lpstr>
      <vt:lpstr>Contd...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Garvit</dc:creator>
  <cp:lastModifiedBy>PARAMJIT GOYAL</cp:lastModifiedBy>
  <cp:revision>109</cp:revision>
  <dcterms:created xsi:type="dcterms:W3CDTF">2013-03-13T20:11:52Z</dcterms:created>
  <dcterms:modified xsi:type="dcterms:W3CDTF">2013-03-21T17:17:51Z</dcterms:modified>
</cp:coreProperties>
</file>