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85" r:id="rId2"/>
    <p:sldId id="562" r:id="rId3"/>
    <p:sldId id="486" r:id="rId4"/>
    <p:sldId id="514" r:id="rId5"/>
    <p:sldId id="493" r:id="rId6"/>
    <p:sldId id="300" r:id="rId7"/>
    <p:sldId id="258" r:id="rId8"/>
    <p:sldId id="371" r:id="rId9"/>
    <p:sldId id="311" r:id="rId10"/>
    <p:sldId id="494" r:id="rId11"/>
    <p:sldId id="373" r:id="rId12"/>
    <p:sldId id="505" r:id="rId13"/>
    <p:sldId id="378" r:id="rId14"/>
    <p:sldId id="386" r:id="rId15"/>
    <p:sldId id="535" r:id="rId16"/>
    <p:sldId id="410" r:id="rId17"/>
    <p:sldId id="421" r:id="rId18"/>
    <p:sldId id="389" r:id="rId19"/>
    <p:sldId id="390" r:id="rId20"/>
    <p:sldId id="506" r:id="rId21"/>
    <p:sldId id="508" r:id="rId22"/>
    <p:sldId id="507" r:id="rId23"/>
    <p:sldId id="269" r:id="rId24"/>
    <p:sldId id="560" r:id="rId25"/>
    <p:sldId id="515" r:id="rId26"/>
    <p:sldId id="477" r:id="rId27"/>
    <p:sldId id="566" r:id="rId28"/>
    <p:sldId id="567" r:id="rId29"/>
    <p:sldId id="568" r:id="rId30"/>
    <p:sldId id="500" r:id="rId31"/>
    <p:sldId id="538" r:id="rId32"/>
    <p:sldId id="540" r:id="rId33"/>
    <p:sldId id="541" r:id="rId34"/>
    <p:sldId id="542" r:id="rId35"/>
    <p:sldId id="525" r:id="rId36"/>
    <p:sldId id="526" r:id="rId37"/>
    <p:sldId id="527" r:id="rId38"/>
    <p:sldId id="528" r:id="rId39"/>
    <p:sldId id="519" r:id="rId40"/>
    <p:sldId id="520" r:id="rId41"/>
    <p:sldId id="309" r:id="rId42"/>
    <p:sldId id="547" r:id="rId43"/>
    <p:sldId id="543" r:id="rId44"/>
    <p:sldId id="548" r:id="rId45"/>
    <p:sldId id="513" r:id="rId46"/>
    <p:sldId id="552" r:id="rId47"/>
    <p:sldId id="581" r:id="rId48"/>
    <p:sldId id="582" r:id="rId49"/>
    <p:sldId id="584" r:id="rId50"/>
    <p:sldId id="488" r:id="rId51"/>
    <p:sldId id="317" r:id="rId52"/>
    <p:sldId id="585" r:id="rId53"/>
    <p:sldId id="481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00FF"/>
    <a:srgbClr val="456B4F"/>
    <a:srgbClr val="339933"/>
    <a:srgbClr val="CC00CC"/>
    <a:srgbClr val="238D44"/>
    <a:srgbClr val="ED0000"/>
    <a:srgbClr val="0066FF"/>
    <a:srgbClr val="CC0000"/>
    <a:srgbClr val="66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4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59A86E-E5DD-46BF-A002-4F02CFB49E57}" type="datetime1">
              <a:rPr lang="en-US"/>
              <a:pPr/>
              <a:t>9/23/2011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507173-43E1-4031-ACE8-02DC29F9EA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54FD17-8542-49F2-8103-FF5E55564C8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6B101-5F39-482E-B16B-5CFF054B04AC}" type="slidenum">
              <a:rPr lang="en-US"/>
              <a:pPr/>
              <a:t>1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11" charset="0"/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75EE61-04B8-4169-9ADE-62D2DE4655AC}" type="slidenum">
              <a:rPr lang="en-US"/>
              <a:pPr/>
              <a:t>13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792D45-0151-4DB8-B425-DECD7EEC167E}" type="slidenum">
              <a:rPr lang="en-US"/>
              <a:pPr/>
              <a:t>14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A1925-8D70-4BC5-A71F-63004B406A82}" type="slidenum">
              <a:rPr lang="en-US"/>
              <a:pPr/>
              <a:t>16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2DD99-344D-4109-BA6F-7A5DAFD13530}" type="slidenum">
              <a:rPr lang="en-US"/>
              <a:pPr/>
              <a:t>17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0E6F3-7C75-40D8-A283-1B3867997804}" type="slidenum">
              <a:rPr lang="en-US"/>
              <a:pPr/>
              <a:t>18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E42525-87FE-4B69-8403-FC6A6A2144EF}" type="slidenum">
              <a:rPr lang="en-US"/>
              <a:pPr/>
              <a:t>19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E136D5-D352-4840-BC29-D75313D34420}" type="slidenum">
              <a:rPr lang="en-US"/>
              <a:pPr/>
              <a:t>20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2484-9475-478E-BD8F-A030375A9B60}" type="slidenum">
              <a:rPr lang="en-US"/>
              <a:pPr/>
              <a:t>23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6D0D16-51CD-4156-A086-98CD82D2E4BE}" type="slidenum">
              <a:rPr lang="en-US"/>
              <a:pPr/>
              <a:t>26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0E6932-94FA-4143-B4FD-F1ACBE41205C}" type="slidenum">
              <a:rPr lang="en-US"/>
              <a:pPr/>
              <a:t>41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BFEE3D-79F8-4476-AE07-31357164C92F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11" charset="0"/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EC632-BC95-44CC-A5CE-B8E884998582}" type="slidenum">
              <a:rPr lang="en-US"/>
              <a:pPr/>
              <a:t>50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47A9CB-4E87-4077-94E8-90C37FBC1654}" type="slidenum">
              <a:rPr lang="en-US"/>
              <a:pPr/>
              <a:t>51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832F2-755C-46E0-A5CD-840528FA3E1D}" type="slidenum">
              <a:rPr lang="en-US"/>
              <a:pPr/>
              <a:t>53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2D007-71BF-4AB7-8AD1-AA5C27CA6042}" type="slidenum">
              <a:rPr lang="en-US"/>
              <a:pPr/>
              <a:t>6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19F11-6201-4331-94AF-D7EF66E30030}" type="slidenum">
              <a:rPr lang="en-US"/>
              <a:pPr/>
              <a:t>7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04BF8D-3878-4109-BA6D-B85CA4F011A1}" type="slidenum">
              <a:rPr lang="en-US"/>
              <a:pPr/>
              <a:t>8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34A9A6-7FD3-44C6-91A1-15E4C8F386CD}" type="slidenum">
              <a:rPr lang="en-US"/>
              <a:pPr/>
              <a:t>9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ED6DA3-15D0-4153-BF19-49FF5BBA9DAE}" type="slidenum">
              <a:rPr lang="en-US"/>
              <a:pPr/>
              <a:t>10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B4175B-E308-4B95-9579-C669976FE609}" type="slidenum">
              <a:rPr lang="en-US"/>
              <a:pPr/>
              <a:t>11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2AF567-798E-4E30-92C5-6AADE99BDFFB}" type="slidenum">
              <a:rPr lang="en-US">
                <a:latin typeface="Times New Roman" pitchFamily="-111" charset="0"/>
              </a:rPr>
              <a:pPr/>
              <a:t>12</a:t>
            </a:fld>
            <a:endParaRPr lang="en-US">
              <a:latin typeface="Times New Roman" pitchFamily="-111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11" charset="0"/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FF9FC-9BA6-4D89-8197-5ACD7D5F71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7B010-35B1-46F7-B671-CEE4E809B0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513327-E252-4B64-93CB-96431E8A1C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E8561-C5DE-4EB2-889B-5D77B23BAC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EF797-752D-4C4B-8278-E2494AEF18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rot="10800000" flipV="1">
            <a:off x="248636" y="1099997"/>
            <a:ext cx="863354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rot="10800000" flipV="1">
            <a:off x="248636" y="1099997"/>
            <a:ext cx="863354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865-16CC-3049-8141-3189A8060953}" type="datetime1">
              <a:rPr lang="en-US" smtClean="0"/>
              <a:pPr/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dirty="0" smtClean="0"/>
              <a:t>ACM MSWIM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8166" y="335412"/>
            <a:ext cx="1928271" cy="548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636" y="6050339"/>
            <a:ext cx="601981" cy="4042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10800000" flipV="1">
            <a:off x="248636" y="1099997"/>
            <a:ext cx="863354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865-16CC-3049-8141-3189A8060953}" type="datetime1">
              <a:rPr lang="en-US" smtClean="0"/>
              <a:pPr/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dirty="0" smtClean="0"/>
              <a:t>ACM MSWIM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8166" y="335412"/>
            <a:ext cx="1928271" cy="548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636" y="6050339"/>
            <a:ext cx="601981" cy="4042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10800000" flipV="1">
            <a:off x="248636" y="1099997"/>
            <a:ext cx="863354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865-16CC-3049-8141-3189A8060953}" type="datetime1">
              <a:rPr lang="en-US" smtClean="0"/>
              <a:pPr/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dirty="0" smtClean="0"/>
              <a:t>ACM MSWIM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8166" y="335412"/>
            <a:ext cx="1928271" cy="548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636" y="6050339"/>
            <a:ext cx="601981" cy="4042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10800000" flipV="1">
            <a:off x="248636" y="1099997"/>
            <a:ext cx="863354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865-16CC-3049-8141-3189A8060953}" type="datetime1">
              <a:rPr lang="en-US" smtClean="0"/>
              <a:pPr/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dirty="0" smtClean="0"/>
              <a:t>ACM MSWIM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8166" y="335412"/>
            <a:ext cx="1928271" cy="548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636" y="6050339"/>
            <a:ext cx="601981" cy="4042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10800000" flipV="1">
            <a:off x="248636" y="1099997"/>
            <a:ext cx="863354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2B729-DB02-43EF-B2D1-DE727B3C41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B93DE-DED9-4AA6-9933-9CAA0DE576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BB0D8-A1DF-4A16-885A-5761A4607F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D3D98-89CB-4297-8C05-265159F71B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954FA-012A-45ED-8324-2236770B8C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7302ED-9B6E-404F-A699-C5424E0A29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AE912-2B82-496C-939A-B9E219580E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C2EFC-E9B5-43BF-BE46-05B353FE4D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E9BC5E-C7E5-4FE0-944F-291DBA8C3BE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2514600" y="0"/>
            <a:ext cx="6629400" cy="4572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+mn-ea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network-lab-logo"/>
          <p:cNvPicPr>
            <a:picLocks noChangeAspect="1" noChangeArrowheads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8610600" y="0"/>
            <a:ext cx="5334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Gators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2590800" y="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  <p:sldLayoutId id="2147483666" r:id="rId15"/>
    <p:sldLayoutId id="2147483669" r:id="rId16"/>
    <p:sldLayoutId id="2147483671" r:id="rId17"/>
    <p:sldLayoutId id="2147483672" r:id="rId18"/>
    <p:sldLayoutId id="2147483673" r:id="rId19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18" Type="http://schemas.openxmlformats.org/officeDocument/2006/relationships/image" Target="../media/image27.gif"/><Relationship Id="rId3" Type="http://schemas.openxmlformats.org/officeDocument/2006/relationships/image" Target="../media/image12.jpeg"/><Relationship Id="rId21" Type="http://schemas.openxmlformats.org/officeDocument/2006/relationships/image" Target="../media/image30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20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97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96.png"/><Relationship Id="rId9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125.jpe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13" Type="http://schemas.openxmlformats.org/officeDocument/2006/relationships/oleObject" Target="../embeddings/oleObject19.bin"/><Relationship Id="rId18" Type="http://schemas.openxmlformats.org/officeDocument/2006/relationships/oleObject" Target="../embeddings/oleObject24.bin"/><Relationship Id="rId3" Type="http://schemas.openxmlformats.org/officeDocument/2006/relationships/notesSlide" Target="../notesSlides/notesSlide20.xml"/><Relationship Id="rId21" Type="http://schemas.openxmlformats.org/officeDocument/2006/relationships/oleObject" Target="../embeddings/oleObject27.bin"/><Relationship Id="rId7" Type="http://schemas.openxmlformats.org/officeDocument/2006/relationships/image" Target="../media/image141.wmf"/><Relationship Id="rId12" Type="http://schemas.openxmlformats.org/officeDocument/2006/relationships/oleObject" Target="../embeddings/oleObject18.bin"/><Relationship Id="rId17" Type="http://schemas.openxmlformats.org/officeDocument/2006/relationships/oleObject" Target="../embeddings/oleObject23.bin"/><Relationship Id="rId25" Type="http://schemas.openxmlformats.org/officeDocument/2006/relationships/image" Target="../media/image145.jpe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6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0.wmf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144.png"/><Relationship Id="rId5" Type="http://schemas.openxmlformats.org/officeDocument/2006/relationships/image" Target="../media/image139.wmf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9.bin"/><Relationship Id="rId10" Type="http://schemas.openxmlformats.org/officeDocument/2006/relationships/oleObject" Target="../embeddings/oleObject16.bin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138.wmf"/><Relationship Id="rId9" Type="http://schemas.openxmlformats.org/officeDocument/2006/relationships/image" Target="../media/image143.wmf"/><Relationship Id="rId14" Type="http://schemas.openxmlformats.org/officeDocument/2006/relationships/oleObject" Target="../embeddings/oleObject20.bin"/><Relationship Id="rId22" Type="http://schemas.openxmlformats.org/officeDocument/2006/relationships/oleObject" Target="../embeddings/oleObject28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oleObject" Target="../embeddings/oleObject38.bin"/><Relationship Id="rId18" Type="http://schemas.openxmlformats.org/officeDocument/2006/relationships/oleObject" Target="../embeddings/oleObject43.bin"/><Relationship Id="rId3" Type="http://schemas.openxmlformats.org/officeDocument/2006/relationships/notesSlide" Target="../notesSlides/notesSlide21.xml"/><Relationship Id="rId21" Type="http://schemas.openxmlformats.org/officeDocument/2006/relationships/oleObject" Target="../embeddings/oleObject46.bin"/><Relationship Id="rId7" Type="http://schemas.openxmlformats.org/officeDocument/2006/relationships/oleObject" Target="../embeddings/oleObject32.bin"/><Relationship Id="rId12" Type="http://schemas.openxmlformats.org/officeDocument/2006/relationships/oleObject" Target="../embeddings/oleObject37.bin"/><Relationship Id="rId1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5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6.bin"/><Relationship Id="rId24" Type="http://schemas.openxmlformats.org/officeDocument/2006/relationships/oleObject" Target="../embeddings/oleObject49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40.bin"/><Relationship Id="rId23" Type="http://schemas.openxmlformats.org/officeDocument/2006/relationships/oleObject" Target="../embeddings/oleObject48.bin"/><Relationship Id="rId10" Type="http://schemas.openxmlformats.org/officeDocument/2006/relationships/oleObject" Target="../embeddings/oleObject35.bin"/><Relationship Id="rId19" Type="http://schemas.openxmlformats.org/officeDocument/2006/relationships/oleObject" Target="../embeddings/oleObject44.bin"/><Relationship Id="rId4" Type="http://schemas.openxmlformats.org/officeDocument/2006/relationships/image" Target="../media/image146.jpeg"/><Relationship Id="rId9" Type="http://schemas.openxmlformats.org/officeDocument/2006/relationships/oleObject" Target="../embeddings/oleObject34.bin"/><Relationship Id="rId14" Type="http://schemas.openxmlformats.org/officeDocument/2006/relationships/oleObject" Target="../embeddings/oleObject39.bin"/><Relationship Id="rId22" Type="http://schemas.openxmlformats.org/officeDocument/2006/relationships/oleObject" Target="../embeddings/oleObject47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200400"/>
            <a:ext cx="8686800" cy="3048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Ahmed </a:t>
            </a:r>
            <a:r>
              <a:rPr lang="en-US" dirty="0" err="1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Helmy</a:t>
            </a:r>
            <a:endParaRPr lang="en-US" baseline="30000" dirty="0" smtClean="0">
              <a:latin typeface="Times New Roman" pitchFamily="-111" charset="0"/>
              <a:ea typeface="ＭＳ Ｐゴシック" pitchFamily="-111" charset="-128"/>
              <a:cs typeface="Times New Roman" pitchFamily="-111" charset="0"/>
            </a:endParaRPr>
          </a:p>
          <a:p>
            <a:pPr eaLnBrk="1" hangingPunct="1"/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Computer and Information Science and Engineering (</a:t>
            </a:r>
            <a:r>
              <a:rPr lang="en-US" sz="3000" baseline="30000" dirty="0" err="1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CISE</a:t>
            </a:r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) Department</a:t>
            </a:r>
            <a:r>
              <a:rPr lang="en-US" sz="3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</a:t>
            </a:r>
          </a:p>
          <a:p>
            <a:pPr eaLnBrk="1" hangingPunct="1"/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University of Florida</a:t>
            </a:r>
          </a:p>
          <a:p>
            <a:pPr eaLnBrk="1" hangingPunct="1"/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helmy@ufl.edu , </a:t>
            </a:r>
            <a:r>
              <a:rPr lang="en-US" sz="3000" i="1" baseline="30000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http://www.cise.ufl.edu/~helmy</a:t>
            </a:r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</a:t>
            </a:r>
          </a:p>
          <a:p>
            <a:pPr eaLnBrk="1" hangingPunct="1"/>
            <a:r>
              <a:rPr lang="en-US" sz="28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Founder &amp; Director: Wireless Mobile Networking Lab </a:t>
            </a:r>
            <a:r>
              <a:rPr lang="en-US" sz="2800" i="1" baseline="30000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http://nile.cise.ufl.edu</a:t>
            </a:r>
          </a:p>
        </p:txBody>
      </p:sp>
      <p:sp>
        <p:nvSpPr>
          <p:cNvPr id="1741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152400" y="609600"/>
            <a:ext cx="8991600" cy="1752600"/>
          </a:xfrm>
          <a:noFill/>
        </p:spPr>
        <p:txBody>
          <a:bodyPr/>
          <a:lstStyle/>
          <a:p>
            <a:r>
              <a:rPr lang="en-US" i="1" dirty="0" smtClean="0">
                <a:ea typeface="ＭＳ Ｐゴシック" pitchFamily="-111" charset="-128"/>
              </a:rPr>
              <a:t/>
            </a:r>
            <a:br>
              <a:rPr lang="en-US" i="1" dirty="0" smtClean="0">
                <a:ea typeface="ＭＳ Ｐゴシック" pitchFamily="-111" charset="-128"/>
              </a:rPr>
            </a:br>
            <a:r>
              <a:rPr lang="en-US" sz="4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Data-driven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Mobile Social Networking </a:t>
            </a:r>
            <a:b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(The Next Frontier: Behavioral Spaces)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i="1" u="sng" dirty="0" smtClean="0">
              <a:solidFill>
                <a:srgbClr val="0000FF"/>
              </a:solidFill>
              <a:latin typeface="Times New Roman" pitchFamily="18" charset="0"/>
              <a:ea typeface="ＭＳ Ｐゴシック" pitchFamily="-111" charset="-128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66800" y="5562600"/>
            <a:ext cx="7239001" cy="914400"/>
            <a:chOff x="1142999" y="5715000"/>
            <a:chExt cx="7239001" cy="914400"/>
          </a:xfrm>
        </p:grpSpPr>
        <p:grpSp>
          <p:nvGrpSpPr>
            <p:cNvPr id="17412" name="Group 8"/>
            <p:cNvGrpSpPr>
              <a:grpSpLocks/>
            </p:cNvGrpSpPr>
            <p:nvPr/>
          </p:nvGrpSpPr>
          <p:grpSpPr bwMode="auto">
            <a:xfrm>
              <a:off x="1142999" y="5715000"/>
              <a:ext cx="6037263" cy="914400"/>
              <a:chOff x="685805" y="5791200"/>
              <a:chExt cx="6036799" cy="914400"/>
            </a:xfrm>
          </p:grpSpPr>
          <p:pic>
            <p:nvPicPr>
              <p:cNvPr id="17413" name="Picture 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33600" y="5791200"/>
                <a:ext cx="876300" cy="876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4" name="Picture 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52800" y="5943600"/>
                <a:ext cx="1054100" cy="566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5" name="Picture 5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724400" y="5943600"/>
                <a:ext cx="822731" cy="683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6" name="Picture 6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715000" y="5943600"/>
                <a:ext cx="1007604" cy="76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17" name="TextBox 7"/>
              <p:cNvSpPr txBox="1">
                <a:spLocks noChangeArrowheads="1"/>
              </p:cNvSpPr>
              <p:nvPr/>
            </p:nvSpPr>
            <p:spPr bwMode="auto">
              <a:xfrm>
                <a:off x="685805" y="6019800"/>
                <a:ext cx="12298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itchFamily="-111" charset="0"/>
                  </a:rPr>
                  <a:t>Funded by:</a:t>
                </a:r>
              </a:p>
            </p:txBody>
          </p:sp>
        </p:grpSp>
        <p:pic>
          <p:nvPicPr>
            <p:cNvPr id="10" name="Picture 9" descr="t-lab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39000" y="6019801"/>
              <a:ext cx="1143000" cy="5088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685800"/>
            <a:ext cx="9448800" cy="914400"/>
          </a:xfrm>
          <a:noFill/>
        </p:spPr>
        <p:txBody>
          <a:bodyPr/>
          <a:lstStyle/>
          <a:p>
            <a:pPr eaLnBrk="1" hangingPunct="1"/>
            <a:r>
              <a:rPr lang="en-US" sz="2500" u="sng" dirty="0" smtClean="0">
                <a:solidFill>
                  <a:srgbClr val="0000FF"/>
                </a:solidFill>
                <a:latin typeface="Comic Sans MS" pitchFamily="-111" charset="0"/>
                <a:ea typeface="ＭＳ Ｐゴシック" pitchFamily="-111" charset="-128"/>
              </a:rPr>
              <a:t>Case Study: </a:t>
            </a:r>
            <a:r>
              <a:rPr lang="en-US" sz="2500" i="1" u="sng" dirty="0" smtClean="0">
                <a:solidFill>
                  <a:srgbClr val="0000FF"/>
                </a:solidFill>
                <a:latin typeface="Comic Sans MS" pitchFamily="-111" charset="0"/>
                <a:ea typeface="ＭＳ Ｐゴシック" pitchFamily="-111" charset="-128"/>
              </a:rPr>
              <a:t>IMPACT</a:t>
            </a:r>
            <a:r>
              <a:rPr lang="en-US" sz="2500" dirty="0" smtClean="0">
                <a:solidFill>
                  <a:srgbClr val="0000FF"/>
                </a:solidFill>
                <a:latin typeface="Comic Sans MS" pitchFamily="-111" charset="0"/>
                <a:ea typeface="ＭＳ Ｐゴシック" pitchFamily="-111" charset="-128"/>
              </a:rPr>
              <a:t>: Investigation of Mobile-user Patterns Across University Campuses using </a:t>
            </a:r>
            <a:r>
              <a:rPr lang="en-US" sz="2500" dirty="0" err="1" smtClean="0">
                <a:solidFill>
                  <a:srgbClr val="0000FF"/>
                </a:solidFill>
                <a:latin typeface="Comic Sans MS" pitchFamily="-111" charset="0"/>
                <a:ea typeface="ＭＳ Ｐゴシック" pitchFamily="-111" charset="-128"/>
              </a:rPr>
              <a:t>WLAN</a:t>
            </a:r>
            <a:r>
              <a:rPr lang="en-US" sz="2500" dirty="0" smtClean="0">
                <a:solidFill>
                  <a:srgbClr val="0000FF"/>
                </a:solidFill>
                <a:latin typeface="Comic Sans MS" pitchFamily="-111" charset="0"/>
                <a:ea typeface="ＭＳ Ｐゴシック" pitchFamily="-111" charset="-128"/>
              </a:rPr>
              <a:t> Trace Analysis*</a:t>
            </a:r>
          </a:p>
        </p:txBody>
      </p:sp>
      <p:sp>
        <p:nvSpPr>
          <p:cNvPr id="30723" name="Line 4"/>
          <p:cNvSpPr>
            <a:spLocks noChangeShapeType="1"/>
          </p:cNvSpPr>
          <p:nvPr/>
        </p:nvSpPr>
        <p:spPr bwMode="auto">
          <a:xfrm>
            <a:off x="0" y="6019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61938" y="6027738"/>
            <a:ext cx="8882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-111" charset="0"/>
              </a:rPr>
              <a:t>* W. Hsu, A. </a:t>
            </a:r>
            <a:r>
              <a:rPr lang="en-US" sz="1600" dirty="0" err="1">
                <a:latin typeface="Times New Roman" pitchFamily="-111" charset="0"/>
              </a:rPr>
              <a:t>Helmy</a:t>
            </a:r>
            <a:r>
              <a:rPr lang="en-US" sz="1600" dirty="0">
                <a:latin typeface="Times New Roman" pitchFamily="-111" charset="0"/>
              </a:rPr>
              <a:t>, “</a:t>
            </a:r>
            <a:r>
              <a:rPr lang="en-US" sz="1600" b="1" i="1" dirty="0">
                <a:latin typeface="Times New Roman" pitchFamily="-111" charset="0"/>
              </a:rPr>
              <a:t>IMPACT</a:t>
            </a:r>
            <a:r>
              <a:rPr lang="en-US" sz="1600" dirty="0">
                <a:latin typeface="Times New Roman" pitchFamily="-111" charset="0"/>
              </a:rPr>
              <a:t>: Investigation of Mobile-user Patterns Across University Campuses using </a:t>
            </a:r>
          </a:p>
          <a:p>
            <a:r>
              <a:rPr lang="en-US" sz="1600" dirty="0" err="1">
                <a:latin typeface="Times New Roman" pitchFamily="-111" charset="0"/>
              </a:rPr>
              <a:t>WLAN</a:t>
            </a:r>
            <a:r>
              <a:rPr lang="en-US" sz="1600" dirty="0">
                <a:latin typeface="Times New Roman" pitchFamily="-111" charset="0"/>
              </a:rPr>
              <a:t> Trace Analysis”, two papers at </a:t>
            </a:r>
            <a:r>
              <a:rPr lang="en-US" sz="1600" i="1" dirty="0">
                <a:latin typeface="Times New Roman" pitchFamily="-111" charset="0"/>
              </a:rPr>
              <a:t>IEEE Wireless Networks Measurements (</a:t>
            </a:r>
            <a:r>
              <a:rPr lang="en-US" sz="1600" i="1" dirty="0" err="1">
                <a:latin typeface="Times New Roman" pitchFamily="-111" charset="0"/>
              </a:rPr>
              <a:t>WiNMee</a:t>
            </a:r>
            <a:r>
              <a:rPr lang="en-US" sz="1600" i="1" dirty="0">
                <a:latin typeface="Times New Roman" pitchFamily="-111" charset="0"/>
              </a:rPr>
              <a:t>)</a:t>
            </a:r>
            <a:r>
              <a:rPr lang="en-US" sz="1600" dirty="0">
                <a:latin typeface="Times New Roman" pitchFamily="-111" charset="0"/>
              </a:rPr>
              <a:t>, April 2006 and </a:t>
            </a:r>
          </a:p>
          <a:p>
            <a:r>
              <a:rPr lang="en-US" sz="1600" i="1" dirty="0">
                <a:latin typeface="Times New Roman" pitchFamily="-111" charset="0"/>
              </a:rPr>
              <a:t>IEEE Transactions on Mobile Computing</a:t>
            </a:r>
            <a:r>
              <a:rPr lang="en-US" sz="1600">
                <a:latin typeface="Times New Roman" pitchFamily="-111" charset="0"/>
              </a:rPr>
              <a:t>, </a:t>
            </a:r>
            <a:r>
              <a:rPr lang="en-US" sz="1600" smtClean="0">
                <a:latin typeface="Times New Roman" pitchFamily="-111" charset="0"/>
              </a:rPr>
              <a:t>Nov. 2010</a:t>
            </a:r>
            <a:r>
              <a:rPr lang="en-US" sz="1600" dirty="0" smtClean="0">
                <a:latin typeface="Times New Roman" pitchFamily="-111" charset="0"/>
              </a:rPr>
              <a:t>.</a:t>
            </a:r>
            <a:endParaRPr lang="en-US" sz="1600" dirty="0">
              <a:latin typeface="Times New Roman" pitchFamily="-111" charset="0"/>
            </a:endParaRP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685800" y="1752600"/>
            <a:ext cx="7045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-111" charset="0"/>
                <a:cs typeface="Arial" charset="0"/>
              </a:rPr>
              <a:t>- 4 major campuses – 30 day traces studied from 2+ years of traces</a:t>
            </a:r>
          </a:p>
          <a:p>
            <a:r>
              <a:rPr lang="en-US" sz="2000" dirty="0">
                <a:latin typeface="Times New Roman" pitchFamily="-111" charset="0"/>
                <a:cs typeface="Arial" charset="0"/>
              </a:rPr>
              <a:t>- Total users &gt; 12,000 users - Total Access Points &gt; 1,300</a:t>
            </a:r>
          </a:p>
        </p:txBody>
      </p:sp>
      <p:graphicFrame>
        <p:nvGraphicFramePr>
          <p:cNvPr id="124982" name="Group 54"/>
          <p:cNvGraphicFramePr>
            <a:graphicFrameLocks noGrp="1"/>
          </p:cNvGraphicFramePr>
          <p:nvPr/>
        </p:nvGraphicFramePr>
        <p:xfrm>
          <a:off x="114300" y="2514600"/>
          <a:ext cx="8785225" cy="3310509"/>
        </p:xfrm>
        <a:graphic>
          <a:graphicData uri="http://schemas.openxmlformats.org/drawingml/2006/table">
            <a:tbl>
              <a:tblPr/>
              <a:tblGrid>
                <a:gridCol w="1439863"/>
                <a:gridCol w="1587500"/>
                <a:gridCol w="1549400"/>
                <a:gridCol w="1550987"/>
                <a:gridCol w="1504950"/>
                <a:gridCol w="1152525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Trace source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Trace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User </a:t>
                      </a:r>
                      <a:b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</a:b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Environment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Collection method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Analyzed part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MIT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7/20/02 – 8/17/02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Generic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3 corporate buildings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Polling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Whole trace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Dartmouth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4/01/01 – 6/30/04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Generic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w/ subgroup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University campus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Event-based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July ’03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April ’04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UCSD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9/22/02 – 12/8/02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PDA only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University campus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Polling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09/22/02- 10/21/02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USC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4/20/05 – 3/31/06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Generic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University campus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Event-based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(Bldg)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04/20/05-05/19/05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70" name="Line 53"/>
          <p:cNvSpPr>
            <a:spLocks noChangeShapeType="1"/>
          </p:cNvSpPr>
          <p:nvPr/>
        </p:nvSpPr>
        <p:spPr bwMode="auto">
          <a:xfrm>
            <a:off x="533400" y="16002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610600" cy="1470025"/>
          </a:xfrm>
        </p:spPr>
        <p:txBody>
          <a:bodyPr/>
          <a:lstStyle/>
          <a:p>
            <a:pPr eaLnBrk="1" hangingPunct="1"/>
            <a:r>
              <a:rPr lang="en-US" altLang="zh-TW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Case study I – Individual Mobility</a:t>
            </a:r>
          </a:p>
        </p:txBody>
      </p:sp>
      <p:sp>
        <p:nvSpPr>
          <p:cNvPr id="32771" name="AutoShape 4"/>
          <p:cNvSpPr>
            <a:spLocks noChangeArrowheads="1"/>
          </p:cNvSpPr>
          <p:nvPr/>
        </p:nvSpPr>
        <p:spPr bwMode="auto">
          <a:xfrm>
            <a:off x="2119313" y="3032125"/>
            <a:ext cx="1508125" cy="3070225"/>
          </a:xfrm>
          <a:prstGeom prst="flowChartAlternateProcess">
            <a:avLst/>
          </a:prstGeom>
          <a:solidFill>
            <a:srgbClr val="FF66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2" name="Picture 5" descr="research_compon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981200"/>
            <a:ext cx="6096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5105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u="sng">
                <a:solidFill>
                  <a:srgbClr val="0000FF"/>
                </a:solidFill>
                <a:latin typeface="Comic Sans MS" pitchFamily="-111" charset="0"/>
              </a:rPr>
              <a:t>Classification of Mobility Models</a:t>
            </a:r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52400" y="1524000"/>
          <a:ext cx="8001000" cy="4419600"/>
        </p:xfrm>
        <a:graphic>
          <a:graphicData uri="http://schemas.openxmlformats.org/presentationml/2006/ole">
            <p:oleObj spid="_x0000_s34818" name="Picture" r:id="rId4" imgW="2734200" imgH="1828440" progId="Word.Picture.8">
              <p:embed/>
            </p:oleObj>
          </a:graphicData>
        </a:graphic>
      </p:graphicFrame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33400" y="5934670"/>
            <a:ext cx="8305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*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Helmy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"A Survey of Mobility Modeling and Analysis 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Wireles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Adhoc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Networks", Book Chapter in the book "Wireless Ad Hoc and Sensor Networks”,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Kluwer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Academic Publishers, June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2004 &amp; Book Chapter on “Vehicular Mobility”, 2011.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762000" y="5943600"/>
            <a:ext cx="7543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270625" y="533400"/>
            <a:ext cx="2873375" cy="1376363"/>
            <a:chOff x="6270625" y="533400"/>
            <a:chExt cx="2873375" cy="1376363"/>
          </a:xfrm>
        </p:grpSpPr>
        <p:grpSp>
          <p:nvGrpSpPr>
            <p:cNvPr id="34822" name="Group 4"/>
            <p:cNvGrpSpPr>
              <a:grpSpLocks/>
            </p:cNvGrpSpPr>
            <p:nvPr/>
          </p:nvGrpSpPr>
          <p:grpSpPr bwMode="auto">
            <a:xfrm>
              <a:off x="7162800" y="609600"/>
              <a:ext cx="1447800" cy="1143000"/>
              <a:chOff x="4368" y="1296"/>
              <a:chExt cx="1104" cy="912"/>
            </a:xfrm>
          </p:grpSpPr>
          <p:sp>
            <p:nvSpPr>
              <p:cNvPr id="34827" name="Line 5"/>
              <p:cNvSpPr>
                <a:spLocks noChangeShapeType="1"/>
              </p:cNvSpPr>
              <p:nvPr/>
            </p:nvSpPr>
            <p:spPr bwMode="auto">
              <a:xfrm flipV="1">
                <a:off x="4704" y="1296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28" name="Line 6"/>
              <p:cNvSpPr>
                <a:spLocks noChangeShapeType="1"/>
              </p:cNvSpPr>
              <p:nvPr/>
            </p:nvSpPr>
            <p:spPr bwMode="auto">
              <a:xfrm>
                <a:off x="4704" y="1872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29" name="Line 7"/>
              <p:cNvSpPr>
                <a:spLocks noChangeShapeType="1"/>
              </p:cNvSpPr>
              <p:nvPr/>
            </p:nvSpPr>
            <p:spPr bwMode="auto">
              <a:xfrm flipH="1">
                <a:off x="4368" y="1872"/>
                <a:ext cx="33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823" name="TextBox 33"/>
            <p:cNvSpPr txBox="1">
              <a:spLocks noChangeArrowheads="1"/>
            </p:cNvSpPr>
            <p:nvPr/>
          </p:nvSpPr>
          <p:spPr bwMode="auto">
            <a:xfrm>
              <a:off x="7620000" y="533400"/>
              <a:ext cx="9017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-111" charset="0"/>
                </a:rPr>
                <a:t>Geographic </a:t>
              </a:r>
            </a:p>
            <a:p>
              <a:r>
                <a:rPr lang="en-US" sz="1200">
                  <a:latin typeface="Times New Roman" pitchFamily="-111" charset="0"/>
                </a:rPr>
                <a:t>Restriction</a:t>
              </a:r>
            </a:p>
          </p:txBody>
        </p:sp>
        <p:sp>
          <p:nvSpPr>
            <p:cNvPr id="34824" name="TextBox 35"/>
            <p:cNvSpPr txBox="1">
              <a:spLocks noChangeArrowheads="1"/>
            </p:cNvSpPr>
            <p:nvPr/>
          </p:nvSpPr>
          <p:spPr bwMode="auto">
            <a:xfrm>
              <a:off x="8253413" y="1295400"/>
              <a:ext cx="89058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itchFamily="-111" charset="0"/>
                </a:rPr>
                <a:t>Spatial </a:t>
              </a:r>
            </a:p>
            <a:p>
              <a:r>
                <a:rPr lang="en-US" sz="1200" dirty="0">
                  <a:latin typeface="Times New Roman" pitchFamily="-111" charset="0"/>
                </a:rPr>
                <a:t>Correlation</a:t>
              </a:r>
            </a:p>
          </p:txBody>
        </p:sp>
        <p:sp>
          <p:nvSpPr>
            <p:cNvPr id="34825" name="TextBox 36"/>
            <p:cNvSpPr txBox="1">
              <a:spLocks noChangeArrowheads="1"/>
            </p:cNvSpPr>
            <p:nvPr/>
          </p:nvSpPr>
          <p:spPr bwMode="auto">
            <a:xfrm>
              <a:off x="6324600" y="1447800"/>
              <a:ext cx="8905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-111" charset="0"/>
                </a:rPr>
                <a:t>Temporal</a:t>
              </a:r>
            </a:p>
            <a:p>
              <a:r>
                <a:rPr lang="en-US" sz="1200">
                  <a:latin typeface="Times New Roman" pitchFamily="-111" charset="0"/>
                </a:rPr>
                <a:t>Correlation</a:t>
              </a:r>
            </a:p>
          </p:txBody>
        </p:sp>
        <p:sp>
          <p:nvSpPr>
            <p:cNvPr id="34826" name="TextBox 37"/>
            <p:cNvSpPr txBox="1">
              <a:spLocks noChangeArrowheads="1"/>
            </p:cNvSpPr>
            <p:nvPr/>
          </p:nvSpPr>
          <p:spPr bwMode="auto">
            <a:xfrm>
              <a:off x="6270625" y="609600"/>
              <a:ext cx="84296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itchFamily="-111" charset="0"/>
                </a:rPr>
                <a:t>Mobility </a:t>
              </a:r>
            </a:p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itchFamily="-111" charset="0"/>
                </a:rPr>
                <a:t>Space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048000" y="2133600"/>
            <a:ext cx="1752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76600" y="4191000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00600" y="2133600"/>
            <a:ext cx="16764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77000" y="2133600"/>
            <a:ext cx="16764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0438" y="3962400"/>
            <a:ext cx="36147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zh-TW" sz="3600" u="sng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Spatio-temporal Mobility in WLANs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pPr eaLnBrk="1" hangingPunct="1"/>
            <a:r>
              <a:rPr lang="en-US" altLang="zh-TW" sz="2400" smtClean="0">
                <a:latin typeface="Times New Roman" pitchFamily="-111" charset="0"/>
                <a:ea typeface="新細明體" pitchFamily="-111" charset="-120"/>
              </a:rPr>
              <a:t>Simple existing models</a:t>
            </a:r>
            <a:br>
              <a:rPr lang="en-US" altLang="zh-TW" sz="2400" smtClean="0">
                <a:latin typeface="Times New Roman" pitchFamily="-111" charset="0"/>
                <a:ea typeface="新細明體" pitchFamily="-111" charset="-120"/>
              </a:rPr>
            </a:br>
            <a:r>
              <a:rPr lang="en-US" altLang="zh-TW" sz="2400" smtClean="0">
                <a:latin typeface="Times New Roman" pitchFamily="-111" charset="0"/>
                <a:ea typeface="新細明體" pitchFamily="-111" charset="-120"/>
              </a:rPr>
              <a:t>are very different</a:t>
            </a:r>
            <a:br>
              <a:rPr lang="en-US" altLang="zh-TW" sz="2400" smtClean="0">
                <a:latin typeface="Times New Roman" pitchFamily="-111" charset="0"/>
                <a:ea typeface="新細明體" pitchFamily="-111" charset="-120"/>
              </a:rPr>
            </a:br>
            <a:r>
              <a:rPr lang="en-US" altLang="zh-TW" sz="2400" smtClean="0">
                <a:latin typeface="Times New Roman" pitchFamily="-111" charset="0"/>
                <a:ea typeface="新細明體" pitchFamily="-111" charset="-120"/>
              </a:rPr>
              <a:t>from the spatio-temporal characteristics in WLANs </a:t>
            </a:r>
          </a:p>
          <a:p>
            <a:pPr eaLnBrk="1" hangingPunct="1"/>
            <a:endParaRPr lang="en-US" altLang="zh-TW" sz="2400" smtClean="0">
              <a:ea typeface="新細明體" pitchFamily="-111" charset="-120"/>
            </a:endParaRPr>
          </a:p>
          <a:p>
            <a:pPr eaLnBrk="1" hangingPunct="1"/>
            <a:endParaRPr lang="zh-TW" altLang="en-US" smtClean="0">
              <a:ea typeface="新細明體" pitchFamily="-111" charset="-120"/>
            </a:endParaRPr>
          </a:p>
        </p:txBody>
      </p:sp>
      <p:grpSp>
        <p:nvGrpSpPr>
          <p:cNvPr id="36869" name="Group 4"/>
          <p:cNvGrpSpPr>
            <a:grpSpLocks/>
          </p:cNvGrpSpPr>
          <p:nvPr/>
        </p:nvGrpSpPr>
        <p:grpSpPr bwMode="auto">
          <a:xfrm>
            <a:off x="152400" y="6265863"/>
            <a:ext cx="838200" cy="592137"/>
            <a:chOff x="432" y="2064"/>
            <a:chExt cx="765" cy="494"/>
          </a:xfrm>
        </p:grpSpPr>
        <p:sp>
          <p:nvSpPr>
            <p:cNvPr id="36879" name="Text Box 5"/>
            <p:cNvSpPr txBox="1">
              <a:spLocks noChangeArrowheads="1"/>
            </p:cNvSpPr>
            <p:nvPr/>
          </p:nvSpPr>
          <p:spPr bwMode="auto">
            <a:xfrm>
              <a:off x="432" y="2352"/>
              <a:ext cx="765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000" b="1" i="1">
                  <a:latin typeface="Times New Roman" pitchFamily="-111" charset="0"/>
                  <a:cs typeface="Times New Roman" pitchFamily="-111" charset="0"/>
                </a:rPr>
                <a:t>C</a:t>
              </a:r>
              <a:r>
                <a:rPr lang="en-US" altLang="zh-TW" sz="1000">
                  <a:latin typeface="Times New Roman" pitchFamily="-111" charset="0"/>
                  <a:cs typeface="Times New Roman" pitchFamily="-111" charset="0"/>
                </a:rPr>
                <a:t>haracterize</a:t>
              </a:r>
            </a:p>
          </p:txBody>
        </p:sp>
        <p:grpSp>
          <p:nvGrpSpPr>
            <p:cNvPr id="36880" name="Group 6"/>
            <p:cNvGrpSpPr>
              <a:grpSpLocks/>
            </p:cNvGrpSpPr>
            <p:nvPr/>
          </p:nvGrpSpPr>
          <p:grpSpPr bwMode="auto">
            <a:xfrm>
              <a:off x="624" y="2064"/>
              <a:ext cx="422" cy="245"/>
              <a:chOff x="2880" y="2400"/>
              <a:chExt cx="960" cy="576"/>
            </a:xfrm>
          </p:grpSpPr>
          <p:sp>
            <p:nvSpPr>
              <p:cNvPr id="36881" name="Line 7"/>
              <p:cNvSpPr>
                <a:spLocks noChangeShapeType="1"/>
              </p:cNvSpPr>
              <p:nvPr/>
            </p:nvSpPr>
            <p:spPr bwMode="auto">
              <a:xfrm flipV="1">
                <a:off x="2880" y="2400"/>
                <a:ext cx="0" cy="57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2" name="Line 8"/>
              <p:cNvSpPr>
                <a:spLocks noChangeShapeType="1"/>
              </p:cNvSpPr>
              <p:nvPr/>
            </p:nvSpPr>
            <p:spPr bwMode="auto">
              <a:xfrm>
                <a:off x="2880" y="2976"/>
                <a:ext cx="9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3" name="Freeform 9"/>
              <p:cNvSpPr>
                <a:spLocks/>
              </p:cNvSpPr>
              <p:nvPr/>
            </p:nvSpPr>
            <p:spPr bwMode="auto">
              <a:xfrm>
                <a:off x="2889" y="2510"/>
                <a:ext cx="891" cy="393"/>
              </a:xfrm>
              <a:custGeom>
                <a:avLst/>
                <a:gdLst>
                  <a:gd name="T0" fmla="*/ 0 w 891"/>
                  <a:gd name="T1" fmla="*/ 217 h 393"/>
                  <a:gd name="T2" fmla="*/ 153 w 891"/>
                  <a:gd name="T3" fmla="*/ 226 h 393"/>
                  <a:gd name="T4" fmla="*/ 189 w 891"/>
                  <a:gd name="T5" fmla="*/ 145 h 393"/>
                  <a:gd name="T6" fmla="*/ 306 w 891"/>
                  <a:gd name="T7" fmla="*/ 19 h 393"/>
                  <a:gd name="T8" fmla="*/ 342 w 891"/>
                  <a:gd name="T9" fmla="*/ 190 h 393"/>
                  <a:gd name="T10" fmla="*/ 369 w 891"/>
                  <a:gd name="T11" fmla="*/ 208 h 393"/>
                  <a:gd name="T12" fmla="*/ 558 w 891"/>
                  <a:gd name="T13" fmla="*/ 253 h 393"/>
                  <a:gd name="T14" fmla="*/ 594 w 891"/>
                  <a:gd name="T15" fmla="*/ 244 h 393"/>
                  <a:gd name="T16" fmla="*/ 612 w 891"/>
                  <a:gd name="T17" fmla="*/ 217 h 393"/>
                  <a:gd name="T18" fmla="*/ 666 w 891"/>
                  <a:gd name="T19" fmla="*/ 181 h 393"/>
                  <a:gd name="T20" fmla="*/ 729 w 891"/>
                  <a:gd name="T21" fmla="*/ 262 h 393"/>
                  <a:gd name="T22" fmla="*/ 738 w 891"/>
                  <a:gd name="T23" fmla="*/ 361 h 393"/>
                  <a:gd name="T24" fmla="*/ 891 w 891"/>
                  <a:gd name="T25" fmla="*/ 388 h 3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91"/>
                  <a:gd name="T40" fmla="*/ 0 h 393"/>
                  <a:gd name="T41" fmla="*/ 891 w 891"/>
                  <a:gd name="T42" fmla="*/ 393 h 3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91" h="393">
                    <a:moveTo>
                      <a:pt x="0" y="217"/>
                    </a:moveTo>
                    <a:cubicBezTo>
                      <a:pt x="85" y="245"/>
                      <a:pt x="35" y="237"/>
                      <a:pt x="153" y="226"/>
                    </a:cubicBezTo>
                    <a:cubicBezTo>
                      <a:pt x="174" y="162"/>
                      <a:pt x="160" y="188"/>
                      <a:pt x="189" y="145"/>
                    </a:cubicBezTo>
                    <a:cubicBezTo>
                      <a:pt x="200" y="0"/>
                      <a:pt x="172" y="4"/>
                      <a:pt x="306" y="19"/>
                    </a:cubicBezTo>
                    <a:cubicBezTo>
                      <a:pt x="334" y="75"/>
                      <a:pt x="320" y="134"/>
                      <a:pt x="342" y="190"/>
                    </a:cubicBezTo>
                    <a:cubicBezTo>
                      <a:pt x="346" y="200"/>
                      <a:pt x="360" y="202"/>
                      <a:pt x="369" y="208"/>
                    </a:cubicBezTo>
                    <a:cubicBezTo>
                      <a:pt x="430" y="300"/>
                      <a:pt x="346" y="265"/>
                      <a:pt x="558" y="253"/>
                    </a:cubicBezTo>
                    <a:cubicBezTo>
                      <a:pt x="570" y="250"/>
                      <a:pt x="584" y="251"/>
                      <a:pt x="594" y="244"/>
                    </a:cubicBezTo>
                    <a:cubicBezTo>
                      <a:pt x="603" y="238"/>
                      <a:pt x="605" y="225"/>
                      <a:pt x="612" y="217"/>
                    </a:cubicBezTo>
                    <a:cubicBezTo>
                      <a:pt x="638" y="186"/>
                      <a:pt x="633" y="192"/>
                      <a:pt x="666" y="181"/>
                    </a:cubicBezTo>
                    <a:cubicBezTo>
                      <a:pt x="731" y="207"/>
                      <a:pt x="709" y="202"/>
                      <a:pt x="729" y="262"/>
                    </a:cubicBezTo>
                    <a:cubicBezTo>
                      <a:pt x="732" y="295"/>
                      <a:pt x="728" y="329"/>
                      <a:pt x="738" y="361"/>
                    </a:cubicBezTo>
                    <a:cubicBezTo>
                      <a:pt x="748" y="393"/>
                      <a:pt x="862" y="388"/>
                      <a:pt x="891" y="388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870" name="Group 10"/>
          <p:cNvGrpSpPr>
            <a:grpSpLocks/>
          </p:cNvGrpSpPr>
          <p:nvPr/>
        </p:nvGrpSpPr>
        <p:grpSpPr bwMode="auto">
          <a:xfrm>
            <a:off x="0" y="3581400"/>
            <a:ext cx="4171950" cy="2470150"/>
            <a:chOff x="144" y="2448"/>
            <a:chExt cx="2628" cy="1556"/>
          </a:xfrm>
        </p:grpSpPr>
        <p:sp>
          <p:nvSpPr>
            <p:cNvPr id="36876" name="Text Box 11"/>
            <p:cNvSpPr txBox="1">
              <a:spLocks noChangeArrowheads="1"/>
            </p:cNvSpPr>
            <p:nvPr/>
          </p:nvSpPr>
          <p:spPr bwMode="auto">
            <a:xfrm rot="-5400000">
              <a:off x="-504" y="3096"/>
              <a:ext cx="148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TW" sz="1400">
                  <a:latin typeface="Times New Roman" pitchFamily="-111" charset="0"/>
                  <a:cs typeface="Times New Roman" pitchFamily="-111" charset="0"/>
                </a:rPr>
                <a:t>Prob.(online time fraction &gt; x)</a:t>
              </a:r>
            </a:p>
          </p:txBody>
        </p:sp>
        <p:pic>
          <p:nvPicPr>
            <p:cNvPr id="36877" name="Picture 12" descr="indi-active-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2592"/>
              <a:ext cx="2208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8" name="Text Box 13"/>
            <p:cNvSpPr txBox="1">
              <a:spLocks noChangeArrowheads="1"/>
            </p:cNvSpPr>
            <p:nvPr/>
          </p:nvSpPr>
          <p:spPr bwMode="auto">
            <a:xfrm>
              <a:off x="1296" y="2448"/>
              <a:ext cx="1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>
                  <a:cs typeface="Arial" charset="0"/>
                </a:rPr>
                <a:t>On/off activity pattern</a:t>
              </a:r>
            </a:p>
          </p:txBody>
        </p:sp>
      </p:grpSp>
      <p:sp>
        <p:nvSpPr>
          <p:cNvPr id="36871" name="Text Box 19"/>
          <p:cNvSpPr txBox="1">
            <a:spLocks noChangeArrowheads="1"/>
          </p:cNvSpPr>
          <p:nvPr/>
        </p:nvSpPr>
        <p:spPr bwMode="auto">
          <a:xfrm>
            <a:off x="6019800" y="4038600"/>
            <a:ext cx="1833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rgbClr val="0000FF"/>
                </a:solidFill>
                <a:latin typeface="Times New Roman" pitchFamily="-111" charset="0"/>
                <a:cs typeface="Arial" charset="0"/>
              </a:rPr>
              <a:t>Periodic re-appearance</a:t>
            </a:r>
          </a:p>
        </p:txBody>
      </p:sp>
      <p:sp>
        <p:nvSpPr>
          <p:cNvPr id="36872" name="TextBox 20"/>
          <p:cNvSpPr txBox="1">
            <a:spLocks noChangeArrowheads="1"/>
          </p:cNvSpPr>
          <p:nvPr/>
        </p:nvSpPr>
        <p:spPr bwMode="auto">
          <a:xfrm>
            <a:off x="4800600" y="3505200"/>
            <a:ext cx="3794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Times New Roman" pitchFamily="-111" charset="0"/>
              </a:rPr>
              <a:t>95% on-line time at 5 most visited APs</a:t>
            </a:r>
          </a:p>
        </p:txBody>
      </p:sp>
      <p:sp>
        <p:nvSpPr>
          <p:cNvPr id="36873" name="TextBox 21"/>
          <p:cNvSpPr txBox="1">
            <a:spLocks noChangeArrowheads="1"/>
          </p:cNvSpPr>
          <p:nvPr/>
        </p:nvSpPr>
        <p:spPr bwMode="auto">
          <a:xfrm>
            <a:off x="4800600" y="6488113"/>
            <a:ext cx="3736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Times New Roman" pitchFamily="-111" charset="0"/>
              </a:rPr>
              <a:t>Periodic repetition peaks daily/weekly</a:t>
            </a:r>
          </a:p>
        </p:txBody>
      </p:sp>
      <p:pic>
        <p:nvPicPr>
          <p:cNvPr id="36874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1066800"/>
            <a:ext cx="37576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Text Box 16"/>
          <p:cNvSpPr txBox="1">
            <a:spLocks noChangeArrowheads="1"/>
          </p:cNvSpPr>
          <p:nvPr/>
        </p:nvSpPr>
        <p:spPr bwMode="auto">
          <a:xfrm>
            <a:off x="5486400" y="1066800"/>
            <a:ext cx="2514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0000FF"/>
                </a:solidFill>
                <a:latin typeface="Times New Roman" pitchFamily="-111" charset="0"/>
                <a:cs typeface="Arial" charset="0"/>
              </a:rPr>
              <a:t>Skewed location preference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zh-TW" sz="3000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The </a:t>
            </a:r>
            <a:r>
              <a:rPr lang="en-US" altLang="zh-TW" sz="3000" i="1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TVC</a:t>
            </a:r>
            <a:r>
              <a:rPr lang="en-US" altLang="zh-TW" sz="3000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 Model: Reproducing Mobility Characteristics</a:t>
            </a:r>
          </a:p>
        </p:txBody>
      </p:sp>
      <p:sp>
        <p:nvSpPr>
          <p:cNvPr id="38915" name="Text Box 8"/>
          <p:cNvSpPr txBox="1">
            <a:spLocks noChangeArrowheads="1"/>
          </p:cNvSpPr>
          <p:nvPr/>
        </p:nvSpPr>
        <p:spPr bwMode="auto">
          <a:xfrm>
            <a:off x="4425950" y="6457950"/>
            <a:ext cx="4718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Times New Roman" pitchFamily="-111" charset="0"/>
                <a:cs typeface="Arial" charset="0"/>
              </a:rPr>
              <a:t>* Model-simplified: single community per node. Model-complex: multiple communities</a:t>
            </a:r>
          </a:p>
          <a:p>
            <a:r>
              <a:rPr lang="en-US" sz="1000">
                <a:latin typeface="Times New Roman" pitchFamily="-111" charset="0"/>
                <a:cs typeface="Arial" charset="0"/>
              </a:rPr>
              <a:t>** Similar matches achieved for USC and Dartmouth traces</a:t>
            </a:r>
          </a:p>
        </p:txBody>
      </p:sp>
      <p:pic>
        <p:nvPicPr>
          <p:cNvPr id="38916" name="Picture 4" descr="pref_model_vs_trace_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219200"/>
            <a:ext cx="39624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NSI_model_vs_trace_n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886200"/>
            <a:ext cx="426720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181600" y="990600"/>
            <a:ext cx="3467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-111" charset="0"/>
                <a:cs typeface="Arial" charset="0"/>
              </a:rPr>
              <a:t>Skewed location visiting preference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5867400" y="38100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-111" charset="0"/>
                <a:cs typeface="Arial" charset="0"/>
              </a:rPr>
              <a:t>Periodic re-appearance</a:t>
            </a: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6934200" y="3505200"/>
            <a:ext cx="654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-111" charset="0"/>
                <a:cs typeface="Times New Roman" pitchFamily="-111" charset="0"/>
              </a:rPr>
              <a:t>CCDF</a:t>
            </a:r>
          </a:p>
        </p:txBody>
      </p:sp>
      <p:sp>
        <p:nvSpPr>
          <p:cNvPr id="38921" name="TextBox 12"/>
          <p:cNvSpPr txBox="1">
            <a:spLocks noChangeArrowheads="1"/>
          </p:cNvSpPr>
          <p:nvPr/>
        </p:nvSpPr>
        <p:spPr bwMode="auto">
          <a:xfrm>
            <a:off x="152400" y="1295400"/>
            <a:ext cx="4648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-111" charset="0"/>
              </a:rPr>
              <a:t>Time-Variant Community (</a:t>
            </a:r>
            <a:r>
              <a:rPr lang="en-US" b="1" i="1">
                <a:latin typeface="Times New Roman" pitchFamily="-111" charset="0"/>
              </a:rPr>
              <a:t>TVC</a:t>
            </a:r>
            <a:r>
              <a:rPr lang="en-US">
                <a:latin typeface="Times New Roman" pitchFamily="-111" charset="0"/>
              </a:rPr>
              <a:t>) Model:</a:t>
            </a:r>
          </a:p>
          <a:p>
            <a:r>
              <a:rPr lang="en-US">
                <a:latin typeface="Times New Roman" pitchFamily="-111" charset="0"/>
              </a:rPr>
              <a:t>1- Assigns communities (locations) to users </a:t>
            </a:r>
          </a:p>
          <a:p>
            <a:r>
              <a:rPr lang="en-US">
                <a:latin typeface="Times New Roman" pitchFamily="-111" charset="0"/>
              </a:rPr>
              <a:t>to re-produce location visiting preference</a:t>
            </a:r>
          </a:p>
          <a:p>
            <a:r>
              <a:rPr lang="en-US">
                <a:latin typeface="Times New Roman" pitchFamily="-111" charset="0"/>
              </a:rPr>
              <a:t>2- Varies temporal assignment of communities to re-produce the periodic re-appearance</a:t>
            </a:r>
          </a:p>
        </p:txBody>
      </p:sp>
      <p:sp>
        <p:nvSpPr>
          <p:cNvPr id="38922" name="TextBox 13"/>
          <p:cNvSpPr txBox="1">
            <a:spLocks noChangeArrowheads="1"/>
          </p:cNvSpPr>
          <p:nvPr/>
        </p:nvSpPr>
        <p:spPr bwMode="auto">
          <a:xfrm>
            <a:off x="304800" y="6172200"/>
            <a:ext cx="3052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-111" charset="0"/>
              </a:rPr>
              <a:t>IEEE INFOCOM </a:t>
            </a:r>
            <a:r>
              <a:rPr lang="en-US" sz="1400">
                <a:latin typeface="Times New Roman" pitchFamily="-111" charset="0"/>
              </a:rPr>
              <a:t>2007</a:t>
            </a:r>
          </a:p>
          <a:p>
            <a:r>
              <a:rPr lang="en-US" sz="1400" i="1">
                <a:latin typeface="Times New Roman" pitchFamily="-111" charset="0"/>
              </a:rPr>
              <a:t>IEEE/ACM Trans. on Networking </a:t>
            </a:r>
            <a:r>
              <a:rPr lang="en-US" sz="1400">
                <a:latin typeface="Times New Roman" pitchFamily="-111" charset="0"/>
              </a:rPr>
              <a:t>2009</a:t>
            </a:r>
          </a:p>
        </p:txBody>
      </p:sp>
      <p:pic>
        <p:nvPicPr>
          <p:cNvPr id="38923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971800"/>
            <a:ext cx="43434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5334000"/>
            <a:ext cx="41148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Analysis of Protocol Performance (Epidemic)</a:t>
            </a:r>
            <a:endParaRPr lang="en-US" sz="34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9" descr="delay_new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1172" b="-51172"/>
          <a:stretch>
            <a:fillRect/>
          </a:stretch>
        </p:blipFill>
        <p:spPr>
          <a:xfrm>
            <a:off x="298206" y="373202"/>
            <a:ext cx="4270213" cy="4176252"/>
          </a:xfrm>
        </p:spPr>
      </p:pic>
      <p:cxnSp>
        <p:nvCxnSpPr>
          <p:cNvPr id="13" name="Straight Arrow Connector 12"/>
          <p:cNvCxnSpPr/>
          <p:nvPr/>
        </p:nvCxnSpPr>
        <p:spPr>
          <a:xfrm>
            <a:off x="1143000" y="1676400"/>
            <a:ext cx="2835573" cy="8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76400" y="2819400"/>
            <a:ext cx="199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Delay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error=80%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Content Placeholder 10" descr="mit_message_overhead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51172" b="-51172"/>
          <a:stretch>
            <a:fillRect/>
          </a:stretch>
        </p:blipFill>
        <p:spPr>
          <a:xfrm>
            <a:off x="4648200" y="457200"/>
            <a:ext cx="4040188" cy="3951288"/>
          </a:xfrm>
        </p:spPr>
      </p:pic>
      <p:cxnSp>
        <p:nvCxnSpPr>
          <p:cNvPr id="21" name="Straight Arrow Connector 20"/>
          <p:cNvCxnSpPr/>
          <p:nvPr/>
        </p:nvCxnSpPr>
        <p:spPr>
          <a:xfrm>
            <a:off x="5981166" y="1816509"/>
            <a:ext cx="2004374" cy="15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67400" y="2133600"/>
            <a:ext cx="2304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Overhead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error=61%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143000" y="3886200"/>
          <a:ext cx="6553200" cy="14630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184400"/>
                <a:gridCol w="2184400"/>
                <a:gridCol w="2184400"/>
              </a:tblGrid>
              <a:tr h="342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IBM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Watson (MIT)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Infocom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(Haggle)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Delay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Reachability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Overhead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219200" y="3505200"/>
            <a:ext cx="639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Table I. Average error between model and trace-based performance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800" y="5638800"/>
            <a:ext cx="85344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Despite matching several metrics (location periodic patterns, encounter distribution), existing models cannot meaningfully capture  mobile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DTN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routing performance.</a:t>
            </a:r>
            <a:r>
              <a:rPr lang="en-US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Need to re-visit </a:t>
            </a:r>
            <a:r>
              <a:rPr lang="en-US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mobility modeling!</a:t>
            </a:r>
            <a:endParaRPr lang="en-US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000" y="6581001"/>
            <a:ext cx="6346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Thakur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Hsu, Kumar,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Helmy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, IEEE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IWCMC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2011,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Int’l Journal on Sensor Networks 2012 (invited)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/>
          <p:cNvSpPr>
            <a:spLocks noChangeArrowheads="1"/>
          </p:cNvSpPr>
          <p:nvPr/>
        </p:nvSpPr>
        <p:spPr bwMode="auto">
          <a:xfrm>
            <a:off x="3733800" y="3124200"/>
            <a:ext cx="1676400" cy="990600"/>
          </a:xfrm>
          <a:prstGeom prst="flowChartAlternateProcess">
            <a:avLst/>
          </a:prstGeom>
          <a:solidFill>
            <a:srgbClr val="008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5299" name="Picture 3" descr="research_compon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81200"/>
            <a:ext cx="69342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609600"/>
            <a:ext cx="8610600" cy="1470025"/>
          </a:xfrm>
        </p:spPr>
        <p:txBody>
          <a:bodyPr/>
          <a:lstStyle/>
          <a:p>
            <a:pPr eaLnBrk="1" hangingPunct="1"/>
            <a:r>
              <a:rPr lang="en-US" altLang="zh-TW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Case study III – Groups in WLAN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Case Study III: Goal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Identify similar users (in terms of long run mobility preferences) from the diverse </a:t>
            </a:r>
            <a:r>
              <a:rPr lang="en-US" altLang="zh-TW" sz="2800" dirty="0" err="1" smtClean="0">
                <a:latin typeface="Times New Roman" pitchFamily="-111" charset="0"/>
                <a:ea typeface="新細明體" pitchFamily="-111" charset="-120"/>
              </a:rPr>
              <a:t>WLAN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 user population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Understand the constituents of the population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Identify potential groups for group-aware service</a:t>
            </a:r>
          </a:p>
          <a:p>
            <a:pPr eaLnBrk="1" hangingPunct="1"/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Approach: Classify users based on their mobility trends and location-visiting preferences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TW" sz="36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Representation of User Association Patterns</a:t>
            </a:r>
          </a:p>
        </p:txBody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953000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Summarize user association per day by a vector</a:t>
            </a:r>
          </a:p>
          <a:p>
            <a:pPr lvl="1" eaLnBrk="1" hangingPunct="1"/>
            <a:r>
              <a:rPr lang="en-US" altLang="zh-TW" sz="2000" i="1" dirty="0" smtClean="0">
                <a:ea typeface="新細明體" pitchFamily="-111" charset="-120"/>
              </a:rPr>
              <a:t>a</a:t>
            </a:r>
            <a:r>
              <a:rPr lang="en-US" altLang="zh-TW" sz="2000" dirty="0" smtClean="0">
                <a:ea typeface="新細明體" pitchFamily="-111" charset="-120"/>
              </a:rPr>
              <a:t> = {</a:t>
            </a:r>
            <a:r>
              <a:rPr lang="en-US" altLang="zh-TW" sz="2000" i="1" dirty="0" err="1" smtClean="0">
                <a:ea typeface="新細明體" pitchFamily="-111" charset="-120"/>
              </a:rPr>
              <a:t>a</a:t>
            </a:r>
            <a:r>
              <a:rPr lang="en-US" altLang="zh-TW" sz="2000" i="1" baseline="-25000" dirty="0" err="1" smtClean="0">
                <a:ea typeface="新細明體" pitchFamily="-111" charset="-120"/>
              </a:rPr>
              <a:t>j</a:t>
            </a:r>
            <a:r>
              <a:rPr lang="en-US" altLang="zh-TW" sz="2000" dirty="0" smtClean="0">
                <a:ea typeface="新細明體" pitchFamily="-111" charset="-120"/>
              </a:rPr>
              <a:t> : fraction of online time user </a:t>
            </a:r>
            <a:r>
              <a:rPr lang="en-US" altLang="zh-TW" sz="2000" i="1" dirty="0" err="1" smtClean="0">
                <a:ea typeface="新細明體" pitchFamily="-111" charset="-120"/>
              </a:rPr>
              <a:t>i</a:t>
            </a:r>
            <a:r>
              <a:rPr lang="en-US" altLang="zh-TW" sz="2000" dirty="0" smtClean="0">
                <a:ea typeface="新細明體" pitchFamily="-111" charset="-120"/>
              </a:rPr>
              <a:t> spends at </a:t>
            </a:r>
            <a:r>
              <a:rPr lang="en-US" altLang="zh-TW" sz="2000" dirty="0" err="1" smtClean="0">
                <a:ea typeface="新細明體" pitchFamily="-111" charset="-120"/>
              </a:rPr>
              <a:t>AP</a:t>
            </a:r>
            <a:r>
              <a:rPr lang="en-US" altLang="zh-TW" sz="2000" i="1" baseline="-25000" dirty="0" err="1" smtClean="0">
                <a:ea typeface="新細明體" pitchFamily="-111" charset="-120"/>
              </a:rPr>
              <a:t>j</a:t>
            </a:r>
            <a:r>
              <a:rPr lang="en-US" altLang="zh-TW" sz="2000" dirty="0" smtClean="0">
                <a:ea typeface="新細明體" pitchFamily="-111" charset="-120"/>
              </a:rPr>
              <a:t> on day </a:t>
            </a:r>
            <a:r>
              <a:rPr lang="en-US" altLang="zh-TW" sz="2000" i="1" dirty="0" smtClean="0">
                <a:ea typeface="新細明體" pitchFamily="-111" charset="-120"/>
              </a:rPr>
              <a:t>d</a:t>
            </a:r>
            <a:r>
              <a:rPr lang="en-US" altLang="zh-TW" sz="2000" dirty="0" smtClean="0">
                <a:ea typeface="新細明體" pitchFamily="-111" charset="-120"/>
              </a:rPr>
              <a:t>}</a:t>
            </a:r>
          </a:p>
          <a:p>
            <a:pPr lvl="1" eaLnBrk="1" hangingPunct="1"/>
            <a:endParaRPr lang="en-US" altLang="zh-TW" sz="2000" dirty="0" smtClean="0">
              <a:latin typeface="Times New Roman" pitchFamily="-111" charset="0"/>
              <a:ea typeface="新細明體" pitchFamily="-111" charset="-120"/>
            </a:endParaRPr>
          </a:p>
          <a:p>
            <a:pPr eaLnBrk="1" hangingPunct="1"/>
            <a:endParaRPr lang="en-US" altLang="zh-TW" sz="2500" dirty="0" smtClean="0">
              <a:latin typeface="Times New Roman" pitchFamily="-111" charset="0"/>
              <a:ea typeface="新細明體" pitchFamily="-111" charset="-120"/>
            </a:endParaRPr>
          </a:p>
          <a:p>
            <a:pPr eaLnBrk="1" hangingPunct="1"/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Sum long-run mobility in “</a:t>
            </a:r>
            <a:r>
              <a:rPr lang="en-US" altLang="zh-TW" b="1" i="1" dirty="0" smtClean="0">
                <a:solidFill>
                  <a:srgbClr val="FF0000"/>
                </a:solidFill>
                <a:latin typeface="Times New Roman" pitchFamily="-111" charset="0"/>
                <a:ea typeface="新細明體" pitchFamily="-111" charset="-120"/>
              </a:rPr>
              <a:t>association matrix</a:t>
            </a:r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”</a:t>
            </a:r>
          </a:p>
        </p:txBody>
      </p:sp>
      <p:grpSp>
        <p:nvGrpSpPr>
          <p:cNvPr id="59398" name="Group 4"/>
          <p:cNvGrpSpPr>
            <a:grpSpLocks/>
          </p:cNvGrpSpPr>
          <p:nvPr/>
        </p:nvGrpSpPr>
        <p:grpSpPr bwMode="auto">
          <a:xfrm>
            <a:off x="8145463" y="5835650"/>
            <a:ext cx="998537" cy="1022350"/>
            <a:chOff x="4512" y="3504"/>
            <a:chExt cx="629" cy="644"/>
          </a:xfrm>
        </p:grpSpPr>
        <p:sp>
          <p:nvSpPr>
            <p:cNvPr id="59406" name="AutoShape 5"/>
            <p:cNvSpPr>
              <a:spLocks noChangeArrowheads="1"/>
            </p:cNvSpPr>
            <p:nvPr/>
          </p:nvSpPr>
          <p:spPr bwMode="auto">
            <a:xfrm>
              <a:off x="4627" y="3504"/>
              <a:ext cx="365" cy="444"/>
            </a:xfrm>
            <a:prstGeom prst="bracketPair">
              <a:avLst>
                <a:gd name="adj" fmla="val 16667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7" name="Text Box 6"/>
            <p:cNvSpPr txBox="1">
              <a:spLocks noChangeArrowheads="1"/>
            </p:cNvSpPr>
            <p:nvPr/>
          </p:nvSpPr>
          <p:spPr bwMode="auto">
            <a:xfrm>
              <a:off x="4512" y="3936"/>
              <a:ext cx="6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1600" b="1" i="1">
                  <a:latin typeface="Times New Roman" pitchFamily="-111" charset="0"/>
                  <a:cs typeface="Times New Roman" pitchFamily="-111" charset="0"/>
                </a:rPr>
                <a:t>R</a:t>
              </a:r>
              <a:r>
                <a:rPr lang="en-US" altLang="zh-TW" sz="1600">
                  <a:latin typeface="Times New Roman" pitchFamily="-111" charset="0"/>
                  <a:cs typeface="Times New Roman" pitchFamily="-111" charset="0"/>
                </a:rPr>
                <a:t>epresent</a:t>
              </a:r>
            </a:p>
          </p:txBody>
        </p:sp>
        <p:graphicFrame>
          <p:nvGraphicFramePr>
            <p:cNvPr id="59395" name="Object 3"/>
            <p:cNvGraphicFramePr>
              <a:graphicFrameLocks noChangeAspect="1"/>
            </p:cNvGraphicFramePr>
            <p:nvPr/>
          </p:nvGraphicFramePr>
          <p:xfrm>
            <a:off x="4627" y="3527"/>
            <a:ext cx="365" cy="409"/>
          </p:xfrm>
          <a:graphic>
            <a:graphicData uri="http://schemas.openxmlformats.org/presentationml/2006/ole">
              <p:oleObj spid="_x0000_s59395" name="方程式" r:id="rId4" imgW="838080" imgH="698400" progId="Equation.3">
                <p:embed/>
              </p:oleObj>
            </a:graphicData>
          </a:graphic>
        </p:graphicFrame>
      </p:grpSp>
      <p:grpSp>
        <p:nvGrpSpPr>
          <p:cNvPr id="59399" name="Group 15"/>
          <p:cNvGrpSpPr>
            <a:grpSpLocks/>
          </p:cNvGrpSpPr>
          <p:nvPr/>
        </p:nvGrpSpPr>
        <p:grpSpPr bwMode="auto">
          <a:xfrm>
            <a:off x="838200" y="2514600"/>
            <a:ext cx="7813675" cy="1006475"/>
            <a:chOff x="990600" y="3048000"/>
            <a:chExt cx="7813675" cy="1006475"/>
          </a:xfrm>
        </p:grpSpPr>
        <p:sp>
          <p:nvSpPr>
            <p:cNvPr id="59402" name="Text Box 8"/>
            <p:cNvSpPr txBox="1">
              <a:spLocks noChangeArrowheads="1"/>
            </p:cNvSpPr>
            <p:nvPr/>
          </p:nvSpPr>
          <p:spPr bwMode="auto">
            <a:xfrm>
              <a:off x="990600" y="3048000"/>
              <a:ext cx="2551113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-"/>
              </a:pPr>
              <a:r>
                <a:rPr lang="en-US" altLang="zh-TW" sz="2000" dirty="0">
                  <a:cs typeface="Arial" charset="0"/>
                </a:rPr>
                <a:t>Office, </a:t>
              </a:r>
              <a:r>
                <a:rPr lang="en-US" altLang="zh-TW" sz="2000" dirty="0" err="1">
                  <a:cs typeface="Arial" charset="0"/>
                </a:rPr>
                <a:t>10AM</a:t>
              </a:r>
              <a:r>
                <a:rPr lang="en-US" altLang="zh-TW" sz="2000" dirty="0">
                  <a:cs typeface="Arial" charset="0"/>
                </a:rPr>
                <a:t> -</a:t>
              </a:r>
              <a:r>
                <a:rPr lang="en-US" altLang="zh-TW" sz="2000" dirty="0" err="1">
                  <a:cs typeface="Arial" charset="0"/>
                </a:rPr>
                <a:t>12PM</a:t>
              </a:r>
              <a:endParaRPr lang="en-US" altLang="zh-TW" sz="2000" dirty="0">
                <a:cs typeface="Arial" charset="0"/>
              </a:endParaRPr>
            </a:p>
            <a:p>
              <a:pPr>
                <a:buFontTx/>
                <a:buChar char="-"/>
              </a:pPr>
              <a:r>
                <a:rPr lang="en-US" altLang="zh-TW" sz="2000" dirty="0">
                  <a:cs typeface="Arial" charset="0"/>
                </a:rPr>
                <a:t>Library, </a:t>
              </a:r>
              <a:r>
                <a:rPr lang="en-US" altLang="zh-TW" sz="2000" dirty="0" err="1">
                  <a:cs typeface="Arial" charset="0"/>
                </a:rPr>
                <a:t>3PM</a:t>
              </a:r>
              <a:r>
                <a:rPr lang="en-US" altLang="zh-TW" sz="2000" dirty="0">
                  <a:cs typeface="Arial" charset="0"/>
                </a:rPr>
                <a:t> – </a:t>
              </a:r>
              <a:r>
                <a:rPr lang="en-US" altLang="zh-TW" sz="2000" dirty="0" err="1">
                  <a:cs typeface="Arial" charset="0"/>
                </a:rPr>
                <a:t>4PM</a:t>
              </a:r>
              <a:r>
                <a:rPr lang="en-US" altLang="zh-TW" sz="2000" dirty="0">
                  <a:cs typeface="Arial" charset="0"/>
                </a:rPr>
                <a:t/>
              </a:r>
              <a:br>
                <a:rPr lang="en-US" altLang="zh-TW" sz="2000" dirty="0">
                  <a:cs typeface="Arial" charset="0"/>
                </a:rPr>
              </a:br>
              <a:r>
                <a:rPr lang="en-US" altLang="zh-TW" sz="2000" dirty="0">
                  <a:cs typeface="Arial" charset="0"/>
                </a:rPr>
                <a:t>-Class, </a:t>
              </a:r>
              <a:r>
                <a:rPr lang="en-US" altLang="zh-TW" sz="2000" dirty="0" err="1">
                  <a:cs typeface="Arial" charset="0"/>
                </a:rPr>
                <a:t>6PM</a:t>
              </a:r>
              <a:r>
                <a:rPr lang="en-US" altLang="zh-TW" sz="2000" dirty="0">
                  <a:cs typeface="Arial" charset="0"/>
                </a:rPr>
                <a:t> – </a:t>
              </a:r>
              <a:r>
                <a:rPr lang="en-US" altLang="zh-TW" sz="2000" dirty="0" err="1">
                  <a:cs typeface="Arial" charset="0"/>
                </a:rPr>
                <a:t>8PM</a:t>
              </a:r>
              <a:endParaRPr lang="en-US" altLang="zh-TW" sz="2000" dirty="0">
                <a:cs typeface="Arial" charset="0"/>
              </a:endParaRPr>
            </a:p>
          </p:txBody>
        </p:sp>
        <p:grpSp>
          <p:nvGrpSpPr>
            <p:cNvPr id="59403" name="Group 9"/>
            <p:cNvGrpSpPr>
              <a:grpSpLocks/>
            </p:cNvGrpSpPr>
            <p:nvPr/>
          </p:nvGrpSpPr>
          <p:grpSpPr bwMode="auto">
            <a:xfrm>
              <a:off x="3581400" y="3200400"/>
              <a:ext cx="5222875" cy="701675"/>
              <a:chOff x="2304" y="1872"/>
              <a:chExt cx="3290" cy="442"/>
            </a:xfrm>
          </p:grpSpPr>
          <p:sp>
            <p:nvSpPr>
              <p:cNvPr id="59404" name="Text Box 10"/>
              <p:cNvSpPr txBox="1">
                <a:spLocks noChangeArrowheads="1"/>
              </p:cNvSpPr>
              <p:nvPr/>
            </p:nvSpPr>
            <p:spPr bwMode="auto">
              <a:xfrm>
                <a:off x="2928" y="1872"/>
                <a:ext cx="266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000">
                    <a:cs typeface="Arial" charset="0"/>
                  </a:rPr>
                  <a:t>Association vector: </a:t>
                </a:r>
                <a:br>
                  <a:rPr lang="en-US" altLang="zh-TW" sz="2000">
                    <a:cs typeface="Arial" charset="0"/>
                  </a:rPr>
                </a:br>
                <a:r>
                  <a:rPr lang="en-US" altLang="zh-TW" sz="2000">
                    <a:cs typeface="Arial" charset="0"/>
                  </a:rPr>
                  <a:t>(library, office, class) =(0.2, 0.4, 0.4)</a:t>
                </a:r>
                <a:endParaRPr lang="zh-TW" altLang="en-US" sz="2000">
                  <a:ea typeface="新細明體" pitchFamily="-111" charset="-120"/>
                </a:endParaRPr>
              </a:p>
            </p:txBody>
          </p:sp>
          <p:sp>
            <p:nvSpPr>
              <p:cNvPr id="59405" name="AutoShape 11"/>
              <p:cNvSpPr>
                <a:spLocks noChangeArrowheads="1"/>
              </p:cNvSpPr>
              <p:nvPr/>
            </p:nvSpPr>
            <p:spPr bwMode="auto">
              <a:xfrm>
                <a:off x="2304" y="1872"/>
                <a:ext cx="672" cy="384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9400" name="TextBox 12"/>
          <p:cNvSpPr txBox="1">
            <a:spLocks noChangeArrowheads="1"/>
          </p:cNvSpPr>
          <p:nvPr/>
        </p:nvSpPr>
        <p:spPr bwMode="auto">
          <a:xfrm>
            <a:off x="457200" y="1066800"/>
            <a:ext cx="80177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itchFamily="-111" charset="0"/>
                <a:cs typeface="Times New Roman" pitchFamily="-111" charset="0"/>
              </a:rPr>
              <a:t>* W</a:t>
            </a:r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. Hsu, D. </a:t>
            </a:r>
            <a:r>
              <a:rPr lang="en-US" sz="1600" dirty="0" err="1">
                <a:latin typeface="Times New Roman" pitchFamily="-111" charset="0"/>
                <a:cs typeface="Times New Roman" pitchFamily="-111" charset="0"/>
              </a:rPr>
              <a:t>Dutta</a:t>
            </a:r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, A. </a:t>
            </a:r>
            <a:r>
              <a:rPr lang="en-US" sz="1600" dirty="0" err="1">
                <a:latin typeface="Times New Roman" pitchFamily="-111" charset="0"/>
                <a:cs typeface="Times New Roman" pitchFamily="-111" charset="0"/>
              </a:rPr>
              <a:t>Helmy</a:t>
            </a:r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, “Mining Behavioral Groups in </a:t>
            </a:r>
            <a:r>
              <a:rPr lang="en-US" sz="1600" dirty="0" err="1">
                <a:latin typeface="Times New Roman" pitchFamily="-111" charset="0"/>
                <a:cs typeface="Times New Roman" pitchFamily="-111" charset="0"/>
              </a:rPr>
              <a:t>WLANs</a:t>
            </a:r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”, </a:t>
            </a:r>
            <a:r>
              <a:rPr lang="en-US" sz="1600" i="1" dirty="0">
                <a:latin typeface="Times New Roman" pitchFamily="-111" charset="0"/>
                <a:cs typeface="Times New Roman" pitchFamily="-111" charset="0"/>
              </a:rPr>
              <a:t>ACM </a:t>
            </a:r>
            <a:r>
              <a:rPr lang="en-US" sz="1600" i="1" dirty="0" err="1">
                <a:latin typeface="Times New Roman" pitchFamily="-111" charset="0"/>
                <a:cs typeface="Times New Roman" pitchFamily="-111" charset="0"/>
              </a:rPr>
              <a:t>MobiCom</a:t>
            </a:r>
            <a:r>
              <a:rPr lang="en-US" sz="1600" i="1" dirty="0"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en-US" sz="1600" dirty="0" smtClean="0">
                <a:latin typeface="Times New Roman" pitchFamily="-111" charset="0"/>
                <a:cs typeface="Times New Roman" pitchFamily="-111" charset="0"/>
              </a:rPr>
              <a:t>2007, </a:t>
            </a:r>
          </a:p>
          <a:p>
            <a:r>
              <a:rPr lang="en-US" sz="1600" i="1" dirty="0" smtClean="0">
                <a:latin typeface="Times New Roman" pitchFamily="-111" charset="0"/>
                <a:cs typeface="Times New Roman" pitchFamily="-111" charset="0"/>
              </a:rPr>
              <a:t>IEEE Transactions on Mobile Computing (</a:t>
            </a:r>
            <a:r>
              <a:rPr lang="en-US" sz="1600" i="1" dirty="0" err="1" smtClean="0">
                <a:latin typeface="Times New Roman" pitchFamily="-111" charset="0"/>
                <a:cs typeface="Times New Roman" pitchFamily="-111" charset="0"/>
              </a:rPr>
              <a:t>TMC</a:t>
            </a:r>
            <a:r>
              <a:rPr lang="en-US" sz="1600" i="1" dirty="0" smtClean="0">
                <a:latin typeface="Times New Roman" pitchFamily="-111" charset="0"/>
                <a:cs typeface="Times New Roman" pitchFamily="-111" charset="0"/>
              </a:rPr>
              <a:t>). Accepted, Sept </a:t>
            </a:r>
            <a:r>
              <a:rPr lang="en-US" sz="1600" dirty="0" smtClean="0">
                <a:latin typeface="Times New Roman" pitchFamily="-111" charset="0"/>
                <a:cs typeface="Times New Roman" pitchFamily="-111" charset="0"/>
              </a:rPr>
              <a:t>2011</a:t>
            </a:r>
            <a:endParaRPr lang="en-US" sz="1600" dirty="0">
              <a:latin typeface="Times New Roman" pitchFamily="-111" charset="0"/>
              <a:cs typeface="Times New Roman" pitchFamily="-111" charset="0"/>
            </a:endParaRPr>
          </a:p>
        </p:txBody>
      </p:sp>
      <p:graphicFrame>
        <p:nvGraphicFramePr>
          <p:cNvPr id="59394" name="Object 3162"/>
          <p:cNvGraphicFramePr>
            <a:graphicFrameLocks noChangeAspect="1"/>
          </p:cNvGraphicFramePr>
          <p:nvPr/>
        </p:nvGraphicFramePr>
        <p:xfrm>
          <a:off x="1371600" y="3962400"/>
          <a:ext cx="5486400" cy="2211388"/>
        </p:xfrm>
        <a:graphic>
          <a:graphicData uri="http://schemas.openxmlformats.org/presentationml/2006/ole">
            <p:oleObj spid="_x0000_s59394" name="Visio" r:id="rId5" imgW="12364212" imgH="3963314" progId="">
              <p:embed/>
            </p:oleObj>
          </a:graphicData>
        </a:graphic>
      </p:graphicFrame>
      <p:sp>
        <p:nvSpPr>
          <p:cNvPr id="59401" name="TextBox 4"/>
          <p:cNvSpPr txBox="1">
            <a:spLocks noChangeArrowheads="1"/>
          </p:cNvSpPr>
          <p:nvPr/>
        </p:nvSpPr>
        <p:spPr bwMode="auto">
          <a:xfrm>
            <a:off x="990600" y="6248400"/>
            <a:ext cx="69376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Example 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association matrix </a:t>
            </a:r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to describe a given user’s location visiting preference</a:t>
            </a:r>
            <a:endParaRPr lang="en-US" sz="1600" dirty="0">
              <a:cs typeface="Times New Roman" pitchFamily="-11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zh-TW" sz="34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Eigen-behaviors &amp; Behavioral Similarity Distance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Eigen-behaviors (</a:t>
            </a:r>
            <a:r>
              <a:rPr lang="en-US" altLang="zh-TW" sz="2800" i="1" dirty="0" err="1" smtClean="0">
                <a:latin typeface="Times New Roman" pitchFamily="-111" charset="0"/>
                <a:ea typeface="新細明體" pitchFamily="-111" charset="-120"/>
              </a:rPr>
              <a:t>EB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): Vectors describing maximum remaining power in assoc. matrix </a:t>
            </a:r>
            <a:r>
              <a:rPr lang="en-US" altLang="zh-TW" sz="2800" i="1" dirty="0" smtClean="0">
                <a:latin typeface="Times New Roman" pitchFamily="-111" charset="0"/>
                <a:ea typeface="新細明體" pitchFamily="-111" charset="-120"/>
              </a:rPr>
              <a:t>M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 (through </a:t>
            </a:r>
            <a:r>
              <a:rPr lang="en-US" altLang="zh-TW" sz="2800" i="1" dirty="0" err="1" smtClean="0">
                <a:latin typeface="Times New Roman" pitchFamily="-111" charset="0"/>
                <a:ea typeface="新細明體" pitchFamily="-111" charset="-120"/>
              </a:rPr>
              <a:t>SVD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):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/>
            </a:r>
            <a:b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</a:b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- </a:t>
            </a:r>
            <a:r>
              <a:rPr lang="en-US" altLang="zh-TW" sz="2000" dirty="0" smtClean="0">
                <a:latin typeface="Times New Roman" pitchFamily="-111" charset="0"/>
                <a:ea typeface="新細明體" pitchFamily="-111" charset="-120"/>
              </a:rPr>
              <a:t>Eigen-vectors: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000" dirty="0" smtClean="0">
                <a:latin typeface="Times New Roman" pitchFamily="-111" charset="0"/>
                <a:ea typeface="新細明體" pitchFamily="-111" charset="-120"/>
              </a:rPr>
              <a:t>	- Eigen-values: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/>
            </a:r>
            <a:b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</a:b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- </a:t>
            </a:r>
            <a:r>
              <a:rPr lang="en-US" altLang="zh-TW" sz="2000" dirty="0" smtClean="0">
                <a:latin typeface="Times New Roman" pitchFamily="-111" charset="0"/>
                <a:ea typeface="新細明體" pitchFamily="-111" charset="-120"/>
              </a:rPr>
              <a:t>Relative importance:</a:t>
            </a:r>
            <a:endParaRPr lang="en-US" altLang="zh-TW" sz="2800" dirty="0" smtClean="0">
              <a:solidFill>
                <a:srgbClr val="008000"/>
              </a:solidFill>
              <a:latin typeface="Times New Roman" pitchFamily="-111" charset="0"/>
              <a:ea typeface="新細明體" pitchFamily="-111" charset="-12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dirty="0" smtClean="0">
              <a:solidFill>
                <a:srgbClr val="008000"/>
              </a:solidFill>
              <a:latin typeface="Times New Roman" pitchFamily="-111" charset="0"/>
              <a:ea typeface="新細明體" pitchFamily="-111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solidFill>
                  <a:srgbClr val="008000"/>
                </a:solidFill>
                <a:latin typeface="Times New Roman" pitchFamily="-111" charset="0"/>
                <a:ea typeface="新細明體" pitchFamily="-111" charset="-120"/>
              </a:rPr>
              <a:t>Eigen-behavior Distance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 weighted inner products of </a:t>
            </a:r>
            <a:r>
              <a:rPr lang="en-US" altLang="zh-TW" sz="2800" i="1" dirty="0" err="1" smtClean="0">
                <a:latin typeface="Times New Roman" pitchFamily="-111" charset="0"/>
                <a:ea typeface="新細明體" pitchFamily="-111" charset="-120"/>
              </a:rPr>
              <a:t>EBs</a:t>
            </a:r>
            <a:endParaRPr lang="en-US" altLang="zh-TW" sz="2800" dirty="0" smtClean="0">
              <a:latin typeface="Times New Roman" pitchFamily="-111" charset="0"/>
              <a:ea typeface="新細明體" pitchFamily="-111" charset="-12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Assoc. patterns can be re-constructed with low rank &amp; error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For over 99% of users, &lt; 7 vectors capture &gt; 90% of </a:t>
            </a:r>
            <a:r>
              <a:rPr lang="en-US" altLang="zh-TW" sz="2400" i="1" dirty="0" smtClean="0">
                <a:latin typeface="Times New Roman" pitchFamily="-111" charset="0"/>
                <a:ea typeface="新細明體" pitchFamily="-111" charset="-120"/>
              </a:rPr>
              <a:t>M</a:t>
            </a:r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’s power </a:t>
            </a:r>
          </a:p>
        </p:txBody>
      </p:sp>
      <p:pic>
        <p:nvPicPr>
          <p:cNvPr id="6144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133600"/>
            <a:ext cx="22352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2868" name="Object 2"/>
          <p:cNvGraphicFramePr>
            <a:graphicFrameLocks noChangeAspect="1"/>
          </p:cNvGraphicFramePr>
          <p:nvPr/>
        </p:nvGraphicFramePr>
        <p:xfrm>
          <a:off x="838200" y="5105400"/>
          <a:ext cx="3276600" cy="717550"/>
        </p:xfrm>
        <a:graphic>
          <a:graphicData uri="http://schemas.openxmlformats.org/presentationml/2006/ole">
            <p:oleObj spid="_x0000_s61442" name="Equation" r:id="rId5" imgW="1663560" imgH="368280" progId="Equation.3">
              <p:embed/>
            </p:oleObj>
          </a:graphicData>
        </a:graphic>
      </p:graphicFrame>
      <p:pic>
        <p:nvPicPr>
          <p:cNvPr id="6144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3733800"/>
            <a:ext cx="1676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048000"/>
            <a:ext cx="1965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3600" y="2667000"/>
            <a:ext cx="182403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5638800" y="2895600"/>
            <a:ext cx="2438400" cy="1524000"/>
            <a:chOff x="4368" y="1296"/>
            <a:chExt cx="1104" cy="912"/>
          </a:xfrm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4704" y="1296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4704" y="187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4368" y="1872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86400" y="3200400"/>
            <a:ext cx="1621130" cy="902732"/>
            <a:chOff x="5943600" y="2971800"/>
            <a:chExt cx="1621130" cy="902732"/>
          </a:xfrm>
        </p:grpSpPr>
        <p:sp>
          <p:nvSpPr>
            <p:cNvPr id="19" name="Oval 18"/>
            <p:cNvSpPr/>
            <p:nvPr/>
          </p:nvSpPr>
          <p:spPr>
            <a:xfrm>
              <a:off x="7086600" y="3352800"/>
              <a:ext cx="152400" cy="152400"/>
            </a:xfrm>
            <a:prstGeom prst="ellipse">
              <a:avLst/>
            </a:prstGeom>
            <a:solidFill>
              <a:srgbClr val="238D4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324600" y="35814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43600" y="35052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39000" y="30480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5400000" flipH="1" flipV="1">
              <a:off x="7010400" y="31242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6248400" y="33528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400800" y="3124200"/>
              <a:ext cx="762000" cy="228600"/>
            </a:xfrm>
            <a:prstGeom prst="line">
              <a:avLst/>
            </a:prstGeom>
            <a:ln>
              <a:headEnd type="stealth"/>
              <a:tailEnd type="stealt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5638800" y="304800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ED0000"/>
                </a:solidFill>
                <a:latin typeface="Times New Roman" pitchFamily="18" charset="0"/>
                <a:cs typeface="Times New Roman" pitchFamily="18" charset="0"/>
              </a:rPr>
              <a:t>Sim</a:t>
            </a:r>
            <a:r>
              <a:rPr lang="en-US" i="1" dirty="0" smtClean="0">
                <a:solidFill>
                  <a:srgbClr val="ED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 smtClean="0">
                <a:solidFill>
                  <a:srgbClr val="ED0000"/>
                </a:solidFill>
                <a:latin typeface="Times New Roman" pitchFamily="18" charset="0"/>
                <a:cs typeface="Times New Roman" pitchFamily="18" charset="0"/>
              </a:rPr>
              <a:t>U,V</a:t>
            </a:r>
            <a:r>
              <a:rPr lang="en-US" i="1" dirty="0" smtClean="0">
                <a:solidFill>
                  <a:srgbClr val="ED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i="1" dirty="0">
              <a:solidFill>
                <a:srgbClr val="ED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9000" y="2971800"/>
            <a:ext cx="1705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Multi-dimensional</a:t>
            </a:r>
          </a:p>
          <a:p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Behavioral</a:t>
            </a:r>
          </a:p>
          <a:p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  <a:endParaRPr lang="en-US" sz="16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Today’s Social Networks</a:t>
            </a:r>
            <a:endParaRPr lang="en-US" sz="36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logo_facebo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295400"/>
            <a:ext cx="1028700" cy="685800"/>
          </a:xfrm>
          <a:prstGeom prst="rect">
            <a:avLst/>
          </a:prstGeom>
        </p:spPr>
      </p:pic>
      <p:pic>
        <p:nvPicPr>
          <p:cNvPr id="5" name="Picture 4" descr="friendster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447800"/>
            <a:ext cx="1366982" cy="601472"/>
          </a:xfrm>
          <a:prstGeom prst="rect">
            <a:avLst/>
          </a:prstGeom>
        </p:spPr>
      </p:pic>
      <p:pic>
        <p:nvPicPr>
          <p:cNvPr id="6" name="Picture 5" descr="google-social-logo-large-rectangle-white-backgrou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219200"/>
            <a:ext cx="1526546" cy="609600"/>
          </a:xfrm>
          <a:prstGeom prst="rect">
            <a:avLst/>
          </a:prstGeom>
        </p:spPr>
      </p:pic>
      <p:pic>
        <p:nvPicPr>
          <p:cNvPr id="7" name="Picture 6" descr="ebay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895600"/>
            <a:ext cx="1278695" cy="532257"/>
          </a:xfrm>
          <a:prstGeom prst="rect">
            <a:avLst/>
          </a:prstGeom>
        </p:spPr>
      </p:pic>
      <p:pic>
        <p:nvPicPr>
          <p:cNvPr id="8" name="Picture 7" descr="digg-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3733800"/>
            <a:ext cx="1272540" cy="996990"/>
          </a:xfrm>
          <a:prstGeom prst="rect">
            <a:avLst/>
          </a:prstGeom>
        </p:spPr>
      </p:pic>
      <p:pic>
        <p:nvPicPr>
          <p:cNvPr id="9" name="Picture 8" descr="blogger-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0" y="3886200"/>
            <a:ext cx="762000" cy="757881"/>
          </a:xfrm>
          <a:prstGeom prst="rect">
            <a:avLst/>
          </a:prstGeom>
        </p:spPr>
      </p:pic>
      <p:pic>
        <p:nvPicPr>
          <p:cNvPr id="10" name="Picture 9" descr="flicker-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2971800"/>
            <a:ext cx="1066800" cy="795997"/>
          </a:xfrm>
          <a:prstGeom prst="rect">
            <a:avLst/>
          </a:prstGeom>
        </p:spPr>
      </p:pic>
      <p:pic>
        <p:nvPicPr>
          <p:cNvPr id="11" name="Picture 10" descr="amazon-logo-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048000"/>
            <a:ext cx="1568450" cy="460154"/>
          </a:xfrm>
          <a:prstGeom prst="rect">
            <a:avLst/>
          </a:prstGeom>
        </p:spPr>
      </p:pic>
      <p:pic>
        <p:nvPicPr>
          <p:cNvPr id="12" name="Picture 11" descr="twitter-bird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066800"/>
            <a:ext cx="1353136" cy="1085850"/>
          </a:xfrm>
          <a:prstGeom prst="rect">
            <a:avLst/>
          </a:prstGeom>
        </p:spPr>
      </p:pic>
      <p:pic>
        <p:nvPicPr>
          <p:cNvPr id="13" name="Picture 12" descr="yahoo_logo_1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00" y="3886200"/>
            <a:ext cx="1295400" cy="863600"/>
          </a:xfrm>
          <a:prstGeom prst="rect">
            <a:avLst/>
          </a:prstGeom>
        </p:spPr>
      </p:pic>
      <p:pic>
        <p:nvPicPr>
          <p:cNvPr id="14" name="Picture 13" descr="youtube-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00" y="2743200"/>
            <a:ext cx="1371600" cy="971667"/>
          </a:xfrm>
          <a:prstGeom prst="rect">
            <a:avLst/>
          </a:prstGeom>
        </p:spPr>
      </p:pic>
      <p:pic>
        <p:nvPicPr>
          <p:cNvPr id="15" name="Picture 14" descr="Wikipedia-logo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1600" y="5257800"/>
            <a:ext cx="1122900" cy="1375495"/>
          </a:xfrm>
          <a:prstGeom prst="rect">
            <a:avLst/>
          </a:prstGeom>
        </p:spPr>
      </p:pic>
      <p:pic>
        <p:nvPicPr>
          <p:cNvPr id="16" name="Picture 15" descr="microsoft-bing-logo-design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7800" y="3962400"/>
            <a:ext cx="1524000" cy="830094"/>
          </a:xfrm>
          <a:prstGeom prst="rect">
            <a:avLst/>
          </a:prstGeom>
        </p:spPr>
      </p:pic>
      <p:pic>
        <p:nvPicPr>
          <p:cNvPr id="17" name="Picture 16" descr="linked-in-logo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0200" y="1905000"/>
            <a:ext cx="1114052" cy="834464"/>
          </a:xfrm>
          <a:prstGeom prst="rect">
            <a:avLst/>
          </a:prstGeom>
        </p:spPr>
      </p:pic>
      <p:pic>
        <p:nvPicPr>
          <p:cNvPr id="18" name="Picture 17" descr="myspace-logo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05200" y="2209800"/>
            <a:ext cx="1703070" cy="470638"/>
          </a:xfrm>
          <a:prstGeom prst="rect">
            <a:avLst/>
          </a:prstGeom>
        </p:spPr>
      </p:pic>
      <p:pic>
        <p:nvPicPr>
          <p:cNvPr id="19" name="Picture 18" descr="waze_logo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4200" y="5410200"/>
            <a:ext cx="1447800" cy="467349"/>
          </a:xfrm>
          <a:prstGeom prst="rect">
            <a:avLst/>
          </a:prstGeom>
        </p:spPr>
      </p:pic>
      <p:pic>
        <p:nvPicPr>
          <p:cNvPr id="20" name="Picture 19" descr="amzon-mech-turk-logoAI3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76800" y="6065370"/>
            <a:ext cx="2133600" cy="343049"/>
          </a:xfrm>
          <a:prstGeom prst="rect">
            <a:avLst/>
          </a:prstGeom>
        </p:spPr>
      </p:pic>
      <p:pic>
        <p:nvPicPr>
          <p:cNvPr id="21" name="Picture 20" descr="foursquare-logo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15000" y="2286000"/>
            <a:ext cx="1272540" cy="510454"/>
          </a:xfrm>
          <a:prstGeom prst="rect">
            <a:avLst/>
          </a:prstGeom>
        </p:spPr>
      </p:pic>
      <p:pic>
        <p:nvPicPr>
          <p:cNvPr id="22" name="Picture 21" descr="Einstein-at-home.gi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5181600"/>
            <a:ext cx="2761488" cy="539353"/>
          </a:xfrm>
          <a:prstGeom prst="rect">
            <a:avLst/>
          </a:prstGeom>
        </p:spPr>
      </p:pic>
      <p:pic>
        <p:nvPicPr>
          <p:cNvPr id="23" name="Picture 22" descr="orkut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43800" y="2286000"/>
            <a:ext cx="76200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zh-TW" sz="4000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User Groups in WLAN - Observations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Identified hundreds of distinct groups of similar users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Skewed group size distribution –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000" dirty="0" smtClean="0">
                <a:latin typeface="Times New Roman" pitchFamily="-111" charset="0"/>
                <a:ea typeface="新細明體" pitchFamily="-111" charset="-120"/>
              </a:rPr>
              <a:t>the largest 10 groups account for more than 30% of the population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000" dirty="0" smtClean="0">
                <a:latin typeface="Times New Roman" pitchFamily="-111" charset="0"/>
                <a:ea typeface="新細明體" pitchFamily="-111" charset="-120"/>
              </a:rPr>
              <a:t>Power-law distributed of group sizes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Some groups visit multiple locations with similar importance –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000" dirty="0" smtClean="0">
                <a:latin typeface="Times New Roman" pitchFamily="-111" charset="0"/>
                <a:ea typeface="新細明體" pitchFamily="-111" charset="-120"/>
              </a:rPr>
              <a:t>taking the most important location for each user is not sufficient</a:t>
            </a:r>
          </a:p>
          <a:p>
            <a:pPr eaLnBrk="1" hangingPunct="1"/>
            <a:endParaRPr lang="zh-TW" altLang="en-US" sz="2400" dirty="0" smtClean="0">
              <a:latin typeface="Times New Roman" pitchFamily="-111" charset="0"/>
              <a:ea typeface="新細明體" pitchFamily="-111" charset="-120"/>
            </a:endParaRPr>
          </a:p>
        </p:txBody>
      </p:sp>
      <p:pic>
        <p:nvPicPr>
          <p:cNvPr id="65540" name="Picture 4" descr="group_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505200"/>
            <a:ext cx="43053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8077200" y="6324600"/>
            <a:ext cx="898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Videos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3962400"/>
            <a:ext cx="2286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000" dirty="0" smtClean="0">
                <a:solidFill>
                  <a:srgbClr val="0070C0"/>
                </a:solidFill>
                <a:latin typeface="Times New Roman" pitchFamily="-111" charset="0"/>
                <a:ea typeface="新細明體" pitchFamily="-111" charset="-120"/>
              </a:rPr>
              <a:t>“Power-law distributed of group sizes”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88392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611" name="Group 4"/>
          <p:cNvGrpSpPr>
            <a:grpSpLocks/>
          </p:cNvGrpSpPr>
          <p:nvPr/>
        </p:nvGrpSpPr>
        <p:grpSpPr bwMode="auto">
          <a:xfrm>
            <a:off x="1066800" y="4267200"/>
            <a:ext cx="7086600" cy="1676400"/>
            <a:chOff x="342798" y="2519987"/>
            <a:chExt cx="8801202" cy="2350063"/>
          </a:xfrm>
        </p:grpSpPr>
        <p:pic>
          <p:nvPicPr>
            <p:cNvPr id="68615" name="Picture 5" descr="fully-connected-15-node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9296" y="2685650"/>
              <a:ext cx="2343405" cy="2132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6" name="Picture 6" descr="graph of 24 Bernoulli numbers mod 1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49887" y="2520082"/>
              <a:ext cx="2194113" cy="219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7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68259" y="2519987"/>
              <a:ext cx="2281628" cy="2298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2798" y="2685650"/>
              <a:ext cx="2171700" cy="218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8612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u="sng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Behavioral Similarity Graphs</a:t>
            </a:r>
          </a:p>
        </p:txBody>
      </p:sp>
      <p:sp>
        <p:nvSpPr>
          <p:cNvPr id="68613" name="TextBox 8"/>
          <p:cNvSpPr txBox="1">
            <a:spLocks noChangeArrowheads="1"/>
          </p:cNvSpPr>
          <p:nvPr/>
        </p:nvSpPr>
        <p:spPr bwMode="auto">
          <a:xfrm>
            <a:off x="228600" y="6396335"/>
            <a:ext cx="8496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itchFamily="-111" charset="0"/>
              </a:rPr>
              <a:t>G. </a:t>
            </a:r>
            <a:r>
              <a:rPr lang="en-US" sz="1200" dirty="0" err="1">
                <a:latin typeface="Times New Roman" pitchFamily="-111" charset="0"/>
              </a:rPr>
              <a:t>Thakur</a:t>
            </a:r>
            <a:r>
              <a:rPr lang="en-US" sz="1200" dirty="0">
                <a:latin typeface="Times New Roman" pitchFamily="-111" charset="0"/>
              </a:rPr>
              <a:t>, A. </a:t>
            </a:r>
            <a:r>
              <a:rPr lang="en-US" sz="1200" dirty="0" err="1">
                <a:latin typeface="Times New Roman" pitchFamily="-111" charset="0"/>
              </a:rPr>
              <a:t>Helmy</a:t>
            </a:r>
            <a:r>
              <a:rPr lang="en-US" sz="1200" dirty="0">
                <a:latin typeface="Times New Roman" pitchFamily="-111" charset="0"/>
              </a:rPr>
              <a:t>, W. Hsu, “Similarity analysis and modeling of similarity in mobile societies: The missing link”, </a:t>
            </a:r>
            <a:r>
              <a:rPr lang="en-US" sz="1200" i="1" dirty="0" smtClean="0">
                <a:latin typeface="Times New Roman" pitchFamily="-111" charset="0"/>
              </a:rPr>
              <a:t>ACM </a:t>
            </a:r>
            <a:r>
              <a:rPr lang="en-US" sz="1200" i="1" dirty="0" err="1" smtClean="0">
                <a:latin typeface="Times New Roman" pitchFamily="-111" charset="0"/>
              </a:rPr>
              <a:t>MobiCom</a:t>
            </a:r>
            <a:r>
              <a:rPr lang="en-US" sz="1200" i="1" dirty="0" smtClean="0">
                <a:latin typeface="Times New Roman" pitchFamily="-111" charset="0"/>
              </a:rPr>
              <a:t> </a:t>
            </a:r>
          </a:p>
          <a:p>
            <a:r>
              <a:rPr lang="en-US" sz="1200" i="1" dirty="0" smtClean="0">
                <a:latin typeface="Times New Roman" pitchFamily="-111" charset="0"/>
              </a:rPr>
              <a:t>CHANTS</a:t>
            </a:r>
            <a:r>
              <a:rPr lang="en-US" sz="1200" dirty="0" smtClean="0">
                <a:latin typeface="Times New Roman" pitchFamily="-111" charset="0"/>
              </a:rPr>
              <a:t>, Sept. 2010.</a:t>
            </a:r>
            <a:endParaRPr lang="en-US" sz="1200" dirty="0">
              <a:latin typeface="Times New Roman" pitchFamily="-111" charset="0"/>
            </a:endParaRPr>
          </a:p>
        </p:txBody>
      </p:sp>
      <p:sp>
        <p:nvSpPr>
          <p:cNvPr id="68614" name="TextBox 9"/>
          <p:cNvSpPr txBox="1">
            <a:spLocks noChangeArrowheads="1"/>
          </p:cNvSpPr>
          <p:nvPr/>
        </p:nvSpPr>
        <p:spPr bwMode="auto">
          <a:xfrm>
            <a:off x="838200" y="5867400"/>
            <a:ext cx="7094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-111" charset="0"/>
              </a:rPr>
              <a:t>Random and community models produce fully connected similarity graphs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4"/>
          <p:cNvGrpSpPr>
            <a:grpSpLocks/>
          </p:cNvGrpSpPr>
          <p:nvPr/>
        </p:nvGrpSpPr>
        <p:grpSpPr bwMode="auto">
          <a:xfrm>
            <a:off x="1600200" y="3352800"/>
            <a:ext cx="6964363" cy="2825750"/>
            <a:chOff x="281642" y="739091"/>
            <a:chExt cx="8862358" cy="5453318"/>
          </a:xfrm>
        </p:grpSpPr>
        <p:pic>
          <p:nvPicPr>
            <p:cNvPr id="67607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1643" y="739091"/>
              <a:ext cx="8862357" cy="2751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08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1642" y="3491009"/>
              <a:ext cx="8862357" cy="270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587" name="TextBox 5"/>
          <p:cNvSpPr txBox="1">
            <a:spLocks noChangeArrowheads="1"/>
          </p:cNvSpPr>
          <p:nvPr/>
        </p:nvSpPr>
        <p:spPr bwMode="auto">
          <a:xfrm>
            <a:off x="6781800" y="3124200"/>
            <a:ext cx="6588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-111" charset="0"/>
              </a:rPr>
              <a:t>Models</a:t>
            </a:r>
          </a:p>
        </p:txBody>
      </p:sp>
      <p:sp>
        <p:nvSpPr>
          <p:cNvPr id="67588" name="TextBox 6"/>
          <p:cNvSpPr txBox="1">
            <a:spLocks noChangeArrowheads="1"/>
          </p:cNvSpPr>
          <p:nvPr/>
        </p:nvSpPr>
        <p:spPr bwMode="auto">
          <a:xfrm>
            <a:off x="2895600" y="3124200"/>
            <a:ext cx="5889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-111" charset="0"/>
              </a:rPr>
              <a:t>Traces</a:t>
            </a:r>
          </a:p>
        </p:txBody>
      </p:sp>
      <p:pic>
        <p:nvPicPr>
          <p:cNvPr id="6758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914400"/>
            <a:ext cx="357505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8050" y="914400"/>
            <a:ext cx="37957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TextBox 3"/>
          <p:cNvSpPr txBox="1">
            <a:spLocks noChangeArrowheads="1"/>
          </p:cNvSpPr>
          <p:nvPr/>
        </p:nvSpPr>
        <p:spPr bwMode="auto">
          <a:xfrm>
            <a:off x="7346950" y="1809750"/>
            <a:ext cx="654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-111" charset="0"/>
              </a:rPr>
              <a:t>Models</a:t>
            </a:r>
          </a:p>
        </p:txBody>
      </p:sp>
      <p:sp>
        <p:nvSpPr>
          <p:cNvPr id="67592" name="TextBox 4"/>
          <p:cNvSpPr txBox="1">
            <a:spLocks noChangeArrowheads="1"/>
          </p:cNvSpPr>
          <p:nvPr/>
        </p:nvSpPr>
        <p:spPr bwMode="auto">
          <a:xfrm>
            <a:off x="5410200" y="1998663"/>
            <a:ext cx="60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-111" charset="0"/>
              </a:rPr>
              <a:t>Traces</a:t>
            </a:r>
          </a:p>
        </p:txBody>
      </p:sp>
      <p:cxnSp>
        <p:nvCxnSpPr>
          <p:cNvPr id="12" name="Straight Arrow Connector 11"/>
          <p:cNvCxnSpPr>
            <a:cxnSpLocks noChangeShapeType="1"/>
            <a:stCxn id="67591" idx="2"/>
          </p:cNvCxnSpPr>
          <p:nvPr/>
        </p:nvCxnSpPr>
        <p:spPr bwMode="auto">
          <a:xfrm rot="5400000">
            <a:off x="7364412" y="2274888"/>
            <a:ext cx="498475" cy="120650"/>
          </a:xfrm>
          <a:prstGeom prst="straightConnector1">
            <a:avLst/>
          </a:prstGeom>
          <a:noFill/>
          <a:ln w="19050">
            <a:solidFill>
              <a:schemeClr val="tx2"/>
            </a:solidFill>
            <a:prstDash val="sysDash"/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7693819" y="1540669"/>
            <a:ext cx="317500" cy="350838"/>
          </a:xfrm>
          <a:prstGeom prst="straightConnector1">
            <a:avLst/>
          </a:prstGeom>
          <a:noFill/>
          <a:ln w="19050">
            <a:solidFill>
              <a:schemeClr val="tx2"/>
            </a:solidFill>
            <a:prstDash val="sysDash"/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 flipH="1" flipV="1">
            <a:off x="5491163" y="1874838"/>
            <a:ext cx="3175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ash"/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572125" y="1168400"/>
            <a:ext cx="155575" cy="547688"/>
          </a:xfrm>
          <a:prstGeom prst="ellipse">
            <a:avLst/>
          </a:prstGeom>
          <a:noFill/>
          <a:ln w="9525">
            <a:solidFill>
              <a:srgbClr val="B6DCDF"/>
            </a:solidFill>
            <a:prstDash val="sysDash"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rot="10800000" flipV="1">
            <a:off x="5253038" y="2190750"/>
            <a:ext cx="319087" cy="111125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ash"/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7598" name="TextBox 18"/>
          <p:cNvSpPr txBox="1">
            <a:spLocks noChangeArrowheads="1"/>
          </p:cNvSpPr>
          <p:nvPr/>
        </p:nvSpPr>
        <p:spPr bwMode="auto">
          <a:xfrm>
            <a:off x="3611563" y="1843088"/>
            <a:ext cx="6556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-111" charset="0"/>
              </a:rPr>
              <a:t>Models</a:t>
            </a:r>
          </a:p>
        </p:txBody>
      </p:sp>
      <p:cxnSp>
        <p:nvCxnSpPr>
          <p:cNvPr id="18" name="Straight Arrow Connector 17"/>
          <p:cNvCxnSpPr>
            <a:cxnSpLocks noChangeShapeType="1"/>
            <a:stCxn id="67598" idx="2"/>
          </p:cNvCxnSpPr>
          <p:nvPr/>
        </p:nvCxnSpPr>
        <p:spPr bwMode="auto">
          <a:xfrm rot="5400000">
            <a:off x="3629819" y="2307432"/>
            <a:ext cx="498475" cy="122237"/>
          </a:xfrm>
          <a:prstGeom prst="straightConnector1">
            <a:avLst/>
          </a:prstGeom>
          <a:noFill/>
          <a:ln w="19050">
            <a:solidFill>
              <a:schemeClr val="tx2"/>
            </a:solidFill>
            <a:prstDash val="sysDash"/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5400000" flipH="1" flipV="1">
            <a:off x="3958432" y="1574006"/>
            <a:ext cx="317500" cy="350837"/>
          </a:xfrm>
          <a:prstGeom prst="straightConnector1">
            <a:avLst/>
          </a:prstGeom>
          <a:noFill/>
          <a:ln w="19050">
            <a:solidFill>
              <a:schemeClr val="tx2"/>
            </a:solidFill>
            <a:prstDash val="sysDash"/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7601" name="TextBox 21"/>
          <p:cNvSpPr txBox="1">
            <a:spLocks noChangeArrowheads="1"/>
          </p:cNvSpPr>
          <p:nvPr/>
        </p:nvSpPr>
        <p:spPr bwMode="auto">
          <a:xfrm>
            <a:off x="1863725" y="2054225"/>
            <a:ext cx="574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-111" charset="0"/>
              </a:rPr>
              <a:t>Traces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1945481" y="1929607"/>
            <a:ext cx="315913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ash"/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025650" y="1112838"/>
            <a:ext cx="153988" cy="658812"/>
          </a:xfrm>
          <a:prstGeom prst="ellipse">
            <a:avLst/>
          </a:prstGeom>
          <a:noFill/>
          <a:ln w="9525">
            <a:solidFill>
              <a:srgbClr val="B6DCDF"/>
            </a:solidFill>
            <a:prstDash val="sysDash"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rot="10800000" flipV="1">
            <a:off x="1704975" y="2246313"/>
            <a:ext cx="320675" cy="10953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ash"/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7605" name="TextBox 23"/>
          <p:cNvSpPr txBox="1">
            <a:spLocks noChangeArrowheads="1"/>
          </p:cNvSpPr>
          <p:nvPr/>
        </p:nvSpPr>
        <p:spPr bwMode="auto">
          <a:xfrm>
            <a:off x="1676400" y="381000"/>
            <a:ext cx="604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u="sng">
                <a:solidFill>
                  <a:srgbClr val="0000FF"/>
                </a:solidFill>
                <a:latin typeface="Times New Roman" pitchFamily="-111" charset="0"/>
              </a:rPr>
              <a:t>Behavioral Similarity: The Missing Link</a:t>
            </a:r>
          </a:p>
        </p:txBody>
      </p:sp>
      <p:sp>
        <p:nvSpPr>
          <p:cNvPr id="67606" name="TextBox 24"/>
          <p:cNvSpPr txBox="1">
            <a:spLocks noChangeArrowheads="1"/>
          </p:cNvSpPr>
          <p:nvPr/>
        </p:nvSpPr>
        <p:spPr bwMode="auto">
          <a:xfrm>
            <a:off x="1219200" y="6211888"/>
            <a:ext cx="7550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-111" charset="0"/>
              </a:rPr>
              <a:t>Existing models produce behaviorally homogeneous users and lack the richness</a:t>
            </a:r>
          </a:p>
          <a:p>
            <a:r>
              <a:rPr lang="en-US">
                <a:latin typeface="Times New Roman" pitchFamily="-111" charset="0"/>
              </a:rPr>
              <a:t>of behavioral structure in real traces. Richer models are needed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zh-TW" sz="3500" i="1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Profile-cast: </a:t>
            </a:r>
            <a:r>
              <a:rPr lang="en-US" altLang="zh-TW" sz="35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A New Communication Paradigm</a:t>
            </a:r>
            <a:r>
              <a:rPr lang="en-US" altLang="zh-TW" sz="40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/>
            </a:r>
            <a:br>
              <a:rPr lang="en-US" altLang="zh-TW" sz="40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</a:br>
            <a:r>
              <a:rPr lang="en-US" altLang="zh-TW" sz="1600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W. Hsu, D. </a:t>
            </a:r>
            <a:r>
              <a:rPr lang="en-US" altLang="zh-TW" sz="1600" dirty="0" err="1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Dutta</a:t>
            </a:r>
            <a:r>
              <a:rPr lang="en-US" altLang="zh-TW" sz="1600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, A. </a:t>
            </a:r>
            <a:r>
              <a:rPr lang="en-US" altLang="zh-TW" sz="1600" dirty="0" err="1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Helmy</a:t>
            </a:r>
            <a:r>
              <a:rPr lang="en-US" altLang="zh-TW" sz="1600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, </a:t>
            </a:r>
            <a:r>
              <a:rPr lang="en-US" altLang="zh-TW" sz="1600" i="1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ACM </a:t>
            </a:r>
            <a:r>
              <a:rPr lang="en-US" altLang="zh-TW" sz="1600" i="1" dirty="0" err="1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Mobicom</a:t>
            </a:r>
            <a:r>
              <a:rPr lang="en-US" altLang="zh-TW" sz="1600" i="1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</a:t>
            </a:r>
            <a:r>
              <a:rPr lang="en-US" altLang="zh-TW" sz="1600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2007, </a:t>
            </a:r>
            <a:r>
              <a:rPr lang="en-US" altLang="zh-TW" sz="1600" i="1" dirty="0" err="1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WCNC</a:t>
            </a:r>
            <a:r>
              <a:rPr lang="en-US" altLang="zh-TW" sz="1600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2008, </a:t>
            </a:r>
            <a:r>
              <a:rPr lang="en-US" altLang="zh-TW" sz="1600" i="1" dirty="0" err="1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AdHoc</a:t>
            </a:r>
            <a:r>
              <a:rPr lang="en-US" altLang="zh-TW" sz="1600" i="1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Nets </a:t>
            </a:r>
            <a:r>
              <a:rPr lang="en-US" altLang="zh-TW" sz="1600" i="1" dirty="0" err="1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Jrnl</a:t>
            </a:r>
            <a:r>
              <a:rPr lang="en-US" altLang="zh-TW" sz="1600" i="1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2011</a:t>
            </a:r>
            <a:endParaRPr lang="zh-TW" altLang="en-US" sz="1600" dirty="0" smtClean="0">
              <a:solidFill>
                <a:schemeClr val="tx1"/>
              </a:solidFill>
              <a:latin typeface="Times New Roman" pitchFamily="-111" charset="0"/>
              <a:ea typeface="新細明體" pitchFamily="-111" charset="-12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8686800" cy="4525963"/>
          </a:xfrm>
        </p:spPr>
        <p:txBody>
          <a:bodyPr/>
          <a:lstStyle/>
          <a:p>
            <a:pPr eaLnBrk="1" hangingPunct="1"/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Sending messages to others with similar behavior, without knowing their identity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Announcements to users with specific behavioral profile </a:t>
            </a:r>
            <a:r>
              <a:rPr lang="en-US" altLang="zh-TW" sz="2400" i="1" dirty="0" smtClean="0">
                <a:latin typeface="Times New Roman" pitchFamily="-111" charset="0"/>
                <a:ea typeface="新細明體" pitchFamily="-111" charset="-120"/>
              </a:rPr>
              <a:t>V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Interest-based ads, similarity resource discovery</a:t>
            </a:r>
          </a:p>
          <a:p>
            <a:pPr eaLnBrk="1" hangingPunct="1"/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Case study: Delay Tolerant Networks (</a:t>
            </a:r>
            <a:r>
              <a:rPr lang="en-US" altLang="zh-TW" sz="2800" dirty="0" err="1" smtClean="0">
                <a:latin typeface="Times New Roman" pitchFamily="-111" charset="0"/>
                <a:ea typeface="新細明體" pitchFamily="-111" charset="-120"/>
              </a:rPr>
              <a:t>DTNs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)</a:t>
            </a: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2362200" y="6172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A</a:t>
            </a: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5562600" y="4953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B</a:t>
            </a: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>
            <a:off x="1600200" y="5410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E</a:t>
            </a: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6172200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C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41675" y="5181600"/>
            <a:ext cx="1898650" cy="457200"/>
            <a:chOff x="1274" y="1440"/>
            <a:chExt cx="1196" cy="288"/>
          </a:xfrm>
        </p:grpSpPr>
        <p:sp>
          <p:nvSpPr>
            <p:cNvPr id="69657" name="Line 9"/>
            <p:cNvSpPr>
              <a:spLocks noChangeShapeType="1"/>
            </p:cNvSpPr>
            <p:nvPr/>
          </p:nvSpPr>
          <p:spPr bwMode="auto">
            <a:xfrm flipV="1">
              <a:off x="1824" y="1440"/>
              <a:ext cx="0" cy="2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8" name="Text Box 10"/>
            <p:cNvSpPr txBox="1">
              <a:spLocks noChangeArrowheads="1"/>
            </p:cNvSpPr>
            <p:nvPr/>
          </p:nvSpPr>
          <p:spPr bwMode="auto">
            <a:xfrm>
              <a:off x="1274" y="1463"/>
              <a:ext cx="1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cs typeface="Arial" charset="0"/>
                </a:rPr>
                <a:t>Is B similar to </a:t>
              </a:r>
              <a:r>
                <a:rPr lang="en-US" i="1">
                  <a:cs typeface="Arial" charset="0"/>
                </a:rPr>
                <a:t>V</a:t>
              </a:r>
              <a:r>
                <a:rPr lang="en-US">
                  <a:cs typeface="Arial" charset="0"/>
                </a:rPr>
                <a:t>?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111250" y="5105400"/>
            <a:ext cx="1898650" cy="519113"/>
            <a:chOff x="-68" y="1392"/>
            <a:chExt cx="1196" cy="327"/>
          </a:xfrm>
        </p:grpSpPr>
        <p:sp>
          <p:nvSpPr>
            <p:cNvPr id="69655" name="Text Box 12"/>
            <p:cNvSpPr txBox="1">
              <a:spLocks noChangeArrowheads="1"/>
            </p:cNvSpPr>
            <p:nvPr/>
          </p:nvSpPr>
          <p:spPr bwMode="auto">
            <a:xfrm>
              <a:off x="-68" y="1488"/>
              <a:ext cx="1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cs typeface="Arial" charset="0"/>
                </a:rPr>
                <a:t>Is E similar to </a:t>
              </a:r>
              <a:r>
                <a:rPr lang="en-US" i="1">
                  <a:cs typeface="Arial" charset="0"/>
                </a:rPr>
                <a:t>V</a:t>
              </a:r>
              <a:r>
                <a:rPr lang="en-US">
                  <a:cs typeface="Arial" charset="0"/>
                </a:rPr>
                <a:t>?</a:t>
              </a:r>
            </a:p>
          </p:txBody>
        </p:sp>
        <p:sp>
          <p:nvSpPr>
            <p:cNvPr id="69656" name="Line 13"/>
            <p:cNvSpPr>
              <a:spLocks noChangeShapeType="1"/>
            </p:cNvSpPr>
            <p:nvPr/>
          </p:nvSpPr>
          <p:spPr bwMode="auto">
            <a:xfrm flipH="1">
              <a:off x="384" y="1392"/>
              <a:ext cx="144" cy="24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42" name="Oval 14"/>
          <p:cNvSpPr>
            <a:spLocks noChangeArrowheads="1"/>
          </p:cNvSpPr>
          <p:nvPr/>
        </p:nvSpPr>
        <p:spPr bwMode="auto">
          <a:xfrm>
            <a:off x="6934200" y="5410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D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638800" y="5181600"/>
            <a:ext cx="2139950" cy="946150"/>
            <a:chOff x="2784" y="1440"/>
            <a:chExt cx="1348" cy="596"/>
          </a:xfrm>
        </p:grpSpPr>
        <p:sp>
          <p:nvSpPr>
            <p:cNvPr id="69651" name="Line 16"/>
            <p:cNvSpPr>
              <a:spLocks noChangeShapeType="1"/>
            </p:cNvSpPr>
            <p:nvPr/>
          </p:nvSpPr>
          <p:spPr bwMode="auto">
            <a:xfrm flipV="1">
              <a:off x="3216" y="1440"/>
              <a:ext cx="0" cy="2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2" name="Text Box 17"/>
            <p:cNvSpPr txBox="1">
              <a:spLocks noChangeArrowheads="1"/>
            </p:cNvSpPr>
            <p:nvPr/>
          </p:nvSpPr>
          <p:spPr bwMode="auto">
            <a:xfrm>
              <a:off x="3168" y="1536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cs typeface="Arial" charset="0"/>
                </a:rPr>
                <a:t>?</a:t>
              </a:r>
            </a:p>
          </p:txBody>
        </p:sp>
        <p:sp>
          <p:nvSpPr>
            <p:cNvPr id="69653" name="Line 18"/>
            <p:cNvSpPr>
              <a:spLocks noChangeShapeType="1"/>
            </p:cNvSpPr>
            <p:nvPr/>
          </p:nvSpPr>
          <p:spPr bwMode="auto">
            <a:xfrm flipV="1">
              <a:off x="3216" y="1680"/>
              <a:ext cx="384" cy="4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Text Box 19"/>
            <p:cNvSpPr txBox="1">
              <a:spLocks noChangeArrowheads="1"/>
            </p:cNvSpPr>
            <p:nvPr/>
          </p:nvSpPr>
          <p:spPr bwMode="auto">
            <a:xfrm>
              <a:off x="2784" y="1632"/>
              <a:ext cx="13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en-US">
                <a:cs typeface="Arial" charset="0"/>
              </a:endParaRPr>
            </a:p>
            <a:p>
              <a:pPr algn="ctr"/>
              <a:r>
                <a:rPr lang="en-US">
                  <a:cs typeface="Arial" charset="0"/>
                </a:rPr>
                <a:t>Is C/D similar to </a:t>
              </a:r>
              <a:r>
                <a:rPr lang="en-US" i="1">
                  <a:cs typeface="Arial" charset="0"/>
                </a:rPr>
                <a:t>V</a:t>
              </a:r>
              <a:r>
                <a:rPr lang="en-US">
                  <a:cs typeface="Arial" charset="0"/>
                </a:rPr>
                <a:t>?</a:t>
              </a:r>
            </a:p>
          </p:txBody>
        </p:sp>
      </p:grpSp>
      <p:grpSp>
        <p:nvGrpSpPr>
          <p:cNvPr id="69644" name="Group 24"/>
          <p:cNvGrpSpPr>
            <a:grpSpLocks/>
          </p:cNvGrpSpPr>
          <p:nvPr/>
        </p:nvGrpSpPr>
        <p:grpSpPr bwMode="auto">
          <a:xfrm>
            <a:off x="1219200" y="1524000"/>
            <a:ext cx="2547938" cy="369888"/>
            <a:chOff x="533400" y="4724400"/>
            <a:chExt cx="2548088" cy="369332"/>
          </a:xfrm>
        </p:grpSpPr>
        <p:sp>
          <p:nvSpPr>
            <p:cNvPr id="69649" name="TextBox 22"/>
            <p:cNvSpPr txBox="1">
              <a:spLocks noChangeArrowheads="1"/>
            </p:cNvSpPr>
            <p:nvPr/>
          </p:nvSpPr>
          <p:spPr bwMode="auto">
            <a:xfrm>
              <a:off x="533400" y="4724400"/>
              <a:ext cx="1018841" cy="369332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Payload</a:t>
              </a:r>
            </a:p>
          </p:txBody>
        </p:sp>
        <p:sp>
          <p:nvSpPr>
            <p:cNvPr id="69650" name="TextBox 23"/>
            <p:cNvSpPr txBox="1">
              <a:spLocks noChangeArrowheads="1"/>
            </p:cNvSpPr>
            <p:nvPr/>
          </p:nvSpPr>
          <p:spPr bwMode="auto">
            <a:xfrm>
              <a:off x="1524000" y="4724400"/>
              <a:ext cx="1557488" cy="3693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Dest Address</a:t>
              </a:r>
            </a:p>
          </p:txBody>
        </p:sp>
      </p:grpSp>
      <p:grpSp>
        <p:nvGrpSpPr>
          <p:cNvPr id="69645" name="Group 25"/>
          <p:cNvGrpSpPr>
            <a:grpSpLocks/>
          </p:cNvGrpSpPr>
          <p:nvPr/>
        </p:nvGrpSpPr>
        <p:grpSpPr bwMode="auto">
          <a:xfrm>
            <a:off x="4648200" y="1524000"/>
            <a:ext cx="2535238" cy="369888"/>
            <a:chOff x="533400" y="4724400"/>
            <a:chExt cx="2535239" cy="369332"/>
          </a:xfrm>
        </p:grpSpPr>
        <p:sp>
          <p:nvSpPr>
            <p:cNvPr id="69647" name="TextBox 26"/>
            <p:cNvSpPr txBox="1">
              <a:spLocks noChangeArrowheads="1"/>
            </p:cNvSpPr>
            <p:nvPr/>
          </p:nvSpPr>
          <p:spPr bwMode="auto">
            <a:xfrm>
              <a:off x="533400" y="4724400"/>
              <a:ext cx="1018841" cy="3693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Payload</a:t>
              </a:r>
            </a:p>
          </p:txBody>
        </p:sp>
        <p:sp>
          <p:nvSpPr>
            <p:cNvPr id="69648" name="TextBox 27"/>
            <p:cNvSpPr txBox="1">
              <a:spLocks noChangeArrowheads="1"/>
            </p:cNvSpPr>
            <p:nvPr/>
          </p:nvSpPr>
          <p:spPr bwMode="auto">
            <a:xfrm>
              <a:off x="1524000" y="4724400"/>
              <a:ext cx="1544639" cy="3693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Target Profile</a:t>
              </a:r>
            </a:p>
          </p:txBody>
        </p:sp>
      </p:grpSp>
      <p:sp>
        <p:nvSpPr>
          <p:cNvPr id="29" name="Striped Right Arrow 28"/>
          <p:cNvSpPr>
            <a:spLocks noChangeArrowheads="1"/>
          </p:cNvSpPr>
          <p:nvPr/>
        </p:nvSpPr>
        <p:spPr bwMode="auto">
          <a:xfrm>
            <a:off x="3810000" y="1600200"/>
            <a:ext cx="762000" cy="304800"/>
          </a:xfrm>
          <a:custGeom>
            <a:avLst/>
            <a:gdLst>
              <a:gd name="T0" fmla="*/ 609600 w 762000"/>
              <a:gd name="T1" fmla="*/ 0 h 304800"/>
              <a:gd name="T2" fmla="*/ 0 w 762000"/>
              <a:gd name="T3" fmla="*/ 152400 h 304800"/>
              <a:gd name="T4" fmla="*/ 609600 w 762000"/>
              <a:gd name="T5" fmla="*/ 304800 h 304800"/>
              <a:gd name="T6" fmla="*/ 762000 w 762000"/>
              <a:gd name="T7" fmla="*/ 152400 h 304800"/>
              <a:gd name="T8" fmla="*/ 3 60000 65536"/>
              <a:gd name="T9" fmla="*/ 2 60000 65536"/>
              <a:gd name="T10" fmla="*/ 1 60000 65536"/>
              <a:gd name="T11" fmla="*/ 0 60000 65536"/>
              <a:gd name="T12" fmla="*/ 47625 w 762000"/>
              <a:gd name="T13" fmla="*/ 76200 h 304800"/>
              <a:gd name="T14" fmla="*/ 685800 w 762000"/>
              <a:gd name="T15" fmla="*/ 228600 h 30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0" h="304800">
                <a:moveTo>
                  <a:pt x="0" y="76200"/>
                </a:moveTo>
                <a:lnTo>
                  <a:pt x="9525" y="76200"/>
                </a:lnTo>
                <a:lnTo>
                  <a:pt x="9525" y="228600"/>
                </a:lnTo>
                <a:lnTo>
                  <a:pt x="0" y="228600"/>
                </a:lnTo>
                <a:close/>
                <a:moveTo>
                  <a:pt x="19050" y="76200"/>
                </a:moveTo>
                <a:lnTo>
                  <a:pt x="38100" y="76200"/>
                </a:lnTo>
                <a:lnTo>
                  <a:pt x="38100" y="228600"/>
                </a:lnTo>
                <a:lnTo>
                  <a:pt x="19050" y="228600"/>
                </a:lnTo>
                <a:close/>
                <a:moveTo>
                  <a:pt x="47625" y="76200"/>
                </a:moveTo>
                <a:lnTo>
                  <a:pt x="609600" y="76200"/>
                </a:lnTo>
                <a:lnTo>
                  <a:pt x="609600" y="0"/>
                </a:lnTo>
                <a:lnTo>
                  <a:pt x="762000" y="152400"/>
                </a:lnTo>
                <a:lnTo>
                  <a:pt x="609600" y="304800"/>
                </a:lnTo>
                <a:lnTo>
                  <a:pt x="609600" y="228600"/>
                </a:lnTo>
                <a:lnTo>
                  <a:pt x="47625" y="2286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556E-6 C -0.00243 -0.02291 -0.00469 -0.04559 0.025 -0.05832 C 0.05469 -0.07106 0.1526 -0.07337 0.17813 -0.07638 " pathEditMode="relative" ptsTypes="aaA">
                                      <p:cBhvr>
                                        <p:cTn id="6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11111E-6 C -0.02362 -0.01898 -0.04706 -0.03796 -0.07709 -0.03889 C -0.10713 -0.03981 -0.16303 -0.01111 -0.18022 -0.00555 " pathEditMode="relative" ptsTypes="aaA">
                                      <p:cBhvr>
                                        <p:cTn id="8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2 -0.07639 C 0.18784 -0.05787 0.19774 -0.03912 0.23333 -0.02639 C 0.26892 -0.01365 0.36336 0.00764 0.39166 1.11111E-6 C 0.41996 -0.00764 0.40121 -0.05833 0.40312 -0.07222 C 0.40503 -0.08611 0.40399 -0.08472 0.40312 -0.08333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21 -0.00555 C -0.21979 0.0169 -0.2592 0.03936 -0.29479 0.03889 C -0.33038 0.03843 -0.37726 -0.00046 -0.39375 -0.00833 " pathEditMode="relative" ptsTypes="aaA">
                                      <p:cBhvr>
                                        <p:cTn id="18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ile-cast-p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6" y="503013"/>
            <a:ext cx="8561134" cy="5973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" y="6119336"/>
            <a:ext cx="844296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Instead of using a destination address (e.g.,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unicast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broadcast), destination is defined by the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target interest profiles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Destination(s) match based on a similarity score, inferred based on user behavioral aspects .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i="1" u="sng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Profile-cast </a:t>
            </a:r>
            <a:r>
              <a:rPr lang="en-US" sz="3400" u="sng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CSI protocol: Target-mode</a:t>
            </a:r>
          </a:p>
        </p:txBody>
      </p:sp>
      <p:pic>
        <p:nvPicPr>
          <p:cNvPr id="111619" name="Picture 55" descr="fig2poster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71575"/>
            <a:ext cx="7010400" cy="54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14400" y="5943600"/>
            <a:ext cx="3657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4876800"/>
            <a:ext cx="1752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81200" y="5181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43200" y="3886200"/>
            <a:ext cx="1295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800" y="3352800"/>
            <a:ext cx="1295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6800" y="3200400"/>
            <a:ext cx="18288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2667000"/>
            <a:ext cx="914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09800" y="1905000"/>
            <a:ext cx="17526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28800" y="1905000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4400" y="1219200"/>
            <a:ext cx="3657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43400" y="1905000"/>
            <a:ext cx="365760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2000" y="4191000"/>
            <a:ext cx="3276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48200" y="1295400"/>
            <a:ext cx="3276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62400" y="2209800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634" name="TextBox 18"/>
          <p:cNvSpPr txBox="1">
            <a:spLocks noChangeArrowheads="1"/>
          </p:cNvSpPr>
          <p:nvPr/>
        </p:nvSpPr>
        <p:spPr bwMode="auto">
          <a:xfrm>
            <a:off x="3657600" y="6172200"/>
            <a:ext cx="5326063" cy="276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Sim (BP(A), P(T)) = similarity of node’s behavioral profile to the target profile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24600" y="56388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i="1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Profile-cast </a:t>
            </a:r>
            <a:r>
              <a:rPr lang="en-US" altLang="zh-TW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Evaluation</a:t>
            </a:r>
            <a:endParaRPr lang="zh-TW" altLang="en-US" u="sng" smtClean="0">
              <a:solidFill>
                <a:srgbClr val="0000FF"/>
              </a:solidFill>
              <a:latin typeface="Times New Roman" pitchFamily="-111" charset="0"/>
              <a:ea typeface="新細明體" pitchFamily="-111" charset="-120"/>
            </a:endParaRPr>
          </a:p>
        </p:txBody>
      </p:sp>
      <p:pic>
        <p:nvPicPr>
          <p:cNvPr id="80899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066800"/>
            <a:ext cx="74676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5334000" y="4724400"/>
            <a:ext cx="3622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>
                <a:latin typeface="Times New Roman" pitchFamily="-111" charset="0"/>
                <a:cs typeface="Arial" charset="0"/>
              </a:rPr>
              <a:t>* Results presented as the ratio to epidemic routing</a:t>
            </a:r>
            <a:endParaRPr lang="en-US" sz="1200">
              <a:latin typeface="Times New Roman" pitchFamily="-111" charset="0"/>
              <a:cs typeface="Arial" charset="0"/>
            </a:endParaRPr>
          </a:p>
        </p:txBody>
      </p:sp>
      <p:sp>
        <p:nvSpPr>
          <p:cNvPr id="80901" name="TextBox 18"/>
          <p:cNvSpPr txBox="1">
            <a:spLocks noChangeArrowheads="1"/>
          </p:cNvSpPr>
          <p:nvPr/>
        </p:nvSpPr>
        <p:spPr bwMode="auto">
          <a:xfrm>
            <a:off x="914400" y="5181600"/>
            <a:ext cx="7237413" cy="92333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 pitchFamily="-111" charset="0"/>
                <a:cs typeface="Times New Roman" pitchFamily="-111" charset="0"/>
              </a:rPr>
              <a:t>Over 96% delivery ratio – Over 98% reduction in overhead </a:t>
            </a:r>
            <a:r>
              <a:rPr lang="en-US" dirty="0" err="1">
                <a:solidFill>
                  <a:srgbClr val="0000FF"/>
                </a:solidFill>
                <a:latin typeface="Times New Roman" pitchFamily="-111" charset="0"/>
                <a:cs typeface="Times New Roman" pitchFamily="-111" charset="0"/>
              </a:rPr>
              <a:t>w.r.t</a:t>
            </a:r>
            <a:r>
              <a:rPr lang="en-US" dirty="0">
                <a:solidFill>
                  <a:srgbClr val="0000FF"/>
                </a:solidFill>
                <a:latin typeface="Times New Roman" pitchFamily="-111" charset="0"/>
                <a:cs typeface="Times New Roman" pitchFamily="-111" charset="0"/>
              </a:rPr>
              <a:t>. Epidemic</a:t>
            </a:r>
          </a:p>
          <a:p>
            <a:pPr>
              <a:buFontTx/>
              <a:buChar char="-"/>
            </a:pPr>
            <a:r>
              <a:rPr lang="en-US" dirty="0"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en-US" dirty="0" err="1">
                <a:latin typeface="Times New Roman" pitchFamily="-111" charset="0"/>
                <a:cs typeface="Times New Roman" pitchFamily="-111" charset="0"/>
              </a:rPr>
              <a:t>RW</a:t>
            </a:r>
            <a:r>
              <a:rPr lang="en-US" dirty="0">
                <a:latin typeface="Times New Roman" pitchFamily="-111" charset="0"/>
                <a:cs typeface="Times New Roman" pitchFamily="-111" charset="0"/>
              </a:rPr>
              <a:t> &lt; 45% delivery </a:t>
            </a:r>
          </a:p>
          <a:p>
            <a:pPr>
              <a:buFontTx/>
              <a:buChar char="-"/>
            </a:pPr>
            <a:r>
              <a:rPr lang="en-US" dirty="0">
                <a:latin typeface="Times New Roman" pitchFamily="-111" charset="0"/>
                <a:cs typeface="Times New Roman" pitchFamily="-111" charset="0"/>
              </a:rPr>
              <a:t> Strikes a </a:t>
            </a:r>
            <a:r>
              <a:rPr lang="en-US" dirty="0" smtClean="0">
                <a:latin typeface="Times New Roman" pitchFamily="-111" charset="0"/>
                <a:cs typeface="Times New Roman" pitchFamily="-111" charset="0"/>
              </a:rPr>
              <a:t>near-optimal </a:t>
            </a:r>
            <a:r>
              <a:rPr lang="en-US" dirty="0">
                <a:latin typeface="Times New Roman" pitchFamily="-111" charset="0"/>
                <a:cs typeface="Times New Roman" pitchFamily="-111" charset="0"/>
              </a:rPr>
              <a:t>balance between delivery, overhead and </a:t>
            </a:r>
            <a:r>
              <a:rPr lang="en-US" dirty="0" smtClean="0">
                <a:latin typeface="Times New Roman" pitchFamily="-111" charset="0"/>
                <a:cs typeface="Times New Roman" pitchFamily="-111" charset="0"/>
              </a:rPr>
              <a:t>delay</a:t>
            </a:r>
            <a:endParaRPr lang="en-US" dirty="0">
              <a:latin typeface="Times New Roman" pitchFamily="-111" charset="0"/>
              <a:cs typeface="Times New Roman" pitchFamily="-111" charset="0"/>
            </a:endParaRPr>
          </a:p>
        </p:txBody>
      </p:sp>
      <p:sp>
        <p:nvSpPr>
          <p:cNvPr id="80902" name="TextBox 5"/>
          <p:cNvSpPr txBox="1">
            <a:spLocks noChangeArrowheads="1"/>
          </p:cNvSpPr>
          <p:nvPr/>
        </p:nvSpPr>
        <p:spPr bwMode="auto">
          <a:xfrm>
            <a:off x="8229600" y="6477000"/>
            <a:ext cx="784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D0000"/>
                </a:solidFill>
              </a:rPr>
              <a:t>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en-US" sz="3200" i="1" dirty="0" smtClean="0">
                <a:latin typeface="Times New Roman" charset="0"/>
                <a:cs typeface="Times New Roman" charset="0"/>
              </a:rPr>
              <a:t>SOS</a:t>
            </a:r>
            <a:r>
              <a:rPr lang="en-US" sz="3200" dirty="0" smtClean="0">
                <a:latin typeface="Times New Roman" charset="0"/>
                <a:cs typeface="Times New Roman" charset="0"/>
              </a:rPr>
              <a:t>: Sending Stress Signals via Trusted Nodes</a:t>
            </a:r>
          </a:p>
        </p:txBody>
      </p:sp>
      <p:pic>
        <p:nvPicPr>
          <p:cNvPr id="25603" name="Content Placeholder 3" descr="sosarchitectu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018" r="-18018"/>
          <a:stretch>
            <a:fillRect/>
          </a:stretch>
        </p:blipFill>
        <p:spPr>
          <a:xfrm>
            <a:off x="-457200" y="1066800"/>
            <a:ext cx="9921875" cy="5456238"/>
          </a:xfrm>
        </p:spPr>
      </p:pic>
      <p:sp>
        <p:nvSpPr>
          <p:cNvPr id="4" name="TextBox 3"/>
          <p:cNvSpPr txBox="1"/>
          <p:nvPr/>
        </p:nvSpPr>
        <p:spPr>
          <a:xfrm>
            <a:off x="1981200" y="56388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Profiler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73812" y="556260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Trust </a:t>
            </a:r>
          </a:p>
          <a:p>
            <a:pPr algn="ctr"/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3657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Scanner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23622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22860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External Sources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46482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Distress Signaling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69018" y="648866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IEEE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GlobeCom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2010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4" name="Picture 4" descr="Nokia_N810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7463" y="984250"/>
            <a:ext cx="5048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15" descr="Nokia_N810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0863" y="854075"/>
            <a:ext cx="52387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6" name="Picture 16" descr="Nokia_N810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6075" y="3341688"/>
            <a:ext cx="685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7" name="Picture 17" descr="Nokia_N810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3588" y="5141913"/>
            <a:ext cx="685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8" name="Picture 18" descr="Nokia_N810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7263" y="1016000"/>
            <a:ext cx="4603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9" name="Picture 19" descr="Nokia_N810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533400"/>
            <a:ext cx="44291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0" name="Picture 20" descr="Nokia_N810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4838" y="1436688"/>
            <a:ext cx="48736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1" name="Picture 21" descr="Nokia_N810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1513" y="4694238"/>
            <a:ext cx="6858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2" name="Picture 22" descr="Nokia_N810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6038" y="2000250"/>
            <a:ext cx="54292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 flipV="1">
            <a:off x="5755481" y="916782"/>
            <a:ext cx="684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4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36023">
            <a:off x="6359525" y="1323975"/>
            <a:ext cx="682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5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447394">
            <a:off x="6869907" y="634206"/>
            <a:ext cx="622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6" name="Picture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2627313" y="4879975"/>
            <a:ext cx="68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7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98815">
            <a:off x="2995613" y="1493838"/>
            <a:ext cx="684212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8" name="Picture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271440">
            <a:off x="2597150" y="915988"/>
            <a:ext cx="682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9" name="Picture 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057071">
            <a:off x="2286000" y="4027488"/>
            <a:ext cx="684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30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34495" flipV="1">
            <a:off x="2003425" y="1504950"/>
            <a:ext cx="6826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31" name="Picture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326720">
            <a:off x="3234532" y="4360069"/>
            <a:ext cx="622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2" name="TextBox 72"/>
          <p:cNvSpPr txBox="1">
            <a:spLocks noChangeArrowheads="1"/>
          </p:cNvSpPr>
          <p:nvPr/>
        </p:nvSpPr>
        <p:spPr bwMode="auto">
          <a:xfrm>
            <a:off x="82550" y="5634038"/>
            <a:ext cx="8951913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</a:rPr>
              <a:t>Devices construct behavioral matrices based on location visitation patterns. SVD is used to obtain a summary of the major visitation trends and used for similarity comparisons.</a:t>
            </a:r>
            <a:endParaRPr lang="en-US" sz="1600" b="1" i="1">
              <a:latin typeface="Times New Roman" pitchFamily="18" charset="0"/>
            </a:endParaRPr>
          </a:p>
        </p:txBody>
      </p:sp>
      <p:pic>
        <p:nvPicPr>
          <p:cNvPr id="145433" name="Picture 7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393575" flipV="1">
            <a:off x="2655888" y="2708275"/>
            <a:ext cx="68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34" name="Picture 8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649747">
            <a:off x="4578350" y="1258888"/>
            <a:ext cx="684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5" name="TextBox 34"/>
          <p:cNvSpPr txBox="1">
            <a:spLocks noChangeArrowheads="1"/>
          </p:cNvSpPr>
          <p:nvPr/>
        </p:nvSpPr>
        <p:spPr bwMode="auto">
          <a:xfrm>
            <a:off x="3806825" y="3051175"/>
            <a:ext cx="1206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Behavior Matrix</a:t>
            </a:r>
          </a:p>
        </p:txBody>
      </p:sp>
      <p:pic>
        <p:nvPicPr>
          <p:cNvPr id="145436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2025" y="1754188"/>
            <a:ext cx="12652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37" name="Picture 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1754188"/>
            <a:ext cx="12684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38" name="Picture 3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5900" y="2849563"/>
            <a:ext cx="8588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9" name="TextBox 33"/>
          <p:cNvSpPr txBox="1">
            <a:spLocks noChangeArrowheads="1"/>
          </p:cNvSpPr>
          <p:nvPr/>
        </p:nvSpPr>
        <p:spPr bwMode="auto">
          <a:xfrm>
            <a:off x="6172200" y="2773363"/>
            <a:ext cx="10017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Standium (</a:t>
            </a:r>
            <a:r>
              <a:rPr lang="en-US" sz="1200" b="1" i="1">
                <a:latin typeface="Times New Roman" pitchFamily="18" charset="0"/>
              </a:rPr>
              <a:t>S</a:t>
            </a:r>
            <a:r>
              <a:rPr lang="en-US" sz="1200">
                <a:latin typeface="Times New Roman" pitchFamily="18" charset="0"/>
              </a:rPr>
              <a:t>)</a:t>
            </a:r>
          </a:p>
        </p:txBody>
      </p:sp>
      <p:sp>
        <p:nvSpPr>
          <p:cNvPr id="145440" name="TextBox 35"/>
          <p:cNvSpPr txBox="1">
            <a:spLocks noChangeArrowheads="1"/>
          </p:cNvSpPr>
          <p:nvPr/>
        </p:nvSpPr>
        <p:spPr bwMode="auto">
          <a:xfrm>
            <a:off x="3806825" y="2389188"/>
            <a:ext cx="8270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Office (</a:t>
            </a:r>
            <a:r>
              <a:rPr lang="en-US" sz="1200" b="1" i="1">
                <a:latin typeface="Times New Roman" pitchFamily="18" charset="0"/>
              </a:rPr>
              <a:t>O</a:t>
            </a:r>
            <a:r>
              <a:rPr lang="en-US" sz="1200">
                <a:latin typeface="Times New Roman" pitchFamily="18" charset="0"/>
              </a:rPr>
              <a:t>)</a:t>
            </a:r>
          </a:p>
        </p:txBody>
      </p:sp>
      <p:sp>
        <p:nvSpPr>
          <p:cNvPr id="145441" name="TextBox 38"/>
          <p:cNvSpPr txBox="1">
            <a:spLocks noChangeArrowheads="1"/>
          </p:cNvSpPr>
          <p:nvPr/>
        </p:nvSpPr>
        <p:spPr bwMode="auto">
          <a:xfrm>
            <a:off x="1517650" y="4183063"/>
            <a:ext cx="795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Dorm (</a:t>
            </a:r>
            <a:r>
              <a:rPr lang="en-US" sz="1200" b="1" i="1">
                <a:latin typeface="Times New Roman" pitchFamily="18" charset="0"/>
              </a:rPr>
              <a:t>D</a:t>
            </a:r>
            <a:r>
              <a:rPr lang="en-US" sz="1200">
                <a:latin typeface="Times New Roman" pitchFamily="18" charset="0"/>
              </a:rPr>
              <a:t>)</a:t>
            </a:r>
          </a:p>
        </p:txBody>
      </p:sp>
      <p:sp>
        <p:nvSpPr>
          <p:cNvPr id="145442" name="TextBox 39"/>
          <p:cNvSpPr txBox="1">
            <a:spLocks noChangeArrowheads="1"/>
          </p:cNvSpPr>
          <p:nvPr/>
        </p:nvSpPr>
        <p:spPr bwMode="auto">
          <a:xfrm>
            <a:off x="2627313" y="3051175"/>
            <a:ext cx="454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[1]</a:t>
            </a:r>
          </a:p>
        </p:txBody>
      </p:sp>
      <p:sp>
        <p:nvSpPr>
          <p:cNvPr id="145443" name="TextBox 40"/>
          <p:cNvSpPr txBox="1">
            <a:spLocks noChangeArrowheads="1"/>
          </p:cNvSpPr>
          <p:nvPr/>
        </p:nvSpPr>
        <p:spPr bwMode="auto">
          <a:xfrm>
            <a:off x="3389313" y="4846638"/>
            <a:ext cx="45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[2]</a:t>
            </a:r>
          </a:p>
        </p:txBody>
      </p:sp>
      <p:sp>
        <p:nvSpPr>
          <p:cNvPr id="145444" name="TextBox 42"/>
          <p:cNvSpPr txBox="1">
            <a:spLocks noChangeArrowheads="1"/>
          </p:cNvSpPr>
          <p:nvPr/>
        </p:nvSpPr>
        <p:spPr bwMode="auto">
          <a:xfrm>
            <a:off x="2184400" y="4408488"/>
            <a:ext cx="45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[3]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3806825" y="3327400"/>
            <a:ext cx="3051175" cy="827088"/>
            <a:chOff x="6042724" y="4273550"/>
            <a:chExt cx="3051175" cy="827087"/>
          </a:xfrm>
        </p:grpSpPr>
        <p:graphicFrame>
          <p:nvGraphicFramePr>
            <p:cNvPr id="145412" name="Object 4"/>
            <p:cNvGraphicFramePr>
              <a:graphicFrameLocks noChangeAspect="1"/>
            </p:cNvGraphicFramePr>
            <p:nvPr/>
          </p:nvGraphicFramePr>
          <p:xfrm>
            <a:off x="6042724" y="4324350"/>
            <a:ext cx="1419225" cy="776287"/>
          </p:xfrm>
          <a:graphic>
            <a:graphicData uri="http://schemas.openxmlformats.org/presentationml/2006/ole">
              <p:oleObj spid="_x0000_s206852" name="Equation" r:id="rId8" imgW="1600200" imgH="889000" progId="Equation.3">
                <p:embed/>
              </p:oleObj>
            </a:graphicData>
          </a:graphic>
        </p:graphicFrame>
        <p:graphicFrame>
          <p:nvGraphicFramePr>
            <p:cNvPr id="145413" name="Object 5"/>
            <p:cNvGraphicFramePr>
              <a:graphicFrameLocks noChangeAspect="1"/>
            </p:cNvGraphicFramePr>
            <p:nvPr/>
          </p:nvGraphicFramePr>
          <p:xfrm>
            <a:off x="8039799" y="4273550"/>
            <a:ext cx="1054100" cy="827087"/>
          </p:xfrm>
          <a:graphic>
            <a:graphicData uri="http://schemas.openxmlformats.org/presentationml/2006/ole">
              <p:oleObj spid="_x0000_s206853" name="Equation" r:id="rId9" imgW="1130300" imgH="889000" progId="Equation.3">
                <p:embed/>
              </p:oleObj>
            </a:graphicData>
          </a:graphic>
        </p:graphicFrame>
        <p:sp>
          <p:nvSpPr>
            <p:cNvPr id="46" name="Right Arrow 45"/>
            <p:cNvSpPr>
              <a:spLocks noChangeArrowheads="1"/>
            </p:cNvSpPr>
            <p:nvPr/>
          </p:nvSpPr>
          <p:spPr bwMode="auto">
            <a:xfrm>
              <a:off x="7538149" y="4694237"/>
              <a:ext cx="419100" cy="225425"/>
            </a:xfrm>
            <a:prstGeom prst="rightArrow">
              <a:avLst>
                <a:gd name="adj1" fmla="val 50000"/>
                <a:gd name="adj2" fmla="val 49999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5448" name="TextBox 83"/>
            <p:cNvSpPr txBox="1">
              <a:spLocks noChangeArrowheads="1"/>
            </p:cNvSpPr>
            <p:nvPr/>
          </p:nvSpPr>
          <p:spPr bwMode="auto">
            <a:xfrm>
              <a:off x="7461949" y="4338637"/>
              <a:ext cx="6461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SVD</a:t>
              </a:r>
            </a:p>
          </p:txBody>
        </p:sp>
      </p:grpSp>
      <p:graphicFrame>
        <p:nvGraphicFramePr>
          <p:cNvPr id="145410" name="Object 2"/>
          <p:cNvGraphicFramePr>
            <a:graphicFrameLocks noChangeAspect="1"/>
          </p:cNvGraphicFramePr>
          <p:nvPr/>
        </p:nvGraphicFramePr>
        <p:xfrm>
          <a:off x="4130675" y="4754563"/>
          <a:ext cx="1419225" cy="774700"/>
        </p:xfrm>
        <a:graphic>
          <a:graphicData uri="http://schemas.openxmlformats.org/presentationml/2006/ole">
            <p:oleObj spid="_x0000_s206850" name="Equation" r:id="rId10" imgW="1600200" imgH="889000" progId="Equation.3">
              <p:embed/>
            </p:oleObj>
          </a:graphicData>
        </a:graphic>
      </p:graphicFrame>
      <p:graphicFrame>
        <p:nvGraphicFramePr>
          <p:cNvPr id="145411" name="Object 3"/>
          <p:cNvGraphicFramePr>
            <a:graphicFrameLocks noChangeAspect="1"/>
          </p:cNvGraphicFramePr>
          <p:nvPr/>
        </p:nvGraphicFramePr>
        <p:xfrm>
          <a:off x="522288" y="4505325"/>
          <a:ext cx="1419225" cy="776288"/>
        </p:xfrm>
        <a:graphic>
          <a:graphicData uri="http://schemas.openxmlformats.org/presentationml/2006/ole">
            <p:oleObj spid="_x0000_s206851" name="Equation" r:id="rId11" imgW="1600200" imgH="889000" progId="Equation.3">
              <p:embed/>
            </p:oleObj>
          </a:graphicData>
        </a:graphic>
      </p:graphicFrame>
      <p:sp>
        <p:nvSpPr>
          <p:cNvPr id="145446" name="TextBox 39"/>
          <p:cNvSpPr txBox="1">
            <a:spLocks noChangeArrowheads="1"/>
          </p:cNvSpPr>
          <p:nvPr/>
        </p:nvSpPr>
        <p:spPr bwMode="auto">
          <a:xfrm>
            <a:off x="2362200" y="6488113"/>
            <a:ext cx="3878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Behavior Matrix Trust Adviser Filters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97258" y="648866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ACM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IWCMC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2010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Experiments, Apps (on going)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8" descr="im3.png"/>
          <p:cNvPicPr>
            <a:picLocks noChangeAspect="1"/>
          </p:cNvPicPr>
          <p:nvPr/>
        </p:nvPicPr>
        <p:blipFill>
          <a:blip r:embed="rId2"/>
          <a:srcRect t="-7803" b="-7803"/>
          <a:stretch>
            <a:fillRect/>
          </a:stretch>
        </p:blipFill>
        <p:spPr bwMode="auto">
          <a:xfrm>
            <a:off x="4038600" y="4114800"/>
            <a:ext cx="2270739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9" descr="im1.png"/>
          <p:cNvPicPr>
            <a:picLocks noChangeAspect="1"/>
          </p:cNvPicPr>
          <p:nvPr/>
        </p:nvPicPr>
        <p:blipFill>
          <a:blip r:embed="rId3"/>
          <a:srcRect t="-8694" b="-8694"/>
          <a:stretch>
            <a:fillRect/>
          </a:stretch>
        </p:blipFill>
        <p:spPr>
          <a:xfrm>
            <a:off x="6400800" y="4114800"/>
            <a:ext cx="2286000" cy="2561866"/>
          </a:xfrm>
          <a:prstGeom prst="rect">
            <a:avLst/>
          </a:prstGeom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219200"/>
            <a:ext cx="21145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1371600"/>
            <a:ext cx="24479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15000" y="2133600"/>
            <a:ext cx="1022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iTrust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5181600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SOS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4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Networked Mobile Societies Anywhere, Anytime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889125" y="5953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6019800"/>
            <a:ext cx="6400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u="sng" dirty="0">
                <a:solidFill>
                  <a:srgbClr val="0000FF"/>
                </a:solidFill>
                <a:latin typeface="Comic Sans MS" pitchFamily="-111" charset="0"/>
              </a:rPr>
              <a:t>Mobile Ad hoc, Sensor and Delay Tolerant Networks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43000" y="990600"/>
            <a:ext cx="7178675" cy="5251450"/>
            <a:chOff x="1143000" y="990600"/>
            <a:chExt cx="7178675" cy="5251450"/>
          </a:xfrm>
        </p:grpSpPr>
        <p:pic>
          <p:nvPicPr>
            <p:cNvPr id="19462" name="Picture 10" descr="ad-hoc-examples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9200" y="1143000"/>
              <a:ext cx="7102475" cy="5099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TextBox 11"/>
            <p:cNvSpPr txBox="1">
              <a:spLocks noChangeArrowheads="1"/>
            </p:cNvSpPr>
            <p:nvPr/>
          </p:nvSpPr>
          <p:spPr bwMode="auto">
            <a:xfrm>
              <a:off x="1600200" y="4419600"/>
              <a:ext cx="29718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Disaster &amp; Emergency alerts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162800" y="3886200"/>
              <a:ext cx="838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438400" y="2819400"/>
              <a:ext cx="1371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524000" y="4114800"/>
              <a:ext cx="15240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67" name="TextBox 9"/>
            <p:cNvSpPr txBox="1">
              <a:spLocks noChangeArrowheads="1"/>
            </p:cNvSpPr>
            <p:nvPr/>
          </p:nvSpPr>
          <p:spPr bwMode="auto">
            <a:xfrm>
              <a:off x="1143000" y="990600"/>
              <a:ext cx="34393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-111" charset="0"/>
                </a:rPr>
                <a:t>Transportation/Vehicular Networks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524000" y="3124200"/>
              <a:ext cx="1752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029200" y="3962400"/>
              <a:ext cx="23622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70" name="TextBox 12"/>
            <p:cNvSpPr txBox="1">
              <a:spLocks noChangeArrowheads="1"/>
            </p:cNvSpPr>
            <p:nvPr/>
          </p:nvSpPr>
          <p:spPr bwMode="auto">
            <a:xfrm>
              <a:off x="4876800" y="990600"/>
              <a:ext cx="1768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-111" charset="0"/>
                </a:rPr>
                <a:t>Sensor Networks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143000" y="990600"/>
            <a:ext cx="36576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33600" y="2819400"/>
            <a:ext cx="53340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66800" y="4419600"/>
            <a:ext cx="37338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76800" y="1066800"/>
            <a:ext cx="35814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11430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Mining for Interest: Behavior Beyond Mobility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User’s web access and traffic patterns, applications used represent other dimensions of interest and behavior</a:t>
            </a:r>
          </a:p>
          <a:p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Further analysis of network measurements (e.g., </a:t>
            </a:r>
            <a:r>
              <a:rPr lang="en-US" sz="2400" i="1" dirty="0" err="1" smtClean="0">
                <a:latin typeface="Times New Roman" pitchFamily="-111" charset="0"/>
                <a:ea typeface="ＭＳ Ｐゴシック" pitchFamily="-111" charset="-128"/>
              </a:rPr>
              <a:t>Netflow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) can reveal behavioral characteristics in these dimensions</a:t>
            </a:r>
          </a:p>
          <a:p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Netflow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 traces are orders of magnitude larger than 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WLANs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 (</a:t>
            </a:r>
            <a:r>
              <a:rPr lang="en-US" sz="2400" i="1" dirty="0" err="1" smtClean="0">
                <a:latin typeface="Times New Roman" pitchFamily="-111" charset="0"/>
                <a:ea typeface="ＭＳ Ｐゴシック" pitchFamily="-111" charset="-128"/>
              </a:rPr>
              <a:t>WLANs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: dozens of millions, </a:t>
            </a:r>
            <a:r>
              <a:rPr lang="en-US" sz="2400" i="1" dirty="0" err="1" smtClean="0">
                <a:latin typeface="Times New Roman" pitchFamily="-111" charset="0"/>
                <a:ea typeface="ＭＳ Ｐゴシック" pitchFamily="-111" charset="-128"/>
              </a:rPr>
              <a:t>Netflows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: dozens of billions)</a:t>
            </a:r>
          </a:p>
          <a:p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Challenge: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from ‘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big data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’ to information and knowledge</a:t>
            </a:r>
          </a:p>
        </p:txBody>
      </p:sp>
      <p:pic>
        <p:nvPicPr>
          <p:cNvPr id="8294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267200"/>
            <a:ext cx="69342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43000" y="4876800"/>
            <a:ext cx="69342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38400" y="5410200"/>
            <a:ext cx="12089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starting Mar 11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5410200"/>
            <a:ext cx="6934200" cy="228600"/>
          </a:xfrm>
          <a:prstGeom prst="rect">
            <a:avLst/>
          </a:prstGeom>
          <a:noFill/>
          <a:ln w="38100">
            <a:solidFill>
              <a:srgbClr val="ED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5715000"/>
            <a:ext cx="481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Table I. Wireless Network Traces 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MobiLib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UF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183" y="1304144"/>
            <a:ext cx="4255880" cy="282335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82" y="4257926"/>
            <a:ext cx="8664481" cy="2179265"/>
          </a:xfrm>
          <a:prstGeom prst="rect">
            <a:avLst/>
          </a:prstGeom>
        </p:spPr>
      </p:pic>
      <p:sp>
        <p:nvSpPr>
          <p:cNvPr id="42" name="Text Placeholder 41"/>
          <p:cNvSpPr>
            <a:spLocks noGrp="1"/>
          </p:cNvSpPr>
          <p:nvPr>
            <p:ph type="body" idx="4294967295"/>
          </p:nvPr>
        </p:nvSpPr>
        <p:spPr>
          <a:xfrm>
            <a:off x="457200" y="457200"/>
            <a:ext cx="6470047" cy="5502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DATA COLLECTION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9583" y="1198588"/>
            <a:ext cx="4154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Billions of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netflow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records</a:t>
            </a:r>
          </a:p>
          <a:p>
            <a:pPr lvl="1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3 billion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for Feb-Apr 2008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DHCP: IP to user assignments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AP logs: Location of access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External info: </a:t>
            </a:r>
            <a:b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domain resolution/building map</a:t>
            </a: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</a:pP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19600" y="1185888"/>
            <a:ext cx="4504764" cy="1582712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7500" y="6261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162300" y="4627587"/>
            <a:ext cx="1295400" cy="175880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25400">
            <a:solidFill>
              <a:schemeClr val="tx2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92618" y="4614887"/>
            <a:ext cx="1295400" cy="175880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25400">
            <a:solidFill>
              <a:schemeClr val="tx2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 Arrow 12"/>
          <p:cNvSpPr/>
          <p:nvPr/>
        </p:nvSpPr>
        <p:spPr>
          <a:xfrm flipH="1">
            <a:off x="3028950" y="4289676"/>
            <a:ext cx="342900" cy="317500"/>
          </a:xfrm>
          <a:prstGeom prst="bentArrow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4400" y="4127500"/>
            <a:ext cx="2089150" cy="46355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03133"/>
                </a:solidFill>
              </a:rPr>
              <a:t>User’s Device MAC </a:t>
            </a:r>
            <a:endParaRPr lang="en-US" dirty="0">
              <a:solidFill>
                <a:srgbClr val="E03133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415018" y="4127500"/>
            <a:ext cx="1738382" cy="46355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03133"/>
                </a:solidFill>
              </a:rPr>
              <a:t>Web Domain</a:t>
            </a:r>
            <a:endParaRPr lang="en-US" dirty="0">
              <a:solidFill>
                <a:srgbClr val="E03133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>
            <a:off x="6034018" y="4273550"/>
            <a:ext cx="355600" cy="317500"/>
          </a:xfrm>
          <a:prstGeom prst="bentArrow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/>
          <p:cNvSpPr>
            <a:spLocks noGrp="1"/>
          </p:cNvSpPr>
          <p:nvPr>
            <p:ph type="body" idx="4294967295"/>
          </p:nvPr>
        </p:nvSpPr>
        <p:spPr>
          <a:xfrm>
            <a:off x="304800" y="457200"/>
            <a:ext cx="6022523" cy="5502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DATA PROCESSING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9582" y="1198587"/>
            <a:ext cx="43197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05CA4"/>
                </a:solidFill>
                <a:latin typeface="Times New Roman"/>
                <a:cs typeface="Times New Roman"/>
              </a:rPr>
              <a:t>Integration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To find 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user, domain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building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for each flow record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105CA4"/>
                </a:solidFill>
                <a:latin typeface="Times New Roman"/>
                <a:cs typeface="Times New Roman"/>
              </a:rPr>
              <a:t>Aggregation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 For Top 100 active domains ,  22816 users, 79 buildings on:</a:t>
            </a: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Total online time (per min)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[Number of Flows] </a:t>
            </a:r>
          </a:p>
          <a:p>
            <a:pPr lvl="1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182" y="1308099"/>
            <a:ext cx="4293981" cy="281940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406900" y="2743200"/>
            <a:ext cx="2501900" cy="144425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317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8"/>
          <p:cNvGrpSpPr/>
          <p:nvPr/>
        </p:nvGrpSpPr>
        <p:grpSpPr>
          <a:xfrm>
            <a:off x="396357" y="4525441"/>
            <a:ext cx="8286705" cy="1848974"/>
            <a:chOff x="1715825" y="31177722"/>
            <a:chExt cx="8668937" cy="1770393"/>
          </a:xfrm>
        </p:grpSpPr>
        <p:grpSp>
          <p:nvGrpSpPr>
            <p:cNvPr id="3" name="Group 168"/>
            <p:cNvGrpSpPr/>
            <p:nvPr/>
          </p:nvGrpSpPr>
          <p:grpSpPr>
            <a:xfrm>
              <a:off x="1715825" y="31177722"/>
              <a:ext cx="4108155" cy="1764522"/>
              <a:chOff x="3746402" y="30477020"/>
              <a:chExt cx="3340198" cy="176452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3746402" y="30793695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1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0" name="Double Bracket 39"/>
              <p:cNvSpPr/>
              <p:nvPr/>
            </p:nvSpPr>
            <p:spPr>
              <a:xfrm>
                <a:off x="4483100" y="30784800"/>
                <a:ext cx="2603500" cy="1440353"/>
              </a:xfrm>
              <a:prstGeom prst="bracketPair">
                <a:avLst>
                  <a:gd name="adj" fmla="val 5205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746402" y="31099983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2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746402" y="31917376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</a:t>
                </a:r>
                <a:r>
                  <a:rPr lang="en-US" sz="1600" dirty="0" err="1" smtClean="0">
                    <a:latin typeface="Times New Roman"/>
                    <a:cs typeface="Times New Roman"/>
                  </a:rPr>
                  <a:t>n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483100" y="30477020"/>
                <a:ext cx="2603500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domain 1  domain 2  … domain </a:t>
                </a:r>
                <a:r>
                  <a:rPr lang="en-US" sz="1600" dirty="0" err="1" smtClean="0">
                    <a:latin typeface="Times New Roman"/>
                    <a:cs typeface="Times New Roman"/>
                  </a:rPr>
                  <a:t>m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746402" y="31433159"/>
                <a:ext cx="736698" cy="574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</a:p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</a:p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  <a:endParaRPr lang="en-US" sz="11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329500" y="31063371"/>
                <a:ext cx="1498678" cy="7956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err="1" smtClean="0">
                    <a:latin typeface="Times New Roman"/>
                    <a:cs typeface="Times New Roman"/>
                  </a:rPr>
                  <a:t>x(i,j</a:t>
                </a:r>
                <a:r>
                  <a:rPr lang="en-US" sz="1600" i="1" dirty="0" smtClean="0">
                    <a:latin typeface="Times New Roman"/>
                    <a:cs typeface="Times New Roman"/>
                  </a:rPr>
                  <a:t>): percentage of online time for user </a:t>
                </a:r>
                <a:r>
                  <a:rPr lang="en-US" sz="1600" i="1" dirty="0" err="1" smtClean="0">
                    <a:latin typeface="Times New Roman"/>
                    <a:cs typeface="Times New Roman"/>
                  </a:rPr>
                  <a:t>i</a:t>
                </a:r>
                <a:r>
                  <a:rPr lang="en-US" sz="1600" i="1" dirty="0" smtClean="0">
                    <a:latin typeface="Times New Roman"/>
                    <a:cs typeface="Times New Roman"/>
                  </a:rPr>
                  <a:t> at domain </a:t>
                </a:r>
                <a:r>
                  <a:rPr lang="en-US" sz="1600" i="1" dirty="0" err="1" smtClean="0">
                    <a:latin typeface="Times New Roman"/>
                    <a:cs typeface="Times New Roman"/>
                  </a:rPr>
                  <a:t>j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4" name="Group 178"/>
            <p:cNvGrpSpPr/>
            <p:nvPr/>
          </p:nvGrpSpPr>
          <p:grpSpPr>
            <a:xfrm>
              <a:off x="6276609" y="31183589"/>
              <a:ext cx="4108157" cy="1764526"/>
              <a:chOff x="7475779" y="30629415"/>
              <a:chExt cx="3340199" cy="1764526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475779" y="30946094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1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3" name="Double Bracket 32"/>
              <p:cNvSpPr/>
              <p:nvPr/>
            </p:nvSpPr>
            <p:spPr>
              <a:xfrm>
                <a:off x="8212478" y="30937200"/>
                <a:ext cx="2603500" cy="1440353"/>
              </a:xfrm>
              <a:prstGeom prst="bracketPair">
                <a:avLst>
                  <a:gd name="adj" fmla="val 5205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475780" y="31252382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2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475780" y="32069775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</a:t>
                </a:r>
                <a:r>
                  <a:rPr lang="en-US" sz="1600" dirty="0" err="1" smtClean="0">
                    <a:latin typeface="Times New Roman"/>
                    <a:cs typeface="Times New Roman"/>
                  </a:rPr>
                  <a:t>n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12478" y="30629415"/>
                <a:ext cx="2603500" cy="324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building 1  building 2 …building </a:t>
                </a:r>
                <a:r>
                  <a:rPr lang="en-US" sz="1600" dirty="0" err="1" smtClean="0">
                    <a:latin typeface="Times New Roman"/>
                    <a:cs typeface="Times New Roman"/>
                  </a:rPr>
                  <a:t>k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475780" y="31585552"/>
                <a:ext cx="736698" cy="574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</a:p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</a:p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  <a:endParaRPr lang="en-US" sz="11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058878" y="31215761"/>
                <a:ext cx="1498678" cy="7956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err="1" smtClean="0">
                    <a:latin typeface="Times New Roman"/>
                    <a:cs typeface="Times New Roman"/>
                  </a:rPr>
                  <a:t>x(i,j</a:t>
                </a:r>
                <a:r>
                  <a:rPr lang="en-US" sz="1600" i="1" dirty="0" smtClean="0">
                    <a:latin typeface="Times New Roman"/>
                    <a:cs typeface="Times New Roman"/>
                  </a:rPr>
                  <a:t>): percentage of online time for user </a:t>
                </a:r>
                <a:r>
                  <a:rPr lang="en-US" sz="1600" i="1" dirty="0" err="1" smtClean="0">
                    <a:latin typeface="Times New Roman"/>
                    <a:cs typeface="Times New Roman"/>
                  </a:rPr>
                  <a:t>i</a:t>
                </a:r>
                <a:r>
                  <a:rPr lang="en-US" sz="1600" i="1" dirty="0" smtClean="0">
                    <a:latin typeface="Times New Roman"/>
                    <a:cs typeface="Times New Roman"/>
                  </a:rPr>
                  <a:t> at building </a:t>
                </a:r>
                <a:r>
                  <a:rPr lang="en-US" sz="1600" i="1" dirty="0" err="1" smtClean="0">
                    <a:latin typeface="Times New Roman"/>
                    <a:cs typeface="Times New Roman"/>
                  </a:rPr>
                  <a:t>j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/>
          <p:cNvSpPr>
            <a:spLocks noGrp="1"/>
          </p:cNvSpPr>
          <p:nvPr>
            <p:ph type="body" idx="4294967295"/>
          </p:nvPr>
        </p:nvSpPr>
        <p:spPr>
          <a:xfrm>
            <a:off x="381000" y="457200"/>
            <a:ext cx="6427601" cy="5502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GLOBAL DATA MODELING &amp; ANALYSIS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9583" y="1198587"/>
            <a:ext cx="830898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black to white: values from min to max. </a:t>
            </a:r>
          </a:p>
          <a:p>
            <a:pPr>
              <a:spcAft>
                <a:spcPts val="3000"/>
              </a:spcAft>
              <a:buFont typeface="Arial"/>
              <a:buChar char="•"/>
            </a:pPr>
            <a:endParaRPr lang="en-US" sz="26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:::Documents:MATLAB:Final Pics:normMar.tif"/>
          <p:cNvPicPr/>
          <p:nvPr/>
        </p:nvPicPr>
        <p:blipFill>
          <a:blip r:embed="rId2"/>
          <a:srcRect l="9142" t="2893" r="8238"/>
          <a:stretch>
            <a:fillRect/>
          </a:stretch>
        </p:blipFill>
        <p:spPr bwMode="auto">
          <a:xfrm>
            <a:off x="259976" y="2310014"/>
            <a:ext cx="8588188" cy="411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21000" y="1109687"/>
            <a:ext cx="832716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Information Theoretic Co-clustering [1] for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simultaneous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clustering of mobile users and web domains and discovering behavioral groups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(e.g., Mac users who frequently visit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washingtonpost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and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cnet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799" y="3111500"/>
            <a:ext cx="8022771" cy="228600"/>
          </a:xfrm>
          <a:prstGeom prst="rect">
            <a:avLst/>
          </a:prstGeom>
          <a:noFill/>
          <a:ln w="38100" cmpd="sng">
            <a:solidFill>
              <a:srgbClr val="CCFFC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3"/>
          <a:srcRect l="11409" t="6424" r="9167" b="9011"/>
          <a:stretch>
            <a:fillRect/>
          </a:stretch>
        </p:blipFill>
        <p:spPr bwMode="auto">
          <a:xfrm>
            <a:off x="272582" y="2354014"/>
            <a:ext cx="8550181" cy="360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21000" y="2366714"/>
            <a:ext cx="5740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Interest (Association) level matrix:  </a:t>
            </a:r>
            <a:b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Shows how different groups of users are interested in different groups of domain.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6519446"/>
            <a:ext cx="5127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Moghaddam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Helmy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Ranka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Somaya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ACM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MSWIM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2010.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/>
          <p:cNvSpPr>
            <a:spLocks noGrp="1"/>
          </p:cNvSpPr>
          <p:nvPr>
            <p:ph type="body" idx="4294967295"/>
          </p:nvPr>
        </p:nvSpPr>
        <p:spPr>
          <a:xfrm>
            <a:off x="152400" y="457200"/>
            <a:ext cx="6911359" cy="5502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GLOBAL DATA MODELING &amp; ANALYSIS [8]</a:t>
            </a:r>
            <a:endParaRPr lang="en-US" sz="2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0091" y="40685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3984250" y="2630882"/>
            <a:ext cx="1844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behavioral groups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/>
          <p:nvPr/>
        </p:nvPicPr>
        <p:blipFill>
          <a:blip r:embed="rId2"/>
          <a:srcRect l="11409" t="6424" r="9167" b="9011"/>
          <a:stretch>
            <a:fillRect/>
          </a:stretch>
        </p:blipFill>
        <p:spPr bwMode="auto">
          <a:xfrm rot="5400000">
            <a:off x="4741291" y="2140780"/>
            <a:ext cx="4244784" cy="354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6125766" y="1413836"/>
            <a:ext cx="1306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User groups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rcRect l="51992"/>
          <a:stretch>
            <a:fillRect/>
          </a:stretch>
        </p:blipFill>
        <p:spPr>
          <a:xfrm>
            <a:off x="648000" y="1263463"/>
            <a:ext cx="4229960" cy="394900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32979" y="3628062"/>
            <a:ext cx="8103021" cy="33056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10000"/>
            </a:schemeClr>
          </a:solidFill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3699" y="4741939"/>
            <a:ext cx="8102301" cy="479600"/>
          </a:xfrm>
          <a:prstGeom prst="roundRect">
            <a:avLst/>
          </a:prstGeom>
          <a:solidFill>
            <a:srgbClr val="008000">
              <a:alpha val="10000"/>
            </a:srgbClr>
          </a:solidFill>
          <a:ln w="4127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8013465" y="3717759"/>
            <a:ext cx="1614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D0D0D"/>
                </a:solidFill>
                <a:latin typeface="Times New Roman"/>
                <a:cs typeface="Times New Roman"/>
              </a:rPr>
              <a:t>Domain groups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57200" y="6019800"/>
            <a:ext cx="838200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latin typeface="Times New Roman" pitchFamily="18" charset="0"/>
                <a:cs typeface="Times New Roman" pitchFamily="18" charset="0"/>
              </a:rPr>
              <a:t>- Users can be modeled using few (~10) clusters with clearly disjoint and meaningful profiles. This behavior is very stable (with ~90% similarity) from month to month.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533400"/>
          </a:xfrm>
        </p:spPr>
        <p:txBody>
          <a:bodyPr/>
          <a:lstStyle/>
          <a:p>
            <a:r>
              <a:rPr lang="en-US" sz="3200" u="sng" smtClean="0">
                <a:solidFill>
                  <a:srgbClr val="0000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Web-usage Spatio-temporal multi-D Clustering</a:t>
            </a:r>
            <a:r>
              <a:rPr lang="en-US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/>
            </a:r>
            <a:br>
              <a:rPr lang="en-US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endParaRPr lang="en-US" smtClean="0">
              <a:ea typeface="ＭＳ Ｐゴシック" pitchFamily="34" charset="-128"/>
            </a:endParaRPr>
          </a:p>
        </p:txBody>
      </p:sp>
      <p:sp>
        <p:nvSpPr>
          <p:cNvPr id="130051" name="TextBox 4"/>
          <p:cNvSpPr txBox="1">
            <a:spLocks noChangeArrowheads="1"/>
          </p:cNvSpPr>
          <p:nvPr/>
        </p:nvSpPr>
        <p:spPr bwMode="auto">
          <a:xfrm>
            <a:off x="400050" y="1185863"/>
            <a:ext cx="8386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Location-based Analysis: Hierarchical Clustering of buildings</a:t>
            </a:r>
          </a:p>
        </p:txBody>
      </p:sp>
      <p:sp>
        <p:nvSpPr>
          <p:cNvPr id="130052" name="Rectangle 5"/>
          <p:cNvSpPr>
            <a:spLocks noChangeArrowheads="1"/>
          </p:cNvSpPr>
          <p:nvPr/>
        </p:nvSpPr>
        <p:spPr bwMode="auto">
          <a:xfrm>
            <a:off x="485775" y="2105025"/>
            <a:ext cx="270033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800"/>
              </a:spcAft>
              <a:buFont typeface="Arial" pitchFamily="34" charset="0"/>
              <a:buChar char="•"/>
            </a:pPr>
            <a:endParaRPr lang="en-US" sz="21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1800"/>
              </a:spcAft>
            </a:pPr>
            <a:endParaRPr lang="en-US" sz="21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74938" y="1739900"/>
            <a:ext cx="6367462" cy="3783013"/>
            <a:chOff x="1150" y="1440"/>
            <a:chExt cx="9965" cy="5934"/>
          </a:xfrm>
        </p:grpSpPr>
        <p:pic>
          <p:nvPicPr>
            <p:cNvPr id="130071" name="Picture 3" descr=":::Documents:MATLAB:Final Pics:BMar3D.tif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50" y="1440"/>
              <a:ext cx="9965" cy="5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072" name="Picture 4" descr=":::Documents:MATLAB:Final Pics:legend.tiff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51" y="6664"/>
              <a:ext cx="9917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0054" name="Picture 9"/>
          <p:cNvPicPr>
            <a:picLocks noChangeAspect="1"/>
          </p:cNvPicPr>
          <p:nvPr/>
        </p:nvPicPr>
        <p:blipFill>
          <a:blip r:embed="rId4"/>
          <a:srcRect t="66861" r="50667"/>
          <a:stretch>
            <a:fillRect/>
          </a:stretch>
        </p:blipFill>
        <p:spPr bwMode="auto">
          <a:xfrm>
            <a:off x="355600" y="2524125"/>
            <a:ext cx="21590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33400" y="5943600"/>
            <a:ext cx="8409829" cy="76944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2200" dirty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imes New Roman"/>
                <a:ea typeface="+mn-ea"/>
                <a:cs typeface="Times New Roman"/>
              </a:rPr>
              <a:t>Many of buildings in the same category are clustered together. This trend is table from month to month (Feb through Apr)</a:t>
            </a:r>
            <a:r>
              <a:rPr lang="en-US" sz="2200" dirty="0"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 </a:t>
            </a:r>
          </a:p>
        </p:txBody>
      </p:sp>
      <p:sp>
        <p:nvSpPr>
          <p:cNvPr id="130056" name="Rectangle 11"/>
          <p:cNvSpPr>
            <a:spLocks noChangeArrowheads="1"/>
          </p:cNvSpPr>
          <p:nvPr/>
        </p:nvSpPr>
        <p:spPr bwMode="auto">
          <a:xfrm>
            <a:off x="381000" y="1752600"/>
            <a:ext cx="2089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Building categories  based on actual context</a:t>
            </a:r>
          </a:p>
        </p:txBody>
      </p:sp>
      <p:sp>
        <p:nvSpPr>
          <p:cNvPr id="13" name="Rounded Rectangle 12"/>
          <p:cNvSpPr/>
          <p:nvPr/>
        </p:nvSpPr>
        <p:spPr>
          <a:xfrm rot="1469389">
            <a:off x="3910013" y="3552825"/>
            <a:ext cx="3352800" cy="361950"/>
          </a:xfrm>
          <a:prstGeom prst="roundRect">
            <a:avLst>
              <a:gd name="adj" fmla="val 49299"/>
            </a:avLst>
          </a:prstGeom>
          <a:solidFill>
            <a:srgbClr val="008000">
              <a:alpha val="10000"/>
            </a:srgbClr>
          </a:solidFill>
          <a:ln w="41275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Curved Connector 22"/>
          <p:cNvCxnSpPr>
            <a:cxnSpLocks noChangeShapeType="1"/>
            <a:stCxn id="26" idx="3"/>
          </p:cNvCxnSpPr>
          <p:nvPr/>
        </p:nvCxnSpPr>
        <p:spPr bwMode="auto">
          <a:xfrm flipV="1">
            <a:off x="6062663" y="4467225"/>
            <a:ext cx="736600" cy="893763"/>
          </a:xfrm>
          <a:prstGeom prst="curvedConnector2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0059" name="TextBox 14"/>
          <p:cNvSpPr txBox="1">
            <a:spLocks noChangeArrowheads="1"/>
          </p:cNvSpPr>
          <p:nvPr/>
        </p:nvSpPr>
        <p:spPr bwMode="auto">
          <a:xfrm rot="-5400000">
            <a:off x="2050257" y="3050381"/>
            <a:ext cx="1103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Dissimilarity</a:t>
            </a:r>
          </a:p>
        </p:txBody>
      </p:sp>
      <p:sp>
        <p:nvSpPr>
          <p:cNvPr id="130060" name="TextBox 15"/>
          <p:cNvSpPr txBox="1">
            <a:spLocks noChangeArrowheads="1"/>
          </p:cNvSpPr>
          <p:nvPr/>
        </p:nvSpPr>
        <p:spPr bwMode="auto">
          <a:xfrm rot="1494540">
            <a:off x="3254375" y="4321175"/>
            <a:ext cx="1011238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Buildings IDs</a:t>
            </a:r>
          </a:p>
        </p:txBody>
      </p:sp>
      <p:sp>
        <p:nvSpPr>
          <p:cNvPr id="130061" name="TextBox 16"/>
          <p:cNvSpPr txBox="1">
            <a:spLocks noChangeArrowheads="1"/>
          </p:cNvSpPr>
          <p:nvPr/>
        </p:nvSpPr>
        <p:spPr bwMode="auto">
          <a:xfrm rot="-1383658">
            <a:off x="7083425" y="4492625"/>
            <a:ext cx="998538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Buildings IDs</a:t>
            </a:r>
          </a:p>
        </p:txBody>
      </p:sp>
      <p:sp>
        <p:nvSpPr>
          <p:cNvPr id="18" name="Rounded Rectangle 17"/>
          <p:cNvSpPr/>
          <p:nvPr/>
        </p:nvSpPr>
        <p:spPr>
          <a:xfrm rot="20351520">
            <a:off x="3960813" y="3478213"/>
            <a:ext cx="3514725" cy="349250"/>
          </a:xfrm>
          <a:prstGeom prst="roundRect">
            <a:avLst>
              <a:gd name="adj" fmla="val 50000"/>
            </a:avLst>
          </a:prstGeom>
          <a:solidFill>
            <a:srgbClr val="008000">
              <a:alpha val="10000"/>
            </a:srgbClr>
          </a:solidFill>
          <a:ln w="41275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063" name="TextBox 18"/>
          <p:cNvSpPr txBox="1">
            <a:spLocks noChangeArrowheads="1"/>
          </p:cNvSpPr>
          <p:nvPr/>
        </p:nvSpPr>
        <p:spPr bwMode="auto">
          <a:xfrm>
            <a:off x="2674938" y="4773613"/>
            <a:ext cx="1820862" cy="261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/>
              <a:t>Clusters of buildings (A-J)</a:t>
            </a:r>
          </a:p>
        </p:txBody>
      </p:sp>
      <p:cxnSp>
        <p:nvCxnSpPr>
          <p:cNvPr id="20" name="Shape 19"/>
          <p:cNvCxnSpPr>
            <a:cxnSpLocks noChangeShapeType="1"/>
          </p:cNvCxnSpPr>
          <p:nvPr/>
        </p:nvCxnSpPr>
        <p:spPr bwMode="auto">
          <a:xfrm rot="16200000" flipH="1">
            <a:off x="3503613" y="4972050"/>
            <a:ext cx="115888" cy="192087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1" name="Curved Connector 29"/>
          <p:cNvCxnSpPr>
            <a:cxnSpLocks noChangeShapeType="1"/>
            <a:stCxn id="26" idx="1"/>
          </p:cNvCxnSpPr>
          <p:nvPr/>
        </p:nvCxnSpPr>
        <p:spPr bwMode="auto">
          <a:xfrm rot="10800000">
            <a:off x="4421188" y="4276725"/>
            <a:ext cx="506412" cy="1084263"/>
          </a:xfrm>
          <a:prstGeom prst="curvedConnector2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0066" name="TextBox 21"/>
          <p:cNvSpPr txBox="1">
            <a:spLocks noChangeArrowheads="1"/>
          </p:cNvSpPr>
          <p:nvPr/>
        </p:nvSpPr>
        <p:spPr bwMode="auto">
          <a:xfrm>
            <a:off x="2792413" y="5553075"/>
            <a:ext cx="1344612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/>
              <a:t>Building IDs (1-79)</a:t>
            </a:r>
          </a:p>
        </p:txBody>
      </p:sp>
      <p:cxnSp>
        <p:nvCxnSpPr>
          <p:cNvPr id="23" name="Elbow Connector 22"/>
          <p:cNvCxnSpPr>
            <a:cxnSpLocks noChangeShapeType="1"/>
          </p:cNvCxnSpPr>
          <p:nvPr/>
        </p:nvCxnSpPr>
        <p:spPr bwMode="auto">
          <a:xfrm flipV="1">
            <a:off x="3146425" y="5505450"/>
            <a:ext cx="193675" cy="95250"/>
          </a:xfrm>
          <a:prstGeom prst="bentConnector3">
            <a:avLst>
              <a:gd name="adj1" fmla="val -475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0068" name="TextBox 23"/>
          <p:cNvSpPr txBox="1">
            <a:spLocks noChangeArrowheads="1"/>
          </p:cNvSpPr>
          <p:nvPr/>
        </p:nvSpPr>
        <p:spPr bwMode="auto">
          <a:xfrm>
            <a:off x="4238625" y="5553075"/>
            <a:ext cx="1490663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/>
              <a:t>Building Abbreviations</a:t>
            </a: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rot="5400000" flipH="1" flipV="1">
            <a:off x="4495007" y="5490369"/>
            <a:ext cx="246062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6" name="Rounded Rectangle 25"/>
          <p:cNvSpPr>
            <a:spLocks noChangeArrowheads="1"/>
          </p:cNvSpPr>
          <p:nvPr/>
        </p:nvSpPr>
        <p:spPr bwMode="auto">
          <a:xfrm>
            <a:off x="4927600" y="5170488"/>
            <a:ext cx="1135063" cy="382587"/>
          </a:xfrm>
          <a:prstGeom prst="roundRect">
            <a:avLst>
              <a:gd name="adj" fmla="val 44843"/>
            </a:avLst>
          </a:prstGeom>
          <a:solidFill>
            <a:srgbClr val="008000">
              <a:alpha val="10196"/>
            </a:srgbClr>
          </a:solidFill>
          <a:ln w="41275">
            <a:solidFill>
              <a:srgbClr val="008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Box 3"/>
          <p:cNvSpPr txBox="1">
            <a:spLocks noChangeArrowheads="1"/>
          </p:cNvSpPr>
          <p:nvPr/>
        </p:nvSpPr>
        <p:spPr bwMode="auto">
          <a:xfrm>
            <a:off x="400050" y="1185863"/>
            <a:ext cx="38893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Graph representation of dissimilarity matrix for different buildings using the threshold of 0.06.</a:t>
            </a:r>
          </a:p>
        </p:txBody>
      </p:sp>
      <p:sp>
        <p:nvSpPr>
          <p:cNvPr id="131075" name="Rectangle 4"/>
          <p:cNvSpPr>
            <a:spLocks noChangeArrowheads="1"/>
          </p:cNvSpPr>
          <p:nvPr/>
        </p:nvSpPr>
        <p:spPr bwMode="auto">
          <a:xfrm>
            <a:off x="485775" y="2105025"/>
            <a:ext cx="270033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800"/>
              </a:spcAft>
              <a:buFont typeface="Arial" pitchFamily="34" charset="0"/>
              <a:buChar char="•"/>
            </a:pPr>
            <a:endParaRPr lang="en-US" sz="21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1800"/>
              </a:spcAft>
            </a:pPr>
            <a:endParaRPr lang="en-US" sz="21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076" name="Picture 5"/>
          <p:cNvPicPr>
            <a:picLocks noChangeAspect="1"/>
          </p:cNvPicPr>
          <p:nvPr/>
        </p:nvPicPr>
        <p:blipFill>
          <a:blip r:embed="rId2"/>
          <a:srcRect t="66861" r="50667"/>
          <a:stretch>
            <a:fillRect/>
          </a:stretch>
        </p:blipFill>
        <p:spPr bwMode="auto">
          <a:xfrm>
            <a:off x="520700" y="3038475"/>
            <a:ext cx="2293938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81771" y="5655338"/>
            <a:ext cx="8266393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imes New Roman"/>
                <a:ea typeface="+mn-ea"/>
                <a:cs typeface="Times New Roman"/>
              </a:rPr>
              <a:t>Most buildings in the same category form a clique in the graph</a:t>
            </a:r>
            <a:endParaRPr lang="en-US" sz="2400" dirty="0">
              <a:solidFill>
                <a:srgbClr val="000000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31078" name="Picture 7" descr="::::Desktop:cg06-edited.tif"/>
          <p:cNvPicPr>
            <a:picLocks noChangeAspect="1" noChangeArrowheads="1"/>
          </p:cNvPicPr>
          <p:nvPr/>
        </p:nvPicPr>
        <p:blipFill>
          <a:blip r:embed="rId3"/>
          <a:srcRect l="256" r="2216"/>
          <a:stretch>
            <a:fillRect/>
          </a:stretch>
        </p:blipFill>
        <p:spPr bwMode="auto">
          <a:xfrm>
            <a:off x="4516438" y="1246188"/>
            <a:ext cx="4149725" cy="45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465638" y="1271588"/>
            <a:ext cx="2963862" cy="2017712"/>
          </a:xfrm>
          <a:prstGeom prst="ellipse">
            <a:avLst/>
          </a:prstGeom>
          <a:solidFill>
            <a:srgbClr val="008000">
              <a:alpha val="16078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1080" name="TextBox 9"/>
          <p:cNvSpPr txBox="1">
            <a:spLocks noChangeArrowheads="1"/>
          </p:cNvSpPr>
          <p:nvPr/>
        </p:nvSpPr>
        <p:spPr bwMode="auto">
          <a:xfrm>
            <a:off x="381000" y="609600"/>
            <a:ext cx="8388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Location-based Clique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800" u="sng" smtClean="0">
                <a:solidFill>
                  <a:srgbClr val="0000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Future Work on </a:t>
            </a:r>
            <a:r>
              <a:rPr lang="en-US" sz="3800" i="1" u="sng" smtClean="0">
                <a:solidFill>
                  <a:srgbClr val="0000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Netflow </a:t>
            </a:r>
            <a:r>
              <a:rPr lang="en-US" sz="3800" u="sng" smtClean="0">
                <a:solidFill>
                  <a:srgbClr val="0000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Analysis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5626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Scale is still an issue</a:t>
            </a:r>
          </a:p>
          <a:p>
            <a:pPr lvl="1"/>
            <a:r>
              <a:rPr lang="en-US" sz="24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Introduce more efficient mining techniques</a:t>
            </a:r>
          </a:p>
          <a:p>
            <a:pPr lvl="1"/>
            <a:r>
              <a:rPr lang="en-US" sz="24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Add multi-dimensional processing capability</a:t>
            </a:r>
          </a:p>
          <a:p>
            <a:pPr lvl="1"/>
            <a:r>
              <a:rPr lang="en-US" sz="24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Investigate scalable data mining systems [on-going]</a:t>
            </a:r>
          </a:p>
          <a:p>
            <a:r>
              <a:rPr lang="en-US" sz="28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Meaningful visualization of results in multi-dimensions</a:t>
            </a:r>
          </a:p>
          <a:p>
            <a:r>
              <a:rPr lang="en-US" sz="28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Behavior may not lend itself to one cluster</a:t>
            </a:r>
          </a:p>
          <a:p>
            <a:pPr lvl="1"/>
            <a:r>
              <a:rPr lang="en-US" sz="24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Need flexible, fuzzy clustering</a:t>
            </a:r>
          </a:p>
          <a:p>
            <a:r>
              <a:rPr lang="en-US" sz="28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Centralized algorithms require global knowledge</a:t>
            </a:r>
          </a:p>
          <a:p>
            <a:pPr lvl="1"/>
            <a:r>
              <a:rPr lang="en-US" sz="24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Not fit for distributed implementation, protocols</a:t>
            </a:r>
          </a:p>
          <a:p>
            <a:pPr lvl="1"/>
            <a:r>
              <a:rPr lang="en-US" sz="24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Need more distributed, localized algorithms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286000" y="2362200"/>
            <a:ext cx="4800600" cy="3352800"/>
            <a:chOff x="2133600" y="2050202"/>
            <a:chExt cx="3897483" cy="2729033"/>
          </a:xfrm>
        </p:grpSpPr>
        <p:pic>
          <p:nvPicPr>
            <p:cNvPr id="133132" name="Picture 17"/>
            <p:cNvPicPr>
              <a:picLocks noChangeAspect="1" noChangeArrowheads="1"/>
            </p:cNvPicPr>
            <p:nvPr/>
          </p:nvPicPr>
          <p:blipFill>
            <a:blip r:embed="rId2"/>
            <a:srcRect l="401" t="3174" r="2811"/>
            <a:stretch>
              <a:fillRect/>
            </a:stretch>
          </p:blipFill>
          <p:spPr bwMode="auto">
            <a:xfrm>
              <a:off x="4763917" y="2050202"/>
              <a:ext cx="1267166" cy="1385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33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3429000"/>
              <a:ext cx="1062791" cy="133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34" name="Picture 19"/>
            <p:cNvPicPr>
              <a:picLocks noChangeAspect="1" noChangeArrowheads="1"/>
            </p:cNvPicPr>
            <p:nvPr/>
          </p:nvPicPr>
          <p:blipFill>
            <a:blip r:embed="rId4"/>
            <a:srcRect l="2399" t="3572" r="3238"/>
            <a:stretch>
              <a:fillRect/>
            </a:stretch>
          </p:blipFill>
          <p:spPr bwMode="auto">
            <a:xfrm>
              <a:off x="3505200" y="2057400"/>
              <a:ext cx="1238921" cy="1385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35" name="Picture 2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5200" y="3429000"/>
              <a:ext cx="1060391" cy="1350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36" name="Picture 21" descr=":umati-jet.tif"/>
            <p:cNvPicPr>
              <a:picLocks noChangeAspect="1" noChangeArrowheads="1"/>
            </p:cNvPicPr>
            <p:nvPr/>
          </p:nvPicPr>
          <p:blipFill>
            <a:blip r:embed="rId6"/>
            <a:srcRect l="29045" t="6677" r="27438" b="9288"/>
            <a:stretch>
              <a:fillRect/>
            </a:stretch>
          </p:blipFill>
          <p:spPr bwMode="auto">
            <a:xfrm>
              <a:off x="2133600" y="2057400"/>
              <a:ext cx="1285486" cy="1385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37" name="Picture 22" descr=":som_clust-20.tif"/>
            <p:cNvPicPr>
              <a:picLocks noChangeAspect="1" noChangeArrowheads="1"/>
            </p:cNvPicPr>
            <p:nvPr/>
          </p:nvPicPr>
          <p:blipFill>
            <a:blip r:embed="rId7"/>
            <a:srcRect l="33389" t="7555" r="29526" b="9746"/>
            <a:stretch>
              <a:fillRect/>
            </a:stretch>
          </p:blipFill>
          <p:spPr bwMode="auto">
            <a:xfrm>
              <a:off x="2209800" y="3429000"/>
              <a:ext cx="1033024" cy="130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u="sng" dirty="0" smtClean="0">
                <a:solidFill>
                  <a:srgbClr val="0000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Self-organizing Maps (</a:t>
            </a:r>
            <a:r>
              <a:rPr lang="en-US" sz="3800" i="1" u="sng" dirty="0" err="1" smtClean="0">
                <a:solidFill>
                  <a:srgbClr val="0000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SoM</a:t>
            </a:r>
            <a:r>
              <a:rPr lang="en-US" sz="3800" u="sng" dirty="0" err="1" smtClean="0">
                <a:solidFill>
                  <a:srgbClr val="0000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</a:t>
            </a:r>
            <a:r>
              <a:rPr lang="en-US" sz="3800" u="sng" dirty="0" smtClean="0">
                <a:solidFill>
                  <a:srgbClr val="0000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133124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90600"/>
          </a:xfrm>
        </p:spPr>
        <p:txBody>
          <a:bodyPr/>
          <a:lstStyle/>
          <a:p>
            <a:r>
              <a:rPr lang="en-US" sz="280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 topology-preserving mapping keeps the more similar data groups closer together in the final map</a:t>
            </a:r>
          </a:p>
        </p:txBody>
      </p:sp>
      <p:sp>
        <p:nvSpPr>
          <p:cNvPr id="133125" name="TextBox 26"/>
          <p:cNvSpPr txBox="1">
            <a:spLocks noChangeArrowheads="1"/>
          </p:cNvSpPr>
          <p:nvPr/>
        </p:nvSpPr>
        <p:spPr bwMode="auto">
          <a:xfrm>
            <a:off x="457200" y="6334125"/>
            <a:ext cx="807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* S.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Moghaddam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A.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Helmy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“Internet Usage Modeling of Large Wireless Networks Using Self-Organizing Maps”,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IEEE SCENES (MASS workshop)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Nov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2010,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ACM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MSWiM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Nov. 2011.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26" name="TextBox 27"/>
          <p:cNvSpPr txBox="1">
            <a:spLocks noChangeArrowheads="1"/>
          </p:cNvSpPr>
          <p:nvPr/>
        </p:nvSpPr>
        <p:spPr bwMode="auto">
          <a:xfrm>
            <a:off x="2209800" y="5715000"/>
            <a:ext cx="1584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Users vs Web domains</a:t>
            </a:r>
          </a:p>
        </p:txBody>
      </p:sp>
      <p:sp>
        <p:nvSpPr>
          <p:cNvPr id="133127" name="TextBox 28"/>
          <p:cNvSpPr txBox="1">
            <a:spLocks noChangeArrowheads="1"/>
          </p:cNvSpPr>
          <p:nvPr/>
        </p:nvSpPr>
        <p:spPr bwMode="auto">
          <a:xfrm>
            <a:off x="3886200" y="5715000"/>
            <a:ext cx="1355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Users vs Locations</a:t>
            </a:r>
          </a:p>
        </p:txBody>
      </p:sp>
      <p:sp>
        <p:nvSpPr>
          <p:cNvPr id="133128" name="TextBox 29"/>
          <p:cNvSpPr txBox="1">
            <a:spLocks noChangeArrowheads="1"/>
          </p:cNvSpPr>
          <p:nvPr/>
        </p:nvSpPr>
        <p:spPr bwMode="auto">
          <a:xfrm>
            <a:off x="5334000" y="5715000"/>
            <a:ext cx="203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Times New Roman" pitchFamily="18" charset="0"/>
                <a:cs typeface="Times New Roman" pitchFamily="18" charset="0"/>
              </a:rPr>
              <a:t>Users vs domains vs locations</a:t>
            </a:r>
          </a:p>
          <a:p>
            <a:pPr algn="ctr"/>
            <a:r>
              <a:rPr lang="en-US" sz="1200">
                <a:latin typeface="Times New Roman" pitchFamily="18" charset="0"/>
                <a:cs typeface="Times New Roman" pitchFamily="18" charset="0"/>
              </a:rPr>
              <a:t>(multi-aspect SoM)</a:t>
            </a:r>
          </a:p>
        </p:txBody>
      </p:sp>
      <p:sp>
        <p:nvSpPr>
          <p:cNvPr id="133129" name="TextBox 30"/>
          <p:cNvSpPr txBox="1">
            <a:spLocks noChangeArrowheads="1"/>
          </p:cNvSpPr>
          <p:nvPr/>
        </p:nvSpPr>
        <p:spPr bwMode="auto">
          <a:xfrm>
            <a:off x="1752600" y="2819400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SoM</a:t>
            </a:r>
          </a:p>
        </p:txBody>
      </p:sp>
      <p:sp>
        <p:nvSpPr>
          <p:cNvPr id="133130" name="TextBox 31"/>
          <p:cNvSpPr txBox="1">
            <a:spLocks noChangeArrowheads="1"/>
          </p:cNvSpPr>
          <p:nvPr/>
        </p:nvSpPr>
        <p:spPr bwMode="auto">
          <a:xfrm>
            <a:off x="1447800" y="4419600"/>
            <a:ext cx="804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Times New Roman" pitchFamily="18" charset="0"/>
                <a:cs typeface="Times New Roman" pitchFamily="18" charset="0"/>
              </a:rPr>
              <a:t>After </a:t>
            </a:r>
          </a:p>
          <a:p>
            <a:pPr algn="ctr"/>
            <a:r>
              <a:rPr lang="en-US" sz="1200">
                <a:latin typeface="Times New Roman" pitchFamily="18" charset="0"/>
                <a:cs typeface="Times New Roman" pitchFamily="18" charset="0"/>
              </a:rPr>
              <a:t>clustering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>
            <a:off x="0" y="6248400"/>
            <a:ext cx="91440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/>
          <p:cNvSpPr>
            <a:spLocks noGrp="1"/>
          </p:cNvSpPr>
          <p:nvPr>
            <p:ph type="body" idx="4294967295"/>
          </p:nvPr>
        </p:nvSpPr>
        <p:spPr>
          <a:xfrm>
            <a:off x="152400" y="533400"/>
            <a:ext cx="6870399" cy="5502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INTEREST &amp; CORRELATION ANALYSIS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9585" y="1198586"/>
            <a:ext cx="458758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Feature map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projection of the SOM on any of domains </a:t>
            </a:r>
          </a:p>
          <a:p>
            <a:pPr algn="just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shows how users in different regions are </a:t>
            </a:r>
            <a:r>
              <a:rPr lang="en-US" sz="2800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interested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in that domain</a:t>
            </a:r>
          </a:p>
          <a:p>
            <a:pPr algn="just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Red areas show high interest</a:t>
            </a:r>
          </a:p>
          <a:p>
            <a:pPr algn="just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Blue areas show low interest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171" y="1150207"/>
            <a:ext cx="3834397" cy="51877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59976" y="6324600"/>
            <a:ext cx="7817224" cy="358588"/>
          </a:xfrm>
        </p:spPr>
        <p:txBody>
          <a:bodyPr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Moghaddam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Helmy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Spatio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-temporal Modeling of Wireless Users Internet Access Patterns Using Self-Organizing Maps”,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IEEE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INFOCOM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2011.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324600"/>
            <a:ext cx="8305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609600" y="1219200"/>
            <a:ext cx="1066800" cy="1953399"/>
            <a:chOff x="533400" y="838200"/>
            <a:chExt cx="1066800" cy="1953399"/>
          </a:xfrm>
        </p:grpSpPr>
        <p:pic>
          <p:nvPicPr>
            <p:cNvPr id="7" name="Picture 6" descr="flash-on-iphon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838200"/>
              <a:ext cx="1066800" cy="172708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62000" y="2514600"/>
              <a:ext cx="61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Phone</a:t>
              </a:r>
              <a:endParaRPr lang="en-US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752600" y="1066800"/>
            <a:ext cx="1115343" cy="2105799"/>
            <a:chOff x="1676400" y="685800"/>
            <a:chExt cx="1115343" cy="2105799"/>
          </a:xfrm>
        </p:grpSpPr>
        <p:pic>
          <p:nvPicPr>
            <p:cNvPr id="8" name="Picture 7" descr="droid_x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400" y="685800"/>
              <a:ext cx="1115343" cy="190585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752600" y="2514600"/>
              <a:ext cx="692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Droid X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04800" y="3581400"/>
            <a:ext cx="1876356" cy="2715399"/>
            <a:chOff x="533400" y="3352800"/>
            <a:chExt cx="1876356" cy="2715399"/>
          </a:xfrm>
        </p:grpSpPr>
        <p:pic>
          <p:nvPicPr>
            <p:cNvPr id="15" name="Picture 14" descr="apple_ipad_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400" y="3352800"/>
              <a:ext cx="1876356" cy="250431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43000" y="5791200"/>
              <a:ext cx="574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Pad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2</a:t>
              </a:r>
              <a:endParaRPr lang="en-US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286000" y="4648200"/>
            <a:ext cx="1338939" cy="2029599"/>
            <a:chOff x="3581400" y="4267200"/>
            <a:chExt cx="1338939" cy="2029599"/>
          </a:xfrm>
        </p:grpSpPr>
        <p:pic>
          <p:nvPicPr>
            <p:cNvPr id="16" name="Picture 15" descr="images-galaxy-tab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81400" y="4267200"/>
              <a:ext cx="1338939" cy="18288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810000" y="6019800"/>
              <a:ext cx="8956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Galaxy Tab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581400" y="4724400"/>
            <a:ext cx="2838843" cy="1953399"/>
            <a:chOff x="5257800" y="4267200"/>
            <a:chExt cx="2838843" cy="1953399"/>
          </a:xfrm>
        </p:grpSpPr>
        <p:pic>
          <p:nvPicPr>
            <p:cNvPr id="17" name="Picture 16" descr="XOOM_Front_Home_CES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7800" y="4267200"/>
              <a:ext cx="2838843" cy="180618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096000" y="5943600"/>
              <a:ext cx="11817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Motorola 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Xoom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05400" y="1219200"/>
            <a:ext cx="1208985" cy="1877199"/>
            <a:chOff x="5029200" y="838200"/>
            <a:chExt cx="1208985" cy="1877199"/>
          </a:xfrm>
        </p:grpSpPr>
        <p:pic>
          <p:nvPicPr>
            <p:cNvPr id="11" name="Picture 10" descr="blackberry-bold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29200" y="838200"/>
              <a:ext cx="1143000" cy="160989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29200" y="2438400"/>
              <a:ext cx="1208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Blackberry Bold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3048000"/>
            <a:ext cx="914400" cy="1648599"/>
            <a:chOff x="3657601" y="2667000"/>
            <a:chExt cx="914400" cy="1648599"/>
          </a:xfrm>
        </p:grpSpPr>
        <p:pic>
          <p:nvPicPr>
            <p:cNvPr id="13" name="Picture 12" descr="NexusS_front_338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57601" y="2667000"/>
              <a:ext cx="914400" cy="144338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810000" y="4038600"/>
              <a:ext cx="7008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Nexus S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00800" y="4800600"/>
            <a:ext cx="2518329" cy="1644444"/>
            <a:chOff x="6017821" y="2671155"/>
            <a:chExt cx="2518329" cy="1644444"/>
          </a:xfrm>
        </p:grpSpPr>
        <p:pic>
          <p:nvPicPr>
            <p:cNvPr id="21" name="Picture 20" descr="Notion-Ink-Adam-Tablet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17821" y="2671155"/>
              <a:ext cx="2364179" cy="152806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239000" y="4038600"/>
              <a:ext cx="12971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Notion-Ink-Adam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657600" y="1219200"/>
            <a:ext cx="1600199" cy="1877199"/>
            <a:chOff x="3581400" y="838200"/>
            <a:chExt cx="1600199" cy="1877199"/>
          </a:xfrm>
        </p:grpSpPr>
        <p:pic>
          <p:nvPicPr>
            <p:cNvPr id="10" name="Picture 9" descr="White-HTC-EVO-4G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81400" y="838200"/>
              <a:ext cx="1600199" cy="152370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886200" y="2438400"/>
              <a:ext cx="8467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HTC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EVO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24400" y="3048000"/>
            <a:ext cx="939097" cy="1648599"/>
            <a:chOff x="4648200" y="2667000"/>
            <a:chExt cx="939097" cy="1648599"/>
          </a:xfrm>
        </p:grpSpPr>
        <p:pic>
          <p:nvPicPr>
            <p:cNvPr id="14" name="Picture 13" descr="motorola_atrix_338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48200" y="2667000"/>
              <a:ext cx="939097" cy="151014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00600" y="4038600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Atrix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801" y="1219200"/>
            <a:ext cx="1828800" cy="1800999"/>
            <a:chOff x="6324601" y="838200"/>
            <a:chExt cx="1828800" cy="1800999"/>
          </a:xfrm>
        </p:grpSpPr>
        <p:pic>
          <p:nvPicPr>
            <p:cNvPr id="12" name="Picture 11" descr="palm_pre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24601" y="838200"/>
              <a:ext cx="1828800" cy="155374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705600" y="2362200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Palm Pre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819400" y="2971800"/>
            <a:ext cx="838200" cy="1724799"/>
            <a:chOff x="2743200" y="2590800"/>
            <a:chExt cx="838200" cy="1724799"/>
          </a:xfrm>
        </p:grpSpPr>
        <p:pic>
          <p:nvPicPr>
            <p:cNvPr id="33" name="Picture 32" descr="Bionic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43200" y="2590800"/>
              <a:ext cx="838200" cy="15240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819400" y="4038600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Bionic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71800" y="1143000"/>
            <a:ext cx="935286" cy="1877199"/>
            <a:chOff x="2895600" y="762000"/>
            <a:chExt cx="935286" cy="1877199"/>
          </a:xfrm>
        </p:grpSpPr>
        <p:pic>
          <p:nvPicPr>
            <p:cNvPr id="9" name="Picture 8" descr="Samsung-Fascinate-a-Galaxy-S-Smartphone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95600" y="762000"/>
              <a:ext cx="935286" cy="164005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895600" y="2362200"/>
              <a:ext cx="7537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Galaxy S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019800" y="3048000"/>
            <a:ext cx="990600" cy="1822610"/>
            <a:chOff x="533400" y="838200"/>
            <a:chExt cx="1066800" cy="1976839"/>
          </a:xfrm>
        </p:grpSpPr>
        <p:pic>
          <p:nvPicPr>
            <p:cNvPr id="49" name="Picture 48" descr="flash-on-iphon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838200"/>
              <a:ext cx="1066800" cy="172708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62000" y="2514600"/>
              <a:ext cx="784090" cy="300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Phone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5</a:t>
              </a:r>
              <a:endParaRPr lang="en-US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239000" y="3048000"/>
            <a:ext cx="990600" cy="1774916"/>
            <a:chOff x="1676400" y="685800"/>
            <a:chExt cx="1115343" cy="2166987"/>
          </a:xfrm>
        </p:grpSpPr>
        <p:pic>
          <p:nvPicPr>
            <p:cNvPr id="52" name="Picture 51" descr="droid_x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400" y="685800"/>
              <a:ext cx="1115343" cy="190585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752600" y="2514600"/>
              <a:ext cx="993037" cy="3381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Next Droid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Rounded Rectangle 54"/>
          <p:cNvSpPr/>
          <p:nvPr/>
        </p:nvSpPr>
        <p:spPr>
          <a:xfrm>
            <a:off x="6096000" y="3124200"/>
            <a:ext cx="838200" cy="1447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59" name="Rounded Rectangle 58"/>
          <p:cNvSpPr/>
          <p:nvPr/>
        </p:nvSpPr>
        <p:spPr>
          <a:xfrm>
            <a:off x="7315200" y="3124200"/>
            <a:ext cx="838200" cy="1447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18" name="TextBox 17"/>
          <p:cNvSpPr txBox="1"/>
          <p:nvPr/>
        </p:nvSpPr>
        <p:spPr>
          <a:xfrm>
            <a:off x="1066800" y="5486400"/>
            <a:ext cx="705238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Over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Billion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mobile phones and devices globally !! (Feb 2011)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9600" y="533400"/>
            <a:ext cx="781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New Generations of Powerful Mobile Devices</a:t>
            </a:r>
            <a:endParaRPr lang="en-US" sz="32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9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399585" y="4168082"/>
            <a:ext cx="4523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Major visitation (interest) of users in Orange cluster: advertisement / marketing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171" y="1150207"/>
            <a:ext cx="3834397" cy="5187700"/>
          </a:xfrm>
          <a:prstGeom prst="rect">
            <a:avLst/>
          </a:prstGeom>
        </p:spPr>
      </p:pic>
      <p:pic>
        <p:nvPicPr>
          <p:cNvPr id="7" name="Picture 6" descr=":som_clust-20.tif"/>
          <p:cNvPicPr/>
          <p:nvPr/>
        </p:nvPicPr>
        <p:blipFill>
          <a:blip r:embed="rId3" cstate="print"/>
          <a:srcRect l="33390" t="7555" r="29526" b="9746"/>
          <a:stretch>
            <a:fillRect/>
          </a:stretch>
        </p:blipFill>
        <p:spPr bwMode="auto">
          <a:xfrm>
            <a:off x="1227416" y="1886858"/>
            <a:ext cx="1699631" cy="203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2092473" y="3309321"/>
            <a:ext cx="737809" cy="810381"/>
          </a:xfrm>
          <a:prstGeom prst="ellipse">
            <a:avLst/>
          </a:prstGeom>
          <a:noFill/>
          <a:ln w="76200" cmpd="tri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60863" y="1150207"/>
            <a:ext cx="2938537" cy="1329317"/>
          </a:xfrm>
          <a:prstGeom prst="roundRect">
            <a:avLst/>
          </a:prstGeom>
          <a:noFill/>
          <a:ln w="76200" cmpd="sng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urved Connector 16"/>
          <p:cNvCxnSpPr>
            <a:stCxn id="15" idx="1"/>
            <a:endCxn id="12" idx="6"/>
          </p:cNvCxnSpPr>
          <p:nvPr/>
        </p:nvCxnSpPr>
        <p:spPr>
          <a:xfrm rot="10800000" flipV="1">
            <a:off x="2830283" y="1814866"/>
            <a:ext cx="2130581" cy="1899646"/>
          </a:xfrm>
          <a:prstGeom prst="curvedConnector3">
            <a:avLst>
              <a:gd name="adj1" fmla="val 50000"/>
            </a:avLst>
          </a:prstGeom>
          <a:ln>
            <a:solidFill>
              <a:schemeClr val="accent4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>
            <a:off x="1511904" y="1185335"/>
            <a:ext cx="3060096" cy="580573"/>
          </a:xfrm>
          <a:prstGeom prst="rightArrow">
            <a:avLst>
              <a:gd name="adj1" fmla="val 72987"/>
              <a:gd name="adj2" fmla="val 867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advertisement / marketing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4" name="Text Placeholder 41"/>
          <p:cNvSpPr txBox="1">
            <a:spLocks/>
          </p:cNvSpPr>
          <p:nvPr/>
        </p:nvSpPr>
        <p:spPr bwMode="auto">
          <a:xfrm>
            <a:off x="152400" y="533400"/>
            <a:ext cx="6870399" cy="55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INTEREST &amp; CORRELATION ANALYSIS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TW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Future Directions (Applications)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Behavior aware push/caching services (targeted ads, events of interest, announcements)</a:t>
            </a:r>
          </a:p>
          <a:p>
            <a:pPr eaLnBrk="1" hangingPunct="1"/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Caching based on behavioral prediction</a:t>
            </a:r>
          </a:p>
          <a:p>
            <a:pPr eaLnBrk="1" hangingPunct="1"/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Detecting abnormal user behavior &amp; access patterns based on previous profiles</a:t>
            </a:r>
          </a:p>
          <a:p>
            <a:pPr eaLnBrk="1" hangingPunct="1"/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Can we extend this paradigm to include social aspects (trust, friendship, cooperation)?</a:t>
            </a:r>
          </a:p>
          <a:p>
            <a:pPr eaLnBrk="1" hangingPunct="1"/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Privacy issues and mobile </a:t>
            </a:r>
            <a:r>
              <a:rPr lang="en-US" altLang="zh-TW" i="1" dirty="0" smtClean="0">
                <a:latin typeface="Times New Roman" pitchFamily="-111" charset="0"/>
                <a:ea typeface="新細明體" pitchFamily="-111" charset="-120"/>
              </a:rPr>
              <a:t>k-anonymity</a:t>
            </a:r>
          </a:p>
          <a:p>
            <a:pPr eaLnBrk="1" hangingPunct="1"/>
            <a:r>
              <a:rPr lang="en-US" altLang="zh-TW" dirty="0" smtClean="0">
                <a:solidFill>
                  <a:srgbClr val="FF0000"/>
                </a:solidFill>
                <a:latin typeface="Times New Roman" pitchFamily="-111" charset="0"/>
                <a:ea typeface="新細明體" pitchFamily="-111" charset="-120"/>
              </a:rPr>
              <a:t>Participatory sensing, deputizing the 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stbed framework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2800" y="2286000"/>
            <a:ext cx="3329049" cy="3962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9935553D-853B-4F03-BE24-8EFB76333267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Personalized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Networks of Robots + Participatory Testing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9" descr="ns-vint-sim-quad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43400"/>
            <a:ext cx="2644140" cy="1554480"/>
          </a:xfrm>
          <a:prstGeom prst="rect">
            <a:avLst/>
          </a:prstGeom>
        </p:spPr>
      </p:pic>
      <p:sp>
        <p:nvSpPr>
          <p:cNvPr id="11" name="Left-Right Arrow 10"/>
          <p:cNvSpPr/>
          <p:nvPr/>
        </p:nvSpPr>
        <p:spPr bwMode="auto">
          <a:xfrm>
            <a:off x="2590800" y="5562600"/>
            <a:ext cx="1066800" cy="228600"/>
          </a:xfrm>
          <a:prstGeom prst="left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3733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51054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Emulation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84657" y="2514600"/>
            <a:ext cx="2559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Communityof</a:t>
            </a:r>
            <a:r>
              <a:rPr lang="en-US" dirty="0" smtClean="0"/>
              <a:t> Mobile Users</a:t>
            </a:r>
            <a:endParaRPr lang="en-US" dirty="0"/>
          </a:p>
        </p:txBody>
      </p:sp>
      <p:sp>
        <p:nvSpPr>
          <p:cNvPr id="17" name="Left-Up Arrow 16"/>
          <p:cNvSpPr/>
          <p:nvPr/>
        </p:nvSpPr>
        <p:spPr bwMode="auto">
          <a:xfrm rot="16200000">
            <a:off x="6858000" y="2895600"/>
            <a:ext cx="762000" cy="1066800"/>
          </a:xfrm>
          <a:prstGeom prst="leftUp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62484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Controlled!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600" y="6248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Chaotic!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9" name="Left-Right Arrow 18"/>
          <p:cNvSpPr/>
          <p:nvPr/>
        </p:nvSpPr>
        <p:spPr bwMode="auto">
          <a:xfrm>
            <a:off x="2514600" y="6324600"/>
            <a:ext cx="4953000" cy="228600"/>
          </a:xfrm>
          <a:prstGeom prst="leftRightArrow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8100000" scaled="1"/>
            <a:tileRect/>
          </a:gradFill>
          <a:ln w="9525" cap="flat" cmpd="sng" algn="ctr">
            <a:gradFill>
              <a:gsLst>
                <a:gs pos="0">
                  <a:srgbClr val="00B0F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85800" y="3810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Mobile Testbed</a:t>
            </a:r>
            <a:r>
              <a:rPr kumimoji="0" lang="en-US" sz="4000" b="0" i="0" u="sng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with an </a:t>
            </a:r>
            <a:r>
              <a:rPr kumimoji="0" lang="en-US" sz="4000" b="0" i="1" u="sng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Attitude</a:t>
            </a:r>
            <a:r>
              <a:rPr kumimoji="0" lang="en-US" sz="4000" b="0" u="sng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noProof="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(Architectural Overview)</a:t>
            </a:r>
            <a:r>
              <a:rPr kumimoji="0" lang="en-US" sz="4000" b="0" i="1" u="sng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" name="Picture 19" descr="CellCrow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620" y="3810000"/>
            <a:ext cx="2278380" cy="1534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5" grpId="0"/>
      <p:bldP spid="17" grpId="0" animBg="1"/>
      <p:bldP spid="14" grpId="0"/>
      <p:bldP spid="18" grpId="0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772400" cy="914400"/>
          </a:xfrm>
        </p:spPr>
        <p:txBody>
          <a:bodyPr/>
          <a:lstStyle/>
          <a:p>
            <a:r>
              <a:rPr lang="en-US" b="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Challenges &amp; Goals</a:t>
            </a:r>
            <a:endParaRPr lang="en-US" b="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371600"/>
            <a:ext cx="83058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Challenges for Mobile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Testbeds</a:t>
            </a:r>
            <a:endParaRPr lang="en-US" b="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Support realistic behavior, movement of mobile nodes </a:t>
            </a:r>
          </a:p>
          <a:p>
            <a:pPr lvl="1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Extension outside the lab environment </a:t>
            </a:r>
          </a:p>
          <a:p>
            <a:pPr lvl="1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Scalability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Open to 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other researchers </a:t>
            </a:r>
          </a:p>
          <a:p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Goals &amp; Approach</a:t>
            </a:r>
          </a:p>
          <a:p>
            <a:pPr lvl="1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Represent behavior through integration of user 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personality</a:t>
            </a:r>
          </a:p>
          <a:p>
            <a:pPr lvl="1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Capture community (and attitude) through similarity</a:t>
            </a:r>
          </a:p>
          <a:p>
            <a:pPr lvl="1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Architect a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testbed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bridging gap 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between </a:t>
            </a:r>
          </a:p>
          <a:p>
            <a:pPr lvl="2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Controlled lab environment &amp; chaotic participatory environment</a:t>
            </a:r>
          </a:p>
          <a:p>
            <a:pPr lvl="1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Support personality-aware mobile nodes and purposeful profile-based participatory testing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9935553D-853B-4F03-BE24-8EFB7633326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8" name="Picture 87" descr="IMG_42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286000"/>
            <a:ext cx="2474913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743200"/>
            <a:ext cx="17748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438400"/>
            <a:ext cx="17748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5181600" y="3556000"/>
            <a:ext cx="2627313" cy="715963"/>
          </a:xfrm>
          <a:custGeom>
            <a:avLst/>
            <a:gdLst>
              <a:gd name="T0" fmla="*/ 2239146 w 2309283"/>
              <a:gd name="T1" fmla="*/ 0 h 715433"/>
              <a:gd name="T2" fmla="*/ 2253592 w 2309283"/>
              <a:gd name="T3" fmla="*/ 622300 h 715433"/>
              <a:gd name="T4" fmla="*/ 0 w 2309283"/>
              <a:gd name="T5" fmla="*/ 558800 h 715433"/>
              <a:gd name="T6" fmla="*/ 0 60000 65536"/>
              <a:gd name="T7" fmla="*/ 0 60000 65536"/>
              <a:gd name="T8" fmla="*/ 0 60000 65536"/>
              <a:gd name="T9" fmla="*/ 0 w 2309283"/>
              <a:gd name="T10" fmla="*/ 0 h 715433"/>
              <a:gd name="T11" fmla="*/ 2309283 w 2309283"/>
              <a:gd name="T12" fmla="*/ 715433 h 7154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9283" h="715433">
                <a:moveTo>
                  <a:pt x="1968500" y="0"/>
                </a:moveTo>
                <a:cubicBezTo>
                  <a:pt x="2138891" y="264583"/>
                  <a:pt x="2309283" y="529167"/>
                  <a:pt x="1981200" y="622300"/>
                </a:cubicBezTo>
                <a:cubicBezTo>
                  <a:pt x="1653117" y="715433"/>
                  <a:pt x="0" y="558800"/>
                  <a:pt x="0" y="558800"/>
                </a:cubicBezTo>
              </a:path>
            </a:pathLst>
          </a:custGeom>
          <a:noFill/>
          <a:ln w="25400">
            <a:solidFill>
              <a:srgbClr val="FF0000"/>
            </a:solidFill>
            <a:miter lim="800000"/>
            <a:headEnd/>
            <a:tailEnd type="stealth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>
            <a:off x="1147763" y="3213100"/>
            <a:ext cx="2547937" cy="1100138"/>
          </a:xfrm>
          <a:custGeom>
            <a:avLst/>
            <a:gdLst>
              <a:gd name="T0" fmla="*/ 211667 w 2548467"/>
              <a:gd name="T1" fmla="*/ 660400 h 1100667"/>
              <a:gd name="T2" fmla="*/ 389467 w 2548467"/>
              <a:gd name="T3" fmla="*/ 990600 h 1100667"/>
              <a:gd name="T4" fmla="*/ 2548467 w 2548467"/>
              <a:gd name="T5" fmla="*/ 0 h 1100667"/>
              <a:gd name="T6" fmla="*/ 0 60000 65536"/>
              <a:gd name="T7" fmla="*/ 0 60000 65536"/>
              <a:gd name="T8" fmla="*/ 0 60000 65536"/>
              <a:gd name="T9" fmla="*/ 0 w 2548467"/>
              <a:gd name="T10" fmla="*/ 0 h 1100667"/>
              <a:gd name="T11" fmla="*/ 2548467 w 2548467"/>
              <a:gd name="T12" fmla="*/ 1100667 h 11006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48467" h="1100667">
                <a:moveTo>
                  <a:pt x="211667" y="660400"/>
                </a:moveTo>
                <a:cubicBezTo>
                  <a:pt x="105833" y="880533"/>
                  <a:pt x="0" y="1100667"/>
                  <a:pt x="389467" y="990600"/>
                </a:cubicBezTo>
                <a:cubicBezTo>
                  <a:pt x="778934" y="880533"/>
                  <a:pt x="2548467" y="0"/>
                  <a:pt x="2548467" y="0"/>
                </a:cubicBezTo>
              </a:path>
            </a:pathLst>
          </a:custGeom>
          <a:noFill/>
          <a:ln w="25400">
            <a:solidFill>
              <a:srgbClr val="00B050"/>
            </a:solidFill>
            <a:miter lim="800000"/>
            <a:headEnd/>
            <a:tailEnd type="stealth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56683" name="TextBox 34"/>
          <p:cNvSpPr txBox="1">
            <a:spLocks noChangeArrowheads="1"/>
          </p:cNvSpPr>
          <p:nvPr/>
        </p:nvSpPr>
        <p:spPr bwMode="auto">
          <a:xfrm>
            <a:off x="5562600" y="942975"/>
            <a:ext cx="1534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</a:rPr>
              <a:t>Behavior Matrix </a:t>
            </a:r>
            <a:r>
              <a:rPr lang="en-US" sz="1200" b="1" i="1" dirty="0" err="1">
                <a:solidFill>
                  <a:srgbClr val="FF0000"/>
                </a:solidFill>
                <a:latin typeface="Times New Roman" pitchFamily="18" charset="0"/>
              </a:rPr>
              <a:t>M1</a:t>
            </a:r>
            <a:endParaRPr lang="en-US" sz="1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562600" y="1219200"/>
            <a:ext cx="3051175" cy="827088"/>
            <a:chOff x="6042724" y="4273550"/>
            <a:chExt cx="3051175" cy="827087"/>
          </a:xfrm>
        </p:grpSpPr>
        <p:graphicFrame>
          <p:nvGraphicFramePr>
            <p:cNvPr id="156674" name="Object 2"/>
            <p:cNvGraphicFramePr>
              <a:graphicFrameLocks noChangeAspect="1"/>
            </p:cNvGraphicFramePr>
            <p:nvPr/>
          </p:nvGraphicFramePr>
          <p:xfrm>
            <a:off x="6042724" y="4324350"/>
            <a:ext cx="1419225" cy="776287"/>
          </p:xfrm>
          <a:graphic>
            <a:graphicData uri="http://schemas.openxmlformats.org/presentationml/2006/ole">
              <p:oleObj spid="_x0000_s158724" name="Equation" r:id="rId5" imgW="1600200" imgH="889000" progId="Equation.3">
                <p:embed/>
              </p:oleObj>
            </a:graphicData>
          </a:graphic>
        </p:graphicFrame>
        <p:graphicFrame>
          <p:nvGraphicFramePr>
            <p:cNvPr id="156675" name="Object 3"/>
            <p:cNvGraphicFramePr>
              <a:graphicFrameLocks noChangeAspect="1"/>
            </p:cNvGraphicFramePr>
            <p:nvPr/>
          </p:nvGraphicFramePr>
          <p:xfrm>
            <a:off x="8039799" y="4273550"/>
            <a:ext cx="1054100" cy="827087"/>
          </p:xfrm>
          <a:graphic>
            <a:graphicData uri="http://schemas.openxmlformats.org/presentationml/2006/ole">
              <p:oleObj spid="_x0000_s158725" name="Equation" r:id="rId6" imgW="1130300" imgH="889000" progId="Equation.3">
                <p:embed/>
              </p:oleObj>
            </a:graphicData>
          </a:graphic>
        </p:graphicFrame>
        <p:sp>
          <p:nvSpPr>
            <p:cNvPr id="15" name="Right Arrow 14"/>
            <p:cNvSpPr>
              <a:spLocks noChangeArrowheads="1"/>
            </p:cNvSpPr>
            <p:nvPr/>
          </p:nvSpPr>
          <p:spPr bwMode="auto">
            <a:xfrm>
              <a:off x="7538149" y="4694237"/>
              <a:ext cx="419100" cy="225425"/>
            </a:xfrm>
            <a:prstGeom prst="rightArrow">
              <a:avLst>
                <a:gd name="adj1" fmla="val 50000"/>
                <a:gd name="adj2" fmla="val 49999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6694" name="TextBox 83"/>
            <p:cNvSpPr txBox="1">
              <a:spLocks noChangeArrowheads="1"/>
            </p:cNvSpPr>
            <p:nvPr/>
          </p:nvSpPr>
          <p:spPr bwMode="auto">
            <a:xfrm>
              <a:off x="7461949" y="4338637"/>
              <a:ext cx="6461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SVD</a:t>
              </a:r>
            </a:p>
          </p:txBody>
        </p:sp>
      </p:grpSp>
      <p:sp>
        <p:nvSpPr>
          <p:cNvPr id="156685" name="TextBox 34"/>
          <p:cNvSpPr txBox="1">
            <a:spLocks noChangeArrowheads="1"/>
          </p:cNvSpPr>
          <p:nvPr/>
        </p:nvSpPr>
        <p:spPr bwMode="auto">
          <a:xfrm>
            <a:off x="152400" y="1095375"/>
            <a:ext cx="1534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Times New Roman" pitchFamily="18" charset="0"/>
              </a:rPr>
              <a:t>Behavior Matrix </a:t>
            </a:r>
            <a:r>
              <a:rPr lang="en-US" sz="1200" b="1" i="1" dirty="0" err="1">
                <a:solidFill>
                  <a:srgbClr val="00B050"/>
                </a:solidFill>
                <a:latin typeface="Times New Roman" pitchFamily="18" charset="0"/>
              </a:rPr>
              <a:t>M2</a:t>
            </a:r>
            <a:endParaRPr lang="en-US" sz="1200" b="1" i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152400" y="1371600"/>
            <a:ext cx="3051175" cy="827088"/>
            <a:chOff x="6042724" y="4273550"/>
            <a:chExt cx="3051175" cy="827087"/>
          </a:xfrm>
        </p:grpSpPr>
        <p:graphicFrame>
          <p:nvGraphicFramePr>
            <p:cNvPr id="156676" name="Object 4"/>
            <p:cNvGraphicFramePr>
              <a:graphicFrameLocks noChangeAspect="1"/>
            </p:cNvGraphicFramePr>
            <p:nvPr/>
          </p:nvGraphicFramePr>
          <p:xfrm>
            <a:off x="6042724" y="4324350"/>
            <a:ext cx="1419225" cy="776287"/>
          </p:xfrm>
          <a:graphic>
            <a:graphicData uri="http://schemas.openxmlformats.org/presentationml/2006/ole">
              <p:oleObj spid="_x0000_s158722" name="Equation" r:id="rId7" imgW="1600200" imgH="889000" progId="Equation.3">
                <p:embed/>
              </p:oleObj>
            </a:graphicData>
          </a:graphic>
        </p:graphicFrame>
        <p:graphicFrame>
          <p:nvGraphicFramePr>
            <p:cNvPr id="156677" name="Object 5"/>
            <p:cNvGraphicFramePr>
              <a:graphicFrameLocks noChangeAspect="1"/>
            </p:cNvGraphicFramePr>
            <p:nvPr/>
          </p:nvGraphicFramePr>
          <p:xfrm>
            <a:off x="8039799" y="4273550"/>
            <a:ext cx="1054100" cy="827087"/>
          </p:xfrm>
          <a:graphic>
            <a:graphicData uri="http://schemas.openxmlformats.org/presentationml/2006/ole">
              <p:oleObj spid="_x0000_s158723" name="Equation" r:id="rId8" imgW="1130300" imgH="889000" progId="Equation.3">
                <p:embed/>
              </p:oleObj>
            </a:graphicData>
          </a:graphic>
        </p:graphicFrame>
        <p:sp>
          <p:nvSpPr>
            <p:cNvPr id="21" name="Right Arrow 20"/>
            <p:cNvSpPr>
              <a:spLocks noChangeArrowheads="1"/>
            </p:cNvSpPr>
            <p:nvPr/>
          </p:nvSpPr>
          <p:spPr bwMode="auto">
            <a:xfrm>
              <a:off x="7538149" y="4694237"/>
              <a:ext cx="419100" cy="225425"/>
            </a:xfrm>
            <a:prstGeom prst="rightArrow">
              <a:avLst>
                <a:gd name="adj1" fmla="val 50000"/>
                <a:gd name="adj2" fmla="val 49999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6692" name="TextBox 83"/>
            <p:cNvSpPr txBox="1">
              <a:spLocks noChangeArrowheads="1"/>
            </p:cNvSpPr>
            <p:nvPr/>
          </p:nvSpPr>
          <p:spPr bwMode="auto">
            <a:xfrm>
              <a:off x="7461949" y="4338637"/>
              <a:ext cx="6461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SVD</a:t>
              </a:r>
            </a:p>
          </p:txBody>
        </p:sp>
      </p:grpSp>
      <p:sp>
        <p:nvSpPr>
          <p:cNvPr id="156687" name="TextBox 22"/>
          <p:cNvSpPr txBox="1">
            <a:spLocks noChangeArrowheads="1"/>
          </p:cNvSpPr>
          <p:nvPr/>
        </p:nvSpPr>
        <p:spPr bwMode="auto">
          <a:xfrm>
            <a:off x="152400" y="5334000"/>
            <a:ext cx="86868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Building communities of autonomous mobile nodes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interact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with: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each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other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a semi-controlled manner, and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with participatory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testers to form friendship, trust, interest …</a:t>
            </a:r>
          </a:p>
        </p:txBody>
      </p:sp>
      <p:sp>
        <p:nvSpPr>
          <p:cNvPr id="156688" name="TextBox 23"/>
          <p:cNvSpPr txBox="1">
            <a:spLocks noChangeArrowheads="1"/>
          </p:cNvSpPr>
          <p:nvPr/>
        </p:nvSpPr>
        <p:spPr bwMode="auto">
          <a:xfrm>
            <a:off x="228600" y="381000"/>
            <a:ext cx="8023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Building </a:t>
            </a:r>
            <a:r>
              <a:rPr lang="en-US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personalities (i.e., attitudes) for mobile nodes</a:t>
            </a:r>
          </a:p>
        </p:txBody>
      </p: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rot="5400000">
            <a:off x="7924800" y="2133600"/>
            <a:ext cx="381000" cy="3810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 rot="10800000" flipV="1">
            <a:off x="1905000" y="2286000"/>
            <a:ext cx="609600" cy="457200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TextBox 22"/>
          <p:cNvSpPr txBox="1"/>
          <p:nvPr/>
        </p:nvSpPr>
        <p:spPr>
          <a:xfrm>
            <a:off x="6629400" y="4267200"/>
            <a:ext cx="190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RedTeam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i="1" dirty="0" smtClean="0">
                <a:solidFill>
                  <a:srgbClr val="FF0000"/>
                </a:solidFill>
              </a:rPr>
              <a:t>Tom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" y="4343400"/>
            <a:ext cx="221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GreenTeam</a:t>
            </a:r>
            <a:r>
              <a:rPr lang="en-US" b="1" dirty="0" smtClean="0">
                <a:solidFill>
                  <a:srgbClr val="00B050"/>
                </a:solidFill>
              </a:rPr>
              <a:t> (</a:t>
            </a:r>
            <a:r>
              <a:rPr lang="en-US" b="1" i="1" dirty="0" smtClean="0">
                <a:solidFill>
                  <a:srgbClr val="00B050"/>
                </a:solidFill>
              </a:rPr>
              <a:t>Jerry</a:t>
            </a:r>
            <a:r>
              <a:rPr lang="en-US" b="1" dirty="0" smtClean="0">
                <a:solidFill>
                  <a:srgbClr val="00B050"/>
                </a:solidFill>
              </a:rPr>
              <a:t>)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01000" cy="20573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Two main components of this testbed. 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first consists of 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network of robots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with personality-mimicking, human-encounter behaviors. The personality is build upon behavioral profiling of mobile users.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second integrates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testbed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with the human society using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participatory testing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utilizing crowd sourcing.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Mobile Testbed</a:t>
            </a:r>
            <a:r>
              <a:rPr kumimoji="0" lang="en-US" sz="4400" b="0" i="0" u="sng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with an </a:t>
            </a:r>
            <a:r>
              <a:rPr kumimoji="0" lang="en-US" sz="4400" b="0" i="1" u="sng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Attitude</a:t>
            </a:r>
            <a:r>
              <a:rPr kumimoji="0" lang="en-US" sz="4400" b="0" u="sng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!</a:t>
            </a:r>
            <a:endParaRPr kumimoji="0" lang="en-US" sz="4400" b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6" descr="globec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998" y="3657600"/>
            <a:ext cx="4271002" cy="2438400"/>
          </a:xfrm>
          <a:prstGeom prst="rect">
            <a:avLst/>
          </a:prstGeom>
        </p:spPr>
      </p:pic>
      <p:pic>
        <p:nvPicPr>
          <p:cNvPr id="9" name="Picture 8" descr="WINTE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3657600"/>
            <a:ext cx="3276600" cy="2457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6400" y="61692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IEEE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GlobeCom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Dec 2010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618238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WINTECH, ACM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MobiCom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Sep 2010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* Runner-up, Best Demo Competition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91440" y="4559852"/>
            <a:ext cx="8961120" cy="1846695"/>
            <a:chOff x="91440" y="4559852"/>
            <a:chExt cx="8961120" cy="1846695"/>
          </a:xfrm>
        </p:grpSpPr>
        <p:grpSp>
          <p:nvGrpSpPr>
            <p:cNvPr id="60" name="Group 59"/>
            <p:cNvGrpSpPr/>
            <p:nvPr/>
          </p:nvGrpSpPr>
          <p:grpSpPr>
            <a:xfrm>
              <a:off x="91440" y="4559852"/>
              <a:ext cx="8961120" cy="1846695"/>
              <a:chOff x="91440" y="4559852"/>
              <a:chExt cx="8961120" cy="184669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7061374" y="5014669"/>
                <a:ext cx="1889032" cy="8791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Behavioral Modeling</a:t>
                </a: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666772" y="5148353"/>
                <a:ext cx="3243731" cy="9895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Scalable Data Mining &amp; </a:t>
                </a: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Computing</a:t>
                </a:r>
                <a:endParaRPr lang="en-US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24784" y="4939109"/>
                <a:ext cx="3168295" cy="67132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Mobile </a:t>
                </a:r>
                <a:r>
                  <a:rPr lang="en-US" dirty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Measurements &amp; </a:t>
                </a: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Sensing</a:t>
                </a:r>
                <a:endParaRPr lang="en-US" dirty="0">
                  <a:solidFill>
                    <a:schemeClr val="tx1"/>
                  </a:solidFill>
                  <a:latin typeface="Times New Roman"/>
                  <a:ea typeface="ＭＳ Ｐゴシック" pitchFamily="-111" charset="-128"/>
                  <a:cs typeface="Times New Roman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88058" y="4559852"/>
                <a:ext cx="8464502" cy="18439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lg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26" name="TextBox 18"/>
              <p:cNvSpPr txBox="1">
                <a:spLocks noChangeArrowheads="1"/>
              </p:cNvSpPr>
              <p:nvPr/>
            </p:nvSpPr>
            <p:spPr bwMode="auto">
              <a:xfrm>
                <a:off x="4647435" y="4799612"/>
                <a:ext cx="1395558" cy="338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dirty="0" smtClean="0">
                    <a:latin typeface="Times New Roman" charset="0"/>
                  </a:rPr>
                  <a:t>[</a:t>
                </a:r>
                <a:r>
                  <a:rPr lang="en-US" i="1" dirty="0" smtClean="0">
                    <a:latin typeface="Times New Roman" charset="0"/>
                  </a:rPr>
                  <a:t>Glade</a:t>
                </a:r>
                <a:r>
                  <a:rPr lang="en-US" dirty="0" smtClean="0">
                    <a:latin typeface="Times New Roman" charset="0"/>
                  </a:rPr>
                  <a:t>]</a:t>
                </a:r>
                <a:endParaRPr lang="en-US" dirty="0">
                  <a:latin typeface="Times New Roman" charset="0"/>
                </a:endParaRPr>
              </a:p>
            </p:txBody>
          </p:sp>
          <p:sp>
            <p:nvSpPr>
              <p:cNvPr id="13327" name="TextBox 19"/>
              <p:cNvSpPr txBox="1">
                <a:spLocks noChangeArrowheads="1"/>
              </p:cNvSpPr>
              <p:nvPr/>
            </p:nvSpPr>
            <p:spPr bwMode="auto">
              <a:xfrm>
                <a:off x="7363117" y="5915584"/>
                <a:ext cx="1266118" cy="338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charset="0"/>
                  </a:rPr>
                  <a:t>[</a:t>
                </a:r>
                <a:r>
                  <a:rPr lang="en-US" i="1" dirty="0">
                    <a:latin typeface="Times New Roman" charset="0"/>
                  </a:rPr>
                  <a:t>Dictate</a:t>
                </a:r>
                <a:r>
                  <a:rPr lang="en-US" dirty="0">
                    <a:latin typeface="Times New Roman" charset="0"/>
                  </a:rPr>
                  <a:t>]</a:t>
                </a:r>
              </a:p>
            </p:txBody>
          </p:sp>
          <p:sp>
            <p:nvSpPr>
              <p:cNvPr id="13332" name="TextBox 25"/>
              <p:cNvSpPr txBox="1">
                <a:spLocks noChangeArrowheads="1"/>
              </p:cNvSpPr>
              <p:nvPr/>
            </p:nvSpPr>
            <p:spPr bwMode="auto">
              <a:xfrm>
                <a:off x="2535238" y="5845836"/>
                <a:ext cx="1065528" cy="281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Times New Roman" charset="0"/>
                    <a:cs typeface="Times New Roman" charset="0"/>
                  </a:rPr>
                  <a:t>Big Data</a:t>
                </a:r>
              </a:p>
            </p:txBody>
          </p:sp>
          <p:sp>
            <p:nvSpPr>
              <p:cNvPr id="13333" name="TextBox 27"/>
              <p:cNvSpPr txBox="1">
                <a:spLocks noChangeArrowheads="1"/>
              </p:cNvSpPr>
              <p:nvPr/>
            </p:nvSpPr>
            <p:spPr bwMode="auto">
              <a:xfrm>
                <a:off x="4345693" y="6124829"/>
                <a:ext cx="2580527" cy="281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Times New Roman" charset="0"/>
                    <a:cs typeface="Times New Roman" charset="0"/>
                  </a:rPr>
                  <a:t>Multi-dimensional Analysis</a:t>
                </a: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91440" y="4559852"/>
                <a:ext cx="496618" cy="1843969"/>
              </a:xfrm>
              <a:prstGeom prst="rect">
                <a:avLst/>
              </a:prstGeom>
              <a:noFill/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vert="eaVert" anchor="ctr"/>
              <a:lstStyle/>
              <a:p>
                <a:pPr algn="ctr">
                  <a:defRPr/>
                </a:pPr>
                <a:r>
                  <a:rPr lang="en-US" sz="1600" dirty="0">
                    <a:latin typeface="Times New Roman"/>
                    <a:ea typeface="+mn-ea"/>
                    <a:cs typeface="Times New Roman"/>
                  </a:rPr>
                  <a:t>Enabling Technologies &amp; Data</a:t>
                </a:r>
              </a:p>
            </p:txBody>
          </p:sp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 rot="1411984" flipV="1">
              <a:off x="3138723" y="5427347"/>
              <a:ext cx="581483" cy="467895"/>
              <a:chOff x="3790950" y="4021860"/>
              <a:chExt cx="593725" cy="510453"/>
            </a:xfrm>
          </p:grpSpPr>
          <p:sp>
            <p:nvSpPr>
              <p:cNvPr id="36" name="Arc 35"/>
              <p:cNvSpPr>
                <a:spLocks noChangeArrowheads="1"/>
              </p:cNvSpPr>
              <p:nvPr/>
            </p:nvSpPr>
            <p:spPr bwMode="auto">
              <a:xfrm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 type="stealth" w="lg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" name="Arc 36"/>
              <p:cNvSpPr>
                <a:spLocks noChangeArrowheads="1"/>
              </p:cNvSpPr>
              <p:nvPr/>
            </p:nvSpPr>
            <p:spPr bwMode="auto">
              <a:xfrm flipH="1"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4" name="Group 37"/>
            <p:cNvGrpSpPr>
              <a:grpSpLocks/>
            </p:cNvGrpSpPr>
            <p:nvPr/>
          </p:nvGrpSpPr>
          <p:grpSpPr bwMode="auto">
            <a:xfrm flipV="1">
              <a:off x="6835067" y="5566843"/>
              <a:ext cx="581483" cy="467895"/>
              <a:chOff x="3790950" y="4021860"/>
              <a:chExt cx="593725" cy="510453"/>
            </a:xfrm>
          </p:grpSpPr>
          <p:sp>
            <p:nvSpPr>
              <p:cNvPr id="39" name="Arc 38"/>
              <p:cNvSpPr>
                <a:spLocks noChangeArrowheads="1"/>
              </p:cNvSpPr>
              <p:nvPr/>
            </p:nvSpPr>
            <p:spPr bwMode="auto">
              <a:xfrm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 type="stealth" w="lg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" name="Arc 39"/>
              <p:cNvSpPr>
                <a:spLocks noChangeArrowheads="1"/>
              </p:cNvSpPr>
              <p:nvPr/>
            </p:nvSpPr>
            <p:spPr bwMode="auto">
              <a:xfrm flipH="1"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91440" y="640080"/>
            <a:ext cx="8961120" cy="4565340"/>
            <a:chOff x="91440" y="640080"/>
            <a:chExt cx="8961120" cy="4565340"/>
          </a:xfrm>
        </p:grpSpPr>
        <p:sp>
          <p:nvSpPr>
            <p:cNvPr id="61" name="TextBox 117"/>
            <p:cNvSpPr txBox="1">
              <a:spLocks noChangeArrowheads="1"/>
            </p:cNvSpPr>
            <p:nvPr/>
          </p:nvSpPr>
          <p:spPr bwMode="auto">
            <a:xfrm>
              <a:off x="6985939" y="2567668"/>
              <a:ext cx="1928322" cy="47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Times New Roman" charset="0"/>
                  <a:cs typeface="Times New Roman" charset="0"/>
                </a:rPr>
                <a:t>Differential Behavioral Analysis</a:t>
              </a:r>
              <a:endParaRPr lang="en-US" sz="1400" dirty="0">
                <a:latin typeface="Times New Roman" charset="0"/>
                <a:cs typeface="Times New Roman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91440" y="640080"/>
              <a:ext cx="8961120" cy="2168800"/>
              <a:chOff x="91440" y="640080"/>
              <a:chExt cx="8961120" cy="21688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026527" y="1660940"/>
                <a:ext cx="2412367" cy="55798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Education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93079" y="823961"/>
                <a:ext cx="2616672" cy="69312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Emergency </a:t>
                </a: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management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88058" y="640080"/>
                <a:ext cx="8464502" cy="21586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lg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325" name="TextBox 17"/>
              <p:cNvSpPr txBox="1">
                <a:spLocks noChangeArrowheads="1"/>
              </p:cNvSpPr>
              <p:nvPr/>
            </p:nvSpPr>
            <p:spPr bwMode="auto">
              <a:xfrm>
                <a:off x="951091" y="1102954"/>
                <a:ext cx="2866553" cy="53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latin typeface="Times New Roman" charset="0"/>
                  </a:rPr>
                  <a:t>[Customized Collaboration]</a:t>
                </a:r>
              </a:p>
              <a:p>
                <a:r>
                  <a:rPr lang="en-US" sz="1600" dirty="0" smtClean="0">
                    <a:latin typeface="Times New Roman" charset="0"/>
                  </a:rPr>
                  <a:t>[Bullying Support Groups]</a:t>
                </a:r>
                <a:endParaRPr lang="en-US" sz="1600" dirty="0">
                  <a:latin typeface="Times New Roman" charset="0"/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91440" y="640080"/>
                <a:ext cx="496618" cy="2168800"/>
              </a:xfrm>
              <a:prstGeom prst="rect">
                <a:avLst/>
              </a:prstGeom>
              <a:noFill/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vert="eaVert" anchor="ctr"/>
              <a:lstStyle/>
              <a:p>
                <a:pPr algn="ctr">
                  <a:defRPr/>
                </a:pPr>
                <a:r>
                  <a:rPr lang="en-US" sz="1600" dirty="0" smtClean="0">
                    <a:latin typeface="Times New Roman"/>
                    <a:ea typeface="+mn-ea"/>
                    <a:cs typeface="Times New Roman"/>
                  </a:rPr>
                  <a:t>Applications</a:t>
                </a:r>
                <a:endParaRPr lang="en-US" sz="1600" dirty="0"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3342" name="TextBox 65"/>
              <p:cNvSpPr txBox="1">
                <a:spLocks noChangeArrowheads="1"/>
              </p:cNvSpPr>
              <p:nvPr/>
            </p:nvSpPr>
            <p:spPr bwMode="auto">
              <a:xfrm>
                <a:off x="2308932" y="2218926"/>
                <a:ext cx="2014760" cy="478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latin typeface="Times New Roman" charset="0"/>
                    <a:cs typeface="Times New Roman" charset="0"/>
                  </a:rPr>
                  <a:t>Automatic</a:t>
                </a:r>
                <a:r>
                  <a:rPr lang="en-US" sz="14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sz="1400" dirty="0" smtClean="0">
                    <a:latin typeface="Times New Roman" charset="0"/>
                    <a:cs typeface="Times New Roman" charset="0"/>
                  </a:rPr>
                  <a:t>Community Formation</a:t>
                </a:r>
                <a:endParaRPr lang="en-US" sz="1400" dirty="0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156147" y="1033206"/>
                <a:ext cx="2263068" cy="6100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Security</a:t>
                </a:r>
                <a:endParaRPr lang="en-US" dirty="0">
                  <a:solidFill>
                    <a:schemeClr val="tx1"/>
                  </a:solidFill>
                  <a:latin typeface="Times New Roman"/>
                  <a:ea typeface="ＭＳ Ｐゴシック" pitchFamily="-111" charset="-128"/>
                  <a:cs typeface="Times New Roman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496564" y="1312199"/>
                <a:ext cx="3017424" cy="7672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Health Care</a:t>
                </a:r>
                <a:endParaRPr lang="en-US" dirty="0">
                  <a:solidFill>
                    <a:schemeClr val="tx1"/>
                  </a:solidFill>
                  <a:latin typeface="Times New Roman"/>
                  <a:ea typeface="ＭＳ Ｐゴシック" pitchFamily="-111" charset="-128"/>
                  <a:cs typeface="Times New Roman"/>
                </a:endParaRPr>
              </a:p>
            </p:txBody>
          </p:sp>
          <p:sp>
            <p:nvSpPr>
              <p:cNvPr id="65" name="TextBox 17"/>
              <p:cNvSpPr txBox="1">
                <a:spLocks noChangeArrowheads="1"/>
              </p:cNvSpPr>
              <p:nvPr/>
            </p:nvSpPr>
            <p:spPr bwMode="auto">
              <a:xfrm>
                <a:off x="4572000" y="2023631"/>
                <a:ext cx="3168295" cy="53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latin typeface="Times New Roman" charset="0"/>
                  </a:rPr>
                  <a:t>[Support Group Formation for:</a:t>
                </a:r>
              </a:p>
              <a:p>
                <a:r>
                  <a:rPr lang="en-US" sz="1600" dirty="0" smtClean="0">
                    <a:latin typeface="Times New Roman" charset="0"/>
                  </a:rPr>
                  <a:t>Depression, Frailty, Alzheimer]</a:t>
                </a:r>
                <a:endParaRPr lang="en-US" sz="1600" dirty="0">
                  <a:latin typeface="Times New Roman" charset="0"/>
                </a:endParaRPr>
              </a:p>
            </p:txBody>
          </p:sp>
        </p:grpSp>
        <p:grpSp>
          <p:nvGrpSpPr>
            <p:cNvPr id="19" name="Group 88"/>
            <p:cNvGrpSpPr>
              <a:grpSpLocks/>
            </p:cNvGrpSpPr>
            <p:nvPr/>
          </p:nvGrpSpPr>
          <p:grpSpPr bwMode="auto">
            <a:xfrm rot="5400000" flipH="1">
              <a:off x="1670033" y="2366524"/>
              <a:ext cx="943055" cy="787357"/>
              <a:chOff x="3790950" y="4021859"/>
              <a:chExt cx="593728" cy="510454"/>
            </a:xfrm>
          </p:grpSpPr>
          <p:sp>
            <p:nvSpPr>
              <p:cNvPr id="90" name="Arc 89"/>
              <p:cNvSpPr>
                <a:spLocks noChangeArrowheads="1"/>
              </p:cNvSpPr>
              <p:nvPr/>
            </p:nvSpPr>
            <p:spPr bwMode="auto">
              <a:xfrm>
                <a:off x="3790950" y="4021859"/>
                <a:ext cx="593728" cy="510454"/>
              </a:xfrm>
              <a:custGeom>
                <a:avLst/>
                <a:gdLst>
                  <a:gd name="T0" fmla="*/ 296864 w 593728"/>
                  <a:gd name="T1" fmla="*/ 0 h 510454"/>
                  <a:gd name="T2" fmla="*/ 296864 w 593728"/>
                  <a:gd name="T3" fmla="*/ 255227 h 510454"/>
                  <a:gd name="T4" fmla="*/ 593728 w 593728"/>
                  <a:gd name="T5" fmla="*/ 255227 h 510454"/>
                  <a:gd name="T6" fmla="*/ 2 60000 65536"/>
                  <a:gd name="T7" fmla="*/ 2 60000 65536"/>
                  <a:gd name="T8" fmla="*/ 1 60000 65536"/>
                  <a:gd name="T9" fmla="*/ 296864 w 593728"/>
                  <a:gd name="T10" fmla="*/ 0 h 510454"/>
                  <a:gd name="T11" fmla="*/ 593728 w 593728"/>
                  <a:gd name="T12" fmla="*/ 255227 h 5104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8" h="510454" stroke="0">
                    <a:moveTo>
                      <a:pt x="296864" y="0"/>
                    </a:moveTo>
                    <a:lnTo>
                      <a:pt x="296863" y="0"/>
                    </a:lnTo>
                    <a:cubicBezTo>
                      <a:pt x="460817" y="0"/>
                      <a:pt x="593728" y="114269"/>
                      <a:pt x="593728" y="255227"/>
                    </a:cubicBezTo>
                    <a:lnTo>
                      <a:pt x="296864" y="255227"/>
                    </a:lnTo>
                    <a:close/>
                  </a:path>
                  <a:path w="593728" h="510454" fill="none">
                    <a:moveTo>
                      <a:pt x="296864" y="0"/>
                    </a:moveTo>
                    <a:lnTo>
                      <a:pt x="296863" y="0"/>
                    </a:lnTo>
                    <a:cubicBezTo>
                      <a:pt x="460817" y="0"/>
                      <a:pt x="593728" y="114269"/>
                      <a:pt x="593728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 type="stealth" w="lg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91" name="Arc 90"/>
              <p:cNvSpPr>
                <a:spLocks noChangeArrowheads="1"/>
              </p:cNvSpPr>
              <p:nvPr/>
            </p:nvSpPr>
            <p:spPr bwMode="auto">
              <a:xfrm flipH="1">
                <a:off x="3790950" y="4021859"/>
                <a:ext cx="593728" cy="510454"/>
              </a:xfrm>
              <a:custGeom>
                <a:avLst/>
                <a:gdLst>
                  <a:gd name="T0" fmla="*/ 296864 w 593728"/>
                  <a:gd name="T1" fmla="*/ 0 h 510454"/>
                  <a:gd name="T2" fmla="*/ 296864 w 593728"/>
                  <a:gd name="T3" fmla="*/ 255227 h 510454"/>
                  <a:gd name="T4" fmla="*/ 593728 w 593728"/>
                  <a:gd name="T5" fmla="*/ 255227 h 510454"/>
                  <a:gd name="T6" fmla="*/ 2 60000 65536"/>
                  <a:gd name="T7" fmla="*/ 2 60000 65536"/>
                  <a:gd name="T8" fmla="*/ 1 60000 65536"/>
                  <a:gd name="T9" fmla="*/ 296864 w 593728"/>
                  <a:gd name="T10" fmla="*/ 0 h 510454"/>
                  <a:gd name="T11" fmla="*/ 593728 w 593728"/>
                  <a:gd name="T12" fmla="*/ 255227 h 5104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8" h="510454" stroke="0">
                    <a:moveTo>
                      <a:pt x="296864" y="0"/>
                    </a:moveTo>
                    <a:lnTo>
                      <a:pt x="296863" y="0"/>
                    </a:lnTo>
                    <a:cubicBezTo>
                      <a:pt x="460817" y="0"/>
                      <a:pt x="593728" y="114269"/>
                      <a:pt x="593728" y="255227"/>
                    </a:cubicBezTo>
                    <a:lnTo>
                      <a:pt x="296864" y="255227"/>
                    </a:lnTo>
                    <a:close/>
                  </a:path>
                  <a:path w="593728" h="510454" fill="none">
                    <a:moveTo>
                      <a:pt x="296864" y="0"/>
                    </a:moveTo>
                    <a:lnTo>
                      <a:pt x="296863" y="0"/>
                    </a:lnTo>
                    <a:cubicBezTo>
                      <a:pt x="460817" y="0"/>
                      <a:pt x="593728" y="114269"/>
                      <a:pt x="593728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19" name="Freeform 118"/>
            <p:cNvSpPr>
              <a:spLocks noChangeArrowheads="1"/>
            </p:cNvSpPr>
            <p:nvPr/>
          </p:nvSpPr>
          <p:spPr bwMode="auto">
            <a:xfrm>
              <a:off x="2233496" y="1870185"/>
              <a:ext cx="2338503" cy="1354279"/>
            </a:xfrm>
            <a:custGeom>
              <a:avLst/>
              <a:gdLst>
                <a:gd name="T0" fmla="*/ 0 w 754008"/>
                <a:gd name="T1" fmla="*/ 793750 h 793788"/>
                <a:gd name="T2" fmla="*/ 248844 w 754008"/>
                <a:gd name="T3" fmla="*/ 568854 h 793788"/>
                <a:gd name="T4" fmla="*/ 497689 w 754008"/>
                <a:gd name="T5" fmla="*/ 529167 h 793788"/>
                <a:gd name="T6" fmla="*/ 746533 w 754008"/>
                <a:gd name="T7" fmla="*/ 0 h 7937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54008"/>
                <a:gd name="T13" fmla="*/ 0 h 793788"/>
                <a:gd name="T14" fmla="*/ 754008 w 754008"/>
                <a:gd name="T15" fmla="*/ 793788 h 7937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54008" h="793788">
                  <a:moveTo>
                    <a:pt x="0" y="793788"/>
                  </a:moveTo>
                  <a:cubicBezTo>
                    <a:pt x="83778" y="703384"/>
                    <a:pt x="167557" y="612980"/>
                    <a:pt x="251336" y="568881"/>
                  </a:cubicBezTo>
                  <a:cubicBezTo>
                    <a:pt x="335115" y="524782"/>
                    <a:pt x="418893" y="624005"/>
                    <a:pt x="502672" y="529192"/>
                  </a:cubicBezTo>
                  <a:cubicBezTo>
                    <a:pt x="586451" y="434379"/>
                    <a:pt x="754008" y="0"/>
                    <a:pt x="754008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 type="stealth" w="lg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6066995" y="1946274"/>
              <a:ext cx="2256210" cy="3259146"/>
            </a:xfrm>
            <a:custGeom>
              <a:avLst/>
              <a:gdLst>
                <a:gd name="connsiteX0" fmla="*/ 0 w 2279073"/>
                <a:gd name="connsiteY0" fmla="*/ 3560618 h 3560618"/>
                <a:gd name="connsiteX1" fmla="*/ 1136073 w 2279073"/>
                <a:gd name="connsiteY1" fmla="*/ 2064328 h 3560618"/>
                <a:gd name="connsiteX2" fmla="*/ 1371600 w 2279073"/>
                <a:gd name="connsiteY2" fmla="*/ 1801091 h 3560618"/>
                <a:gd name="connsiteX3" fmla="*/ 2244437 w 2279073"/>
                <a:gd name="connsiteY3" fmla="*/ 1080655 h 3560618"/>
                <a:gd name="connsiteX4" fmla="*/ 1163782 w 2279073"/>
                <a:gd name="connsiteY4" fmla="*/ 0 h 356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9073" h="3560618">
                  <a:moveTo>
                    <a:pt x="0" y="3560618"/>
                  </a:moveTo>
                  <a:lnTo>
                    <a:pt x="1136073" y="2064328"/>
                  </a:lnTo>
                  <a:cubicBezTo>
                    <a:pt x="1364673" y="1771074"/>
                    <a:pt x="1186873" y="1965037"/>
                    <a:pt x="1371600" y="1801091"/>
                  </a:cubicBezTo>
                  <a:cubicBezTo>
                    <a:pt x="1556327" y="1637146"/>
                    <a:pt x="2279073" y="1380837"/>
                    <a:pt x="2244437" y="1080655"/>
                  </a:cubicBezTo>
                  <a:cubicBezTo>
                    <a:pt x="2209801" y="780473"/>
                    <a:pt x="1686791" y="390236"/>
                    <a:pt x="1163782" y="0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1440" y="2787084"/>
            <a:ext cx="8961120" cy="2250339"/>
            <a:chOff x="91440" y="2787084"/>
            <a:chExt cx="8961120" cy="2250339"/>
          </a:xfrm>
        </p:grpSpPr>
        <p:sp>
          <p:nvSpPr>
            <p:cNvPr id="13337" name="TextBox 45"/>
            <p:cNvSpPr txBox="1">
              <a:spLocks noChangeArrowheads="1"/>
            </p:cNvSpPr>
            <p:nvPr/>
          </p:nvSpPr>
          <p:spPr bwMode="auto">
            <a:xfrm>
              <a:off x="6723486" y="4320093"/>
              <a:ext cx="1349982" cy="479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Times New Roman" charset="0"/>
                  <a:cs typeface="Times New Roman" charset="0"/>
                </a:rPr>
                <a:t>Model-informed </a:t>
              </a:r>
            </a:p>
            <a:p>
              <a:pPr algn="ctr"/>
              <a:r>
                <a:rPr lang="en-US" sz="1400" dirty="0">
                  <a:latin typeface="Times New Roman" charset="0"/>
                  <a:cs typeface="Times New Roman" charset="0"/>
                </a:rPr>
                <a:t>Design</a:t>
              </a:r>
            </a:p>
          </p:txBody>
        </p:sp>
        <p:grpSp>
          <p:nvGrpSpPr>
            <p:cNvPr id="18" name="Group 40"/>
            <p:cNvGrpSpPr>
              <a:grpSpLocks/>
            </p:cNvGrpSpPr>
            <p:nvPr/>
          </p:nvGrpSpPr>
          <p:grpSpPr bwMode="auto">
            <a:xfrm rot="5400000" flipH="1">
              <a:off x="7524098" y="4408724"/>
              <a:ext cx="710560" cy="501332"/>
              <a:chOff x="3790950" y="4021860"/>
              <a:chExt cx="593725" cy="510453"/>
            </a:xfrm>
          </p:grpSpPr>
          <p:sp>
            <p:nvSpPr>
              <p:cNvPr id="42" name="Arc 41"/>
              <p:cNvSpPr>
                <a:spLocks noChangeArrowheads="1"/>
              </p:cNvSpPr>
              <p:nvPr/>
            </p:nvSpPr>
            <p:spPr bwMode="auto">
              <a:xfrm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 type="stealth" w="lg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" name="Arc 42"/>
              <p:cNvSpPr>
                <a:spLocks noChangeArrowheads="1"/>
              </p:cNvSpPr>
              <p:nvPr/>
            </p:nvSpPr>
            <p:spPr bwMode="auto">
              <a:xfrm flipH="1"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91440" y="2787084"/>
              <a:ext cx="8961120" cy="2250339"/>
              <a:chOff x="91440" y="2787084"/>
              <a:chExt cx="8961120" cy="2250339"/>
            </a:xfrm>
          </p:grpSpPr>
          <p:sp>
            <p:nvSpPr>
              <p:cNvPr id="13346" name="TextBox 91"/>
              <p:cNvSpPr txBox="1">
                <a:spLocks noChangeArrowheads="1"/>
              </p:cNvSpPr>
              <p:nvPr/>
            </p:nvSpPr>
            <p:spPr bwMode="auto">
              <a:xfrm>
                <a:off x="800220" y="4311374"/>
                <a:ext cx="1253688" cy="478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charset="0"/>
                    <a:cs typeface="Times New Roman" charset="0"/>
                  </a:rPr>
                  <a:t>Participatory</a:t>
                </a:r>
              </a:p>
              <a:p>
                <a:pPr algn="ctr"/>
                <a:r>
                  <a:rPr lang="en-US" sz="1400" dirty="0">
                    <a:latin typeface="Times New Roman" charset="0"/>
                    <a:cs typeface="Times New Roman" charset="0"/>
                  </a:rPr>
                  <a:t>Sensing</a:t>
                </a:r>
              </a:p>
            </p:txBody>
          </p:sp>
          <p:sp>
            <p:nvSpPr>
              <p:cNvPr id="63" name="Freeform 62"/>
              <p:cNvSpPr>
                <a:spLocks noChangeArrowheads="1"/>
              </p:cNvSpPr>
              <p:nvPr/>
            </p:nvSpPr>
            <p:spPr bwMode="auto">
              <a:xfrm rot="5400000" flipH="1">
                <a:off x="738252" y="4267969"/>
                <a:ext cx="1255469" cy="226307"/>
              </a:xfrm>
              <a:custGeom>
                <a:avLst/>
                <a:gdLst>
                  <a:gd name="T0" fmla="*/ 2134300 w 2156198"/>
                  <a:gd name="T1" fmla="*/ 357716 h 535807"/>
                  <a:gd name="T2" fmla="*/ 1152260 w 2156198"/>
                  <a:gd name="T3" fmla="*/ 476956 h 535807"/>
                  <a:gd name="T4" fmla="*/ 0 w 2156198"/>
                  <a:gd name="T5" fmla="*/ 0 h 535807"/>
                  <a:gd name="T6" fmla="*/ 0 60000 65536"/>
                  <a:gd name="T7" fmla="*/ 0 60000 65536"/>
                  <a:gd name="T8" fmla="*/ 0 60000 65536"/>
                  <a:gd name="T9" fmla="*/ 0 w 2156198"/>
                  <a:gd name="T10" fmla="*/ 0 h 535807"/>
                  <a:gd name="T11" fmla="*/ 2156198 w 2156198"/>
                  <a:gd name="T12" fmla="*/ 535807 h 53580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198" h="535807">
                    <a:moveTo>
                      <a:pt x="2156198" y="357204"/>
                    </a:moveTo>
                    <a:cubicBezTo>
                      <a:pt x="1839823" y="446505"/>
                      <a:pt x="1523448" y="535807"/>
                      <a:pt x="1164082" y="476273"/>
                    </a:cubicBezTo>
                    <a:cubicBezTo>
                      <a:pt x="804716" y="416739"/>
                      <a:pt x="178581" y="68354"/>
                      <a:pt x="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 type="stealth" w="lg" len="lg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cxnSp>
            <p:nvCxnSpPr>
              <p:cNvPr id="73" name="Curved Connector 72"/>
              <p:cNvCxnSpPr>
                <a:endCxn id="9" idx="7"/>
              </p:cNvCxnSpPr>
              <p:nvPr/>
            </p:nvCxnSpPr>
            <p:spPr>
              <a:xfrm rot="5400000">
                <a:off x="3431120" y="3821109"/>
                <a:ext cx="1214286" cy="1218342"/>
              </a:xfrm>
              <a:prstGeom prst="curved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Group 65"/>
              <p:cNvGrpSpPr/>
              <p:nvPr/>
            </p:nvGrpSpPr>
            <p:grpSpPr>
              <a:xfrm>
                <a:off x="91440" y="2787084"/>
                <a:ext cx="8961120" cy="1772768"/>
                <a:chOff x="91440" y="2787084"/>
                <a:chExt cx="8961120" cy="1772768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704354" y="3228823"/>
                  <a:ext cx="3264161" cy="57542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Behavior-based </a:t>
                  </a:r>
                  <a:r>
                    <a:rPr lang="en-US" dirty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Networking</a:t>
                  </a: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119386" y="3195402"/>
                  <a:ext cx="1659583" cy="6408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>
                      <a:solidFill>
                        <a:schemeClr val="tx1"/>
                      </a:solidFill>
                      <a:latin typeface="Times New Roman"/>
                      <a:ea typeface="ＭＳ Ｐゴシック" pitchFamily="-111" charset="-128"/>
                      <a:cs typeface="Times New Roman"/>
                    </a:rPr>
                    <a:t>Privacy</a:t>
                  </a:r>
                  <a:endParaRPr lang="en-US" dirty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588058" y="2808880"/>
                  <a:ext cx="8464502" cy="17509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lg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329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724784" y="2916409"/>
                  <a:ext cx="1222686" cy="3385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 smtClean="0">
                      <a:latin typeface="Times New Roman" charset="0"/>
                    </a:rPr>
                    <a:t>[</a:t>
                  </a:r>
                  <a:r>
                    <a:rPr lang="en-US" i="1" dirty="0" smtClean="0">
                      <a:latin typeface="Times New Roman" charset="0"/>
                    </a:rPr>
                    <a:t>Simi-cast</a:t>
                  </a:r>
                  <a:r>
                    <a:rPr lang="en-US" dirty="0">
                      <a:latin typeface="Times New Roman" charset="0"/>
                    </a:rPr>
                    <a:t>]</a:t>
                  </a:r>
                </a:p>
              </p:txBody>
            </p:sp>
            <p:sp>
              <p:nvSpPr>
                <p:cNvPr id="48" name="Rectangle 47"/>
                <p:cNvSpPr>
                  <a:spLocks noChangeArrowheads="1"/>
                </p:cNvSpPr>
                <p:nvPr/>
              </p:nvSpPr>
              <p:spPr bwMode="auto">
                <a:xfrm>
                  <a:off x="91440" y="2787084"/>
                  <a:ext cx="496618" cy="1772768"/>
                </a:xfrm>
                <a:prstGeom prst="rect">
                  <a:avLst/>
                </a:prstGeom>
                <a:noFill/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vert="eaVert" anchor="ctr"/>
                <a:lstStyle/>
                <a:p>
                  <a:pPr algn="ctr">
                    <a:defRPr/>
                  </a:pPr>
                  <a:r>
                    <a:rPr lang="en-US" sz="1600" dirty="0">
                      <a:latin typeface="Times New Roman"/>
                      <a:ea typeface="+mn-ea"/>
                      <a:cs typeface="Times New Roman"/>
                    </a:rPr>
                    <a:t>Behavior-based Networking</a:t>
                  </a:r>
                </a:p>
              </p:txBody>
            </p:sp>
            <p:grpSp>
              <p:nvGrpSpPr>
                <p:cNvPr id="2" name="Group 84"/>
                <p:cNvGrpSpPr>
                  <a:grpSpLocks/>
                </p:cNvGrpSpPr>
                <p:nvPr/>
              </p:nvGrpSpPr>
              <p:grpSpPr bwMode="auto">
                <a:xfrm rot="2020523" flipH="1">
                  <a:off x="5773070" y="3321124"/>
                  <a:ext cx="407042" cy="546390"/>
                  <a:chOff x="3790945" y="4021860"/>
                  <a:chExt cx="593730" cy="510483"/>
                </a:xfrm>
              </p:grpSpPr>
              <p:sp>
                <p:nvSpPr>
                  <p:cNvPr id="86" name="Arc 85"/>
                  <p:cNvSpPr>
                    <a:spLocks noChangeArrowheads="1"/>
                  </p:cNvSpPr>
                  <p:nvPr/>
                </p:nvSpPr>
                <p:spPr bwMode="auto">
                  <a:xfrm>
                    <a:off x="3790945" y="4021887"/>
                    <a:ext cx="593724" cy="510456"/>
                  </a:xfrm>
                  <a:custGeom>
                    <a:avLst/>
                    <a:gdLst>
                      <a:gd name="T0" fmla="*/ 296862 w 593725"/>
                      <a:gd name="T1" fmla="*/ 0 h 510453"/>
                      <a:gd name="T2" fmla="*/ 296863 w 593725"/>
                      <a:gd name="T3" fmla="*/ 255227 h 510453"/>
                      <a:gd name="T4" fmla="*/ 593725 w 593725"/>
                      <a:gd name="T5" fmla="*/ 255227 h 510453"/>
                      <a:gd name="T6" fmla="*/ 2 60000 65536"/>
                      <a:gd name="T7" fmla="*/ 2 60000 65536"/>
                      <a:gd name="T8" fmla="*/ 1 60000 65536"/>
                      <a:gd name="T9" fmla="*/ 296862 w 593725"/>
                      <a:gd name="T10" fmla="*/ 0 h 510453"/>
                      <a:gd name="T11" fmla="*/ 593725 w 593725"/>
                      <a:gd name="T12" fmla="*/ 255227 h 510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93725" h="510453" stroke="0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  <a:lnTo>
                          <a:pt x="296863" y="255227"/>
                        </a:lnTo>
                        <a:close/>
                      </a:path>
                      <a:path w="593725" h="510453" fill="none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dash"/>
                    <a:miter lim="800000"/>
                    <a:headEnd/>
                    <a:tailEnd type="stealth" w="lg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87" name="Arc 8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90950" y="4021860"/>
                    <a:ext cx="593725" cy="510453"/>
                  </a:xfrm>
                  <a:custGeom>
                    <a:avLst/>
                    <a:gdLst>
                      <a:gd name="T0" fmla="*/ 296862 w 593725"/>
                      <a:gd name="T1" fmla="*/ 0 h 510453"/>
                      <a:gd name="T2" fmla="*/ 296863 w 593725"/>
                      <a:gd name="T3" fmla="*/ 255227 h 510453"/>
                      <a:gd name="T4" fmla="*/ 593725 w 593725"/>
                      <a:gd name="T5" fmla="*/ 255227 h 510453"/>
                      <a:gd name="T6" fmla="*/ 2 60000 65536"/>
                      <a:gd name="T7" fmla="*/ 2 60000 65536"/>
                      <a:gd name="T8" fmla="*/ 1 60000 65536"/>
                      <a:gd name="T9" fmla="*/ 296862 w 593725"/>
                      <a:gd name="T10" fmla="*/ 0 h 510453"/>
                      <a:gd name="T11" fmla="*/ 593725 w 593725"/>
                      <a:gd name="T12" fmla="*/ 255227 h 510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93725" h="510453" stroke="0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  <a:lnTo>
                          <a:pt x="296863" y="255227"/>
                        </a:lnTo>
                        <a:close/>
                      </a:path>
                      <a:path w="593725" h="510453" fill="none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sp>
              <p:nvSpPr>
                <p:cNvPr id="13344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3365030" y="2846661"/>
                  <a:ext cx="1390272" cy="2817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charset="0"/>
                      <a:cs typeface="Times New Roman" charset="0"/>
                    </a:rPr>
                    <a:t>Trust Advisers</a:t>
                  </a:r>
                  <a:endParaRPr lang="en-US" sz="1400" dirty="0"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3347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4345693" y="3892885"/>
                  <a:ext cx="1040383" cy="2817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charset="0"/>
                      <a:cs typeface="Times New Roman" charset="0"/>
                    </a:rPr>
                    <a:t>Data </a:t>
                  </a:r>
                  <a:r>
                    <a:rPr lang="en-US" sz="1400" dirty="0">
                      <a:latin typeface="Times New Roman" charset="0"/>
                      <a:cs typeface="Times New Roman" charset="0"/>
                    </a:rPr>
                    <a:t>Vault</a:t>
                  </a:r>
                </a:p>
              </p:txBody>
            </p:sp>
            <p:sp>
              <p:nvSpPr>
                <p:cNvPr id="64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2233496" y="4032381"/>
                  <a:ext cx="1961325" cy="2817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charset="0"/>
                      <a:cs typeface="Times New Roman" charset="0"/>
                    </a:rPr>
                    <a:t>Opportunistic Networks</a:t>
                  </a:r>
                  <a:endParaRPr lang="en-US" sz="1400" dirty="0">
                    <a:latin typeface="Times New Roman" charset="0"/>
                    <a:cs typeface="Times New Roman" charset="0"/>
                  </a:endParaRPr>
                </a:p>
              </p:txBody>
            </p:sp>
            <p:grpSp>
              <p:nvGrpSpPr>
                <p:cNvPr id="3" name="Group 84"/>
                <p:cNvGrpSpPr>
                  <a:grpSpLocks/>
                </p:cNvGrpSpPr>
                <p:nvPr/>
              </p:nvGrpSpPr>
              <p:grpSpPr bwMode="auto">
                <a:xfrm rot="21129027">
                  <a:off x="3765139" y="3060984"/>
                  <a:ext cx="654840" cy="546390"/>
                  <a:chOff x="3790945" y="4021860"/>
                  <a:chExt cx="593730" cy="510483"/>
                </a:xfrm>
              </p:grpSpPr>
              <p:sp>
                <p:nvSpPr>
                  <p:cNvPr id="67" name="Arc 85"/>
                  <p:cNvSpPr>
                    <a:spLocks noChangeArrowheads="1"/>
                  </p:cNvSpPr>
                  <p:nvPr/>
                </p:nvSpPr>
                <p:spPr bwMode="auto">
                  <a:xfrm>
                    <a:off x="3790945" y="4021887"/>
                    <a:ext cx="593724" cy="510456"/>
                  </a:xfrm>
                  <a:custGeom>
                    <a:avLst/>
                    <a:gdLst>
                      <a:gd name="T0" fmla="*/ 296862 w 593725"/>
                      <a:gd name="T1" fmla="*/ 0 h 510453"/>
                      <a:gd name="T2" fmla="*/ 296863 w 593725"/>
                      <a:gd name="T3" fmla="*/ 255227 h 510453"/>
                      <a:gd name="T4" fmla="*/ 593725 w 593725"/>
                      <a:gd name="T5" fmla="*/ 255227 h 510453"/>
                      <a:gd name="T6" fmla="*/ 2 60000 65536"/>
                      <a:gd name="T7" fmla="*/ 2 60000 65536"/>
                      <a:gd name="T8" fmla="*/ 1 60000 65536"/>
                      <a:gd name="T9" fmla="*/ 296862 w 593725"/>
                      <a:gd name="T10" fmla="*/ 0 h 510453"/>
                      <a:gd name="T11" fmla="*/ 593725 w 593725"/>
                      <a:gd name="T12" fmla="*/ 255227 h 510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93725" h="510453" stroke="0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  <a:lnTo>
                          <a:pt x="296863" y="255227"/>
                        </a:lnTo>
                        <a:close/>
                      </a:path>
                      <a:path w="593725" h="510453" fill="none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dash"/>
                    <a:miter lim="800000"/>
                    <a:headEnd/>
                    <a:tailEnd type="stealth" w="lg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70" name="Arc 8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90950" y="4021860"/>
                    <a:ext cx="593725" cy="510453"/>
                  </a:xfrm>
                  <a:custGeom>
                    <a:avLst/>
                    <a:gdLst>
                      <a:gd name="T0" fmla="*/ 296862 w 593725"/>
                      <a:gd name="T1" fmla="*/ 0 h 510453"/>
                      <a:gd name="T2" fmla="*/ 296863 w 593725"/>
                      <a:gd name="T3" fmla="*/ 255227 h 510453"/>
                      <a:gd name="T4" fmla="*/ 593725 w 593725"/>
                      <a:gd name="T5" fmla="*/ 255227 h 510453"/>
                      <a:gd name="T6" fmla="*/ 2 60000 65536"/>
                      <a:gd name="T7" fmla="*/ 2 60000 65536"/>
                      <a:gd name="T8" fmla="*/ 1 60000 65536"/>
                      <a:gd name="T9" fmla="*/ 296862 w 593725"/>
                      <a:gd name="T10" fmla="*/ 0 h 510453"/>
                      <a:gd name="T11" fmla="*/ 593725 w 593725"/>
                      <a:gd name="T12" fmla="*/ 255227 h 510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93725" h="510453" stroke="0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  <a:lnTo>
                          <a:pt x="296863" y="255227"/>
                        </a:lnTo>
                        <a:close/>
                      </a:path>
                      <a:path w="593725" h="510453" fill="none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sp>
              <p:nvSpPr>
                <p:cNvPr id="71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5628098" y="3125654"/>
                  <a:ext cx="1584147" cy="2817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charset="0"/>
                      <a:cs typeface="Times New Roman" charset="0"/>
                    </a:rPr>
                    <a:t>Information Hiding</a:t>
                  </a:r>
                  <a:endParaRPr lang="en-US" sz="1400" dirty="0"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11" name="Freeform 110"/>
                <p:cNvSpPr>
                  <a:spLocks noChangeArrowheads="1"/>
                </p:cNvSpPr>
                <p:nvPr/>
              </p:nvSpPr>
              <p:spPr bwMode="auto">
                <a:xfrm>
                  <a:off x="3289594" y="3753388"/>
                  <a:ext cx="3092859" cy="767231"/>
                </a:xfrm>
                <a:custGeom>
                  <a:avLst/>
                  <a:gdLst>
                    <a:gd name="T0" fmla="*/ 2134300 w 2156198"/>
                    <a:gd name="T1" fmla="*/ 357716 h 535807"/>
                    <a:gd name="T2" fmla="*/ 1152260 w 2156198"/>
                    <a:gd name="T3" fmla="*/ 476956 h 535807"/>
                    <a:gd name="T4" fmla="*/ 0 w 2156198"/>
                    <a:gd name="T5" fmla="*/ 0 h 535807"/>
                    <a:gd name="T6" fmla="*/ 0 60000 65536"/>
                    <a:gd name="T7" fmla="*/ 0 60000 65536"/>
                    <a:gd name="T8" fmla="*/ 0 60000 65536"/>
                    <a:gd name="T9" fmla="*/ 0 w 2156198"/>
                    <a:gd name="T10" fmla="*/ 0 h 535807"/>
                    <a:gd name="T11" fmla="*/ 2156198 w 2156198"/>
                    <a:gd name="T12" fmla="*/ 535807 h 53580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6198" h="535807">
                      <a:moveTo>
                        <a:pt x="2156198" y="357204"/>
                      </a:moveTo>
                      <a:cubicBezTo>
                        <a:pt x="1839823" y="446505"/>
                        <a:pt x="1523448" y="535807"/>
                        <a:pt x="1164082" y="476273"/>
                      </a:cubicBezTo>
                      <a:cubicBezTo>
                        <a:pt x="804716" y="416739"/>
                        <a:pt x="178581" y="68354"/>
                        <a:pt x="0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dash"/>
                  <a:miter lim="800000"/>
                  <a:headEnd/>
                  <a:tailEnd type="stealth" w="lg" len="lg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5628098" y="3613892"/>
                  <a:ext cx="3319165" cy="690218"/>
                </a:xfrm>
                <a:prstGeom prst="ellipse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>
                      <a:solidFill>
                        <a:schemeClr val="tx1"/>
                      </a:solidFill>
                      <a:latin typeface="Times New Roman"/>
                      <a:ea typeface="ＭＳ Ｐゴシック" pitchFamily="-111" charset="-128"/>
                      <a:cs typeface="Times New Roman"/>
                    </a:rPr>
                    <a:t>Mobile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Times New Roman"/>
                      <a:ea typeface="ＭＳ Ｐゴシック" pitchFamily="-111" charset="-128"/>
                      <a:cs typeface="Times New Roman"/>
                    </a:rPr>
                    <a:t>Networks Architectural Spectrum</a:t>
                  </a:r>
                  <a:endParaRPr lang="en-US" dirty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endParaRPr>
                </a:p>
              </p:txBody>
            </p:sp>
          </p:grpSp>
        </p:grpSp>
      </p:grpSp>
      <p:sp>
        <p:nvSpPr>
          <p:cNvPr id="58" name="TextBox 57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Grand Challenges, Opportunities: Health Care &amp; Education 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8600" y="6488668"/>
            <a:ext cx="447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Potential NSF Science &amp; Technology Center 2013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Application: Mobile Health Care</a:t>
            </a:r>
            <a:endParaRPr lang="en-US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Long term, continuous, multi-modal behavioral sensing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Differential behavioral analysis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Promise: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Early detection of risks, behavioral disorders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Targets: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Obesity, mobility, frailty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 descr="nike_ipod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24600" y="1143000"/>
            <a:ext cx="4450522" cy="288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-health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264152"/>
            <a:ext cx="3733800" cy="2593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Similarity-based support group formation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Promise: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Disease self-management, self-efficacy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Targets: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Diabetes, depression, social isolation, elderly care, Alzheimer care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Application: Mobile Health Care</a:t>
            </a:r>
            <a:endParaRPr lang="en-US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welldoc-health-app-01_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4983692"/>
            <a:ext cx="3213100" cy="1874308"/>
          </a:xfrm>
          <a:prstGeom prst="rect">
            <a:avLst/>
          </a:prstGeom>
        </p:spPr>
      </p:pic>
      <p:pic>
        <p:nvPicPr>
          <p:cNvPr id="5" name="Picture 4" descr="Mobile-Heal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572000"/>
            <a:ext cx="33528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Application: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Education</a:t>
            </a:r>
            <a:endParaRPr lang="en-US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3001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Similarity-aware collaborative group formation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Support groups against bullying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Next generation mobile classroom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olpc_laptops_arriving_4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685800"/>
            <a:ext cx="2165350" cy="1441868"/>
          </a:xfrm>
          <a:prstGeom prst="rect">
            <a:avLst/>
          </a:prstGeom>
        </p:spPr>
      </p:pic>
      <p:pic>
        <p:nvPicPr>
          <p:cNvPr id="5" name="Picture 4" descr="olpc-par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09600"/>
            <a:ext cx="2133600" cy="1600200"/>
          </a:xfrm>
          <a:prstGeom prst="rect">
            <a:avLst/>
          </a:prstGeom>
        </p:spPr>
      </p:pic>
      <p:pic>
        <p:nvPicPr>
          <p:cNvPr id="6" name="Picture 5" descr="ox_olp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800600"/>
            <a:ext cx="2667000" cy="1671851"/>
          </a:xfrm>
          <a:prstGeom prst="rect">
            <a:avLst/>
          </a:prstGeom>
        </p:spPr>
      </p:pic>
      <p:pic>
        <p:nvPicPr>
          <p:cNvPr id="7" name="Picture 6" descr="piloto_olpc_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724400"/>
            <a:ext cx="2286000" cy="1874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Emerging Behavior-Aware Services</a:t>
            </a:r>
          </a:p>
        </p:txBody>
      </p:sp>
      <p:sp>
        <p:nvSpPr>
          <p:cNvPr id="21507" name="Content Placeholder 12"/>
          <p:cNvSpPr>
            <a:spLocks noGrp="1"/>
          </p:cNvSpPr>
          <p:nvPr>
            <p:ph idx="1"/>
          </p:nvPr>
        </p:nvSpPr>
        <p:spPr>
          <a:xfrm>
            <a:off x="685800" y="1752600"/>
            <a:ext cx="7924800" cy="4525963"/>
          </a:xfrm>
        </p:spPr>
        <p:txBody>
          <a:bodyPr/>
          <a:lstStyle/>
          <a:p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Tight coupling between users, devices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Devices can infer user preferences, behavior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Capabilities: </a:t>
            </a:r>
            <a:r>
              <a:rPr lang="en-US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comm.</a:t>
            </a:r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comp.</a:t>
            </a:r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dirty="0" smtClean="0">
                <a:solidFill>
                  <a:srgbClr val="456B4F"/>
                </a:solidFill>
                <a:latin typeface="Times New Roman" pitchFamily="-111" charset="0"/>
                <a:ea typeface="ＭＳ Ｐゴシック" pitchFamily="-111" charset="-128"/>
              </a:rPr>
              <a:t>storage</a:t>
            </a:r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dirty="0" smtClean="0">
                <a:solidFill>
                  <a:srgbClr val="CC00CC"/>
                </a:solidFill>
                <a:latin typeface="Times New Roman" pitchFamily="-111" charset="0"/>
                <a:ea typeface="ＭＳ Ｐゴシック" pitchFamily="-111" charset="-128"/>
              </a:rPr>
              <a:t>sensing</a:t>
            </a:r>
          </a:p>
          <a:p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New generation of behavior-aware protocols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Behavior: mobility, interest, trust, friendship,… 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Apps: interest-cast, participatory sensing, crowd sourcing, mobile social nets, alert systems, …</a:t>
            </a:r>
          </a:p>
        </p:txBody>
      </p:sp>
      <p:pic>
        <p:nvPicPr>
          <p:cNvPr id="21509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85800"/>
            <a:ext cx="11811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5562600"/>
            <a:ext cx="14478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486400"/>
            <a:ext cx="17526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9"/>
          <p:cNvSpPr txBox="1">
            <a:spLocks noChangeArrowheads="1"/>
          </p:cNvSpPr>
          <p:nvPr/>
        </p:nvSpPr>
        <p:spPr bwMode="auto">
          <a:xfrm>
            <a:off x="2438400" y="5486400"/>
            <a:ext cx="477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0000FF"/>
                </a:solidFill>
                <a:latin typeface="Times New Roman" pitchFamily="-111" charset="0"/>
              </a:rPr>
              <a:t>New paradigms of communication?!</a:t>
            </a:r>
          </a:p>
        </p:txBody>
      </p:sp>
      <p:pic>
        <p:nvPicPr>
          <p:cNvPr id="11" name="Picture 10" descr="runner-with-ipo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1143000"/>
            <a:ext cx="1295400" cy="1295400"/>
          </a:xfrm>
          <a:prstGeom prst="rect">
            <a:avLst/>
          </a:prstGeom>
        </p:spPr>
      </p:pic>
      <p:pic>
        <p:nvPicPr>
          <p:cNvPr id="215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92747" y="1143000"/>
            <a:ext cx="651253" cy="47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335088"/>
            <a:ext cx="5121275" cy="5402262"/>
            <a:chOff x="96" y="841"/>
            <a:chExt cx="3226" cy="3403"/>
          </a:xfrm>
        </p:grpSpPr>
        <p:pic>
          <p:nvPicPr>
            <p:cNvPr id="94451" name="Picture 3" descr="j008449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2064"/>
              <a:ext cx="1424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452" name="Picture 4" descr="j033645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" y="3168"/>
              <a:ext cx="1151" cy="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453" name="Picture 5" descr="j018633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841"/>
              <a:ext cx="1344" cy="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454" name="Text Box 6"/>
            <p:cNvSpPr txBox="1">
              <a:spLocks noChangeArrowheads="1"/>
            </p:cNvSpPr>
            <p:nvPr/>
          </p:nvSpPr>
          <p:spPr bwMode="auto">
            <a:xfrm>
              <a:off x="96" y="4032"/>
              <a:ext cx="32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-111" charset="0"/>
                  <a:cs typeface="Arial" charset="0"/>
                </a:rPr>
                <a:t>Real world group experiments (structural health monitoring)</a:t>
              </a:r>
            </a:p>
          </p:txBody>
        </p:sp>
      </p:grpSp>
      <p:pic>
        <p:nvPicPr>
          <p:cNvPr id="94225" name="Picture 7" descr="MCj0233582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53275" y="2514600"/>
            <a:ext cx="1301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6" name="Picture 8" descr="MCj0398153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447800"/>
            <a:ext cx="13716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7" name="Picture 9" descr="j023828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43200" y="3276600"/>
            <a:ext cx="125571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3124200"/>
            <a:ext cx="1395413" cy="1330325"/>
            <a:chOff x="2637" y="2880"/>
            <a:chExt cx="914" cy="882"/>
          </a:xfrm>
        </p:grpSpPr>
        <p:grpSp>
          <p:nvGrpSpPr>
            <p:cNvPr id="94411" name="Group 12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4444" name="Group 13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23" name="Object 15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23" name="Image" r:id="rId10" imgW="2488889" imgH="1574048" progId="">
                    <p:embed/>
                  </p:oleObj>
                </a:graphicData>
              </a:graphic>
            </p:graphicFrame>
            <p:grpSp>
              <p:nvGrpSpPr>
                <p:cNvPr id="94446" name="Group 15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47" name="Freeform 16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8" name="Freeform 17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9" name="Freeform 18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50" name="Freeform 19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45" name="Text Box 20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412" name="Group 21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4437" name="Group 22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22" name="Object 14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22" name="Image" r:id="rId11" imgW="2488889" imgH="1574048" progId="">
                    <p:embed/>
                  </p:oleObj>
                </a:graphicData>
              </a:graphic>
            </p:graphicFrame>
            <p:grpSp>
              <p:nvGrpSpPr>
                <p:cNvPr id="94439" name="Group 24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40" name="Freeform 25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1" name="Freeform 26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2" name="Freeform 27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3" name="Freeform 28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38" name="Text Box 29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413" name="Group 30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94430" name="Group 31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21" name="Object 13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21" name="Image" r:id="rId12" imgW="2488889" imgH="1574048" progId="">
                    <p:embed/>
                  </p:oleObj>
                </a:graphicData>
              </a:graphic>
            </p:graphicFrame>
            <p:grpSp>
              <p:nvGrpSpPr>
                <p:cNvPr id="94432" name="Group 33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33" name="Freeform 34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34" name="Freeform 35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35" name="Freeform 36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36" name="Freeform 37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31" name="Text Box 38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414" name="Group 39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4423" name="Group 40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20" name="Object 12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20" name="Image" r:id="rId13" imgW="2488889" imgH="1574048" progId="">
                    <p:embed/>
                  </p:oleObj>
                </a:graphicData>
              </a:graphic>
            </p:graphicFrame>
            <p:grpSp>
              <p:nvGrpSpPr>
                <p:cNvPr id="94425" name="Group 42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26" name="Freeform 43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7" name="Freeform 44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8" name="Freeform 45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9" name="Freeform 46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24" name="Text Box 47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415" name="Group 48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94416" name="Group 49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9" name="Object 11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9" name="Image" r:id="rId14" imgW="2488889" imgH="1574048" progId="">
                    <p:embed/>
                  </p:oleObj>
                </a:graphicData>
              </a:graphic>
            </p:graphicFrame>
            <p:grpSp>
              <p:nvGrpSpPr>
                <p:cNvPr id="94418" name="Group 51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19" name="Freeform 52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0" name="Freeform 53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1" name="Freeform 54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2" name="Freeform 55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17" name="Text Box 56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19" name="Group 57"/>
          <p:cNvGrpSpPr>
            <a:grpSpLocks/>
          </p:cNvGrpSpPr>
          <p:nvPr/>
        </p:nvGrpSpPr>
        <p:grpSpPr bwMode="auto">
          <a:xfrm>
            <a:off x="228600" y="5486400"/>
            <a:ext cx="1882775" cy="771525"/>
            <a:chOff x="144" y="3456"/>
            <a:chExt cx="1186" cy="486"/>
          </a:xfrm>
        </p:grpSpPr>
        <p:grpSp>
          <p:nvGrpSpPr>
            <p:cNvPr id="94379" name="Group 58"/>
            <p:cNvGrpSpPr>
              <a:grpSpLocks/>
            </p:cNvGrpSpPr>
            <p:nvPr/>
          </p:nvGrpSpPr>
          <p:grpSpPr bwMode="auto">
            <a:xfrm>
              <a:off x="528" y="3456"/>
              <a:ext cx="325" cy="295"/>
              <a:chOff x="2637" y="3216"/>
              <a:chExt cx="338" cy="310"/>
            </a:xfrm>
          </p:grpSpPr>
          <p:grpSp>
            <p:nvGrpSpPr>
              <p:cNvPr id="94404" name="Group 59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8" name="Object 10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8" name="Image" r:id="rId15" imgW="2488889" imgH="1574048" progId="">
                    <p:embed/>
                  </p:oleObj>
                </a:graphicData>
              </a:graphic>
            </p:graphicFrame>
            <p:grpSp>
              <p:nvGrpSpPr>
                <p:cNvPr id="94406" name="Group 61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07" name="Freeform 62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8" name="Freeform 63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9" name="Freeform 64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10" name="Freeform 65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05" name="Text Box 66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80" name="Group 67"/>
            <p:cNvGrpSpPr>
              <a:grpSpLocks/>
            </p:cNvGrpSpPr>
            <p:nvPr/>
          </p:nvGrpSpPr>
          <p:grpSpPr bwMode="auto">
            <a:xfrm>
              <a:off x="144" y="3648"/>
              <a:ext cx="324" cy="291"/>
              <a:chOff x="2638" y="3216"/>
              <a:chExt cx="337" cy="306"/>
            </a:xfrm>
          </p:grpSpPr>
          <p:grpSp>
            <p:nvGrpSpPr>
              <p:cNvPr id="94397" name="Group 68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7" name="Object 9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7" name="Image" r:id="rId16" imgW="2488889" imgH="1574048" progId="">
                    <p:embed/>
                  </p:oleObj>
                </a:graphicData>
              </a:graphic>
            </p:graphicFrame>
            <p:grpSp>
              <p:nvGrpSpPr>
                <p:cNvPr id="94399" name="Group 70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00" name="Freeform 71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1" name="Freeform 72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2" name="Freeform 73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3" name="Freeform 74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98" name="Text Box 75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81" name="Group 76"/>
            <p:cNvGrpSpPr>
              <a:grpSpLocks/>
            </p:cNvGrpSpPr>
            <p:nvPr/>
          </p:nvGrpSpPr>
          <p:grpSpPr bwMode="auto">
            <a:xfrm>
              <a:off x="768" y="3648"/>
              <a:ext cx="325" cy="294"/>
              <a:chOff x="2637" y="3216"/>
              <a:chExt cx="338" cy="309"/>
            </a:xfrm>
          </p:grpSpPr>
          <p:grpSp>
            <p:nvGrpSpPr>
              <p:cNvPr id="94390" name="Group 77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6" name="Object 8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6" name="Image" r:id="rId17" imgW="2488889" imgH="1574048" progId="">
                    <p:embed/>
                  </p:oleObj>
                </a:graphicData>
              </a:graphic>
            </p:graphicFrame>
            <p:grpSp>
              <p:nvGrpSpPr>
                <p:cNvPr id="94392" name="Group 79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93" name="Freeform 80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94" name="Freeform 81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95" name="Freeform 82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96" name="Freeform 83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91" name="Text Box 84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82" name="Group 85"/>
            <p:cNvGrpSpPr>
              <a:grpSpLocks/>
            </p:cNvGrpSpPr>
            <p:nvPr/>
          </p:nvGrpSpPr>
          <p:grpSpPr bwMode="auto">
            <a:xfrm>
              <a:off x="1008" y="3456"/>
              <a:ext cx="322" cy="291"/>
              <a:chOff x="2640" y="3216"/>
              <a:chExt cx="335" cy="306"/>
            </a:xfrm>
          </p:grpSpPr>
          <p:grpSp>
            <p:nvGrpSpPr>
              <p:cNvPr id="94383" name="Group 86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5" name="Object 7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5" name="Image" r:id="rId18" imgW="2488889" imgH="1574048" progId="">
                    <p:embed/>
                  </p:oleObj>
                </a:graphicData>
              </a:graphic>
            </p:graphicFrame>
            <p:grpSp>
              <p:nvGrpSpPr>
                <p:cNvPr id="94385" name="Group 88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86" name="Freeform 89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87" name="Freeform 90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88" name="Freeform 91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89" name="Freeform 92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84" name="Text Box 93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94208" name="Group 94"/>
          <p:cNvGrpSpPr>
            <a:grpSpLocks/>
          </p:cNvGrpSpPr>
          <p:nvPr/>
        </p:nvGrpSpPr>
        <p:grpSpPr bwMode="auto">
          <a:xfrm rot="-9448096">
            <a:off x="2273300" y="3867150"/>
            <a:ext cx="493713" cy="730250"/>
            <a:chOff x="4896" y="240"/>
            <a:chExt cx="324" cy="280"/>
          </a:xfrm>
        </p:grpSpPr>
        <p:grpSp>
          <p:nvGrpSpPr>
            <p:cNvPr id="94366" name="Group 95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4376" name="Arc 96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7" name="Arc 97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8" name="Arc 98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367" name="Group 99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4368" name="Group 100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4373" name="Arc 101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74" name="Arc 102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75" name="Arc 103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4369" name="Arc 104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0" name="Arc 105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1" name="Arc 106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2" name="Arc 107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4230" name="Group 108"/>
          <p:cNvGrpSpPr>
            <a:grpSpLocks/>
          </p:cNvGrpSpPr>
          <p:nvPr/>
        </p:nvGrpSpPr>
        <p:grpSpPr bwMode="auto">
          <a:xfrm rot="10800000">
            <a:off x="2133600" y="5486400"/>
            <a:ext cx="534988" cy="730250"/>
            <a:chOff x="4896" y="240"/>
            <a:chExt cx="324" cy="280"/>
          </a:xfrm>
        </p:grpSpPr>
        <p:grpSp>
          <p:nvGrpSpPr>
            <p:cNvPr id="94353" name="Group 109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4363" name="Arc 110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4" name="Arc 111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5" name="Arc 112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354" name="Group 113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4355" name="Group 114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4360" name="Arc 115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61" name="Arc 116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62" name="Arc 117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4356" name="Arc 118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7" name="Arc 119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8" name="Arc 120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9" name="Arc 121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4234" name="Group 122"/>
          <p:cNvGrpSpPr>
            <a:grpSpLocks/>
          </p:cNvGrpSpPr>
          <p:nvPr/>
        </p:nvGrpSpPr>
        <p:grpSpPr bwMode="auto">
          <a:xfrm rot="-9804026">
            <a:off x="2209800" y="1752600"/>
            <a:ext cx="611188" cy="730250"/>
            <a:chOff x="4896" y="240"/>
            <a:chExt cx="324" cy="280"/>
          </a:xfrm>
        </p:grpSpPr>
        <p:grpSp>
          <p:nvGrpSpPr>
            <p:cNvPr id="94340" name="Group 123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4350" name="Arc 124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1" name="Arc 125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2" name="Arc 126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341" name="Group 127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4342" name="Group 128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4347" name="Arc 129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48" name="Arc 130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49" name="Arc 131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4343" name="Arc 132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4" name="Arc 133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5" name="Arc 134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6" name="Arc 135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4239" name="Group 136"/>
          <p:cNvGrpSpPr>
            <a:grpSpLocks/>
          </p:cNvGrpSpPr>
          <p:nvPr/>
        </p:nvGrpSpPr>
        <p:grpSpPr bwMode="auto">
          <a:xfrm>
            <a:off x="762000" y="1371600"/>
            <a:ext cx="1395413" cy="1330325"/>
            <a:chOff x="2637" y="2880"/>
            <a:chExt cx="914" cy="882"/>
          </a:xfrm>
        </p:grpSpPr>
        <p:grpSp>
          <p:nvGrpSpPr>
            <p:cNvPr id="94300" name="Group 137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4333" name="Group 138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4" name="Object 6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4" name="Image" r:id="rId19" imgW="2488889" imgH="1574048" progId="">
                    <p:embed/>
                  </p:oleObj>
                </a:graphicData>
              </a:graphic>
            </p:graphicFrame>
            <p:grpSp>
              <p:nvGrpSpPr>
                <p:cNvPr id="94335" name="Group 140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36" name="Freeform 141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7" name="Freeform 142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8" name="Freeform 143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9" name="Freeform 144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34" name="Text Box 145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01" name="Group 146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4326" name="Group 147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3" name="Object 5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3" name="Image" r:id="rId20" imgW="2488889" imgH="1574048" progId="">
                    <p:embed/>
                  </p:oleObj>
                </a:graphicData>
              </a:graphic>
            </p:graphicFrame>
            <p:grpSp>
              <p:nvGrpSpPr>
                <p:cNvPr id="94328" name="Group 149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29" name="Freeform 150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0" name="Freeform 151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1" name="Freeform 152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2" name="Freeform 153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27" name="Text Box 154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4" name="Group 155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94319" name="Group 156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2" name="Object 4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2" name="Image" r:id="rId21" imgW="2488889" imgH="1574048" progId="">
                    <p:embed/>
                  </p:oleObj>
                </a:graphicData>
              </a:graphic>
            </p:graphicFrame>
            <p:grpSp>
              <p:nvGrpSpPr>
                <p:cNvPr id="94321" name="Group 158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22" name="Freeform 159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23" name="Freeform 160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24" name="Freeform 161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25" name="Freeform 162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20" name="Text Box 163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03" name="Group 164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4312" name="Group 165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1" name="Object 3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1" name="Image" r:id="rId22" imgW="2488889" imgH="1574048" progId="">
                    <p:embed/>
                  </p:oleObj>
                </a:graphicData>
              </a:graphic>
            </p:graphicFrame>
            <p:grpSp>
              <p:nvGrpSpPr>
                <p:cNvPr id="94314" name="Group 167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15" name="Freeform 168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6" name="Freeform 169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7" name="Freeform 170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8" name="Freeform 171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13" name="Text Box 172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04" name="Group 173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94305" name="Group 174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0" name="Object 2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0" name="Image" r:id="rId23" imgW="2488889" imgH="1574048" progId="">
                    <p:embed/>
                  </p:oleObj>
                </a:graphicData>
              </a:graphic>
            </p:graphicFrame>
            <p:grpSp>
              <p:nvGrpSpPr>
                <p:cNvPr id="94307" name="Group 176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08" name="Freeform 177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09" name="Freeform 178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0" name="Freeform 179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1" name="Freeform 180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06" name="Text Box 181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94269" name="Group 182"/>
          <p:cNvGrpSpPr>
            <a:grpSpLocks/>
          </p:cNvGrpSpPr>
          <p:nvPr/>
        </p:nvGrpSpPr>
        <p:grpSpPr bwMode="auto">
          <a:xfrm>
            <a:off x="2362200" y="2362200"/>
            <a:ext cx="457200" cy="152400"/>
            <a:chOff x="2688" y="912"/>
            <a:chExt cx="576" cy="192"/>
          </a:xfrm>
        </p:grpSpPr>
        <p:sp>
          <p:nvSpPr>
            <p:cNvPr id="94297" name="Line 183"/>
            <p:cNvSpPr>
              <a:spLocks noChangeShapeType="1"/>
            </p:cNvSpPr>
            <p:nvPr/>
          </p:nvSpPr>
          <p:spPr bwMode="auto">
            <a:xfrm flipH="1" flipV="1">
              <a:off x="2976" y="1008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8" name="Line 184"/>
            <p:cNvSpPr>
              <a:spLocks noChangeShapeType="1"/>
            </p:cNvSpPr>
            <p:nvPr/>
          </p:nvSpPr>
          <p:spPr bwMode="auto">
            <a:xfrm flipV="1">
              <a:off x="2976" y="96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9" name="Line 185"/>
            <p:cNvSpPr>
              <a:spLocks noChangeShapeType="1"/>
            </p:cNvSpPr>
            <p:nvPr/>
          </p:nvSpPr>
          <p:spPr bwMode="auto">
            <a:xfrm flipH="1" flipV="1">
              <a:off x="2688" y="912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270" name="Group 186"/>
          <p:cNvGrpSpPr>
            <a:grpSpLocks/>
          </p:cNvGrpSpPr>
          <p:nvPr/>
        </p:nvGrpSpPr>
        <p:grpSpPr bwMode="auto">
          <a:xfrm>
            <a:off x="2286000" y="3962400"/>
            <a:ext cx="457200" cy="152400"/>
            <a:chOff x="2688" y="912"/>
            <a:chExt cx="576" cy="192"/>
          </a:xfrm>
        </p:grpSpPr>
        <p:sp>
          <p:nvSpPr>
            <p:cNvPr id="94294" name="Line 187"/>
            <p:cNvSpPr>
              <a:spLocks noChangeShapeType="1"/>
            </p:cNvSpPr>
            <p:nvPr/>
          </p:nvSpPr>
          <p:spPr bwMode="auto">
            <a:xfrm flipH="1" flipV="1">
              <a:off x="2976" y="1008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5" name="Line 188"/>
            <p:cNvSpPr>
              <a:spLocks noChangeShapeType="1"/>
            </p:cNvSpPr>
            <p:nvPr/>
          </p:nvSpPr>
          <p:spPr bwMode="auto">
            <a:xfrm flipV="1">
              <a:off x="2976" y="96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6" name="Line 189"/>
            <p:cNvSpPr>
              <a:spLocks noChangeShapeType="1"/>
            </p:cNvSpPr>
            <p:nvPr/>
          </p:nvSpPr>
          <p:spPr bwMode="auto">
            <a:xfrm flipH="1" flipV="1">
              <a:off x="2688" y="912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281" name="Group 190"/>
          <p:cNvGrpSpPr>
            <a:grpSpLocks/>
          </p:cNvGrpSpPr>
          <p:nvPr/>
        </p:nvGrpSpPr>
        <p:grpSpPr bwMode="auto">
          <a:xfrm>
            <a:off x="2133600" y="5638800"/>
            <a:ext cx="457200" cy="152400"/>
            <a:chOff x="2688" y="912"/>
            <a:chExt cx="576" cy="192"/>
          </a:xfrm>
        </p:grpSpPr>
        <p:sp>
          <p:nvSpPr>
            <p:cNvPr id="94291" name="Line 191"/>
            <p:cNvSpPr>
              <a:spLocks noChangeShapeType="1"/>
            </p:cNvSpPr>
            <p:nvPr/>
          </p:nvSpPr>
          <p:spPr bwMode="auto">
            <a:xfrm flipH="1" flipV="1">
              <a:off x="2976" y="1008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2" name="Line 192"/>
            <p:cNvSpPr>
              <a:spLocks noChangeShapeType="1"/>
            </p:cNvSpPr>
            <p:nvPr/>
          </p:nvSpPr>
          <p:spPr bwMode="auto">
            <a:xfrm flipV="1">
              <a:off x="2976" y="96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3" name="Line 193"/>
            <p:cNvSpPr>
              <a:spLocks noChangeShapeType="1"/>
            </p:cNvSpPr>
            <p:nvPr/>
          </p:nvSpPr>
          <p:spPr bwMode="auto">
            <a:xfrm flipH="1" flipV="1">
              <a:off x="2688" y="912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238" name="Text Box 194"/>
          <p:cNvSpPr txBox="1">
            <a:spLocks noChangeArrowheads="1"/>
          </p:cNvSpPr>
          <p:nvPr/>
        </p:nvSpPr>
        <p:spPr bwMode="auto">
          <a:xfrm>
            <a:off x="7451725" y="4252913"/>
            <a:ext cx="977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-111" charset="0"/>
                <a:cs typeface="Arial" charset="0"/>
              </a:rPr>
              <a:t>Instructor</a:t>
            </a:r>
          </a:p>
        </p:txBody>
      </p:sp>
      <p:grpSp>
        <p:nvGrpSpPr>
          <p:cNvPr id="94282" name="Group 195"/>
          <p:cNvGrpSpPr>
            <a:grpSpLocks/>
          </p:cNvGrpSpPr>
          <p:nvPr/>
        </p:nvGrpSpPr>
        <p:grpSpPr bwMode="auto">
          <a:xfrm>
            <a:off x="3200400" y="2667000"/>
            <a:ext cx="1277938" cy="2286000"/>
            <a:chOff x="2016" y="1680"/>
            <a:chExt cx="805" cy="1440"/>
          </a:xfrm>
        </p:grpSpPr>
        <p:grpSp>
          <p:nvGrpSpPr>
            <p:cNvPr id="5" name="Group 196"/>
            <p:cNvGrpSpPr>
              <a:grpSpLocks/>
            </p:cNvGrpSpPr>
            <p:nvPr/>
          </p:nvGrpSpPr>
          <p:grpSpPr bwMode="auto">
            <a:xfrm rot="-4972499">
              <a:off x="2075" y="1776"/>
              <a:ext cx="384" cy="192"/>
              <a:chOff x="2688" y="912"/>
              <a:chExt cx="576" cy="192"/>
            </a:xfrm>
          </p:grpSpPr>
          <p:sp>
            <p:nvSpPr>
              <p:cNvPr id="94288" name="Line 197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89" name="Line 198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90" name="Line 199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200"/>
            <p:cNvGrpSpPr>
              <a:grpSpLocks/>
            </p:cNvGrpSpPr>
            <p:nvPr/>
          </p:nvGrpSpPr>
          <p:grpSpPr bwMode="auto">
            <a:xfrm rot="-4972499">
              <a:off x="1944" y="2856"/>
              <a:ext cx="336" cy="192"/>
              <a:chOff x="2688" y="912"/>
              <a:chExt cx="576" cy="192"/>
            </a:xfrm>
          </p:grpSpPr>
          <p:sp>
            <p:nvSpPr>
              <p:cNvPr id="94285" name="Line 201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86" name="Line 202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87" name="Line 203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4283" name="Text Box 204"/>
            <p:cNvSpPr txBox="1">
              <a:spLocks noChangeArrowheads="1"/>
            </p:cNvSpPr>
            <p:nvPr/>
          </p:nvSpPr>
          <p:spPr bwMode="auto">
            <a:xfrm>
              <a:off x="2160" y="1872"/>
              <a:ext cx="6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-111" charset="0"/>
                  <a:cs typeface="Arial" charset="0"/>
                </a:rPr>
                <a:t>WLAN/adhoc</a:t>
              </a:r>
            </a:p>
          </p:txBody>
        </p:sp>
        <p:sp>
          <p:nvSpPr>
            <p:cNvPr id="94284" name="Text Box 205"/>
            <p:cNvSpPr txBox="1">
              <a:spLocks noChangeArrowheads="1"/>
            </p:cNvSpPr>
            <p:nvPr/>
          </p:nvSpPr>
          <p:spPr bwMode="auto">
            <a:xfrm>
              <a:off x="2112" y="2880"/>
              <a:ext cx="6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-111" charset="0"/>
                  <a:cs typeface="Arial" charset="0"/>
                </a:rPr>
                <a:t>WLAN/adhoc</a:t>
              </a:r>
            </a:p>
          </p:txBody>
        </p:sp>
      </p:grpSp>
      <p:sp>
        <p:nvSpPr>
          <p:cNvPr id="137422" name="Text Box 206"/>
          <p:cNvSpPr txBox="1">
            <a:spLocks noChangeArrowheads="1"/>
          </p:cNvSpPr>
          <p:nvPr/>
        </p:nvSpPr>
        <p:spPr bwMode="auto">
          <a:xfrm>
            <a:off x="2057400" y="2590800"/>
            <a:ext cx="989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-111" charset="0"/>
                <a:cs typeface="Arial" charset="0"/>
              </a:rPr>
              <a:t>sensor-adhoc</a:t>
            </a:r>
          </a:p>
        </p:txBody>
      </p:sp>
      <p:sp>
        <p:nvSpPr>
          <p:cNvPr id="137423" name="Text Box 207"/>
          <p:cNvSpPr txBox="1">
            <a:spLocks noChangeArrowheads="1"/>
          </p:cNvSpPr>
          <p:nvPr/>
        </p:nvSpPr>
        <p:spPr bwMode="auto">
          <a:xfrm>
            <a:off x="1981200" y="4343400"/>
            <a:ext cx="989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-111" charset="0"/>
                <a:cs typeface="Arial" charset="0"/>
              </a:rPr>
              <a:t>sensor-adhoc</a:t>
            </a:r>
          </a:p>
        </p:txBody>
      </p:sp>
      <p:sp>
        <p:nvSpPr>
          <p:cNvPr id="137424" name="Text Box 208"/>
          <p:cNvSpPr txBox="1">
            <a:spLocks noChangeArrowheads="1"/>
          </p:cNvSpPr>
          <p:nvPr/>
        </p:nvSpPr>
        <p:spPr bwMode="auto">
          <a:xfrm>
            <a:off x="1828800" y="6096000"/>
            <a:ext cx="989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-111" charset="0"/>
                <a:cs typeface="Arial" charset="0"/>
              </a:rPr>
              <a:t>sensor-adhoc</a:t>
            </a:r>
          </a:p>
        </p:txBody>
      </p:sp>
      <p:grpSp>
        <p:nvGrpSpPr>
          <p:cNvPr id="94302" name="Group 209"/>
          <p:cNvGrpSpPr>
            <a:grpSpLocks/>
          </p:cNvGrpSpPr>
          <p:nvPr/>
        </p:nvGrpSpPr>
        <p:grpSpPr bwMode="auto">
          <a:xfrm>
            <a:off x="3962400" y="2133600"/>
            <a:ext cx="3433763" cy="2971800"/>
            <a:chOff x="2496" y="1344"/>
            <a:chExt cx="2163" cy="1872"/>
          </a:xfrm>
        </p:grpSpPr>
        <p:pic>
          <p:nvPicPr>
            <p:cNvPr id="94252" name="Picture 210" descr="collaborator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3504" y="1344"/>
              <a:ext cx="992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4253" name="Group 211"/>
            <p:cNvGrpSpPr>
              <a:grpSpLocks/>
            </p:cNvGrpSpPr>
            <p:nvPr/>
          </p:nvGrpSpPr>
          <p:grpSpPr bwMode="auto">
            <a:xfrm rot="-9623135">
              <a:off x="2928" y="1968"/>
              <a:ext cx="503" cy="460"/>
              <a:chOff x="4896" y="240"/>
              <a:chExt cx="324" cy="280"/>
            </a:xfrm>
          </p:grpSpPr>
          <p:grpSp>
            <p:nvGrpSpPr>
              <p:cNvPr id="94268" name="Group 212"/>
              <p:cNvGrpSpPr>
                <a:grpSpLocks/>
              </p:cNvGrpSpPr>
              <p:nvPr/>
            </p:nvGrpSpPr>
            <p:grpSpPr bwMode="auto">
              <a:xfrm rot="-664974">
                <a:off x="5060" y="240"/>
                <a:ext cx="160" cy="280"/>
                <a:chOff x="1206" y="2505"/>
                <a:chExt cx="342" cy="674"/>
              </a:xfrm>
            </p:grpSpPr>
            <p:sp>
              <p:nvSpPr>
                <p:cNvPr id="94278" name="Arc 213"/>
                <p:cNvSpPr>
                  <a:spLocks/>
                </p:cNvSpPr>
                <p:nvPr/>
              </p:nvSpPr>
              <p:spPr bwMode="auto">
                <a:xfrm>
                  <a:off x="1338" y="2505"/>
                  <a:ext cx="210" cy="674"/>
                </a:xfrm>
                <a:custGeom>
                  <a:avLst/>
                  <a:gdLst>
                    <a:gd name="T0" fmla="*/ 0 w 21600"/>
                    <a:gd name="T1" fmla="*/ 0 h 42037"/>
                    <a:gd name="T2" fmla="*/ 0 w 21600"/>
                    <a:gd name="T3" fmla="*/ 0 h 42037"/>
                    <a:gd name="T4" fmla="*/ 0 w 21600"/>
                    <a:gd name="T5" fmla="*/ 0 h 4203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37"/>
                    <a:gd name="T11" fmla="*/ 21600 w 21600"/>
                    <a:gd name="T12" fmla="*/ 42037 h 420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37" fill="none" extrusionOk="0">
                      <a:moveTo>
                        <a:pt x="4200" y="0"/>
                      </a:moveTo>
                      <a:cubicBezTo>
                        <a:pt x="14313" y="2005"/>
                        <a:pt x="21600" y="10878"/>
                        <a:pt x="21600" y="21188"/>
                      </a:cubicBezTo>
                      <a:cubicBezTo>
                        <a:pt x="21600" y="30943"/>
                        <a:pt x="15061" y="39487"/>
                        <a:pt x="5645" y="42037"/>
                      </a:cubicBezTo>
                    </a:path>
                    <a:path w="21600" h="42037" stroke="0" extrusionOk="0">
                      <a:moveTo>
                        <a:pt x="4200" y="0"/>
                      </a:moveTo>
                      <a:cubicBezTo>
                        <a:pt x="14313" y="2005"/>
                        <a:pt x="21600" y="10878"/>
                        <a:pt x="21600" y="21188"/>
                      </a:cubicBezTo>
                      <a:cubicBezTo>
                        <a:pt x="21600" y="30943"/>
                        <a:pt x="15061" y="39487"/>
                        <a:pt x="5645" y="42037"/>
                      </a:cubicBezTo>
                      <a:lnTo>
                        <a:pt x="0" y="21188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79" name="Arc 214"/>
                <p:cNvSpPr>
                  <a:spLocks/>
                </p:cNvSpPr>
                <p:nvPr/>
              </p:nvSpPr>
              <p:spPr bwMode="auto">
                <a:xfrm>
                  <a:off x="1278" y="2548"/>
                  <a:ext cx="182" cy="580"/>
                </a:xfrm>
                <a:custGeom>
                  <a:avLst/>
                  <a:gdLst>
                    <a:gd name="T0" fmla="*/ 0 w 21600"/>
                    <a:gd name="T1" fmla="*/ 0 h 42020"/>
                    <a:gd name="T2" fmla="*/ 0 w 21600"/>
                    <a:gd name="T3" fmla="*/ 0 h 42020"/>
                    <a:gd name="T4" fmla="*/ 0 w 21600"/>
                    <a:gd name="T5" fmla="*/ 0 h 4202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20"/>
                    <a:gd name="T11" fmla="*/ 21600 w 21600"/>
                    <a:gd name="T12" fmla="*/ 42020 h 420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20" fill="none" extrusionOk="0">
                      <a:moveTo>
                        <a:pt x="4257" y="-1"/>
                      </a:moveTo>
                      <a:cubicBezTo>
                        <a:pt x="14343" y="2027"/>
                        <a:pt x="21600" y="10887"/>
                        <a:pt x="21600" y="21176"/>
                      </a:cubicBezTo>
                      <a:cubicBezTo>
                        <a:pt x="21600" y="30923"/>
                        <a:pt x="15071" y="39463"/>
                        <a:pt x="5664" y="42019"/>
                      </a:cubicBezTo>
                    </a:path>
                    <a:path w="21600" h="42020" stroke="0" extrusionOk="0">
                      <a:moveTo>
                        <a:pt x="4257" y="-1"/>
                      </a:moveTo>
                      <a:cubicBezTo>
                        <a:pt x="14343" y="2027"/>
                        <a:pt x="21600" y="10887"/>
                        <a:pt x="21600" y="21176"/>
                      </a:cubicBezTo>
                      <a:cubicBezTo>
                        <a:pt x="21600" y="30923"/>
                        <a:pt x="15071" y="39463"/>
                        <a:pt x="5664" y="42019"/>
                      </a:cubicBezTo>
                      <a:lnTo>
                        <a:pt x="0" y="2117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80" name="Arc 215"/>
                <p:cNvSpPr>
                  <a:spLocks/>
                </p:cNvSpPr>
                <p:nvPr/>
              </p:nvSpPr>
              <p:spPr bwMode="auto">
                <a:xfrm>
                  <a:off x="1206" y="2599"/>
                  <a:ext cx="169" cy="490"/>
                </a:xfrm>
                <a:custGeom>
                  <a:avLst/>
                  <a:gdLst>
                    <a:gd name="T0" fmla="*/ 0 w 21600"/>
                    <a:gd name="T1" fmla="*/ 0 h 42041"/>
                    <a:gd name="T2" fmla="*/ 0 w 21600"/>
                    <a:gd name="T3" fmla="*/ 0 h 42041"/>
                    <a:gd name="T4" fmla="*/ 0 w 21600"/>
                    <a:gd name="T5" fmla="*/ 0 h 4204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41"/>
                    <a:gd name="T11" fmla="*/ 21600 w 21600"/>
                    <a:gd name="T12" fmla="*/ 42041 h 4204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41" fill="none" extrusionOk="0">
                      <a:moveTo>
                        <a:pt x="4192" y="-1"/>
                      </a:moveTo>
                      <a:cubicBezTo>
                        <a:pt x="14309" y="2001"/>
                        <a:pt x="21600" y="10875"/>
                        <a:pt x="21600" y="21189"/>
                      </a:cubicBezTo>
                      <a:cubicBezTo>
                        <a:pt x="21600" y="30948"/>
                        <a:pt x="15056" y="39495"/>
                        <a:pt x="5635" y="42041"/>
                      </a:cubicBezTo>
                    </a:path>
                    <a:path w="21600" h="42041" stroke="0" extrusionOk="0">
                      <a:moveTo>
                        <a:pt x="4192" y="-1"/>
                      </a:moveTo>
                      <a:cubicBezTo>
                        <a:pt x="14309" y="2001"/>
                        <a:pt x="21600" y="10875"/>
                        <a:pt x="21600" y="21189"/>
                      </a:cubicBezTo>
                      <a:cubicBezTo>
                        <a:pt x="21600" y="30948"/>
                        <a:pt x="15056" y="39495"/>
                        <a:pt x="5635" y="42041"/>
                      </a:cubicBezTo>
                      <a:lnTo>
                        <a:pt x="0" y="21189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16"/>
              <p:cNvGrpSpPr>
                <a:grpSpLocks/>
              </p:cNvGrpSpPr>
              <p:nvPr/>
            </p:nvGrpSpPr>
            <p:grpSpPr bwMode="auto">
              <a:xfrm>
                <a:off x="4896" y="315"/>
                <a:ext cx="210" cy="185"/>
                <a:chOff x="4896" y="315"/>
                <a:chExt cx="210" cy="185"/>
              </a:xfrm>
            </p:grpSpPr>
            <p:grpSp>
              <p:nvGrpSpPr>
                <p:cNvPr id="8" name="Group 217"/>
                <p:cNvGrpSpPr>
                  <a:grpSpLocks/>
                </p:cNvGrpSpPr>
                <p:nvPr/>
              </p:nvGrpSpPr>
              <p:grpSpPr bwMode="auto">
                <a:xfrm rot="-664974">
                  <a:off x="4970" y="315"/>
                  <a:ext cx="136" cy="185"/>
                  <a:chOff x="1010" y="2633"/>
                  <a:chExt cx="288" cy="447"/>
                </a:xfrm>
              </p:grpSpPr>
              <p:sp>
                <p:nvSpPr>
                  <p:cNvPr id="94275" name="Arc 218"/>
                  <p:cNvSpPr>
                    <a:spLocks/>
                  </p:cNvSpPr>
                  <p:nvPr/>
                </p:nvSpPr>
                <p:spPr bwMode="auto">
                  <a:xfrm>
                    <a:off x="1121" y="2633"/>
                    <a:ext cx="177" cy="447"/>
                  </a:xfrm>
                  <a:custGeom>
                    <a:avLst/>
                    <a:gdLst>
                      <a:gd name="T0" fmla="*/ 0 w 21600"/>
                      <a:gd name="T1" fmla="*/ 0 h 42071"/>
                      <a:gd name="T2" fmla="*/ 0 w 21600"/>
                      <a:gd name="T3" fmla="*/ 0 h 42071"/>
                      <a:gd name="T4" fmla="*/ 0 w 21600"/>
                      <a:gd name="T5" fmla="*/ 0 h 42071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071"/>
                      <a:gd name="T11" fmla="*/ 21600 w 21600"/>
                      <a:gd name="T12" fmla="*/ 42071 h 420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071" fill="none" extrusionOk="0">
                        <a:moveTo>
                          <a:pt x="4117" y="0"/>
                        </a:moveTo>
                        <a:cubicBezTo>
                          <a:pt x="14269" y="1971"/>
                          <a:pt x="21600" y="10862"/>
                          <a:pt x="21600" y="21204"/>
                        </a:cubicBezTo>
                        <a:cubicBezTo>
                          <a:pt x="21600" y="30983"/>
                          <a:pt x="15028" y="39543"/>
                          <a:pt x="5580" y="42070"/>
                        </a:cubicBezTo>
                      </a:path>
                      <a:path w="21600" h="42071" stroke="0" extrusionOk="0">
                        <a:moveTo>
                          <a:pt x="4117" y="0"/>
                        </a:moveTo>
                        <a:cubicBezTo>
                          <a:pt x="14269" y="1971"/>
                          <a:pt x="21600" y="10862"/>
                          <a:pt x="21600" y="21204"/>
                        </a:cubicBezTo>
                        <a:cubicBezTo>
                          <a:pt x="21600" y="30983"/>
                          <a:pt x="15028" y="39543"/>
                          <a:pt x="5580" y="42070"/>
                        </a:cubicBezTo>
                        <a:lnTo>
                          <a:pt x="0" y="21204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76" name="Arc 219"/>
                  <p:cNvSpPr>
                    <a:spLocks/>
                  </p:cNvSpPr>
                  <p:nvPr/>
                </p:nvSpPr>
                <p:spPr bwMode="auto">
                  <a:xfrm>
                    <a:off x="1071" y="2661"/>
                    <a:ext cx="153" cy="385"/>
                  </a:xfrm>
                  <a:custGeom>
                    <a:avLst/>
                    <a:gdLst>
                      <a:gd name="T0" fmla="*/ 0 w 21600"/>
                      <a:gd name="T1" fmla="*/ 0 h 42110"/>
                      <a:gd name="T2" fmla="*/ 0 w 21600"/>
                      <a:gd name="T3" fmla="*/ 0 h 42110"/>
                      <a:gd name="T4" fmla="*/ 0 w 21600"/>
                      <a:gd name="T5" fmla="*/ 0 h 4211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110"/>
                      <a:gd name="T11" fmla="*/ 21600 w 21600"/>
                      <a:gd name="T12" fmla="*/ 42110 h 4211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110" fill="none" extrusionOk="0">
                        <a:moveTo>
                          <a:pt x="4052" y="-1"/>
                        </a:moveTo>
                        <a:cubicBezTo>
                          <a:pt x="14234" y="1944"/>
                          <a:pt x="21600" y="10849"/>
                          <a:pt x="21600" y="21216"/>
                        </a:cubicBezTo>
                        <a:cubicBezTo>
                          <a:pt x="21600" y="31035"/>
                          <a:pt x="14976" y="39619"/>
                          <a:pt x="5477" y="42109"/>
                        </a:cubicBezTo>
                      </a:path>
                      <a:path w="21600" h="42110" stroke="0" extrusionOk="0">
                        <a:moveTo>
                          <a:pt x="4052" y="-1"/>
                        </a:moveTo>
                        <a:cubicBezTo>
                          <a:pt x="14234" y="1944"/>
                          <a:pt x="21600" y="10849"/>
                          <a:pt x="21600" y="21216"/>
                        </a:cubicBezTo>
                        <a:cubicBezTo>
                          <a:pt x="21600" y="31035"/>
                          <a:pt x="14976" y="39619"/>
                          <a:pt x="5477" y="42109"/>
                        </a:cubicBezTo>
                        <a:lnTo>
                          <a:pt x="0" y="21216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77" name="Arc 220"/>
                  <p:cNvSpPr>
                    <a:spLocks/>
                  </p:cNvSpPr>
                  <p:nvPr/>
                </p:nvSpPr>
                <p:spPr bwMode="auto">
                  <a:xfrm>
                    <a:off x="1010" y="2696"/>
                    <a:ext cx="143" cy="324"/>
                  </a:xfrm>
                  <a:custGeom>
                    <a:avLst/>
                    <a:gdLst>
                      <a:gd name="T0" fmla="*/ 0 w 21600"/>
                      <a:gd name="T1" fmla="*/ 0 h 42053"/>
                      <a:gd name="T2" fmla="*/ 0 w 21600"/>
                      <a:gd name="T3" fmla="*/ 0 h 42053"/>
                      <a:gd name="T4" fmla="*/ 0 w 21600"/>
                      <a:gd name="T5" fmla="*/ 0 h 4205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053"/>
                      <a:gd name="T11" fmla="*/ 21600 w 21600"/>
                      <a:gd name="T12" fmla="*/ 42053 h 420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053" fill="none" extrusionOk="0">
                        <a:moveTo>
                          <a:pt x="4177" y="-1"/>
                        </a:moveTo>
                        <a:cubicBezTo>
                          <a:pt x="14301" y="1995"/>
                          <a:pt x="21600" y="10873"/>
                          <a:pt x="21600" y="21192"/>
                        </a:cubicBezTo>
                        <a:cubicBezTo>
                          <a:pt x="21600" y="30963"/>
                          <a:pt x="15039" y="39518"/>
                          <a:pt x="5601" y="42052"/>
                        </a:cubicBezTo>
                      </a:path>
                      <a:path w="21600" h="42053" stroke="0" extrusionOk="0">
                        <a:moveTo>
                          <a:pt x="4177" y="-1"/>
                        </a:moveTo>
                        <a:cubicBezTo>
                          <a:pt x="14301" y="1995"/>
                          <a:pt x="21600" y="10873"/>
                          <a:pt x="21600" y="21192"/>
                        </a:cubicBezTo>
                        <a:cubicBezTo>
                          <a:pt x="21600" y="30963"/>
                          <a:pt x="15039" y="39518"/>
                          <a:pt x="5601" y="42052"/>
                        </a:cubicBezTo>
                        <a:lnTo>
                          <a:pt x="0" y="21192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4271" name="Arc 221"/>
                <p:cNvSpPr>
                  <a:spLocks/>
                </p:cNvSpPr>
                <p:nvPr/>
              </p:nvSpPr>
              <p:spPr bwMode="auto">
                <a:xfrm rot="-664974">
                  <a:off x="4949" y="363"/>
                  <a:ext cx="60" cy="118"/>
                </a:xfrm>
                <a:custGeom>
                  <a:avLst/>
                  <a:gdLst>
                    <a:gd name="T0" fmla="*/ 0 w 21600"/>
                    <a:gd name="T1" fmla="*/ 0 h 42090"/>
                    <a:gd name="T2" fmla="*/ 0 w 21600"/>
                    <a:gd name="T3" fmla="*/ 0 h 42090"/>
                    <a:gd name="T4" fmla="*/ 0 w 21600"/>
                    <a:gd name="T5" fmla="*/ 0 h 4209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90"/>
                    <a:gd name="T11" fmla="*/ 21600 w 21600"/>
                    <a:gd name="T12" fmla="*/ 42090 h 420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90" fill="none" extrusionOk="0">
                      <a:moveTo>
                        <a:pt x="4152" y="0"/>
                      </a:moveTo>
                      <a:cubicBezTo>
                        <a:pt x="14288" y="1985"/>
                        <a:pt x="21600" y="10868"/>
                        <a:pt x="21600" y="21197"/>
                      </a:cubicBezTo>
                      <a:cubicBezTo>
                        <a:pt x="21600" y="31015"/>
                        <a:pt x="14977" y="39599"/>
                        <a:pt x="5480" y="42090"/>
                      </a:cubicBezTo>
                    </a:path>
                    <a:path w="21600" h="42090" stroke="0" extrusionOk="0">
                      <a:moveTo>
                        <a:pt x="4152" y="0"/>
                      </a:moveTo>
                      <a:cubicBezTo>
                        <a:pt x="14288" y="1985"/>
                        <a:pt x="21600" y="10868"/>
                        <a:pt x="21600" y="21197"/>
                      </a:cubicBezTo>
                      <a:cubicBezTo>
                        <a:pt x="21600" y="31015"/>
                        <a:pt x="14977" y="39599"/>
                        <a:pt x="5480" y="42090"/>
                      </a:cubicBezTo>
                      <a:lnTo>
                        <a:pt x="0" y="2119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72" name="Arc 222"/>
                <p:cNvSpPr>
                  <a:spLocks/>
                </p:cNvSpPr>
                <p:nvPr/>
              </p:nvSpPr>
              <p:spPr bwMode="auto">
                <a:xfrm rot="-664974">
                  <a:off x="4924" y="377"/>
                  <a:ext cx="53" cy="101"/>
                </a:xfrm>
                <a:custGeom>
                  <a:avLst/>
                  <a:gdLst>
                    <a:gd name="T0" fmla="*/ 0 w 21600"/>
                    <a:gd name="T1" fmla="*/ 0 h 42137"/>
                    <a:gd name="T2" fmla="*/ 0 w 21600"/>
                    <a:gd name="T3" fmla="*/ 0 h 42137"/>
                    <a:gd name="T4" fmla="*/ 0 w 21600"/>
                    <a:gd name="T5" fmla="*/ 0 h 4213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37"/>
                    <a:gd name="T11" fmla="*/ 21600 w 21600"/>
                    <a:gd name="T12" fmla="*/ 42137 h 42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37" fill="none" extrusionOk="0">
                      <a:moveTo>
                        <a:pt x="4033" y="-1"/>
                      </a:moveTo>
                      <a:cubicBezTo>
                        <a:pt x="14224" y="1936"/>
                        <a:pt x="21600" y="10845"/>
                        <a:pt x="21600" y="21220"/>
                      </a:cubicBezTo>
                      <a:cubicBezTo>
                        <a:pt x="21600" y="31074"/>
                        <a:pt x="14930" y="39679"/>
                        <a:pt x="5387" y="42137"/>
                      </a:cubicBezTo>
                    </a:path>
                    <a:path w="21600" h="42137" stroke="0" extrusionOk="0">
                      <a:moveTo>
                        <a:pt x="4033" y="-1"/>
                      </a:moveTo>
                      <a:cubicBezTo>
                        <a:pt x="14224" y="1936"/>
                        <a:pt x="21600" y="10845"/>
                        <a:pt x="21600" y="21220"/>
                      </a:cubicBezTo>
                      <a:cubicBezTo>
                        <a:pt x="21600" y="31074"/>
                        <a:pt x="14930" y="39679"/>
                        <a:pt x="5387" y="42137"/>
                      </a:cubicBezTo>
                      <a:lnTo>
                        <a:pt x="0" y="21220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73" name="Arc 223"/>
                <p:cNvSpPr>
                  <a:spLocks/>
                </p:cNvSpPr>
                <p:nvPr/>
              </p:nvSpPr>
              <p:spPr bwMode="auto">
                <a:xfrm rot="-664974">
                  <a:off x="4904" y="396"/>
                  <a:ext cx="45" cy="78"/>
                </a:xfrm>
                <a:custGeom>
                  <a:avLst/>
                  <a:gdLst>
                    <a:gd name="T0" fmla="*/ 0 w 21600"/>
                    <a:gd name="T1" fmla="*/ 0 h 42064"/>
                    <a:gd name="T2" fmla="*/ 0 w 21600"/>
                    <a:gd name="T3" fmla="*/ 0 h 42064"/>
                    <a:gd name="T4" fmla="*/ 0 w 21600"/>
                    <a:gd name="T5" fmla="*/ 0 h 4206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64"/>
                    <a:gd name="T11" fmla="*/ 21600 w 21600"/>
                    <a:gd name="T12" fmla="*/ 42064 h 420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64" fill="none" extrusionOk="0">
                      <a:moveTo>
                        <a:pt x="4193" y="0"/>
                      </a:moveTo>
                      <a:cubicBezTo>
                        <a:pt x="14310" y="2002"/>
                        <a:pt x="21600" y="10876"/>
                        <a:pt x="21600" y="21189"/>
                      </a:cubicBezTo>
                      <a:cubicBezTo>
                        <a:pt x="21600" y="30980"/>
                        <a:pt x="15013" y="39547"/>
                        <a:pt x="5550" y="42063"/>
                      </a:cubicBezTo>
                    </a:path>
                    <a:path w="21600" h="42064" stroke="0" extrusionOk="0">
                      <a:moveTo>
                        <a:pt x="4193" y="0"/>
                      </a:moveTo>
                      <a:cubicBezTo>
                        <a:pt x="14310" y="2002"/>
                        <a:pt x="21600" y="10876"/>
                        <a:pt x="21600" y="21189"/>
                      </a:cubicBezTo>
                      <a:cubicBezTo>
                        <a:pt x="21600" y="30980"/>
                        <a:pt x="15013" y="39547"/>
                        <a:pt x="5550" y="42063"/>
                      </a:cubicBezTo>
                      <a:lnTo>
                        <a:pt x="0" y="21189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74" name="Arc 224"/>
                <p:cNvSpPr>
                  <a:spLocks/>
                </p:cNvSpPr>
                <p:nvPr/>
              </p:nvSpPr>
              <p:spPr bwMode="auto">
                <a:xfrm rot="-664974">
                  <a:off x="4896" y="411"/>
                  <a:ext cx="27" cy="58"/>
                </a:xfrm>
                <a:custGeom>
                  <a:avLst/>
                  <a:gdLst>
                    <a:gd name="T0" fmla="*/ 0 w 21600"/>
                    <a:gd name="T1" fmla="*/ 0 h 42089"/>
                    <a:gd name="T2" fmla="*/ 0 w 21600"/>
                    <a:gd name="T3" fmla="*/ 0 h 42089"/>
                    <a:gd name="T4" fmla="*/ 0 w 21600"/>
                    <a:gd name="T5" fmla="*/ 0 h 4208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89"/>
                    <a:gd name="T11" fmla="*/ 21600 w 21600"/>
                    <a:gd name="T12" fmla="*/ 42089 h 4208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89" fill="none" extrusionOk="0">
                      <a:moveTo>
                        <a:pt x="4039" y="0"/>
                      </a:moveTo>
                      <a:cubicBezTo>
                        <a:pt x="14228" y="1940"/>
                        <a:pt x="21600" y="10847"/>
                        <a:pt x="21600" y="21219"/>
                      </a:cubicBezTo>
                      <a:cubicBezTo>
                        <a:pt x="21600" y="31003"/>
                        <a:pt x="15022" y="39566"/>
                        <a:pt x="5568" y="42089"/>
                      </a:cubicBezTo>
                    </a:path>
                    <a:path w="21600" h="42089" stroke="0" extrusionOk="0">
                      <a:moveTo>
                        <a:pt x="4039" y="0"/>
                      </a:moveTo>
                      <a:cubicBezTo>
                        <a:pt x="14228" y="1940"/>
                        <a:pt x="21600" y="10847"/>
                        <a:pt x="21600" y="21219"/>
                      </a:cubicBezTo>
                      <a:cubicBezTo>
                        <a:pt x="21600" y="31003"/>
                        <a:pt x="15022" y="39566"/>
                        <a:pt x="5568" y="42089"/>
                      </a:cubicBezTo>
                      <a:lnTo>
                        <a:pt x="0" y="21219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94254" name="Group 225"/>
            <p:cNvGrpSpPr>
              <a:grpSpLocks/>
            </p:cNvGrpSpPr>
            <p:nvPr/>
          </p:nvGrpSpPr>
          <p:grpSpPr bwMode="auto">
            <a:xfrm>
              <a:off x="2640" y="1488"/>
              <a:ext cx="768" cy="240"/>
              <a:chOff x="2688" y="912"/>
              <a:chExt cx="576" cy="192"/>
            </a:xfrm>
          </p:grpSpPr>
          <p:sp>
            <p:nvSpPr>
              <p:cNvPr id="94265" name="Line 226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6" name="Line 227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7" name="Line 228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4255" name="Text Box 229"/>
            <p:cNvSpPr txBox="1">
              <a:spLocks noChangeArrowheads="1"/>
            </p:cNvSpPr>
            <p:nvPr/>
          </p:nvSpPr>
          <p:spPr bwMode="auto">
            <a:xfrm>
              <a:off x="3312" y="2448"/>
              <a:ext cx="134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-111" charset="0"/>
                  <a:cs typeface="Arial" charset="0"/>
                </a:rPr>
                <a:t>Multi-party conference</a:t>
              </a:r>
            </a:p>
            <a:p>
              <a:r>
                <a:rPr lang="en-US" sz="1600">
                  <a:latin typeface="Times New Roman" pitchFamily="-111" charset="0"/>
                  <a:cs typeface="Arial" charset="0"/>
                </a:rPr>
                <a:t>Tele-collaboration tools</a:t>
              </a:r>
            </a:p>
          </p:txBody>
        </p:sp>
        <p:sp>
          <p:nvSpPr>
            <p:cNvPr id="94256" name="Text Box 230"/>
            <p:cNvSpPr txBox="1">
              <a:spLocks noChangeArrowheads="1"/>
            </p:cNvSpPr>
            <p:nvPr/>
          </p:nvSpPr>
          <p:spPr bwMode="auto">
            <a:xfrm>
              <a:off x="2736" y="1664"/>
              <a:ext cx="6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-111" charset="0"/>
                  <a:cs typeface="Arial" charset="0"/>
                </a:rPr>
                <a:t>WLAN/adhoc</a:t>
              </a:r>
            </a:p>
          </p:txBody>
        </p:sp>
        <p:grpSp>
          <p:nvGrpSpPr>
            <p:cNvPr id="94257" name="Group 231"/>
            <p:cNvGrpSpPr>
              <a:grpSpLocks/>
            </p:cNvGrpSpPr>
            <p:nvPr/>
          </p:nvGrpSpPr>
          <p:grpSpPr bwMode="auto">
            <a:xfrm flipV="1">
              <a:off x="2640" y="2352"/>
              <a:ext cx="816" cy="240"/>
              <a:chOff x="2688" y="912"/>
              <a:chExt cx="576" cy="192"/>
            </a:xfrm>
          </p:grpSpPr>
          <p:sp>
            <p:nvSpPr>
              <p:cNvPr id="94262" name="Line 232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3" name="Line 233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4" name="Line 234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258" name="Group 235"/>
            <p:cNvGrpSpPr>
              <a:grpSpLocks/>
            </p:cNvGrpSpPr>
            <p:nvPr/>
          </p:nvGrpSpPr>
          <p:grpSpPr bwMode="auto">
            <a:xfrm flipV="1">
              <a:off x="2496" y="2784"/>
              <a:ext cx="768" cy="432"/>
              <a:chOff x="2688" y="912"/>
              <a:chExt cx="576" cy="192"/>
            </a:xfrm>
          </p:grpSpPr>
          <p:sp>
            <p:nvSpPr>
              <p:cNvPr id="94259" name="Line 236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0" name="Line 237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1" name="Line 238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7455" name="Text Box 239"/>
          <p:cNvSpPr txBox="1">
            <a:spLocks noChangeArrowheads="1"/>
          </p:cNvSpPr>
          <p:nvPr/>
        </p:nvSpPr>
        <p:spPr bwMode="auto">
          <a:xfrm>
            <a:off x="152400" y="2895600"/>
            <a:ext cx="180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-111" charset="0"/>
                <a:cs typeface="Arial" charset="0"/>
              </a:rPr>
              <a:t>Embedded sensor network</a:t>
            </a:r>
          </a:p>
        </p:txBody>
      </p:sp>
      <p:sp>
        <p:nvSpPr>
          <p:cNvPr id="137456" name="Line 240"/>
          <p:cNvSpPr>
            <a:spLocks noChangeShapeType="1"/>
          </p:cNvSpPr>
          <p:nvPr/>
        </p:nvSpPr>
        <p:spPr bwMode="auto">
          <a:xfrm flipV="1">
            <a:off x="457200" y="25146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7457" name="Line 241"/>
          <p:cNvSpPr>
            <a:spLocks noChangeShapeType="1"/>
          </p:cNvSpPr>
          <p:nvPr/>
        </p:nvSpPr>
        <p:spPr bwMode="auto">
          <a:xfrm>
            <a:off x="457200" y="31242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7458" name="Line 242"/>
          <p:cNvSpPr>
            <a:spLocks noChangeShapeType="1"/>
          </p:cNvSpPr>
          <p:nvPr/>
        </p:nvSpPr>
        <p:spPr bwMode="auto">
          <a:xfrm>
            <a:off x="457200" y="3200400"/>
            <a:ext cx="4572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48" name="Text Box 243"/>
          <p:cNvSpPr txBox="1">
            <a:spLocks noChangeArrowheads="1"/>
          </p:cNvSpPr>
          <p:nvPr/>
        </p:nvSpPr>
        <p:spPr bwMode="auto">
          <a:xfrm>
            <a:off x="1143000" y="533400"/>
            <a:ext cx="70198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chemeClr val="accent2"/>
                </a:solidFill>
                <a:latin typeface="Times New Roman" pitchFamily="-111" charset="0"/>
                <a:cs typeface="Arial" charset="0"/>
              </a:rPr>
              <a:t>The Next Generation (Boundless) Classroom</a:t>
            </a:r>
          </a:p>
        </p:txBody>
      </p:sp>
      <p:sp>
        <p:nvSpPr>
          <p:cNvPr id="94249" name="Text Box 244"/>
          <p:cNvSpPr txBox="1">
            <a:spLocks noChangeArrowheads="1"/>
          </p:cNvSpPr>
          <p:nvPr/>
        </p:nvSpPr>
        <p:spPr bwMode="auto">
          <a:xfrm>
            <a:off x="2819400" y="1143000"/>
            <a:ext cx="88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-111" charset="0"/>
                <a:cs typeface="Arial" charset="0"/>
              </a:rPr>
              <a:t>Students</a:t>
            </a:r>
          </a:p>
        </p:txBody>
      </p:sp>
      <p:sp>
        <p:nvSpPr>
          <p:cNvPr id="137461" name="Text Box 245"/>
          <p:cNvSpPr txBox="1">
            <a:spLocks noChangeArrowheads="1"/>
          </p:cNvSpPr>
          <p:nvPr/>
        </p:nvSpPr>
        <p:spPr bwMode="auto">
          <a:xfrm>
            <a:off x="4114800" y="5181600"/>
            <a:ext cx="4800600" cy="12160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b="1">
                <a:solidFill>
                  <a:schemeClr val="tx2"/>
                </a:solidFill>
                <a:latin typeface="Times New Roman" pitchFamily="-111" charset="0"/>
                <a:cs typeface="Arial" charset="0"/>
              </a:rPr>
              <a:t>Integration of wired Internet, WLANs, Adhoc Mobile and Sensor Networks</a:t>
            </a:r>
          </a:p>
          <a:p>
            <a:pPr>
              <a:buFontTx/>
              <a:buChar char="-"/>
            </a:pPr>
            <a:r>
              <a:rPr lang="en-US" b="1">
                <a:solidFill>
                  <a:schemeClr val="tx2"/>
                </a:solidFill>
                <a:latin typeface="Times New Roman" pitchFamily="-111" charset="0"/>
                <a:cs typeface="Arial" charset="0"/>
              </a:rPr>
              <a:t>Will this paradigm provide better learning experience for the students?</a:t>
            </a:r>
          </a:p>
        </p:txBody>
      </p:sp>
      <p:sp>
        <p:nvSpPr>
          <p:cNvPr id="137462" name="Text Box 246"/>
          <p:cNvSpPr txBox="1">
            <a:spLocks noChangeArrowheads="1"/>
          </p:cNvSpPr>
          <p:nvPr/>
        </p:nvSpPr>
        <p:spPr bwMode="auto">
          <a:xfrm>
            <a:off x="5659438" y="4752975"/>
            <a:ext cx="135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 u="sng">
                <a:solidFill>
                  <a:srgbClr val="FF0000"/>
                </a:solidFill>
                <a:latin typeface="Times New Roman" pitchFamily="-111" charset="0"/>
                <a:cs typeface="Arial" charset="0"/>
              </a:rPr>
              <a:t>Challenges</a:t>
            </a:r>
          </a:p>
        </p:txBody>
      </p:sp>
      <p:pic>
        <p:nvPicPr>
          <p:cNvPr id="247" name="Picture 246" descr="Laptop-Student.jp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667001" y="4953000"/>
            <a:ext cx="1295400" cy="1221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3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422" grpId="0"/>
      <p:bldP spid="137423" grpId="0"/>
      <p:bldP spid="137424" grpId="0"/>
      <p:bldP spid="137455" grpId="0"/>
      <p:bldP spid="137456" grpId="0" animBg="1"/>
      <p:bldP spid="137457" grpId="0" animBg="1"/>
      <p:bldP spid="137458" grpId="0" animBg="1"/>
      <p:bldP spid="137461" grpId="0" animBg="1"/>
      <p:bldP spid="13746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  <p:pic>
        <p:nvPicPr>
          <p:cNvPr id="90135" name="Picture 4" descr="Disaster-hurricane-char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371600"/>
            <a:ext cx="76200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43000" y="2667000"/>
            <a:ext cx="1395413" cy="1330325"/>
            <a:chOff x="2637" y="2880"/>
            <a:chExt cx="914" cy="882"/>
          </a:xfrm>
        </p:grpSpPr>
        <p:grpSp>
          <p:nvGrpSpPr>
            <p:cNvPr id="90363" name="Group 6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0396" name="Group 7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33" name="Object 21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33" name="Image" r:id="rId5" imgW="2488889" imgH="1574048" progId="">
                    <p:embed/>
                  </p:oleObj>
                </a:graphicData>
              </a:graphic>
            </p:graphicFrame>
            <p:grpSp>
              <p:nvGrpSpPr>
                <p:cNvPr id="90398" name="Group 9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99" name="Freeform 10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400" name="Freeform 11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401" name="Freeform 12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402" name="Freeform 13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97" name="Text Box 14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64" name="Group 15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0389" name="Group 16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32" name="Object 20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32" name="Image" r:id="rId6" imgW="2488889" imgH="1574048" progId="">
                    <p:embed/>
                  </p:oleObj>
                </a:graphicData>
              </a:graphic>
            </p:graphicFrame>
            <p:grpSp>
              <p:nvGrpSpPr>
                <p:cNvPr id="90391" name="Group 18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92" name="Freeform 19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93" name="Freeform 20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94" name="Freeform 21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95" name="Freeform 22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90" name="Text Box 23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65" name="Group 24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90382" name="Group 25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31" name="Object 19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31" name="Image" r:id="rId7" imgW="2488889" imgH="1574048" progId="">
                    <p:embed/>
                  </p:oleObj>
                </a:graphicData>
              </a:graphic>
            </p:graphicFrame>
            <p:grpSp>
              <p:nvGrpSpPr>
                <p:cNvPr id="90384" name="Group 27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85" name="Freeform 28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86" name="Freeform 29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87" name="Freeform 30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88" name="Freeform 31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83" name="Text Box 32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66" name="Group 33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0375" name="Group 34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30" name="Object 18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30" name="Image" r:id="rId8" imgW="2488889" imgH="1574048" progId="">
                    <p:embed/>
                  </p:oleObj>
                </a:graphicData>
              </a:graphic>
            </p:graphicFrame>
            <p:grpSp>
              <p:nvGrpSpPr>
                <p:cNvPr id="90377" name="Group 36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78" name="Freeform 37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79" name="Freeform 38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80" name="Freeform 39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81" name="Freeform 40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76" name="Text Box 41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67" name="Group 42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90368" name="Group 43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9" name="Object 17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9" name="Image" r:id="rId9" imgW="2488889" imgH="1574048" progId="">
                    <p:embed/>
                  </p:oleObj>
                </a:graphicData>
              </a:graphic>
            </p:graphicFrame>
            <p:grpSp>
              <p:nvGrpSpPr>
                <p:cNvPr id="90370" name="Group 45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71" name="Freeform 46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72" name="Freeform 47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73" name="Freeform 48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74" name="Freeform 49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69" name="Text Box 50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18" name="Group 51"/>
          <p:cNvGrpSpPr>
            <a:grpSpLocks/>
          </p:cNvGrpSpPr>
          <p:nvPr/>
        </p:nvGrpSpPr>
        <p:grpSpPr bwMode="auto">
          <a:xfrm>
            <a:off x="2895600" y="2667000"/>
            <a:ext cx="1395413" cy="1330325"/>
            <a:chOff x="2637" y="2880"/>
            <a:chExt cx="914" cy="882"/>
          </a:xfrm>
        </p:grpSpPr>
        <p:grpSp>
          <p:nvGrpSpPr>
            <p:cNvPr id="90323" name="Group 52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0356" name="Group 53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8" name="Object 16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8" name="Image" r:id="rId10" imgW="2488889" imgH="1574048" progId="">
                    <p:embed/>
                  </p:oleObj>
                </a:graphicData>
              </a:graphic>
            </p:graphicFrame>
            <p:grpSp>
              <p:nvGrpSpPr>
                <p:cNvPr id="90358" name="Group 55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59" name="Freeform 56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60" name="Freeform 57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61" name="Freeform 58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62" name="Freeform 59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57" name="Text Box 60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24" name="Group 61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0349" name="Group 62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7" name="Object 15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7" name="Image" r:id="rId11" imgW="2488889" imgH="1574048" progId="">
                    <p:embed/>
                  </p:oleObj>
                </a:graphicData>
              </a:graphic>
            </p:graphicFrame>
            <p:grpSp>
              <p:nvGrpSpPr>
                <p:cNvPr id="90351" name="Group 64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52" name="Freeform 65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53" name="Freeform 66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54" name="Freeform 67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55" name="Freeform 68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50" name="Text Box 69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25" name="Group 70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90342" name="Group 71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6" name="Object 14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6" name="Image" r:id="rId12" imgW="2488889" imgH="1574048" progId="">
                    <p:embed/>
                  </p:oleObj>
                </a:graphicData>
              </a:graphic>
            </p:graphicFrame>
            <p:grpSp>
              <p:nvGrpSpPr>
                <p:cNvPr id="90344" name="Group 73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45" name="Freeform 74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46" name="Freeform 75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47" name="Freeform 76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48" name="Freeform 77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43" name="Text Box 78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26" name="Group 79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0335" name="Group 80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5" name="Object 13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5" name="Image" r:id="rId13" imgW="2488889" imgH="1574048" progId="">
                    <p:embed/>
                  </p:oleObj>
                </a:graphicData>
              </a:graphic>
            </p:graphicFrame>
            <p:grpSp>
              <p:nvGrpSpPr>
                <p:cNvPr id="90337" name="Group 82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38" name="Freeform 83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39" name="Freeform 84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40" name="Freeform 85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41" name="Freeform 86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36" name="Text Box 87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27" name="Group 88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90328" name="Group 89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4" name="Object 12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4" name="Image" r:id="rId14" imgW="2488889" imgH="1574048" progId="">
                    <p:embed/>
                  </p:oleObj>
                </a:graphicData>
              </a:graphic>
            </p:graphicFrame>
            <p:grpSp>
              <p:nvGrpSpPr>
                <p:cNvPr id="90330" name="Group 91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31" name="Freeform 92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32" name="Freeform 93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33" name="Freeform 94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34" name="Freeform 95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29" name="Text Box 96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90136" name="Group 97"/>
          <p:cNvGrpSpPr>
            <a:grpSpLocks/>
          </p:cNvGrpSpPr>
          <p:nvPr/>
        </p:nvGrpSpPr>
        <p:grpSpPr bwMode="auto">
          <a:xfrm>
            <a:off x="6248400" y="2895600"/>
            <a:ext cx="1395413" cy="1330325"/>
            <a:chOff x="2637" y="2880"/>
            <a:chExt cx="914" cy="882"/>
          </a:xfrm>
        </p:grpSpPr>
        <p:grpSp>
          <p:nvGrpSpPr>
            <p:cNvPr id="90283" name="Group 98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0316" name="Group 99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3" name="Object 11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3" name="Image" r:id="rId15" imgW="2488889" imgH="1574048" progId="">
                    <p:embed/>
                  </p:oleObj>
                </a:graphicData>
              </a:graphic>
            </p:graphicFrame>
            <p:grpSp>
              <p:nvGrpSpPr>
                <p:cNvPr id="90318" name="Group 101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19" name="Freeform 102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20" name="Freeform 103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21" name="Freeform 104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22" name="Freeform 105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17" name="Text Box 106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3" name="Group 107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0309" name="Group 108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2" name="Object 10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2" name="Image" r:id="rId16" imgW="2488889" imgH="1574048" progId="">
                    <p:embed/>
                  </p:oleObj>
                </a:graphicData>
              </a:graphic>
            </p:graphicFrame>
            <p:grpSp>
              <p:nvGrpSpPr>
                <p:cNvPr id="90311" name="Group 110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12" name="Freeform 111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13" name="Freeform 112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14" name="Freeform 113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15" name="Freeform 114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10" name="Text Box 115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285" name="Group 116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4" name="Group 117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1" name="Object 9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1" name="Image" r:id="rId17" imgW="2488889" imgH="1574048" progId="">
                    <p:embed/>
                  </p:oleObj>
                </a:graphicData>
              </a:graphic>
            </p:graphicFrame>
            <p:grpSp>
              <p:nvGrpSpPr>
                <p:cNvPr id="90304" name="Group 119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05" name="Freeform 120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06" name="Freeform 121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07" name="Freeform 122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08" name="Freeform 123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03" name="Text Box 124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286" name="Group 125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0295" name="Group 126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0" name="Object 8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0" name="Image" r:id="rId18" imgW="2488889" imgH="1574048" progId="">
                    <p:embed/>
                  </p:oleObj>
                </a:graphicData>
              </a:graphic>
            </p:graphicFrame>
            <p:grpSp>
              <p:nvGrpSpPr>
                <p:cNvPr id="90297" name="Group 128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98" name="Freeform 129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99" name="Freeform 130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00" name="Freeform 131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01" name="Freeform 132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96" name="Text Box 133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287" name="Group 134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5" name="Group 135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9" name="Object 7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9" name="Image" r:id="rId19" imgW="2488889" imgH="1574048" progId="">
                    <p:embed/>
                  </p:oleObj>
                </a:graphicData>
              </a:graphic>
            </p:graphicFrame>
            <p:grpSp>
              <p:nvGrpSpPr>
                <p:cNvPr id="90290" name="Group 137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91" name="Freeform 138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92" name="Freeform 139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93" name="Freeform 140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94" name="Freeform 141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89" name="Text Box 142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90163" name="Group 143"/>
          <p:cNvGrpSpPr>
            <a:grpSpLocks/>
          </p:cNvGrpSpPr>
          <p:nvPr/>
        </p:nvGrpSpPr>
        <p:grpSpPr bwMode="auto">
          <a:xfrm>
            <a:off x="6705600" y="1524000"/>
            <a:ext cx="1395413" cy="1330325"/>
            <a:chOff x="2637" y="2880"/>
            <a:chExt cx="914" cy="882"/>
          </a:xfrm>
        </p:grpSpPr>
        <p:grpSp>
          <p:nvGrpSpPr>
            <p:cNvPr id="90243" name="Group 144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0276" name="Group 145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8" name="Object 6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8" name="Image" r:id="rId20" imgW="2488889" imgH="1574048" progId="">
                    <p:embed/>
                  </p:oleObj>
                </a:graphicData>
              </a:graphic>
            </p:graphicFrame>
            <p:grpSp>
              <p:nvGrpSpPr>
                <p:cNvPr id="90278" name="Group 147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79" name="Freeform 148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80" name="Freeform 149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81" name="Freeform 150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82" name="Freeform 151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77" name="Text Box 152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244" name="Group 153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0269" name="Group 154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7" name="Object 5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7" name="Image" r:id="rId21" imgW="2488889" imgH="1574048" progId="">
                    <p:embed/>
                  </p:oleObj>
                </a:graphicData>
              </a:graphic>
            </p:graphicFrame>
            <p:grpSp>
              <p:nvGrpSpPr>
                <p:cNvPr id="6" name="Group 156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72" name="Freeform 157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73" name="Freeform 158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74" name="Freeform 159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75" name="Freeform 160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70" name="Text Box 161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245" name="Group 162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90262" name="Group 163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6" name="Object 4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6" name="Image" r:id="rId22" imgW="2488889" imgH="1574048" progId="">
                    <p:embed/>
                  </p:oleObj>
                </a:graphicData>
              </a:graphic>
            </p:graphicFrame>
            <p:grpSp>
              <p:nvGrpSpPr>
                <p:cNvPr id="90264" name="Group 165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65" name="Freeform 166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66" name="Freeform 167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67" name="Freeform 168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68" name="Freeform 169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63" name="Text Box 170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7" name="Group 171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0255" name="Group 172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5" name="Object 3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5" name="Image" r:id="rId23" imgW="2488889" imgH="1574048" progId="">
                    <p:embed/>
                  </p:oleObj>
                </a:graphicData>
              </a:graphic>
            </p:graphicFrame>
            <p:grpSp>
              <p:nvGrpSpPr>
                <p:cNvPr id="8" name="Group 174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58" name="Freeform 175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59" name="Freeform 176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60" name="Freeform 177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61" name="Freeform 178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56" name="Text Box 179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" name="Group 180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90248" name="Group 181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4" name="Object 2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4" name="Image" r:id="rId24" imgW="2488889" imgH="1574048" progId="">
                    <p:embed/>
                  </p:oleObj>
                </a:graphicData>
              </a:graphic>
            </p:graphicFrame>
            <p:grpSp>
              <p:nvGrpSpPr>
                <p:cNvPr id="90250" name="Group 183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51" name="Freeform 184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52" name="Freeform 185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53" name="Freeform 186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54" name="Freeform 187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49" name="Text Box 188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90232" name="Group 189"/>
          <p:cNvGrpSpPr>
            <a:grpSpLocks/>
          </p:cNvGrpSpPr>
          <p:nvPr/>
        </p:nvGrpSpPr>
        <p:grpSpPr bwMode="auto">
          <a:xfrm rot="-7714547">
            <a:off x="3488531" y="4817269"/>
            <a:ext cx="611188" cy="730250"/>
            <a:chOff x="4896" y="240"/>
            <a:chExt cx="324" cy="280"/>
          </a:xfrm>
        </p:grpSpPr>
        <p:grpSp>
          <p:nvGrpSpPr>
            <p:cNvPr id="90230" name="Group 190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240" name="Arc 191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1" name="Arc 192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2" name="Arc 193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231" name="Group 194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10" name="Group 195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237" name="Arc 196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38" name="Arc 197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39" name="Arc 198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233" name="Arc 199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4" name="Arc 200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5" name="Arc 201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6" name="Arc 202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246" name="Group 203"/>
          <p:cNvGrpSpPr>
            <a:grpSpLocks/>
          </p:cNvGrpSpPr>
          <p:nvPr/>
        </p:nvGrpSpPr>
        <p:grpSpPr bwMode="auto">
          <a:xfrm>
            <a:off x="4038600" y="5410200"/>
            <a:ext cx="457200" cy="152400"/>
            <a:chOff x="2688" y="912"/>
            <a:chExt cx="576" cy="192"/>
          </a:xfrm>
        </p:grpSpPr>
        <p:sp>
          <p:nvSpPr>
            <p:cNvPr id="90227" name="Line 204"/>
            <p:cNvSpPr>
              <a:spLocks noChangeShapeType="1"/>
            </p:cNvSpPr>
            <p:nvPr/>
          </p:nvSpPr>
          <p:spPr bwMode="auto">
            <a:xfrm flipH="1" flipV="1">
              <a:off x="2976" y="1008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228" name="Line 205"/>
            <p:cNvSpPr>
              <a:spLocks noChangeShapeType="1"/>
            </p:cNvSpPr>
            <p:nvPr/>
          </p:nvSpPr>
          <p:spPr bwMode="auto">
            <a:xfrm flipV="1">
              <a:off x="2976" y="96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229" name="Line 206"/>
            <p:cNvSpPr>
              <a:spLocks noChangeShapeType="1"/>
            </p:cNvSpPr>
            <p:nvPr/>
          </p:nvSpPr>
          <p:spPr bwMode="auto">
            <a:xfrm flipH="1" flipV="1">
              <a:off x="2688" y="912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247" name="Group 207"/>
          <p:cNvGrpSpPr>
            <a:grpSpLocks/>
          </p:cNvGrpSpPr>
          <p:nvPr/>
        </p:nvGrpSpPr>
        <p:grpSpPr bwMode="auto">
          <a:xfrm rot="-7714547">
            <a:off x="2878931" y="4436269"/>
            <a:ext cx="611188" cy="730250"/>
            <a:chOff x="4896" y="240"/>
            <a:chExt cx="324" cy="280"/>
          </a:xfrm>
        </p:grpSpPr>
        <p:grpSp>
          <p:nvGrpSpPr>
            <p:cNvPr id="90214" name="Group 208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224" name="Arc 209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5" name="Arc 210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6" name="Arc 211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215" name="Group 212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216" name="Group 213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221" name="Arc 214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22" name="Arc 215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23" name="Arc 216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217" name="Arc 217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8" name="Arc 218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9" name="Arc 219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0" name="Arc 220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257" name="Group 221"/>
          <p:cNvGrpSpPr>
            <a:grpSpLocks/>
          </p:cNvGrpSpPr>
          <p:nvPr/>
        </p:nvGrpSpPr>
        <p:grpSpPr bwMode="auto">
          <a:xfrm rot="-7714547">
            <a:off x="2193131" y="3979069"/>
            <a:ext cx="611188" cy="730250"/>
            <a:chOff x="4896" y="240"/>
            <a:chExt cx="324" cy="280"/>
          </a:xfrm>
        </p:grpSpPr>
        <p:grpSp>
          <p:nvGrpSpPr>
            <p:cNvPr id="90201" name="Group 222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211" name="Arc 223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2" name="Arc 224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3" name="Arc 225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202" name="Group 226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203" name="Group 227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208" name="Arc 228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09" name="Arc 229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10" name="Arc 230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204" name="Arc 231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5" name="Arc 232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6" name="Arc 233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7" name="Arc 234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271" name="Group 235"/>
          <p:cNvGrpSpPr>
            <a:grpSpLocks/>
          </p:cNvGrpSpPr>
          <p:nvPr/>
        </p:nvGrpSpPr>
        <p:grpSpPr bwMode="auto">
          <a:xfrm rot="-6202335">
            <a:off x="3793331" y="4055269"/>
            <a:ext cx="611188" cy="730250"/>
            <a:chOff x="4896" y="240"/>
            <a:chExt cx="324" cy="280"/>
          </a:xfrm>
        </p:grpSpPr>
        <p:grpSp>
          <p:nvGrpSpPr>
            <p:cNvPr id="90188" name="Group 236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198" name="Arc 237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9" name="Arc 238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0" name="Arc 239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189" name="Group 240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190" name="Group 241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195" name="Arc 242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96" name="Arc 243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97" name="Arc 244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191" name="Arc 245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2" name="Arc 246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3" name="Arc 247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4" name="Arc 248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284" name="Group 249"/>
          <p:cNvGrpSpPr>
            <a:grpSpLocks/>
          </p:cNvGrpSpPr>
          <p:nvPr/>
        </p:nvGrpSpPr>
        <p:grpSpPr bwMode="auto">
          <a:xfrm rot="-2359387">
            <a:off x="4419600" y="4876800"/>
            <a:ext cx="611188" cy="730250"/>
            <a:chOff x="4896" y="240"/>
            <a:chExt cx="324" cy="280"/>
          </a:xfrm>
        </p:grpSpPr>
        <p:grpSp>
          <p:nvGrpSpPr>
            <p:cNvPr id="90175" name="Group 250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185" name="Arc 251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6" name="Arc 252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7" name="Arc 253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176" name="Group 254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177" name="Group 255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182" name="Arc 256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83" name="Arc 257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84" name="Arc 258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178" name="Arc 259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9" name="Arc 260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0" name="Arc 261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1" name="Arc 262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288" name="Group 263"/>
          <p:cNvGrpSpPr>
            <a:grpSpLocks/>
          </p:cNvGrpSpPr>
          <p:nvPr/>
        </p:nvGrpSpPr>
        <p:grpSpPr bwMode="auto">
          <a:xfrm rot="-2359387">
            <a:off x="4953000" y="4267200"/>
            <a:ext cx="611188" cy="730250"/>
            <a:chOff x="4896" y="240"/>
            <a:chExt cx="324" cy="280"/>
          </a:xfrm>
        </p:grpSpPr>
        <p:grpSp>
          <p:nvGrpSpPr>
            <p:cNvPr id="90162" name="Group 264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172" name="Arc 265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3" name="Arc 266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4" name="Arc 267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268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164" name="Group 269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169" name="Arc 270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70" name="Arc 271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71" name="Arc 272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165" name="Arc 273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6" name="Arc 274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7" name="Arc 275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8" name="Arc 276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302" name="Group 277"/>
          <p:cNvGrpSpPr>
            <a:grpSpLocks/>
          </p:cNvGrpSpPr>
          <p:nvPr/>
        </p:nvGrpSpPr>
        <p:grpSpPr bwMode="auto">
          <a:xfrm rot="-2359387">
            <a:off x="5638800" y="3581400"/>
            <a:ext cx="611188" cy="730250"/>
            <a:chOff x="4896" y="240"/>
            <a:chExt cx="324" cy="280"/>
          </a:xfrm>
        </p:grpSpPr>
        <p:grpSp>
          <p:nvGrpSpPr>
            <p:cNvPr id="90149" name="Group 278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159" name="Arc 279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0" name="Arc 280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1" name="Arc 281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150" name="Group 282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151" name="Group 283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156" name="Arc 284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57" name="Arc 285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58" name="Arc 286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152" name="Arc 287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3" name="Arc 288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4" name="Arc 289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5" name="Arc 290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0148" name="Text Box 291"/>
          <p:cNvSpPr txBox="1">
            <a:spLocks noChangeArrowheads="1"/>
          </p:cNvSpPr>
          <p:nvPr/>
        </p:nvSpPr>
        <p:spPr bwMode="auto">
          <a:xfrm>
            <a:off x="914400" y="685800"/>
            <a:ext cx="683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sng">
                <a:solidFill>
                  <a:schemeClr val="accent2"/>
                </a:solidFill>
                <a:latin typeface="Times New Roman" pitchFamily="-111" charset="0"/>
                <a:cs typeface="Arial" charset="0"/>
              </a:rPr>
              <a:t>Disaster Relief (Self-Configuring) Networks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Vehicular Mobility and Traffic Congestion Mitigation</a:t>
            </a:r>
            <a:endParaRPr lang="en-US" sz="3200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6172200" cy="4525963"/>
          </a:xfrm>
        </p:spPr>
        <p:txBody>
          <a:bodyPr/>
          <a:lstStyle/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Collect vehicle measurements at scale</a:t>
            </a:r>
          </a:p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Use images from ~4,000 webcams</a:t>
            </a:r>
          </a:p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Estimate traffic density via image processing algorithms</a:t>
            </a:r>
          </a:p>
          <a:p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Spatio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-temporal analysis to model data</a:t>
            </a:r>
          </a:p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Utilize insight for vehicular </a:t>
            </a:r>
          </a:p>
          <a:p>
            <a:pPr indent="3175">
              <a:buNone/>
            </a:pP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network design and traffic </a:t>
            </a:r>
          </a:p>
          <a:p>
            <a:pPr indent="3175">
              <a:buNone/>
            </a:pP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congestion mitigation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264150"/>
            <a:ext cx="716280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066800"/>
            <a:ext cx="2657475" cy="213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505200"/>
            <a:ext cx="42672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00800" y="3124200"/>
            <a:ext cx="2310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Vehicular Tracing System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4953000"/>
            <a:ext cx="2211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Traffic density estimates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914400"/>
            <a:ext cx="5872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* G.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Thakur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B.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Hui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A.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Helmy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ACM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MobiCom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(demo/poster), 2011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2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Thank you!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371600"/>
            <a:ext cx="7467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Ahmed </a:t>
            </a:r>
            <a:r>
              <a:rPr lang="en-US" altLang="zh-TW" sz="2800" dirty="0" err="1" smtClean="0"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Helmy</a:t>
            </a:r>
            <a:r>
              <a:rPr lang="en-US" altLang="zh-TW" sz="2800" dirty="0" smtClean="0"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solidFill>
                  <a:srgbClr val="FF3300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helmy@ufl.edu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solidFill>
                  <a:srgbClr val="FF3300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URL: www.cise.ufl.edu/~helmy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solidFill>
                  <a:srgbClr val="0000FF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NOMADS, </a:t>
            </a:r>
            <a:r>
              <a:rPr lang="en-US" altLang="zh-TW" sz="2800" dirty="0" err="1" smtClean="0">
                <a:solidFill>
                  <a:srgbClr val="0000FF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MobiLib</a:t>
            </a:r>
            <a:r>
              <a:rPr lang="en-US" altLang="zh-TW" sz="2800" dirty="0" smtClean="0">
                <a:solidFill>
                  <a:srgbClr val="0000FF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: nile.cise.ufl.edu/</a:t>
            </a:r>
            <a:r>
              <a:rPr lang="en-US" altLang="zh-TW" sz="2800" dirty="0" err="1" smtClean="0">
                <a:solidFill>
                  <a:srgbClr val="0000FF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MobiLib</a:t>
            </a:r>
            <a:endParaRPr lang="en-US" altLang="zh-TW" sz="2800" dirty="0" smtClean="0">
              <a:solidFill>
                <a:srgbClr val="0000FF"/>
              </a:solidFill>
              <a:latin typeface="Times New Roman" pitchFamily="18" charset="0"/>
              <a:ea typeface="新細明體" pitchFamily="-111" charset="-120"/>
              <a:cs typeface="Times New Roman" pitchFamily="18" charset="0"/>
            </a:endParaRPr>
          </a:p>
        </p:txBody>
      </p:sp>
      <p:pic>
        <p:nvPicPr>
          <p:cNvPr id="100356" name="Picture 4" descr="network-lab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572000"/>
            <a:ext cx="12954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80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124200"/>
            <a:ext cx="4343400" cy="3257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6488668"/>
            <a:ext cx="409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 Thanks to my students and collaborators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pPr eaLnBrk="1" hangingPunct="1"/>
            <a:r>
              <a:rPr lang="en-US" u="sng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Paradigm Shift in Protocol Design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3810000"/>
            <a:ext cx="7543800" cy="9144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May end up with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suboptimal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 performance or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failures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 due to lack of context in the design phase</a:t>
            </a:r>
          </a:p>
        </p:txBody>
      </p:sp>
      <p:graphicFrame>
        <p:nvGraphicFramePr>
          <p:cNvPr id="94255" name="Group 47"/>
          <p:cNvGraphicFramePr>
            <a:graphicFrameLocks noGrp="1"/>
          </p:cNvGraphicFramePr>
          <p:nvPr>
            <p:ph sz="quarter" idx="2"/>
          </p:nvPr>
        </p:nvGraphicFramePr>
        <p:xfrm>
          <a:off x="2971800" y="1600200"/>
          <a:ext cx="4038600" cy="2239328"/>
        </p:xfrm>
        <a:graphic>
          <a:graphicData uri="http://schemas.openxmlformats.org/drawingml/2006/table">
            <a:tbl>
              <a:tblPr/>
              <a:tblGrid>
                <a:gridCol w="4038600"/>
              </a:tblGrid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Design general purpose protocols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Evaluate using models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(random mobility, traffic, …)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Deployment context: Modify to improve performance and failures for specific context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4268" name="Group 60"/>
          <p:cNvGraphicFramePr>
            <a:graphicFrameLocks noGrp="1"/>
          </p:cNvGraphicFramePr>
          <p:nvPr>
            <p:ph sz="quarter" idx="3"/>
          </p:nvPr>
        </p:nvGraphicFramePr>
        <p:xfrm>
          <a:off x="3048000" y="4419600"/>
          <a:ext cx="4038600" cy="1982153"/>
        </p:xfrm>
        <a:graphic>
          <a:graphicData uri="http://schemas.openxmlformats.org/drawingml/2006/table">
            <a:tbl>
              <a:tblPr/>
              <a:tblGrid>
                <a:gridCol w="4038600"/>
              </a:tblGrid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Analyze, model deployment 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context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Design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‘application class’-specific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 parameterized protocols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8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Utilize insights from context analysis to fine-tune protocol parameters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52" name="Rectangle 50"/>
          <p:cNvSpPr>
            <a:spLocks noChangeArrowheads="1"/>
          </p:cNvSpPr>
          <p:nvPr/>
        </p:nvSpPr>
        <p:spPr bwMode="auto">
          <a:xfrm>
            <a:off x="685800" y="1524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-111" charset="0"/>
              </a:rPr>
              <a:t>Used to:</a:t>
            </a:r>
          </a:p>
        </p:txBody>
      </p:sp>
      <p:sp>
        <p:nvSpPr>
          <p:cNvPr id="94259" name="Rectangle 51"/>
          <p:cNvSpPr>
            <a:spLocks noChangeArrowheads="1"/>
          </p:cNvSpPr>
          <p:nvPr/>
        </p:nvSpPr>
        <p:spPr bwMode="auto">
          <a:xfrm>
            <a:off x="685800" y="4343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-111" charset="0"/>
              </a:rPr>
              <a:t>Propose to:</a:t>
            </a:r>
          </a:p>
        </p:txBody>
      </p:sp>
      <p:sp>
        <p:nvSpPr>
          <p:cNvPr id="94260" name="AutoShape 52"/>
          <p:cNvSpPr>
            <a:spLocks noChangeArrowheads="1"/>
          </p:cNvSpPr>
          <p:nvPr/>
        </p:nvSpPr>
        <p:spPr bwMode="auto">
          <a:xfrm>
            <a:off x="7239000" y="1524000"/>
            <a:ext cx="533400" cy="2438400"/>
          </a:xfrm>
          <a:prstGeom prst="curvedLeftArrow">
            <a:avLst>
              <a:gd name="adj1" fmla="val 91429"/>
              <a:gd name="adj2" fmla="val 18285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62" name="AutoShape 54"/>
          <p:cNvSpPr>
            <a:spLocks noChangeArrowheads="1"/>
          </p:cNvSpPr>
          <p:nvPr/>
        </p:nvSpPr>
        <p:spPr bwMode="auto">
          <a:xfrm flipH="1" flipV="1">
            <a:off x="2286000" y="1371600"/>
            <a:ext cx="533400" cy="2438400"/>
          </a:xfrm>
          <a:prstGeom prst="curvedLeftArrow">
            <a:avLst>
              <a:gd name="adj1" fmla="val 91429"/>
              <a:gd name="adj2" fmla="val 18285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  <p:bldP spid="94259" grpId="0"/>
      <p:bldP spid="94260" grpId="0" animBg="1"/>
      <p:bldP spid="94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Main Research Questions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257800"/>
          </a:xfrm>
        </p:spPr>
        <p:txBody>
          <a:bodyPr/>
          <a:lstStyle/>
          <a:p>
            <a:pPr eaLnBrk="1" hangingPunct="1"/>
            <a:r>
              <a:rPr lang="en-US" sz="2800" i="1" dirty="0" err="1" smtClean="0">
                <a:solidFill>
                  <a:schemeClr val="accent2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Q1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: How to gain insight into deployment context?</a:t>
            </a:r>
          </a:p>
          <a:p>
            <a:pPr eaLnBrk="1" hangingPunct="1"/>
            <a:r>
              <a:rPr lang="en-US" sz="2800" i="1" dirty="0" err="1" smtClean="0">
                <a:solidFill>
                  <a:srgbClr val="456B4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Q2</a:t>
            </a:r>
            <a:r>
              <a:rPr lang="en-US" sz="2800" dirty="0" smtClean="0">
                <a:solidFill>
                  <a:srgbClr val="456B4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: How to utilize insight to design future services?</a:t>
            </a:r>
          </a:p>
          <a:p>
            <a:pPr algn="ctr" eaLnBrk="1" hangingPunct="1">
              <a:buFontTx/>
              <a:buNone/>
            </a:pPr>
            <a:r>
              <a:rPr lang="en-US" sz="36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Approach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Extensive trace-based analysis to identify dominant trends &amp; characteristics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Analyze user behavioral patterns</a:t>
            </a:r>
          </a:p>
          <a:p>
            <a:pPr lvl="1" eaLnBrk="1" hangingPunct="1"/>
            <a:r>
              <a:rPr lang="en-US" sz="24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I. Individual user behavior and mobility</a:t>
            </a:r>
          </a:p>
          <a:p>
            <a:pPr lvl="1" eaLnBrk="1" hangingPunct="1"/>
            <a:r>
              <a:rPr lang="en-US" sz="24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II. Collective user behavior: grouping, encounters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Integrate findings in modeling and protocol design</a:t>
            </a:r>
          </a:p>
          <a:p>
            <a:pPr lvl="1" eaLnBrk="1" hangingPunct="1"/>
            <a:r>
              <a:rPr lang="en-US" sz="24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I. User mobility modeling  – II. Behavioral grouping</a:t>
            </a:r>
          </a:p>
          <a:p>
            <a:pPr lvl="1" eaLnBrk="1" hangingPunct="1"/>
            <a:r>
              <a:rPr lang="en-US" sz="24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III. Information dissemination in mobile societies, </a:t>
            </a:r>
            <a:r>
              <a:rPr lang="en-US" sz="2400" i="1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profile-cast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zh-TW" sz="36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Systematic </a:t>
            </a:r>
            <a:r>
              <a:rPr lang="en-US" altLang="zh-TW" sz="3600" i="1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TRACE</a:t>
            </a:r>
            <a:r>
              <a:rPr lang="en-US" altLang="zh-TW" sz="36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framework</a:t>
            </a:r>
          </a:p>
        </p:txBody>
      </p:sp>
      <p:sp>
        <p:nvSpPr>
          <p:cNvPr id="26630" name="Line 3"/>
          <p:cNvSpPr>
            <a:spLocks noChangeShapeType="1"/>
          </p:cNvSpPr>
          <p:nvPr/>
        </p:nvSpPr>
        <p:spPr bwMode="auto">
          <a:xfrm>
            <a:off x="4343400" y="4800600"/>
            <a:ext cx="990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1" name="Line 4"/>
          <p:cNvSpPr>
            <a:spLocks noChangeShapeType="1"/>
          </p:cNvSpPr>
          <p:nvPr/>
        </p:nvSpPr>
        <p:spPr bwMode="auto">
          <a:xfrm>
            <a:off x="3429000" y="2819400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Line 5"/>
          <p:cNvSpPr>
            <a:spLocks noChangeShapeType="1"/>
          </p:cNvSpPr>
          <p:nvPr/>
        </p:nvSpPr>
        <p:spPr bwMode="auto">
          <a:xfrm flipH="1">
            <a:off x="2819400" y="4038600"/>
            <a:ext cx="0" cy="381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6172200" y="2438400"/>
          <a:ext cx="827088" cy="838200"/>
        </p:xfrm>
        <a:graphic>
          <a:graphicData uri="http://schemas.openxmlformats.org/presentationml/2006/ole">
            <p:oleObj spid="_x0000_s26626" name="Visio" r:id="rId4" imgW="682752" imgH="560527" progId="">
              <p:embed/>
            </p:oleObj>
          </a:graphicData>
        </a:graphic>
      </p:graphicFrame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6096000" y="3352800"/>
            <a:ext cx="1057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i="1">
                <a:latin typeface="Times New Roman" pitchFamily="-111" charset="0"/>
                <a:cs typeface="Times New Roman" pitchFamily="-111" charset="0"/>
              </a:rPr>
              <a:t>A</a:t>
            </a:r>
            <a:r>
              <a:rPr lang="en-US" altLang="zh-TW" sz="2000">
                <a:latin typeface="Times New Roman" pitchFamily="-111" charset="0"/>
                <a:cs typeface="Times New Roman" pitchFamily="-111" charset="0"/>
              </a:rPr>
              <a:t>nalyze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5562600" y="4267200"/>
          <a:ext cx="914400" cy="914400"/>
        </p:xfrm>
        <a:graphic>
          <a:graphicData uri="http://schemas.openxmlformats.org/presentationml/2006/ole">
            <p:oleObj spid="_x0000_s26627" name="Visio" r:id="rId5" imgW="611505" imgH="603504" progId="">
              <p:embed/>
            </p:oleObj>
          </a:graphicData>
        </a:graphic>
      </p:graphicFrame>
      <p:sp>
        <p:nvSpPr>
          <p:cNvPr id="26634" name="Text Box 14"/>
          <p:cNvSpPr txBox="1">
            <a:spLocks noChangeArrowheads="1"/>
          </p:cNvSpPr>
          <p:nvPr/>
        </p:nvSpPr>
        <p:spPr bwMode="auto">
          <a:xfrm>
            <a:off x="4648200" y="5105400"/>
            <a:ext cx="3141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2000" b="1" i="1">
                <a:latin typeface="Times New Roman" pitchFamily="-111" charset="0"/>
                <a:cs typeface="Times New Roman" pitchFamily="-111" charset="0"/>
              </a:rPr>
              <a:t>E</a:t>
            </a:r>
            <a:r>
              <a:rPr lang="en-US" altLang="zh-TW" sz="2000">
                <a:latin typeface="Times New Roman" pitchFamily="-111" charset="0"/>
                <a:cs typeface="Times New Roman" pitchFamily="-111" charset="0"/>
              </a:rPr>
              <a:t>mploy</a:t>
            </a:r>
          </a:p>
          <a:p>
            <a:pPr algn="ctr"/>
            <a:r>
              <a:rPr lang="en-US" altLang="zh-TW" sz="2000">
                <a:latin typeface="Times New Roman" pitchFamily="-111" charset="0"/>
                <a:cs typeface="Times New Roman" pitchFamily="-111" charset="0"/>
              </a:rPr>
              <a:t>(Modeling, Protocol Design)</a:t>
            </a:r>
          </a:p>
        </p:txBody>
      </p:sp>
      <p:grpSp>
        <p:nvGrpSpPr>
          <p:cNvPr id="26635" name="Group 58"/>
          <p:cNvGrpSpPr>
            <a:grpSpLocks/>
          </p:cNvGrpSpPr>
          <p:nvPr/>
        </p:nvGrpSpPr>
        <p:grpSpPr bwMode="auto">
          <a:xfrm>
            <a:off x="1960563" y="4343400"/>
            <a:ext cx="2454275" cy="1314450"/>
            <a:chOff x="1961131" y="4038600"/>
            <a:chExt cx="2453583" cy="1314510"/>
          </a:xfrm>
        </p:grpSpPr>
        <p:grpSp>
          <p:nvGrpSpPr>
            <p:cNvPr id="26660" name="Group 16"/>
            <p:cNvGrpSpPr>
              <a:grpSpLocks/>
            </p:cNvGrpSpPr>
            <p:nvPr/>
          </p:nvGrpSpPr>
          <p:grpSpPr bwMode="auto">
            <a:xfrm>
              <a:off x="2286000" y="4038600"/>
              <a:ext cx="990600" cy="838200"/>
              <a:chOff x="2640" y="2112"/>
              <a:chExt cx="1152" cy="960"/>
            </a:xfrm>
          </p:grpSpPr>
          <p:grpSp>
            <p:nvGrpSpPr>
              <p:cNvPr id="26666" name="Group 17"/>
              <p:cNvGrpSpPr>
                <a:grpSpLocks/>
              </p:cNvGrpSpPr>
              <p:nvPr/>
            </p:nvGrpSpPr>
            <p:grpSpPr bwMode="auto">
              <a:xfrm>
                <a:off x="2640" y="2112"/>
                <a:ext cx="624" cy="624"/>
                <a:chOff x="3024" y="3264"/>
                <a:chExt cx="624" cy="624"/>
              </a:xfrm>
            </p:grpSpPr>
            <p:sp>
              <p:nvSpPr>
                <p:cNvPr id="26676" name="Rectangle 18"/>
                <p:cNvSpPr>
                  <a:spLocks noChangeArrowheads="1"/>
                </p:cNvSpPr>
                <p:nvPr/>
              </p:nvSpPr>
              <p:spPr bwMode="auto">
                <a:xfrm>
                  <a:off x="3216" y="3360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7" name="Rectangle 19"/>
                <p:cNvSpPr>
                  <a:spLocks noChangeArrowheads="1"/>
                </p:cNvSpPr>
                <p:nvPr/>
              </p:nvSpPr>
              <p:spPr bwMode="auto">
                <a:xfrm>
                  <a:off x="3072" y="3600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8" name="Rectangle 20"/>
                <p:cNvSpPr>
                  <a:spLocks noChangeArrowheads="1"/>
                </p:cNvSpPr>
                <p:nvPr/>
              </p:nvSpPr>
              <p:spPr bwMode="auto">
                <a:xfrm>
                  <a:off x="3456" y="3408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9" name="Rectangle 21"/>
                <p:cNvSpPr>
                  <a:spLocks noChangeArrowheads="1"/>
                </p:cNvSpPr>
                <p:nvPr/>
              </p:nvSpPr>
              <p:spPr bwMode="auto">
                <a:xfrm>
                  <a:off x="3312" y="3600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0" name="Oval 22"/>
                <p:cNvSpPr>
                  <a:spLocks noChangeArrowheads="1"/>
                </p:cNvSpPr>
                <p:nvPr/>
              </p:nvSpPr>
              <p:spPr bwMode="auto">
                <a:xfrm>
                  <a:off x="3024" y="3264"/>
                  <a:ext cx="624" cy="624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667" name="Group 23"/>
              <p:cNvGrpSpPr>
                <a:grpSpLocks/>
              </p:cNvGrpSpPr>
              <p:nvPr/>
            </p:nvGrpSpPr>
            <p:grpSpPr bwMode="auto">
              <a:xfrm>
                <a:off x="3168" y="2448"/>
                <a:ext cx="624" cy="624"/>
                <a:chOff x="3072" y="3120"/>
                <a:chExt cx="624" cy="624"/>
              </a:xfrm>
            </p:grpSpPr>
            <p:sp>
              <p:nvSpPr>
                <p:cNvPr id="26672" name="Oval 24"/>
                <p:cNvSpPr>
                  <a:spLocks noChangeArrowheads="1"/>
                </p:cNvSpPr>
                <p:nvPr/>
              </p:nvSpPr>
              <p:spPr bwMode="auto">
                <a:xfrm>
                  <a:off x="3072" y="3120"/>
                  <a:ext cx="624" cy="624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3" name="Oval 25"/>
                <p:cNvSpPr>
                  <a:spLocks noChangeArrowheads="1"/>
                </p:cNvSpPr>
                <p:nvPr/>
              </p:nvSpPr>
              <p:spPr bwMode="auto">
                <a:xfrm>
                  <a:off x="3168" y="3408"/>
                  <a:ext cx="144" cy="144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4" name="Oval 26"/>
                <p:cNvSpPr>
                  <a:spLocks noChangeArrowheads="1"/>
                </p:cNvSpPr>
                <p:nvPr/>
              </p:nvSpPr>
              <p:spPr bwMode="auto">
                <a:xfrm>
                  <a:off x="3408" y="3504"/>
                  <a:ext cx="144" cy="144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5" name="Oval 27"/>
                <p:cNvSpPr>
                  <a:spLocks noChangeArrowheads="1"/>
                </p:cNvSpPr>
                <p:nvPr/>
              </p:nvSpPr>
              <p:spPr bwMode="auto">
                <a:xfrm>
                  <a:off x="3360" y="3264"/>
                  <a:ext cx="144" cy="144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668" name="Group 28"/>
              <p:cNvGrpSpPr>
                <a:grpSpLocks/>
              </p:cNvGrpSpPr>
              <p:nvPr/>
            </p:nvGrpSpPr>
            <p:grpSpPr bwMode="auto">
              <a:xfrm>
                <a:off x="2736" y="2784"/>
                <a:ext cx="480" cy="288"/>
                <a:chOff x="2928" y="3216"/>
                <a:chExt cx="480" cy="288"/>
              </a:xfrm>
            </p:grpSpPr>
            <p:sp>
              <p:nvSpPr>
                <p:cNvPr id="26669" name="AutoShape 29"/>
                <p:cNvSpPr>
                  <a:spLocks noChangeArrowheads="1"/>
                </p:cNvSpPr>
                <p:nvPr/>
              </p:nvSpPr>
              <p:spPr bwMode="auto">
                <a:xfrm>
                  <a:off x="2976" y="3216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0" name="AutoShape 30"/>
                <p:cNvSpPr>
                  <a:spLocks noChangeArrowheads="1"/>
                </p:cNvSpPr>
                <p:nvPr/>
              </p:nvSpPr>
              <p:spPr bwMode="auto">
                <a:xfrm>
                  <a:off x="3168" y="3264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1" name="Oval 31"/>
                <p:cNvSpPr>
                  <a:spLocks noChangeArrowheads="1"/>
                </p:cNvSpPr>
                <p:nvPr/>
              </p:nvSpPr>
              <p:spPr bwMode="auto">
                <a:xfrm>
                  <a:off x="2928" y="3216"/>
                  <a:ext cx="480" cy="288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6661" name="Text Box 32"/>
            <p:cNvSpPr txBox="1">
              <a:spLocks noChangeArrowheads="1"/>
            </p:cNvSpPr>
            <p:nvPr/>
          </p:nvSpPr>
          <p:spPr bwMode="auto">
            <a:xfrm>
              <a:off x="1961131" y="4953000"/>
              <a:ext cx="245358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C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haracterize, </a:t>
              </a:r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C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luster</a:t>
              </a:r>
            </a:p>
          </p:txBody>
        </p:sp>
        <p:grpSp>
          <p:nvGrpSpPr>
            <p:cNvPr id="26662" name="Group 33"/>
            <p:cNvGrpSpPr>
              <a:grpSpLocks/>
            </p:cNvGrpSpPr>
            <p:nvPr/>
          </p:nvGrpSpPr>
          <p:grpSpPr bwMode="auto">
            <a:xfrm>
              <a:off x="3429000" y="4114800"/>
              <a:ext cx="838200" cy="609600"/>
              <a:chOff x="2880" y="2400"/>
              <a:chExt cx="960" cy="576"/>
            </a:xfrm>
          </p:grpSpPr>
          <p:sp>
            <p:nvSpPr>
              <p:cNvPr id="26663" name="Line 34"/>
              <p:cNvSpPr>
                <a:spLocks noChangeShapeType="1"/>
              </p:cNvSpPr>
              <p:nvPr/>
            </p:nvSpPr>
            <p:spPr bwMode="auto">
              <a:xfrm flipV="1">
                <a:off x="2880" y="2400"/>
                <a:ext cx="0" cy="57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4" name="Line 35"/>
              <p:cNvSpPr>
                <a:spLocks noChangeShapeType="1"/>
              </p:cNvSpPr>
              <p:nvPr/>
            </p:nvSpPr>
            <p:spPr bwMode="auto">
              <a:xfrm>
                <a:off x="2880" y="2976"/>
                <a:ext cx="9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5" name="Freeform 36"/>
              <p:cNvSpPr>
                <a:spLocks/>
              </p:cNvSpPr>
              <p:nvPr/>
            </p:nvSpPr>
            <p:spPr bwMode="auto">
              <a:xfrm>
                <a:off x="2889" y="2510"/>
                <a:ext cx="891" cy="393"/>
              </a:xfrm>
              <a:custGeom>
                <a:avLst/>
                <a:gdLst>
                  <a:gd name="T0" fmla="*/ 0 w 891"/>
                  <a:gd name="T1" fmla="*/ 217 h 393"/>
                  <a:gd name="T2" fmla="*/ 153 w 891"/>
                  <a:gd name="T3" fmla="*/ 226 h 393"/>
                  <a:gd name="T4" fmla="*/ 189 w 891"/>
                  <a:gd name="T5" fmla="*/ 145 h 393"/>
                  <a:gd name="T6" fmla="*/ 306 w 891"/>
                  <a:gd name="T7" fmla="*/ 19 h 393"/>
                  <a:gd name="T8" fmla="*/ 342 w 891"/>
                  <a:gd name="T9" fmla="*/ 190 h 393"/>
                  <a:gd name="T10" fmla="*/ 369 w 891"/>
                  <a:gd name="T11" fmla="*/ 208 h 393"/>
                  <a:gd name="T12" fmla="*/ 558 w 891"/>
                  <a:gd name="T13" fmla="*/ 253 h 393"/>
                  <a:gd name="T14" fmla="*/ 594 w 891"/>
                  <a:gd name="T15" fmla="*/ 244 h 393"/>
                  <a:gd name="T16" fmla="*/ 612 w 891"/>
                  <a:gd name="T17" fmla="*/ 217 h 393"/>
                  <a:gd name="T18" fmla="*/ 666 w 891"/>
                  <a:gd name="T19" fmla="*/ 181 h 393"/>
                  <a:gd name="T20" fmla="*/ 729 w 891"/>
                  <a:gd name="T21" fmla="*/ 262 h 393"/>
                  <a:gd name="T22" fmla="*/ 738 w 891"/>
                  <a:gd name="T23" fmla="*/ 361 h 393"/>
                  <a:gd name="T24" fmla="*/ 891 w 891"/>
                  <a:gd name="T25" fmla="*/ 388 h 3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91"/>
                  <a:gd name="T40" fmla="*/ 0 h 393"/>
                  <a:gd name="T41" fmla="*/ 891 w 891"/>
                  <a:gd name="T42" fmla="*/ 393 h 3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91" h="393">
                    <a:moveTo>
                      <a:pt x="0" y="217"/>
                    </a:moveTo>
                    <a:cubicBezTo>
                      <a:pt x="85" y="245"/>
                      <a:pt x="35" y="237"/>
                      <a:pt x="153" y="226"/>
                    </a:cubicBezTo>
                    <a:cubicBezTo>
                      <a:pt x="174" y="162"/>
                      <a:pt x="160" y="188"/>
                      <a:pt x="189" y="145"/>
                    </a:cubicBezTo>
                    <a:cubicBezTo>
                      <a:pt x="200" y="0"/>
                      <a:pt x="172" y="4"/>
                      <a:pt x="306" y="19"/>
                    </a:cubicBezTo>
                    <a:cubicBezTo>
                      <a:pt x="334" y="75"/>
                      <a:pt x="320" y="134"/>
                      <a:pt x="342" y="190"/>
                    </a:cubicBezTo>
                    <a:cubicBezTo>
                      <a:pt x="346" y="200"/>
                      <a:pt x="360" y="202"/>
                      <a:pt x="369" y="208"/>
                    </a:cubicBezTo>
                    <a:cubicBezTo>
                      <a:pt x="430" y="300"/>
                      <a:pt x="346" y="265"/>
                      <a:pt x="558" y="253"/>
                    </a:cubicBezTo>
                    <a:cubicBezTo>
                      <a:pt x="570" y="250"/>
                      <a:pt x="584" y="251"/>
                      <a:pt x="594" y="244"/>
                    </a:cubicBezTo>
                    <a:cubicBezTo>
                      <a:pt x="603" y="238"/>
                      <a:pt x="605" y="225"/>
                      <a:pt x="612" y="217"/>
                    </a:cubicBezTo>
                    <a:cubicBezTo>
                      <a:pt x="638" y="186"/>
                      <a:pt x="633" y="192"/>
                      <a:pt x="666" y="181"/>
                    </a:cubicBezTo>
                    <a:cubicBezTo>
                      <a:pt x="731" y="207"/>
                      <a:pt x="709" y="202"/>
                      <a:pt x="729" y="262"/>
                    </a:cubicBezTo>
                    <a:cubicBezTo>
                      <a:pt x="732" y="295"/>
                      <a:pt x="728" y="329"/>
                      <a:pt x="738" y="361"/>
                    </a:cubicBezTo>
                    <a:cubicBezTo>
                      <a:pt x="748" y="393"/>
                      <a:pt x="862" y="388"/>
                      <a:pt x="891" y="388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636" name="Line 37"/>
          <p:cNvSpPr>
            <a:spLocks noChangeShapeType="1"/>
          </p:cNvSpPr>
          <p:nvPr/>
        </p:nvSpPr>
        <p:spPr bwMode="auto">
          <a:xfrm>
            <a:off x="5410200" y="2819400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Text Box 40"/>
          <p:cNvSpPr txBox="1">
            <a:spLocks noChangeArrowheads="1"/>
          </p:cNvSpPr>
          <p:nvPr/>
        </p:nvSpPr>
        <p:spPr bwMode="auto">
          <a:xfrm>
            <a:off x="4191000" y="3505200"/>
            <a:ext cx="1228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i="1">
                <a:latin typeface="Times New Roman" pitchFamily="-111" charset="0"/>
                <a:cs typeface="Times New Roman" pitchFamily="-111" charset="0"/>
              </a:rPr>
              <a:t>R</a:t>
            </a:r>
            <a:r>
              <a:rPr lang="en-US" altLang="zh-TW" sz="2000">
                <a:latin typeface="Times New Roman" pitchFamily="-111" charset="0"/>
                <a:cs typeface="Times New Roman" pitchFamily="-111" charset="0"/>
              </a:rPr>
              <a:t>epresent</a:t>
            </a:r>
          </a:p>
        </p:txBody>
      </p:sp>
      <p:grpSp>
        <p:nvGrpSpPr>
          <p:cNvPr id="26638" name="Group 47"/>
          <p:cNvGrpSpPr>
            <a:grpSpLocks/>
          </p:cNvGrpSpPr>
          <p:nvPr/>
        </p:nvGrpSpPr>
        <p:grpSpPr bwMode="auto">
          <a:xfrm>
            <a:off x="4191000" y="2209800"/>
            <a:ext cx="1219200" cy="1219200"/>
            <a:chOff x="4114800" y="1752600"/>
            <a:chExt cx="1219200" cy="1219200"/>
          </a:xfrm>
        </p:grpSpPr>
        <p:sp>
          <p:nvSpPr>
            <p:cNvPr id="26659" name="AutoShape 39"/>
            <p:cNvSpPr>
              <a:spLocks noChangeArrowheads="1"/>
            </p:cNvSpPr>
            <p:nvPr/>
          </p:nvSpPr>
          <p:spPr bwMode="auto">
            <a:xfrm>
              <a:off x="4114800" y="1752600"/>
              <a:ext cx="1219200" cy="1219200"/>
            </a:xfrm>
            <a:prstGeom prst="bracketPair">
              <a:avLst>
                <a:gd name="adj" fmla="val 16667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6628" name="Object 4"/>
            <p:cNvGraphicFramePr>
              <a:graphicFrameLocks noChangeAspect="1"/>
            </p:cNvGraphicFramePr>
            <p:nvPr/>
          </p:nvGraphicFramePr>
          <p:xfrm>
            <a:off x="4114800" y="1836738"/>
            <a:ext cx="1193800" cy="1100137"/>
          </p:xfrm>
          <a:graphic>
            <a:graphicData uri="http://schemas.openxmlformats.org/presentationml/2006/ole">
              <p:oleObj spid="_x0000_s26628" name="Equation" r:id="rId6" imgW="838080" imgH="698400" progId="Equation.3">
                <p:embed/>
              </p:oleObj>
            </a:graphicData>
          </a:graphic>
        </p:graphicFrame>
      </p:grpSp>
      <p:grpSp>
        <p:nvGrpSpPr>
          <p:cNvPr id="26639" name="Group 49"/>
          <p:cNvGrpSpPr>
            <a:grpSpLocks/>
          </p:cNvGrpSpPr>
          <p:nvPr/>
        </p:nvGrpSpPr>
        <p:grpSpPr bwMode="auto">
          <a:xfrm>
            <a:off x="2057400" y="2286000"/>
            <a:ext cx="1371600" cy="1619250"/>
            <a:chOff x="1828800" y="1981200"/>
            <a:chExt cx="1371600" cy="1619310"/>
          </a:xfrm>
        </p:grpSpPr>
        <p:sp>
          <p:nvSpPr>
            <p:cNvPr id="26655" name="Text Box 8"/>
            <p:cNvSpPr txBox="1">
              <a:spLocks noChangeArrowheads="1"/>
            </p:cNvSpPr>
            <p:nvPr/>
          </p:nvSpPr>
          <p:spPr bwMode="auto">
            <a:xfrm>
              <a:off x="1905000" y="3200400"/>
              <a:ext cx="11502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T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race</a:t>
              </a:r>
            </a:p>
          </p:txBody>
        </p:sp>
        <p:grpSp>
          <p:nvGrpSpPr>
            <p:cNvPr id="26656" name="Group 48"/>
            <p:cNvGrpSpPr>
              <a:grpSpLocks/>
            </p:cNvGrpSpPr>
            <p:nvPr/>
          </p:nvGrpSpPr>
          <p:grpSpPr bwMode="auto">
            <a:xfrm>
              <a:off x="1828800" y="1981200"/>
              <a:ext cx="1371600" cy="1295400"/>
              <a:chOff x="1828800" y="1981200"/>
              <a:chExt cx="1371600" cy="1295400"/>
            </a:xfrm>
          </p:grpSpPr>
          <p:sp>
            <p:nvSpPr>
              <p:cNvPr id="26657" name="AutoShape 7"/>
              <p:cNvSpPr>
                <a:spLocks noChangeArrowheads="1"/>
              </p:cNvSpPr>
              <p:nvPr/>
            </p:nvSpPr>
            <p:spPr bwMode="auto">
              <a:xfrm>
                <a:off x="1828800" y="1981200"/>
                <a:ext cx="1371600" cy="1295400"/>
              </a:xfrm>
              <a:prstGeom prst="flowChartMultidocumen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8" name="Text Box 42"/>
              <p:cNvSpPr txBox="1">
                <a:spLocks noChangeArrowheads="1"/>
              </p:cNvSpPr>
              <p:nvPr/>
            </p:nvSpPr>
            <p:spPr bwMode="auto">
              <a:xfrm>
                <a:off x="1905000" y="2362200"/>
                <a:ext cx="1006475" cy="376238"/>
              </a:xfrm>
              <a:prstGeom prst="rect">
                <a:avLst/>
              </a:prstGeom>
              <a:noFill/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i="1">
                    <a:solidFill>
                      <a:srgbClr val="0000FF"/>
                    </a:solidFill>
                    <a:latin typeface="Times New Roman" pitchFamily="-111" charset="0"/>
                  </a:rPr>
                  <a:t>MobiLib</a:t>
                </a:r>
              </a:p>
            </p:txBody>
          </p:sp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590800"/>
            <a:ext cx="1530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 rot="5400000" flipH="1" flipV="1">
            <a:off x="914400" y="2133600"/>
            <a:ext cx="457200" cy="304800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8000" y="1219200"/>
            <a:ext cx="337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3" name="Line 5"/>
          <p:cNvSpPr>
            <a:spLocks noChangeShapeType="1"/>
          </p:cNvSpPr>
          <p:nvPr/>
        </p:nvSpPr>
        <p:spPr bwMode="auto">
          <a:xfrm flipH="1">
            <a:off x="2819400" y="4038600"/>
            <a:ext cx="3733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Line 5"/>
          <p:cNvSpPr>
            <a:spLocks noChangeShapeType="1"/>
          </p:cNvSpPr>
          <p:nvPr/>
        </p:nvSpPr>
        <p:spPr bwMode="auto">
          <a:xfrm flipH="1">
            <a:off x="6553200" y="3733800"/>
            <a:ext cx="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4572000" y="1371600"/>
            <a:ext cx="1524000" cy="838200"/>
            <a:chOff x="2743200" y="2546350"/>
            <a:chExt cx="3613150" cy="1765300"/>
          </a:xfrm>
        </p:grpSpPr>
        <p:pic>
          <p:nvPicPr>
            <p:cNvPr id="26653" name="Picture 53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87650" y="2546350"/>
              <a:ext cx="3568700" cy="176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Rectangle 54"/>
            <p:cNvSpPr/>
            <p:nvPr/>
          </p:nvSpPr>
          <p:spPr>
            <a:xfrm>
              <a:off x="2743200" y="2820506"/>
              <a:ext cx="380135" cy="608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0" y="1447800"/>
            <a:ext cx="15303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43600" y="5710238"/>
            <a:ext cx="1600200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8600" y="4191000"/>
            <a:ext cx="17748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28800" y="5715000"/>
            <a:ext cx="22860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81800" y="3886200"/>
            <a:ext cx="2105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5943600" y="5943600"/>
            <a:ext cx="76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053138" y="5980113"/>
            <a:ext cx="76200" cy="36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eaLnBrk="1" hangingPunct="1"/>
            <a:r>
              <a:rPr lang="en-US" sz="3100" b="1" u="sng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Community-wide Wireless/Mobility Library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1816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Times New Roman" pitchFamily="-111" charset="0"/>
                <a:ea typeface="ＭＳ Ｐゴシック" pitchFamily="-111" charset="-128"/>
              </a:rPr>
              <a:t>Vision: Library of</a:t>
            </a:r>
          </a:p>
          <a:p>
            <a:pPr lvl="1" eaLnBrk="1" hangingPunct="1"/>
            <a:r>
              <a:rPr lang="en-US" sz="2600" dirty="0" smtClean="0">
                <a:latin typeface="Times New Roman" pitchFamily="-111" charset="0"/>
                <a:ea typeface="ＭＳ Ｐゴシック" pitchFamily="-111" charset="-128"/>
              </a:rPr>
              <a:t>Measurements from Universities, vehicular networks</a:t>
            </a:r>
          </a:p>
          <a:p>
            <a:pPr lvl="1" eaLnBrk="1" hangingPunct="1"/>
            <a:r>
              <a:rPr lang="en-US" sz="2600" i="1" dirty="0" smtClean="0">
                <a:latin typeface="Times New Roman" pitchFamily="-111" charset="0"/>
                <a:ea typeface="ＭＳ Ｐゴシック" pitchFamily="-111" charset="-128"/>
              </a:rPr>
              <a:t>Realistic</a:t>
            </a:r>
            <a:r>
              <a:rPr lang="en-US" sz="2600" dirty="0" smtClean="0">
                <a:latin typeface="Times New Roman" pitchFamily="-111" charset="0"/>
                <a:ea typeface="ＭＳ Ｐゴシック" pitchFamily="-111" charset="-128"/>
              </a:rPr>
              <a:t> models of behavior (mobility, traffic, encounters) </a:t>
            </a:r>
          </a:p>
          <a:p>
            <a:pPr lvl="1" eaLnBrk="1" hangingPunct="1"/>
            <a:r>
              <a:rPr lang="en-US" sz="2600" dirty="0" smtClean="0">
                <a:latin typeface="Times New Roman" pitchFamily="-111" charset="0"/>
                <a:ea typeface="ＭＳ Ｐゴシック" pitchFamily="-111" charset="-128"/>
              </a:rPr>
              <a:t>Simulation benchmarks - Tools for trace data mining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</a:rPr>
              <a:t>Available libraries: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CRAWDAD (Dartmouth, ‘05-) </a:t>
            </a:r>
            <a:r>
              <a:rPr lang="en-US" sz="2000" i="1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crawdad.cs.dartmouth.edu   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MobiLib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 (USC &amp; 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UFL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, ’04-) </a:t>
            </a:r>
            <a:r>
              <a:rPr lang="en-US" sz="2000" i="1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nile.cise.ufl.edu/</a:t>
            </a:r>
            <a:r>
              <a:rPr lang="en-US" sz="2000" i="1" dirty="0" err="1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MobiLib</a:t>
            </a:r>
            <a:r>
              <a:rPr lang="en-US" sz="2000" i="1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65+ Traces from: USC, Dartmouth, MIT,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UCSD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UCSB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UNC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UMass,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GATech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Cambridge,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UFL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…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Tools for mobility modeling (IMPORTANT,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TVC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), data mining</a:t>
            </a:r>
            <a:endParaRPr lang="en-US" dirty="0" smtClean="0">
              <a:latin typeface="Times New Roman" pitchFamily="-111" charset="0"/>
              <a:ea typeface="ＭＳ Ｐゴシック" pitchFamily="-111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</a:rPr>
              <a:t>Types of traces: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Campuses (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WLANs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), Conference AP and encounter traces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Municipal (off-campus) wireless 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APs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, Bus &amp; vehicular</a:t>
            </a:r>
          </a:p>
          <a:p>
            <a:pPr eaLnBrk="1" hangingPunct="1"/>
            <a:endParaRPr lang="en-US" sz="2800" i="1" dirty="0" smtClean="0">
              <a:solidFill>
                <a:schemeClr val="accent2"/>
              </a:solidFill>
              <a:latin typeface="Times New Roman" pitchFamily="-111" charset="0"/>
              <a:ea typeface="ＭＳ Ｐゴシック" pitchFamily="-111" charset="-128"/>
            </a:endParaRP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8235950" y="5257800"/>
            <a:ext cx="908050" cy="1282700"/>
            <a:chOff x="288" y="1056"/>
            <a:chExt cx="1196" cy="1569"/>
          </a:xfrm>
        </p:grpSpPr>
        <p:sp>
          <p:nvSpPr>
            <p:cNvPr id="28677" name="AutoShape 5"/>
            <p:cNvSpPr>
              <a:spLocks noChangeArrowheads="1"/>
            </p:cNvSpPr>
            <p:nvPr/>
          </p:nvSpPr>
          <p:spPr bwMode="auto">
            <a:xfrm>
              <a:off x="288" y="1056"/>
              <a:ext cx="1104" cy="1008"/>
            </a:xfrm>
            <a:prstGeom prst="flowChartMultidocumen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8" name="Text Box 6"/>
            <p:cNvSpPr txBox="1">
              <a:spLocks noChangeArrowheads="1"/>
            </p:cNvSpPr>
            <p:nvPr/>
          </p:nvSpPr>
          <p:spPr bwMode="auto">
            <a:xfrm>
              <a:off x="480" y="2139"/>
              <a:ext cx="1004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T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race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44669</TotalTime>
  <Words>2797</Words>
  <Application>Microsoft Office PowerPoint</Application>
  <PresentationFormat>On-screen Show (4:3)</PresentationFormat>
  <Paragraphs>567</Paragraphs>
  <Slides>53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Default Design</vt:lpstr>
      <vt:lpstr>Visio</vt:lpstr>
      <vt:lpstr>Equation</vt:lpstr>
      <vt:lpstr>Picture</vt:lpstr>
      <vt:lpstr>方程式</vt:lpstr>
      <vt:lpstr>Image</vt:lpstr>
      <vt:lpstr> Data-driven Mobile Social Networking  (The Next Frontier: Behavioral Spaces) </vt:lpstr>
      <vt:lpstr>Today’s Social Networks</vt:lpstr>
      <vt:lpstr>Networked Mobile Societies Anywhere, Anytime</vt:lpstr>
      <vt:lpstr>Slide 4</vt:lpstr>
      <vt:lpstr>Emerging Behavior-Aware Services</vt:lpstr>
      <vt:lpstr>Paradigm Shift in Protocol Design</vt:lpstr>
      <vt:lpstr>Main Research Questions</vt:lpstr>
      <vt:lpstr>Systematic TRACE framework</vt:lpstr>
      <vt:lpstr>Community-wide Wireless/Mobility Library</vt:lpstr>
      <vt:lpstr>Case Study: IMPACT: Investigation of Mobile-user Patterns Across University Campuses using WLAN Trace Analysis*</vt:lpstr>
      <vt:lpstr>Case study I – Individual Mobility</vt:lpstr>
      <vt:lpstr>Slide 12</vt:lpstr>
      <vt:lpstr>Spatio-temporal Mobility in WLANs</vt:lpstr>
      <vt:lpstr>The TVC Model: Reproducing Mobility Characteristics</vt:lpstr>
      <vt:lpstr>Analysis of Protocol Performance (Epidemic)</vt:lpstr>
      <vt:lpstr>Case study III – Groups in WLAN</vt:lpstr>
      <vt:lpstr>Case Study III: Goal</vt:lpstr>
      <vt:lpstr>Representation of User Association Patterns</vt:lpstr>
      <vt:lpstr>Eigen-behaviors &amp; Behavioral Similarity Distance</vt:lpstr>
      <vt:lpstr>User Groups in WLAN - Observations</vt:lpstr>
      <vt:lpstr>Behavioral Similarity Graphs</vt:lpstr>
      <vt:lpstr>Slide 22</vt:lpstr>
      <vt:lpstr>Profile-cast: A New Communication Paradigm W. Hsu, D. Dutta, A. Helmy, ACM Mobicom 2007, WCNC 2008, AdHoc Nets Jrnl 2011</vt:lpstr>
      <vt:lpstr>Slide 24</vt:lpstr>
      <vt:lpstr>Profile-cast CSI protocol: Target-mode</vt:lpstr>
      <vt:lpstr>Profile-cast Evaluation</vt:lpstr>
      <vt:lpstr>SOS: Sending Stress Signals via Trusted Nodes</vt:lpstr>
      <vt:lpstr>Slide 28</vt:lpstr>
      <vt:lpstr>Experiments, Apps (on going)</vt:lpstr>
      <vt:lpstr>Mining for Interest: Behavior Beyond Mobility</vt:lpstr>
      <vt:lpstr>Slide 31</vt:lpstr>
      <vt:lpstr>Slide 32</vt:lpstr>
      <vt:lpstr>Slide 33</vt:lpstr>
      <vt:lpstr>Slide 34</vt:lpstr>
      <vt:lpstr>Web-usage Spatio-temporal multi-D Clustering </vt:lpstr>
      <vt:lpstr>Slide 36</vt:lpstr>
      <vt:lpstr>Future Work on Netflow Analysis</vt:lpstr>
      <vt:lpstr>Self-organizing Maps (SoMs)</vt:lpstr>
      <vt:lpstr>Slide 39</vt:lpstr>
      <vt:lpstr>Slide 40</vt:lpstr>
      <vt:lpstr>Future Directions (Applications)</vt:lpstr>
      <vt:lpstr>Slide 42</vt:lpstr>
      <vt:lpstr>Challenges &amp; Goals</vt:lpstr>
      <vt:lpstr>Slide 44</vt:lpstr>
      <vt:lpstr>Slide 45</vt:lpstr>
      <vt:lpstr>Slide 46</vt:lpstr>
      <vt:lpstr>Application: Mobile Health Care</vt:lpstr>
      <vt:lpstr>Application: Mobile Health Care</vt:lpstr>
      <vt:lpstr>Application:  Education</vt:lpstr>
      <vt:lpstr>Slide 50</vt:lpstr>
      <vt:lpstr>Slide 51</vt:lpstr>
      <vt:lpstr>Vehicular Mobility and Traffic Congestion Mitigation</vt:lpstr>
      <vt:lpstr>Thank you!</vt:lpstr>
    </vt:vector>
  </TitlesOfParts>
  <Company>University of Florida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Ahmed Helmy</dc:creator>
  <cp:lastModifiedBy>helmy</cp:lastModifiedBy>
  <cp:revision>191</cp:revision>
  <dcterms:created xsi:type="dcterms:W3CDTF">2010-06-28T14:20:37Z</dcterms:created>
  <dcterms:modified xsi:type="dcterms:W3CDTF">2011-09-23T18:21:38Z</dcterms:modified>
</cp:coreProperties>
</file>