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s/slide72.xml" ContentType="application/vnd.openxmlformats-officedocument.presentationml.slide+xml"/>
  <Override PartName="/ppt/embeddings/oleObject29.bin" ContentType="application/vnd.openxmlformats-officedocument.oleObject"/>
  <Override PartName="/ppt/slideLayouts/slideLayout5.xml" ContentType="application/vnd.openxmlformats-officedocument.presentationml.slideLayout+xml"/>
  <Override PartName="/ppt/embeddings/oleObject62.bin" ContentType="application/vnd.openxmlformats-officedocument.oleObject"/>
  <Override PartName="/ppt/notesSlides/notesSlide48.xml" ContentType="application/vnd.openxmlformats-officedocument.presentationml.notesSlide+xml"/>
  <Override PartName="/ppt/embeddings/oleObject114.bin" ContentType="application/vnd.openxmlformats-officedocument.oleObject"/>
  <Override PartName="/ppt/notesSlides/notesSlide81.xml" ContentType="application/vnd.openxmlformats-officedocument.presentationml.notesSlide+xml"/>
  <Override PartName="/ppt/slides/slide124.xml" ContentType="application/vnd.openxmlformats-officedocument.presentationml.slide+xml"/>
  <Override PartName="/ppt/embeddings/oleObject191.bin" ContentType="application/vnd.openxmlformats-officedocument.oleObject"/>
  <Override PartName="/ppt/slides/slide45.xml" ContentType="application/vnd.openxmlformats-officedocument.presentationml.slide+xml"/>
  <Override PartName="/ppt/slides/slide108.xml" ContentType="application/vnd.openxmlformats-officedocument.presentationml.slide+xml"/>
  <Override PartName="/ppt/embeddings/oleObject35.bin" ContentType="application/vnd.openxmlformats-officedocument.oleObject"/>
  <Override PartName="/ppt/embeddings/oleObject19.bin" ContentType="application/vnd.openxmlformats-officedocument.oleObject"/>
  <Override PartName="/ppt/embeddings/oleObject120.bin" ContentType="application/vnd.openxmlformats-officedocument.oleObject"/>
  <Override PartName="/ppt/notesSlides/notesSlide54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8.xml" ContentType="application/vnd.openxmlformats-officedocument.presentationml.notesSlide+xml"/>
  <Override PartName="/ppt/embeddings/oleObject96.bin" ContentType="application/vnd.openxmlformats-officedocument.oleObject"/>
  <Override PartName="/ppt/embeddings/oleObject3.bin" ContentType="application/vnd.openxmlformats-officedocument.oleObject"/>
  <Override PartName="/ppt/embeddings/oleObject148.bin" ContentType="application/vnd.openxmlformats-officedocument.oleObject"/>
  <Override PartName="/ppt/slides/slide114.xml" ContentType="application/vnd.openxmlformats-officedocument.presentationml.slide+xml"/>
  <Override PartName="/ppt/embeddings/oleObject181.bin" ContentType="application/vnd.openxmlformats-officedocument.oleObject"/>
  <Override PartName="/ppt/notesMasters/notesMaster1.xml" ContentType="application/vnd.openxmlformats-officedocument.presentationml.notesMaster+xml"/>
  <Override PartName="/ppt/slides/slide35.xml" ContentType="application/vnd.openxmlformats-officedocument.presentationml.slide+xml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44.xml" ContentType="application/vnd.openxmlformats-officedocument.presentationml.notesSlide+xml"/>
  <Override PartName="/ppt/embeddings/oleObject110.bin" ContentType="application/vnd.openxmlformats-officedocument.oleObject"/>
  <Override PartName="/ppt/slides/slide96.xml" ContentType="application/vnd.openxmlformats-officedocument.presentationml.slide+xml"/>
  <Override PartName="/ppt/embeddings/oleObject86.bin" ContentType="application/vnd.openxmlformats-officedocument.oleObject"/>
  <Override PartName="/ppt/slides/slide120.xml" ContentType="application/vnd.openxmlformats-officedocument.presentationml.slide+xml"/>
  <Override PartName="/ppt/embeddings/oleObject207.bin" ContentType="application/vnd.openxmlformats-officedocument.oleObject"/>
  <Override PartName="/ppt/embeddings/oleObject138.bin" ContentType="application/vnd.openxmlformats-officedocument.oleObject"/>
  <Override PartName="/ppt/slides/slide41.xml" ContentType="application/vnd.openxmlformats-officedocument.presentationml.slide+xml"/>
  <Override PartName="/ppt/slides/slide104.xml" ContentType="application/vnd.openxmlformats-officedocument.presentationml.slide+xml"/>
  <Override PartName="/ppt/embeddings/oleObject31.bin" ContentType="application/vnd.openxmlformats-officedocument.oleObject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embeddings/oleObject15.bin" ContentType="application/vnd.openxmlformats-officedocument.oleObject"/>
  <Override PartName="/ppt/notesSlides/notesSlide50.xml" ContentType="application/vnd.openxmlformats-officedocument.presentationml.notesSlide+xml"/>
  <Override PartName="/ppt/embeddings/oleObject59.bin" ContentType="application/vnd.openxmlformats-officedocument.oleObject"/>
  <Override PartName="/ppt/embeddings/oleObject92.bin" ContentType="application/vnd.openxmlformats-officedocument.oleObject"/>
  <Override PartName="/ppt/notesSlides/notesSlide78.xml" ContentType="application/vnd.openxmlformats-officedocument.presentationml.notesSlide+xml"/>
  <Override PartName="/ppt/embeddings/oleObject144.bin" ContentType="application/vnd.openxmlformats-officedocument.oleObject"/>
  <Default Extension="png" ContentType="image/png"/>
  <Override PartName="/ppt/slides/slide110.xml" ContentType="application/vnd.openxmlformats-officedocument.presentationml.slide+xml"/>
  <Override PartName="/ppt/slides/slide31.xml" ContentType="application/vnd.openxmlformats-officedocument.presentationml.slide+xml"/>
  <Override PartName="/ppt/embeddings/oleObject21.bin" ContentType="application/vnd.openxmlformats-officedocument.oleObject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embeddings/oleObject49.bin" ContentType="application/vnd.openxmlformats-officedocument.oleObject"/>
  <Override PartName="/ppt/embeddings/oleObject150.bin" ContentType="application/vnd.openxmlformats-officedocument.oleObject"/>
  <Override PartName="/ppt/embeddings/oleObject82.bin" ContentType="application/vnd.openxmlformats-officedocument.oleObject"/>
  <Override PartName="/ppt/notesSlides/notesSlide68.xml" ContentType="application/vnd.openxmlformats-officedocument.presentationml.notesSlide+xml"/>
  <Override PartName="/ppt/embeddings/oleObject134.bin" ContentType="application/vnd.openxmlformats-officedocument.oleObject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oleObject55.bin" ContentType="application/vnd.openxmlformats-officedocument.oleObject"/>
  <Override PartName="/ppt/embeddings/oleObject107.bin" ContentType="application/vnd.openxmlformats-officedocument.oleObject"/>
  <Override PartName="/ppt/embeddings/oleObject39.bin" ContentType="application/vnd.openxmlformats-officedocument.oleObject"/>
  <Override PartName="/ppt/embeddings/oleObject140.bin" ContentType="application/vnd.openxmlformats-officedocument.oleObject"/>
  <Override PartName="/ppt/notesSlides/notesSlide74.xml" ContentType="application/vnd.openxmlformats-officedocument.presentationml.notesSlide+xml"/>
  <Override PartName="/ppt/embeddings/oleObject168.bin" ContentType="application/vnd.openxmlformats-officedocument.oleObject"/>
  <Override PartName="/ppt/slides/slide71.xml" ContentType="application/vnd.openxmlformats-officedocument.presentationml.slide+xml"/>
  <Override PartName="/ppt/slides/slide134.xml" ContentType="application/vnd.openxmlformats-officedocument.presentationml.slide+xml"/>
  <Override PartName="/ppt/slides/slide55.xml" ContentType="application/vnd.openxmlformats-officedocument.presentationml.slide+xml"/>
  <Override PartName="/ppt/embeddings/oleObject45.bin" ContentType="application/vnd.openxmlformats-officedocument.oleObject"/>
  <Override PartName="/ppt/notesSlides/notesSlide106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130.bin" ContentType="application/vnd.openxmlformats-officedocument.oleObject"/>
  <Override PartName="/ppt/embeddings/oleObject174.bin" ContentType="application/vnd.openxmlformats-officedocument.oleObject"/>
  <Override PartName="/ppt/slides/slide28.xml" ContentType="application/vnd.openxmlformats-officedocument.presentationml.slide+xml"/>
  <Override PartName="/ppt/embeddings/oleObject158.bin" ContentType="application/vnd.openxmlformats-officedocument.oleObject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51.bin" ContentType="application/vnd.openxmlformats-officedocument.oleObject"/>
  <Override PartName="/ppt/embeddings/oleObject103.bin" ContentType="application/vnd.openxmlformats-officedocument.oleObject"/>
  <Override PartName="/ppt/slides/slide89.xml" ContentType="application/vnd.openxmlformats-officedocument.presentationml.slide+xml"/>
  <Override PartName="/ppt/notesSlides/notesSlide70.xml" ContentType="application/vnd.openxmlformats-officedocument.presentationml.notesSlide+xml"/>
  <Override PartName="/ppt/embeddings/oleObject79.bin" ContentType="application/vnd.openxmlformats-officedocument.oleObject"/>
  <Override PartName="/ppt/notesSlides/notesSlide98.xml" ContentType="application/vnd.openxmlformats-officedocument.presentationml.notesSlide+xml"/>
  <Override PartName="/ppt/embeddings/oleObject164.bin" ContentType="application/vnd.openxmlformats-officedocument.oleObject"/>
  <Override PartName="/ppt/slides/slide130.xml" ContentType="application/vnd.openxmlformats-officedocument.presentationml.slide+xml"/>
  <Override PartName="/ppt/slides/slide18.xml" ContentType="application/vnd.openxmlformats-officedocument.presentationml.slide+xml"/>
  <Override PartName="/ppt/slides/slide51.xml" ContentType="application/vnd.openxmlformats-officedocument.presentationml.slide+xml"/>
  <Override PartName="/ppt/slides/slide95.xml" ContentType="application/vnd.openxmlformats-officedocument.presentationml.slide+xml"/>
  <Override PartName="/ppt/embeddings/oleObject41.bin" ContentType="application/vnd.openxmlformats-officedocument.oleObject"/>
  <Override PartName="/ppt/notesSlides/notesSlide27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2.xml" ContentType="application/vnd.openxmlformats-officedocument.presentationml.notesSlide+xml"/>
  <Override PartName="/ppt/notesSlides/notesSlide60.xml" ContentType="application/vnd.openxmlformats-officedocument.presentationml.notesSlide+xml"/>
  <Override PartName="/ppt/embeddings/oleObject69.bin" ContentType="application/vnd.openxmlformats-officedocument.oleObject"/>
  <Override PartName="/ppt/embeddings/oleObject170.bin" ContentType="application/vnd.openxmlformats-officedocument.oleObject"/>
  <Override PartName="/ppt/slides/slide103.xml" ContentType="application/vnd.openxmlformats-officedocument.presentationml.slide+xml"/>
  <Override PartName="/ppt/slides/slide24.xml" ContentType="application/vnd.openxmlformats-officedocument.presentationml.slide+xml"/>
  <Override PartName="/ppt/notesSlides/notesSlide88.xml" ContentType="application/vnd.openxmlformats-officedocument.presentationml.notesSlide+xml"/>
  <Override PartName="/ppt/embeddings/oleObject154.bin" ContentType="application/vnd.openxmlformats-officedocument.oleObject"/>
  <Override PartName="/ppt/embeddings/oleObject198.bin" ContentType="application/vnd.openxmlformats-officedocument.oleObject"/>
  <Override PartName="/ppt/notesSlides/notesSlide3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5.bin" ContentType="application/vnd.openxmlformats-officedocument.oleObject"/>
  <Override PartName="/ppt/embeddings/oleObject127.bin" ContentType="application/vnd.openxmlformats-officedocument.oleObject"/>
  <Override PartName="/ppt/notesSlides/notesSlide94.xml" ContentType="application/vnd.openxmlformats-officedocument.presentationml.notesSlide+xml"/>
  <Override PartName="/ppt/embeddings/oleObject160.bin" ContentType="application/vnd.openxmlformats-officedocument.oleObject"/>
  <Override PartName="/ppt/slides/slide14.xml" ContentType="application/vnd.openxmlformats-officedocument.presentationml.slide+xml"/>
  <Override PartName="/ppt/embeddings/oleObject188.bin" ContentType="application/vnd.openxmlformats-officedocument.oleObject"/>
  <Override PartName="/ppt/slides/slide9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5.xml" ContentType="application/vnd.openxmlformats-officedocument.presentationml.slide+xml"/>
  <Override PartName="/ppt/embeddings/oleObject202.bin" ContentType="application/vnd.openxmlformats-officedocument.oleObject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embeddings/oleObject65.bin" ContentType="application/vnd.openxmlformats-officedocument.oleObject"/>
  <Override PartName="/ppt/embeddings/oleObject117.bin" ContentType="application/vnd.openxmlformats-officedocument.oleObject"/>
  <Override PartName="/ppt/slides/slide20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27.xml" ContentType="application/vnd.openxmlformats-officedocument.presentationml.slide+xml"/>
  <Override PartName="/ppt/embeddings/oleObject10.bin" ContentType="application/vnd.openxmlformats-officedocument.oleObject"/>
  <Override PartName="/ppt/embeddings/oleObject194.bin" ContentType="application/vnd.openxmlformats-officedocument.oleObject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embeddings/oleObject178.bin" ContentType="application/vnd.openxmlformats-officedocument.oleObject"/>
  <Override PartName="/ppt/slides/slide81.xml" ContentType="application/vnd.openxmlformats-officedocument.presentationml.slide+xml"/>
  <Override PartName="/ppt/notesSlides/notesSlide13.xml" ContentType="application/vnd.openxmlformats-officedocument.presentationml.notesSlide+xml"/>
  <Override PartName="/ppt/embeddings/oleObject71.bin" ContentType="application/vnd.openxmlformats-officedocument.oleObject"/>
  <Override PartName="/ppt/notesSlides/notesSlide57.xml" ContentType="application/vnd.openxmlformats-officedocument.presentationml.notesSlide+xml"/>
  <Override PartName="/ppt/embeddings/oleObject123.bin" ContentType="application/vnd.openxmlformats-officedocument.oleObject"/>
  <Override PartName="/ppt/notesSlides/notesSlide9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embeddings/oleObject99.bin" ContentType="application/vnd.openxmlformats-officedocument.oleObject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s/slide117.xml" ContentType="application/vnd.openxmlformats-officedocument.presentationml.slide+xml"/>
  <Override PartName="/ppt/embeddings/oleObject184.bin" ContentType="application/vnd.openxmlformats-officedocument.oleObject"/>
  <Override PartName="/ppt/slides/slide38.xml" ContentType="application/vnd.openxmlformats-officedocument.presentationml.slide+xml"/>
  <Override PartName="/ppt/embeddings/oleObject2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oleObject61.bin" ContentType="application/vnd.openxmlformats-officedocument.oleObject"/>
  <Override PartName="/ppt/notesSlides/notesSlide47.xml" ContentType="application/vnd.openxmlformats-officedocument.presentationml.notesSlide+xml"/>
  <Override PartName="/ppt/embeddings/oleObject113.bin" ContentType="application/vnd.openxmlformats-officedocument.oleObject"/>
  <Override PartName="/ppt/slides/slide99.xml" ContentType="application/vnd.openxmlformats-officedocument.presentationml.slide+xml"/>
  <Override PartName="/ppt/notesSlides/notesSlide80.xml" ContentType="application/vnd.openxmlformats-officedocument.presentationml.notesSlide+xml"/>
  <Override PartName="/ppt/embeddings/oleObject89.bin" ContentType="application/vnd.openxmlformats-officedocument.oleObject"/>
  <Override PartName="/ppt/slides/slide123.xml" ContentType="application/vnd.openxmlformats-officedocument.presentationml.slide+xml"/>
  <Override PartName="/ppt/embeddings/oleObject190.bin" ContentType="application/vnd.openxmlformats-officedocument.oleObject"/>
  <Override PartName="/ppt/slides/slide44.xml" ContentType="application/vnd.openxmlformats-officedocument.presentationml.slide+xml"/>
  <Override PartName="/ppt/slides/slide107.xml" ContentType="application/vnd.openxmlformats-officedocument.presentationml.slide+xml"/>
  <Override PartName="/ppt/embeddings/oleObject34.bin" ContentType="application/vnd.openxmlformats-officedocument.oleObject"/>
  <Override PartName="/ppt/embeddings/oleObject18.bin" ContentType="application/vnd.openxmlformats-officedocument.oleObject"/>
  <Override PartName="/ppt/notesSlides/notesSlide53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7.xml" ContentType="application/vnd.openxmlformats-officedocument.presentationml.notesSlide+xml"/>
  <Override PartName="/ppt/embeddings/oleObject95.bin" ContentType="application/vnd.openxmlformats-officedocument.oleObject"/>
  <Override PartName="/ppt/notesSlides/notesSlide112.xml" ContentType="application/vnd.openxmlformats-officedocument.presentationml.notesSlide+xml"/>
  <Override PartName="/ppt/embeddings/oleObject2.bin" ContentType="application/vnd.openxmlformats-officedocument.oleObject"/>
  <Override PartName="/ppt/embeddings/oleObject147.bin" ContentType="application/vnd.openxmlformats-officedocument.oleObject"/>
  <Default Extension="vml" ContentType="application/vnd.openxmlformats-officedocument.vmlDrawing"/>
  <Override PartName="/ppt/slides/slide113.xml" ContentType="application/vnd.openxmlformats-officedocument.presentationml.slide+xml"/>
  <Override PartName="/ppt/embeddings/oleObject180.bin" ContentType="application/vnd.openxmlformats-officedocument.oleObject"/>
  <Override PartName="/ppt/slides/slide34.xml" ContentType="application/vnd.openxmlformats-officedocument.presentationml.slide+xml"/>
  <Override PartName="/ppt/embeddings/oleObject24.bin" ContentType="application/vnd.openxmlformats-officedocument.oleObject"/>
  <Override PartName="/ppt/notesSlides/notesSlide43.xml" ContentType="application/vnd.openxmlformats-officedocument.presentationml.notesSlide+xml"/>
  <Override PartName="/ppt/embeddings/oleObject85.bin" ContentType="application/vnd.openxmlformats-officedocument.oleObject"/>
  <Override PartName="/ppt/embeddings/oleObject206.bin" ContentType="application/vnd.openxmlformats-officedocument.oleObject"/>
  <Override PartName="/ppt/embeddings/oleObject137.bin" ContentType="application/vnd.openxmlformats-officedocument.oleObject"/>
  <Override PartName="/ppt/slides/slide40.xml" ContentType="application/vnd.openxmlformats-officedocument.presentationml.slide+xml"/>
  <Override PartName="/ppt/embeddings/oleObject30.bin" ContentType="application/vnd.openxmlformats-officedocument.oleObject"/>
  <Override PartName="/ppt/notesSlides/notesSlide7.xml" ContentType="application/vnd.openxmlformats-officedocument.presentationml.notesSlide+xml"/>
  <Default Extension="jpeg" ContentType="image/jpeg"/>
  <Override PartName="/ppt/embeddings/oleObject14.bin" ContentType="application/vnd.openxmlformats-officedocument.oleObject"/>
  <Override PartName="/ppt/slides/slide68.xml" ContentType="application/vnd.openxmlformats-officedocument.presentationml.slide+xml"/>
  <Override PartName="/ppt/embeddings/oleObject58.bin" ContentType="application/vnd.openxmlformats-officedocument.oleObject"/>
  <Override PartName="/ppt/embeddings/oleObject91.bin" ContentType="application/vnd.openxmlformats-officedocument.oleObject"/>
  <Override PartName="/ppt/notesSlides/notesSlide77.xml" ContentType="application/vnd.openxmlformats-officedocument.presentationml.notesSlide+xml"/>
  <Override PartName="/ppt/embeddings/oleObject143.bin" ContentType="application/vnd.openxmlformats-officedocument.oleObject"/>
  <Override PartName="/ppt/slides/slide30.xml" ContentType="application/vnd.openxmlformats-officedocument.presentationml.slide+xml"/>
  <Override PartName="/ppt/embeddings/oleObject20.bin" ContentType="application/vnd.openxmlformats-officedocument.oleObject"/>
  <Override PartName="/ppt/slides/slide58.xml" ContentType="application/vnd.openxmlformats-officedocument.presentationml.slide+xml"/>
  <Override PartName="/ppt/embeddings/oleObject48.bin" ContentType="application/vnd.openxmlformats-officedocument.oleObject"/>
  <Override PartName="/ppt/embeddings/oleObject81.bin" ContentType="application/vnd.openxmlformats-officedocument.oleObject"/>
  <Override PartName="/ppt/notesSlides/notesSlide109.xml" ContentType="application/vnd.openxmlformats-officedocument.presentationml.notesSlide+xml"/>
  <Override PartName="/ppt/notesSlides/notesSlide67.xml" ContentType="application/vnd.openxmlformats-officedocument.presentationml.notesSlide+xml"/>
  <Override PartName="/ppt/embeddings/oleObject133.bin" ContentType="application/vnd.openxmlformats-officedocument.oleObject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embeddings/oleObject54.bin" ContentType="application/vnd.openxmlformats-officedocument.oleObject"/>
  <Override PartName="/ppt/embeddings/oleObject106.bin" ContentType="application/vnd.openxmlformats-officedocument.oleObject"/>
  <Override PartName="/ppt/embeddings/oleObject38.bin" ContentType="application/vnd.openxmlformats-officedocument.oleObject"/>
  <Override PartName="/ppt/notesSlides/notesSlide73.xml" ContentType="application/vnd.openxmlformats-officedocument.presentationml.notesSlide+xml"/>
  <Override PartName="/ppt/embeddings/oleObject167.bin" ContentType="application/vnd.openxmlformats-officedocument.oleObject"/>
  <Override PartName="/ppt/slides/slide70.xml" ContentType="application/vnd.openxmlformats-officedocument.presentationml.slide+xml"/>
  <Override PartName="/ppt/slides/slide133.xml" ContentType="application/vnd.openxmlformats-officedocument.presentationml.slide+xml"/>
  <Override PartName="/ppt/slides/slide54.xml" ContentType="application/vnd.openxmlformats-officedocument.presentationml.slide+xml"/>
  <Override PartName="/ppt/embeddings/oleObject44.bin" ContentType="application/vnd.openxmlformats-officedocument.oleObject"/>
  <Override PartName="/ppt/notesSlides/notesSlide105.xml" ContentType="application/vnd.openxmlformats-officedocument.presentationml.notesSlide+xml"/>
  <Override PartName="/ppt/notesSlides/notesSlide63.xml" ContentType="application/vnd.openxmlformats-officedocument.presentationml.notesSlide+xml"/>
  <Override PartName="/ppt/embeddings/oleObject173.bin" ContentType="application/vnd.openxmlformats-officedocument.oleObject"/>
  <Override PartName="/ppt/slides/slide27.xml" ContentType="application/vnd.openxmlformats-officedocument.presentationml.slide+xml"/>
  <Override PartName="/ppt/embeddings/oleObject157.bin" ContentType="application/vnd.openxmlformats-officedocument.oleObject"/>
  <Override PartName="/ppt/slides/slide60.xml" ContentType="application/vnd.openxmlformats-officedocument.presentationml.slide+xml"/>
  <Override PartName="/ppt/embeddings/oleObject50.bin" ContentType="application/vnd.openxmlformats-officedocument.oleObject"/>
  <Override PartName="/ppt/slides/slide88.xml" ContentType="application/vnd.openxmlformats-officedocument.presentationml.slide+xml"/>
  <Override PartName="/ppt/embeddings/oleObject102.bin" ContentType="application/vnd.openxmlformats-officedocument.oleObject"/>
  <Override PartName="/ppt/embeddings/oleObject78.bin" ContentType="application/vnd.openxmlformats-officedocument.oleObject"/>
  <Override PartName="/ppt/notesSlides/notesSlide97.xml" ContentType="application/vnd.openxmlformats-officedocument.presentationml.notesSlide+xml"/>
  <Override PartName="/ppt/embeddings/oleObject163.bin" ContentType="application/vnd.openxmlformats-officedocument.oleObject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slides/slide94.xml" ContentType="application/vnd.openxmlformats-officedocument.presentationml.slide+xml"/>
  <Override PartName="/ppt/embeddings/oleObject40.bin" ContentType="application/vnd.openxmlformats-officedocument.oleObject"/>
  <Override PartName="/ppt/notesSlides/notesSlide26.xml" ContentType="application/vnd.openxmlformats-officedocument.presentationml.notesSlide+xml"/>
  <Override PartName="/ppt/slides/slide78.xml" ContentType="application/vnd.openxmlformats-officedocument.presentationml.slide+xml"/>
  <Override PartName="/ppt/embeddings/oleObject205.bin" ContentType="application/vnd.openxmlformats-officedocument.oleObject"/>
  <Override PartName="/ppt/notesSlides/notesSlide101.xml" ContentType="application/vnd.openxmlformats-officedocument.presentationml.notesSlide+xml"/>
  <Override PartName="/ppt/embeddings/oleObject68.bin" ContentType="application/vnd.openxmlformats-officedocument.oleObject"/>
  <Override PartName="/ppt/slides/slide102.xml" ContentType="application/vnd.openxmlformats-officedocument.presentationml.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embeddings/oleObject153.bin" ContentType="application/vnd.openxmlformats-officedocument.oleObject"/>
  <Override PartName="/ppt/embeddings/oleObject197.bin" ContentType="application/vnd.openxmlformats-officedocument.oleObject"/>
  <Override PartName="/ppt/notesSlides/notesSlide32.xml" ContentType="application/vnd.openxmlformats-officedocument.presentationml.notes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embeddings/oleObject74.bin" ContentType="application/vnd.openxmlformats-officedocument.oleObject"/>
  <Override PartName="/ppt/embeddings/oleObject126.bin" ContentType="application/vnd.openxmlformats-officedocument.oleObject"/>
  <Override PartName="/ppt/notesSlides/notesSlide93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embeddings/oleObject9.bin" ContentType="application/vnd.openxmlformats-officedocument.oleObject"/>
  <Default Extension="rels" ContentType="application/vnd.openxmlformats-package.relationships+xml"/>
  <Override PartName="/ppt/embeddings/oleObject187.bin" ContentType="application/vnd.openxmlformats-officedocument.oleObject"/>
  <Override PartName="/ppt/slides/slide9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74.xml" ContentType="application/vnd.openxmlformats-officedocument.presentationml.slide+xml"/>
  <Override PartName="/ppt/embeddings/oleObject201.bin" ContentType="application/vnd.openxmlformats-officedocument.oleObject"/>
  <Override PartName="/ppt/slideLayouts/slideLayout7.xml" ContentType="application/vnd.openxmlformats-officedocument.presentationml.slideLayout+xml"/>
  <Override PartName="/ppt/embeddings/oleObject64.bin" ContentType="application/vnd.openxmlformats-officedocument.oleObject"/>
  <Override PartName="/ppt/embeddings/oleObject116.bin" ContentType="application/vnd.openxmlformats-officedocument.oleObject"/>
  <Override PartName="/ppt/notesSlides/notesSlide83.xml" ContentType="application/vnd.openxmlformats-officedocument.presentationml.notesSlide+xml"/>
  <Override PartName="/ppt/slides/slide126.xml" ContentType="application/vnd.openxmlformats-officedocument.presentationml.slide+xml"/>
  <Override PartName="/ppt/embeddings/oleObject193.bin" ContentType="application/vnd.openxmlformats-officedocument.oleObject"/>
  <Override PartName="/ppt/slides/slide47.xml" ContentType="application/vnd.openxmlformats-officedocument.presentationml.slide+xml"/>
  <Override PartName="/ppt/embeddings/oleObject177.bin" ContentType="application/vnd.openxmlformats-officedocument.oleObject"/>
  <Override PartName="/ppt/slides/slide80.xml" ContentType="application/vnd.openxmlformats-officedocument.presentationml.slide+xml"/>
  <Override PartName="/ppt/embeddings/oleObject37.bin" ContentType="application/vnd.openxmlformats-officedocument.oleObject"/>
  <Override PartName="/ppt/notesSlides/notesSlide12.xml" ContentType="application/vnd.openxmlformats-officedocument.presentationml.notesSlide+xml"/>
  <Override PartName="/ppt/embeddings/oleObject70.bin" ContentType="application/vnd.openxmlformats-officedocument.oleObject"/>
  <Override PartName="/ppt/notesSlides/notesSlide56.xml" ContentType="application/vnd.openxmlformats-officedocument.presentationml.notesSlide+xml"/>
  <Override PartName="/ppt/embeddings/oleObject122.bin" ContentType="application/vnd.openxmlformats-officedocument.oleObject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8.bin" ContentType="application/vnd.openxmlformats-officedocument.oleObject"/>
  <Override PartName="/ppt/embeddings/oleObject5.bin" ContentType="application/vnd.openxmlformats-officedocument.oleObject"/>
  <Override PartName="/ppt/slides/slide116.xml" ContentType="application/vnd.openxmlformats-officedocument.presentationml.slide+xml"/>
  <Override PartName="/ppt/embeddings/oleObject183.bin" ContentType="application/vnd.openxmlformats-officedocument.oleObject"/>
  <Override PartName="/ppt/slides/slide37.xml" ContentType="application/vnd.openxmlformats-officedocument.presentationml.slide+xml"/>
  <Override PartName="/ppt/embeddings/oleObject27.bin" ContentType="application/vnd.openxmlformats-officedocument.oleObject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embeddings/oleObject60.bin" ContentType="application/vnd.openxmlformats-officedocument.oleObject"/>
  <Override PartName="/ppt/notesSlides/notesSlide46.xml" ContentType="application/vnd.openxmlformats-officedocument.presentationml.notesSlide+xml"/>
  <Override PartName="/ppt/embeddings/oleObject112.bin" ContentType="application/vnd.openxmlformats-officedocument.oleObject"/>
  <Override PartName="/ppt/slides/slide98.xml" ContentType="application/vnd.openxmlformats-officedocument.presentationml.slide+xml"/>
  <Override PartName="/ppt/embeddings/oleObject88.bin" ContentType="application/vnd.openxmlformats-officedocument.oleObject"/>
  <Override PartName="/ppt/slides/slide122.xml" ContentType="application/vnd.openxmlformats-officedocument.presentationml.slide+xml"/>
  <Override PartName="/ppt/embeddings/oleObject209.bin" ContentType="application/vnd.openxmlformats-officedocument.oleObject"/>
  <Override PartName="/ppt/slides/slide43.xml" ContentType="application/vnd.openxmlformats-officedocument.presentationml.slide+xml"/>
  <Override PartName="/ppt/slides/slide106.xml" ContentType="application/vnd.openxmlformats-officedocument.presentationml.slide+xml"/>
  <Override PartName="/ppt/embeddings/oleObject33.bin" ContentType="application/vnd.openxmlformats-officedocument.oleObject"/>
  <Override PartName="/ppt/embeddings/oleObject17.bin" ContentType="application/vnd.openxmlformats-officedocument.oleObject"/>
  <Override PartName="/ppt/notesSlides/notesSlide52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oleObject94.bin" ContentType="application/vnd.openxmlformats-officedocument.oleObject"/>
  <Override PartName="/ppt/notesSlides/notesSlide111.xml" ContentType="application/vnd.openxmlformats-officedocument.presentationml.notesSlide+xml"/>
  <Override PartName="/ppt/embeddings/oleObject1.bin" ContentType="application/vnd.openxmlformats-officedocument.oleObject"/>
  <Override PartName="/ppt/embeddings/oleObject146.bin" ContentType="application/vnd.openxmlformats-officedocument.oleObject"/>
  <Override PartName="/ppt/slides/slide112.xml" ContentType="application/vnd.openxmlformats-officedocument.presentationml.slide+xml"/>
  <Override PartName="/ppt/slides/slide33.xml" ContentType="application/vnd.openxmlformats-officedocument.presentationml.slide+xml"/>
  <Override PartName="/ppt/embeddings/oleObject23.bin" ContentType="application/vnd.openxmlformats-officedocument.oleObject"/>
  <Override PartName="/ppt/notesSlides/notesSlide42.xml" ContentType="application/vnd.openxmlformats-officedocument.presentationml.notesSlide+xml"/>
  <Override PartName="/ppt/embeddings/oleObject84.bin" ContentType="application/vnd.openxmlformats-officedocument.oleObject"/>
  <Override PartName="/ppt/embeddings/oleObject136.bin" ContentType="application/vnd.openxmlformats-officedocument.oleObject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57.bin" ContentType="application/vnd.openxmlformats-officedocument.oleObject"/>
  <Override PartName="/ppt/embeddings/oleObject109.bin" ContentType="application/vnd.openxmlformats-officedocument.oleObject"/>
  <Override PartName="/ppt/embeddings/oleObject90.bin" ContentType="application/vnd.openxmlformats-officedocument.oleObject"/>
  <Override PartName="/ppt/notesSlides/notesSlide76.xml" ContentType="application/vnd.openxmlformats-officedocument.presentationml.notesSlide+xml"/>
  <Override PartName="/ppt/embeddings/oleObject142.bin" ContentType="application/vnd.openxmlformats-officedocument.oleObject"/>
  <Override PartName="/ppt/tableStyles.xml" ContentType="application/vnd.openxmlformats-officedocument.presentationml.tableStyles+xml"/>
  <Override PartName="/ppt/slides/slide57.xml" ContentType="application/vnd.openxmlformats-officedocument.presentationml.slide+xml"/>
  <Override PartName="/ppt/embeddings/oleObject47.bin" ContentType="application/vnd.openxmlformats-officedocument.oleObject"/>
  <Override PartName="/ppt/embeddings/oleObject80.bin" ContentType="application/vnd.openxmlformats-officedocument.oleObject"/>
  <Override PartName="/ppt/notesSlides/notesSlide108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132.bin" ContentType="application/vnd.openxmlformats-officedocument.oleObject"/>
  <Override PartName="/ppt/embeddings/oleObject176.bin" ContentType="application/vnd.openxmlformats-officedocument.oleObject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embeddings/oleObject53.bin" ContentType="application/vnd.openxmlformats-officedocument.oleObject"/>
  <Override PartName="/ppt/viewProps.xml" ContentType="application/vnd.openxmlformats-officedocument.presentationml.viewProps+xml"/>
  <Override PartName="/ppt/embeddings/oleObject105.bin" ContentType="application/vnd.openxmlformats-officedocument.oleObject"/>
  <Override PartName="/ppt/notesSlides/notesSlide72.xml" ContentType="application/vnd.openxmlformats-officedocument.presentationml.notesSlide+xml"/>
  <Override PartName="/ppt/embeddings/oleObject166.bin" ContentType="application/vnd.openxmlformats-officedocument.oleObject"/>
  <Override PartName="/ppt/slides/slide132.xml" ContentType="application/vnd.openxmlformats-officedocument.presentationml.slide+xml"/>
  <Override PartName="/ppt/slides/slide53.xml" ContentType="application/vnd.openxmlformats-officedocument.presentationml.slide+xml"/>
  <Override PartName="/ppt/embeddings/oleObject43.bin" ContentType="application/vnd.openxmlformats-officedocument.oleObject"/>
  <Override PartName="/ppt/notesSlides/notesSlide2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62.xml" ContentType="application/vnd.openxmlformats-officedocument.presentationml.notesSlide+xml"/>
  <Override PartName="/ppt/embeddings/oleObject172.bin" ContentType="application/vnd.openxmlformats-officedocument.oleObject"/>
  <Override PartName="/ppt/slides/slide26.xml" ContentType="application/vnd.openxmlformats-officedocument.presentationml.slide+xml"/>
  <Override PartName="/ppt/embeddings/oleObject156.bin" ContentType="application/vnd.openxmlformats-officedocument.oleObject"/>
  <Default Extension="wmf" ContentType="image/x-wmf"/>
  <Override PartName="/ppt/notesSlides/notesSlide35.xml" ContentType="application/vnd.openxmlformats-officedocument.presentationml.notesSlide+xml"/>
  <Override PartName="/ppt/embeddings/oleObject101.bin" ContentType="application/vnd.openxmlformats-officedocument.oleObject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embeddings/oleObject77.bin" ContentType="application/vnd.openxmlformats-officedocument.oleObject"/>
  <Override PartName="/ppt/embeddings/oleObject129.bin" ContentType="application/vnd.openxmlformats-officedocument.oleObject"/>
  <Override PartName="/ppt/notesSlides/notesSlide96.xml" ContentType="application/vnd.openxmlformats-officedocument.presentationml.notesSlide+xml"/>
  <Override PartName="/ppt/embeddings/oleObject162.bin" ContentType="application/vnd.openxmlformats-officedocument.oleObject"/>
  <Override PartName="/ppt/slides/slide16.xml" ContentType="application/vnd.openxmlformats-officedocument.presentationml.slide+xml"/>
  <Override PartName="/ppt/slides/slide9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7.xml" ContentType="application/vnd.openxmlformats-officedocument.presentationml.slide+xml"/>
  <Override PartName="/ppt/embeddings/oleObject204.bin" ContentType="application/vnd.openxmlformats-officedocument.oleObject"/>
  <Override PartName="/ppt/notesSlides/notesSlide100.xml" ContentType="application/vnd.openxmlformats-officedocument.presentationml.notesSlide+xml"/>
  <Override PartName="/ppt/embeddings/oleObject67.bin" ContentType="application/vnd.openxmlformats-officedocument.oleObject"/>
  <Override PartName="/ppt/slides/slide101.xml" ContentType="application/vnd.openxmlformats-officedocument.presentationml.slide+xml"/>
  <Override PartName="/ppt/embeddings/oleObject119.bin" ContentType="application/vnd.openxmlformats-officedocument.oleObject"/>
  <Override PartName="/ppt/slides/slide22.xml" ContentType="application/vnd.openxmlformats-officedocument.presentationml.slide+xml"/>
  <Override PartName="/ppt/notesSlides/notesSlide86.xml" ContentType="application/vnd.openxmlformats-officedocument.presentationml.notesSlide+xml"/>
  <Override PartName="/ppt/embeddings/oleObject152.bin" ContentType="application/vnd.openxmlformats-officedocument.oleObject"/>
  <Override PartName="/ppt/embeddings/oleObject12.bin" ContentType="application/vnd.openxmlformats-officedocument.oleObject"/>
  <Override PartName="/ppt/embeddings/oleObject196.bin" ContentType="application/vnd.openxmlformats-officedocument.oleObject"/>
  <Override PartName="/ppt/notesSlides/notesSlide31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15.xml" ContentType="application/vnd.openxmlformats-officedocument.presentationml.notesSlide+xml"/>
  <Override PartName="/ppt/embeddings/oleObject73.bin" ContentType="application/vnd.openxmlformats-officedocument.oleObject"/>
  <Override PartName="/ppt/notesSlides/notesSlide59.xml" ContentType="application/vnd.openxmlformats-officedocument.presentationml.notesSlide+xml"/>
  <Override PartName="/ppt/embeddings/oleObject125.bin" ContentType="application/vnd.openxmlformats-officedocument.oleObject"/>
  <Override PartName="/ppt/notesSlides/notesSlide92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8.bin" ContentType="application/vnd.openxmlformats-officedocument.oleObject"/>
  <Override PartName="/ppt/slides/slide119.xml" ContentType="application/vnd.openxmlformats-officedocument.presentationml.slide+xml"/>
  <Override PartName="/ppt/embeddings/oleObject186.bin" ContentType="application/vnd.openxmlformats-officedocument.oleObject"/>
  <Override PartName="/ppt/notesSlides/notesSlide21.xml" ContentType="application/vnd.openxmlformats-officedocument.presentationml.notesSlide+xml"/>
  <Override PartName="/ppt/slides/slide73.xml" ContentType="application/vnd.openxmlformats-officedocument.presentationml.slide+xml"/>
  <Override PartName="/ppt/embeddings/oleObject200.bin" ContentType="application/vnd.openxmlformats-officedocument.oleObject"/>
  <Override PartName="/ppt/slideLayouts/slideLayout6.xml" ContentType="application/vnd.openxmlformats-officedocument.presentationml.slideLayout+xml"/>
  <Override PartName="/ppt/embeddings/oleObject63.bin" ContentType="application/vnd.openxmlformats-officedocument.oleObject"/>
  <Override PartName="/ppt/notesSlides/notesSlide49.xml" ContentType="application/vnd.openxmlformats-officedocument.presentationml.notesSlide+xml"/>
  <Override PartName="/ppt/embeddings/oleObject115.bin" ContentType="application/vnd.openxmlformats-officedocument.oleObject"/>
  <Override PartName="/ppt/notesSlides/notesSlide82.xml" ContentType="application/vnd.openxmlformats-officedocument.presentationml.notesSlide+xml"/>
  <Override PartName="/ppt/slides/slide125.xml" ContentType="application/vnd.openxmlformats-officedocument.presentationml.slide+xml"/>
  <Default Extension="emf" ContentType="image/x-emf"/>
  <Override PartName="/ppt/embeddings/oleObject192.bin" ContentType="application/vnd.openxmlformats-officedocument.oleObject"/>
  <Override PartName="/ppt/slides/slide46.xml" ContentType="application/vnd.openxmlformats-officedocument.presentationml.slide+xml"/>
  <Override PartName="/ppt/slides/slide109.xml" ContentType="application/vnd.openxmlformats-officedocument.presentationml.slide+xml"/>
  <Override PartName="/ppt/embeddings/oleObject36.bin" ContentType="application/vnd.openxmlformats-officedocument.oleObject"/>
  <Override PartName="/ppt/notesSlides/notesSlide11.xml" ContentType="application/vnd.openxmlformats-officedocument.presentationml.notesSlide+xml"/>
  <Override PartName="/ppt/notesSlides/notesSlide55.xml" ContentType="application/vnd.openxmlformats-officedocument.presentationml.notesSlide+xml"/>
  <Override PartName="/ppt/embeddings/oleObject121.bin" ContentType="application/vnd.openxmlformats-officedocument.oleObject"/>
  <Override PartName="/ppt/slides/slide4.xml" ContentType="application/vnd.openxmlformats-officedocument.presentationml.slide+xml"/>
  <Override PartName="/ppt/notesSlides/notesSlide39.xml" ContentType="application/vnd.openxmlformats-officedocument.presentationml.notesSlide+xml"/>
  <Override PartName="/ppt/embeddings/oleObject97.bin" ContentType="application/vnd.openxmlformats-officedocument.oleObject"/>
  <Override PartName="/ppt/embeddings/oleObject4.bin" ContentType="application/vnd.openxmlformats-officedocument.oleObject"/>
  <Override PartName="/ppt/embeddings/oleObject149.bin" ContentType="application/vnd.openxmlformats-officedocument.oleObject"/>
  <Override PartName="/ppt/slides/slide115.xml" ContentType="application/vnd.openxmlformats-officedocument.presentationml.slide+xml"/>
  <Override PartName="/ppt/embeddings/oleObject182.bin" ContentType="application/vnd.openxmlformats-officedocument.oleObject"/>
  <Override PartName="/ppt/slides/slide36.xml" ContentType="application/vnd.openxmlformats-officedocument.presentationml.slide+xml"/>
  <Override PartName="/ppt/embeddings/oleObject2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embeddings/oleObject111.bin" ContentType="application/vnd.openxmlformats-officedocument.oleObject"/>
  <Override PartName="/ppt/slides/slide97.xml" ContentType="application/vnd.openxmlformats-officedocument.presentationml.slide+xml"/>
  <Override PartName="/ppt/embeddings/oleObject87.bin" ContentType="application/vnd.openxmlformats-officedocument.oleObject"/>
  <Override PartName="/ppt/slides/slide121.xml" ContentType="application/vnd.openxmlformats-officedocument.presentationml.slide+xml"/>
  <Override PartName="/ppt/embeddings/oleObject208.bin" ContentType="application/vnd.openxmlformats-officedocument.oleObject"/>
  <Override PartName="/ppt/embeddings/oleObject139.bin" ContentType="application/vnd.openxmlformats-officedocument.oleObject"/>
  <Override PartName="/ppt/slides/slide42.xml" ContentType="application/vnd.openxmlformats-officedocument.presentationml.slide+xml"/>
  <Override PartName="/ppt/slides/slide105.xml" ContentType="application/vnd.openxmlformats-officedocument.presentationml.slide+xml"/>
  <Override PartName="/ppt/embeddings/oleObject32.bin" ContentType="application/vnd.openxmlformats-officedocument.oleObject"/>
  <Override PartName="/ppt/embeddings/oleObject16.bin" ContentType="application/vnd.openxmlformats-officedocument.oleObject"/>
  <Override PartName="/ppt/notesSlides/notesSlide51.xml" ContentType="application/vnd.openxmlformats-officedocument.presentationml.notesSlide+xml"/>
  <Override PartName="/ppt/embeddings/oleObject93.bin" ContentType="application/vnd.openxmlformats-officedocument.oleObject"/>
  <Override PartName="/ppt/notesSlides/notesSlide110.xml" ContentType="application/vnd.openxmlformats-officedocument.presentationml.notesSlide+xml"/>
  <Override PartName="/ppt/notesSlides/notesSlide79.xml" ContentType="application/vnd.openxmlformats-officedocument.presentationml.notesSlide+xml"/>
  <Override PartName="/ppt/embeddings/oleObject145.bin" ContentType="application/vnd.openxmlformats-officedocument.oleObject"/>
  <Override PartName="/ppt/slides/slide111.xml" ContentType="application/vnd.openxmlformats-officedocument.presentationml.slide+xml"/>
  <Override PartName="/ppt/slides/slide32.xml" ContentType="application/vnd.openxmlformats-officedocument.presentationml.slide+xml"/>
  <Override PartName="/ppt/embeddings/oleObject22.bin" ContentType="application/vnd.openxmlformats-officedocument.oleObject"/>
  <Override PartName="/ppt/notesSlides/notesSlide41.xml" ContentType="application/vnd.openxmlformats-officedocument.presentationml.notesSlide+xml"/>
  <Override PartName="/ppt/embeddings/oleObject151.bin" ContentType="application/vnd.openxmlformats-officedocument.oleObject"/>
  <Override PartName="/ppt/embeddings/oleObject83.bin" ContentType="application/vnd.openxmlformats-officedocument.oleObject"/>
  <Override PartName="/ppt/notesSlides/notesSlide69.xml" ContentType="application/vnd.openxmlformats-officedocument.presentationml.notesSlide+xml"/>
  <Override PartName="/ppt/embeddings/oleObject135.bin" ContentType="application/vnd.openxmlformats-officedocument.oleObject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29.xml" ContentType="application/vnd.openxmlformats-officedocument.presentationml.slide+xml"/>
  <Override PartName="/ppt/embeddings/oleObject56.bin" ContentType="application/vnd.openxmlformats-officedocument.oleObject"/>
  <Override PartName="/ppt/embeddings/oleObject108.bin" ContentType="application/vnd.openxmlformats-officedocument.oleObject"/>
  <Override PartName="/ppt/embeddings/oleObject210.bin" ContentType="application/vnd.openxmlformats-officedocument.oleObject"/>
  <Override PartName="/ppt/notesSlides/notesSlide75.xml" ContentType="application/vnd.openxmlformats-officedocument.presentationml.notesSlide+xml"/>
  <Override PartName="/ppt/embeddings/oleObject141.bin" ContentType="application/vnd.openxmlformats-officedocument.oleObject"/>
  <Override PartName="/ppt/embeddings/oleObject169.bin" ContentType="application/vnd.openxmlformats-officedocument.oleObject"/>
  <Override PartName="/ppt/slides/slide135.xml" ContentType="application/vnd.openxmlformats-officedocument.presentationml.slide+xml"/>
  <Override PartName="/ppt/slides/slide56.xml" ContentType="application/vnd.openxmlformats-officedocument.presentationml.slide+xml"/>
  <Override PartName="/ppt/embeddings/oleObject46.bin" ContentType="application/vnd.openxmlformats-officedocument.oleObject"/>
  <Override PartName="/ppt/notesSlides/notesSlide107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131.bin" ContentType="application/vnd.openxmlformats-officedocument.oleObject"/>
  <Override PartName="/ppt/embeddings/oleObject175.bin" ContentType="application/vnd.openxmlformats-officedocument.oleObject"/>
  <Override PartName="/ppt/slides/slide29.xml" ContentType="application/vnd.openxmlformats-officedocument.presentationml.slide+xml"/>
  <Override PartName="/ppt/embeddings/oleObject159.bin" ContentType="application/vnd.openxmlformats-officedocument.oleObject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52.bin" ContentType="application/vnd.openxmlformats-officedocument.oleObject"/>
  <Override PartName="/ppt/embeddings/oleObject104.bin" ContentType="application/vnd.openxmlformats-officedocument.oleObject"/>
  <Override PartName="/ppt/notesSlides/notesSlide71.xml" ContentType="application/vnd.openxmlformats-officedocument.presentationml.notesSlide+xml"/>
  <Override PartName="/ppt/presentation.xml" ContentType="application/vnd.openxmlformats-officedocument.presentationml.presentation.main+xml"/>
  <Override PartName="/ppt/embeddings/oleObject165.bin" ContentType="application/vnd.openxmlformats-officedocument.oleObject"/>
  <Override PartName="/ppt/notesSlides/notesSlide99.xml" ContentType="application/vnd.openxmlformats-officedocument.presentationml.notesSlide+xml"/>
  <Override PartName="/ppt/slides/slide131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embeddings/oleObject42.bin" ContentType="application/vnd.openxmlformats-officedocument.oleObject"/>
  <Override PartName="/ppt/notesSlides/notesSlide28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61.xml" ContentType="application/vnd.openxmlformats-officedocument.presentationml.notesSlide+xml"/>
  <Override PartName="/ppt/embeddings/oleObject171.bin" ContentType="application/vnd.openxmlformats-officedocument.oleObject"/>
  <Override PartName="/ppt/slides/slide25.xml" ContentType="application/vnd.openxmlformats-officedocument.presentationml.slide+xml"/>
  <Override PartName="/ppt/notesSlides/notesSlide89.xml" ContentType="application/vnd.openxmlformats-officedocument.presentationml.notesSlide+xml"/>
  <Override PartName="/ppt/embeddings/oleObject155.bin" ContentType="application/vnd.openxmlformats-officedocument.oleObject"/>
  <Override PartName="/ppt/embeddings/oleObject199.bin" ContentType="application/vnd.openxmlformats-officedocument.oleObject"/>
  <Override PartName="/ppt/notesSlides/notesSlide34.xml" ContentType="application/vnd.openxmlformats-officedocument.presentationml.notesSlide+xml"/>
  <Override PartName="/ppt/slides/slide86.xml" ContentType="application/vnd.openxmlformats-officedocument.presentationml.slide+xml"/>
  <Override PartName="/ppt/embeddings/oleObject100.bin" ContentType="application/vnd.openxmlformats-officedocument.oleObject"/>
  <Override PartName="/ppt/notesSlides/notesSlide18.xml" ContentType="application/vnd.openxmlformats-officedocument.presentationml.notesSlide+xml"/>
  <Override PartName="/ppt/embeddings/oleObject76.bin" ContentType="application/vnd.openxmlformats-officedocument.oleObject"/>
  <Override PartName="/ppt/notesSlides/notesSlide9.xml" ContentType="application/vnd.openxmlformats-officedocument.presentationml.notesSlide+xml"/>
  <Override PartName="/ppt/embeddings/oleObject128.bin" ContentType="application/vnd.openxmlformats-officedocument.oleObject"/>
  <Override PartName="/ppt/notesSlides/notesSlide95.xml" ContentType="application/vnd.openxmlformats-officedocument.presentationml.notesSlide+xml"/>
  <Override PartName="/ppt/embeddings/oleObject161.bin" ContentType="application/vnd.openxmlformats-officedocument.oleObject"/>
  <Override PartName="/ppt/slides/slide15.xml" ContentType="application/vnd.openxmlformats-officedocument.presentationml.slide+xml"/>
  <Override PartName="/ppt/embeddings/oleObject189.bin" ContentType="application/vnd.openxmlformats-officedocument.oleObject"/>
  <Override PartName="/ppt/slides/slide92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76.xml" ContentType="application/vnd.openxmlformats-officedocument.presentationml.slide+xml"/>
  <Override PartName="/ppt/embeddings/oleObject203.bin" ContentType="application/vnd.openxmlformats-officedocument.oleObject"/>
  <Override PartName="/ppt/slideLayouts/slideLayout9.xml" ContentType="application/vnd.openxmlformats-officedocument.presentationml.slideLayout+xml"/>
  <Override PartName="/ppt/embeddings/oleObject66.bin" ContentType="application/vnd.openxmlformats-officedocument.oleObject"/>
  <Override PartName="/ppt/slides/slide100.xml" ContentType="application/vnd.openxmlformats-officedocument.presentationml.slide+xml"/>
  <Override PartName="/ppt/embeddings/oleObject118.bin" ContentType="application/vnd.openxmlformats-officedocument.oleObject"/>
  <Override PartName="/ppt/slides/slide21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128.xml" ContentType="application/vnd.openxmlformats-officedocument.presentationml.slide+xml"/>
  <Override PartName="/ppt/embeddings/oleObject11.bin" ContentType="application/vnd.openxmlformats-officedocument.oleObject"/>
  <Override PartName="/ppt/embeddings/oleObject195.bin" ContentType="application/vnd.openxmlformats-officedocument.oleObject"/>
  <Override PartName="/ppt/slides/slide49.xml" ContentType="application/vnd.openxmlformats-officedocument.presentationml.slide+xml"/>
  <Override PartName="/ppt/embeddings/oleObject179.bin" ContentType="application/vnd.openxmlformats-officedocument.oleObject"/>
  <Override PartName="/ppt/slides/slide82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2.bin" ContentType="application/vnd.openxmlformats-officedocument.oleObject"/>
  <Override PartName="/ppt/notesSlides/notesSlide58.xml" ContentType="application/vnd.openxmlformats-officedocument.presentationml.notesSlide+xml"/>
  <Override PartName="/ppt/embeddings/oleObject124.bin" ContentType="application/vnd.openxmlformats-officedocument.oleObject"/>
  <Override PartName="/ppt/notesSlides/notesSlide91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s/slide118.xml" ContentType="application/vnd.openxmlformats-officedocument.presentationml.slide+xml"/>
  <Override PartName="/ppt/embeddings/oleObject185.bin" ContentType="application/vnd.openxmlformats-officedocument.oleObject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545" r:id="rId2"/>
    <p:sldId id="546" r:id="rId3"/>
    <p:sldId id="547" r:id="rId4"/>
    <p:sldId id="548" r:id="rId5"/>
    <p:sldId id="549" r:id="rId6"/>
    <p:sldId id="550" r:id="rId7"/>
    <p:sldId id="472" r:id="rId8"/>
    <p:sldId id="256" r:id="rId9"/>
    <p:sldId id="330" r:id="rId10"/>
    <p:sldId id="416" r:id="rId11"/>
    <p:sldId id="418" r:id="rId12"/>
    <p:sldId id="419" r:id="rId13"/>
    <p:sldId id="417" r:id="rId14"/>
    <p:sldId id="420" r:id="rId15"/>
    <p:sldId id="421" r:id="rId16"/>
    <p:sldId id="474" r:id="rId17"/>
    <p:sldId id="481" r:id="rId18"/>
    <p:sldId id="482" r:id="rId19"/>
    <p:sldId id="479" r:id="rId20"/>
    <p:sldId id="473" r:id="rId21"/>
    <p:sldId id="423" r:id="rId22"/>
    <p:sldId id="427" r:id="rId23"/>
    <p:sldId id="373" r:id="rId24"/>
    <p:sldId id="428" r:id="rId25"/>
    <p:sldId id="429" r:id="rId26"/>
    <p:sldId id="475" r:id="rId27"/>
    <p:sldId id="376" r:id="rId28"/>
    <p:sldId id="377" r:id="rId29"/>
    <p:sldId id="483" r:id="rId30"/>
    <p:sldId id="378" r:id="rId31"/>
    <p:sldId id="379" r:id="rId32"/>
    <p:sldId id="484" r:id="rId33"/>
    <p:sldId id="430" r:id="rId34"/>
    <p:sldId id="431" r:id="rId35"/>
    <p:sldId id="434" r:id="rId36"/>
    <p:sldId id="432" r:id="rId37"/>
    <p:sldId id="476" r:id="rId38"/>
    <p:sldId id="480" r:id="rId39"/>
    <p:sldId id="433" r:id="rId40"/>
    <p:sldId id="441" r:id="rId41"/>
    <p:sldId id="435" r:id="rId42"/>
    <p:sldId id="486" r:id="rId43"/>
    <p:sldId id="487" r:id="rId44"/>
    <p:sldId id="491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5" r:id="rId62"/>
    <p:sldId id="566" r:id="rId63"/>
    <p:sldId id="567" r:id="rId64"/>
    <p:sldId id="568" r:id="rId65"/>
    <p:sldId id="569" r:id="rId66"/>
    <p:sldId id="570" r:id="rId67"/>
    <p:sldId id="571" r:id="rId68"/>
    <p:sldId id="572" r:id="rId69"/>
    <p:sldId id="502" r:id="rId70"/>
    <p:sldId id="503" r:id="rId71"/>
    <p:sldId id="504" r:id="rId72"/>
    <p:sldId id="505" r:id="rId73"/>
    <p:sldId id="506" r:id="rId74"/>
    <p:sldId id="507" r:id="rId75"/>
    <p:sldId id="508" r:id="rId76"/>
    <p:sldId id="509" r:id="rId77"/>
    <p:sldId id="510" r:id="rId78"/>
    <p:sldId id="532" r:id="rId79"/>
    <p:sldId id="513" r:id="rId80"/>
    <p:sldId id="551" r:id="rId81"/>
    <p:sldId id="552" r:id="rId82"/>
    <p:sldId id="553" r:id="rId83"/>
    <p:sldId id="554" r:id="rId84"/>
    <p:sldId id="555" r:id="rId85"/>
    <p:sldId id="519" r:id="rId86"/>
    <p:sldId id="520" r:id="rId87"/>
    <p:sldId id="521" r:id="rId88"/>
    <p:sldId id="522" r:id="rId89"/>
    <p:sldId id="437" r:id="rId90"/>
    <p:sldId id="438" r:id="rId91"/>
    <p:sldId id="439" r:id="rId92"/>
    <p:sldId id="440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3" r:id="rId104"/>
    <p:sldId id="454" r:id="rId105"/>
    <p:sldId id="455" r:id="rId106"/>
    <p:sldId id="461" r:id="rId107"/>
    <p:sldId id="462" r:id="rId108"/>
    <p:sldId id="533" r:id="rId109"/>
    <p:sldId id="456" r:id="rId110"/>
    <p:sldId id="534" r:id="rId111"/>
    <p:sldId id="535" r:id="rId112"/>
    <p:sldId id="458" r:id="rId113"/>
    <p:sldId id="460" r:id="rId114"/>
    <p:sldId id="536" r:id="rId115"/>
    <p:sldId id="537" r:id="rId116"/>
    <p:sldId id="538" r:id="rId117"/>
    <p:sldId id="539" r:id="rId118"/>
    <p:sldId id="540" r:id="rId119"/>
    <p:sldId id="541" r:id="rId120"/>
    <p:sldId id="542" r:id="rId121"/>
    <p:sldId id="543" r:id="rId122"/>
    <p:sldId id="544" r:id="rId123"/>
    <p:sldId id="464" r:id="rId124"/>
    <p:sldId id="463" r:id="rId125"/>
    <p:sldId id="465" r:id="rId126"/>
    <p:sldId id="466" r:id="rId127"/>
    <p:sldId id="467" r:id="rId128"/>
    <p:sldId id="468" r:id="rId129"/>
    <p:sldId id="469" r:id="rId130"/>
    <p:sldId id="459" r:id="rId131"/>
    <p:sldId id="470" r:id="rId132"/>
    <p:sldId id="471" r:id="rId133"/>
    <p:sldId id="529" r:id="rId134"/>
    <p:sldId id="530" r:id="rId135"/>
    <p:sldId id="531" r:id="rId1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DDDDDD"/>
    <a:srgbClr val="FFCCFF"/>
    <a:srgbClr val="FF99CC"/>
    <a:srgbClr val="FF3300"/>
    <a:srgbClr val="99CCFF"/>
    <a:srgbClr val="00FF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notesMaster" Target="notesMasters/notesMaster1.xml"/><Relationship Id="rId138" Type="http://schemas.openxmlformats.org/officeDocument/2006/relationships/handoutMaster" Target="handoutMasters/handoutMaster1.xml"/><Relationship Id="rId13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presProps" Target="presProps.xml"/><Relationship Id="rId141" Type="http://schemas.openxmlformats.org/officeDocument/2006/relationships/viewProps" Target="viewProps.xml"/><Relationship Id="rId142" Type="http://schemas.openxmlformats.org/officeDocument/2006/relationships/theme" Target="theme/theme1.xml"/><Relationship Id="rId1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fld id="{1C8F6E5C-674D-4DE4-A4A3-6D7B9DA2E9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latin typeface="Times New Roman" pitchFamily="-111" charset="0"/>
              </a:defRPr>
            </a:lvl1pPr>
          </a:lstStyle>
          <a:p>
            <a:fld id="{8B06C7F7-DB8E-40FD-AC2F-72FDF8B2A5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C5209-5AE9-4048-A96F-C4750F8CCF13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EB83B-AE25-4669-BD79-5250952FB018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2A2D1-CCA8-4ED1-8BC4-E46C384884F1}" type="slidenum">
              <a:rPr lang="en-US"/>
              <a:pPr/>
              <a:t>123</a:t>
            </a:fld>
            <a:endParaRPr lang="en-US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8AC822-F7C3-45E2-8238-B74772482722}" type="slidenum">
              <a:rPr lang="en-US"/>
              <a:pPr/>
              <a:t>124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58176-975C-413D-8BE0-63FE0C6A3FA3}" type="slidenum">
              <a:rPr lang="en-US"/>
              <a:pPr/>
              <a:t>125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46DA7-3DBA-4AC1-8031-507AEFFCF22E}" type="slidenum">
              <a:rPr lang="en-US"/>
              <a:pPr/>
              <a:t>126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4ED26-3DF4-4CCE-B932-064F1C27A1BA}" type="slidenum">
              <a:rPr lang="en-US"/>
              <a:pPr/>
              <a:t>127</a:t>
            </a:fld>
            <a:endParaRPr lang="en-US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5D61-F305-408B-A039-CEFD9F232865}" type="slidenum">
              <a:rPr lang="en-US"/>
              <a:pPr/>
              <a:t>128</a:t>
            </a:fld>
            <a:endParaRPr lang="en-US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0A4AD-6DAC-4B14-B456-EA5B1E1EF717}" type="slidenum">
              <a:rPr lang="en-US"/>
              <a:pPr/>
              <a:t>129</a:t>
            </a:fld>
            <a:endParaRPr lang="en-US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F847B-89B9-43D1-ADCC-9EA69F3F222A}" type="slidenum">
              <a:rPr lang="en-US"/>
              <a:pPr/>
              <a:t>130</a:t>
            </a:fld>
            <a:endParaRPr lang="en-US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A6379-27CE-4ADC-83B0-671D6C9F3AD8}" type="slidenum">
              <a:rPr lang="en-US"/>
              <a:pPr/>
              <a:t>131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EC4CA-D993-40AC-B020-0AFF789AE919}" type="slidenum">
              <a:rPr lang="en-US"/>
              <a:pPr/>
              <a:t>132</a:t>
            </a:fld>
            <a:endParaRPr lang="en-US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35B35-248B-4D0B-A4A5-6565ACF4E0AB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A8FEA-EEA9-4CD4-A1AC-7A701D432FAB}" type="slidenum">
              <a:rPr lang="en-US"/>
              <a:pPr/>
              <a:t>133</a:t>
            </a:fld>
            <a:endParaRPr lang="en-US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94AA3-0FFA-4776-835E-82406A16E92E}" type="slidenum">
              <a:rPr lang="en-US"/>
              <a:pPr/>
              <a:t>134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9141E-9E7F-4483-8341-F9EC85309757}" type="slidenum">
              <a:rPr lang="en-US"/>
              <a:pPr/>
              <a:t>135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5F075-7E4D-46D5-B853-39CA729470E6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94A76-8156-43FA-91B8-4027E4CE3D2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EC139-4A0A-4425-87E1-08551B88C009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BEF62-43DF-47B4-A3F4-87F60986F289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D2BDB-41F0-4283-A034-1F97F40213D0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F995FA-AD5D-40C7-94FF-D33B0F34CCC7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C5C98-76DB-43EC-B73C-E44C31AADB96}" type="slidenum">
              <a:rPr lang="en-US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880325-C8FD-40AF-AA7A-71D3E6713017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143C3-FEE5-4716-BFE8-4E0010939DD7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C0330-2949-4E37-A4D8-278FCDF9BC36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343A4-314D-4D29-93C7-C53C57A31BA8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2872A-2EDD-4DE6-B585-1DA00C36708F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3E6EA-FCBE-43C3-ADF2-41C1C1DCAF31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D3F13-1520-453B-8FD9-D9840A204BE0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A0FE6-52D3-43F3-A3FB-2A5E9DBCF799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66C9C-2828-49EC-A5BF-E2A8B892EFD4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BDA16-2079-458E-ADFA-A34AA4CBCD94}" type="slidenum">
              <a:rPr lang="en-US"/>
              <a:pPr/>
              <a:t>33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B9573-7675-4A5C-B0A8-16E50997189D}" type="slidenum">
              <a:rPr lang="en-US"/>
              <a:pPr/>
              <a:t>34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6DF36B-B5C6-49F3-A76C-C0D237393AD0}" type="slidenum">
              <a:rPr lang="en-US"/>
              <a:pPr/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52980-B704-44F2-850F-0C2D887F755C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50CEA-BD15-4DEA-98D6-AC4A3A81649B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CC701-92C2-4FB2-B5CE-DBAE4C77CCF1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23B93-71F5-4C82-8A86-D3C549209BCF}" type="slidenum">
              <a:rPr lang="en-US"/>
              <a:pPr/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18BB4-AAFA-4B3A-8FA1-10327F85BFEA}" type="slidenum">
              <a:rPr lang="en-US"/>
              <a:pPr/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B1498-3D3E-40BB-85C3-F632954A0CD6}" type="slidenum">
              <a:rPr lang="en-US"/>
              <a:pPr/>
              <a:t>40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A3E89-5E09-4D07-A790-E33C2915F707}" type="slidenum">
              <a:rPr lang="en-US"/>
              <a:pPr/>
              <a:t>41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7B7E0-63E6-4F95-AC1C-9C84F507E7CF}" type="slidenum">
              <a:rPr lang="en-US"/>
              <a:pPr/>
              <a:t>42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44BBC-7132-411D-B06B-7AC21B2A9D13}" type="slidenum">
              <a:rPr lang="en-US"/>
              <a:pPr/>
              <a:t>43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9AA38-FDD5-4FCE-B138-50DDCE5F548B}" type="slidenum">
              <a:rPr lang="en-US"/>
              <a:pPr/>
              <a:t>44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64694-243B-4BF4-A2E4-B0BDE757827D}" type="slidenum">
              <a:rPr lang="en-US"/>
              <a:pPr/>
              <a:t>45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9BD52-105C-4E37-BF4F-F187E5F348F0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11EB6-8042-405B-92B7-A0F39B1D4C02}" type="slidenum">
              <a:rPr lang="en-US"/>
              <a:pPr/>
              <a:t>46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FEF05-6762-4D41-AF54-6DA48A95E07B}" type="slidenum">
              <a:rPr lang="en-US"/>
              <a:pPr/>
              <a:t>47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AFDF8-21B3-49E2-BCC9-F64644CCD128}" type="slidenum">
              <a:rPr lang="en-US"/>
              <a:pPr/>
              <a:t>48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EA731-74BE-43F7-BB03-43E7B6580F2E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7DB18-EABE-4659-BD60-ECF7616AFDF4}" type="slidenum">
              <a:rPr lang="en-US"/>
              <a:pPr/>
              <a:t>50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A77E7-7105-43F4-A487-51B460F976BB}" type="slidenum">
              <a:rPr lang="en-US"/>
              <a:pPr/>
              <a:t>51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90533-068D-4D86-A7A2-A76279124715}" type="slidenum">
              <a:rPr lang="en-US"/>
              <a:pPr/>
              <a:t>69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C2E17-9631-4F57-856C-00B8743456D5}" type="slidenum">
              <a:rPr lang="en-US"/>
              <a:pPr/>
              <a:t>70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40A99-AE78-4B1B-BD6F-7F7D35588C56}" type="slidenum">
              <a:rPr lang="en-US"/>
              <a:pPr/>
              <a:t>71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B59C5-58E7-4630-9891-F749AD37A347}" type="slidenum">
              <a:rPr lang="en-US"/>
              <a:pPr/>
              <a:t>72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7FEA1C-D74D-439D-B34A-3B7DDABD2D1E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5EABA-108A-40E2-B6C3-7A2B2C34A7A9}" type="slidenum">
              <a:rPr lang="en-US"/>
              <a:pPr/>
              <a:t>73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0B4B0-3972-481A-98BD-AFFD78A57A19}" type="slidenum">
              <a:rPr lang="en-US"/>
              <a:pPr/>
              <a:t>74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018D8-169A-4F1A-BB22-C0BC5F3886F9}" type="slidenum">
              <a:rPr lang="en-US"/>
              <a:pPr/>
              <a:t>75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5EFA-1AD8-43C6-BF96-8D2E72F7D7DD}" type="slidenum">
              <a:rPr lang="en-US"/>
              <a:pPr/>
              <a:t>76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EA94-614C-4D6D-9BFA-4452CEC82488}" type="slidenum">
              <a:rPr lang="en-US"/>
              <a:pPr/>
              <a:t>77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50AF7-089C-42A3-B108-DC2F75D32E20}" type="slidenum">
              <a:rPr lang="en-US"/>
              <a:pPr/>
              <a:t>78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8C6DB-5A0C-4B76-B8E3-E4F5DE81B3B8}" type="slidenum">
              <a:rPr lang="en-US"/>
              <a:pPr/>
              <a:t>79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45F27-C82A-4047-B5D8-DEE74960038F}" type="slidenum">
              <a:rPr lang="en-US"/>
              <a:pPr/>
              <a:t>80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4A31E-2B4E-4F00-8448-05B0C8FF36DE}" type="slidenum">
              <a:rPr lang="en-US"/>
              <a:pPr/>
              <a:t>81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62BCB-4A08-472E-8C50-01EB8E34DCFA}" type="slidenum">
              <a:rPr lang="en-US"/>
              <a:pPr/>
              <a:t>82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90EC1-FB47-44CA-A388-E89302A73417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15F4C-329A-4E56-9CCC-F1C8A9F7B14A}" type="slidenum">
              <a:rPr lang="en-US"/>
              <a:pPr/>
              <a:t>83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15CA-06E7-48FA-9DF7-8CF6F8E09063}" type="slidenum">
              <a:rPr lang="en-US"/>
              <a:pPr/>
              <a:t>84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98D426-F160-4052-805E-4C0C4853244A}" type="slidenum">
              <a:rPr lang="en-US"/>
              <a:pPr/>
              <a:t>85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25936-B744-43CA-9E0A-E87ADFB8FB17}" type="slidenum">
              <a:rPr lang="en-US"/>
              <a:pPr/>
              <a:t>86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76E80-A7F3-46AF-A71E-BE5027D08CDF}" type="slidenum">
              <a:rPr lang="en-US"/>
              <a:pPr/>
              <a:t>87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ACA6C-4726-4E1A-8685-F011683D10F1}" type="slidenum">
              <a:rPr lang="en-US"/>
              <a:pPr/>
              <a:t>88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0A9A7-F369-408C-9D4D-C4FC51524588}" type="slidenum">
              <a:rPr lang="en-US"/>
              <a:pPr/>
              <a:t>89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A40BA8-6EAA-49EE-B693-D570ABCC0805}" type="slidenum">
              <a:rPr lang="en-US"/>
              <a:pPr/>
              <a:t>90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C5C54-661F-4C55-8BE7-860BAFD338CD}" type="slidenum">
              <a:rPr lang="en-US"/>
              <a:pPr/>
              <a:t>91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A1315-491B-4727-AE24-F291647D0D11}" type="slidenum">
              <a:rPr lang="en-US"/>
              <a:pPr/>
              <a:t>92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4A9ED-F94C-4B9B-BFCB-6584775B56B7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65258-D5C4-4EDB-B0A6-7A3F53C3E3E1}" type="slidenum">
              <a:rPr lang="en-US"/>
              <a:pPr/>
              <a:t>93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C2D5E-0FF9-41A4-B4C4-6B8F45D08DBA}" type="slidenum">
              <a:rPr lang="en-US"/>
              <a:pPr/>
              <a:t>94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544ED-0913-43C4-A6DA-75FFC640870B}" type="slidenum">
              <a:rPr lang="en-US"/>
              <a:pPr/>
              <a:t>95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D98F-8E9B-4F87-BB1F-8C0C55F3BBA4}" type="slidenum">
              <a:rPr lang="en-US"/>
              <a:pPr/>
              <a:t>96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65DF-4AE9-482E-8098-D7F8F80BBF03}" type="slidenum">
              <a:rPr lang="en-US"/>
              <a:pPr/>
              <a:t>97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8F591-0724-4868-B679-11CD6A993F7C}" type="slidenum">
              <a:rPr lang="en-US"/>
              <a:pPr/>
              <a:t>98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5B933-3FC7-4269-86DB-0B1008FB01ED}" type="slidenum">
              <a:rPr lang="en-US"/>
              <a:pPr/>
              <a:t>99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2255F-F43D-476F-8257-24CC4C6B313E}" type="slidenum">
              <a:rPr lang="en-US"/>
              <a:pPr/>
              <a:t>100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6A19C-9DE7-46FF-A8E7-EBEFE7127DE4}" type="slidenum">
              <a:rPr lang="en-US"/>
              <a:pPr/>
              <a:t>101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16B2F-FB26-40B5-93CB-3F5E3A26CF86}" type="slidenum">
              <a:rPr lang="en-US"/>
              <a:pPr/>
              <a:t>102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4833C-A0F9-41B0-9D67-D9003799B6C7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2F03A-F0A4-4473-959A-AC0381380100}" type="slidenum">
              <a:rPr lang="en-US"/>
              <a:pPr/>
              <a:t>103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E8385-BE89-4F08-9F53-D0D96AF6D209}" type="slidenum">
              <a:rPr lang="en-US"/>
              <a:pPr/>
              <a:t>104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6EF0B-5B90-4AD1-B5E9-8767E21CDA83}" type="slidenum">
              <a:rPr lang="en-US"/>
              <a:pPr/>
              <a:t>105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59D9-04B8-4D76-A23B-1AAF1F3D08B7}" type="slidenum">
              <a:rPr lang="en-US"/>
              <a:pPr/>
              <a:t>106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3D1D8-12DD-46C6-8377-C35AA0532FBC}" type="slidenum">
              <a:rPr lang="en-US"/>
              <a:pPr/>
              <a:t>107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42B6E-22B4-4D68-8E62-23FC505328A1}" type="slidenum">
              <a:rPr lang="en-US"/>
              <a:pPr/>
              <a:t>108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B5D9C-622F-46BE-A37E-019B262B1FA1}" type="slidenum">
              <a:rPr lang="en-US"/>
              <a:pPr/>
              <a:t>109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82766-3995-4510-9064-B4DA2ACDA96E}" type="slidenum">
              <a:rPr lang="en-US"/>
              <a:pPr/>
              <a:t>110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4178A-D2A3-4EE3-A061-8F0CC67783D7}" type="slidenum">
              <a:rPr lang="en-US"/>
              <a:pPr/>
              <a:t>111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1EA0F-B260-4BE5-B27A-AFD651556770}" type="slidenum">
              <a:rPr lang="en-US"/>
              <a:pPr/>
              <a:t>112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55F60-7FC0-4ED3-9062-1C990303D06F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BD2FD-40F2-4570-B15D-79811F57410F}" type="slidenum">
              <a:rPr lang="en-US"/>
              <a:pPr/>
              <a:t>113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F2EB5-EC0E-45C7-8C8F-AD08DCB07E18}" type="slidenum">
              <a:rPr lang="en-US"/>
              <a:pPr/>
              <a:t>114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7ED7A-0D64-4FF3-8049-368E1EC4A839}" type="slidenum">
              <a:rPr lang="en-US"/>
              <a:pPr/>
              <a:t>115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DD8D3-1B1A-4A22-A524-3C34132131A6}" type="slidenum">
              <a:rPr lang="en-US"/>
              <a:pPr/>
              <a:t>116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3CCF4-AA6C-4031-AB72-3293E9066A94}" type="slidenum">
              <a:rPr lang="en-US"/>
              <a:pPr/>
              <a:t>117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274A6-8669-4B8F-B5B3-3BB13495D9B7}" type="slidenum">
              <a:rPr lang="en-US"/>
              <a:pPr/>
              <a:t>118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0118A-DC8F-41A5-9191-B5F4C6C71E44}" type="slidenum">
              <a:rPr lang="en-US"/>
              <a:pPr/>
              <a:t>119</a:t>
            </a:fld>
            <a:endParaRPr lang="en-US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88CBB-E96F-48FC-9A5B-AF047835CCAD}" type="slidenum">
              <a:rPr lang="en-US"/>
              <a:pPr/>
              <a:t>120</a:t>
            </a:fld>
            <a:endParaRPr lang="en-US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361A0-912D-4B74-88B2-F7BC10584B9D}" type="slidenum">
              <a:rPr lang="en-US"/>
              <a:pPr/>
              <a:t>121</a:t>
            </a:fld>
            <a:endParaRPr lang="en-US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E96EB0-6F79-4220-B6AF-96AFF344FA0F}" type="slidenum">
              <a:rPr lang="en-US"/>
              <a:pPr/>
              <a:t>122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D9A731A3-3687-4BF6-81E4-3EC0608B8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2FD3F9B-06BB-4F0D-A584-70A4D2D26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2A93AC28-ED86-4F4A-9FCA-048B06BB5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6692A622-75DC-4F25-BB10-371B08533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F22F89A-92FF-43AA-B815-3FE4A723A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481B4BFF-6F52-4392-A161-D797651A0F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CFA26CC1-99A8-42A4-98ED-E56FDF1EB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526F6F1B-DC72-4112-A14A-5B4F2B92F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8A5CFDBB-1570-400F-8D56-271A7EB7C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356BA312-8D30-4FFC-89EE-440763CB9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1F02FA6C-E2E7-4297-8B64-424158D23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6-</a:t>
            </a:r>
            <a:fld id="{02A21EEA-0737-4715-BA00-16B99659F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6400800"/>
            <a:ext cx="386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11" charset="0"/>
              </a:defRPr>
            </a:lvl1pPr>
          </a:lstStyle>
          <a:p>
            <a:r>
              <a:rPr lang="en-US"/>
              <a:t>6-</a:t>
            </a:r>
            <a:fld id="{29798E5F-2E4C-4264-A3CD-A4C5D1DE1F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  <a:ea typeface="ＭＳ Ｐゴシック" pitchFamily="-11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1" charset="0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6.bin"/><Relationship Id="rId21" Type="http://schemas.openxmlformats.org/officeDocument/2006/relationships/oleObject" Target="../embeddings/oleObject17.bin"/><Relationship Id="rId22" Type="http://schemas.openxmlformats.org/officeDocument/2006/relationships/oleObject" Target="../embeddings/oleObject18.bin"/><Relationship Id="rId23" Type="http://schemas.openxmlformats.org/officeDocument/2006/relationships/oleObject" Target="../embeddings/oleObject19.bin"/><Relationship Id="rId24" Type="http://schemas.openxmlformats.org/officeDocument/2006/relationships/oleObject" Target="../embeddings/oleObject20.bin"/><Relationship Id="rId25" Type="http://schemas.openxmlformats.org/officeDocument/2006/relationships/oleObject" Target="../embeddings/oleObject21.bin"/><Relationship Id="rId26" Type="http://schemas.openxmlformats.org/officeDocument/2006/relationships/oleObject" Target="../embeddings/oleObject22.bin"/><Relationship Id="rId27" Type="http://schemas.openxmlformats.org/officeDocument/2006/relationships/oleObject" Target="../embeddings/oleObject23.bin"/><Relationship Id="rId28" Type="http://schemas.openxmlformats.org/officeDocument/2006/relationships/oleObject" Target="../embeddings/oleObject24.bin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30" Type="http://schemas.openxmlformats.org/officeDocument/2006/relationships/oleObject" Target="../embeddings/oleObject26.bin"/><Relationship Id="rId31" Type="http://schemas.openxmlformats.org/officeDocument/2006/relationships/oleObject" Target="../embeddings/oleObject27.bin"/><Relationship Id="rId32" Type="http://schemas.openxmlformats.org/officeDocument/2006/relationships/oleObject" Target="../embeddings/oleObject28.bin"/><Relationship Id="rId9" Type="http://schemas.openxmlformats.org/officeDocument/2006/relationships/oleObject" Target="../embeddings/oleObject5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33" Type="http://schemas.openxmlformats.org/officeDocument/2006/relationships/oleObject" Target="../embeddings/oleObject29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oleObject" Target="../embeddings/oleObject10.bin"/><Relationship Id="rId15" Type="http://schemas.openxmlformats.org/officeDocument/2006/relationships/oleObject" Target="../embeddings/oleObject11.bin"/><Relationship Id="rId16" Type="http://schemas.openxmlformats.org/officeDocument/2006/relationships/oleObject" Target="../embeddings/oleObject12.bin"/><Relationship Id="rId17" Type="http://schemas.openxmlformats.org/officeDocument/2006/relationships/oleObject" Target="../embeddings/oleObject13.bin"/><Relationship Id="rId18" Type="http://schemas.openxmlformats.org/officeDocument/2006/relationships/oleObject" Target="../embeddings/oleObject14.bin"/><Relationship Id="rId19" Type="http://schemas.openxmlformats.org/officeDocument/2006/relationships/oleObject" Target="../embeddings/oleObject1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4" Type="http://schemas.openxmlformats.org/officeDocument/2006/relationships/oleObject" Target="../embeddings/oleObject190.bin"/><Relationship Id="rId5" Type="http://schemas.openxmlformats.org/officeDocument/2006/relationships/oleObject" Target="../embeddings/oleObject191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4" Type="http://schemas.openxmlformats.org/officeDocument/2006/relationships/oleObject" Target="../embeddings/oleObject192.bin"/><Relationship Id="rId5" Type="http://schemas.openxmlformats.org/officeDocument/2006/relationships/oleObject" Target="../embeddings/oleObject193.bin"/><Relationship Id="rId6" Type="http://schemas.openxmlformats.org/officeDocument/2006/relationships/oleObject" Target="../embeddings/oleObject19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oleObject" Target="../embeddings/oleObject195.bin"/><Relationship Id="rId5" Type="http://schemas.openxmlformats.org/officeDocument/2006/relationships/oleObject" Target="../embeddings/oleObject196.bin"/><Relationship Id="rId6" Type="http://schemas.openxmlformats.org/officeDocument/2006/relationships/oleObject" Target="../embeddings/oleObject197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oleObject198.bin"/><Relationship Id="rId5" Type="http://schemas.openxmlformats.org/officeDocument/2006/relationships/oleObject" Target="../embeddings/oleObject199.bin"/><Relationship Id="rId6" Type="http://schemas.openxmlformats.org/officeDocument/2006/relationships/oleObject" Target="../embeddings/oleObject20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oleObject201.bin"/><Relationship Id="rId5" Type="http://schemas.openxmlformats.org/officeDocument/2006/relationships/oleObject" Target="../embeddings/oleObject202.bin"/><Relationship Id="rId6" Type="http://schemas.openxmlformats.org/officeDocument/2006/relationships/oleObject" Target="../embeddings/oleObject203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oleObject" Target="../embeddings/oleObject204.bin"/><Relationship Id="rId5" Type="http://schemas.openxmlformats.org/officeDocument/2006/relationships/oleObject" Target="../embeddings/oleObject205.bin"/><Relationship Id="rId6" Type="http://schemas.openxmlformats.org/officeDocument/2006/relationships/oleObject" Target="../embeddings/oleObject206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oleObject" Target="../embeddings/oleObject44.bin"/><Relationship Id="rId21" Type="http://schemas.openxmlformats.org/officeDocument/2006/relationships/oleObject" Target="../embeddings/oleObject45.bin"/><Relationship Id="rId22" Type="http://schemas.openxmlformats.org/officeDocument/2006/relationships/oleObject" Target="../embeddings/oleObject46.bin"/><Relationship Id="rId23" Type="http://schemas.openxmlformats.org/officeDocument/2006/relationships/oleObject" Target="../embeddings/oleObject47.bin"/><Relationship Id="rId24" Type="http://schemas.openxmlformats.org/officeDocument/2006/relationships/oleObject" Target="../embeddings/oleObject48.bin"/><Relationship Id="rId25" Type="http://schemas.openxmlformats.org/officeDocument/2006/relationships/oleObject" Target="../embeddings/oleObject49.bin"/><Relationship Id="rId26" Type="http://schemas.openxmlformats.org/officeDocument/2006/relationships/oleObject" Target="../embeddings/oleObject50.bin"/><Relationship Id="rId27" Type="http://schemas.openxmlformats.org/officeDocument/2006/relationships/oleObject" Target="../embeddings/oleObject51.bin"/><Relationship Id="rId28" Type="http://schemas.openxmlformats.org/officeDocument/2006/relationships/oleObject" Target="../embeddings/oleObject52.bin"/><Relationship Id="rId29" Type="http://schemas.openxmlformats.org/officeDocument/2006/relationships/oleObject" Target="../embeddings/oleObject53.bin"/><Relationship Id="rId30" Type="http://schemas.openxmlformats.org/officeDocument/2006/relationships/oleObject" Target="../embeddings/oleObject54.bin"/><Relationship Id="rId31" Type="http://schemas.openxmlformats.org/officeDocument/2006/relationships/oleObject" Target="../embeddings/oleObject55.bin"/><Relationship Id="rId10" Type="http://schemas.openxmlformats.org/officeDocument/2006/relationships/oleObject" Target="../embeddings/oleObject34.bin"/><Relationship Id="rId11" Type="http://schemas.openxmlformats.org/officeDocument/2006/relationships/oleObject" Target="../embeddings/oleObject35.bin"/><Relationship Id="rId12" Type="http://schemas.openxmlformats.org/officeDocument/2006/relationships/oleObject" Target="../embeddings/oleObject36.bin"/><Relationship Id="rId13" Type="http://schemas.openxmlformats.org/officeDocument/2006/relationships/oleObject" Target="../embeddings/oleObject37.bin"/><Relationship Id="rId14" Type="http://schemas.openxmlformats.org/officeDocument/2006/relationships/oleObject" Target="../embeddings/oleObject38.bin"/><Relationship Id="rId15" Type="http://schemas.openxmlformats.org/officeDocument/2006/relationships/oleObject" Target="../embeddings/oleObject39.bin"/><Relationship Id="rId16" Type="http://schemas.openxmlformats.org/officeDocument/2006/relationships/oleObject" Target="../embeddings/oleObject40.bin"/><Relationship Id="rId17" Type="http://schemas.openxmlformats.org/officeDocument/2006/relationships/oleObject" Target="../embeddings/oleObject41.bin"/><Relationship Id="rId18" Type="http://schemas.openxmlformats.org/officeDocument/2006/relationships/oleObject" Target="../embeddings/oleObject42.bin"/><Relationship Id="rId19" Type="http://schemas.openxmlformats.org/officeDocument/2006/relationships/oleObject" Target="../embeddings/oleObject4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4" Type="http://schemas.openxmlformats.org/officeDocument/2006/relationships/oleObject" Target="../embeddings/oleObject20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4" Type="http://schemas.openxmlformats.org/officeDocument/2006/relationships/oleObject" Target="../embeddings/oleObject208.bin"/><Relationship Id="rId5" Type="http://schemas.openxmlformats.org/officeDocument/2006/relationships/oleObject" Target="../embeddings/oleObject209.bin"/><Relationship Id="rId6" Type="http://schemas.openxmlformats.org/officeDocument/2006/relationships/oleObject" Target="../embeddings/oleObject210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oleObject" Target="../embeddings/oleObject70.bin"/><Relationship Id="rId21" Type="http://schemas.openxmlformats.org/officeDocument/2006/relationships/oleObject" Target="../embeddings/oleObject71.bin"/><Relationship Id="rId22" Type="http://schemas.openxmlformats.org/officeDocument/2006/relationships/oleObject" Target="../embeddings/oleObject72.bin"/><Relationship Id="rId23" Type="http://schemas.openxmlformats.org/officeDocument/2006/relationships/oleObject" Target="../embeddings/oleObject73.bin"/><Relationship Id="rId24" Type="http://schemas.openxmlformats.org/officeDocument/2006/relationships/oleObject" Target="../embeddings/oleObject74.bin"/><Relationship Id="rId25" Type="http://schemas.openxmlformats.org/officeDocument/2006/relationships/oleObject" Target="../embeddings/oleObject75.bin"/><Relationship Id="rId26" Type="http://schemas.openxmlformats.org/officeDocument/2006/relationships/oleObject" Target="../embeddings/oleObject76.bin"/><Relationship Id="rId27" Type="http://schemas.openxmlformats.org/officeDocument/2006/relationships/oleObject" Target="../embeddings/oleObject77.bin"/><Relationship Id="rId28" Type="http://schemas.openxmlformats.org/officeDocument/2006/relationships/oleObject" Target="../embeddings/oleObject78.bin"/><Relationship Id="rId29" Type="http://schemas.openxmlformats.org/officeDocument/2006/relationships/oleObject" Target="../embeddings/oleObject79.bin"/><Relationship Id="rId30" Type="http://schemas.openxmlformats.org/officeDocument/2006/relationships/oleObject" Target="../embeddings/oleObject80.bin"/><Relationship Id="rId31" Type="http://schemas.openxmlformats.org/officeDocument/2006/relationships/oleObject" Target="../embeddings/oleObject81.bin"/><Relationship Id="rId10" Type="http://schemas.openxmlformats.org/officeDocument/2006/relationships/oleObject" Target="../embeddings/oleObject60.bin"/><Relationship Id="rId11" Type="http://schemas.openxmlformats.org/officeDocument/2006/relationships/oleObject" Target="../embeddings/oleObject61.bin"/><Relationship Id="rId12" Type="http://schemas.openxmlformats.org/officeDocument/2006/relationships/oleObject" Target="../embeddings/oleObject62.bin"/><Relationship Id="rId13" Type="http://schemas.openxmlformats.org/officeDocument/2006/relationships/oleObject" Target="../embeddings/oleObject63.bin"/><Relationship Id="rId14" Type="http://schemas.openxmlformats.org/officeDocument/2006/relationships/oleObject" Target="../embeddings/oleObject64.bin"/><Relationship Id="rId15" Type="http://schemas.openxmlformats.org/officeDocument/2006/relationships/oleObject" Target="../embeddings/oleObject65.bin"/><Relationship Id="rId16" Type="http://schemas.openxmlformats.org/officeDocument/2006/relationships/oleObject" Target="../embeddings/oleObject66.bin"/><Relationship Id="rId17" Type="http://schemas.openxmlformats.org/officeDocument/2006/relationships/oleObject" Target="../embeddings/oleObject67.bin"/><Relationship Id="rId18" Type="http://schemas.openxmlformats.org/officeDocument/2006/relationships/oleObject" Target="../embeddings/oleObject68.bin"/><Relationship Id="rId19" Type="http://schemas.openxmlformats.org/officeDocument/2006/relationships/oleObject" Target="../embeddings/oleObject6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31.w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4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4.w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31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9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20" Type="http://schemas.openxmlformats.org/officeDocument/2006/relationships/oleObject" Target="../embeddings/oleObject96.bin"/><Relationship Id="rId21" Type="http://schemas.openxmlformats.org/officeDocument/2006/relationships/oleObject" Target="../embeddings/oleObject97.bin"/><Relationship Id="rId22" Type="http://schemas.openxmlformats.org/officeDocument/2006/relationships/oleObject" Target="../embeddings/oleObject98.bin"/><Relationship Id="rId23" Type="http://schemas.openxmlformats.org/officeDocument/2006/relationships/oleObject" Target="../embeddings/oleObject99.bin"/><Relationship Id="rId24" Type="http://schemas.openxmlformats.org/officeDocument/2006/relationships/oleObject" Target="../embeddings/oleObject100.bin"/><Relationship Id="rId25" Type="http://schemas.openxmlformats.org/officeDocument/2006/relationships/oleObject" Target="../embeddings/oleObject101.bin"/><Relationship Id="rId26" Type="http://schemas.openxmlformats.org/officeDocument/2006/relationships/oleObject" Target="../embeddings/oleObject102.bin"/><Relationship Id="rId27" Type="http://schemas.openxmlformats.org/officeDocument/2006/relationships/oleObject" Target="../embeddings/oleObject103.bin"/><Relationship Id="rId28" Type="http://schemas.openxmlformats.org/officeDocument/2006/relationships/oleObject" Target="../embeddings/oleObject104.bin"/><Relationship Id="rId29" Type="http://schemas.openxmlformats.org/officeDocument/2006/relationships/oleObject" Target="../embeddings/oleObject105.bin"/><Relationship Id="rId30" Type="http://schemas.openxmlformats.org/officeDocument/2006/relationships/oleObject" Target="../embeddings/oleObject106.bin"/><Relationship Id="rId31" Type="http://schemas.openxmlformats.org/officeDocument/2006/relationships/oleObject" Target="../embeddings/oleObject107.bin"/><Relationship Id="rId10" Type="http://schemas.openxmlformats.org/officeDocument/2006/relationships/oleObject" Target="../embeddings/oleObject86.bin"/><Relationship Id="rId11" Type="http://schemas.openxmlformats.org/officeDocument/2006/relationships/oleObject" Target="../embeddings/oleObject87.bin"/><Relationship Id="rId12" Type="http://schemas.openxmlformats.org/officeDocument/2006/relationships/oleObject" Target="../embeddings/oleObject88.bin"/><Relationship Id="rId13" Type="http://schemas.openxmlformats.org/officeDocument/2006/relationships/oleObject" Target="../embeddings/oleObject89.bin"/><Relationship Id="rId14" Type="http://schemas.openxmlformats.org/officeDocument/2006/relationships/oleObject" Target="../embeddings/oleObject90.bin"/><Relationship Id="rId15" Type="http://schemas.openxmlformats.org/officeDocument/2006/relationships/oleObject" Target="../embeddings/oleObject91.bin"/><Relationship Id="rId16" Type="http://schemas.openxmlformats.org/officeDocument/2006/relationships/oleObject" Target="../embeddings/oleObject92.bin"/><Relationship Id="rId17" Type="http://schemas.openxmlformats.org/officeDocument/2006/relationships/oleObject" Target="../embeddings/oleObject93.bin"/><Relationship Id="rId18" Type="http://schemas.openxmlformats.org/officeDocument/2006/relationships/oleObject" Target="../embeddings/oleObject94.bin"/><Relationship Id="rId19" Type="http://schemas.openxmlformats.org/officeDocument/2006/relationships/oleObject" Target="../embeddings/oleObject9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8" Type="http://schemas.openxmlformats.org/officeDocument/2006/relationships/oleObject" Target="../embeddings/oleObject84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20" Type="http://schemas.openxmlformats.org/officeDocument/2006/relationships/oleObject" Target="../embeddings/oleObject124.bin"/><Relationship Id="rId21" Type="http://schemas.openxmlformats.org/officeDocument/2006/relationships/oleObject" Target="../embeddings/oleObject125.bin"/><Relationship Id="rId22" Type="http://schemas.openxmlformats.org/officeDocument/2006/relationships/oleObject" Target="../embeddings/oleObject126.bin"/><Relationship Id="rId23" Type="http://schemas.openxmlformats.org/officeDocument/2006/relationships/oleObject" Target="../embeddings/oleObject127.bin"/><Relationship Id="rId10" Type="http://schemas.openxmlformats.org/officeDocument/2006/relationships/oleObject" Target="../embeddings/oleObject114.bin"/><Relationship Id="rId11" Type="http://schemas.openxmlformats.org/officeDocument/2006/relationships/oleObject" Target="../embeddings/oleObject115.bin"/><Relationship Id="rId12" Type="http://schemas.openxmlformats.org/officeDocument/2006/relationships/oleObject" Target="../embeddings/oleObject116.bin"/><Relationship Id="rId13" Type="http://schemas.openxmlformats.org/officeDocument/2006/relationships/oleObject" Target="../embeddings/oleObject117.bin"/><Relationship Id="rId14" Type="http://schemas.openxmlformats.org/officeDocument/2006/relationships/oleObject" Target="../embeddings/oleObject118.bin"/><Relationship Id="rId15" Type="http://schemas.openxmlformats.org/officeDocument/2006/relationships/oleObject" Target="../embeddings/oleObject119.bin"/><Relationship Id="rId16" Type="http://schemas.openxmlformats.org/officeDocument/2006/relationships/oleObject" Target="../embeddings/oleObject120.bin"/><Relationship Id="rId17" Type="http://schemas.openxmlformats.org/officeDocument/2006/relationships/oleObject" Target="../embeddings/oleObject121.bin"/><Relationship Id="rId18" Type="http://schemas.openxmlformats.org/officeDocument/2006/relationships/oleObject" Target="../embeddings/oleObject122.bin"/><Relationship Id="rId19" Type="http://schemas.openxmlformats.org/officeDocument/2006/relationships/oleObject" Target="../embeddings/oleObject12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08.bin"/><Relationship Id="rId5" Type="http://schemas.openxmlformats.org/officeDocument/2006/relationships/oleObject" Target="../embeddings/oleObject109.bin"/><Relationship Id="rId6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8" Type="http://schemas.openxmlformats.org/officeDocument/2006/relationships/oleObject" Target="../embeddings/oleObject11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5.bin"/><Relationship Id="rId12" Type="http://schemas.openxmlformats.org/officeDocument/2006/relationships/oleObject" Target="../embeddings/oleObject136.bin"/><Relationship Id="rId13" Type="http://schemas.openxmlformats.org/officeDocument/2006/relationships/oleObject" Target="../embeddings/oleObject137.bin"/><Relationship Id="rId14" Type="http://schemas.openxmlformats.org/officeDocument/2006/relationships/oleObject" Target="../embeddings/oleObject138.bin"/><Relationship Id="rId15" Type="http://schemas.openxmlformats.org/officeDocument/2006/relationships/oleObject" Target="../embeddings/oleObject1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28.bin"/><Relationship Id="rId5" Type="http://schemas.openxmlformats.org/officeDocument/2006/relationships/oleObject" Target="../embeddings/oleObject129.bin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oleObject" Target="../embeddings/oleObject132.bin"/><Relationship Id="rId9" Type="http://schemas.openxmlformats.org/officeDocument/2006/relationships/oleObject" Target="../embeddings/oleObject133.bin"/><Relationship Id="rId10" Type="http://schemas.openxmlformats.org/officeDocument/2006/relationships/oleObject" Target="../embeddings/oleObject13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6.bin"/><Relationship Id="rId12" Type="http://schemas.openxmlformats.org/officeDocument/2006/relationships/oleObject" Target="../embeddings/oleObject147.bin"/><Relationship Id="rId13" Type="http://schemas.openxmlformats.org/officeDocument/2006/relationships/oleObject" Target="../embeddings/oleObject148.bin"/><Relationship Id="rId14" Type="http://schemas.openxmlformats.org/officeDocument/2006/relationships/oleObject" Target="../embeddings/oleObject149.bin"/><Relationship Id="rId15" Type="http://schemas.openxmlformats.org/officeDocument/2006/relationships/oleObject" Target="../embeddings/oleObject150.bin"/><Relationship Id="rId16" Type="http://schemas.openxmlformats.org/officeDocument/2006/relationships/oleObject" Target="../embeddings/oleObject151.bin"/><Relationship Id="rId17" Type="http://schemas.openxmlformats.org/officeDocument/2006/relationships/oleObject" Target="../embeddings/oleObject152.bin"/><Relationship Id="rId18" Type="http://schemas.openxmlformats.org/officeDocument/2006/relationships/oleObject" Target="../embeddings/oleObject15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40.bin"/><Relationship Id="rId5" Type="http://schemas.openxmlformats.org/officeDocument/2006/relationships/oleObject" Target="../embeddings/oleObject141.bin"/><Relationship Id="rId6" Type="http://schemas.openxmlformats.org/officeDocument/2006/relationships/image" Target="../media/image10.png"/><Relationship Id="rId7" Type="http://schemas.openxmlformats.org/officeDocument/2006/relationships/oleObject" Target="../embeddings/oleObject142.bin"/><Relationship Id="rId8" Type="http://schemas.openxmlformats.org/officeDocument/2006/relationships/oleObject" Target="../embeddings/oleObject143.bin"/><Relationship Id="rId9" Type="http://schemas.openxmlformats.org/officeDocument/2006/relationships/oleObject" Target="../embeddings/oleObject144.bin"/><Relationship Id="rId10" Type="http://schemas.openxmlformats.org/officeDocument/2006/relationships/oleObject" Target="../embeddings/oleObject14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54.bin"/><Relationship Id="rId6" Type="http://schemas.openxmlformats.org/officeDocument/2006/relationships/oleObject" Target="../embeddings/oleObject155.bin"/><Relationship Id="rId7" Type="http://schemas.openxmlformats.org/officeDocument/2006/relationships/oleObject" Target="../embeddings/oleObject156.bin"/><Relationship Id="rId8" Type="http://schemas.openxmlformats.org/officeDocument/2006/relationships/oleObject" Target="../embeddings/oleObject15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5.bin"/><Relationship Id="rId12" Type="http://schemas.openxmlformats.org/officeDocument/2006/relationships/oleObject" Target="../embeddings/oleObject166.bin"/><Relationship Id="rId13" Type="http://schemas.openxmlformats.org/officeDocument/2006/relationships/oleObject" Target="../embeddings/oleObject167.bin"/><Relationship Id="rId14" Type="http://schemas.openxmlformats.org/officeDocument/2006/relationships/oleObject" Target="../embeddings/oleObject168.bin"/><Relationship Id="rId15" Type="http://schemas.openxmlformats.org/officeDocument/2006/relationships/oleObject" Target="../embeddings/oleObject16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58.bin"/><Relationship Id="rId5" Type="http://schemas.openxmlformats.org/officeDocument/2006/relationships/oleObject" Target="../embeddings/oleObject159.bin"/><Relationship Id="rId6" Type="http://schemas.openxmlformats.org/officeDocument/2006/relationships/oleObject" Target="../embeddings/oleObject160.bin"/><Relationship Id="rId7" Type="http://schemas.openxmlformats.org/officeDocument/2006/relationships/oleObject" Target="../embeddings/oleObject161.bin"/><Relationship Id="rId8" Type="http://schemas.openxmlformats.org/officeDocument/2006/relationships/oleObject" Target="../embeddings/oleObject162.bin"/><Relationship Id="rId9" Type="http://schemas.openxmlformats.org/officeDocument/2006/relationships/oleObject" Target="../embeddings/oleObject163.bin"/><Relationship Id="rId10" Type="http://schemas.openxmlformats.org/officeDocument/2006/relationships/oleObject" Target="../embeddings/oleObject16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70.bin"/><Relationship Id="rId6" Type="http://schemas.openxmlformats.org/officeDocument/2006/relationships/oleObject" Target="../embeddings/oleObject171.bin"/><Relationship Id="rId7" Type="http://schemas.openxmlformats.org/officeDocument/2006/relationships/oleObject" Target="../embeddings/oleObject172.bin"/><Relationship Id="rId8" Type="http://schemas.openxmlformats.org/officeDocument/2006/relationships/oleObject" Target="../embeddings/oleObject173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74.bin"/><Relationship Id="rId6" Type="http://schemas.openxmlformats.org/officeDocument/2006/relationships/oleObject" Target="../embeddings/oleObject175.bin"/><Relationship Id="rId7" Type="http://schemas.openxmlformats.org/officeDocument/2006/relationships/oleObject" Target="../embeddings/oleObject176.bin"/><Relationship Id="rId8" Type="http://schemas.openxmlformats.org/officeDocument/2006/relationships/oleObject" Target="../embeddings/oleObject17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178.bin"/><Relationship Id="rId5" Type="http://schemas.openxmlformats.org/officeDocument/2006/relationships/oleObject" Target="../embeddings/oleObject179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0.png"/><Relationship Id="rId9" Type="http://schemas.openxmlformats.org/officeDocument/2006/relationships/oleObject" Target="../embeddings/oleObject182.bin"/><Relationship Id="rId10" Type="http://schemas.openxmlformats.org/officeDocument/2006/relationships/oleObject" Target="../embeddings/oleObject18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184.bin"/><Relationship Id="rId5" Type="http://schemas.openxmlformats.org/officeDocument/2006/relationships/oleObject" Target="../embeddings/oleObject185.bin"/><Relationship Id="rId6" Type="http://schemas.openxmlformats.org/officeDocument/2006/relationships/oleObject" Target="../embeddings/oleObject18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187.bin"/><Relationship Id="rId5" Type="http://schemas.openxmlformats.org/officeDocument/2006/relationships/oleObject" Target="../embeddings/oleObject188.bin"/><Relationship Id="rId6" Type="http://schemas.openxmlformats.org/officeDocument/2006/relationships/oleObject" Target="../embeddings/oleObject189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F47E2BC-DF31-41EE-9BDC-D8E6522F5426}" type="slidenum">
              <a:rPr lang="en-US"/>
              <a:pPr/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over ATM: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772400" cy="4114800"/>
          </a:xfrm>
        </p:spPr>
        <p:txBody>
          <a:bodyPr/>
          <a:lstStyle/>
          <a:p>
            <a:r>
              <a:rPr lang="en-US" smtClean="0"/>
              <a:t>UBR: for delay-tolerant applications </a:t>
            </a:r>
          </a:p>
          <a:p>
            <a:pPr lvl="1"/>
            <a:r>
              <a:rPr lang="en-US" smtClean="0"/>
              <a:t>e.g., ftp, telnet</a:t>
            </a:r>
          </a:p>
          <a:p>
            <a:r>
              <a:rPr lang="en-US" smtClean="0"/>
              <a:t>ABR: </a:t>
            </a:r>
          </a:p>
          <a:p>
            <a:pPr lvl="1"/>
            <a:r>
              <a:rPr lang="en-US" smtClean="0"/>
              <a:t>for delay sensitive applications, e.g., on-line sessions</a:t>
            </a:r>
          </a:p>
          <a:p>
            <a:pPr lvl="1"/>
            <a:r>
              <a:rPr lang="en-US" smtClean="0"/>
              <a:t>provides explicit congestion signaling</a:t>
            </a:r>
          </a:p>
          <a:p>
            <a:r>
              <a:rPr lang="en-US" smtClean="0"/>
              <a:t>TCP over UBR:</a:t>
            </a:r>
          </a:p>
          <a:p>
            <a:pPr lvl="1">
              <a:buFontTx/>
              <a:buChar char="-"/>
            </a:pPr>
            <a:r>
              <a:rPr lang="en-US" smtClean="0"/>
              <a:t>observation: when ATM cell is dropped, all other ATM cells that belong to the same IP datagram are useless</a:t>
            </a: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2400"/>
            <a:ext cx="15922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87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49F7F70-338F-49A0-9A8C-688490CF80D2}" type="slidenum">
              <a:rPr lang="en-US"/>
              <a:pPr/>
              <a:t>10</a:t>
            </a:fld>
            <a:endParaRPr lang="en-US"/>
          </a:p>
        </p:txBody>
      </p:sp>
      <p:sp>
        <p:nvSpPr>
          <p:cNvPr id="287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28705" name="Oval 5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06" name="Group 6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287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Text Box 8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28707" name="Picture 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08" name="Group 10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28739" name="Oval 11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740" name="Picture 12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8741" name="Group 13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28700" name="Object 2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70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28701" name="Object 2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70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28742" name="Group 16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28698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28699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28743" name="Group 19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2869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9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2869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97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28709" name="Line 22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Oval 23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1" name="Picture 24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2" name="Group 25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28694" name="Object 2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4" name="Clip" r:id="rId12" imgW="819000" imgH="847800" progId="">
                <p:embed/>
              </p:oleObj>
            </a:graphicData>
          </a:graphic>
        </p:graphicFrame>
        <p:graphicFrame>
          <p:nvGraphicFramePr>
            <p:cNvPr id="28695" name="Object 2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5" name="Clip" r:id="rId13" imgW="1266840" imgH="1200240" progId="">
                <p:embed/>
              </p:oleObj>
            </a:graphicData>
          </a:graphic>
        </p:graphicFrame>
      </p:grpSp>
      <p:grpSp>
        <p:nvGrpSpPr>
          <p:cNvPr id="28713" name="Group 28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28692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2" name="Clip" r:id="rId14" imgW="819000" imgH="847800" progId="">
                <p:embed/>
              </p:oleObj>
            </a:graphicData>
          </a:graphic>
        </p:graphicFrame>
        <p:graphicFrame>
          <p:nvGraphicFramePr>
            <p:cNvPr id="28693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3" name="Clip" r:id="rId15" imgW="1266840" imgH="1200240" progId="">
                <p:embed/>
              </p:oleObj>
            </a:graphicData>
          </a:graphic>
        </p:graphicFrame>
      </p:grpSp>
      <p:grpSp>
        <p:nvGrpSpPr>
          <p:cNvPr id="28714" name="Group 31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28690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90" name="Clip" r:id="rId16" imgW="819000" imgH="847800" progId="">
                <p:embed/>
              </p:oleObj>
            </a:graphicData>
          </a:graphic>
        </p:graphicFrame>
        <p:graphicFrame>
          <p:nvGraphicFramePr>
            <p:cNvPr id="28691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91" name="Clip" r:id="rId17" imgW="1266840" imgH="1200240" progId="">
                <p:embed/>
              </p:oleObj>
            </a:graphicData>
          </a:graphic>
        </p:graphicFrame>
      </p:grpSp>
      <p:sp>
        <p:nvSpPr>
          <p:cNvPr id="28715" name="Line 34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16" name="Group 35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28688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8" name="Clip" r:id="rId18" imgW="819000" imgH="847800" progId="">
                <p:embed/>
              </p:oleObj>
            </a:graphicData>
          </a:graphic>
        </p:graphicFrame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9" name="Clip" r:id="rId19" imgW="1266840" imgH="1200240" progId="">
                <p:embed/>
              </p:oleObj>
            </a:graphicData>
          </a:graphic>
        </p:graphicFrame>
      </p:grpSp>
      <p:sp>
        <p:nvSpPr>
          <p:cNvPr id="28717" name="Oval 38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718" name="Picture 39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9" name="Group 40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6" name="Clip" r:id="rId20" imgW="819000" imgH="847800" progId="">
                <p:embed/>
              </p:oleObj>
            </a:graphicData>
          </a:graphic>
        </p:graphicFrame>
        <p:graphicFrame>
          <p:nvGraphicFramePr>
            <p:cNvPr id="28687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7" name="Clip" r:id="rId21" imgW="1266840" imgH="1200240" progId="">
                <p:embed/>
              </p:oleObj>
            </a:graphicData>
          </a:graphic>
        </p:graphicFrame>
      </p:grpSp>
      <p:grpSp>
        <p:nvGrpSpPr>
          <p:cNvPr id="28720" name="Group 43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4" name="Clip" r:id="rId22" imgW="819000" imgH="847800" progId="">
                <p:embed/>
              </p:oleObj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5" name="Clip" r:id="rId23" imgW="1266840" imgH="1200240" progId="">
                <p:embed/>
              </p:oleObj>
            </a:graphicData>
          </a:graphic>
        </p:graphicFrame>
      </p:grpSp>
      <p:grpSp>
        <p:nvGrpSpPr>
          <p:cNvPr id="28721" name="Group 46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2" name="Clip" r:id="rId24" imgW="819000" imgH="847800" progId="">
                <p:embed/>
              </p:oleObj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3" name="Clip" r:id="rId25" imgW="1266840" imgH="1200240" progId="">
                <p:embed/>
              </p:oleObj>
            </a:graphicData>
          </a:graphic>
        </p:graphicFrame>
      </p:grpSp>
      <p:grpSp>
        <p:nvGrpSpPr>
          <p:cNvPr id="28722" name="Group 49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80" name="Clip" r:id="rId26" imgW="819000" imgH="847800" progId="">
                <p:embed/>
              </p:oleObj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81" name="Clip" r:id="rId27" imgW="1266840" imgH="1200240" progId="">
                <p:embed/>
              </p:oleObj>
            </a:graphicData>
          </a:graphic>
        </p:graphicFrame>
      </p:grpSp>
      <p:grpSp>
        <p:nvGrpSpPr>
          <p:cNvPr id="28723" name="Group 52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8678" name="Clip" r:id="rId28" imgW="819000" imgH="847800" progId="">
                <p:embed/>
              </p:oleObj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8679" name="Clip" r:id="rId29" imgW="1266840" imgH="1200240" progId="">
                <p:embed/>
              </p:oleObj>
            </a:graphicData>
          </a:graphic>
        </p:graphicFrame>
      </p:grpSp>
      <p:grpSp>
        <p:nvGrpSpPr>
          <p:cNvPr id="28724" name="Group 55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28734" name="Group 56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28676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6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28677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7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28735" name="Line 59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0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1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2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5" name="Line 63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Line 64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5257800" y="1228725"/>
            <a:ext cx="3633788" cy="4567238"/>
            <a:chOff x="3312" y="774"/>
            <a:chExt cx="2289" cy="2877"/>
          </a:xfrm>
        </p:grpSpPr>
        <p:sp>
          <p:nvSpPr>
            <p:cNvPr id="28728" name="Rectangle 84"/>
            <p:cNvSpPr>
              <a:spLocks noChangeArrowheads="1"/>
            </p:cNvSpPr>
            <p:nvPr/>
          </p:nvSpPr>
          <p:spPr bwMode="auto">
            <a:xfrm>
              <a:off x="3465" y="1125"/>
              <a:ext cx="2127" cy="13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85"/>
            <p:cNvSpPr>
              <a:spLocks noChangeArrowheads="1"/>
            </p:cNvSpPr>
            <p:nvPr/>
          </p:nvSpPr>
          <p:spPr bwMode="auto">
            <a:xfrm>
              <a:off x="3518" y="102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Rectangle 83"/>
            <p:cNvSpPr>
              <a:spLocks noChangeArrowheads="1"/>
            </p:cNvSpPr>
            <p:nvPr/>
          </p:nvSpPr>
          <p:spPr bwMode="auto">
            <a:xfrm>
              <a:off x="3517" y="1002"/>
              <a:ext cx="20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wireless hosts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laptop, PDA, IP phone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run applications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may be stationary (non-mobile) or mobile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/>
                <a:t>wireless does </a:t>
              </a:r>
              <a:r>
                <a:rPr lang="en-US" i="1"/>
                <a:t>not</a:t>
              </a:r>
              <a:r>
                <a:rPr lang="en-US"/>
                <a:t> always mean mobility</a:t>
              </a:r>
            </a:p>
          </p:txBody>
        </p:sp>
        <p:grpSp>
          <p:nvGrpSpPr>
            <p:cNvPr id="28731" name="Group 70"/>
            <p:cNvGrpSpPr>
              <a:grpSpLocks/>
            </p:cNvGrpSpPr>
            <p:nvPr/>
          </p:nvGrpSpPr>
          <p:grpSpPr bwMode="auto">
            <a:xfrm>
              <a:off x="4805" y="774"/>
              <a:ext cx="509" cy="421"/>
              <a:chOff x="2870" y="1518"/>
              <a:chExt cx="292" cy="320"/>
            </a:xfrm>
          </p:grpSpPr>
          <p:graphicFrame>
            <p:nvGraphicFramePr>
              <p:cNvPr id="28674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8674" name="Clip" r:id="rId32" imgW="819000" imgH="847800" progId="">
                  <p:embed/>
                </p:oleObj>
              </a:graphicData>
            </a:graphic>
          </p:graphicFrame>
          <p:graphicFrame>
            <p:nvGraphicFramePr>
              <p:cNvPr id="28675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8675" name="Clip" r:id="rId33" imgW="1266840" imgH="1200240" progId="">
                  <p:embed/>
                </p:oleObj>
              </a:graphicData>
            </a:graphic>
          </p:graphicFrame>
        </p:grpSp>
        <p:sp>
          <p:nvSpPr>
            <p:cNvPr id="28732" name="Line 86"/>
            <p:cNvSpPr>
              <a:spLocks noChangeShapeType="1"/>
            </p:cNvSpPr>
            <p:nvPr/>
          </p:nvSpPr>
          <p:spPr bwMode="auto">
            <a:xfrm flipH="1">
              <a:off x="3899" y="2464"/>
              <a:ext cx="603" cy="11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33" name="Line 87"/>
            <p:cNvSpPr>
              <a:spLocks noChangeShapeType="1"/>
            </p:cNvSpPr>
            <p:nvPr/>
          </p:nvSpPr>
          <p:spPr bwMode="auto">
            <a:xfrm flipH="1">
              <a:off x="3312" y="2454"/>
              <a:ext cx="1188" cy="8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9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8C658DA-2B3A-4649-83B3-5FAF058D6DF2}" type="slidenum">
              <a:rPr lang="en-US"/>
              <a:pPr/>
              <a:t>100</a:t>
            </a:fld>
            <a:endParaRPr lang="en-US"/>
          </a:p>
        </p:txBody>
      </p:sp>
      <p:sp>
        <p:nvSpPr>
          <p:cNvPr id="199686" name="Freeform 2"/>
          <p:cNvSpPr>
            <a:spLocks/>
          </p:cNvSpPr>
          <p:nvPr/>
        </p:nvSpPr>
        <p:spPr bwMode="auto">
          <a:xfrm>
            <a:off x="1257300" y="1727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87" name="Group 3"/>
          <p:cNvGrpSpPr>
            <a:grpSpLocks/>
          </p:cNvGrpSpPr>
          <p:nvPr/>
        </p:nvGrpSpPr>
        <p:grpSpPr bwMode="auto">
          <a:xfrm>
            <a:off x="2312988" y="2708275"/>
            <a:ext cx="501650" cy="233363"/>
            <a:chOff x="3600" y="219"/>
            <a:chExt cx="360" cy="175"/>
          </a:xfrm>
        </p:grpSpPr>
        <p:sp>
          <p:nvSpPr>
            <p:cNvPr id="19980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80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80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81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81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81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81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9688" name="Group 17"/>
          <p:cNvGrpSpPr>
            <a:grpSpLocks/>
          </p:cNvGrpSpPr>
          <p:nvPr/>
        </p:nvGrpSpPr>
        <p:grpSpPr bwMode="auto">
          <a:xfrm>
            <a:off x="1416050" y="2362200"/>
            <a:ext cx="1333500" cy="342900"/>
            <a:chOff x="8025" y="5070"/>
            <a:chExt cx="2100" cy="540"/>
          </a:xfrm>
        </p:grpSpPr>
        <p:sp>
          <p:nvSpPr>
            <p:cNvPr id="19980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0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68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Mobility: registration</a:t>
            </a:r>
          </a:p>
        </p:txBody>
      </p:sp>
      <p:sp>
        <p:nvSpPr>
          <p:cNvPr id="43419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914400" y="5029200"/>
            <a:ext cx="7772400" cy="182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End result:</a:t>
            </a:r>
          </a:p>
          <a:p>
            <a:r>
              <a:rPr lang="en-US" sz="2400" smtClean="0"/>
              <a:t>Foreign agent knows about mobile</a:t>
            </a:r>
          </a:p>
          <a:p>
            <a:r>
              <a:rPr lang="en-US" sz="2400" smtClean="0"/>
              <a:t>Home agent knows location of mobile</a:t>
            </a:r>
          </a:p>
        </p:txBody>
      </p:sp>
      <p:grpSp>
        <p:nvGrpSpPr>
          <p:cNvPr id="199691" name="Group 23"/>
          <p:cNvGrpSpPr>
            <a:grpSpLocks/>
          </p:cNvGrpSpPr>
          <p:nvPr/>
        </p:nvGrpSpPr>
        <p:grpSpPr bwMode="auto">
          <a:xfrm>
            <a:off x="1165225" y="1920875"/>
            <a:ext cx="914400" cy="590550"/>
            <a:chOff x="10665" y="3225"/>
            <a:chExt cx="1440" cy="930"/>
          </a:xfrm>
        </p:grpSpPr>
        <p:sp>
          <p:nvSpPr>
            <p:cNvPr id="199731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32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9733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4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5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6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7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8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9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0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1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2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3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4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5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6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7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8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9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0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1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2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3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4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5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6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7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8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9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0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1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2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3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4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5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6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7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8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9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0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1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2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3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4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5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6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7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8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9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0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1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2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3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4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5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6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7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8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9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0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1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2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3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4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5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6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7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8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9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0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9692" name="Freeform 94"/>
          <p:cNvSpPr>
            <a:spLocks/>
          </p:cNvSpPr>
          <p:nvPr/>
        </p:nvSpPr>
        <p:spPr bwMode="auto">
          <a:xfrm>
            <a:off x="6057900" y="15843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9693" name="Group 95"/>
          <p:cNvGrpSpPr>
            <a:grpSpLocks/>
          </p:cNvGrpSpPr>
          <p:nvPr/>
        </p:nvGrpSpPr>
        <p:grpSpPr bwMode="auto">
          <a:xfrm>
            <a:off x="6350000" y="2822575"/>
            <a:ext cx="501650" cy="233363"/>
            <a:chOff x="3600" y="219"/>
            <a:chExt cx="360" cy="175"/>
          </a:xfrm>
        </p:grpSpPr>
        <p:sp>
          <p:nvSpPr>
            <p:cNvPr id="199718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9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0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1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9722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9723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9728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9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30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9724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9725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6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27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9694" name="Line 109"/>
          <p:cNvSpPr>
            <a:spLocks noChangeShapeType="1"/>
          </p:cNvSpPr>
          <p:nvPr/>
        </p:nvSpPr>
        <p:spPr bwMode="auto">
          <a:xfrm>
            <a:off x="6380163" y="2651125"/>
            <a:ext cx="13335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5" name="Line 110"/>
          <p:cNvSpPr>
            <a:spLocks noChangeShapeType="1"/>
          </p:cNvSpPr>
          <p:nvPr/>
        </p:nvSpPr>
        <p:spPr bwMode="auto">
          <a:xfrm>
            <a:off x="6589713" y="26511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6" name="Line 111"/>
          <p:cNvSpPr>
            <a:spLocks noChangeShapeType="1"/>
          </p:cNvSpPr>
          <p:nvPr/>
        </p:nvSpPr>
        <p:spPr bwMode="auto">
          <a:xfrm>
            <a:off x="7442200" y="24844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9697" name="Group 112"/>
          <p:cNvGrpSpPr>
            <a:grpSpLocks/>
          </p:cNvGrpSpPr>
          <p:nvPr/>
        </p:nvGrpSpPr>
        <p:grpSpPr bwMode="auto">
          <a:xfrm>
            <a:off x="6985000" y="2012950"/>
            <a:ext cx="914400" cy="590550"/>
            <a:chOff x="10665" y="3225"/>
            <a:chExt cx="1440" cy="930"/>
          </a:xfrm>
        </p:grpSpPr>
        <p:sp>
          <p:nvSpPr>
            <p:cNvPr id="199716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17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968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9682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968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9683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9698" name="Freeform 117"/>
          <p:cNvSpPr>
            <a:spLocks/>
          </p:cNvSpPr>
          <p:nvPr/>
        </p:nvSpPr>
        <p:spPr bwMode="auto">
          <a:xfrm>
            <a:off x="3598863" y="25304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99" name="Text Box 118"/>
          <p:cNvSpPr txBox="1">
            <a:spLocks noChangeArrowheads="1"/>
          </p:cNvSpPr>
          <p:nvPr/>
        </p:nvSpPr>
        <p:spPr bwMode="auto">
          <a:xfrm>
            <a:off x="3773488" y="28273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9700" name="Text Box 119"/>
          <p:cNvSpPr txBox="1">
            <a:spLocks noChangeArrowheads="1"/>
          </p:cNvSpPr>
          <p:nvPr/>
        </p:nvSpPr>
        <p:spPr bwMode="auto">
          <a:xfrm>
            <a:off x="1635125" y="1535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 network</a:t>
            </a:r>
          </a:p>
        </p:txBody>
      </p:sp>
      <p:sp>
        <p:nvSpPr>
          <p:cNvPr id="199701" name="Text Box 120"/>
          <p:cNvSpPr txBox="1">
            <a:spLocks noChangeArrowheads="1"/>
          </p:cNvSpPr>
          <p:nvPr/>
        </p:nvSpPr>
        <p:spPr bwMode="auto">
          <a:xfrm>
            <a:off x="5861050" y="13001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 network</a:t>
            </a:r>
          </a:p>
        </p:txBody>
      </p: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6600825" y="2409825"/>
            <a:ext cx="2141538" cy="2341563"/>
            <a:chOff x="4158" y="1518"/>
            <a:chExt cx="1349" cy="1475"/>
          </a:xfrm>
        </p:grpSpPr>
        <p:sp>
          <p:nvSpPr>
            <p:cNvPr id="199710" name="Line 122"/>
            <p:cNvSpPr>
              <a:spLocks noChangeShapeType="1"/>
            </p:cNvSpPr>
            <p:nvPr/>
          </p:nvSpPr>
          <p:spPr bwMode="auto">
            <a:xfrm flipV="1">
              <a:off x="4261" y="1538"/>
              <a:ext cx="31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11" name="Group 123"/>
            <p:cNvGrpSpPr>
              <a:grpSpLocks/>
            </p:cNvGrpSpPr>
            <p:nvPr/>
          </p:nvGrpSpPr>
          <p:grpSpPr bwMode="auto">
            <a:xfrm>
              <a:off x="4324" y="1518"/>
              <a:ext cx="202" cy="231"/>
              <a:chOff x="618" y="3500"/>
              <a:chExt cx="202" cy="231"/>
            </a:xfrm>
          </p:grpSpPr>
          <p:sp>
            <p:nvSpPr>
              <p:cNvPr id="199714" name="Oval 124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5" name="Text Box 125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199712" name="Text Box 126"/>
            <p:cNvSpPr txBox="1">
              <a:spLocks noChangeArrowheads="1"/>
            </p:cNvSpPr>
            <p:nvPr/>
          </p:nvSpPr>
          <p:spPr bwMode="auto">
            <a:xfrm>
              <a:off x="4158" y="2167"/>
              <a:ext cx="134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mobile contacts foreign agent on entering visited network</a:t>
              </a:r>
            </a:p>
          </p:txBody>
        </p:sp>
        <p:sp>
          <p:nvSpPr>
            <p:cNvPr id="199713" name="Line 127"/>
            <p:cNvSpPr>
              <a:spLocks noChangeShapeType="1"/>
            </p:cNvSpPr>
            <p:nvPr/>
          </p:nvSpPr>
          <p:spPr bwMode="auto">
            <a:xfrm>
              <a:off x="4512" y="1760"/>
              <a:ext cx="560" cy="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28"/>
          <p:cNvGrpSpPr>
            <a:grpSpLocks/>
          </p:cNvGrpSpPr>
          <p:nvPr/>
        </p:nvGrpSpPr>
        <p:grpSpPr bwMode="auto">
          <a:xfrm>
            <a:off x="2435225" y="2676525"/>
            <a:ext cx="4046538" cy="2087563"/>
            <a:chOff x="1534" y="1686"/>
            <a:chExt cx="2549" cy="1315"/>
          </a:xfrm>
        </p:grpSpPr>
        <p:sp>
          <p:nvSpPr>
            <p:cNvPr id="199704" name="Line 129"/>
            <p:cNvSpPr>
              <a:spLocks noChangeShapeType="1"/>
            </p:cNvSpPr>
            <p:nvPr/>
          </p:nvSpPr>
          <p:spPr bwMode="auto">
            <a:xfrm flipH="1" flipV="1">
              <a:off x="1801" y="1762"/>
              <a:ext cx="2167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9705" name="Group 130"/>
            <p:cNvGrpSpPr>
              <a:grpSpLocks/>
            </p:cNvGrpSpPr>
            <p:nvPr/>
          </p:nvGrpSpPr>
          <p:grpSpPr bwMode="auto">
            <a:xfrm>
              <a:off x="2724" y="1686"/>
              <a:ext cx="214" cy="231"/>
              <a:chOff x="618" y="3500"/>
              <a:chExt cx="214" cy="231"/>
            </a:xfrm>
          </p:grpSpPr>
          <p:sp>
            <p:nvSpPr>
              <p:cNvPr id="199708" name="Oval 131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9" name="Text Box 132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199706" name="Text Box 133"/>
            <p:cNvSpPr txBox="1">
              <a:spLocks noChangeArrowheads="1"/>
            </p:cNvSpPr>
            <p:nvPr/>
          </p:nvSpPr>
          <p:spPr bwMode="auto">
            <a:xfrm>
              <a:off x="1534" y="2367"/>
              <a:ext cx="2549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foreign agent contacts home agent home: “this mobile is resident in my network”</a:t>
              </a:r>
            </a:p>
          </p:txBody>
        </p:sp>
        <p:sp>
          <p:nvSpPr>
            <p:cNvPr id="199707" name="Line 134"/>
            <p:cNvSpPr>
              <a:spLocks noChangeShapeType="1"/>
            </p:cNvSpPr>
            <p:nvPr/>
          </p:nvSpPr>
          <p:spPr bwMode="auto">
            <a:xfrm flipH="1" flipV="1">
              <a:off x="2824" y="1944"/>
              <a:ext cx="0" cy="4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17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6D9F51-DB2F-47C7-912A-A8559CA5A75C}" type="slidenum">
              <a:rPr lang="en-US"/>
              <a:pPr/>
              <a:t>101</a:t>
            </a:fld>
            <a:endParaRPr lang="en-US"/>
          </a:p>
        </p:txBody>
      </p:sp>
      <p:sp>
        <p:nvSpPr>
          <p:cNvPr id="201735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36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1871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2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3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874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875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876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8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877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8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8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1737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1868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69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70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73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Indirect Routing</a:t>
            </a:r>
          </a:p>
        </p:txBody>
      </p:sp>
      <p:grpSp>
        <p:nvGrpSpPr>
          <p:cNvPr id="201739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1798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99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1800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1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2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3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4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5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6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7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8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09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0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1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2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3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4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5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6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7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8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19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0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1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2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3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4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5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6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7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8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29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0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1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2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3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4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5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6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7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8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39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0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1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2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3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4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5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6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7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8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49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0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1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2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3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4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5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6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7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8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59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0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1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2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3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4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5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6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67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1740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1741" name="Group 94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201785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6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7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88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1789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790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179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1791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179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9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1742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3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4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1745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1783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1784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173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173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173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173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1746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7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1748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1730" r:id="rId6" imgW="1305000" imgH="1085760" progId="">
              <p:embed/>
            </p:oleObj>
          </a:graphicData>
        </a:graphic>
      </p:graphicFrame>
      <p:sp>
        <p:nvSpPr>
          <p:cNvPr id="201749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1750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grpSp>
        <p:nvGrpSpPr>
          <p:cNvPr id="13" name="Group 122"/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201779" name="Line 123"/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80" name="Group 124"/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201781" name="Oval 12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82" name="Text Box 12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201775" name="Freeform 128"/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  <a:gd name="T9" fmla="*/ 0 w 2196"/>
                <a:gd name="T10" fmla="*/ 0 h 318"/>
                <a:gd name="T11" fmla="*/ 2196 w 2196"/>
                <a:gd name="T12" fmla="*/ 318 h 3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6" name="Group 129"/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201777" name="Oval 13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8" name="Text Box 13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7" name="Group 132"/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201771" name="Freeform 13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72" name="Group 134"/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201773" name="Oval 13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4" name="Text Box 13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201767" name="Line 138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1768" name="Group 139"/>
            <p:cNvGrpSpPr>
              <a:grpSpLocks/>
            </p:cNvGrpSpPr>
            <p:nvPr/>
          </p:nvGrpSpPr>
          <p:grpSpPr bwMode="auto">
            <a:xfrm>
              <a:off x="2172" y="2702"/>
              <a:ext cx="202" cy="231"/>
              <a:chOff x="618" y="3500"/>
              <a:chExt cx="202" cy="231"/>
            </a:xfrm>
          </p:grpSpPr>
          <p:sp>
            <p:nvSpPr>
              <p:cNvPr id="201769" name="Oval 14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770" name="Text Box 14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201765" name="Text Box 143"/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correspondent addresses packets using home address of mobile</a:t>
              </a:r>
            </a:p>
          </p:txBody>
        </p:sp>
        <p:sp>
          <p:nvSpPr>
            <p:cNvPr id="201766" name="Line 144"/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145"/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201763" name="Text Box 146"/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home agent intercepts packets, forwards to foreign agent</a:t>
              </a:r>
            </a:p>
          </p:txBody>
        </p:sp>
        <p:sp>
          <p:nvSpPr>
            <p:cNvPr id="201764" name="Line 147"/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" name="Group 148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1761" name="Text Box 149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1762" name="Line 150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" name="Group 151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1759" name="Text Box 152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1760" name="Line 153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37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C5F77D6-70A2-46D6-887D-9C59AC3D4AF6}" type="slidenum">
              <a:rPr lang="en-US"/>
              <a:pPr/>
              <a:t>102</a:t>
            </a:fld>
            <a:endParaRPr lang="en-US"/>
          </a:p>
        </p:txBody>
      </p:sp>
      <p:sp>
        <p:nvSpPr>
          <p:cNvPr id="2037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 smtClean="0"/>
              <a:t>Indirect Routing: comments</a:t>
            </a:r>
          </a:p>
        </p:txBody>
      </p:sp>
      <p:sp>
        <p:nvSpPr>
          <p:cNvPr id="2037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z="2400" smtClean="0"/>
              <a:t>Mobile uses two addresses: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permanent address:</a:t>
            </a:r>
            <a:r>
              <a:rPr lang="en-US" smtClean="0"/>
              <a:t> used by correspondent (hence mobile location is </a:t>
            </a:r>
            <a:r>
              <a:rPr lang="en-US" i="1" smtClean="0">
                <a:solidFill>
                  <a:srgbClr val="FF0000"/>
                </a:solidFill>
              </a:rPr>
              <a:t>transparent</a:t>
            </a:r>
            <a:r>
              <a:rPr lang="en-US" smtClean="0"/>
              <a:t> to correspondent)</a:t>
            </a:r>
          </a:p>
          <a:p>
            <a:pPr lvl="1"/>
            <a:r>
              <a:rPr lang="en-US" smtClean="0">
                <a:solidFill>
                  <a:schemeClr val="accent2"/>
                </a:solidFill>
              </a:rPr>
              <a:t>care-of-address:</a:t>
            </a:r>
            <a:r>
              <a:rPr lang="en-US" smtClean="0"/>
              <a:t> used by home agent to forward datagrams to mobile</a:t>
            </a:r>
          </a:p>
          <a:p>
            <a:r>
              <a:rPr lang="en-US" sz="2400" smtClean="0"/>
              <a:t>foreign agent functions may be done by mobile itself</a:t>
            </a:r>
          </a:p>
          <a:p>
            <a:r>
              <a:rPr lang="en-US" sz="2400" smtClean="0">
                <a:solidFill>
                  <a:schemeClr val="accent2"/>
                </a:solidFill>
              </a:rPr>
              <a:t>triangle routing:</a:t>
            </a:r>
            <a:r>
              <a:rPr lang="en-US" sz="2400" smtClean="0"/>
              <a:t> correspondent-home-network-mobile</a:t>
            </a:r>
          </a:p>
          <a:p>
            <a:pPr lvl="1"/>
            <a:r>
              <a:rPr lang="en-US" smtClean="0"/>
              <a:t>inefficient when </a:t>
            </a:r>
          </a:p>
          <a:p>
            <a:pPr lvl="1">
              <a:buFont typeface="ZapfDingbats" pitchFamily="82" charset="2"/>
              <a:buNone/>
            </a:pPr>
            <a:r>
              <a:rPr lang="en-US" smtClean="0"/>
              <a:t>correspondent, mobile </a:t>
            </a:r>
          </a:p>
          <a:p>
            <a:pPr lvl="1">
              <a:buFont typeface="ZapfDingbats" pitchFamily="82" charset="2"/>
              <a:buNone/>
            </a:pPr>
            <a:r>
              <a:rPr lang="en-US" smtClean="0"/>
              <a:t>are in same network</a:t>
            </a:r>
            <a:endParaRPr lang="en-US" sz="2000" smtClean="0"/>
          </a:p>
        </p:txBody>
      </p:sp>
      <p:grpSp>
        <p:nvGrpSpPr>
          <p:cNvPr id="203785" name="Group 4"/>
          <p:cNvGrpSpPr>
            <a:grpSpLocks/>
          </p:cNvGrpSpPr>
          <p:nvPr/>
        </p:nvGrpSpPr>
        <p:grpSpPr bwMode="auto">
          <a:xfrm>
            <a:off x="4687888" y="4364038"/>
            <a:ext cx="3154362" cy="1449387"/>
            <a:chOff x="958" y="1566"/>
            <a:chExt cx="4242" cy="2155"/>
          </a:xfrm>
        </p:grpSpPr>
        <p:sp>
          <p:nvSpPr>
            <p:cNvPr id="203786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87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203906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7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8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909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3910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3911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391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7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8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912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391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4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915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3788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203903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4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05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3789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203833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3834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203835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298 w 788"/>
                    <a:gd name="T1" fmla="*/ 0 h 1138"/>
                    <a:gd name="T2" fmla="*/ 263 w 788"/>
                    <a:gd name="T3" fmla="*/ 0 h 1138"/>
                    <a:gd name="T4" fmla="*/ 219 w 788"/>
                    <a:gd name="T5" fmla="*/ 4 h 1138"/>
                    <a:gd name="T6" fmla="*/ 167 w 788"/>
                    <a:gd name="T7" fmla="*/ 12 h 1138"/>
                    <a:gd name="T8" fmla="*/ 116 w 788"/>
                    <a:gd name="T9" fmla="*/ 25 h 1138"/>
                    <a:gd name="T10" fmla="*/ 67 w 788"/>
                    <a:gd name="T11" fmla="*/ 45 h 1138"/>
                    <a:gd name="T12" fmla="*/ 29 w 788"/>
                    <a:gd name="T13" fmla="*/ 73 h 1138"/>
                    <a:gd name="T14" fmla="*/ 6 w 788"/>
                    <a:gd name="T15" fmla="*/ 109 h 1138"/>
                    <a:gd name="T16" fmla="*/ 0 w 788"/>
                    <a:gd name="T17" fmla="*/ 137 h 1138"/>
                    <a:gd name="T18" fmla="*/ 3 w 788"/>
                    <a:gd name="T19" fmla="*/ 152 h 1138"/>
                    <a:gd name="T20" fmla="*/ 13 w 788"/>
                    <a:gd name="T21" fmla="*/ 197 h 1138"/>
                    <a:gd name="T22" fmla="*/ 39 w 788"/>
                    <a:gd name="T23" fmla="*/ 290 h 1138"/>
                    <a:gd name="T24" fmla="*/ 76 w 788"/>
                    <a:gd name="T25" fmla="*/ 410 h 1138"/>
                    <a:gd name="T26" fmla="*/ 123 w 788"/>
                    <a:gd name="T27" fmla="*/ 543 h 1138"/>
                    <a:gd name="T28" fmla="*/ 176 w 788"/>
                    <a:gd name="T29" fmla="*/ 684 h 1138"/>
                    <a:gd name="T30" fmla="*/ 235 w 788"/>
                    <a:gd name="T31" fmla="*/ 822 h 1138"/>
                    <a:gd name="T32" fmla="*/ 293 w 788"/>
                    <a:gd name="T33" fmla="*/ 949 h 1138"/>
                    <a:gd name="T34" fmla="*/ 352 w 788"/>
                    <a:gd name="T35" fmla="*/ 1055 h 1138"/>
                    <a:gd name="T36" fmla="*/ 389 w 788"/>
                    <a:gd name="T37" fmla="*/ 1109 h 1138"/>
                    <a:gd name="T38" fmla="*/ 406 w 788"/>
                    <a:gd name="T39" fmla="*/ 1130 h 1138"/>
                    <a:gd name="T40" fmla="*/ 436 w 788"/>
                    <a:gd name="T41" fmla="*/ 1130 h 1138"/>
                    <a:gd name="T42" fmla="*/ 487 w 788"/>
                    <a:gd name="T43" fmla="*/ 1111 h 1138"/>
                    <a:gd name="T44" fmla="*/ 547 w 788"/>
                    <a:gd name="T45" fmla="*/ 1088 h 1138"/>
                    <a:gd name="T46" fmla="*/ 609 w 788"/>
                    <a:gd name="T47" fmla="*/ 1062 h 1138"/>
                    <a:gd name="T48" fmla="*/ 669 w 788"/>
                    <a:gd name="T49" fmla="*/ 1036 h 1138"/>
                    <a:gd name="T50" fmla="*/ 722 w 788"/>
                    <a:gd name="T51" fmla="*/ 1012 h 1138"/>
                    <a:gd name="T52" fmla="*/ 762 w 788"/>
                    <a:gd name="T53" fmla="*/ 987 h 1138"/>
                    <a:gd name="T54" fmla="*/ 785 w 788"/>
                    <a:gd name="T55" fmla="*/ 967 h 1138"/>
                    <a:gd name="T56" fmla="*/ 756 w 788"/>
                    <a:gd name="T57" fmla="*/ 915 h 1138"/>
                    <a:gd name="T58" fmla="*/ 687 w 788"/>
                    <a:gd name="T59" fmla="*/ 813 h 1138"/>
                    <a:gd name="T60" fmla="*/ 612 w 788"/>
                    <a:gd name="T61" fmla="*/ 693 h 1138"/>
                    <a:gd name="T62" fmla="*/ 537 w 788"/>
                    <a:gd name="T63" fmla="*/ 561 h 1138"/>
                    <a:gd name="T64" fmla="*/ 467 w 788"/>
                    <a:gd name="T65" fmla="*/ 423 h 1138"/>
                    <a:gd name="T66" fmla="*/ 404 w 788"/>
                    <a:gd name="T67" fmla="*/ 287 h 1138"/>
                    <a:gd name="T68" fmla="*/ 352 w 788"/>
                    <a:gd name="T69" fmla="*/ 161 h 1138"/>
                    <a:gd name="T70" fmla="*/ 318 w 788"/>
                    <a:gd name="T71" fmla="*/ 49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6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48 w 425"/>
                    <a:gd name="T1" fmla="*/ 0 h 936"/>
                    <a:gd name="T2" fmla="*/ 48 w 425"/>
                    <a:gd name="T3" fmla="*/ 2 h 936"/>
                    <a:gd name="T4" fmla="*/ 48 w 425"/>
                    <a:gd name="T5" fmla="*/ 5 h 936"/>
                    <a:gd name="T6" fmla="*/ 47 w 425"/>
                    <a:gd name="T7" fmla="*/ 11 h 936"/>
                    <a:gd name="T8" fmla="*/ 44 w 425"/>
                    <a:gd name="T9" fmla="*/ 19 h 936"/>
                    <a:gd name="T10" fmla="*/ 39 w 425"/>
                    <a:gd name="T11" fmla="*/ 35 h 936"/>
                    <a:gd name="T12" fmla="*/ 32 w 425"/>
                    <a:gd name="T13" fmla="*/ 55 h 936"/>
                    <a:gd name="T14" fmla="*/ 20 w 425"/>
                    <a:gd name="T15" fmla="*/ 82 h 936"/>
                    <a:gd name="T16" fmla="*/ 6 w 425"/>
                    <a:gd name="T17" fmla="*/ 117 h 936"/>
                    <a:gd name="T18" fmla="*/ 0 w 425"/>
                    <a:gd name="T19" fmla="*/ 141 h 936"/>
                    <a:gd name="T20" fmla="*/ 0 w 425"/>
                    <a:gd name="T21" fmla="*/ 177 h 936"/>
                    <a:gd name="T22" fmla="*/ 4 w 425"/>
                    <a:gd name="T23" fmla="*/ 220 h 936"/>
                    <a:gd name="T24" fmla="*/ 13 w 425"/>
                    <a:gd name="T25" fmla="*/ 271 h 936"/>
                    <a:gd name="T26" fmla="*/ 26 w 425"/>
                    <a:gd name="T27" fmla="*/ 325 h 936"/>
                    <a:gd name="T28" fmla="*/ 41 w 425"/>
                    <a:gd name="T29" fmla="*/ 386 h 936"/>
                    <a:gd name="T30" fmla="*/ 58 w 425"/>
                    <a:gd name="T31" fmla="*/ 446 h 936"/>
                    <a:gd name="T32" fmla="*/ 78 w 425"/>
                    <a:gd name="T33" fmla="*/ 509 h 936"/>
                    <a:gd name="T34" fmla="*/ 98 w 425"/>
                    <a:gd name="T35" fmla="*/ 570 h 936"/>
                    <a:gd name="T36" fmla="*/ 119 w 425"/>
                    <a:gd name="T37" fmla="*/ 628 h 936"/>
                    <a:gd name="T38" fmla="*/ 138 w 425"/>
                    <a:gd name="T39" fmla="*/ 683 h 936"/>
                    <a:gd name="T40" fmla="*/ 157 w 425"/>
                    <a:gd name="T41" fmla="*/ 733 h 936"/>
                    <a:gd name="T42" fmla="*/ 174 w 425"/>
                    <a:gd name="T43" fmla="*/ 775 h 936"/>
                    <a:gd name="T44" fmla="*/ 189 w 425"/>
                    <a:gd name="T45" fmla="*/ 808 h 936"/>
                    <a:gd name="T46" fmla="*/ 201 w 425"/>
                    <a:gd name="T47" fmla="*/ 831 h 936"/>
                    <a:gd name="T48" fmla="*/ 210 w 425"/>
                    <a:gd name="T49" fmla="*/ 843 h 936"/>
                    <a:gd name="T50" fmla="*/ 223 w 425"/>
                    <a:gd name="T51" fmla="*/ 853 h 936"/>
                    <a:gd name="T52" fmla="*/ 239 w 425"/>
                    <a:gd name="T53" fmla="*/ 861 h 936"/>
                    <a:gd name="T54" fmla="*/ 258 w 425"/>
                    <a:gd name="T55" fmla="*/ 873 h 936"/>
                    <a:gd name="T56" fmla="*/ 282 w 425"/>
                    <a:gd name="T57" fmla="*/ 883 h 936"/>
                    <a:gd name="T58" fmla="*/ 310 w 425"/>
                    <a:gd name="T59" fmla="*/ 896 h 936"/>
                    <a:gd name="T60" fmla="*/ 342 w 425"/>
                    <a:gd name="T61" fmla="*/ 907 h 936"/>
                    <a:gd name="T62" fmla="*/ 380 w 425"/>
                    <a:gd name="T63" fmla="*/ 922 h 936"/>
                    <a:gd name="T64" fmla="*/ 425 w 425"/>
                    <a:gd name="T65" fmla="*/ 936 h 936"/>
                    <a:gd name="T66" fmla="*/ 396 w 425"/>
                    <a:gd name="T67" fmla="*/ 893 h 936"/>
                    <a:gd name="T68" fmla="*/ 367 w 425"/>
                    <a:gd name="T69" fmla="*/ 843 h 936"/>
                    <a:gd name="T70" fmla="*/ 337 w 425"/>
                    <a:gd name="T71" fmla="*/ 787 h 936"/>
                    <a:gd name="T72" fmla="*/ 308 w 425"/>
                    <a:gd name="T73" fmla="*/ 725 h 936"/>
                    <a:gd name="T74" fmla="*/ 279 w 425"/>
                    <a:gd name="T75" fmla="*/ 660 h 936"/>
                    <a:gd name="T76" fmla="*/ 249 w 425"/>
                    <a:gd name="T77" fmla="*/ 591 h 936"/>
                    <a:gd name="T78" fmla="*/ 220 w 425"/>
                    <a:gd name="T79" fmla="*/ 522 h 936"/>
                    <a:gd name="T80" fmla="*/ 194 w 425"/>
                    <a:gd name="T81" fmla="*/ 450 h 936"/>
                    <a:gd name="T82" fmla="*/ 167 w 425"/>
                    <a:gd name="T83" fmla="*/ 381 h 936"/>
                    <a:gd name="T84" fmla="*/ 144 w 425"/>
                    <a:gd name="T85" fmla="*/ 312 h 936"/>
                    <a:gd name="T86" fmla="*/ 120 w 425"/>
                    <a:gd name="T87" fmla="*/ 248 h 936"/>
                    <a:gd name="T88" fmla="*/ 101 w 425"/>
                    <a:gd name="T89" fmla="*/ 186 h 936"/>
                    <a:gd name="T90" fmla="*/ 83 w 425"/>
                    <a:gd name="T91" fmla="*/ 128 h 936"/>
                    <a:gd name="T92" fmla="*/ 69 w 425"/>
                    <a:gd name="T93" fmla="*/ 78 h 936"/>
                    <a:gd name="T94" fmla="*/ 57 w 425"/>
                    <a:gd name="T95" fmla="*/ 35 h 936"/>
                    <a:gd name="T96" fmla="*/ 48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7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26 w 192"/>
                    <a:gd name="T1" fmla="*/ 11 h 208"/>
                    <a:gd name="T2" fmla="*/ 13 w 192"/>
                    <a:gd name="T3" fmla="*/ 24 h 208"/>
                    <a:gd name="T4" fmla="*/ 4 w 192"/>
                    <a:gd name="T5" fmla="*/ 43 h 208"/>
                    <a:gd name="T6" fmla="*/ 0 w 192"/>
                    <a:gd name="T7" fmla="*/ 67 h 208"/>
                    <a:gd name="T8" fmla="*/ 0 w 192"/>
                    <a:gd name="T9" fmla="*/ 93 h 208"/>
                    <a:gd name="T10" fmla="*/ 3 w 192"/>
                    <a:gd name="T11" fmla="*/ 120 h 208"/>
                    <a:gd name="T12" fmla="*/ 10 w 192"/>
                    <a:gd name="T13" fmla="*/ 148 h 208"/>
                    <a:gd name="T14" fmla="*/ 20 w 192"/>
                    <a:gd name="T15" fmla="*/ 171 h 208"/>
                    <a:gd name="T16" fmla="*/ 35 w 192"/>
                    <a:gd name="T17" fmla="*/ 189 h 208"/>
                    <a:gd name="T18" fmla="*/ 51 w 192"/>
                    <a:gd name="T19" fmla="*/ 201 h 208"/>
                    <a:gd name="T20" fmla="*/ 70 w 192"/>
                    <a:gd name="T21" fmla="*/ 206 h 208"/>
                    <a:gd name="T22" fmla="*/ 91 w 192"/>
                    <a:gd name="T23" fmla="*/ 208 h 208"/>
                    <a:gd name="T24" fmla="*/ 111 w 192"/>
                    <a:gd name="T25" fmla="*/ 204 h 208"/>
                    <a:gd name="T26" fmla="*/ 130 w 192"/>
                    <a:gd name="T27" fmla="*/ 196 h 208"/>
                    <a:gd name="T28" fmla="*/ 148 w 192"/>
                    <a:gd name="T29" fmla="*/ 186 h 208"/>
                    <a:gd name="T30" fmla="*/ 163 w 192"/>
                    <a:gd name="T31" fmla="*/ 176 h 208"/>
                    <a:gd name="T32" fmla="*/ 174 w 192"/>
                    <a:gd name="T33" fmla="*/ 163 h 208"/>
                    <a:gd name="T34" fmla="*/ 189 w 192"/>
                    <a:gd name="T35" fmla="*/ 130 h 208"/>
                    <a:gd name="T36" fmla="*/ 192 w 192"/>
                    <a:gd name="T37" fmla="*/ 89 h 208"/>
                    <a:gd name="T38" fmla="*/ 185 w 192"/>
                    <a:gd name="T39" fmla="*/ 50 h 208"/>
                    <a:gd name="T40" fmla="*/ 166 w 192"/>
                    <a:gd name="T41" fmla="*/ 27 h 208"/>
                    <a:gd name="T42" fmla="*/ 152 w 192"/>
                    <a:gd name="T43" fmla="*/ 21 h 208"/>
                    <a:gd name="T44" fmla="*/ 138 w 192"/>
                    <a:gd name="T45" fmla="*/ 14 h 208"/>
                    <a:gd name="T46" fmla="*/ 122 w 192"/>
                    <a:gd name="T47" fmla="*/ 8 h 208"/>
                    <a:gd name="T48" fmla="*/ 104 w 192"/>
                    <a:gd name="T49" fmla="*/ 2 h 208"/>
                    <a:gd name="T50" fmla="*/ 85 w 192"/>
                    <a:gd name="T51" fmla="*/ 0 h 208"/>
                    <a:gd name="T52" fmla="*/ 66 w 192"/>
                    <a:gd name="T53" fmla="*/ 0 h 208"/>
                    <a:gd name="T54" fmla="*/ 47 w 192"/>
                    <a:gd name="T55" fmla="*/ 2 h 208"/>
                    <a:gd name="T56" fmla="*/ 26 w 192"/>
                    <a:gd name="T57" fmla="*/ 11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8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33 w 247"/>
                    <a:gd name="T1" fmla="*/ 29 h 251"/>
                    <a:gd name="T2" fmla="*/ 21 w 247"/>
                    <a:gd name="T3" fmla="*/ 44 h 251"/>
                    <a:gd name="T4" fmla="*/ 12 w 247"/>
                    <a:gd name="T5" fmla="*/ 60 h 251"/>
                    <a:gd name="T6" fmla="*/ 5 w 247"/>
                    <a:gd name="T7" fmla="*/ 79 h 251"/>
                    <a:gd name="T8" fmla="*/ 0 w 247"/>
                    <a:gd name="T9" fmla="*/ 97 h 251"/>
                    <a:gd name="T10" fmla="*/ 0 w 247"/>
                    <a:gd name="T11" fmla="*/ 116 h 251"/>
                    <a:gd name="T12" fmla="*/ 5 w 247"/>
                    <a:gd name="T13" fmla="*/ 135 h 251"/>
                    <a:gd name="T14" fmla="*/ 12 w 247"/>
                    <a:gd name="T15" fmla="*/ 152 h 251"/>
                    <a:gd name="T16" fmla="*/ 25 w 247"/>
                    <a:gd name="T17" fmla="*/ 169 h 251"/>
                    <a:gd name="T18" fmla="*/ 42 w 247"/>
                    <a:gd name="T19" fmla="*/ 187 h 251"/>
                    <a:gd name="T20" fmla="*/ 58 w 247"/>
                    <a:gd name="T21" fmla="*/ 202 h 251"/>
                    <a:gd name="T22" fmla="*/ 77 w 247"/>
                    <a:gd name="T23" fmla="*/ 220 h 251"/>
                    <a:gd name="T24" fmla="*/ 96 w 247"/>
                    <a:gd name="T25" fmla="*/ 233 h 251"/>
                    <a:gd name="T26" fmla="*/ 114 w 247"/>
                    <a:gd name="T27" fmla="*/ 244 h 251"/>
                    <a:gd name="T28" fmla="*/ 133 w 247"/>
                    <a:gd name="T29" fmla="*/ 251 h 251"/>
                    <a:gd name="T30" fmla="*/ 149 w 247"/>
                    <a:gd name="T31" fmla="*/ 251 h 251"/>
                    <a:gd name="T32" fmla="*/ 165 w 247"/>
                    <a:gd name="T33" fmla="*/ 246 h 251"/>
                    <a:gd name="T34" fmla="*/ 180 w 247"/>
                    <a:gd name="T35" fmla="*/ 237 h 251"/>
                    <a:gd name="T36" fmla="*/ 196 w 247"/>
                    <a:gd name="T37" fmla="*/ 228 h 251"/>
                    <a:gd name="T38" fmla="*/ 209 w 247"/>
                    <a:gd name="T39" fmla="*/ 220 h 251"/>
                    <a:gd name="T40" fmla="*/ 222 w 247"/>
                    <a:gd name="T41" fmla="*/ 212 h 251"/>
                    <a:gd name="T42" fmla="*/ 232 w 247"/>
                    <a:gd name="T43" fmla="*/ 202 h 251"/>
                    <a:gd name="T44" fmla="*/ 240 w 247"/>
                    <a:gd name="T45" fmla="*/ 191 h 251"/>
                    <a:gd name="T46" fmla="*/ 246 w 247"/>
                    <a:gd name="T47" fmla="*/ 178 h 251"/>
                    <a:gd name="T48" fmla="*/ 247 w 247"/>
                    <a:gd name="T49" fmla="*/ 162 h 251"/>
                    <a:gd name="T50" fmla="*/ 244 w 247"/>
                    <a:gd name="T51" fmla="*/ 142 h 251"/>
                    <a:gd name="T52" fmla="*/ 238 w 247"/>
                    <a:gd name="T53" fmla="*/ 120 h 251"/>
                    <a:gd name="T54" fmla="*/ 228 w 247"/>
                    <a:gd name="T55" fmla="*/ 96 h 251"/>
                    <a:gd name="T56" fmla="*/ 215 w 247"/>
                    <a:gd name="T57" fmla="*/ 72 h 251"/>
                    <a:gd name="T58" fmla="*/ 200 w 247"/>
                    <a:gd name="T59" fmla="*/ 50 h 251"/>
                    <a:gd name="T60" fmla="*/ 184 w 247"/>
                    <a:gd name="T61" fmla="*/ 30 h 251"/>
                    <a:gd name="T62" fmla="*/ 165 w 247"/>
                    <a:gd name="T63" fmla="*/ 16 h 251"/>
                    <a:gd name="T64" fmla="*/ 147 w 247"/>
                    <a:gd name="T65" fmla="*/ 7 h 251"/>
                    <a:gd name="T66" fmla="*/ 130 w 247"/>
                    <a:gd name="T67" fmla="*/ 3 h 251"/>
                    <a:gd name="T68" fmla="*/ 112 w 247"/>
                    <a:gd name="T69" fmla="*/ 0 h 251"/>
                    <a:gd name="T70" fmla="*/ 94 w 247"/>
                    <a:gd name="T71" fmla="*/ 1 h 251"/>
                    <a:gd name="T72" fmla="*/ 80 w 247"/>
                    <a:gd name="T73" fmla="*/ 3 h 251"/>
                    <a:gd name="T74" fmla="*/ 65 w 247"/>
                    <a:gd name="T75" fmla="*/ 7 h 251"/>
                    <a:gd name="T76" fmla="*/ 52 w 247"/>
                    <a:gd name="T77" fmla="*/ 13 h 251"/>
                    <a:gd name="T78" fmla="*/ 42 w 247"/>
                    <a:gd name="T79" fmla="*/ 20 h 251"/>
                    <a:gd name="T80" fmla="*/ 33 w 247"/>
                    <a:gd name="T81" fmla="*/ 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39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115 w 226"/>
                    <a:gd name="T1" fmla="*/ 3 h 240"/>
                    <a:gd name="T2" fmla="*/ 93 w 226"/>
                    <a:gd name="T3" fmla="*/ 0 h 240"/>
                    <a:gd name="T4" fmla="*/ 66 w 226"/>
                    <a:gd name="T5" fmla="*/ 2 h 240"/>
                    <a:gd name="T6" fmla="*/ 43 w 226"/>
                    <a:gd name="T7" fmla="*/ 12 h 240"/>
                    <a:gd name="T8" fmla="*/ 16 w 226"/>
                    <a:gd name="T9" fmla="*/ 37 h 240"/>
                    <a:gd name="T10" fmla="*/ 0 w 226"/>
                    <a:gd name="T11" fmla="*/ 79 h 240"/>
                    <a:gd name="T12" fmla="*/ 2 w 226"/>
                    <a:gd name="T13" fmla="*/ 124 h 240"/>
                    <a:gd name="T14" fmla="*/ 15 w 226"/>
                    <a:gd name="T15" fmla="*/ 168 h 240"/>
                    <a:gd name="T16" fmla="*/ 32 w 226"/>
                    <a:gd name="T17" fmla="*/ 201 h 240"/>
                    <a:gd name="T18" fmla="*/ 56 w 226"/>
                    <a:gd name="T19" fmla="*/ 223 h 240"/>
                    <a:gd name="T20" fmla="*/ 84 w 226"/>
                    <a:gd name="T21" fmla="*/ 237 h 240"/>
                    <a:gd name="T22" fmla="*/ 113 w 226"/>
                    <a:gd name="T23" fmla="*/ 240 h 240"/>
                    <a:gd name="T24" fmla="*/ 151 w 226"/>
                    <a:gd name="T25" fmla="*/ 229 h 240"/>
                    <a:gd name="T26" fmla="*/ 189 w 226"/>
                    <a:gd name="T27" fmla="*/ 204 h 240"/>
                    <a:gd name="T28" fmla="*/ 216 w 226"/>
                    <a:gd name="T29" fmla="*/ 171 h 240"/>
                    <a:gd name="T30" fmla="*/ 226 w 226"/>
                    <a:gd name="T31" fmla="*/ 131 h 240"/>
                    <a:gd name="T32" fmla="*/ 222 w 226"/>
                    <a:gd name="T33" fmla="*/ 104 h 240"/>
                    <a:gd name="T34" fmla="*/ 213 w 226"/>
                    <a:gd name="T35" fmla="*/ 95 h 240"/>
                    <a:gd name="T36" fmla="*/ 201 w 226"/>
                    <a:gd name="T37" fmla="*/ 96 h 240"/>
                    <a:gd name="T38" fmla="*/ 194 w 226"/>
                    <a:gd name="T39" fmla="*/ 105 h 240"/>
                    <a:gd name="T40" fmla="*/ 191 w 226"/>
                    <a:gd name="T41" fmla="*/ 127 h 240"/>
                    <a:gd name="T42" fmla="*/ 182 w 226"/>
                    <a:gd name="T43" fmla="*/ 158 h 240"/>
                    <a:gd name="T44" fmla="*/ 162 w 226"/>
                    <a:gd name="T45" fmla="*/ 183 h 240"/>
                    <a:gd name="T46" fmla="*/ 131 w 226"/>
                    <a:gd name="T47" fmla="*/ 197 h 240"/>
                    <a:gd name="T48" fmla="*/ 90 w 226"/>
                    <a:gd name="T49" fmla="*/ 197 h 240"/>
                    <a:gd name="T50" fmla="*/ 60 w 226"/>
                    <a:gd name="T51" fmla="*/ 177 h 240"/>
                    <a:gd name="T52" fmla="*/ 44 w 226"/>
                    <a:gd name="T53" fmla="*/ 144 h 240"/>
                    <a:gd name="T54" fmla="*/ 34 w 226"/>
                    <a:gd name="T55" fmla="*/ 105 h 240"/>
                    <a:gd name="T56" fmla="*/ 32 w 226"/>
                    <a:gd name="T57" fmla="*/ 76 h 240"/>
                    <a:gd name="T58" fmla="*/ 41 w 226"/>
                    <a:gd name="T59" fmla="*/ 56 h 240"/>
                    <a:gd name="T60" fmla="*/ 54 w 226"/>
                    <a:gd name="T61" fmla="*/ 39 h 240"/>
                    <a:gd name="T62" fmla="*/ 74 w 226"/>
                    <a:gd name="T63" fmla="*/ 26 h 240"/>
                    <a:gd name="T64" fmla="*/ 87 w 226"/>
                    <a:gd name="T65" fmla="*/ 25 h 240"/>
                    <a:gd name="T66" fmla="*/ 106 w 226"/>
                    <a:gd name="T67" fmla="*/ 25 h 240"/>
                    <a:gd name="T68" fmla="*/ 126 w 226"/>
                    <a:gd name="T69" fmla="*/ 25 h 240"/>
                    <a:gd name="T70" fmla="*/ 129 w 226"/>
                    <a:gd name="T71" fmla="*/ 12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0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60 w 279"/>
                    <a:gd name="T1" fmla="*/ 8 h 270"/>
                    <a:gd name="T2" fmla="*/ 34 w 279"/>
                    <a:gd name="T3" fmla="*/ 27 h 270"/>
                    <a:gd name="T4" fmla="*/ 15 w 279"/>
                    <a:gd name="T5" fmla="*/ 50 h 270"/>
                    <a:gd name="T6" fmla="*/ 3 w 279"/>
                    <a:gd name="T7" fmla="*/ 80 h 270"/>
                    <a:gd name="T8" fmla="*/ 0 w 279"/>
                    <a:gd name="T9" fmla="*/ 112 h 270"/>
                    <a:gd name="T10" fmla="*/ 6 w 279"/>
                    <a:gd name="T11" fmla="*/ 145 h 270"/>
                    <a:gd name="T12" fmla="*/ 18 w 279"/>
                    <a:gd name="T13" fmla="*/ 175 h 270"/>
                    <a:gd name="T14" fmla="*/ 37 w 279"/>
                    <a:gd name="T15" fmla="*/ 204 h 270"/>
                    <a:gd name="T16" fmla="*/ 65 w 279"/>
                    <a:gd name="T17" fmla="*/ 231 h 270"/>
                    <a:gd name="T18" fmla="*/ 101 w 279"/>
                    <a:gd name="T19" fmla="*/ 257 h 270"/>
                    <a:gd name="T20" fmla="*/ 142 w 279"/>
                    <a:gd name="T21" fmla="*/ 270 h 270"/>
                    <a:gd name="T22" fmla="*/ 185 w 279"/>
                    <a:gd name="T23" fmla="*/ 263 h 270"/>
                    <a:gd name="T24" fmla="*/ 219 w 279"/>
                    <a:gd name="T25" fmla="*/ 240 h 270"/>
                    <a:gd name="T26" fmla="*/ 244 w 279"/>
                    <a:gd name="T27" fmla="*/ 215 h 270"/>
                    <a:gd name="T28" fmla="*/ 263 w 279"/>
                    <a:gd name="T29" fmla="*/ 188 h 270"/>
                    <a:gd name="T30" fmla="*/ 276 w 279"/>
                    <a:gd name="T31" fmla="*/ 158 h 270"/>
                    <a:gd name="T32" fmla="*/ 279 w 279"/>
                    <a:gd name="T33" fmla="*/ 133 h 270"/>
                    <a:gd name="T34" fmla="*/ 273 w 279"/>
                    <a:gd name="T35" fmla="*/ 120 h 270"/>
                    <a:gd name="T36" fmla="*/ 258 w 279"/>
                    <a:gd name="T37" fmla="*/ 116 h 270"/>
                    <a:gd name="T38" fmla="*/ 245 w 279"/>
                    <a:gd name="T39" fmla="*/ 122 h 270"/>
                    <a:gd name="T40" fmla="*/ 241 w 279"/>
                    <a:gd name="T41" fmla="*/ 132 h 270"/>
                    <a:gd name="T42" fmla="*/ 235 w 279"/>
                    <a:gd name="T43" fmla="*/ 151 h 270"/>
                    <a:gd name="T44" fmla="*/ 220 w 279"/>
                    <a:gd name="T45" fmla="*/ 176 h 270"/>
                    <a:gd name="T46" fmla="*/ 198 w 279"/>
                    <a:gd name="T47" fmla="*/ 201 h 270"/>
                    <a:gd name="T48" fmla="*/ 154 w 279"/>
                    <a:gd name="T49" fmla="*/ 211 h 270"/>
                    <a:gd name="T50" fmla="*/ 100 w 279"/>
                    <a:gd name="T51" fmla="*/ 197 h 270"/>
                    <a:gd name="T52" fmla="*/ 59 w 279"/>
                    <a:gd name="T53" fmla="*/ 162 h 270"/>
                    <a:gd name="T54" fmla="*/ 40 w 279"/>
                    <a:gd name="T55" fmla="*/ 113 h 270"/>
                    <a:gd name="T56" fmla="*/ 44 w 279"/>
                    <a:gd name="T57" fmla="*/ 73 h 270"/>
                    <a:gd name="T58" fmla="*/ 60 w 279"/>
                    <a:gd name="T59" fmla="*/ 50 h 270"/>
                    <a:gd name="T60" fmla="*/ 81 w 279"/>
                    <a:gd name="T61" fmla="*/ 30 h 270"/>
                    <a:gd name="T62" fmla="*/ 103 w 279"/>
                    <a:gd name="T63" fmla="*/ 16 h 270"/>
                    <a:gd name="T64" fmla="*/ 109 w 279"/>
                    <a:gd name="T65" fmla="*/ 4 h 270"/>
                    <a:gd name="T66" fmla="*/ 88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1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7 w 72"/>
                    <a:gd name="T1" fmla="*/ 65 h 75"/>
                    <a:gd name="T2" fmla="*/ 15 w 72"/>
                    <a:gd name="T3" fmla="*/ 72 h 75"/>
                    <a:gd name="T4" fmla="*/ 25 w 72"/>
                    <a:gd name="T5" fmla="*/ 75 h 75"/>
                    <a:gd name="T6" fmla="*/ 32 w 72"/>
                    <a:gd name="T7" fmla="*/ 75 h 75"/>
                    <a:gd name="T8" fmla="*/ 37 w 72"/>
                    <a:gd name="T9" fmla="*/ 73 h 75"/>
                    <a:gd name="T10" fmla="*/ 39 w 72"/>
                    <a:gd name="T11" fmla="*/ 72 h 75"/>
                    <a:gd name="T12" fmla="*/ 47 w 72"/>
                    <a:gd name="T13" fmla="*/ 71 h 75"/>
                    <a:gd name="T14" fmla="*/ 56 w 72"/>
                    <a:gd name="T15" fmla="*/ 66 h 75"/>
                    <a:gd name="T16" fmla="*/ 64 w 72"/>
                    <a:gd name="T17" fmla="*/ 60 h 75"/>
                    <a:gd name="T18" fmla="*/ 69 w 72"/>
                    <a:gd name="T19" fmla="*/ 56 h 75"/>
                    <a:gd name="T20" fmla="*/ 72 w 72"/>
                    <a:gd name="T21" fmla="*/ 52 h 75"/>
                    <a:gd name="T22" fmla="*/ 72 w 72"/>
                    <a:gd name="T23" fmla="*/ 49 h 75"/>
                    <a:gd name="T24" fmla="*/ 70 w 72"/>
                    <a:gd name="T25" fmla="*/ 45 h 75"/>
                    <a:gd name="T26" fmla="*/ 67 w 72"/>
                    <a:gd name="T27" fmla="*/ 40 h 75"/>
                    <a:gd name="T28" fmla="*/ 63 w 72"/>
                    <a:gd name="T29" fmla="*/ 39 h 75"/>
                    <a:gd name="T30" fmla="*/ 59 w 72"/>
                    <a:gd name="T31" fmla="*/ 38 h 75"/>
                    <a:gd name="T32" fmla="*/ 54 w 72"/>
                    <a:gd name="T33" fmla="*/ 39 h 75"/>
                    <a:gd name="T34" fmla="*/ 48 w 72"/>
                    <a:gd name="T35" fmla="*/ 42 h 75"/>
                    <a:gd name="T36" fmla="*/ 39 w 72"/>
                    <a:gd name="T37" fmla="*/ 46 h 75"/>
                    <a:gd name="T38" fmla="*/ 32 w 72"/>
                    <a:gd name="T39" fmla="*/ 50 h 75"/>
                    <a:gd name="T40" fmla="*/ 29 w 72"/>
                    <a:gd name="T41" fmla="*/ 52 h 75"/>
                    <a:gd name="T42" fmla="*/ 26 w 72"/>
                    <a:gd name="T43" fmla="*/ 43 h 75"/>
                    <a:gd name="T44" fmla="*/ 20 w 72"/>
                    <a:gd name="T45" fmla="*/ 25 h 75"/>
                    <a:gd name="T46" fmla="*/ 12 w 72"/>
                    <a:gd name="T47" fmla="*/ 7 h 75"/>
                    <a:gd name="T48" fmla="*/ 1 w 72"/>
                    <a:gd name="T49" fmla="*/ 0 h 75"/>
                    <a:gd name="T50" fmla="*/ 0 w 72"/>
                    <a:gd name="T51" fmla="*/ 17 h 75"/>
                    <a:gd name="T52" fmla="*/ 3 w 72"/>
                    <a:gd name="T53" fmla="*/ 39 h 75"/>
                    <a:gd name="T54" fmla="*/ 6 w 72"/>
                    <a:gd name="T55" fmla="*/ 58 h 75"/>
                    <a:gd name="T56" fmla="*/ 7 w 72"/>
                    <a:gd name="T57" fmla="*/ 65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2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5 w 70"/>
                    <a:gd name="T1" fmla="*/ 53 h 59"/>
                    <a:gd name="T2" fmla="*/ 16 w 70"/>
                    <a:gd name="T3" fmla="*/ 55 h 59"/>
                    <a:gd name="T4" fmla="*/ 20 w 70"/>
                    <a:gd name="T5" fmla="*/ 57 h 59"/>
                    <a:gd name="T6" fmla="*/ 25 w 70"/>
                    <a:gd name="T7" fmla="*/ 59 h 59"/>
                    <a:gd name="T8" fmla="*/ 26 w 70"/>
                    <a:gd name="T9" fmla="*/ 59 h 59"/>
                    <a:gd name="T10" fmla="*/ 35 w 70"/>
                    <a:gd name="T11" fmla="*/ 59 h 59"/>
                    <a:gd name="T12" fmla="*/ 45 w 70"/>
                    <a:gd name="T13" fmla="*/ 56 h 59"/>
                    <a:gd name="T14" fmla="*/ 54 w 70"/>
                    <a:gd name="T15" fmla="*/ 55 h 59"/>
                    <a:gd name="T16" fmla="*/ 63 w 70"/>
                    <a:gd name="T17" fmla="*/ 50 h 59"/>
                    <a:gd name="T18" fmla="*/ 66 w 70"/>
                    <a:gd name="T19" fmla="*/ 47 h 59"/>
                    <a:gd name="T20" fmla="*/ 69 w 70"/>
                    <a:gd name="T21" fmla="*/ 44 h 59"/>
                    <a:gd name="T22" fmla="*/ 70 w 70"/>
                    <a:gd name="T23" fmla="*/ 40 h 59"/>
                    <a:gd name="T24" fmla="*/ 69 w 70"/>
                    <a:gd name="T25" fmla="*/ 37 h 59"/>
                    <a:gd name="T26" fmla="*/ 56 w 70"/>
                    <a:gd name="T27" fmla="*/ 32 h 59"/>
                    <a:gd name="T28" fmla="*/ 42 w 70"/>
                    <a:gd name="T29" fmla="*/ 33 h 59"/>
                    <a:gd name="T30" fmla="*/ 32 w 70"/>
                    <a:gd name="T31" fmla="*/ 37 h 59"/>
                    <a:gd name="T32" fmla="*/ 28 w 70"/>
                    <a:gd name="T33" fmla="*/ 40 h 59"/>
                    <a:gd name="T34" fmla="*/ 20 w 70"/>
                    <a:gd name="T35" fmla="*/ 30 h 59"/>
                    <a:gd name="T36" fmla="*/ 16 w 70"/>
                    <a:gd name="T37" fmla="*/ 14 h 59"/>
                    <a:gd name="T38" fmla="*/ 10 w 70"/>
                    <a:gd name="T39" fmla="*/ 3 h 59"/>
                    <a:gd name="T40" fmla="*/ 3 w 70"/>
                    <a:gd name="T41" fmla="*/ 0 h 59"/>
                    <a:gd name="T42" fmla="*/ 0 w 70"/>
                    <a:gd name="T43" fmla="*/ 19 h 59"/>
                    <a:gd name="T44" fmla="*/ 4 w 70"/>
                    <a:gd name="T45" fmla="*/ 36 h 59"/>
                    <a:gd name="T46" fmla="*/ 12 w 70"/>
                    <a:gd name="T47" fmla="*/ 49 h 59"/>
                    <a:gd name="T48" fmla="*/ 15 w 70"/>
                    <a:gd name="T49" fmla="*/ 53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3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4 w 65"/>
                    <a:gd name="T1" fmla="*/ 46 h 60"/>
                    <a:gd name="T2" fmla="*/ 9 w 65"/>
                    <a:gd name="T3" fmla="*/ 56 h 60"/>
                    <a:gd name="T4" fmla="*/ 21 w 65"/>
                    <a:gd name="T5" fmla="*/ 60 h 60"/>
                    <a:gd name="T6" fmla="*/ 31 w 65"/>
                    <a:gd name="T7" fmla="*/ 60 h 60"/>
                    <a:gd name="T8" fmla="*/ 35 w 65"/>
                    <a:gd name="T9" fmla="*/ 60 h 60"/>
                    <a:gd name="T10" fmla="*/ 44 w 65"/>
                    <a:gd name="T11" fmla="*/ 57 h 60"/>
                    <a:gd name="T12" fmla="*/ 54 w 65"/>
                    <a:gd name="T13" fmla="*/ 51 h 60"/>
                    <a:gd name="T14" fmla="*/ 62 w 65"/>
                    <a:gd name="T15" fmla="*/ 46 h 60"/>
                    <a:gd name="T16" fmla="*/ 65 w 65"/>
                    <a:gd name="T17" fmla="*/ 40 h 60"/>
                    <a:gd name="T18" fmla="*/ 63 w 65"/>
                    <a:gd name="T19" fmla="*/ 36 h 60"/>
                    <a:gd name="T20" fmla="*/ 60 w 65"/>
                    <a:gd name="T21" fmla="*/ 34 h 60"/>
                    <a:gd name="T22" fmla="*/ 56 w 65"/>
                    <a:gd name="T23" fmla="*/ 33 h 60"/>
                    <a:gd name="T24" fmla="*/ 51 w 65"/>
                    <a:gd name="T25" fmla="*/ 33 h 60"/>
                    <a:gd name="T26" fmla="*/ 26 w 65"/>
                    <a:gd name="T27" fmla="*/ 37 h 60"/>
                    <a:gd name="T28" fmla="*/ 24 w 65"/>
                    <a:gd name="T29" fmla="*/ 30 h 60"/>
                    <a:gd name="T30" fmla="*/ 18 w 65"/>
                    <a:gd name="T31" fmla="*/ 15 h 60"/>
                    <a:gd name="T32" fmla="*/ 9 w 65"/>
                    <a:gd name="T33" fmla="*/ 2 h 60"/>
                    <a:gd name="T34" fmla="*/ 0 w 65"/>
                    <a:gd name="T35" fmla="*/ 0 h 60"/>
                    <a:gd name="T36" fmla="*/ 0 w 65"/>
                    <a:gd name="T37" fmla="*/ 14 h 60"/>
                    <a:gd name="T38" fmla="*/ 2 w 65"/>
                    <a:gd name="T39" fmla="*/ 30 h 60"/>
                    <a:gd name="T40" fmla="*/ 3 w 65"/>
                    <a:gd name="T41" fmla="*/ 41 h 60"/>
                    <a:gd name="T42" fmla="*/ 4 w 65"/>
                    <a:gd name="T43" fmla="*/ 46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4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9 w 69"/>
                    <a:gd name="T1" fmla="*/ 46 h 47"/>
                    <a:gd name="T2" fmla="*/ 12 w 69"/>
                    <a:gd name="T3" fmla="*/ 47 h 47"/>
                    <a:gd name="T4" fmla="*/ 16 w 69"/>
                    <a:gd name="T5" fmla="*/ 47 h 47"/>
                    <a:gd name="T6" fmla="*/ 22 w 69"/>
                    <a:gd name="T7" fmla="*/ 47 h 47"/>
                    <a:gd name="T8" fmla="*/ 23 w 69"/>
                    <a:gd name="T9" fmla="*/ 47 h 47"/>
                    <a:gd name="T10" fmla="*/ 31 w 69"/>
                    <a:gd name="T11" fmla="*/ 46 h 47"/>
                    <a:gd name="T12" fmla="*/ 40 w 69"/>
                    <a:gd name="T13" fmla="*/ 45 h 47"/>
                    <a:gd name="T14" fmla="*/ 48 w 69"/>
                    <a:gd name="T15" fmla="*/ 42 h 47"/>
                    <a:gd name="T16" fmla="*/ 56 w 69"/>
                    <a:gd name="T17" fmla="*/ 37 h 47"/>
                    <a:gd name="T18" fmla="*/ 63 w 69"/>
                    <a:gd name="T19" fmla="*/ 34 h 47"/>
                    <a:gd name="T20" fmla="*/ 67 w 69"/>
                    <a:gd name="T21" fmla="*/ 30 h 47"/>
                    <a:gd name="T22" fmla="*/ 69 w 69"/>
                    <a:gd name="T23" fmla="*/ 26 h 47"/>
                    <a:gd name="T24" fmla="*/ 66 w 69"/>
                    <a:gd name="T25" fmla="*/ 20 h 47"/>
                    <a:gd name="T26" fmla="*/ 62 w 69"/>
                    <a:gd name="T27" fmla="*/ 17 h 47"/>
                    <a:gd name="T28" fmla="*/ 56 w 69"/>
                    <a:gd name="T29" fmla="*/ 17 h 47"/>
                    <a:gd name="T30" fmla="*/ 48 w 69"/>
                    <a:gd name="T31" fmla="*/ 17 h 47"/>
                    <a:gd name="T32" fmla="*/ 40 w 69"/>
                    <a:gd name="T33" fmla="*/ 19 h 47"/>
                    <a:gd name="T34" fmla="*/ 32 w 69"/>
                    <a:gd name="T35" fmla="*/ 22 h 47"/>
                    <a:gd name="T36" fmla="*/ 26 w 69"/>
                    <a:gd name="T37" fmla="*/ 23 h 47"/>
                    <a:gd name="T38" fmla="*/ 22 w 69"/>
                    <a:gd name="T39" fmla="*/ 26 h 47"/>
                    <a:gd name="T40" fmla="*/ 20 w 69"/>
                    <a:gd name="T41" fmla="*/ 26 h 47"/>
                    <a:gd name="T42" fmla="*/ 19 w 69"/>
                    <a:gd name="T43" fmla="*/ 22 h 47"/>
                    <a:gd name="T44" fmla="*/ 16 w 69"/>
                    <a:gd name="T45" fmla="*/ 14 h 47"/>
                    <a:gd name="T46" fmla="*/ 12 w 69"/>
                    <a:gd name="T47" fmla="*/ 7 h 47"/>
                    <a:gd name="T48" fmla="*/ 10 w 69"/>
                    <a:gd name="T49" fmla="*/ 4 h 47"/>
                    <a:gd name="T50" fmla="*/ 7 w 69"/>
                    <a:gd name="T51" fmla="*/ 1 h 47"/>
                    <a:gd name="T52" fmla="*/ 6 w 69"/>
                    <a:gd name="T53" fmla="*/ 0 h 47"/>
                    <a:gd name="T54" fmla="*/ 3 w 69"/>
                    <a:gd name="T55" fmla="*/ 0 h 47"/>
                    <a:gd name="T56" fmla="*/ 0 w 69"/>
                    <a:gd name="T57" fmla="*/ 3 h 47"/>
                    <a:gd name="T58" fmla="*/ 0 w 69"/>
                    <a:gd name="T59" fmla="*/ 11 h 47"/>
                    <a:gd name="T60" fmla="*/ 3 w 69"/>
                    <a:gd name="T61" fmla="*/ 26 h 47"/>
                    <a:gd name="T62" fmla="*/ 7 w 69"/>
                    <a:gd name="T63" fmla="*/ 40 h 47"/>
                    <a:gd name="T64" fmla="*/ 9 w 69"/>
                    <a:gd name="T65" fmla="*/ 4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5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13 w 60"/>
                    <a:gd name="T1" fmla="*/ 52 h 58"/>
                    <a:gd name="T2" fmla="*/ 20 w 60"/>
                    <a:gd name="T3" fmla="*/ 55 h 58"/>
                    <a:gd name="T4" fmla="*/ 32 w 60"/>
                    <a:gd name="T5" fmla="*/ 58 h 58"/>
                    <a:gd name="T6" fmla="*/ 45 w 60"/>
                    <a:gd name="T7" fmla="*/ 56 h 58"/>
                    <a:gd name="T8" fmla="*/ 55 w 60"/>
                    <a:gd name="T9" fmla="*/ 50 h 58"/>
                    <a:gd name="T10" fmla="*/ 58 w 60"/>
                    <a:gd name="T11" fmla="*/ 49 h 58"/>
                    <a:gd name="T12" fmla="*/ 60 w 60"/>
                    <a:gd name="T13" fmla="*/ 46 h 58"/>
                    <a:gd name="T14" fmla="*/ 60 w 60"/>
                    <a:gd name="T15" fmla="*/ 42 h 58"/>
                    <a:gd name="T16" fmla="*/ 60 w 60"/>
                    <a:gd name="T17" fmla="*/ 39 h 58"/>
                    <a:gd name="T18" fmla="*/ 58 w 60"/>
                    <a:gd name="T19" fmla="*/ 36 h 58"/>
                    <a:gd name="T20" fmla="*/ 54 w 60"/>
                    <a:gd name="T21" fmla="*/ 33 h 58"/>
                    <a:gd name="T22" fmla="*/ 49 w 60"/>
                    <a:gd name="T23" fmla="*/ 32 h 58"/>
                    <a:gd name="T24" fmla="*/ 45 w 60"/>
                    <a:gd name="T25" fmla="*/ 32 h 58"/>
                    <a:gd name="T26" fmla="*/ 36 w 60"/>
                    <a:gd name="T27" fmla="*/ 35 h 58"/>
                    <a:gd name="T28" fmla="*/ 27 w 60"/>
                    <a:gd name="T29" fmla="*/ 36 h 58"/>
                    <a:gd name="T30" fmla="*/ 20 w 60"/>
                    <a:gd name="T31" fmla="*/ 35 h 58"/>
                    <a:gd name="T32" fmla="*/ 17 w 60"/>
                    <a:gd name="T33" fmla="*/ 35 h 58"/>
                    <a:gd name="T34" fmla="*/ 17 w 60"/>
                    <a:gd name="T35" fmla="*/ 29 h 58"/>
                    <a:gd name="T36" fmla="*/ 17 w 60"/>
                    <a:gd name="T37" fmla="*/ 16 h 58"/>
                    <a:gd name="T38" fmla="*/ 14 w 60"/>
                    <a:gd name="T39" fmla="*/ 3 h 58"/>
                    <a:gd name="T40" fmla="*/ 5 w 60"/>
                    <a:gd name="T41" fmla="*/ 0 h 58"/>
                    <a:gd name="T42" fmla="*/ 1 w 60"/>
                    <a:gd name="T43" fmla="*/ 12 h 58"/>
                    <a:gd name="T44" fmla="*/ 0 w 60"/>
                    <a:gd name="T45" fmla="*/ 26 h 58"/>
                    <a:gd name="T46" fmla="*/ 3 w 60"/>
                    <a:gd name="T47" fmla="*/ 40 h 58"/>
                    <a:gd name="T48" fmla="*/ 13 w 60"/>
                    <a:gd name="T49" fmla="*/ 5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6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9 w 59"/>
                    <a:gd name="T1" fmla="*/ 52 h 55"/>
                    <a:gd name="T2" fmla="*/ 31 w 59"/>
                    <a:gd name="T3" fmla="*/ 55 h 55"/>
                    <a:gd name="T4" fmla="*/ 43 w 59"/>
                    <a:gd name="T5" fmla="*/ 54 h 55"/>
                    <a:gd name="T6" fmla="*/ 53 w 59"/>
                    <a:gd name="T7" fmla="*/ 46 h 55"/>
                    <a:gd name="T8" fmla="*/ 59 w 59"/>
                    <a:gd name="T9" fmla="*/ 35 h 55"/>
                    <a:gd name="T10" fmla="*/ 57 w 59"/>
                    <a:gd name="T11" fmla="*/ 31 h 55"/>
                    <a:gd name="T12" fmla="*/ 54 w 59"/>
                    <a:gd name="T13" fmla="*/ 29 h 55"/>
                    <a:gd name="T14" fmla="*/ 49 w 59"/>
                    <a:gd name="T15" fmla="*/ 28 h 55"/>
                    <a:gd name="T16" fmla="*/ 44 w 59"/>
                    <a:gd name="T17" fmla="*/ 29 h 55"/>
                    <a:gd name="T18" fmla="*/ 41 w 59"/>
                    <a:gd name="T19" fmla="*/ 32 h 55"/>
                    <a:gd name="T20" fmla="*/ 38 w 59"/>
                    <a:gd name="T21" fmla="*/ 35 h 55"/>
                    <a:gd name="T22" fmla="*/ 34 w 59"/>
                    <a:gd name="T23" fmla="*/ 36 h 55"/>
                    <a:gd name="T24" fmla="*/ 31 w 59"/>
                    <a:gd name="T25" fmla="*/ 39 h 55"/>
                    <a:gd name="T26" fmla="*/ 28 w 59"/>
                    <a:gd name="T27" fmla="*/ 32 h 55"/>
                    <a:gd name="T28" fmla="*/ 21 w 59"/>
                    <a:gd name="T29" fmla="*/ 18 h 55"/>
                    <a:gd name="T30" fmla="*/ 10 w 59"/>
                    <a:gd name="T31" fmla="*/ 5 h 55"/>
                    <a:gd name="T32" fmla="*/ 0 w 59"/>
                    <a:gd name="T33" fmla="*/ 0 h 55"/>
                    <a:gd name="T34" fmla="*/ 2 w 59"/>
                    <a:gd name="T35" fmla="*/ 18 h 55"/>
                    <a:gd name="T36" fmla="*/ 9 w 59"/>
                    <a:gd name="T37" fmla="*/ 35 h 55"/>
                    <a:gd name="T38" fmla="*/ 16 w 59"/>
                    <a:gd name="T39" fmla="*/ 46 h 55"/>
                    <a:gd name="T40" fmla="*/ 19 w 59"/>
                    <a:gd name="T41" fmla="*/ 5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7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32 w 82"/>
                    <a:gd name="T1" fmla="*/ 75 h 76"/>
                    <a:gd name="T2" fmla="*/ 38 w 82"/>
                    <a:gd name="T3" fmla="*/ 76 h 76"/>
                    <a:gd name="T4" fmla="*/ 44 w 82"/>
                    <a:gd name="T5" fmla="*/ 76 h 76"/>
                    <a:gd name="T6" fmla="*/ 50 w 82"/>
                    <a:gd name="T7" fmla="*/ 76 h 76"/>
                    <a:gd name="T8" fmla="*/ 57 w 82"/>
                    <a:gd name="T9" fmla="*/ 75 h 76"/>
                    <a:gd name="T10" fmla="*/ 61 w 82"/>
                    <a:gd name="T11" fmla="*/ 72 h 76"/>
                    <a:gd name="T12" fmla="*/ 67 w 82"/>
                    <a:gd name="T13" fmla="*/ 67 h 76"/>
                    <a:gd name="T14" fmla="*/ 72 w 82"/>
                    <a:gd name="T15" fmla="*/ 64 h 76"/>
                    <a:gd name="T16" fmla="*/ 76 w 82"/>
                    <a:gd name="T17" fmla="*/ 59 h 76"/>
                    <a:gd name="T18" fmla="*/ 80 w 82"/>
                    <a:gd name="T19" fmla="*/ 56 h 76"/>
                    <a:gd name="T20" fmla="*/ 82 w 82"/>
                    <a:gd name="T21" fmla="*/ 52 h 76"/>
                    <a:gd name="T22" fmla="*/ 82 w 82"/>
                    <a:gd name="T23" fmla="*/ 47 h 76"/>
                    <a:gd name="T24" fmla="*/ 79 w 82"/>
                    <a:gd name="T25" fmla="*/ 43 h 76"/>
                    <a:gd name="T26" fmla="*/ 70 w 82"/>
                    <a:gd name="T27" fmla="*/ 39 h 76"/>
                    <a:gd name="T28" fmla="*/ 63 w 82"/>
                    <a:gd name="T29" fmla="*/ 37 h 76"/>
                    <a:gd name="T30" fmla="*/ 54 w 82"/>
                    <a:gd name="T31" fmla="*/ 39 h 76"/>
                    <a:gd name="T32" fmla="*/ 47 w 82"/>
                    <a:gd name="T33" fmla="*/ 41 h 76"/>
                    <a:gd name="T34" fmla="*/ 39 w 82"/>
                    <a:gd name="T35" fmla="*/ 44 h 76"/>
                    <a:gd name="T36" fmla="*/ 35 w 82"/>
                    <a:gd name="T37" fmla="*/ 49 h 76"/>
                    <a:gd name="T38" fmla="*/ 32 w 82"/>
                    <a:gd name="T39" fmla="*/ 50 h 76"/>
                    <a:gd name="T40" fmla="*/ 30 w 82"/>
                    <a:gd name="T41" fmla="*/ 52 h 76"/>
                    <a:gd name="T42" fmla="*/ 29 w 82"/>
                    <a:gd name="T43" fmla="*/ 43 h 76"/>
                    <a:gd name="T44" fmla="*/ 23 w 82"/>
                    <a:gd name="T45" fmla="*/ 23 h 76"/>
                    <a:gd name="T46" fmla="*/ 14 w 82"/>
                    <a:gd name="T47" fmla="*/ 6 h 76"/>
                    <a:gd name="T48" fmla="*/ 4 w 82"/>
                    <a:gd name="T49" fmla="*/ 0 h 76"/>
                    <a:gd name="T50" fmla="*/ 0 w 82"/>
                    <a:gd name="T51" fmla="*/ 17 h 76"/>
                    <a:gd name="T52" fmla="*/ 0 w 82"/>
                    <a:gd name="T53" fmla="*/ 31 h 76"/>
                    <a:gd name="T54" fmla="*/ 4 w 82"/>
                    <a:gd name="T55" fmla="*/ 44 h 76"/>
                    <a:gd name="T56" fmla="*/ 11 w 82"/>
                    <a:gd name="T57" fmla="*/ 54 h 76"/>
                    <a:gd name="T58" fmla="*/ 19 w 82"/>
                    <a:gd name="T59" fmla="*/ 63 h 76"/>
                    <a:gd name="T60" fmla="*/ 25 w 82"/>
                    <a:gd name="T61" fmla="*/ 70 h 76"/>
                    <a:gd name="T62" fmla="*/ 30 w 82"/>
                    <a:gd name="T63" fmla="*/ 73 h 76"/>
                    <a:gd name="T64" fmla="*/ 32 w 82"/>
                    <a:gd name="T65" fmla="*/ 7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8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12 w 75"/>
                    <a:gd name="T1" fmla="*/ 53 h 66"/>
                    <a:gd name="T2" fmla="*/ 15 w 75"/>
                    <a:gd name="T3" fmla="*/ 56 h 66"/>
                    <a:gd name="T4" fmla="*/ 19 w 75"/>
                    <a:gd name="T5" fmla="*/ 60 h 66"/>
                    <a:gd name="T6" fmla="*/ 25 w 75"/>
                    <a:gd name="T7" fmla="*/ 62 h 66"/>
                    <a:gd name="T8" fmla="*/ 27 w 75"/>
                    <a:gd name="T9" fmla="*/ 63 h 66"/>
                    <a:gd name="T10" fmla="*/ 32 w 75"/>
                    <a:gd name="T11" fmla="*/ 65 h 66"/>
                    <a:gd name="T12" fmla="*/ 40 w 75"/>
                    <a:gd name="T13" fmla="*/ 65 h 66"/>
                    <a:gd name="T14" fmla="*/ 49 w 75"/>
                    <a:gd name="T15" fmla="*/ 66 h 66"/>
                    <a:gd name="T16" fmla="*/ 57 w 75"/>
                    <a:gd name="T17" fmla="*/ 65 h 66"/>
                    <a:gd name="T18" fmla="*/ 65 w 75"/>
                    <a:gd name="T19" fmla="*/ 63 h 66"/>
                    <a:gd name="T20" fmla="*/ 71 w 75"/>
                    <a:gd name="T21" fmla="*/ 60 h 66"/>
                    <a:gd name="T22" fmla="*/ 75 w 75"/>
                    <a:gd name="T23" fmla="*/ 55 h 66"/>
                    <a:gd name="T24" fmla="*/ 75 w 75"/>
                    <a:gd name="T25" fmla="*/ 46 h 66"/>
                    <a:gd name="T26" fmla="*/ 72 w 75"/>
                    <a:gd name="T27" fmla="*/ 39 h 66"/>
                    <a:gd name="T28" fmla="*/ 66 w 75"/>
                    <a:gd name="T29" fmla="*/ 35 h 66"/>
                    <a:gd name="T30" fmla="*/ 59 w 75"/>
                    <a:gd name="T31" fmla="*/ 33 h 66"/>
                    <a:gd name="T32" fmla="*/ 50 w 75"/>
                    <a:gd name="T33" fmla="*/ 33 h 66"/>
                    <a:gd name="T34" fmla="*/ 41 w 75"/>
                    <a:gd name="T35" fmla="*/ 35 h 66"/>
                    <a:gd name="T36" fmla="*/ 34 w 75"/>
                    <a:gd name="T37" fmla="*/ 36 h 66"/>
                    <a:gd name="T38" fmla="*/ 28 w 75"/>
                    <a:gd name="T39" fmla="*/ 39 h 66"/>
                    <a:gd name="T40" fmla="*/ 27 w 75"/>
                    <a:gd name="T41" fmla="*/ 39 h 66"/>
                    <a:gd name="T42" fmla="*/ 25 w 75"/>
                    <a:gd name="T43" fmla="*/ 32 h 66"/>
                    <a:gd name="T44" fmla="*/ 19 w 75"/>
                    <a:gd name="T45" fmla="*/ 16 h 66"/>
                    <a:gd name="T46" fmla="*/ 10 w 75"/>
                    <a:gd name="T47" fmla="*/ 3 h 66"/>
                    <a:gd name="T48" fmla="*/ 0 w 75"/>
                    <a:gd name="T49" fmla="*/ 0 h 66"/>
                    <a:gd name="T50" fmla="*/ 0 w 75"/>
                    <a:gd name="T51" fmla="*/ 22 h 66"/>
                    <a:gd name="T52" fmla="*/ 5 w 75"/>
                    <a:gd name="T53" fmla="*/ 39 h 66"/>
                    <a:gd name="T54" fmla="*/ 9 w 75"/>
                    <a:gd name="T55" fmla="*/ 49 h 66"/>
                    <a:gd name="T56" fmla="*/ 12 w 75"/>
                    <a:gd name="T57" fmla="*/ 53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49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3 w 75"/>
                    <a:gd name="T1" fmla="*/ 41 h 63"/>
                    <a:gd name="T2" fmla="*/ 4 w 75"/>
                    <a:gd name="T3" fmla="*/ 46 h 63"/>
                    <a:gd name="T4" fmla="*/ 10 w 75"/>
                    <a:gd name="T5" fmla="*/ 50 h 63"/>
                    <a:gd name="T6" fmla="*/ 14 w 75"/>
                    <a:gd name="T7" fmla="*/ 56 h 63"/>
                    <a:gd name="T8" fmla="*/ 16 w 75"/>
                    <a:gd name="T9" fmla="*/ 57 h 63"/>
                    <a:gd name="T10" fmla="*/ 23 w 75"/>
                    <a:gd name="T11" fmla="*/ 60 h 63"/>
                    <a:gd name="T12" fmla="*/ 32 w 75"/>
                    <a:gd name="T13" fmla="*/ 63 h 63"/>
                    <a:gd name="T14" fmla="*/ 42 w 75"/>
                    <a:gd name="T15" fmla="*/ 63 h 63"/>
                    <a:gd name="T16" fmla="*/ 54 w 75"/>
                    <a:gd name="T17" fmla="*/ 61 h 63"/>
                    <a:gd name="T18" fmla="*/ 64 w 75"/>
                    <a:gd name="T19" fmla="*/ 58 h 63"/>
                    <a:gd name="T20" fmla="*/ 72 w 75"/>
                    <a:gd name="T21" fmla="*/ 54 h 63"/>
                    <a:gd name="T22" fmla="*/ 75 w 75"/>
                    <a:gd name="T23" fmla="*/ 47 h 63"/>
                    <a:gd name="T24" fmla="*/ 73 w 75"/>
                    <a:gd name="T25" fmla="*/ 40 h 63"/>
                    <a:gd name="T26" fmla="*/ 67 w 75"/>
                    <a:gd name="T27" fmla="*/ 34 h 63"/>
                    <a:gd name="T28" fmla="*/ 60 w 75"/>
                    <a:gd name="T29" fmla="*/ 30 h 63"/>
                    <a:gd name="T30" fmla="*/ 53 w 75"/>
                    <a:gd name="T31" fmla="*/ 28 h 63"/>
                    <a:gd name="T32" fmla="*/ 45 w 75"/>
                    <a:gd name="T33" fmla="*/ 30 h 63"/>
                    <a:gd name="T34" fmla="*/ 36 w 75"/>
                    <a:gd name="T35" fmla="*/ 31 h 63"/>
                    <a:gd name="T36" fmla="*/ 31 w 75"/>
                    <a:gd name="T37" fmla="*/ 33 h 63"/>
                    <a:gd name="T38" fmla="*/ 26 w 75"/>
                    <a:gd name="T39" fmla="*/ 36 h 63"/>
                    <a:gd name="T40" fmla="*/ 25 w 75"/>
                    <a:gd name="T41" fmla="*/ 36 h 63"/>
                    <a:gd name="T42" fmla="*/ 23 w 75"/>
                    <a:gd name="T43" fmla="*/ 30 h 63"/>
                    <a:gd name="T44" fmla="*/ 17 w 75"/>
                    <a:gd name="T45" fmla="*/ 15 h 63"/>
                    <a:gd name="T46" fmla="*/ 10 w 75"/>
                    <a:gd name="T47" fmla="*/ 2 h 63"/>
                    <a:gd name="T48" fmla="*/ 0 w 75"/>
                    <a:gd name="T49" fmla="*/ 0 h 63"/>
                    <a:gd name="T50" fmla="*/ 0 w 75"/>
                    <a:gd name="T51" fmla="*/ 15 h 63"/>
                    <a:gd name="T52" fmla="*/ 1 w 75"/>
                    <a:gd name="T53" fmla="*/ 28 h 63"/>
                    <a:gd name="T54" fmla="*/ 3 w 75"/>
                    <a:gd name="T55" fmla="*/ 38 h 63"/>
                    <a:gd name="T56" fmla="*/ 3 w 75"/>
                    <a:gd name="T57" fmla="*/ 4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0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88 w 250"/>
                    <a:gd name="T1" fmla="*/ 37 h 290"/>
                    <a:gd name="T2" fmla="*/ 69 w 250"/>
                    <a:gd name="T3" fmla="*/ 49 h 290"/>
                    <a:gd name="T4" fmla="*/ 53 w 250"/>
                    <a:gd name="T5" fmla="*/ 63 h 290"/>
                    <a:gd name="T6" fmla="*/ 39 w 250"/>
                    <a:gd name="T7" fmla="*/ 79 h 290"/>
                    <a:gd name="T8" fmla="*/ 25 w 250"/>
                    <a:gd name="T9" fmla="*/ 96 h 290"/>
                    <a:gd name="T10" fmla="*/ 15 w 250"/>
                    <a:gd name="T11" fmla="*/ 115 h 290"/>
                    <a:gd name="T12" fmla="*/ 8 w 250"/>
                    <a:gd name="T13" fmla="*/ 135 h 290"/>
                    <a:gd name="T14" fmla="*/ 3 w 250"/>
                    <a:gd name="T15" fmla="*/ 157 h 290"/>
                    <a:gd name="T16" fmla="*/ 0 w 250"/>
                    <a:gd name="T17" fmla="*/ 178 h 290"/>
                    <a:gd name="T18" fmla="*/ 3 w 250"/>
                    <a:gd name="T19" fmla="*/ 208 h 290"/>
                    <a:gd name="T20" fmla="*/ 15 w 250"/>
                    <a:gd name="T21" fmla="*/ 233 h 290"/>
                    <a:gd name="T22" fmla="*/ 33 w 250"/>
                    <a:gd name="T23" fmla="*/ 254 h 290"/>
                    <a:gd name="T24" fmla="*/ 56 w 250"/>
                    <a:gd name="T25" fmla="*/ 270 h 290"/>
                    <a:gd name="T26" fmla="*/ 83 w 250"/>
                    <a:gd name="T27" fmla="*/ 283 h 290"/>
                    <a:gd name="T28" fmla="*/ 110 w 250"/>
                    <a:gd name="T29" fmla="*/ 289 h 290"/>
                    <a:gd name="T30" fmla="*/ 140 w 250"/>
                    <a:gd name="T31" fmla="*/ 290 h 290"/>
                    <a:gd name="T32" fmla="*/ 168 w 250"/>
                    <a:gd name="T33" fmla="*/ 286 h 290"/>
                    <a:gd name="T34" fmla="*/ 174 w 250"/>
                    <a:gd name="T35" fmla="*/ 286 h 290"/>
                    <a:gd name="T36" fmla="*/ 179 w 250"/>
                    <a:gd name="T37" fmla="*/ 283 h 290"/>
                    <a:gd name="T38" fmla="*/ 184 w 250"/>
                    <a:gd name="T39" fmla="*/ 279 h 290"/>
                    <a:gd name="T40" fmla="*/ 185 w 250"/>
                    <a:gd name="T41" fmla="*/ 273 h 290"/>
                    <a:gd name="T42" fmla="*/ 182 w 250"/>
                    <a:gd name="T43" fmla="*/ 266 h 290"/>
                    <a:gd name="T44" fmla="*/ 176 w 250"/>
                    <a:gd name="T45" fmla="*/ 260 h 290"/>
                    <a:gd name="T46" fmla="*/ 169 w 250"/>
                    <a:gd name="T47" fmla="*/ 254 h 290"/>
                    <a:gd name="T48" fmla="*/ 162 w 250"/>
                    <a:gd name="T49" fmla="*/ 252 h 290"/>
                    <a:gd name="T50" fmla="*/ 147 w 250"/>
                    <a:gd name="T51" fmla="*/ 247 h 290"/>
                    <a:gd name="T52" fmla="*/ 132 w 250"/>
                    <a:gd name="T53" fmla="*/ 244 h 290"/>
                    <a:gd name="T54" fmla="*/ 118 w 250"/>
                    <a:gd name="T55" fmla="*/ 242 h 290"/>
                    <a:gd name="T56" fmla="*/ 105 w 250"/>
                    <a:gd name="T57" fmla="*/ 239 h 290"/>
                    <a:gd name="T58" fmla="*/ 91 w 250"/>
                    <a:gd name="T59" fmla="*/ 234 h 290"/>
                    <a:gd name="T60" fmla="*/ 78 w 250"/>
                    <a:gd name="T61" fmla="*/ 229 h 290"/>
                    <a:gd name="T62" fmla="*/ 66 w 250"/>
                    <a:gd name="T63" fmla="*/ 221 h 290"/>
                    <a:gd name="T64" fmla="*/ 55 w 250"/>
                    <a:gd name="T65" fmla="*/ 210 h 290"/>
                    <a:gd name="T66" fmla="*/ 50 w 250"/>
                    <a:gd name="T67" fmla="*/ 161 h 290"/>
                    <a:gd name="T68" fmla="*/ 62 w 250"/>
                    <a:gd name="T69" fmla="*/ 121 h 290"/>
                    <a:gd name="T70" fmla="*/ 85 w 250"/>
                    <a:gd name="T71" fmla="*/ 89 h 290"/>
                    <a:gd name="T72" fmla="*/ 118 w 250"/>
                    <a:gd name="T73" fmla="*/ 63 h 290"/>
                    <a:gd name="T74" fmla="*/ 153 w 250"/>
                    <a:gd name="T75" fmla="*/ 43 h 290"/>
                    <a:gd name="T76" fmla="*/ 190 w 250"/>
                    <a:gd name="T77" fmla="*/ 27 h 290"/>
                    <a:gd name="T78" fmla="*/ 223 w 250"/>
                    <a:gd name="T79" fmla="*/ 16 h 290"/>
                    <a:gd name="T80" fmla="*/ 250 w 250"/>
                    <a:gd name="T81" fmla="*/ 6 h 290"/>
                    <a:gd name="T82" fmla="*/ 234 w 250"/>
                    <a:gd name="T83" fmla="*/ 2 h 290"/>
                    <a:gd name="T84" fmla="*/ 216 w 250"/>
                    <a:gd name="T85" fmla="*/ 0 h 290"/>
                    <a:gd name="T86" fmla="*/ 196 w 250"/>
                    <a:gd name="T87" fmla="*/ 3 h 290"/>
                    <a:gd name="T88" fmla="*/ 174 w 250"/>
                    <a:gd name="T89" fmla="*/ 6 h 290"/>
                    <a:gd name="T90" fmla="*/ 152 w 250"/>
                    <a:gd name="T91" fmla="*/ 13 h 290"/>
                    <a:gd name="T92" fmla="*/ 130 w 250"/>
                    <a:gd name="T93" fmla="*/ 20 h 290"/>
                    <a:gd name="T94" fmla="*/ 107 w 250"/>
                    <a:gd name="T95" fmla="*/ 29 h 290"/>
                    <a:gd name="T96" fmla="*/ 88 w 250"/>
                    <a:gd name="T97" fmla="*/ 37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1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135 w 160"/>
                    <a:gd name="T1" fmla="*/ 73 h 225"/>
                    <a:gd name="T2" fmla="*/ 141 w 160"/>
                    <a:gd name="T3" fmla="*/ 96 h 225"/>
                    <a:gd name="T4" fmla="*/ 140 w 160"/>
                    <a:gd name="T5" fmla="*/ 118 h 225"/>
                    <a:gd name="T6" fmla="*/ 129 w 160"/>
                    <a:gd name="T7" fmla="*/ 135 h 225"/>
                    <a:gd name="T8" fmla="*/ 115 w 160"/>
                    <a:gd name="T9" fmla="*/ 151 h 225"/>
                    <a:gd name="T10" fmla="*/ 97 w 160"/>
                    <a:gd name="T11" fmla="*/ 165 h 225"/>
                    <a:gd name="T12" fmla="*/ 76 w 160"/>
                    <a:gd name="T13" fmla="*/ 179 h 225"/>
                    <a:gd name="T14" fmla="*/ 56 w 160"/>
                    <a:gd name="T15" fmla="*/ 192 h 225"/>
                    <a:gd name="T16" fmla="*/ 38 w 160"/>
                    <a:gd name="T17" fmla="*/ 205 h 225"/>
                    <a:gd name="T18" fmla="*/ 35 w 160"/>
                    <a:gd name="T19" fmla="*/ 210 h 225"/>
                    <a:gd name="T20" fmla="*/ 34 w 160"/>
                    <a:gd name="T21" fmla="*/ 212 h 225"/>
                    <a:gd name="T22" fmla="*/ 34 w 160"/>
                    <a:gd name="T23" fmla="*/ 217 h 225"/>
                    <a:gd name="T24" fmla="*/ 35 w 160"/>
                    <a:gd name="T25" fmla="*/ 221 h 225"/>
                    <a:gd name="T26" fmla="*/ 40 w 160"/>
                    <a:gd name="T27" fmla="*/ 224 h 225"/>
                    <a:gd name="T28" fmla="*/ 44 w 160"/>
                    <a:gd name="T29" fmla="*/ 225 h 225"/>
                    <a:gd name="T30" fmla="*/ 47 w 160"/>
                    <a:gd name="T31" fmla="*/ 225 h 225"/>
                    <a:gd name="T32" fmla="*/ 51 w 160"/>
                    <a:gd name="T33" fmla="*/ 224 h 225"/>
                    <a:gd name="T34" fmla="*/ 75 w 160"/>
                    <a:gd name="T35" fmla="*/ 211 h 225"/>
                    <a:gd name="T36" fmla="*/ 97 w 160"/>
                    <a:gd name="T37" fmla="*/ 197 h 225"/>
                    <a:gd name="T38" fmla="*/ 117 w 160"/>
                    <a:gd name="T39" fmla="*/ 181 h 225"/>
                    <a:gd name="T40" fmla="*/ 137 w 160"/>
                    <a:gd name="T41" fmla="*/ 162 h 225"/>
                    <a:gd name="T42" fmla="*/ 150 w 160"/>
                    <a:gd name="T43" fmla="*/ 142 h 225"/>
                    <a:gd name="T44" fmla="*/ 159 w 160"/>
                    <a:gd name="T45" fmla="*/ 119 h 225"/>
                    <a:gd name="T46" fmla="*/ 160 w 160"/>
                    <a:gd name="T47" fmla="*/ 95 h 225"/>
                    <a:gd name="T48" fmla="*/ 154 w 160"/>
                    <a:gd name="T49" fmla="*/ 69 h 225"/>
                    <a:gd name="T50" fmla="*/ 141 w 160"/>
                    <a:gd name="T51" fmla="*/ 49 h 225"/>
                    <a:gd name="T52" fmla="*/ 122 w 160"/>
                    <a:gd name="T53" fmla="*/ 31 h 225"/>
                    <a:gd name="T54" fmla="*/ 98 w 160"/>
                    <a:gd name="T55" fmla="*/ 18 h 225"/>
                    <a:gd name="T56" fmla="*/ 72 w 160"/>
                    <a:gd name="T57" fmla="*/ 8 h 225"/>
                    <a:gd name="T58" fmla="*/ 46 w 160"/>
                    <a:gd name="T59" fmla="*/ 3 h 225"/>
                    <a:gd name="T60" fmla="*/ 24 w 160"/>
                    <a:gd name="T61" fmla="*/ 0 h 225"/>
                    <a:gd name="T62" fmla="*/ 7 w 160"/>
                    <a:gd name="T63" fmla="*/ 0 h 225"/>
                    <a:gd name="T64" fmla="*/ 0 w 160"/>
                    <a:gd name="T65" fmla="*/ 4 h 225"/>
                    <a:gd name="T66" fmla="*/ 18 w 160"/>
                    <a:gd name="T67" fmla="*/ 11 h 225"/>
                    <a:gd name="T68" fmla="*/ 37 w 160"/>
                    <a:gd name="T69" fmla="*/ 17 h 225"/>
                    <a:gd name="T70" fmla="*/ 57 w 160"/>
                    <a:gd name="T71" fmla="*/ 23 h 225"/>
                    <a:gd name="T72" fmla="*/ 76 w 160"/>
                    <a:gd name="T73" fmla="*/ 29 h 225"/>
                    <a:gd name="T74" fmla="*/ 95 w 160"/>
                    <a:gd name="T75" fmla="*/ 36 h 225"/>
                    <a:gd name="T76" fmla="*/ 112 w 160"/>
                    <a:gd name="T77" fmla="*/ 46 h 225"/>
                    <a:gd name="T78" fmla="*/ 125 w 160"/>
                    <a:gd name="T79" fmla="*/ 57 h 225"/>
                    <a:gd name="T80" fmla="*/ 135 w 160"/>
                    <a:gd name="T81" fmla="*/ 7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2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127 w 404"/>
                    <a:gd name="T1" fmla="*/ 87 h 472"/>
                    <a:gd name="T2" fmla="*/ 68 w 404"/>
                    <a:gd name="T3" fmla="*/ 143 h 472"/>
                    <a:gd name="T4" fmla="*/ 22 w 404"/>
                    <a:gd name="T5" fmla="*/ 208 h 472"/>
                    <a:gd name="T6" fmla="*/ 0 w 404"/>
                    <a:gd name="T7" fmla="*/ 283 h 472"/>
                    <a:gd name="T8" fmla="*/ 5 w 404"/>
                    <a:gd name="T9" fmla="*/ 333 h 472"/>
                    <a:gd name="T10" fmla="*/ 12 w 404"/>
                    <a:gd name="T11" fmla="*/ 353 h 472"/>
                    <a:gd name="T12" fmla="*/ 25 w 404"/>
                    <a:gd name="T13" fmla="*/ 372 h 472"/>
                    <a:gd name="T14" fmla="*/ 41 w 404"/>
                    <a:gd name="T15" fmla="*/ 388 h 472"/>
                    <a:gd name="T16" fmla="*/ 71 w 404"/>
                    <a:gd name="T17" fmla="*/ 405 h 472"/>
                    <a:gd name="T18" fmla="*/ 109 w 404"/>
                    <a:gd name="T19" fmla="*/ 424 h 472"/>
                    <a:gd name="T20" fmla="*/ 150 w 404"/>
                    <a:gd name="T21" fmla="*/ 438 h 472"/>
                    <a:gd name="T22" fmla="*/ 191 w 404"/>
                    <a:gd name="T23" fmla="*/ 449 h 472"/>
                    <a:gd name="T24" fmla="*/ 234 w 404"/>
                    <a:gd name="T25" fmla="*/ 458 h 472"/>
                    <a:gd name="T26" fmla="*/ 276 w 404"/>
                    <a:gd name="T27" fmla="*/ 464 h 472"/>
                    <a:gd name="T28" fmla="*/ 319 w 404"/>
                    <a:gd name="T29" fmla="*/ 468 h 472"/>
                    <a:gd name="T30" fmla="*/ 363 w 404"/>
                    <a:gd name="T31" fmla="*/ 471 h 472"/>
                    <a:gd name="T32" fmla="*/ 391 w 404"/>
                    <a:gd name="T33" fmla="*/ 472 h 472"/>
                    <a:gd name="T34" fmla="*/ 401 w 404"/>
                    <a:gd name="T35" fmla="*/ 464 h 472"/>
                    <a:gd name="T36" fmla="*/ 404 w 404"/>
                    <a:gd name="T37" fmla="*/ 451 h 472"/>
                    <a:gd name="T38" fmla="*/ 395 w 404"/>
                    <a:gd name="T39" fmla="*/ 441 h 472"/>
                    <a:gd name="T40" fmla="*/ 369 w 404"/>
                    <a:gd name="T41" fmla="*/ 434 h 472"/>
                    <a:gd name="T42" fmla="*/ 331 w 404"/>
                    <a:gd name="T43" fmla="*/ 426 h 472"/>
                    <a:gd name="T44" fmla="*/ 291 w 404"/>
                    <a:gd name="T45" fmla="*/ 421 h 472"/>
                    <a:gd name="T46" fmla="*/ 251 w 404"/>
                    <a:gd name="T47" fmla="*/ 415 h 472"/>
                    <a:gd name="T48" fmla="*/ 213 w 404"/>
                    <a:gd name="T49" fmla="*/ 408 h 472"/>
                    <a:gd name="T50" fmla="*/ 175 w 404"/>
                    <a:gd name="T51" fmla="*/ 398 h 472"/>
                    <a:gd name="T52" fmla="*/ 138 w 404"/>
                    <a:gd name="T53" fmla="*/ 386 h 472"/>
                    <a:gd name="T54" fmla="*/ 102 w 404"/>
                    <a:gd name="T55" fmla="*/ 372 h 472"/>
                    <a:gd name="T56" fmla="*/ 69 w 404"/>
                    <a:gd name="T57" fmla="*/ 352 h 472"/>
                    <a:gd name="T58" fmla="*/ 49 w 404"/>
                    <a:gd name="T59" fmla="*/ 324 h 472"/>
                    <a:gd name="T60" fmla="*/ 43 w 404"/>
                    <a:gd name="T61" fmla="*/ 290 h 472"/>
                    <a:gd name="T62" fmla="*/ 49 w 404"/>
                    <a:gd name="T63" fmla="*/ 250 h 472"/>
                    <a:gd name="T64" fmla="*/ 65 w 404"/>
                    <a:gd name="T65" fmla="*/ 212 h 472"/>
                    <a:gd name="T66" fmla="*/ 90 w 404"/>
                    <a:gd name="T67" fmla="*/ 172 h 472"/>
                    <a:gd name="T68" fmla="*/ 119 w 404"/>
                    <a:gd name="T69" fmla="*/ 138 h 472"/>
                    <a:gd name="T70" fmla="*/ 154 w 404"/>
                    <a:gd name="T71" fmla="*/ 103 h 472"/>
                    <a:gd name="T72" fmla="*/ 193 w 404"/>
                    <a:gd name="T73" fmla="*/ 71 h 472"/>
                    <a:gd name="T74" fmla="*/ 245 w 404"/>
                    <a:gd name="T75" fmla="*/ 47 h 472"/>
                    <a:gd name="T76" fmla="*/ 298 w 404"/>
                    <a:gd name="T77" fmla="*/ 25 h 472"/>
                    <a:gd name="T78" fmla="*/ 332 w 404"/>
                    <a:gd name="T79" fmla="*/ 8 h 472"/>
                    <a:gd name="T80" fmla="*/ 322 w 404"/>
                    <a:gd name="T81" fmla="*/ 0 h 472"/>
                    <a:gd name="T82" fmla="*/ 278 w 404"/>
                    <a:gd name="T83" fmla="*/ 5 h 472"/>
                    <a:gd name="T84" fmla="*/ 226 w 404"/>
                    <a:gd name="T85" fmla="*/ 23 h 472"/>
                    <a:gd name="T86" fmla="*/ 178 w 404"/>
                    <a:gd name="T87" fmla="*/ 47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3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294 w 354"/>
                    <a:gd name="T1" fmla="*/ 96 h 315"/>
                    <a:gd name="T2" fmla="*/ 310 w 354"/>
                    <a:gd name="T3" fmla="*/ 113 h 315"/>
                    <a:gd name="T4" fmla="*/ 320 w 354"/>
                    <a:gd name="T5" fmla="*/ 133 h 315"/>
                    <a:gd name="T6" fmla="*/ 325 w 354"/>
                    <a:gd name="T7" fmla="*/ 155 h 315"/>
                    <a:gd name="T8" fmla="*/ 325 w 354"/>
                    <a:gd name="T9" fmla="*/ 178 h 315"/>
                    <a:gd name="T10" fmla="*/ 322 w 354"/>
                    <a:gd name="T11" fmla="*/ 197 h 315"/>
                    <a:gd name="T12" fmla="*/ 316 w 354"/>
                    <a:gd name="T13" fmla="*/ 212 h 315"/>
                    <a:gd name="T14" fmla="*/ 306 w 354"/>
                    <a:gd name="T15" fmla="*/ 228 h 315"/>
                    <a:gd name="T16" fmla="*/ 295 w 354"/>
                    <a:gd name="T17" fmla="*/ 241 h 315"/>
                    <a:gd name="T18" fmla="*/ 282 w 354"/>
                    <a:gd name="T19" fmla="*/ 256 h 315"/>
                    <a:gd name="T20" fmla="*/ 269 w 354"/>
                    <a:gd name="T21" fmla="*/ 267 h 315"/>
                    <a:gd name="T22" fmla="*/ 256 w 354"/>
                    <a:gd name="T23" fmla="*/ 280 h 315"/>
                    <a:gd name="T24" fmla="*/ 243 w 354"/>
                    <a:gd name="T25" fmla="*/ 293 h 315"/>
                    <a:gd name="T26" fmla="*/ 240 w 354"/>
                    <a:gd name="T27" fmla="*/ 297 h 315"/>
                    <a:gd name="T28" fmla="*/ 240 w 354"/>
                    <a:gd name="T29" fmla="*/ 302 h 315"/>
                    <a:gd name="T30" fmla="*/ 240 w 354"/>
                    <a:gd name="T31" fmla="*/ 306 h 315"/>
                    <a:gd name="T32" fmla="*/ 243 w 354"/>
                    <a:gd name="T33" fmla="*/ 310 h 315"/>
                    <a:gd name="T34" fmla="*/ 247 w 354"/>
                    <a:gd name="T35" fmla="*/ 313 h 315"/>
                    <a:gd name="T36" fmla="*/ 253 w 354"/>
                    <a:gd name="T37" fmla="*/ 315 h 315"/>
                    <a:gd name="T38" fmla="*/ 257 w 354"/>
                    <a:gd name="T39" fmla="*/ 313 h 315"/>
                    <a:gd name="T40" fmla="*/ 262 w 354"/>
                    <a:gd name="T41" fmla="*/ 310 h 315"/>
                    <a:gd name="T42" fmla="*/ 291 w 354"/>
                    <a:gd name="T43" fmla="*/ 292 h 315"/>
                    <a:gd name="T44" fmla="*/ 316 w 354"/>
                    <a:gd name="T45" fmla="*/ 267 h 315"/>
                    <a:gd name="T46" fmla="*/ 335 w 354"/>
                    <a:gd name="T47" fmla="*/ 240 h 315"/>
                    <a:gd name="T48" fmla="*/ 348 w 354"/>
                    <a:gd name="T49" fmla="*/ 208 h 315"/>
                    <a:gd name="T50" fmla="*/ 354 w 354"/>
                    <a:gd name="T51" fmla="*/ 177 h 315"/>
                    <a:gd name="T52" fmla="*/ 351 w 354"/>
                    <a:gd name="T53" fmla="*/ 143 h 315"/>
                    <a:gd name="T54" fmla="*/ 339 w 354"/>
                    <a:gd name="T55" fmla="*/ 113 h 315"/>
                    <a:gd name="T56" fmla="*/ 316 w 354"/>
                    <a:gd name="T57" fmla="*/ 86 h 315"/>
                    <a:gd name="T58" fmla="*/ 298 w 354"/>
                    <a:gd name="T59" fmla="*/ 72 h 315"/>
                    <a:gd name="T60" fmla="*/ 278 w 354"/>
                    <a:gd name="T61" fmla="*/ 60 h 315"/>
                    <a:gd name="T62" fmla="*/ 256 w 354"/>
                    <a:gd name="T63" fmla="*/ 49 h 315"/>
                    <a:gd name="T64" fmla="*/ 231 w 354"/>
                    <a:gd name="T65" fmla="*/ 39 h 315"/>
                    <a:gd name="T66" fmla="*/ 206 w 354"/>
                    <a:gd name="T67" fmla="*/ 29 h 315"/>
                    <a:gd name="T68" fmla="*/ 181 w 354"/>
                    <a:gd name="T69" fmla="*/ 21 h 315"/>
                    <a:gd name="T70" fmla="*/ 155 w 354"/>
                    <a:gd name="T71" fmla="*/ 16 h 315"/>
                    <a:gd name="T72" fmla="*/ 130 w 354"/>
                    <a:gd name="T73" fmla="*/ 10 h 315"/>
                    <a:gd name="T74" fmla="*/ 105 w 354"/>
                    <a:gd name="T75" fmla="*/ 6 h 315"/>
                    <a:gd name="T76" fmla="*/ 83 w 354"/>
                    <a:gd name="T77" fmla="*/ 3 h 315"/>
                    <a:gd name="T78" fmla="*/ 61 w 354"/>
                    <a:gd name="T79" fmla="*/ 0 h 315"/>
                    <a:gd name="T80" fmla="*/ 43 w 354"/>
                    <a:gd name="T81" fmla="*/ 0 h 315"/>
                    <a:gd name="T82" fmla="*/ 27 w 354"/>
                    <a:gd name="T83" fmla="*/ 0 h 315"/>
                    <a:gd name="T84" fmla="*/ 14 w 354"/>
                    <a:gd name="T85" fmla="*/ 0 h 315"/>
                    <a:gd name="T86" fmla="*/ 5 w 354"/>
                    <a:gd name="T87" fmla="*/ 3 h 315"/>
                    <a:gd name="T88" fmla="*/ 0 w 354"/>
                    <a:gd name="T89" fmla="*/ 6 h 315"/>
                    <a:gd name="T90" fmla="*/ 15 w 354"/>
                    <a:gd name="T91" fmla="*/ 8 h 315"/>
                    <a:gd name="T92" fmla="*/ 30 w 354"/>
                    <a:gd name="T93" fmla="*/ 10 h 315"/>
                    <a:gd name="T94" fmla="*/ 47 w 354"/>
                    <a:gd name="T95" fmla="*/ 13 h 315"/>
                    <a:gd name="T96" fmla="*/ 65 w 354"/>
                    <a:gd name="T97" fmla="*/ 16 h 315"/>
                    <a:gd name="T98" fmla="*/ 83 w 354"/>
                    <a:gd name="T99" fmla="*/ 20 h 315"/>
                    <a:gd name="T100" fmla="*/ 103 w 354"/>
                    <a:gd name="T101" fmla="*/ 23 h 315"/>
                    <a:gd name="T102" fmla="*/ 122 w 354"/>
                    <a:gd name="T103" fmla="*/ 27 h 315"/>
                    <a:gd name="T104" fmla="*/ 143 w 354"/>
                    <a:gd name="T105" fmla="*/ 31 h 315"/>
                    <a:gd name="T106" fmla="*/ 162 w 354"/>
                    <a:gd name="T107" fmla="*/ 37 h 315"/>
                    <a:gd name="T108" fmla="*/ 182 w 354"/>
                    <a:gd name="T109" fmla="*/ 43 h 315"/>
                    <a:gd name="T110" fmla="*/ 203 w 354"/>
                    <a:gd name="T111" fmla="*/ 49 h 315"/>
                    <a:gd name="T112" fmla="*/ 222 w 354"/>
                    <a:gd name="T113" fmla="*/ 56 h 315"/>
                    <a:gd name="T114" fmla="*/ 241 w 354"/>
                    <a:gd name="T115" fmla="*/ 64 h 315"/>
                    <a:gd name="T116" fmla="*/ 260 w 354"/>
                    <a:gd name="T117" fmla="*/ 75 h 315"/>
                    <a:gd name="T118" fmla="*/ 278 w 354"/>
                    <a:gd name="T119" fmla="*/ 85 h 315"/>
                    <a:gd name="T120" fmla="*/ 294 w 354"/>
                    <a:gd name="T121" fmla="*/ 96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4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162 h 297"/>
                    <a:gd name="T2" fmla="*/ 0 w 143"/>
                    <a:gd name="T3" fmla="*/ 187 h 297"/>
                    <a:gd name="T4" fmla="*/ 5 w 143"/>
                    <a:gd name="T5" fmla="*/ 210 h 297"/>
                    <a:gd name="T6" fmla="*/ 16 w 143"/>
                    <a:gd name="T7" fmla="*/ 231 h 297"/>
                    <a:gd name="T8" fmla="*/ 30 w 143"/>
                    <a:gd name="T9" fmla="*/ 250 h 297"/>
                    <a:gd name="T10" fmla="*/ 48 w 143"/>
                    <a:gd name="T11" fmla="*/ 266 h 297"/>
                    <a:gd name="T12" fmla="*/ 69 w 143"/>
                    <a:gd name="T13" fmla="*/ 280 h 297"/>
                    <a:gd name="T14" fmla="*/ 92 w 143"/>
                    <a:gd name="T15" fmla="*/ 290 h 297"/>
                    <a:gd name="T16" fmla="*/ 116 w 143"/>
                    <a:gd name="T17" fmla="*/ 296 h 297"/>
                    <a:gd name="T18" fmla="*/ 123 w 143"/>
                    <a:gd name="T19" fmla="*/ 297 h 297"/>
                    <a:gd name="T20" fmla="*/ 130 w 143"/>
                    <a:gd name="T21" fmla="*/ 295 h 297"/>
                    <a:gd name="T22" fmla="*/ 136 w 143"/>
                    <a:gd name="T23" fmla="*/ 290 h 297"/>
                    <a:gd name="T24" fmla="*/ 139 w 143"/>
                    <a:gd name="T25" fmla="*/ 284 h 297"/>
                    <a:gd name="T26" fmla="*/ 139 w 143"/>
                    <a:gd name="T27" fmla="*/ 277 h 297"/>
                    <a:gd name="T28" fmla="*/ 138 w 143"/>
                    <a:gd name="T29" fmla="*/ 270 h 297"/>
                    <a:gd name="T30" fmla="*/ 133 w 143"/>
                    <a:gd name="T31" fmla="*/ 264 h 297"/>
                    <a:gd name="T32" fmla="*/ 126 w 143"/>
                    <a:gd name="T33" fmla="*/ 261 h 297"/>
                    <a:gd name="T34" fmla="*/ 102 w 143"/>
                    <a:gd name="T35" fmla="*/ 253 h 297"/>
                    <a:gd name="T36" fmla="*/ 80 w 143"/>
                    <a:gd name="T37" fmla="*/ 241 h 297"/>
                    <a:gd name="T38" fmla="*/ 63 w 143"/>
                    <a:gd name="T39" fmla="*/ 226 h 297"/>
                    <a:gd name="T40" fmla="*/ 50 w 143"/>
                    <a:gd name="T41" fmla="*/ 208 h 297"/>
                    <a:gd name="T42" fmla="*/ 41 w 143"/>
                    <a:gd name="T43" fmla="*/ 187 h 297"/>
                    <a:gd name="T44" fmla="*/ 36 w 143"/>
                    <a:gd name="T45" fmla="*/ 164 h 297"/>
                    <a:gd name="T46" fmla="*/ 36 w 143"/>
                    <a:gd name="T47" fmla="*/ 139 h 297"/>
                    <a:gd name="T48" fmla="*/ 44 w 143"/>
                    <a:gd name="T49" fmla="*/ 113 h 297"/>
                    <a:gd name="T50" fmla="*/ 52 w 143"/>
                    <a:gd name="T51" fmla="*/ 95 h 297"/>
                    <a:gd name="T52" fmla="*/ 64 w 143"/>
                    <a:gd name="T53" fmla="*/ 78 h 297"/>
                    <a:gd name="T54" fmla="*/ 77 w 143"/>
                    <a:gd name="T55" fmla="*/ 62 h 297"/>
                    <a:gd name="T56" fmla="*/ 92 w 143"/>
                    <a:gd name="T57" fmla="*/ 47 h 297"/>
                    <a:gd name="T58" fmla="*/ 105 w 143"/>
                    <a:gd name="T59" fmla="*/ 34 h 297"/>
                    <a:gd name="T60" fmla="*/ 120 w 143"/>
                    <a:gd name="T61" fmla="*/ 23 h 297"/>
                    <a:gd name="T62" fmla="*/ 133 w 143"/>
                    <a:gd name="T63" fmla="*/ 11 h 297"/>
                    <a:gd name="T64" fmla="*/ 143 w 143"/>
                    <a:gd name="T65" fmla="*/ 1 h 297"/>
                    <a:gd name="T66" fmla="*/ 133 w 143"/>
                    <a:gd name="T67" fmla="*/ 0 h 297"/>
                    <a:gd name="T68" fmla="*/ 117 w 143"/>
                    <a:gd name="T69" fmla="*/ 7 h 297"/>
                    <a:gd name="T70" fmla="*/ 95 w 143"/>
                    <a:gd name="T71" fmla="*/ 23 h 297"/>
                    <a:gd name="T72" fmla="*/ 70 w 143"/>
                    <a:gd name="T73" fmla="*/ 44 h 297"/>
                    <a:gd name="T74" fmla="*/ 47 w 143"/>
                    <a:gd name="T75" fmla="*/ 72 h 297"/>
                    <a:gd name="T76" fmla="*/ 25 w 143"/>
                    <a:gd name="T77" fmla="*/ 101 h 297"/>
                    <a:gd name="T78" fmla="*/ 8 w 143"/>
                    <a:gd name="T79" fmla="*/ 132 h 297"/>
                    <a:gd name="T80" fmla="*/ 0 w 143"/>
                    <a:gd name="T81" fmla="*/ 162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5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260 w 309"/>
                    <a:gd name="T1" fmla="*/ 155 h 388"/>
                    <a:gd name="T2" fmla="*/ 275 w 309"/>
                    <a:gd name="T3" fmla="*/ 180 h 388"/>
                    <a:gd name="T4" fmla="*/ 282 w 309"/>
                    <a:gd name="T5" fmla="*/ 206 h 388"/>
                    <a:gd name="T6" fmla="*/ 278 w 309"/>
                    <a:gd name="T7" fmla="*/ 234 h 388"/>
                    <a:gd name="T8" fmla="*/ 262 w 309"/>
                    <a:gd name="T9" fmla="*/ 262 h 388"/>
                    <a:gd name="T10" fmla="*/ 237 w 309"/>
                    <a:gd name="T11" fmla="*/ 286 h 388"/>
                    <a:gd name="T12" fmla="*/ 209 w 309"/>
                    <a:gd name="T13" fmla="*/ 308 h 388"/>
                    <a:gd name="T14" fmla="*/ 180 w 309"/>
                    <a:gd name="T15" fmla="*/ 331 h 388"/>
                    <a:gd name="T16" fmla="*/ 162 w 309"/>
                    <a:gd name="T17" fmla="*/ 348 h 388"/>
                    <a:gd name="T18" fmla="*/ 156 w 309"/>
                    <a:gd name="T19" fmla="*/ 359 h 388"/>
                    <a:gd name="T20" fmla="*/ 152 w 309"/>
                    <a:gd name="T21" fmla="*/ 371 h 388"/>
                    <a:gd name="T22" fmla="*/ 153 w 309"/>
                    <a:gd name="T23" fmla="*/ 382 h 388"/>
                    <a:gd name="T24" fmla="*/ 163 w 309"/>
                    <a:gd name="T25" fmla="*/ 388 h 388"/>
                    <a:gd name="T26" fmla="*/ 175 w 309"/>
                    <a:gd name="T27" fmla="*/ 387 h 388"/>
                    <a:gd name="T28" fmla="*/ 194 w 309"/>
                    <a:gd name="T29" fmla="*/ 367 h 388"/>
                    <a:gd name="T30" fmla="*/ 227 w 309"/>
                    <a:gd name="T31" fmla="*/ 337 h 388"/>
                    <a:gd name="T32" fmla="*/ 260 w 309"/>
                    <a:gd name="T33" fmla="*/ 308 h 388"/>
                    <a:gd name="T34" fmla="*/ 290 w 309"/>
                    <a:gd name="T35" fmla="*/ 275 h 388"/>
                    <a:gd name="T36" fmla="*/ 307 w 309"/>
                    <a:gd name="T37" fmla="*/ 234 h 388"/>
                    <a:gd name="T38" fmla="*/ 304 w 309"/>
                    <a:gd name="T39" fmla="*/ 191 h 388"/>
                    <a:gd name="T40" fmla="*/ 285 w 309"/>
                    <a:gd name="T41" fmla="*/ 151 h 388"/>
                    <a:gd name="T42" fmla="*/ 253 w 309"/>
                    <a:gd name="T43" fmla="*/ 118 h 388"/>
                    <a:gd name="T44" fmla="*/ 222 w 309"/>
                    <a:gd name="T45" fmla="*/ 94 h 388"/>
                    <a:gd name="T46" fmla="*/ 191 w 309"/>
                    <a:gd name="T47" fmla="*/ 75 h 388"/>
                    <a:gd name="T48" fmla="*/ 159 w 309"/>
                    <a:gd name="T49" fmla="*/ 55 h 388"/>
                    <a:gd name="T50" fmla="*/ 124 w 309"/>
                    <a:gd name="T51" fmla="*/ 36 h 388"/>
                    <a:gd name="T52" fmla="*/ 92 w 309"/>
                    <a:gd name="T53" fmla="*/ 20 h 388"/>
                    <a:gd name="T54" fmla="*/ 59 w 309"/>
                    <a:gd name="T55" fmla="*/ 9 h 388"/>
                    <a:gd name="T56" fmla="*/ 31 w 309"/>
                    <a:gd name="T57" fmla="*/ 2 h 388"/>
                    <a:gd name="T58" fmla="*/ 9 w 309"/>
                    <a:gd name="T59" fmla="*/ 2 h 388"/>
                    <a:gd name="T60" fmla="*/ 11 w 309"/>
                    <a:gd name="T61" fmla="*/ 7 h 388"/>
                    <a:gd name="T62" fmla="*/ 36 w 309"/>
                    <a:gd name="T63" fmla="*/ 17 h 388"/>
                    <a:gd name="T64" fmla="*/ 65 w 309"/>
                    <a:gd name="T65" fmla="*/ 30 h 388"/>
                    <a:gd name="T66" fmla="*/ 99 w 309"/>
                    <a:gd name="T67" fmla="*/ 46 h 388"/>
                    <a:gd name="T68" fmla="*/ 134 w 309"/>
                    <a:gd name="T69" fmla="*/ 65 h 388"/>
                    <a:gd name="T70" fmla="*/ 169 w 309"/>
                    <a:gd name="T71" fmla="*/ 86 h 388"/>
                    <a:gd name="T72" fmla="*/ 205 w 309"/>
                    <a:gd name="T73" fmla="*/ 109 h 388"/>
                    <a:gd name="T74" fmla="*/ 235 w 309"/>
                    <a:gd name="T75" fmla="*/ 132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6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332 w 406"/>
                    <a:gd name="T1" fmla="*/ 65 h 292"/>
                    <a:gd name="T2" fmla="*/ 351 w 406"/>
                    <a:gd name="T3" fmla="*/ 123 h 292"/>
                    <a:gd name="T4" fmla="*/ 373 w 406"/>
                    <a:gd name="T5" fmla="*/ 181 h 292"/>
                    <a:gd name="T6" fmla="*/ 395 w 406"/>
                    <a:gd name="T7" fmla="*/ 237 h 292"/>
                    <a:gd name="T8" fmla="*/ 406 w 406"/>
                    <a:gd name="T9" fmla="*/ 273 h 292"/>
                    <a:gd name="T10" fmla="*/ 404 w 406"/>
                    <a:gd name="T11" fmla="*/ 284 h 292"/>
                    <a:gd name="T12" fmla="*/ 393 w 406"/>
                    <a:gd name="T13" fmla="*/ 292 h 292"/>
                    <a:gd name="T14" fmla="*/ 381 w 406"/>
                    <a:gd name="T15" fmla="*/ 289 h 292"/>
                    <a:gd name="T16" fmla="*/ 364 w 406"/>
                    <a:gd name="T17" fmla="*/ 251 h 292"/>
                    <a:gd name="T18" fmla="*/ 339 w 406"/>
                    <a:gd name="T19" fmla="*/ 171 h 292"/>
                    <a:gd name="T20" fmla="*/ 318 w 406"/>
                    <a:gd name="T21" fmla="*/ 93 h 292"/>
                    <a:gd name="T22" fmla="*/ 307 w 406"/>
                    <a:gd name="T23" fmla="*/ 42 h 292"/>
                    <a:gd name="T24" fmla="*/ 283 w 406"/>
                    <a:gd name="T25" fmla="*/ 34 h 292"/>
                    <a:gd name="T26" fmla="*/ 239 w 406"/>
                    <a:gd name="T27" fmla="*/ 39 h 292"/>
                    <a:gd name="T28" fmla="*/ 192 w 406"/>
                    <a:gd name="T29" fmla="*/ 50 h 292"/>
                    <a:gd name="T30" fmla="*/ 148 w 406"/>
                    <a:gd name="T31" fmla="*/ 65 h 292"/>
                    <a:gd name="T32" fmla="*/ 106 w 406"/>
                    <a:gd name="T33" fmla="*/ 83 h 292"/>
                    <a:gd name="T34" fmla="*/ 67 w 406"/>
                    <a:gd name="T35" fmla="*/ 103 h 292"/>
                    <a:gd name="T36" fmla="*/ 34 w 406"/>
                    <a:gd name="T37" fmla="*/ 122 h 292"/>
                    <a:gd name="T38" fmla="*/ 9 w 406"/>
                    <a:gd name="T39" fmla="*/ 141 h 292"/>
                    <a:gd name="T40" fmla="*/ 0 w 406"/>
                    <a:gd name="T41" fmla="*/ 133 h 292"/>
                    <a:gd name="T42" fmla="*/ 19 w 406"/>
                    <a:gd name="T43" fmla="*/ 102 h 292"/>
                    <a:gd name="T44" fmla="*/ 53 w 406"/>
                    <a:gd name="T45" fmla="*/ 70 h 292"/>
                    <a:gd name="T46" fmla="*/ 92 w 406"/>
                    <a:gd name="T47" fmla="*/ 43 h 292"/>
                    <a:gd name="T48" fmla="*/ 139 w 406"/>
                    <a:gd name="T49" fmla="*/ 23 h 292"/>
                    <a:gd name="T50" fmla="*/ 210 w 406"/>
                    <a:gd name="T51" fmla="*/ 8 h 292"/>
                    <a:gd name="T52" fmla="*/ 277 w 406"/>
                    <a:gd name="T53" fmla="*/ 1 h 292"/>
                    <a:gd name="T54" fmla="*/ 321 w 406"/>
                    <a:gd name="T55" fmla="*/ 0 h 292"/>
                    <a:gd name="T56" fmla="*/ 336 w 406"/>
                    <a:gd name="T57" fmla="*/ 1 h 292"/>
                    <a:gd name="T58" fmla="*/ 345 w 406"/>
                    <a:gd name="T59" fmla="*/ 11 h 292"/>
                    <a:gd name="T60" fmla="*/ 345 w 406"/>
                    <a:gd name="T61" fmla="*/ 26 h 292"/>
                    <a:gd name="T62" fmla="*/ 335 w 406"/>
                    <a:gd name="T63" fmla="*/ 34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7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82 w 439"/>
                    <a:gd name="T1" fmla="*/ 289 h 960"/>
                    <a:gd name="T2" fmla="*/ 87 w 439"/>
                    <a:gd name="T3" fmla="*/ 316 h 960"/>
                    <a:gd name="T4" fmla="*/ 107 w 439"/>
                    <a:gd name="T5" fmla="*/ 376 h 960"/>
                    <a:gd name="T6" fmla="*/ 141 w 439"/>
                    <a:gd name="T7" fmla="*/ 455 h 960"/>
                    <a:gd name="T8" fmla="*/ 175 w 439"/>
                    <a:gd name="T9" fmla="*/ 533 h 960"/>
                    <a:gd name="T10" fmla="*/ 210 w 439"/>
                    <a:gd name="T11" fmla="*/ 611 h 960"/>
                    <a:gd name="T12" fmla="*/ 248 w 439"/>
                    <a:gd name="T13" fmla="*/ 687 h 960"/>
                    <a:gd name="T14" fmla="*/ 287 w 439"/>
                    <a:gd name="T15" fmla="*/ 763 h 960"/>
                    <a:gd name="T16" fmla="*/ 326 w 439"/>
                    <a:gd name="T17" fmla="*/ 839 h 960"/>
                    <a:gd name="T18" fmla="*/ 367 w 439"/>
                    <a:gd name="T19" fmla="*/ 915 h 960"/>
                    <a:gd name="T20" fmla="*/ 391 w 439"/>
                    <a:gd name="T21" fmla="*/ 957 h 960"/>
                    <a:gd name="T22" fmla="*/ 404 w 439"/>
                    <a:gd name="T23" fmla="*/ 960 h 960"/>
                    <a:gd name="T24" fmla="*/ 420 w 439"/>
                    <a:gd name="T25" fmla="*/ 960 h 960"/>
                    <a:gd name="T26" fmla="*/ 433 w 439"/>
                    <a:gd name="T27" fmla="*/ 957 h 960"/>
                    <a:gd name="T28" fmla="*/ 439 w 439"/>
                    <a:gd name="T29" fmla="*/ 948 h 960"/>
                    <a:gd name="T30" fmla="*/ 436 w 439"/>
                    <a:gd name="T31" fmla="*/ 937 h 960"/>
                    <a:gd name="T32" fmla="*/ 414 w 439"/>
                    <a:gd name="T33" fmla="*/ 902 h 960"/>
                    <a:gd name="T34" fmla="*/ 380 w 439"/>
                    <a:gd name="T35" fmla="*/ 843 h 960"/>
                    <a:gd name="T36" fmla="*/ 348 w 439"/>
                    <a:gd name="T37" fmla="*/ 784 h 960"/>
                    <a:gd name="T38" fmla="*/ 314 w 439"/>
                    <a:gd name="T39" fmla="*/ 724 h 960"/>
                    <a:gd name="T40" fmla="*/ 269 w 439"/>
                    <a:gd name="T41" fmla="*/ 638 h 960"/>
                    <a:gd name="T42" fmla="*/ 216 w 439"/>
                    <a:gd name="T43" fmla="*/ 532 h 960"/>
                    <a:gd name="T44" fmla="*/ 169 w 439"/>
                    <a:gd name="T45" fmla="*/ 424 h 960"/>
                    <a:gd name="T46" fmla="*/ 128 w 439"/>
                    <a:gd name="T47" fmla="*/ 312 h 960"/>
                    <a:gd name="T48" fmla="*/ 91 w 439"/>
                    <a:gd name="T49" fmla="*/ 220 h 960"/>
                    <a:gd name="T50" fmla="*/ 60 w 439"/>
                    <a:gd name="T51" fmla="*/ 139 h 960"/>
                    <a:gd name="T52" fmla="*/ 35 w 439"/>
                    <a:gd name="T53" fmla="*/ 62 h 960"/>
                    <a:gd name="T54" fmla="*/ 15 w 439"/>
                    <a:gd name="T55" fmla="*/ 10 h 960"/>
                    <a:gd name="T56" fmla="*/ 5 w 439"/>
                    <a:gd name="T57" fmla="*/ 1 h 960"/>
                    <a:gd name="T58" fmla="*/ 0 w 439"/>
                    <a:gd name="T59" fmla="*/ 10 h 960"/>
                    <a:gd name="T60" fmla="*/ 6 w 439"/>
                    <a:gd name="T61" fmla="*/ 47 h 960"/>
                    <a:gd name="T62" fmla="*/ 16 w 439"/>
                    <a:gd name="T63" fmla="*/ 115 h 960"/>
                    <a:gd name="T64" fmla="*/ 33 w 439"/>
                    <a:gd name="T65" fmla="*/ 179 h 960"/>
                    <a:gd name="T66" fmla="*/ 56 w 439"/>
                    <a:gd name="T67" fmla="*/ 241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8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2 w 382"/>
                    <a:gd name="T1" fmla="*/ 182 h 198"/>
                    <a:gd name="T2" fmla="*/ 0 w 382"/>
                    <a:gd name="T3" fmla="*/ 187 h 198"/>
                    <a:gd name="T4" fmla="*/ 0 w 382"/>
                    <a:gd name="T5" fmla="*/ 191 h 198"/>
                    <a:gd name="T6" fmla="*/ 2 w 382"/>
                    <a:gd name="T7" fmla="*/ 195 h 198"/>
                    <a:gd name="T8" fmla="*/ 6 w 382"/>
                    <a:gd name="T9" fmla="*/ 198 h 198"/>
                    <a:gd name="T10" fmla="*/ 30 w 382"/>
                    <a:gd name="T11" fmla="*/ 187 h 198"/>
                    <a:gd name="T12" fmla="*/ 52 w 382"/>
                    <a:gd name="T13" fmla="*/ 176 h 198"/>
                    <a:gd name="T14" fmla="*/ 75 w 382"/>
                    <a:gd name="T15" fmla="*/ 166 h 198"/>
                    <a:gd name="T16" fmla="*/ 99 w 382"/>
                    <a:gd name="T17" fmla="*/ 156 h 198"/>
                    <a:gd name="T18" fmla="*/ 124 w 382"/>
                    <a:gd name="T19" fmla="*/ 146 h 198"/>
                    <a:gd name="T20" fmla="*/ 147 w 382"/>
                    <a:gd name="T21" fmla="*/ 138 h 198"/>
                    <a:gd name="T22" fmla="*/ 171 w 382"/>
                    <a:gd name="T23" fmla="*/ 128 h 198"/>
                    <a:gd name="T24" fmla="*/ 194 w 382"/>
                    <a:gd name="T25" fmla="*/ 119 h 198"/>
                    <a:gd name="T26" fmla="*/ 218 w 382"/>
                    <a:gd name="T27" fmla="*/ 109 h 198"/>
                    <a:gd name="T28" fmla="*/ 241 w 382"/>
                    <a:gd name="T29" fmla="*/ 99 h 198"/>
                    <a:gd name="T30" fmla="*/ 265 w 382"/>
                    <a:gd name="T31" fmla="*/ 89 h 198"/>
                    <a:gd name="T32" fmla="*/ 287 w 382"/>
                    <a:gd name="T33" fmla="*/ 77 h 198"/>
                    <a:gd name="T34" fmla="*/ 310 w 382"/>
                    <a:gd name="T35" fmla="*/ 66 h 198"/>
                    <a:gd name="T36" fmla="*/ 332 w 382"/>
                    <a:gd name="T37" fmla="*/ 54 h 198"/>
                    <a:gd name="T38" fmla="*/ 354 w 382"/>
                    <a:gd name="T39" fmla="*/ 41 h 198"/>
                    <a:gd name="T40" fmla="*/ 376 w 382"/>
                    <a:gd name="T41" fmla="*/ 27 h 198"/>
                    <a:gd name="T42" fmla="*/ 381 w 382"/>
                    <a:gd name="T43" fmla="*/ 23 h 198"/>
                    <a:gd name="T44" fmla="*/ 382 w 382"/>
                    <a:gd name="T45" fmla="*/ 17 h 198"/>
                    <a:gd name="T46" fmla="*/ 382 w 382"/>
                    <a:gd name="T47" fmla="*/ 11 h 198"/>
                    <a:gd name="T48" fmla="*/ 379 w 382"/>
                    <a:gd name="T49" fmla="*/ 7 h 198"/>
                    <a:gd name="T50" fmla="*/ 375 w 382"/>
                    <a:gd name="T51" fmla="*/ 3 h 198"/>
                    <a:gd name="T52" fmla="*/ 369 w 382"/>
                    <a:gd name="T53" fmla="*/ 0 h 198"/>
                    <a:gd name="T54" fmla="*/ 363 w 382"/>
                    <a:gd name="T55" fmla="*/ 0 h 198"/>
                    <a:gd name="T56" fmla="*/ 359 w 382"/>
                    <a:gd name="T57" fmla="*/ 3 h 198"/>
                    <a:gd name="T58" fmla="*/ 335 w 382"/>
                    <a:gd name="T59" fmla="*/ 16 h 198"/>
                    <a:gd name="T60" fmla="*/ 309 w 382"/>
                    <a:gd name="T61" fmla="*/ 28 h 198"/>
                    <a:gd name="T62" fmla="*/ 281 w 382"/>
                    <a:gd name="T63" fmla="*/ 41 h 198"/>
                    <a:gd name="T64" fmla="*/ 253 w 382"/>
                    <a:gd name="T65" fmla="*/ 56 h 198"/>
                    <a:gd name="T66" fmla="*/ 223 w 382"/>
                    <a:gd name="T67" fmla="*/ 70 h 198"/>
                    <a:gd name="T68" fmla="*/ 193 w 382"/>
                    <a:gd name="T69" fmla="*/ 84 h 198"/>
                    <a:gd name="T70" fmla="*/ 163 w 382"/>
                    <a:gd name="T71" fmla="*/ 97 h 198"/>
                    <a:gd name="T72" fmla="*/ 135 w 382"/>
                    <a:gd name="T73" fmla="*/ 112 h 198"/>
                    <a:gd name="T74" fmla="*/ 107 w 382"/>
                    <a:gd name="T75" fmla="*/ 125 h 198"/>
                    <a:gd name="T76" fmla="*/ 83 w 382"/>
                    <a:gd name="T77" fmla="*/ 136 h 198"/>
                    <a:gd name="T78" fmla="*/ 61 w 382"/>
                    <a:gd name="T79" fmla="*/ 148 h 198"/>
                    <a:gd name="T80" fmla="*/ 40 w 382"/>
                    <a:gd name="T81" fmla="*/ 158 h 198"/>
                    <a:gd name="T82" fmla="*/ 24 w 382"/>
                    <a:gd name="T83" fmla="*/ 166 h 198"/>
                    <a:gd name="T84" fmla="*/ 12 w 382"/>
                    <a:gd name="T85" fmla="*/ 174 h 198"/>
                    <a:gd name="T86" fmla="*/ 5 w 382"/>
                    <a:gd name="T87" fmla="*/ 179 h 198"/>
                    <a:gd name="T88" fmla="*/ 2 w 382"/>
                    <a:gd name="T89" fmla="*/ 182 h 198"/>
                    <a:gd name="T90" fmla="*/ 2 w 382"/>
                    <a:gd name="T91" fmla="*/ 182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59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119 w 229"/>
                    <a:gd name="T1" fmla="*/ 3 h 240"/>
                    <a:gd name="T2" fmla="*/ 105 w 229"/>
                    <a:gd name="T3" fmla="*/ 1 h 240"/>
                    <a:gd name="T4" fmla="*/ 94 w 229"/>
                    <a:gd name="T5" fmla="*/ 0 h 240"/>
                    <a:gd name="T6" fmla="*/ 75 w 229"/>
                    <a:gd name="T7" fmla="*/ 1 h 240"/>
                    <a:gd name="T8" fmla="*/ 57 w 229"/>
                    <a:gd name="T9" fmla="*/ 4 h 240"/>
                    <a:gd name="T10" fmla="*/ 41 w 229"/>
                    <a:gd name="T11" fmla="*/ 13 h 240"/>
                    <a:gd name="T12" fmla="*/ 17 w 229"/>
                    <a:gd name="T13" fmla="*/ 34 h 240"/>
                    <a:gd name="T14" fmla="*/ 1 w 229"/>
                    <a:gd name="T15" fmla="*/ 76 h 240"/>
                    <a:gd name="T16" fmla="*/ 3 w 229"/>
                    <a:gd name="T17" fmla="*/ 121 h 240"/>
                    <a:gd name="T18" fmla="*/ 16 w 229"/>
                    <a:gd name="T19" fmla="*/ 167 h 240"/>
                    <a:gd name="T20" fmla="*/ 35 w 229"/>
                    <a:gd name="T21" fmla="*/ 200 h 240"/>
                    <a:gd name="T22" fmla="*/ 57 w 229"/>
                    <a:gd name="T23" fmla="*/ 223 h 240"/>
                    <a:gd name="T24" fmla="*/ 85 w 229"/>
                    <a:gd name="T25" fmla="*/ 236 h 240"/>
                    <a:gd name="T26" fmla="*/ 116 w 229"/>
                    <a:gd name="T27" fmla="*/ 240 h 240"/>
                    <a:gd name="T28" fmla="*/ 154 w 229"/>
                    <a:gd name="T29" fmla="*/ 228 h 240"/>
                    <a:gd name="T30" fmla="*/ 192 w 229"/>
                    <a:gd name="T31" fmla="*/ 204 h 240"/>
                    <a:gd name="T32" fmla="*/ 218 w 229"/>
                    <a:gd name="T33" fmla="*/ 171 h 240"/>
                    <a:gd name="T34" fmla="*/ 229 w 229"/>
                    <a:gd name="T35" fmla="*/ 131 h 240"/>
                    <a:gd name="T36" fmla="*/ 224 w 229"/>
                    <a:gd name="T37" fmla="*/ 103 h 240"/>
                    <a:gd name="T38" fmla="*/ 215 w 229"/>
                    <a:gd name="T39" fmla="*/ 95 h 240"/>
                    <a:gd name="T40" fmla="*/ 204 w 229"/>
                    <a:gd name="T41" fmla="*/ 95 h 240"/>
                    <a:gd name="T42" fmla="*/ 195 w 229"/>
                    <a:gd name="T43" fmla="*/ 105 h 240"/>
                    <a:gd name="T44" fmla="*/ 193 w 229"/>
                    <a:gd name="T45" fmla="*/ 126 h 240"/>
                    <a:gd name="T46" fmla="*/ 183 w 229"/>
                    <a:gd name="T47" fmla="*/ 158 h 240"/>
                    <a:gd name="T48" fmla="*/ 164 w 229"/>
                    <a:gd name="T49" fmla="*/ 181 h 240"/>
                    <a:gd name="T50" fmla="*/ 133 w 229"/>
                    <a:gd name="T51" fmla="*/ 195 h 240"/>
                    <a:gd name="T52" fmla="*/ 92 w 229"/>
                    <a:gd name="T53" fmla="*/ 197 h 240"/>
                    <a:gd name="T54" fmla="*/ 63 w 229"/>
                    <a:gd name="T55" fmla="*/ 177 h 240"/>
                    <a:gd name="T56" fmla="*/ 47 w 229"/>
                    <a:gd name="T57" fmla="*/ 142 h 240"/>
                    <a:gd name="T58" fmla="*/ 36 w 229"/>
                    <a:gd name="T59" fmla="*/ 103 h 240"/>
                    <a:gd name="T60" fmla="*/ 35 w 229"/>
                    <a:gd name="T61" fmla="*/ 73 h 240"/>
                    <a:gd name="T62" fmla="*/ 41 w 229"/>
                    <a:gd name="T63" fmla="*/ 50 h 240"/>
                    <a:gd name="T64" fmla="*/ 55 w 229"/>
                    <a:gd name="T65" fmla="*/ 33 h 240"/>
                    <a:gd name="T66" fmla="*/ 77 w 229"/>
                    <a:gd name="T67" fmla="*/ 21 h 240"/>
                    <a:gd name="T68" fmla="*/ 97 w 229"/>
                    <a:gd name="T69" fmla="*/ 19 h 240"/>
                    <a:gd name="T70" fmla="*/ 120 w 229"/>
                    <a:gd name="T71" fmla="*/ 19 h 240"/>
                    <a:gd name="T72" fmla="*/ 139 w 229"/>
                    <a:gd name="T73" fmla="*/ 20 h 240"/>
                    <a:gd name="T74" fmla="*/ 133 w 229"/>
                    <a:gd name="T75" fmla="*/ 9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0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61 w 281"/>
                    <a:gd name="T1" fmla="*/ 10 h 270"/>
                    <a:gd name="T2" fmla="*/ 34 w 281"/>
                    <a:gd name="T3" fmla="*/ 28 h 270"/>
                    <a:gd name="T4" fmla="*/ 15 w 281"/>
                    <a:gd name="T5" fmla="*/ 52 h 270"/>
                    <a:gd name="T6" fmla="*/ 3 w 281"/>
                    <a:gd name="T7" fmla="*/ 81 h 270"/>
                    <a:gd name="T8" fmla="*/ 0 w 281"/>
                    <a:gd name="T9" fmla="*/ 114 h 270"/>
                    <a:gd name="T10" fmla="*/ 6 w 281"/>
                    <a:gd name="T11" fmla="*/ 145 h 270"/>
                    <a:gd name="T12" fmla="*/ 18 w 281"/>
                    <a:gd name="T13" fmla="*/ 176 h 270"/>
                    <a:gd name="T14" fmla="*/ 37 w 281"/>
                    <a:gd name="T15" fmla="*/ 204 h 270"/>
                    <a:gd name="T16" fmla="*/ 65 w 281"/>
                    <a:gd name="T17" fmla="*/ 232 h 270"/>
                    <a:gd name="T18" fmla="*/ 102 w 281"/>
                    <a:gd name="T19" fmla="*/ 258 h 270"/>
                    <a:gd name="T20" fmla="*/ 143 w 281"/>
                    <a:gd name="T21" fmla="*/ 270 h 270"/>
                    <a:gd name="T22" fmla="*/ 185 w 281"/>
                    <a:gd name="T23" fmla="*/ 265 h 270"/>
                    <a:gd name="T24" fmla="*/ 219 w 281"/>
                    <a:gd name="T25" fmla="*/ 240 h 270"/>
                    <a:gd name="T26" fmla="*/ 244 w 281"/>
                    <a:gd name="T27" fmla="*/ 216 h 270"/>
                    <a:gd name="T28" fmla="*/ 263 w 281"/>
                    <a:gd name="T29" fmla="*/ 189 h 270"/>
                    <a:gd name="T30" fmla="*/ 276 w 281"/>
                    <a:gd name="T31" fmla="*/ 158 h 270"/>
                    <a:gd name="T32" fmla="*/ 281 w 281"/>
                    <a:gd name="T33" fmla="*/ 134 h 270"/>
                    <a:gd name="T34" fmla="*/ 275 w 281"/>
                    <a:gd name="T35" fmla="*/ 121 h 270"/>
                    <a:gd name="T36" fmla="*/ 259 w 281"/>
                    <a:gd name="T37" fmla="*/ 117 h 270"/>
                    <a:gd name="T38" fmla="*/ 245 w 281"/>
                    <a:gd name="T39" fmla="*/ 122 h 270"/>
                    <a:gd name="T40" fmla="*/ 243 w 281"/>
                    <a:gd name="T41" fmla="*/ 133 h 270"/>
                    <a:gd name="T42" fmla="*/ 235 w 281"/>
                    <a:gd name="T43" fmla="*/ 151 h 270"/>
                    <a:gd name="T44" fmla="*/ 222 w 281"/>
                    <a:gd name="T45" fmla="*/ 179 h 270"/>
                    <a:gd name="T46" fmla="*/ 199 w 281"/>
                    <a:gd name="T47" fmla="*/ 203 h 270"/>
                    <a:gd name="T48" fmla="*/ 154 w 281"/>
                    <a:gd name="T49" fmla="*/ 212 h 270"/>
                    <a:gd name="T50" fmla="*/ 100 w 281"/>
                    <a:gd name="T51" fmla="*/ 197 h 270"/>
                    <a:gd name="T52" fmla="*/ 59 w 281"/>
                    <a:gd name="T53" fmla="*/ 163 h 270"/>
                    <a:gd name="T54" fmla="*/ 40 w 281"/>
                    <a:gd name="T55" fmla="*/ 114 h 270"/>
                    <a:gd name="T56" fmla="*/ 44 w 281"/>
                    <a:gd name="T57" fmla="*/ 74 h 270"/>
                    <a:gd name="T58" fmla="*/ 59 w 281"/>
                    <a:gd name="T59" fmla="*/ 51 h 270"/>
                    <a:gd name="T60" fmla="*/ 80 w 281"/>
                    <a:gd name="T61" fmla="*/ 31 h 270"/>
                    <a:gd name="T62" fmla="*/ 102 w 281"/>
                    <a:gd name="T63" fmla="*/ 19 h 270"/>
                    <a:gd name="T64" fmla="*/ 110 w 281"/>
                    <a:gd name="T65" fmla="*/ 5 h 270"/>
                    <a:gd name="T66" fmla="*/ 88 w 281"/>
                    <a:gd name="T67" fmla="*/ 2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1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6 h 13"/>
                    <a:gd name="T2" fmla="*/ 2 w 15"/>
                    <a:gd name="T3" fmla="*/ 9 h 13"/>
                    <a:gd name="T4" fmla="*/ 3 w 15"/>
                    <a:gd name="T5" fmla="*/ 11 h 13"/>
                    <a:gd name="T6" fmla="*/ 5 w 15"/>
                    <a:gd name="T7" fmla="*/ 13 h 13"/>
                    <a:gd name="T8" fmla="*/ 8 w 15"/>
                    <a:gd name="T9" fmla="*/ 13 h 13"/>
                    <a:gd name="T10" fmla="*/ 11 w 15"/>
                    <a:gd name="T11" fmla="*/ 13 h 13"/>
                    <a:gd name="T12" fmla="*/ 14 w 15"/>
                    <a:gd name="T13" fmla="*/ 11 h 13"/>
                    <a:gd name="T14" fmla="*/ 15 w 15"/>
                    <a:gd name="T15" fmla="*/ 9 h 13"/>
                    <a:gd name="T16" fmla="*/ 15 w 15"/>
                    <a:gd name="T17" fmla="*/ 6 h 13"/>
                    <a:gd name="T18" fmla="*/ 15 w 15"/>
                    <a:gd name="T19" fmla="*/ 4 h 13"/>
                    <a:gd name="T20" fmla="*/ 14 w 15"/>
                    <a:gd name="T21" fmla="*/ 1 h 13"/>
                    <a:gd name="T22" fmla="*/ 11 w 15"/>
                    <a:gd name="T23" fmla="*/ 0 h 13"/>
                    <a:gd name="T24" fmla="*/ 8 w 15"/>
                    <a:gd name="T25" fmla="*/ 0 h 13"/>
                    <a:gd name="T26" fmla="*/ 5 w 15"/>
                    <a:gd name="T27" fmla="*/ 0 h 13"/>
                    <a:gd name="T28" fmla="*/ 3 w 15"/>
                    <a:gd name="T29" fmla="*/ 1 h 13"/>
                    <a:gd name="T30" fmla="*/ 2 w 15"/>
                    <a:gd name="T31" fmla="*/ 4 h 13"/>
                    <a:gd name="T32" fmla="*/ 0 w 15"/>
                    <a:gd name="T33" fmla="*/ 6 h 13"/>
                    <a:gd name="T34" fmla="*/ 0 w 15"/>
                    <a:gd name="T35" fmla="*/ 6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2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9 h 17"/>
                    <a:gd name="T2" fmla="*/ 1 w 17"/>
                    <a:gd name="T3" fmla="*/ 13 h 17"/>
                    <a:gd name="T4" fmla="*/ 3 w 17"/>
                    <a:gd name="T5" fmla="*/ 15 h 17"/>
                    <a:gd name="T6" fmla="*/ 6 w 17"/>
                    <a:gd name="T7" fmla="*/ 17 h 17"/>
                    <a:gd name="T8" fmla="*/ 9 w 17"/>
                    <a:gd name="T9" fmla="*/ 17 h 17"/>
                    <a:gd name="T10" fmla="*/ 13 w 17"/>
                    <a:gd name="T11" fmla="*/ 17 h 17"/>
                    <a:gd name="T12" fmla="*/ 16 w 17"/>
                    <a:gd name="T13" fmla="*/ 15 h 17"/>
                    <a:gd name="T14" fmla="*/ 17 w 17"/>
                    <a:gd name="T15" fmla="*/ 13 h 17"/>
                    <a:gd name="T16" fmla="*/ 17 w 17"/>
                    <a:gd name="T17" fmla="*/ 9 h 17"/>
                    <a:gd name="T18" fmla="*/ 17 w 17"/>
                    <a:gd name="T19" fmla="*/ 6 h 17"/>
                    <a:gd name="T20" fmla="*/ 16 w 17"/>
                    <a:gd name="T21" fmla="*/ 3 h 17"/>
                    <a:gd name="T22" fmla="*/ 13 w 17"/>
                    <a:gd name="T23" fmla="*/ 2 h 17"/>
                    <a:gd name="T24" fmla="*/ 9 w 17"/>
                    <a:gd name="T25" fmla="*/ 0 h 17"/>
                    <a:gd name="T26" fmla="*/ 6 w 17"/>
                    <a:gd name="T27" fmla="*/ 2 h 17"/>
                    <a:gd name="T28" fmla="*/ 3 w 17"/>
                    <a:gd name="T29" fmla="*/ 3 h 17"/>
                    <a:gd name="T30" fmla="*/ 1 w 17"/>
                    <a:gd name="T31" fmla="*/ 6 h 17"/>
                    <a:gd name="T32" fmla="*/ 0 w 17"/>
                    <a:gd name="T33" fmla="*/ 9 h 17"/>
                    <a:gd name="T34" fmla="*/ 0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3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4 h 9"/>
                    <a:gd name="T2" fmla="*/ 0 w 9"/>
                    <a:gd name="T3" fmla="*/ 6 h 9"/>
                    <a:gd name="T4" fmla="*/ 1 w 9"/>
                    <a:gd name="T5" fmla="*/ 7 h 9"/>
                    <a:gd name="T6" fmla="*/ 3 w 9"/>
                    <a:gd name="T7" fmla="*/ 9 h 9"/>
                    <a:gd name="T8" fmla="*/ 4 w 9"/>
                    <a:gd name="T9" fmla="*/ 9 h 9"/>
                    <a:gd name="T10" fmla="*/ 6 w 9"/>
                    <a:gd name="T11" fmla="*/ 9 h 9"/>
                    <a:gd name="T12" fmla="*/ 7 w 9"/>
                    <a:gd name="T13" fmla="*/ 7 h 9"/>
                    <a:gd name="T14" fmla="*/ 9 w 9"/>
                    <a:gd name="T15" fmla="*/ 6 h 9"/>
                    <a:gd name="T16" fmla="*/ 9 w 9"/>
                    <a:gd name="T17" fmla="*/ 4 h 9"/>
                    <a:gd name="T18" fmla="*/ 9 w 9"/>
                    <a:gd name="T19" fmla="*/ 3 h 9"/>
                    <a:gd name="T20" fmla="*/ 7 w 9"/>
                    <a:gd name="T21" fmla="*/ 2 h 9"/>
                    <a:gd name="T22" fmla="*/ 6 w 9"/>
                    <a:gd name="T23" fmla="*/ 0 h 9"/>
                    <a:gd name="T24" fmla="*/ 4 w 9"/>
                    <a:gd name="T25" fmla="*/ 0 h 9"/>
                    <a:gd name="T26" fmla="*/ 3 w 9"/>
                    <a:gd name="T27" fmla="*/ 0 h 9"/>
                    <a:gd name="T28" fmla="*/ 1 w 9"/>
                    <a:gd name="T29" fmla="*/ 2 h 9"/>
                    <a:gd name="T30" fmla="*/ 0 w 9"/>
                    <a:gd name="T31" fmla="*/ 3 h 9"/>
                    <a:gd name="T32" fmla="*/ 0 w 9"/>
                    <a:gd name="T33" fmla="*/ 4 h 9"/>
                    <a:gd name="T34" fmla="*/ 0 w 9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4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4 h 8"/>
                    <a:gd name="T2" fmla="*/ 0 w 7"/>
                    <a:gd name="T3" fmla="*/ 5 h 8"/>
                    <a:gd name="T4" fmla="*/ 1 w 7"/>
                    <a:gd name="T5" fmla="*/ 7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7 h 8"/>
                    <a:gd name="T14" fmla="*/ 7 w 7"/>
                    <a:gd name="T15" fmla="*/ 5 h 8"/>
                    <a:gd name="T16" fmla="*/ 7 w 7"/>
                    <a:gd name="T17" fmla="*/ 4 h 8"/>
                    <a:gd name="T18" fmla="*/ 7 w 7"/>
                    <a:gd name="T19" fmla="*/ 2 h 8"/>
                    <a:gd name="T20" fmla="*/ 6 w 7"/>
                    <a:gd name="T21" fmla="*/ 1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1 h 8"/>
                    <a:gd name="T30" fmla="*/ 0 w 7"/>
                    <a:gd name="T31" fmla="*/ 2 h 8"/>
                    <a:gd name="T32" fmla="*/ 0 w 7"/>
                    <a:gd name="T33" fmla="*/ 4 h 8"/>
                    <a:gd name="T34" fmla="*/ 0 w 7"/>
                    <a:gd name="T35" fmla="*/ 4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5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4 h 9"/>
                    <a:gd name="T2" fmla="*/ 0 w 7"/>
                    <a:gd name="T3" fmla="*/ 6 h 9"/>
                    <a:gd name="T4" fmla="*/ 1 w 7"/>
                    <a:gd name="T5" fmla="*/ 7 h 9"/>
                    <a:gd name="T6" fmla="*/ 3 w 7"/>
                    <a:gd name="T7" fmla="*/ 9 h 9"/>
                    <a:gd name="T8" fmla="*/ 4 w 7"/>
                    <a:gd name="T9" fmla="*/ 9 h 9"/>
                    <a:gd name="T10" fmla="*/ 5 w 7"/>
                    <a:gd name="T11" fmla="*/ 9 h 9"/>
                    <a:gd name="T12" fmla="*/ 5 w 7"/>
                    <a:gd name="T13" fmla="*/ 7 h 9"/>
                    <a:gd name="T14" fmla="*/ 7 w 7"/>
                    <a:gd name="T15" fmla="*/ 6 h 9"/>
                    <a:gd name="T16" fmla="*/ 7 w 7"/>
                    <a:gd name="T17" fmla="*/ 4 h 9"/>
                    <a:gd name="T18" fmla="*/ 7 w 7"/>
                    <a:gd name="T19" fmla="*/ 3 h 9"/>
                    <a:gd name="T20" fmla="*/ 5 w 7"/>
                    <a:gd name="T21" fmla="*/ 1 h 9"/>
                    <a:gd name="T22" fmla="*/ 5 w 7"/>
                    <a:gd name="T23" fmla="*/ 0 h 9"/>
                    <a:gd name="T24" fmla="*/ 4 w 7"/>
                    <a:gd name="T25" fmla="*/ 0 h 9"/>
                    <a:gd name="T26" fmla="*/ 3 w 7"/>
                    <a:gd name="T27" fmla="*/ 0 h 9"/>
                    <a:gd name="T28" fmla="*/ 1 w 7"/>
                    <a:gd name="T29" fmla="*/ 1 h 9"/>
                    <a:gd name="T30" fmla="*/ 0 w 7"/>
                    <a:gd name="T31" fmla="*/ 3 h 9"/>
                    <a:gd name="T32" fmla="*/ 0 w 7"/>
                    <a:gd name="T33" fmla="*/ 4 h 9"/>
                    <a:gd name="T34" fmla="*/ 0 w 7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6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10 h 20"/>
                    <a:gd name="T2" fmla="*/ 0 w 20"/>
                    <a:gd name="T3" fmla="*/ 15 h 20"/>
                    <a:gd name="T4" fmla="*/ 2 w 20"/>
                    <a:gd name="T5" fmla="*/ 17 h 20"/>
                    <a:gd name="T6" fmla="*/ 5 w 20"/>
                    <a:gd name="T7" fmla="*/ 20 h 20"/>
                    <a:gd name="T8" fmla="*/ 10 w 20"/>
                    <a:gd name="T9" fmla="*/ 20 h 20"/>
                    <a:gd name="T10" fmla="*/ 14 w 20"/>
                    <a:gd name="T11" fmla="*/ 20 h 20"/>
                    <a:gd name="T12" fmla="*/ 17 w 20"/>
                    <a:gd name="T13" fmla="*/ 17 h 20"/>
                    <a:gd name="T14" fmla="*/ 20 w 20"/>
                    <a:gd name="T15" fmla="*/ 15 h 20"/>
                    <a:gd name="T16" fmla="*/ 20 w 20"/>
                    <a:gd name="T17" fmla="*/ 10 h 20"/>
                    <a:gd name="T18" fmla="*/ 20 w 20"/>
                    <a:gd name="T19" fmla="*/ 6 h 20"/>
                    <a:gd name="T20" fmla="*/ 17 w 20"/>
                    <a:gd name="T21" fmla="*/ 3 h 20"/>
                    <a:gd name="T22" fmla="*/ 14 w 20"/>
                    <a:gd name="T23" fmla="*/ 0 h 20"/>
                    <a:gd name="T24" fmla="*/ 10 w 20"/>
                    <a:gd name="T25" fmla="*/ 0 h 20"/>
                    <a:gd name="T26" fmla="*/ 5 w 20"/>
                    <a:gd name="T27" fmla="*/ 0 h 20"/>
                    <a:gd name="T28" fmla="*/ 2 w 20"/>
                    <a:gd name="T29" fmla="*/ 3 h 20"/>
                    <a:gd name="T30" fmla="*/ 0 w 20"/>
                    <a:gd name="T31" fmla="*/ 6 h 20"/>
                    <a:gd name="T32" fmla="*/ 0 w 20"/>
                    <a:gd name="T33" fmla="*/ 10 h 20"/>
                    <a:gd name="T34" fmla="*/ 0 w 20"/>
                    <a:gd name="T35" fmla="*/ 1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7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7 h 13"/>
                    <a:gd name="T2" fmla="*/ 0 w 12"/>
                    <a:gd name="T3" fmla="*/ 9 h 13"/>
                    <a:gd name="T4" fmla="*/ 2 w 12"/>
                    <a:gd name="T5" fmla="*/ 12 h 13"/>
                    <a:gd name="T6" fmla="*/ 3 w 12"/>
                    <a:gd name="T7" fmla="*/ 13 h 13"/>
                    <a:gd name="T8" fmla="*/ 6 w 12"/>
                    <a:gd name="T9" fmla="*/ 13 h 13"/>
                    <a:gd name="T10" fmla="*/ 9 w 12"/>
                    <a:gd name="T11" fmla="*/ 13 h 13"/>
                    <a:gd name="T12" fmla="*/ 11 w 12"/>
                    <a:gd name="T13" fmla="*/ 12 h 13"/>
                    <a:gd name="T14" fmla="*/ 12 w 12"/>
                    <a:gd name="T15" fmla="*/ 9 h 13"/>
                    <a:gd name="T16" fmla="*/ 12 w 12"/>
                    <a:gd name="T17" fmla="*/ 7 h 13"/>
                    <a:gd name="T18" fmla="*/ 12 w 12"/>
                    <a:gd name="T19" fmla="*/ 5 h 13"/>
                    <a:gd name="T20" fmla="*/ 11 w 12"/>
                    <a:gd name="T21" fmla="*/ 2 h 13"/>
                    <a:gd name="T22" fmla="*/ 9 w 12"/>
                    <a:gd name="T23" fmla="*/ 0 h 13"/>
                    <a:gd name="T24" fmla="*/ 6 w 12"/>
                    <a:gd name="T25" fmla="*/ 0 h 13"/>
                    <a:gd name="T26" fmla="*/ 3 w 12"/>
                    <a:gd name="T27" fmla="*/ 0 h 13"/>
                    <a:gd name="T28" fmla="*/ 2 w 12"/>
                    <a:gd name="T29" fmla="*/ 2 h 13"/>
                    <a:gd name="T30" fmla="*/ 0 w 12"/>
                    <a:gd name="T31" fmla="*/ 5 h 13"/>
                    <a:gd name="T32" fmla="*/ 0 w 12"/>
                    <a:gd name="T33" fmla="*/ 7 h 13"/>
                    <a:gd name="T34" fmla="*/ 0 w 12"/>
                    <a:gd name="T35" fmla="*/ 7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8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6 h 12"/>
                    <a:gd name="T2" fmla="*/ 0 w 13"/>
                    <a:gd name="T3" fmla="*/ 8 h 12"/>
                    <a:gd name="T4" fmla="*/ 2 w 13"/>
                    <a:gd name="T5" fmla="*/ 10 h 12"/>
                    <a:gd name="T6" fmla="*/ 5 w 13"/>
                    <a:gd name="T7" fmla="*/ 12 h 12"/>
                    <a:gd name="T8" fmla="*/ 8 w 13"/>
                    <a:gd name="T9" fmla="*/ 12 h 12"/>
                    <a:gd name="T10" fmla="*/ 9 w 13"/>
                    <a:gd name="T11" fmla="*/ 12 h 12"/>
                    <a:gd name="T12" fmla="*/ 12 w 13"/>
                    <a:gd name="T13" fmla="*/ 10 h 12"/>
                    <a:gd name="T14" fmla="*/ 13 w 13"/>
                    <a:gd name="T15" fmla="*/ 8 h 12"/>
                    <a:gd name="T16" fmla="*/ 13 w 13"/>
                    <a:gd name="T17" fmla="*/ 6 h 12"/>
                    <a:gd name="T18" fmla="*/ 13 w 13"/>
                    <a:gd name="T19" fmla="*/ 3 h 12"/>
                    <a:gd name="T20" fmla="*/ 12 w 13"/>
                    <a:gd name="T21" fmla="*/ 2 h 12"/>
                    <a:gd name="T22" fmla="*/ 9 w 13"/>
                    <a:gd name="T23" fmla="*/ 0 h 12"/>
                    <a:gd name="T24" fmla="*/ 8 w 13"/>
                    <a:gd name="T25" fmla="*/ 0 h 12"/>
                    <a:gd name="T26" fmla="*/ 5 w 13"/>
                    <a:gd name="T27" fmla="*/ 0 h 12"/>
                    <a:gd name="T28" fmla="*/ 2 w 13"/>
                    <a:gd name="T29" fmla="*/ 2 h 12"/>
                    <a:gd name="T30" fmla="*/ 0 w 13"/>
                    <a:gd name="T31" fmla="*/ 3 h 12"/>
                    <a:gd name="T32" fmla="*/ 0 w 13"/>
                    <a:gd name="T33" fmla="*/ 6 h 12"/>
                    <a:gd name="T34" fmla="*/ 0 w 13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69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3 h 7"/>
                    <a:gd name="T2" fmla="*/ 0 w 8"/>
                    <a:gd name="T3" fmla="*/ 4 h 7"/>
                    <a:gd name="T4" fmla="*/ 1 w 8"/>
                    <a:gd name="T5" fmla="*/ 6 h 7"/>
                    <a:gd name="T6" fmla="*/ 3 w 8"/>
                    <a:gd name="T7" fmla="*/ 7 h 7"/>
                    <a:gd name="T8" fmla="*/ 4 w 8"/>
                    <a:gd name="T9" fmla="*/ 7 h 7"/>
                    <a:gd name="T10" fmla="*/ 6 w 8"/>
                    <a:gd name="T11" fmla="*/ 7 h 7"/>
                    <a:gd name="T12" fmla="*/ 7 w 8"/>
                    <a:gd name="T13" fmla="*/ 6 h 7"/>
                    <a:gd name="T14" fmla="*/ 8 w 8"/>
                    <a:gd name="T15" fmla="*/ 4 h 7"/>
                    <a:gd name="T16" fmla="*/ 8 w 8"/>
                    <a:gd name="T17" fmla="*/ 3 h 7"/>
                    <a:gd name="T18" fmla="*/ 8 w 8"/>
                    <a:gd name="T19" fmla="*/ 1 h 7"/>
                    <a:gd name="T20" fmla="*/ 7 w 8"/>
                    <a:gd name="T21" fmla="*/ 1 h 7"/>
                    <a:gd name="T22" fmla="*/ 6 w 8"/>
                    <a:gd name="T23" fmla="*/ 0 h 7"/>
                    <a:gd name="T24" fmla="*/ 4 w 8"/>
                    <a:gd name="T25" fmla="*/ 0 h 7"/>
                    <a:gd name="T26" fmla="*/ 3 w 8"/>
                    <a:gd name="T27" fmla="*/ 0 h 7"/>
                    <a:gd name="T28" fmla="*/ 1 w 8"/>
                    <a:gd name="T29" fmla="*/ 1 h 7"/>
                    <a:gd name="T30" fmla="*/ 0 w 8"/>
                    <a:gd name="T31" fmla="*/ 1 h 7"/>
                    <a:gd name="T32" fmla="*/ 0 w 8"/>
                    <a:gd name="T33" fmla="*/ 3 h 7"/>
                    <a:gd name="T34" fmla="*/ 0 w 8"/>
                    <a:gd name="T35" fmla="*/ 3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0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3 h 8"/>
                    <a:gd name="T2" fmla="*/ 0 w 7"/>
                    <a:gd name="T3" fmla="*/ 5 h 8"/>
                    <a:gd name="T4" fmla="*/ 1 w 7"/>
                    <a:gd name="T5" fmla="*/ 6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6 h 8"/>
                    <a:gd name="T14" fmla="*/ 7 w 7"/>
                    <a:gd name="T15" fmla="*/ 5 h 8"/>
                    <a:gd name="T16" fmla="*/ 7 w 7"/>
                    <a:gd name="T17" fmla="*/ 3 h 8"/>
                    <a:gd name="T18" fmla="*/ 7 w 7"/>
                    <a:gd name="T19" fmla="*/ 2 h 8"/>
                    <a:gd name="T20" fmla="*/ 6 w 7"/>
                    <a:gd name="T21" fmla="*/ 2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2 h 8"/>
                    <a:gd name="T30" fmla="*/ 0 w 7"/>
                    <a:gd name="T31" fmla="*/ 2 h 8"/>
                    <a:gd name="T32" fmla="*/ 0 w 7"/>
                    <a:gd name="T33" fmla="*/ 3 h 8"/>
                    <a:gd name="T34" fmla="*/ 0 w 7"/>
                    <a:gd name="T35" fmla="*/ 3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1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8 h 17"/>
                    <a:gd name="T2" fmla="*/ 0 w 16"/>
                    <a:gd name="T3" fmla="*/ 11 h 17"/>
                    <a:gd name="T4" fmla="*/ 3 w 16"/>
                    <a:gd name="T5" fmla="*/ 14 h 17"/>
                    <a:gd name="T6" fmla="*/ 5 w 16"/>
                    <a:gd name="T7" fmla="*/ 16 h 17"/>
                    <a:gd name="T8" fmla="*/ 9 w 16"/>
                    <a:gd name="T9" fmla="*/ 17 h 17"/>
                    <a:gd name="T10" fmla="*/ 12 w 16"/>
                    <a:gd name="T11" fmla="*/ 16 h 17"/>
                    <a:gd name="T12" fmla="*/ 15 w 16"/>
                    <a:gd name="T13" fmla="*/ 14 h 17"/>
                    <a:gd name="T14" fmla="*/ 16 w 16"/>
                    <a:gd name="T15" fmla="*/ 11 h 17"/>
                    <a:gd name="T16" fmla="*/ 16 w 16"/>
                    <a:gd name="T17" fmla="*/ 8 h 17"/>
                    <a:gd name="T18" fmla="*/ 16 w 16"/>
                    <a:gd name="T19" fmla="*/ 5 h 17"/>
                    <a:gd name="T20" fmla="*/ 15 w 16"/>
                    <a:gd name="T21" fmla="*/ 3 h 17"/>
                    <a:gd name="T22" fmla="*/ 12 w 16"/>
                    <a:gd name="T23" fmla="*/ 1 h 17"/>
                    <a:gd name="T24" fmla="*/ 9 w 16"/>
                    <a:gd name="T25" fmla="*/ 0 h 17"/>
                    <a:gd name="T26" fmla="*/ 5 w 16"/>
                    <a:gd name="T27" fmla="*/ 1 h 17"/>
                    <a:gd name="T28" fmla="*/ 3 w 16"/>
                    <a:gd name="T29" fmla="*/ 3 h 17"/>
                    <a:gd name="T30" fmla="*/ 0 w 16"/>
                    <a:gd name="T31" fmla="*/ 5 h 17"/>
                    <a:gd name="T32" fmla="*/ 0 w 16"/>
                    <a:gd name="T33" fmla="*/ 8 h 17"/>
                    <a:gd name="T34" fmla="*/ 0 w 16"/>
                    <a:gd name="T35" fmla="*/ 8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2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7 h 12"/>
                    <a:gd name="T4" fmla="*/ 1 w 12"/>
                    <a:gd name="T5" fmla="*/ 10 h 12"/>
                    <a:gd name="T6" fmla="*/ 4 w 12"/>
                    <a:gd name="T7" fmla="*/ 12 h 12"/>
                    <a:gd name="T8" fmla="*/ 6 w 12"/>
                    <a:gd name="T9" fmla="*/ 12 h 12"/>
                    <a:gd name="T10" fmla="*/ 7 w 12"/>
                    <a:gd name="T11" fmla="*/ 12 h 12"/>
                    <a:gd name="T12" fmla="*/ 10 w 12"/>
                    <a:gd name="T13" fmla="*/ 10 h 12"/>
                    <a:gd name="T14" fmla="*/ 12 w 12"/>
                    <a:gd name="T15" fmla="*/ 7 h 12"/>
                    <a:gd name="T16" fmla="*/ 12 w 12"/>
                    <a:gd name="T17" fmla="*/ 6 h 12"/>
                    <a:gd name="T18" fmla="*/ 12 w 12"/>
                    <a:gd name="T19" fmla="*/ 4 h 12"/>
                    <a:gd name="T20" fmla="*/ 10 w 12"/>
                    <a:gd name="T21" fmla="*/ 2 h 12"/>
                    <a:gd name="T22" fmla="*/ 7 w 12"/>
                    <a:gd name="T23" fmla="*/ 0 h 12"/>
                    <a:gd name="T24" fmla="*/ 6 w 12"/>
                    <a:gd name="T25" fmla="*/ 0 h 12"/>
                    <a:gd name="T26" fmla="*/ 4 w 12"/>
                    <a:gd name="T27" fmla="*/ 0 h 12"/>
                    <a:gd name="T28" fmla="*/ 1 w 12"/>
                    <a:gd name="T29" fmla="*/ 2 h 12"/>
                    <a:gd name="T30" fmla="*/ 0 w 12"/>
                    <a:gd name="T31" fmla="*/ 4 h 12"/>
                    <a:gd name="T32" fmla="*/ 0 w 12"/>
                    <a:gd name="T33" fmla="*/ 6 h 12"/>
                    <a:gd name="T34" fmla="*/ 0 w 12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3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7 w 74"/>
                    <a:gd name="T1" fmla="*/ 65 h 75"/>
                    <a:gd name="T2" fmla="*/ 15 w 74"/>
                    <a:gd name="T3" fmla="*/ 72 h 75"/>
                    <a:gd name="T4" fmla="*/ 25 w 74"/>
                    <a:gd name="T5" fmla="*/ 75 h 75"/>
                    <a:gd name="T6" fmla="*/ 32 w 74"/>
                    <a:gd name="T7" fmla="*/ 75 h 75"/>
                    <a:gd name="T8" fmla="*/ 37 w 74"/>
                    <a:gd name="T9" fmla="*/ 73 h 75"/>
                    <a:gd name="T10" fmla="*/ 38 w 74"/>
                    <a:gd name="T11" fmla="*/ 73 h 75"/>
                    <a:gd name="T12" fmla="*/ 44 w 74"/>
                    <a:gd name="T13" fmla="*/ 71 h 75"/>
                    <a:gd name="T14" fmla="*/ 50 w 74"/>
                    <a:gd name="T15" fmla="*/ 69 h 75"/>
                    <a:gd name="T16" fmla="*/ 59 w 74"/>
                    <a:gd name="T17" fmla="*/ 65 h 75"/>
                    <a:gd name="T18" fmla="*/ 65 w 74"/>
                    <a:gd name="T19" fmla="*/ 60 h 75"/>
                    <a:gd name="T20" fmla="*/ 71 w 74"/>
                    <a:gd name="T21" fmla="*/ 56 h 75"/>
                    <a:gd name="T22" fmla="*/ 74 w 74"/>
                    <a:gd name="T23" fmla="*/ 50 h 75"/>
                    <a:gd name="T24" fmla="*/ 72 w 74"/>
                    <a:gd name="T25" fmla="*/ 45 h 75"/>
                    <a:gd name="T26" fmla="*/ 59 w 74"/>
                    <a:gd name="T27" fmla="*/ 35 h 75"/>
                    <a:gd name="T28" fmla="*/ 46 w 74"/>
                    <a:gd name="T29" fmla="*/ 39 h 75"/>
                    <a:gd name="T30" fmla="*/ 35 w 74"/>
                    <a:gd name="T31" fmla="*/ 48 h 75"/>
                    <a:gd name="T32" fmla="*/ 31 w 74"/>
                    <a:gd name="T33" fmla="*/ 52 h 75"/>
                    <a:gd name="T34" fmla="*/ 29 w 74"/>
                    <a:gd name="T35" fmla="*/ 43 h 75"/>
                    <a:gd name="T36" fmla="*/ 24 w 74"/>
                    <a:gd name="T37" fmla="*/ 26 h 75"/>
                    <a:gd name="T38" fmla="*/ 13 w 74"/>
                    <a:gd name="T39" fmla="*/ 7 h 75"/>
                    <a:gd name="T40" fmla="*/ 2 w 74"/>
                    <a:gd name="T41" fmla="*/ 0 h 75"/>
                    <a:gd name="T42" fmla="*/ 0 w 74"/>
                    <a:gd name="T43" fmla="*/ 19 h 75"/>
                    <a:gd name="T44" fmla="*/ 3 w 74"/>
                    <a:gd name="T45" fmla="*/ 40 h 75"/>
                    <a:gd name="T46" fmla="*/ 6 w 74"/>
                    <a:gd name="T47" fmla="*/ 58 h 75"/>
                    <a:gd name="T48" fmla="*/ 7 w 74"/>
                    <a:gd name="T49" fmla="*/ 65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4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24 w 69"/>
                    <a:gd name="T1" fmla="*/ 59 h 59"/>
                    <a:gd name="T2" fmla="*/ 29 w 69"/>
                    <a:gd name="T3" fmla="*/ 59 h 59"/>
                    <a:gd name="T4" fmla="*/ 38 w 69"/>
                    <a:gd name="T5" fmla="*/ 57 h 59"/>
                    <a:gd name="T6" fmla="*/ 47 w 69"/>
                    <a:gd name="T7" fmla="*/ 56 h 59"/>
                    <a:gd name="T8" fmla="*/ 56 w 69"/>
                    <a:gd name="T9" fmla="*/ 54 h 59"/>
                    <a:gd name="T10" fmla="*/ 63 w 69"/>
                    <a:gd name="T11" fmla="*/ 52 h 59"/>
                    <a:gd name="T12" fmla="*/ 68 w 69"/>
                    <a:gd name="T13" fmla="*/ 47 h 59"/>
                    <a:gd name="T14" fmla="*/ 69 w 69"/>
                    <a:gd name="T15" fmla="*/ 43 h 59"/>
                    <a:gd name="T16" fmla="*/ 66 w 69"/>
                    <a:gd name="T17" fmla="*/ 37 h 59"/>
                    <a:gd name="T18" fmla="*/ 54 w 69"/>
                    <a:gd name="T19" fmla="*/ 32 h 59"/>
                    <a:gd name="T20" fmla="*/ 41 w 69"/>
                    <a:gd name="T21" fmla="*/ 33 h 59"/>
                    <a:gd name="T22" fmla="*/ 29 w 69"/>
                    <a:gd name="T23" fmla="*/ 37 h 59"/>
                    <a:gd name="T24" fmla="*/ 25 w 69"/>
                    <a:gd name="T25" fmla="*/ 40 h 59"/>
                    <a:gd name="T26" fmla="*/ 21 w 69"/>
                    <a:gd name="T27" fmla="*/ 29 h 59"/>
                    <a:gd name="T28" fmla="*/ 19 w 69"/>
                    <a:gd name="T29" fmla="*/ 13 h 59"/>
                    <a:gd name="T30" fmla="*/ 15 w 69"/>
                    <a:gd name="T31" fmla="*/ 1 h 59"/>
                    <a:gd name="T32" fmla="*/ 0 w 69"/>
                    <a:gd name="T33" fmla="*/ 0 h 59"/>
                    <a:gd name="T34" fmla="*/ 0 w 69"/>
                    <a:gd name="T35" fmla="*/ 27 h 59"/>
                    <a:gd name="T36" fmla="*/ 9 w 69"/>
                    <a:gd name="T37" fmla="*/ 44 h 59"/>
                    <a:gd name="T38" fmla="*/ 19 w 69"/>
                    <a:gd name="T39" fmla="*/ 56 h 59"/>
                    <a:gd name="T40" fmla="*/ 24 w 69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5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6 w 69"/>
                    <a:gd name="T1" fmla="*/ 46 h 60"/>
                    <a:gd name="T2" fmla="*/ 15 w 69"/>
                    <a:gd name="T3" fmla="*/ 54 h 60"/>
                    <a:gd name="T4" fmla="*/ 22 w 69"/>
                    <a:gd name="T5" fmla="*/ 59 h 60"/>
                    <a:gd name="T6" fmla="*/ 31 w 69"/>
                    <a:gd name="T7" fmla="*/ 60 h 60"/>
                    <a:gd name="T8" fmla="*/ 38 w 69"/>
                    <a:gd name="T9" fmla="*/ 60 h 60"/>
                    <a:gd name="T10" fmla="*/ 45 w 69"/>
                    <a:gd name="T11" fmla="*/ 59 h 60"/>
                    <a:gd name="T12" fmla="*/ 51 w 69"/>
                    <a:gd name="T13" fmla="*/ 56 h 60"/>
                    <a:gd name="T14" fmla="*/ 57 w 69"/>
                    <a:gd name="T15" fmla="*/ 53 h 60"/>
                    <a:gd name="T16" fmla="*/ 60 w 69"/>
                    <a:gd name="T17" fmla="*/ 51 h 60"/>
                    <a:gd name="T18" fmla="*/ 64 w 69"/>
                    <a:gd name="T19" fmla="*/ 50 h 60"/>
                    <a:gd name="T20" fmla="*/ 67 w 69"/>
                    <a:gd name="T21" fmla="*/ 47 h 60"/>
                    <a:gd name="T22" fmla="*/ 69 w 69"/>
                    <a:gd name="T23" fmla="*/ 43 h 60"/>
                    <a:gd name="T24" fmla="*/ 67 w 69"/>
                    <a:gd name="T25" fmla="*/ 40 h 60"/>
                    <a:gd name="T26" fmla="*/ 54 w 69"/>
                    <a:gd name="T27" fmla="*/ 31 h 60"/>
                    <a:gd name="T28" fmla="*/ 41 w 69"/>
                    <a:gd name="T29" fmla="*/ 31 h 60"/>
                    <a:gd name="T30" fmla="*/ 32 w 69"/>
                    <a:gd name="T31" fmla="*/ 34 h 60"/>
                    <a:gd name="T32" fmla="*/ 28 w 69"/>
                    <a:gd name="T33" fmla="*/ 37 h 60"/>
                    <a:gd name="T34" fmla="*/ 26 w 69"/>
                    <a:gd name="T35" fmla="*/ 30 h 60"/>
                    <a:gd name="T36" fmla="*/ 20 w 69"/>
                    <a:gd name="T37" fmla="*/ 15 h 60"/>
                    <a:gd name="T38" fmla="*/ 12 w 69"/>
                    <a:gd name="T39" fmla="*/ 2 h 60"/>
                    <a:gd name="T40" fmla="*/ 1 w 69"/>
                    <a:gd name="T41" fmla="*/ 0 h 60"/>
                    <a:gd name="T42" fmla="*/ 0 w 69"/>
                    <a:gd name="T43" fmla="*/ 14 h 60"/>
                    <a:gd name="T44" fmla="*/ 1 w 69"/>
                    <a:gd name="T45" fmla="*/ 30 h 60"/>
                    <a:gd name="T46" fmla="*/ 4 w 69"/>
                    <a:gd name="T47" fmla="*/ 41 h 60"/>
                    <a:gd name="T48" fmla="*/ 6 w 69"/>
                    <a:gd name="T49" fmla="*/ 4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6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12 w 75"/>
                    <a:gd name="T1" fmla="*/ 44 h 48"/>
                    <a:gd name="T2" fmla="*/ 19 w 75"/>
                    <a:gd name="T3" fmla="*/ 46 h 48"/>
                    <a:gd name="T4" fmla="*/ 31 w 75"/>
                    <a:gd name="T5" fmla="*/ 48 h 48"/>
                    <a:gd name="T6" fmla="*/ 43 w 75"/>
                    <a:gd name="T7" fmla="*/ 48 h 48"/>
                    <a:gd name="T8" fmla="*/ 56 w 75"/>
                    <a:gd name="T9" fmla="*/ 46 h 48"/>
                    <a:gd name="T10" fmla="*/ 66 w 75"/>
                    <a:gd name="T11" fmla="*/ 42 h 48"/>
                    <a:gd name="T12" fmla="*/ 74 w 75"/>
                    <a:gd name="T13" fmla="*/ 36 h 48"/>
                    <a:gd name="T14" fmla="*/ 75 w 75"/>
                    <a:gd name="T15" fmla="*/ 29 h 48"/>
                    <a:gd name="T16" fmla="*/ 71 w 75"/>
                    <a:gd name="T17" fmla="*/ 19 h 48"/>
                    <a:gd name="T18" fmla="*/ 66 w 75"/>
                    <a:gd name="T19" fmla="*/ 16 h 48"/>
                    <a:gd name="T20" fmla="*/ 59 w 75"/>
                    <a:gd name="T21" fmla="*/ 15 h 48"/>
                    <a:gd name="T22" fmla="*/ 52 w 75"/>
                    <a:gd name="T23" fmla="*/ 15 h 48"/>
                    <a:gd name="T24" fmla="*/ 43 w 75"/>
                    <a:gd name="T25" fmla="*/ 18 h 48"/>
                    <a:gd name="T26" fmla="*/ 35 w 75"/>
                    <a:gd name="T27" fmla="*/ 19 h 48"/>
                    <a:gd name="T28" fmla="*/ 30 w 75"/>
                    <a:gd name="T29" fmla="*/ 22 h 48"/>
                    <a:gd name="T30" fmla="*/ 25 w 75"/>
                    <a:gd name="T31" fmla="*/ 23 h 48"/>
                    <a:gd name="T32" fmla="*/ 24 w 75"/>
                    <a:gd name="T33" fmla="*/ 25 h 48"/>
                    <a:gd name="T34" fmla="*/ 22 w 75"/>
                    <a:gd name="T35" fmla="*/ 21 h 48"/>
                    <a:gd name="T36" fmla="*/ 19 w 75"/>
                    <a:gd name="T37" fmla="*/ 13 h 48"/>
                    <a:gd name="T38" fmla="*/ 16 w 75"/>
                    <a:gd name="T39" fmla="*/ 5 h 48"/>
                    <a:gd name="T40" fmla="*/ 15 w 75"/>
                    <a:gd name="T41" fmla="*/ 2 h 48"/>
                    <a:gd name="T42" fmla="*/ 12 w 75"/>
                    <a:gd name="T43" fmla="*/ 0 h 48"/>
                    <a:gd name="T44" fmla="*/ 8 w 75"/>
                    <a:gd name="T45" fmla="*/ 0 h 48"/>
                    <a:gd name="T46" fmla="*/ 3 w 75"/>
                    <a:gd name="T47" fmla="*/ 2 h 48"/>
                    <a:gd name="T48" fmla="*/ 0 w 75"/>
                    <a:gd name="T49" fmla="*/ 5 h 48"/>
                    <a:gd name="T50" fmla="*/ 0 w 75"/>
                    <a:gd name="T51" fmla="*/ 13 h 48"/>
                    <a:gd name="T52" fmla="*/ 5 w 75"/>
                    <a:gd name="T53" fmla="*/ 26 h 48"/>
                    <a:gd name="T54" fmla="*/ 9 w 75"/>
                    <a:gd name="T55" fmla="*/ 38 h 48"/>
                    <a:gd name="T56" fmla="*/ 12 w 75"/>
                    <a:gd name="T57" fmla="*/ 44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7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5 w 63"/>
                    <a:gd name="T1" fmla="*/ 53 h 57"/>
                    <a:gd name="T2" fmla="*/ 22 w 63"/>
                    <a:gd name="T3" fmla="*/ 54 h 57"/>
                    <a:gd name="T4" fmla="*/ 34 w 63"/>
                    <a:gd name="T5" fmla="*/ 57 h 57"/>
                    <a:gd name="T6" fmla="*/ 47 w 63"/>
                    <a:gd name="T7" fmla="*/ 56 h 57"/>
                    <a:gd name="T8" fmla="*/ 58 w 63"/>
                    <a:gd name="T9" fmla="*/ 50 h 57"/>
                    <a:gd name="T10" fmla="*/ 61 w 63"/>
                    <a:gd name="T11" fmla="*/ 48 h 57"/>
                    <a:gd name="T12" fmla="*/ 62 w 63"/>
                    <a:gd name="T13" fmla="*/ 46 h 57"/>
                    <a:gd name="T14" fmla="*/ 63 w 63"/>
                    <a:gd name="T15" fmla="*/ 43 h 57"/>
                    <a:gd name="T16" fmla="*/ 62 w 63"/>
                    <a:gd name="T17" fmla="*/ 40 h 57"/>
                    <a:gd name="T18" fmla="*/ 61 w 63"/>
                    <a:gd name="T19" fmla="*/ 36 h 57"/>
                    <a:gd name="T20" fmla="*/ 58 w 63"/>
                    <a:gd name="T21" fmla="*/ 33 h 57"/>
                    <a:gd name="T22" fmla="*/ 53 w 63"/>
                    <a:gd name="T23" fmla="*/ 31 h 57"/>
                    <a:gd name="T24" fmla="*/ 47 w 63"/>
                    <a:gd name="T25" fmla="*/ 33 h 57"/>
                    <a:gd name="T26" fmla="*/ 39 w 63"/>
                    <a:gd name="T27" fmla="*/ 36 h 57"/>
                    <a:gd name="T28" fmla="*/ 30 w 63"/>
                    <a:gd name="T29" fmla="*/ 36 h 57"/>
                    <a:gd name="T30" fmla="*/ 24 w 63"/>
                    <a:gd name="T31" fmla="*/ 36 h 57"/>
                    <a:gd name="T32" fmla="*/ 21 w 63"/>
                    <a:gd name="T33" fmla="*/ 36 h 57"/>
                    <a:gd name="T34" fmla="*/ 21 w 63"/>
                    <a:gd name="T35" fmla="*/ 30 h 57"/>
                    <a:gd name="T36" fmla="*/ 21 w 63"/>
                    <a:gd name="T37" fmla="*/ 17 h 57"/>
                    <a:gd name="T38" fmla="*/ 17 w 63"/>
                    <a:gd name="T39" fmla="*/ 4 h 57"/>
                    <a:gd name="T40" fmla="*/ 8 w 63"/>
                    <a:gd name="T41" fmla="*/ 0 h 57"/>
                    <a:gd name="T42" fmla="*/ 0 w 63"/>
                    <a:gd name="T43" fmla="*/ 18 h 57"/>
                    <a:gd name="T44" fmla="*/ 0 w 63"/>
                    <a:gd name="T45" fmla="*/ 34 h 57"/>
                    <a:gd name="T46" fmla="*/ 6 w 63"/>
                    <a:gd name="T47" fmla="*/ 46 h 57"/>
                    <a:gd name="T48" fmla="*/ 15 w 63"/>
                    <a:gd name="T49" fmla="*/ 53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8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24 w 65"/>
                    <a:gd name="T1" fmla="*/ 52 h 57"/>
                    <a:gd name="T2" fmla="*/ 32 w 65"/>
                    <a:gd name="T3" fmla="*/ 57 h 57"/>
                    <a:gd name="T4" fmla="*/ 41 w 65"/>
                    <a:gd name="T5" fmla="*/ 55 h 57"/>
                    <a:gd name="T6" fmla="*/ 50 w 65"/>
                    <a:gd name="T7" fmla="*/ 52 h 57"/>
                    <a:gd name="T8" fmla="*/ 59 w 65"/>
                    <a:gd name="T9" fmla="*/ 48 h 57"/>
                    <a:gd name="T10" fmla="*/ 63 w 65"/>
                    <a:gd name="T11" fmla="*/ 45 h 57"/>
                    <a:gd name="T12" fmla="*/ 65 w 65"/>
                    <a:gd name="T13" fmla="*/ 42 h 57"/>
                    <a:gd name="T14" fmla="*/ 65 w 65"/>
                    <a:gd name="T15" fmla="*/ 38 h 57"/>
                    <a:gd name="T16" fmla="*/ 63 w 65"/>
                    <a:gd name="T17" fmla="*/ 34 h 57"/>
                    <a:gd name="T18" fmla="*/ 53 w 65"/>
                    <a:gd name="T19" fmla="*/ 28 h 57"/>
                    <a:gd name="T20" fmla="*/ 46 w 65"/>
                    <a:gd name="T21" fmla="*/ 29 h 57"/>
                    <a:gd name="T22" fmla="*/ 40 w 65"/>
                    <a:gd name="T23" fmla="*/ 35 h 57"/>
                    <a:gd name="T24" fmla="*/ 35 w 65"/>
                    <a:gd name="T25" fmla="*/ 39 h 57"/>
                    <a:gd name="T26" fmla="*/ 32 w 65"/>
                    <a:gd name="T27" fmla="*/ 32 h 57"/>
                    <a:gd name="T28" fmla="*/ 25 w 65"/>
                    <a:gd name="T29" fmla="*/ 18 h 57"/>
                    <a:gd name="T30" fmla="*/ 16 w 65"/>
                    <a:gd name="T31" fmla="*/ 5 h 57"/>
                    <a:gd name="T32" fmla="*/ 6 w 65"/>
                    <a:gd name="T33" fmla="*/ 0 h 57"/>
                    <a:gd name="T34" fmla="*/ 0 w 65"/>
                    <a:gd name="T35" fmla="*/ 21 h 57"/>
                    <a:gd name="T36" fmla="*/ 7 w 65"/>
                    <a:gd name="T37" fmla="*/ 36 h 57"/>
                    <a:gd name="T38" fmla="*/ 18 w 65"/>
                    <a:gd name="T39" fmla="*/ 48 h 57"/>
                    <a:gd name="T40" fmla="*/ 24 w 65"/>
                    <a:gd name="T41" fmla="*/ 5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79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6 w 79"/>
                    <a:gd name="T1" fmla="*/ 67 h 80"/>
                    <a:gd name="T2" fmla="*/ 19 w 79"/>
                    <a:gd name="T3" fmla="*/ 70 h 80"/>
                    <a:gd name="T4" fmla="*/ 23 w 79"/>
                    <a:gd name="T5" fmla="*/ 73 h 80"/>
                    <a:gd name="T6" fmla="*/ 31 w 79"/>
                    <a:gd name="T7" fmla="*/ 77 h 80"/>
                    <a:gd name="T8" fmla="*/ 38 w 79"/>
                    <a:gd name="T9" fmla="*/ 79 h 80"/>
                    <a:gd name="T10" fmla="*/ 47 w 79"/>
                    <a:gd name="T11" fmla="*/ 80 h 80"/>
                    <a:gd name="T12" fmla="*/ 57 w 79"/>
                    <a:gd name="T13" fmla="*/ 77 h 80"/>
                    <a:gd name="T14" fmla="*/ 66 w 79"/>
                    <a:gd name="T15" fmla="*/ 70 h 80"/>
                    <a:gd name="T16" fmla="*/ 73 w 79"/>
                    <a:gd name="T17" fmla="*/ 59 h 80"/>
                    <a:gd name="T18" fmla="*/ 76 w 79"/>
                    <a:gd name="T19" fmla="*/ 54 h 80"/>
                    <a:gd name="T20" fmla="*/ 78 w 79"/>
                    <a:gd name="T21" fmla="*/ 50 h 80"/>
                    <a:gd name="T22" fmla="*/ 79 w 79"/>
                    <a:gd name="T23" fmla="*/ 46 h 80"/>
                    <a:gd name="T24" fmla="*/ 78 w 79"/>
                    <a:gd name="T25" fmla="*/ 43 h 80"/>
                    <a:gd name="T26" fmla="*/ 70 w 79"/>
                    <a:gd name="T27" fmla="*/ 39 h 80"/>
                    <a:gd name="T28" fmla="*/ 61 w 79"/>
                    <a:gd name="T29" fmla="*/ 37 h 80"/>
                    <a:gd name="T30" fmla="*/ 53 w 79"/>
                    <a:gd name="T31" fmla="*/ 39 h 80"/>
                    <a:gd name="T32" fmla="*/ 45 w 79"/>
                    <a:gd name="T33" fmla="*/ 40 h 80"/>
                    <a:gd name="T34" fmla="*/ 39 w 79"/>
                    <a:gd name="T35" fmla="*/ 44 h 80"/>
                    <a:gd name="T36" fmla="*/ 34 w 79"/>
                    <a:gd name="T37" fmla="*/ 47 h 80"/>
                    <a:gd name="T38" fmla="*/ 31 w 79"/>
                    <a:gd name="T39" fmla="*/ 50 h 80"/>
                    <a:gd name="T40" fmla="*/ 29 w 79"/>
                    <a:gd name="T41" fmla="*/ 52 h 80"/>
                    <a:gd name="T42" fmla="*/ 28 w 79"/>
                    <a:gd name="T43" fmla="*/ 43 h 80"/>
                    <a:gd name="T44" fmla="*/ 22 w 79"/>
                    <a:gd name="T45" fmla="*/ 24 h 80"/>
                    <a:gd name="T46" fmla="*/ 13 w 79"/>
                    <a:gd name="T47" fmla="*/ 6 h 80"/>
                    <a:gd name="T48" fmla="*/ 1 w 79"/>
                    <a:gd name="T49" fmla="*/ 0 h 80"/>
                    <a:gd name="T50" fmla="*/ 0 w 79"/>
                    <a:gd name="T51" fmla="*/ 24 h 80"/>
                    <a:gd name="T52" fmla="*/ 6 w 79"/>
                    <a:gd name="T53" fmla="*/ 46 h 80"/>
                    <a:gd name="T54" fmla="*/ 13 w 79"/>
                    <a:gd name="T55" fmla="*/ 62 h 80"/>
                    <a:gd name="T56" fmla="*/ 16 w 79"/>
                    <a:gd name="T57" fmla="*/ 67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0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13 w 79"/>
                    <a:gd name="T1" fmla="*/ 54 h 67"/>
                    <a:gd name="T2" fmla="*/ 16 w 79"/>
                    <a:gd name="T3" fmla="*/ 56 h 67"/>
                    <a:gd name="T4" fmla="*/ 20 w 79"/>
                    <a:gd name="T5" fmla="*/ 59 h 67"/>
                    <a:gd name="T6" fmla="*/ 26 w 79"/>
                    <a:gd name="T7" fmla="*/ 61 h 67"/>
                    <a:gd name="T8" fmla="*/ 34 w 79"/>
                    <a:gd name="T9" fmla="*/ 64 h 67"/>
                    <a:gd name="T10" fmla="*/ 41 w 79"/>
                    <a:gd name="T11" fmla="*/ 67 h 67"/>
                    <a:gd name="T12" fmla="*/ 50 w 79"/>
                    <a:gd name="T13" fmla="*/ 67 h 67"/>
                    <a:gd name="T14" fmla="*/ 59 w 79"/>
                    <a:gd name="T15" fmla="*/ 67 h 67"/>
                    <a:gd name="T16" fmla="*/ 66 w 79"/>
                    <a:gd name="T17" fmla="*/ 64 h 67"/>
                    <a:gd name="T18" fmla="*/ 72 w 79"/>
                    <a:gd name="T19" fmla="*/ 61 h 67"/>
                    <a:gd name="T20" fmla="*/ 76 w 79"/>
                    <a:gd name="T21" fmla="*/ 57 h 67"/>
                    <a:gd name="T22" fmla="*/ 79 w 79"/>
                    <a:gd name="T23" fmla="*/ 53 h 67"/>
                    <a:gd name="T24" fmla="*/ 78 w 79"/>
                    <a:gd name="T25" fmla="*/ 47 h 67"/>
                    <a:gd name="T26" fmla="*/ 72 w 79"/>
                    <a:gd name="T27" fmla="*/ 41 h 67"/>
                    <a:gd name="T28" fmla="*/ 65 w 79"/>
                    <a:gd name="T29" fmla="*/ 37 h 67"/>
                    <a:gd name="T30" fmla="*/ 56 w 79"/>
                    <a:gd name="T31" fmla="*/ 36 h 67"/>
                    <a:gd name="T32" fmla="*/ 48 w 79"/>
                    <a:gd name="T33" fmla="*/ 36 h 67"/>
                    <a:gd name="T34" fmla="*/ 40 w 79"/>
                    <a:gd name="T35" fmla="*/ 37 h 67"/>
                    <a:gd name="T36" fmla="*/ 34 w 79"/>
                    <a:gd name="T37" fmla="*/ 38 h 67"/>
                    <a:gd name="T38" fmla="*/ 29 w 79"/>
                    <a:gd name="T39" fmla="*/ 40 h 67"/>
                    <a:gd name="T40" fmla="*/ 28 w 79"/>
                    <a:gd name="T41" fmla="*/ 40 h 67"/>
                    <a:gd name="T42" fmla="*/ 26 w 79"/>
                    <a:gd name="T43" fmla="*/ 33 h 67"/>
                    <a:gd name="T44" fmla="*/ 22 w 79"/>
                    <a:gd name="T45" fmla="*/ 17 h 67"/>
                    <a:gd name="T46" fmla="*/ 15 w 79"/>
                    <a:gd name="T47" fmla="*/ 4 h 67"/>
                    <a:gd name="T48" fmla="*/ 3 w 79"/>
                    <a:gd name="T49" fmla="*/ 0 h 67"/>
                    <a:gd name="T50" fmla="*/ 0 w 79"/>
                    <a:gd name="T51" fmla="*/ 21 h 67"/>
                    <a:gd name="T52" fmla="*/ 4 w 79"/>
                    <a:gd name="T53" fmla="*/ 38 h 67"/>
                    <a:gd name="T54" fmla="*/ 10 w 79"/>
                    <a:gd name="T55" fmla="*/ 50 h 67"/>
                    <a:gd name="T56" fmla="*/ 13 w 79"/>
                    <a:gd name="T57" fmla="*/ 54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1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9 w 77"/>
                    <a:gd name="T1" fmla="*/ 58 h 62"/>
                    <a:gd name="T2" fmla="*/ 17 w 77"/>
                    <a:gd name="T3" fmla="*/ 60 h 62"/>
                    <a:gd name="T4" fmla="*/ 27 w 77"/>
                    <a:gd name="T5" fmla="*/ 62 h 62"/>
                    <a:gd name="T6" fmla="*/ 40 w 77"/>
                    <a:gd name="T7" fmla="*/ 62 h 62"/>
                    <a:gd name="T8" fmla="*/ 53 w 77"/>
                    <a:gd name="T9" fmla="*/ 60 h 62"/>
                    <a:gd name="T10" fmla="*/ 65 w 77"/>
                    <a:gd name="T11" fmla="*/ 58 h 62"/>
                    <a:gd name="T12" fmla="*/ 72 w 77"/>
                    <a:gd name="T13" fmla="*/ 55 h 62"/>
                    <a:gd name="T14" fmla="*/ 77 w 77"/>
                    <a:gd name="T15" fmla="*/ 49 h 62"/>
                    <a:gd name="T16" fmla="*/ 75 w 77"/>
                    <a:gd name="T17" fmla="*/ 42 h 62"/>
                    <a:gd name="T18" fmla="*/ 69 w 77"/>
                    <a:gd name="T19" fmla="*/ 36 h 62"/>
                    <a:gd name="T20" fmla="*/ 62 w 77"/>
                    <a:gd name="T21" fmla="*/ 33 h 62"/>
                    <a:gd name="T22" fmla="*/ 53 w 77"/>
                    <a:gd name="T23" fmla="*/ 32 h 62"/>
                    <a:gd name="T24" fmla="*/ 46 w 77"/>
                    <a:gd name="T25" fmla="*/ 32 h 62"/>
                    <a:gd name="T26" fmla="*/ 39 w 77"/>
                    <a:gd name="T27" fmla="*/ 33 h 62"/>
                    <a:gd name="T28" fmla="*/ 33 w 77"/>
                    <a:gd name="T29" fmla="*/ 35 h 62"/>
                    <a:gd name="T30" fmla="*/ 28 w 77"/>
                    <a:gd name="T31" fmla="*/ 37 h 62"/>
                    <a:gd name="T32" fmla="*/ 27 w 77"/>
                    <a:gd name="T33" fmla="*/ 37 h 62"/>
                    <a:gd name="T34" fmla="*/ 25 w 77"/>
                    <a:gd name="T35" fmla="*/ 30 h 62"/>
                    <a:gd name="T36" fmla="*/ 21 w 77"/>
                    <a:gd name="T37" fmla="*/ 16 h 62"/>
                    <a:gd name="T38" fmla="*/ 14 w 77"/>
                    <a:gd name="T39" fmla="*/ 3 h 62"/>
                    <a:gd name="T40" fmla="*/ 2 w 77"/>
                    <a:gd name="T41" fmla="*/ 0 h 62"/>
                    <a:gd name="T42" fmla="*/ 0 w 77"/>
                    <a:gd name="T43" fmla="*/ 17 h 62"/>
                    <a:gd name="T44" fmla="*/ 3 w 77"/>
                    <a:gd name="T45" fmla="*/ 36 h 62"/>
                    <a:gd name="T46" fmla="*/ 8 w 77"/>
                    <a:gd name="T47" fmla="*/ 52 h 62"/>
                    <a:gd name="T48" fmla="*/ 9 w 77"/>
                    <a:gd name="T49" fmla="*/ 58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2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12 w 366"/>
                    <a:gd name="T1" fmla="*/ 150 h 845"/>
                    <a:gd name="T2" fmla="*/ 16 w 366"/>
                    <a:gd name="T3" fmla="*/ 241 h 845"/>
                    <a:gd name="T4" fmla="*/ 46 w 366"/>
                    <a:gd name="T5" fmla="*/ 346 h 845"/>
                    <a:gd name="T6" fmla="*/ 84 w 366"/>
                    <a:gd name="T7" fmla="*/ 465 h 845"/>
                    <a:gd name="T8" fmla="*/ 122 w 366"/>
                    <a:gd name="T9" fmla="*/ 583 h 845"/>
                    <a:gd name="T10" fmla="*/ 163 w 366"/>
                    <a:gd name="T11" fmla="*/ 699 h 845"/>
                    <a:gd name="T12" fmla="*/ 195 w 366"/>
                    <a:gd name="T13" fmla="*/ 778 h 845"/>
                    <a:gd name="T14" fmla="*/ 228 w 366"/>
                    <a:gd name="T15" fmla="*/ 810 h 845"/>
                    <a:gd name="T16" fmla="*/ 269 w 366"/>
                    <a:gd name="T17" fmla="*/ 830 h 845"/>
                    <a:gd name="T18" fmla="*/ 316 w 366"/>
                    <a:gd name="T19" fmla="*/ 842 h 845"/>
                    <a:gd name="T20" fmla="*/ 348 w 366"/>
                    <a:gd name="T21" fmla="*/ 843 h 845"/>
                    <a:gd name="T22" fmla="*/ 361 w 366"/>
                    <a:gd name="T23" fmla="*/ 833 h 845"/>
                    <a:gd name="T24" fmla="*/ 366 w 366"/>
                    <a:gd name="T25" fmla="*/ 816 h 845"/>
                    <a:gd name="T26" fmla="*/ 354 w 366"/>
                    <a:gd name="T27" fmla="*/ 803 h 845"/>
                    <a:gd name="T28" fmla="*/ 329 w 366"/>
                    <a:gd name="T29" fmla="*/ 796 h 845"/>
                    <a:gd name="T30" fmla="*/ 295 w 366"/>
                    <a:gd name="T31" fmla="*/ 788 h 845"/>
                    <a:gd name="T32" fmla="*/ 264 w 366"/>
                    <a:gd name="T33" fmla="*/ 778 h 845"/>
                    <a:gd name="T34" fmla="*/ 239 w 366"/>
                    <a:gd name="T35" fmla="*/ 757 h 845"/>
                    <a:gd name="T36" fmla="*/ 217 w 366"/>
                    <a:gd name="T37" fmla="*/ 708 h 845"/>
                    <a:gd name="T38" fmla="*/ 194 w 366"/>
                    <a:gd name="T39" fmla="*/ 643 h 845"/>
                    <a:gd name="T40" fmla="*/ 172 w 366"/>
                    <a:gd name="T41" fmla="*/ 577 h 845"/>
                    <a:gd name="T42" fmla="*/ 151 w 366"/>
                    <a:gd name="T43" fmla="*/ 511 h 845"/>
                    <a:gd name="T44" fmla="*/ 126 w 366"/>
                    <a:gd name="T45" fmla="*/ 435 h 845"/>
                    <a:gd name="T46" fmla="*/ 94 w 366"/>
                    <a:gd name="T47" fmla="*/ 349 h 845"/>
                    <a:gd name="T48" fmla="*/ 65 w 366"/>
                    <a:gd name="T49" fmla="*/ 263 h 845"/>
                    <a:gd name="T50" fmla="*/ 49 w 366"/>
                    <a:gd name="T51" fmla="*/ 175 h 845"/>
                    <a:gd name="T52" fmla="*/ 46 w 366"/>
                    <a:gd name="T53" fmla="*/ 110 h 845"/>
                    <a:gd name="T54" fmla="*/ 35 w 366"/>
                    <a:gd name="T55" fmla="*/ 67 h 845"/>
                    <a:gd name="T56" fmla="*/ 21 w 366"/>
                    <a:gd name="T57" fmla="*/ 27 h 845"/>
                    <a:gd name="T58" fmla="*/ 6 w 366"/>
                    <a:gd name="T59" fmla="*/ 1 h 845"/>
                    <a:gd name="T60" fmla="*/ 5 w 366"/>
                    <a:gd name="T61" fmla="*/ 17 h 845"/>
                    <a:gd name="T62" fmla="*/ 13 w 366"/>
                    <a:gd name="T63" fmla="*/ 76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3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84 w 88"/>
                    <a:gd name="T1" fmla="*/ 23 h 87"/>
                    <a:gd name="T2" fmla="*/ 88 w 88"/>
                    <a:gd name="T3" fmla="*/ 18 h 87"/>
                    <a:gd name="T4" fmla="*/ 87 w 88"/>
                    <a:gd name="T5" fmla="*/ 13 h 87"/>
                    <a:gd name="T6" fmla="*/ 84 w 88"/>
                    <a:gd name="T7" fmla="*/ 7 h 87"/>
                    <a:gd name="T8" fmla="*/ 77 w 88"/>
                    <a:gd name="T9" fmla="*/ 3 h 87"/>
                    <a:gd name="T10" fmla="*/ 71 w 88"/>
                    <a:gd name="T11" fmla="*/ 0 h 87"/>
                    <a:gd name="T12" fmla="*/ 62 w 88"/>
                    <a:gd name="T13" fmla="*/ 0 h 87"/>
                    <a:gd name="T14" fmla="*/ 55 w 88"/>
                    <a:gd name="T15" fmla="*/ 1 h 87"/>
                    <a:gd name="T16" fmla="*/ 47 w 88"/>
                    <a:gd name="T17" fmla="*/ 5 h 87"/>
                    <a:gd name="T18" fmla="*/ 41 w 88"/>
                    <a:gd name="T19" fmla="*/ 11 h 87"/>
                    <a:gd name="T20" fmla="*/ 34 w 88"/>
                    <a:gd name="T21" fmla="*/ 20 h 87"/>
                    <a:gd name="T22" fmla="*/ 25 w 88"/>
                    <a:gd name="T23" fmla="*/ 31 h 87"/>
                    <a:gd name="T24" fmla="*/ 16 w 88"/>
                    <a:gd name="T25" fmla="*/ 43 h 87"/>
                    <a:gd name="T26" fmla="*/ 9 w 88"/>
                    <a:gd name="T27" fmla="*/ 56 h 87"/>
                    <a:gd name="T28" fmla="*/ 3 w 88"/>
                    <a:gd name="T29" fmla="*/ 69 h 87"/>
                    <a:gd name="T30" fmla="*/ 0 w 88"/>
                    <a:gd name="T31" fmla="*/ 79 h 87"/>
                    <a:gd name="T32" fmla="*/ 3 w 88"/>
                    <a:gd name="T33" fmla="*/ 87 h 87"/>
                    <a:gd name="T34" fmla="*/ 15 w 88"/>
                    <a:gd name="T35" fmla="*/ 80 h 87"/>
                    <a:gd name="T36" fmla="*/ 27 w 88"/>
                    <a:gd name="T37" fmla="*/ 70 h 87"/>
                    <a:gd name="T38" fmla="*/ 40 w 88"/>
                    <a:gd name="T39" fmla="*/ 60 h 87"/>
                    <a:gd name="T40" fmla="*/ 52 w 88"/>
                    <a:gd name="T41" fmla="*/ 50 h 87"/>
                    <a:gd name="T42" fmla="*/ 63 w 88"/>
                    <a:gd name="T43" fmla="*/ 41 h 87"/>
                    <a:gd name="T44" fmla="*/ 72 w 88"/>
                    <a:gd name="T45" fmla="*/ 33 h 87"/>
                    <a:gd name="T46" fmla="*/ 80 w 88"/>
                    <a:gd name="T47" fmla="*/ 27 h 87"/>
                    <a:gd name="T48" fmla="*/ 84 w 88"/>
                    <a:gd name="T49" fmla="*/ 2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4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92 w 102"/>
                    <a:gd name="T1" fmla="*/ 23 h 28"/>
                    <a:gd name="T2" fmla="*/ 96 w 102"/>
                    <a:gd name="T3" fmla="*/ 21 h 28"/>
                    <a:gd name="T4" fmla="*/ 99 w 102"/>
                    <a:gd name="T5" fmla="*/ 18 h 28"/>
                    <a:gd name="T6" fmla="*/ 101 w 102"/>
                    <a:gd name="T7" fmla="*/ 14 h 28"/>
                    <a:gd name="T8" fmla="*/ 102 w 102"/>
                    <a:gd name="T9" fmla="*/ 10 h 28"/>
                    <a:gd name="T10" fmla="*/ 101 w 102"/>
                    <a:gd name="T11" fmla="*/ 5 h 28"/>
                    <a:gd name="T12" fmla="*/ 98 w 102"/>
                    <a:gd name="T13" fmla="*/ 1 h 28"/>
                    <a:gd name="T14" fmla="*/ 93 w 102"/>
                    <a:gd name="T15" fmla="*/ 0 h 28"/>
                    <a:gd name="T16" fmla="*/ 88 w 102"/>
                    <a:gd name="T17" fmla="*/ 0 h 28"/>
                    <a:gd name="T18" fmla="*/ 76 w 102"/>
                    <a:gd name="T19" fmla="*/ 2 h 28"/>
                    <a:gd name="T20" fmla="*/ 61 w 102"/>
                    <a:gd name="T21" fmla="*/ 7 h 28"/>
                    <a:gd name="T22" fmla="*/ 46 w 102"/>
                    <a:gd name="T23" fmla="*/ 10 h 28"/>
                    <a:gd name="T24" fmla="*/ 33 w 102"/>
                    <a:gd name="T25" fmla="*/ 11 h 28"/>
                    <a:gd name="T26" fmla="*/ 20 w 102"/>
                    <a:gd name="T27" fmla="*/ 15 h 28"/>
                    <a:gd name="T28" fmla="*/ 10 w 102"/>
                    <a:gd name="T29" fmla="*/ 18 h 28"/>
                    <a:gd name="T30" fmla="*/ 2 w 102"/>
                    <a:gd name="T31" fmla="*/ 23 h 28"/>
                    <a:gd name="T32" fmla="*/ 0 w 102"/>
                    <a:gd name="T33" fmla="*/ 28 h 28"/>
                    <a:gd name="T34" fmla="*/ 10 w 102"/>
                    <a:gd name="T35" fmla="*/ 28 h 28"/>
                    <a:gd name="T36" fmla="*/ 20 w 102"/>
                    <a:gd name="T37" fmla="*/ 28 h 28"/>
                    <a:gd name="T38" fmla="*/ 32 w 102"/>
                    <a:gd name="T39" fmla="*/ 27 h 28"/>
                    <a:gd name="T40" fmla="*/ 44 w 102"/>
                    <a:gd name="T41" fmla="*/ 27 h 28"/>
                    <a:gd name="T42" fmla="*/ 55 w 102"/>
                    <a:gd name="T43" fmla="*/ 25 h 28"/>
                    <a:gd name="T44" fmla="*/ 67 w 102"/>
                    <a:gd name="T45" fmla="*/ 24 h 28"/>
                    <a:gd name="T46" fmla="*/ 80 w 102"/>
                    <a:gd name="T47" fmla="*/ 24 h 28"/>
                    <a:gd name="T48" fmla="*/ 92 w 102"/>
                    <a:gd name="T49" fmla="*/ 23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5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123 w 142"/>
                    <a:gd name="T1" fmla="*/ 36 h 36"/>
                    <a:gd name="T2" fmla="*/ 129 w 142"/>
                    <a:gd name="T3" fmla="*/ 36 h 36"/>
                    <a:gd name="T4" fmla="*/ 135 w 142"/>
                    <a:gd name="T5" fmla="*/ 32 h 36"/>
                    <a:gd name="T6" fmla="*/ 139 w 142"/>
                    <a:gd name="T7" fmla="*/ 28 h 36"/>
                    <a:gd name="T8" fmla="*/ 142 w 142"/>
                    <a:gd name="T9" fmla="*/ 20 h 36"/>
                    <a:gd name="T10" fmla="*/ 141 w 142"/>
                    <a:gd name="T11" fmla="*/ 15 h 36"/>
                    <a:gd name="T12" fmla="*/ 138 w 142"/>
                    <a:gd name="T13" fmla="*/ 9 h 36"/>
                    <a:gd name="T14" fmla="*/ 133 w 142"/>
                    <a:gd name="T15" fmla="*/ 5 h 36"/>
                    <a:gd name="T16" fmla="*/ 126 w 142"/>
                    <a:gd name="T17" fmla="*/ 3 h 36"/>
                    <a:gd name="T18" fmla="*/ 108 w 142"/>
                    <a:gd name="T19" fmla="*/ 3 h 36"/>
                    <a:gd name="T20" fmla="*/ 88 w 142"/>
                    <a:gd name="T21" fmla="*/ 3 h 36"/>
                    <a:gd name="T22" fmla="*/ 67 w 142"/>
                    <a:gd name="T23" fmla="*/ 2 h 36"/>
                    <a:gd name="T24" fmla="*/ 47 w 142"/>
                    <a:gd name="T25" fmla="*/ 2 h 36"/>
                    <a:gd name="T26" fmla="*/ 29 w 142"/>
                    <a:gd name="T27" fmla="*/ 0 h 36"/>
                    <a:gd name="T28" fmla="*/ 13 w 142"/>
                    <a:gd name="T29" fmla="*/ 2 h 36"/>
                    <a:gd name="T30" fmla="*/ 4 w 142"/>
                    <a:gd name="T31" fmla="*/ 5 h 36"/>
                    <a:gd name="T32" fmla="*/ 0 w 142"/>
                    <a:gd name="T33" fmla="*/ 9 h 36"/>
                    <a:gd name="T34" fmla="*/ 10 w 142"/>
                    <a:gd name="T35" fmla="*/ 12 h 36"/>
                    <a:gd name="T36" fmla="*/ 22 w 142"/>
                    <a:gd name="T37" fmla="*/ 16 h 36"/>
                    <a:gd name="T38" fmla="*/ 38 w 142"/>
                    <a:gd name="T39" fmla="*/ 19 h 36"/>
                    <a:gd name="T40" fmla="*/ 54 w 142"/>
                    <a:gd name="T41" fmla="*/ 22 h 36"/>
                    <a:gd name="T42" fmla="*/ 72 w 142"/>
                    <a:gd name="T43" fmla="*/ 25 h 36"/>
                    <a:gd name="T44" fmla="*/ 89 w 142"/>
                    <a:gd name="T45" fmla="*/ 29 h 36"/>
                    <a:gd name="T46" fmla="*/ 107 w 142"/>
                    <a:gd name="T47" fmla="*/ 32 h 36"/>
                    <a:gd name="T48" fmla="*/ 123 w 142"/>
                    <a:gd name="T49" fmla="*/ 36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6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108 w 351"/>
                    <a:gd name="T1" fmla="*/ 298 h 601"/>
                    <a:gd name="T2" fmla="*/ 132 w 351"/>
                    <a:gd name="T3" fmla="*/ 338 h 601"/>
                    <a:gd name="T4" fmla="*/ 157 w 351"/>
                    <a:gd name="T5" fmla="*/ 377 h 601"/>
                    <a:gd name="T6" fmla="*/ 182 w 351"/>
                    <a:gd name="T7" fmla="*/ 414 h 601"/>
                    <a:gd name="T8" fmla="*/ 208 w 351"/>
                    <a:gd name="T9" fmla="*/ 451 h 601"/>
                    <a:gd name="T10" fmla="*/ 235 w 351"/>
                    <a:gd name="T11" fmla="*/ 487 h 601"/>
                    <a:gd name="T12" fmla="*/ 263 w 351"/>
                    <a:gd name="T13" fmla="*/ 523 h 601"/>
                    <a:gd name="T14" fmla="*/ 292 w 351"/>
                    <a:gd name="T15" fmla="*/ 559 h 601"/>
                    <a:gd name="T16" fmla="*/ 321 w 351"/>
                    <a:gd name="T17" fmla="*/ 594 h 601"/>
                    <a:gd name="T18" fmla="*/ 326 w 351"/>
                    <a:gd name="T19" fmla="*/ 598 h 601"/>
                    <a:gd name="T20" fmla="*/ 332 w 351"/>
                    <a:gd name="T21" fmla="*/ 601 h 601"/>
                    <a:gd name="T22" fmla="*/ 337 w 351"/>
                    <a:gd name="T23" fmla="*/ 601 h 601"/>
                    <a:gd name="T24" fmla="*/ 343 w 351"/>
                    <a:gd name="T25" fmla="*/ 598 h 601"/>
                    <a:gd name="T26" fmla="*/ 349 w 351"/>
                    <a:gd name="T27" fmla="*/ 594 h 601"/>
                    <a:gd name="T28" fmla="*/ 351 w 351"/>
                    <a:gd name="T29" fmla="*/ 588 h 601"/>
                    <a:gd name="T30" fmla="*/ 351 w 351"/>
                    <a:gd name="T31" fmla="*/ 582 h 601"/>
                    <a:gd name="T32" fmla="*/ 349 w 351"/>
                    <a:gd name="T33" fmla="*/ 576 h 601"/>
                    <a:gd name="T34" fmla="*/ 327 w 351"/>
                    <a:gd name="T35" fmla="*/ 538 h 601"/>
                    <a:gd name="T36" fmla="*/ 304 w 351"/>
                    <a:gd name="T37" fmla="*/ 499 h 601"/>
                    <a:gd name="T38" fmla="*/ 279 w 351"/>
                    <a:gd name="T39" fmla="*/ 463 h 601"/>
                    <a:gd name="T40" fmla="*/ 252 w 351"/>
                    <a:gd name="T41" fmla="*/ 427 h 601"/>
                    <a:gd name="T42" fmla="*/ 224 w 351"/>
                    <a:gd name="T43" fmla="*/ 391 h 601"/>
                    <a:gd name="T44" fmla="*/ 198 w 351"/>
                    <a:gd name="T45" fmla="*/ 355 h 601"/>
                    <a:gd name="T46" fmla="*/ 172 w 351"/>
                    <a:gd name="T47" fmla="*/ 319 h 601"/>
                    <a:gd name="T48" fmla="*/ 147 w 351"/>
                    <a:gd name="T49" fmla="*/ 280 h 601"/>
                    <a:gd name="T50" fmla="*/ 125 w 351"/>
                    <a:gd name="T51" fmla="*/ 242 h 601"/>
                    <a:gd name="T52" fmla="*/ 101 w 351"/>
                    <a:gd name="T53" fmla="*/ 197 h 601"/>
                    <a:gd name="T54" fmla="*/ 79 w 351"/>
                    <a:gd name="T55" fmla="*/ 150 h 601"/>
                    <a:gd name="T56" fmla="*/ 59 w 351"/>
                    <a:gd name="T57" fmla="*/ 104 h 601"/>
                    <a:gd name="T58" fmla="*/ 38 w 351"/>
                    <a:gd name="T59" fmla="*/ 62 h 601"/>
                    <a:gd name="T60" fmla="*/ 22 w 351"/>
                    <a:gd name="T61" fmla="*/ 29 h 601"/>
                    <a:gd name="T62" fmla="*/ 9 w 351"/>
                    <a:gd name="T63" fmla="*/ 7 h 601"/>
                    <a:gd name="T64" fmla="*/ 0 w 351"/>
                    <a:gd name="T65" fmla="*/ 0 h 601"/>
                    <a:gd name="T66" fmla="*/ 4 w 351"/>
                    <a:gd name="T67" fmla="*/ 17 h 601"/>
                    <a:gd name="T68" fmla="*/ 13 w 351"/>
                    <a:gd name="T69" fmla="*/ 45 h 601"/>
                    <a:gd name="T70" fmla="*/ 23 w 351"/>
                    <a:gd name="T71" fmla="*/ 82 h 601"/>
                    <a:gd name="T72" fmla="*/ 38 w 351"/>
                    <a:gd name="T73" fmla="*/ 124 h 601"/>
                    <a:gd name="T74" fmla="*/ 54 w 351"/>
                    <a:gd name="T75" fmla="*/ 170 h 601"/>
                    <a:gd name="T76" fmla="*/ 70 w 351"/>
                    <a:gd name="T77" fmla="*/ 216 h 601"/>
                    <a:gd name="T78" fmla="*/ 89 w 351"/>
                    <a:gd name="T79" fmla="*/ 259 h 601"/>
                    <a:gd name="T80" fmla="*/ 108 w 351"/>
                    <a:gd name="T81" fmla="*/ 298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7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746 w 2164"/>
                    <a:gd name="T1" fmla="*/ 0 h 1979"/>
                    <a:gd name="T2" fmla="*/ 763 w 2164"/>
                    <a:gd name="T3" fmla="*/ 0 h 1979"/>
                    <a:gd name="T4" fmla="*/ 798 w 2164"/>
                    <a:gd name="T5" fmla="*/ 1 h 1979"/>
                    <a:gd name="T6" fmla="*/ 848 w 2164"/>
                    <a:gd name="T7" fmla="*/ 2 h 1979"/>
                    <a:gd name="T8" fmla="*/ 912 w 2164"/>
                    <a:gd name="T9" fmla="*/ 5 h 1979"/>
                    <a:gd name="T10" fmla="*/ 987 w 2164"/>
                    <a:gd name="T11" fmla="*/ 10 h 1979"/>
                    <a:gd name="T12" fmla="*/ 1074 w 2164"/>
                    <a:gd name="T13" fmla="*/ 16 h 1979"/>
                    <a:gd name="T14" fmla="*/ 1171 w 2164"/>
                    <a:gd name="T15" fmla="*/ 27 h 1979"/>
                    <a:gd name="T16" fmla="*/ 1275 w 2164"/>
                    <a:gd name="T17" fmla="*/ 39 h 1979"/>
                    <a:gd name="T18" fmla="*/ 1386 w 2164"/>
                    <a:gd name="T19" fmla="*/ 56 h 1979"/>
                    <a:gd name="T20" fmla="*/ 1502 w 2164"/>
                    <a:gd name="T21" fmla="*/ 75 h 1979"/>
                    <a:gd name="T22" fmla="*/ 1620 w 2164"/>
                    <a:gd name="T23" fmla="*/ 100 h 1979"/>
                    <a:gd name="T24" fmla="*/ 1742 w 2164"/>
                    <a:gd name="T25" fmla="*/ 129 h 1979"/>
                    <a:gd name="T26" fmla="*/ 1865 w 2164"/>
                    <a:gd name="T27" fmla="*/ 164 h 1979"/>
                    <a:gd name="T28" fmla="*/ 1987 w 2164"/>
                    <a:gd name="T29" fmla="*/ 204 h 1979"/>
                    <a:gd name="T30" fmla="*/ 2105 w 2164"/>
                    <a:gd name="T31" fmla="*/ 250 h 1979"/>
                    <a:gd name="T32" fmla="*/ 1975 w 2164"/>
                    <a:gd name="T33" fmla="*/ 1184 h 1979"/>
                    <a:gd name="T34" fmla="*/ 1990 w 2164"/>
                    <a:gd name="T35" fmla="*/ 1191 h 1979"/>
                    <a:gd name="T36" fmla="*/ 2020 w 2164"/>
                    <a:gd name="T37" fmla="*/ 1219 h 1979"/>
                    <a:gd name="T38" fmla="*/ 2035 w 2164"/>
                    <a:gd name="T39" fmla="*/ 1282 h 1979"/>
                    <a:gd name="T40" fmla="*/ 2011 w 2164"/>
                    <a:gd name="T41" fmla="*/ 1394 h 1979"/>
                    <a:gd name="T42" fmla="*/ 1636 w 2164"/>
                    <a:gd name="T43" fmla="*/ 1835 h 1979"/>
                    <a:gd name="T44" fmla="*/ 1510 w 2164"/>
                    <a:gd name="T45" fmla="*/ 1979 h 1979"/>
                    <a:gd name="T46" fmla="*/ 1490 w 2164"/>
                    <a:gd name="T47" fmla="*/ 1977 h 1979"/>
                    <a:gd name="T48" fmla="*/ 1451 w 2164"/>
                    <a:gd name="T49" fmla="*/ 1972 h 1979"/>
                    <a:gd name="T50" fmla="*/ 1397 w 2164"/>
                    <a:gd name="T51" fmla="*/ 1965 h 1979"/>
                    <a:gd name="T52" fmla="*/ 1328 w 2164"/>
                    <a:gd name="T53" fmla="*/ 1955 h 1979"/>
                    <a:gd name="T54" fmla="*/ 1246 w 2164"/>
                    <a:gd name="T55" fmla="*/ 1943 h 1979"/>
                    <a:gd name="T56" fmla="*/ 1152 w 2164"/>
                    <a:gd name="T57" fmla="*/ 1927 h 1979"/>
                    <a:gd name="T58" fmla="*/ 1049 w 2164"/>
                    <a:gd name="T59" fmla="*/ 1907 h 1979"/>
                    <a:gd name="T60" fmla="*/ 937 w 2164"/>
                    <a:gd name="T61" fmla="*/ 1884 h 1979"/>
                    <a:gd name="T62" fmla="*/ 818 w 2164"/>
                    <a:gd name="T63" fmla="*/ 1856 h 1979"/>
                    <a:gd name="T64" fmla="*/ 696 w 2164"/>
                    <a:gd name="T65" fmla="*/ 1824 h 1979"/>
                    <a:gd name="T66" fmla="*/ 572 w 2164"/>
                    <a:gd name="T67" fmla="*/ 1787 h 1979"/>
                    <a:gd name="T68" fmla="*/ 445 w 2164"/>
                    <a:gd name="T69" fmla="*/ 1747 h 1979"/>
                    <a:gd name="T70" fmla="*/ 319 w 2164"/>
                    <a:gd name="T71" fmla="*/ 1700 h 1979"/>
                    <a:gd name="T72" fmla="*/ 196 w 2164"/>
                    <a:gd name="T73" fmla="*/ 1647 h 1979"/>
                    <a:gd name="T74" fmla="*/ 76 w 2164"/>
                    <a:gd name="T75" fmla="*/ 1590 h 1979"/>
                    <a:gd name="T76" fmla="*/ 18 w 2164"/>
                    <a:gd name="T77" fmla="*/ 1554 h 1979"/>
                    <a:gd name="T78" fmla="*/ 8 w 2164"/>
                    <a:gd name="T79" fmla="*/ 1514 h 1979"/>
                    <a:gd name="T80" fmla="*/ 0 w 2164"/>
                    <a:gd name="T81" fmla="*/ 1456 h 1979"/>
                    <a:gd name="T82" fmla="*/ 3 w 2164"/>
                    <a:gd name="T83" fmla="*/ 1396 h 1979"/>
                    <a:gd name="T84" fmla="*/ 443 w 2164"/>
                    <a:gd name="T85" fmla="*/ 1002 h 1979"/>
                    <a:gd name="T86" fmla="*/ 440 w 2164"/>
                    <a:gd name="T87" fmla="*/ 989 h 1979"/>
                    <a:gd name="T88" fmla="*/ 445 w 2164"/>
                    <a:gd name="T89" fmla="*/ 953 h 1979"/>
                    <a:gd name="T90" fmla="*/ 471 w 2164"/>
                    <a:gd name="T91" fmla="*/ 902 h 1979"/>
                    <a:gd name="T92" fmla="*/ 534 w 2164"/>
                    <a:gd name="T93" fmla="*/ 845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8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164 w 1244"/>
                    <a:gd name="T1" fmla="*/ 0 h 930"/>
                    <a:gd name="T2" fmla="*/ 1244 w 1244"/>
                    <a:gd name="T3" fmla="*/ 214 h 930"/>
                    <a:gd name="T4" fmla="*/ 1067 w 1244"/>
                    <a:gd name="T5" fmla="*/ 930 h 930"/>
                    <a:gd name="T6" fmla="*/ 0 w 1244"/>
                    <a:gd name="T7" fmla="*/ 688 h 930"/>
                    <a:gd name="T8" fmla="*/ 164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89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112 w 952"/>
                    <a:gd name="T1" fmla="*/ 0 h 366"/>
                    <a:gd name="T2" fmla="*/ 952 w 952"/>
                    <a:gd name="T3" fmla="*/ 153 h 366"/>
                    <a:gd name="T4" fmla="*/ 200 w 952"/>
                    <a:gd name="T5" fmla="*/ 108 h 366"/>
                    <a:gd name="T6" fmla="*/ 0 w 952"/>
                    <a:gd name="T7" fmla="*/ 366 h 366"/>
                    <a:gd name="T8" fmla="*/ 11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0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40 w 1259"/>
                    <a:gd name="T1" fmla="*/ 0 h 337"/>
                    <a:gd name="T2" fmla="*/ 1259 w 1259"/>
                    <a:gd name="T3" fmla="*/ 288 h 337"/>
                    <a:gd name="T4" fmla="*/ 1226 w 1259"/>
                    <a:gd name="T5" fmla="*/ 337 h 337"/>
                    <a:gd name="T6" fmla="*/ 0 w 1259"/>
                    <a:gd name="T7" fmla="*/ 32 h 337"/>
                    <a:gd name="T8" fmla="*/ 4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1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46 w 1265"/>
                    <a:gd name="T1" fmla="*/ 0 h 342"/>
                    <a:gd name="T2" fmla="*/ 1265 w 1265"/>
                    <a:gd name="T3" fmla="*/ 286 h 342"/>
                    <a:gd name="T4" fmla="*/ 1226 w 1265"/>
                    <a:gd name="T5" fmla="*/ 342 h 342"/>
                    <a:gd name="T6" fmla="*/ 0 w 1265"/>
                    <a:gd name="T7" fmla="*/ 37 h 342"/>
                    <a:gd name="T8" fmla="*/ 46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2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45 w 1264"/>
                    <a:gd name="T1" fmla="*/ 0 h 344"/>
                    <a:gd name="T2" fmla="*/ 1264 w 1264"/>
                    <a:gd name="T3" fmla="*/ 287 h 344"/>
                    <a:gd name="T4" fmla="*/ 1224 w 1264"/>
                    <a:gd name="T5" fmla="*/ 344 h 344"/>
                    <a:gd name="T6" fmla="*/ 0 w 1264"/>
                    <a:gd name="T7" fmla="*/ 37 h 344"/>
                    <a:gd name="T8" fmla="*/ 45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3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18 w 190"/>
                    <a:gd name="T1" fmla="*/ 1 h 79"/>
                    <a:gd name="T2" fmla="*/ 23 w 190"/>
                    <a:gd name="T3" fmla="*/ 1 h 79"/>
                    <a:gd name="T4" fmla="*/ 40 w 190"/>
                    <a:gd name="T5" fmla="*/ 0 h 79"/>
                    <a:gd name="T6" fmla="*/ 62 w 190"/>
                    <a:gd name="T7" fmla="*/ 0 h 79"/>
                    <a:gd name="T8" fmla="*/ 90 w 190"/>
                    <a:gd name="T9" fmla="*/ 3 h 79"/>
                    <a:gd name="T10" fmla="*/ 120 w 190"/>
                    <a:gd name="T11" fmla="*/ 8 h 79"/>
                    <a:gd name="T12" fmla="*/ 148 w 190"/>
                    <a:gd name="T13" fmla="*/ 18 h 79"/>
                    <a:gd name="T14" fmla="*/ 173 w 190"/>
                    <a:gd name="T15" fmla="*/ 34 h 79"/>
                    <a:gd name="T16" fmla="*/ 190 w 190"/>
                    <a:gd name="T17" fmla="*/ 57 h 79"/>
                    <a:gd name="T18" fmla="*/ 190 w 190"/>
                    <a:gd name="T19" fmla="*/ 58 h 79"/>
                    <a:gd name="T20" fmla="*/ 190 w 190"/>
                    <a:gd name="T21" fmla="*/ 62 h 79"/>
                    <a:gd name="T22" fmla="*/ 189 w 190"/>
                    <a:gd name="T23" fmla="*/ 68 h 79"/>
                    <a:gd name="T24" fmla="*/ 187 w 190"/>
                    <a:gd name="T25" fmla="*/ 74 h 79"/>
                    <a:gd name="T26" fmla="*/ 181 w 190"/>
                    <a:gd name="T27" fmla="*/ 78 h 79"/>
                    <a:gd name="T28" fmla="*/ 173 w 190"/>
                    <a:gd name="T29" fmla="*/ 79 h 79"/>
                    <a:gd name="T30" fmla="*/ 160 w 190"/>
                    <a:gd name="T31" fmla="*/ 78 h 79"/>
                    <a:gd name="T32" fmla="*/ 143 w 190"/>
                    <a:gd name="T33" fmla="*/ 71 h 79"/>
                    <a:gd name="T34" fmla="*/ 143 w 190"/>
                    <a:gd name="T35" fmla="*/ 69 h 79"/>
                    <a:gd name="T36" fmla="*/ 142 w 190"/>
                    <a:gd name="T37" fmla="*/ 65 h 79"/>
                    <a:gd name="T38" fmla="*/ 139 w 190"/>
                    <a:gd name="T39" fmla="*/ 58 h 79"/>
                    <a:gd name="T40" fmla="*/ 130 w 190"/>
                    <a:gd name="T41" fmla="*/ 50 h 79"/>
                    <a:gd name="T42" fmla="*/ 116 w 190"/>
                    <a:gd name="T43" fmla="*/ 42 h 79"/>
                    <a:gd name="T44" fmla="*/ 94 w 190"/>
                    <a:gd name="T45" fmla="*/ 35 h 79"/>
                    <a:gd name="T46" fmla="*/ 63 w 190"/>
                    <a:gd name="T47" fmla="*/ 32 h 79"/>
                    <a:gd name="T48" fmla="*/ 22 w 190"/>
                    <a:gd name="T49" fmla="*/ 32 h 79"/>
                    <a:gd name="T50" fmla="*/ 20 w 190"/>
                    <a:gd name="T51" fmla="*/ 32 h 79"/>
                    <a:gd name="T52" fmla="*/ 15 w 190"/>
                    <a:gd name="T53" fmla="*/ 30 h 79"/>
                    <a:gd name="T54" fmla="*/ 9 w 190"/>
                    <a:gd name="T55" fmla="*/ 27 h 79"/>
                    <a:gd name="T56" fmla="*/ 5 w 190"/>
                    <a:gd name="T57" fmla="*/ 24 h 79"/>
                    <a:gd name="T58" fmla="*/ 0 w 190"/>
                    <a:gd name="T59" fmla="*/ 19 h 79"/>
                    <a:gd name="T60" fmla="*/ 0 w 190"/>
                    <a:gd name="T61" fmla="*/ 15 h 79"/>
                    <a:gd name="T62" fmla="*/ 6 w 190"/>
                    <a:gd name="T63" fmla="*/ 8 h 79"/>
                    <a:gd name="T64" fmla="*/ 18 w 190"/>
                    <a:gd name="T65" fmla="*/ 1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4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43 w 107"/>
                    <a:gd name="T1" fmla="*/ 58 h 63"/>
                    <a:gd name="T2" fmla="*/ 54 w 107"/>
                    <a:gd name="T3" fmla="*/ 61 h 63"/>
                    <a:gd name="T4" fmla="*/ 64 w 107"/>
                    <a:gd name="T5" fmla="*/ 63 h 63"/>
                    <a:gd name="T6" fmla="*/ 74 w 107"/>
                    <a:gd name="T7" fmla="*/ 63 h 63"/>
                    <a:gd name="T8" fmla="*/ 83 w 107"/>
                    <a:gd name="T9" fmla="*/ 63 h 63"/>
                    <a:gd name="T10" fmla="*/ 91 w 107"/>
                    <a:gd name="T11" fmla="*/ 61 h 63"/>
                    <a:gd name="T12" fmla="*/ 97 w 107"/>
                    <a:gd name="T13" fmla="*/ 57 h 63"/>
                    <a:gd name="T14" fmla="*/ 102 w 107"/>
                    <a:gd name="T15" fmla="*/ 54 h 63"/>
                    <a:gd name="T16" fmla="*/ 106 w 107"/>
                    <a:gd name="T17" fmla="*/ 48 h 63"/>
                    <a:gd name="T18" fmla="*/ 107 w 107"/>
                    <a:gd name="T19" fmla="*/ 43 h 63"/>
                    <a:gd name="T20" fmla="*/ 106 w 107"/>
                    <a:gd name="T21" fmla="*/ 37 h 63"/>
                    <a:gd name="T22" fmla="*/ 102 w 107"/>
                    <a:gd name="T23" fmla="*/ 30 h 63"/>
                    <a:gd name="T24" fmla="*/ 97 w 107"/>
                    <a:gd name="T25" fmla="*/ 24 h 63"/>
                    <a:gd name="T26" fmla="*/ 90 w 107"/>
                    <a:gd name="T27" fmla="*/ 19 h 63"/>
                    <a:gd name="T28" fmla="*/ 82 w 107"/>
                    <a:gd name="T29" fmla="*/ 13 h 63"/>
                    <a:gd name="T30" fmla="*/ 74 w 107"/>
                    <a:gd name="T31" fmla="*/ 9 h 63"/>
                    <a:gd name="T32" fmla="*/ 63 w 107"/>
                    <a:gd name="T33" fmla="*/ 4 h 63"/>
                    <a:gd name="T34" fmla="*/ 53 w 107"/>
                    <a:gd name="T35" fmla="*/ 2 h 63"/>
                    <a:gd name="T36" fmla="*/ 42 w 107"/>
                    <a:gd name="T37" fmla="*/ 0 h 63"/>
                    <a:gd name="T38" fmla="*/ 32 w 107"/>
                    <a:gd name="T39" fmla="*/ 0 h 63"/>
                    <a:gd name="T40" fmla="*/ 23 w 107"/>
                    <a:gd name="T41" fmla="*/ 1 h 63"/>
                    <a:gd name="T42" fmla="*/ 15 w 107"/>
                    <a:gd name="T43" fmla="*/ 2 h 63"/>
                    <a:gd name="T44" fmla="*/ 8 w 107"/>
                    <a:gd name="T45" fmla="*/ 5 h 63"/>
                    <a:gd name="T46" fmla="*/ 3 w 107"/>
                    <a:gd name="T47" fmla="*/ 10 h 63"/>
                    <a:gd name="T48" fmla="*/ 1 w 107"/>
                    <a:gd name="T49" fmla="*/ 14 h 63"/>
                    <a:gd name="T50" fmla="*/ 0 w 107"/>
                    <a:gd name="T51" fmla="*/ 20 h 63"/>
                    <a:gd name="T52" fmla="*/ 1 w 107"/>
                    <a:gd name="T53" fmla="*/ 26 h 63"/>
                    <a:gd name="T54" fmla="*/ 5 w 107"/>
                    <a:gd name="T55" fmla="*/ 32 h 63"/>
                    <a:gd name="T56" fmla="*/ 9 w 107"/>
                    <a:gd name="T57" fmla="*/ 38 h 63"/>
                    <a:gd name="T58" fmla="*/ 16 w 107"/>
                    <a:gd name="T59" fmla="*/ 44 h 63"/>
                    <a:gd name="T60" fmla="*/ 25 w 107"/>
                    <a:gd name="T61" fmla="*/ 49 h 63"/>
                    <a:gd name="T62" fmla="*/ 33 w 107"/>
                    <a:gd name="T63" fmla="*/ 54 h 63"/>
                    <a:gd name="T64" fmla="*/ 43 w 107"/>
                    <a:gd name="T65" fmla="*/ 58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5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1466 w 1469"/>
                    <a:gd name="T1" fmla="*/ 407 h 525"/>
                    <a:gd name="T2" fmla="*/ 1446 w 1469"/>
                    <a:gd name="T3" fmla="*/ 405 h 525"/>
                    <a:gd name="T4" fmla="*/ 1408 w 1469"/>
                    <a:gd name="T5" fmla="*/ 400 h 525"/>
                    <a:gd name="T6" fmla="*/ 1353 w 1469"/>
                    <a:gd name="T7" fmla="*/ 393 h 525"/>
                    <a:gd name="T8" fmla="*/ 1285 w 1469"/>
                    <a:gd name="T9" fmla="*/ 383 h 525"/>
                    <a:gd name="T10" fmla="*/ 1203 w 1469"/>
                    <a:gd name="T11" fmla="*/ 370 h 525"/>
                    <a:gd name="T12" fmla="*/ 1110 w 1469"/>
                    <a:gd name="T13" fmla="*/ 354 h 525"/>
                    <a:gd name="T14" fmla="*/ 1008 w 1469"/>
                    <a:gd name="T15" fmla="*/ 335 h 525"/>
                    <a:gd name="T16" fmla="*/ 898 w 1469"/>
                    <a:gd name="T17" fmla="*/ 311 h 525"/>
                    <a:gd name="T18" fmla="*/ 782 w 1469"/>
                    <a:gd name="T19" fmla="*/ 284 h 525"/>
                    <a:gd name="T20" fmla="*/ 663 w 1469"/>
                    <a:gd name="T21" fmla="*/ 253 h 525"/>
                    <a:gd name="T22" fmla="*/ 541 w 1469"/>
                    <a:gd name="T23" fmla="*/ 217 h 525"/>
                    <a:gd name="T24" fmla="*/ 417 w 1469"/>
                    <a:gd name="T25" fmla="*/ 178 h 525"/>
                    <a:gd name="T26" fmla="*/ 296 w 1469"/>
                    <a:gd name="T27" fmla="*/ 133 h 525"/>
                    <a:gd name="T28" fmla="*/ 178 w 1469"/>
                    <a:gd name="T29" fmla="*/ 84 h 525"/>
                    <a:gd name="T30" fmla="*/ 64 w 1469"/>
                    <a:gd name="T31" fmla="*/ 29 h 525"/>
                    <a:gd name="T32" fmla="*/ 7 w 1469"/>
                    <a:gd name="T33" fmla="*/ 4 h 525"/>
                    <a:gd name="T34" fmla="*/ 3 w 1469"/>
                    <a:gd name="T35" fmla="*/ 33 h 525"/>
                    <a:gd name="T36" fmla="*/ 0 w 1469"/>
                    <a:gd name="T37" fmla="*/ 79 h 525"/>
                    <a:gd name="T38" fmla="*/ 10 w 1469"/>
                    <a:gd name="T39" fmla="*/ 125 h 525"/>
                    <a:gd name="T40" fmla="*/ 23 w 1469"/>
                    <a:gd name="T41" fmla="*/ 144 h 525"/>
                    <a:gd name="T42" fmla="*/ 33 w 1469"/>
                    <a:gd name="T43" fmla="*/ 150 h 525"/>
                    <a:gd name="T44" fmla="*/ 54 w 1469"/>
                    <a:gd name="T45" fmla="*/ 161 h 525"/>
                    <a:gd name="T46" fmla="*/ 86 w 1469"/>
                    <a:gd name="T47" fmla="*/ 177 h 525"/>
                    <a:gd name="T48" fmla="*/ 128 w 1469"/>
                    <a:gd name="T49" fmla="*/ 197 h 525"/>
                    <a:gd name="T50" fmla="*/ 182 w 1469"/>
                    <a:gd name="T51" fmla="*/ 221 h 525"/>
                    <a:gd name="T52" fmla="*/ 247 w 1469"/>
                    <a:gd name="T53" fmla="*/ 248 h 525"/>
                    <a:gd name="T54" fmla="*/ 322 w 1469"/>
                    <a:gd name="T55" fmla="*/ 277 h 525"/>
                    <a:gd name="T56" fmla="*/ 410 w 1469"/>
                    <a:gd name="T57" fmla="*/ 308 h 525"/>
                    <a:gd name="T58" fmla="*/ 508 w 1469"/>
                    <a:gd name="T59" fmla="*/ 339 h 525"/>
                    <a:gd name="T60" fmla="*/ 618 w 1469"/>
                    <a:gd name="T61" fmla="*/ 371 h 525"/>
                    <a:gd name="T62" fmla="*/ 740 w 1469"/>
                    <a:gd name="T63" fmla="*/ 402 h 525"/>
                    <a:gd name="T64" fmla="*/ 874 w 1469"/>
                    <a:gd name="T65" fmla="*/ 433 h 525"/>
                    <a:gd name="T66" fmla="*/ 1018 w 1469"/>
                    <a:gd name="T67" fmla="*/ 462 h 525"/>
                    <a:gd name="T68" fmla="*/ 1176 w 1469"/>
                    <a:gd name="T69" fmla="*/ 490 h 525"/>
                    <a:gd name="T70" fmla="*/ 1346 w 1469"/>
                    <a:gd name="T71" fmla="*/ 514 h 525"/>
                    <a:gd name="T72" fmla="*/ 1436 w 1469"/>
                    <a:gd name="T73" fmla="*/ 523 h 525"/>
                    <a:gd name="T74" fmla="*/ 1447 w 1469"/>
                    <a:gd name="T75" fmla="*/ 506 h 525"/>
                    <a:gd name="T76" fmla="*/ 1461 w 1469"/>
                    <a:gd name="T77" fmla="*/ 474 h 525"/>
                    <a:gd name="T78" fmla="*/ 1469 w 1469"/>
                    <a:gd name="T79" fmla="*/ 432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6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53 w 170"/>
                    <a:gd name="T1" fmla="*/ 0 h 120"/>
                    <a:gd name="T2" fmla="*/ 49 w 170"/>
                    <a:gd name="T3" fmla="*/ 0 h 120"/>
                    <a:gd name="T4" fmla="*/ 41 w 170"/>
                    <a:gd name="T5" fmla="*/ 3 h 120"/>
                    <a:gd name="T6" fmla="*/ 30 w 170"/>
                    <a:gd name="T7" fmla="*/ 7 h 120"/>
                    <a:gd name="T8" fmla="*/ 17 w 170"/>
                    <a:gd name="T9" fmla="*/ 15 h 120"/>
                    <a:gd name="T10" fmla="*/ 7 w 170"/>
                    <a:gd name="T11" fmla="*/ 26 h 120"/>
                    <a:gd name="T12" fmla="*/ 1 w 170"/>
                    <a:gd name="T13" fmla="*/ 43 h 120"/>
                    <a:gd name="T14" fmla="*/ 0 w 170"/>
                    <a:gd name="T15" fmla="*/ 65 h 120"/>
                    <a:gd name="T16" fmla="*/ 7 w 170"/>
                    <a:gd name="T17" fmla="*/ 94 h 120"/>
                    <a:gd name="T18" fmla="*/ 98 w 170"/>
                    <a:gd name="T19" fmla="*/ 120 h 120"/>
                    <a:gd name="T20" fmla="*/ 97 w 170"/>
                    <a:gd name="T21" fmla="*/ 114 h 120"/>
                    <a:gd name="T22" fmla="*/ 97 w 170"/>
                    <a:gd name="T23" fmla="*/ 102 h 120"/>
                    <a:gd name="T24" fmla="*/ 97 w 170"/>
                    <a:gd name="T25" fmla="*/ 84 h 120"/>
                    <a:gd name="T26" fmla="*/ 101 w 170"/>
                    <a:gd name="T27" fmla="*/ 64 h 120"/>
                    <a:gd name="T28" fmla="*/ 108 w 170"/>
                    <a:gd name="T29" fmla="*/ 44 h 120"/>
                    <a:gd name="T30" fmla="*/ 121 w 170"/>
                    <a:gd name="T31" fmla="*/ 30 h 120"/>
                    <a:gd name="T32" fmla="*/ 141 w 170"/>
                    <a:gd name="T33" fmla="*/ 22 h 120"/>
                    <a:gd name="T34" fmla="*/ 170 w 170"/>
                    <a:gd name="T35" fmla="*/ 25 h 120"/>
                    <a:gd name="T36" fmla="*/ 5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7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53 w 170"/>
                    <a:gd name="T1" fmla="*/ 0 h 119"/>
                    <a:gd name="T2" fmla="*/ 49 w 170"/>
                    <a:gd name="T3" fmla="*/ 0 h 119"/>
                    <a:gd name="T4" fmla="*/ 41 w 170"/>
                    <a:gd name="T5" fmla="*/ 3 h 119"/>
                    <a:gd name="T6" fmla="*/ 29 w 170"/>
                    <a:gd name="T7" fmla="*/ 7 h 119"/>
                    <a:gd name="T8" fmla="*/ 18 w 170"/>
                    <a:gd name="T9" fmla="*/ 14 h 119"/>
                    <a:gd name="T10" fmla="*/ 7 w 170"/>
                    <a:gd name="T11" fmla="*/ 25 h 119"/>
                    <a:gd name="T12" fmla="*/ 0 w 170"/>
                    <a:gd name="T13" fmla="*/ 42 h 119"/>
                    <a:gd name="T14" fmla="*/ 0 w 170"/>
                    <a:gd name="T15" fmla="*/ 65 h 119"/>
                    <a:gd name="T16" fmla="*/ 7 w 170"/>
                    <a:gd name="T17" fmla="*/ 94 h 119"/>
                    <a:gd name="T18" fmla="*/ 97 w 170"/>
                    <a:gd name="T19" fmla="*/ 119 h 119"/>
                    <a:gd name="T20" fmla="*/ 96 w 170"/>
                    <a:gd name="T21" fmla="*/ 114 h 119"/>
                    <a:gd name="T22" fmla="*/ 96 w 170"/>
                    <a:gd name="T23" fmla="*/ 101 h 119"/>
                    <a:gd name="T24" fmla="*/ 96 w 170"/>
                    <a:gd name="T25" fmla="*/ 83 h 119"/>
                    <a:gd name="T26" fmla="*/ 100 w 170"/>
                    <a:gd name="T27" fmla="*/ 62 h 119"/>
                    <a:gd name="T28" fmla="*/ 107 w 170"/>
                    <a:gd name="T29" fmla="*/ 44 h 119"/>
                    <a:gd name="T30" fmla="*/ 120 w 170"/>
                    <a:gd name="T31" fmla="*/ 30 h 119"/>
                    <a:gd name="T32" fmla="*/ 141 w 170"/>
                    <a:gd name="T33" fmla="*/ 22 h 119"/>
                    <a:gd name="T34" fmla="*/ 170 w 170"/>
                    <a:gd name="T35" fmla="*/ 25 h 119"/>
                    <a:gd name="T36" fmla="*/ 5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8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44 h 200"/>
                    <a:gd name="T2" fmla="*/ 697 w 730"/>
                    <a:gd name="T3" fmla="*/ 200 h 200"/>
                    <a:gd name="T4" fmla="*/ 730 w 730"/>
                    <a:gd name="T5" fmla="*/ 156 h 200"/>
                    <a:gd name="T6" fmla="*/ 33 w 730"/>
                    <a:gd name="T7" fmla="*/ 0 h 200"/>
                    <a:gd name="T8" fmla="*/ 0 w 730"/>
                    <a:gd name="T9" fmla="*/ 44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99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30 h 187"/>
                    <a:gd name="T2" fmla="*/ 696 w 703"/>
                    <a:gd name="T3" fmla="*/ 187 h 187"/>
                    <a:gd name="T4" fmla="*/ 703 w 703"/>
                    <a:gd name="T5" fmla="*/ 157 h 187"/>
                    <a:gd name="T6" fmla="*/ 6 w 703"/>
                    <a:gd name="T7" fmla="*/ 0 h 187"/>
                    <a:gd name="T8" fmla="*/ 0 w 703"/>
                    <a:gd name="T9" fmla="*/ 3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0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508 h 508"/>
                    <a:gd name="T2" fmla="*/ 86 w 424"/>
                    <a:gd name="T3" fmla="*/ 388 h 508"/>
                    <a:gd name="T4" fmla="*/ 124 w 424"/>
                    <a:gd name="T5" fmla="*/ 388 h 508"/>
                    <a:gd name="T6" fmla="*/ 424 w 424"/>
                    <a:gd name="T7" fmla="*/ 0 h 508"/>
                    <a:gd name="T8" fmla="*/ 130 w 424"/>
                    <a:gd name="T9" fmla="*/ 282 h 508"/>
                    <a:gd name="T10" fmla="*/ 66 w 424"/>
                    <a:gd name="T11" fmla="*/ 289 h 508"/>
                    <a:gd name="T12" fmla="*/ 0 w 424"/>
                    <a:gd name="T13" fmla="*/ 358 h 508"/>
                    <a:gd name="T14" fmla="*/ 0 w 424"/>
                    <a:gd name="T15" fmla="*/ 50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1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186 w 1186"/>
                    <a:gd name="T3" fmla="*/ 245 h 245"/>
                    <a:gd name="T4" fmla="*/ 1184 w 1186"/>
                    <a:gd name="T5" fmla="*/ 244 h 245"/>
                    <a:gd name="T6" fmla="*/ 1180 w 1186"/>
                    <a:gd name="T7" fmla="*/ 242 h 245"/>
                    <a:gd name="T8" fmla="*/ 1172 w 1186"/>
                    <a:gd name="T9" fmla="*/ 239 h 245"/>
                    <a:gd name="T10" fmla="*/ 1161 w 1186"/>
                    <a:gd name="T11" fmla="*/ 233 h 245"/>
                    <a:gd name="T12" fmla="*/ 1147 w 1186"/>
                    <a:gd name="T13" fmla="*/ 228 h 245"/>
                    <a:gd name="T14" fmla="*/ 1130 w 1186"/>
                    <a:gd name="T15" fmla="*/ 222 h 245"/>
                    <a:gd name="T16" fmla="*/ 1112 w 1186"/>
                    <a:gd name="T17" fmla="*/ 214 h 245"/>
                    <a:gd name="T18" fmla="*/ 1091 w 1186"/>
                    <a:gd name="T19" fmla="*/ 205 h 245"/>
                    <a:gd name="T20" fmla="*/ 1066 w 1186"/>
                    <a:gd name="T21" fmla="*/ 196 h 245"/>
                    <a:gd name="T22" fmla="*/ 1039 w 1186"/>
                    <a:gd name="T23" fmla="*/ 187 h 245"/>
                    <a:gd name="T24" fmla="*/ 1010 w 1186"/>
                    <a:gd name="T25" fmla="*/ 177 h 245"/>
                    <a:gd name="T26" fmla="*/ 979 w 1186"/>
                    <a:gd name="T27" fmla="*/ 166 h 245"/>
                    <a:gd name="T28" fmla="*/ 945 w 1186"/>
                    <a:gd name="T29" fmla="*/ 154 h 245"/>
                    <a:gd name="T30" fmla="*/ 910 w 1186"/>
                    <a:gd name="T31" fmla="*/ 143 h 245"/>
                    <a:gd name="T32" fmla="*/ 871 w 1186"/>
                    <a:gd name="T33" fmla="*/ 132 h 245"/>
                    <a:gd name="T34" fmla="*/ 832 w 1186"/>
                    <a:gd name="T35" fmla="*/ 121 h 245"/>
                    <a:gd name="T36" fmla="*/ 790 w 1186"/>
                    <a:gd name="T37" fmla="*/ 108 h 245"/>
                    <a:gd name="T38" fmla="*/ 747 w 1186"/>
                    <a:gd name="T39" fmla="*/ 97 h 245"/>
                    <a:gd name="T40" fmla="*/ 702 w 1186"/>
                    <a:gd name="T41" fmla="*/ 86 h 245"/>
                    <a:gd name="T42" fmla="*/ 655 w 1186"/>
                    <a:gd name="T43" fmla="*/ 74 h 245"/>
                    <a:gd name="T44" fmla="*/ 607 w 1186"/>
                    <a:gd name="T45" fmla="*/ 64 h 245"/>
                    <a:gd name="T46" fmla="*/ 557 w 1186"/>
                    <a:gd name="T47" fmla="*/ 54 h 245"/>
                    <a:gd name="T48" fmla="*/ 506 w 1186"/>
                    <a:gd name="T49" fmla="*/ 45 h 245"/>
                    <a:gd name="T50" fmla="*/ 454 w 1186"/>
                    <a:gd name="T51" fmla="*/ 36 h 245"/>
                    <a:gd name="T52" fmla="*/ 400 w 1186"/>
                    <a:gd name="T53" fmla="*/ 28 h 245"/>
                    <a:gd name="T54" fmla="*/ 346 w 1186"/>
                    <a:gd name="T55" fmla="*/ 20 h 245"/>
                    <a:gd name="T56" fmla="*/ 290 w 1186"/>
                    <a:gd name="T57" fmla="*/ 15 h 245"/>
                    <a:gd name="T58" fmla="*/ 233 w 1186"/>
                    <a:gd name="T59" fmla="*/ 9 h 245"/>
                    <a:gd name="T60" fmla="*/ 176 w 1186"/>
                    <a:gd name="T61" fmla="*/ 4 h 245"/>
                    <a:gd name="T62" fmla="*/ 118 w 1186"/>
                    <a:gd name="T63" fmla="*/ 2 h 245"/>
                    <a:gd name="T64" fmla="*/ 60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02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241 w 241"/>
                    <a:gd name="T1" fmla="*/ 0 h 738"/>
                    <a:gd name="T2" fmla="*/ 52 w 241"/>
                    <a:gd name="T3" fmla="*/ 738 h 738"/>
                    <a:gd name="T4" fmla="*/ 0 w 241"/>
                    <a:gd name="T5" fmla="*/ 726 h 738"/>
                    <a:gd name="T6" fmla="*/ 169 w 241"/>
                    <a:gd name="T7" fmla="*/ 0 h 738"/>
                    <a:gd name="T8" fmla="*/ 241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3790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4 w 2894"/>
                <a:gd name="T1" fmla="*/ 1331 h 2693"/>
                <a:gd name="T2" fmla="*/ 349 w 2894"/>
                <a:gd name="T3" fmla="*/ 509 h 2693"/>
                <a:gd name="T4" fmla="*/ 1384 w 2894"/>
                <a:gd name="T5" fmla="*/ 344 h 2693"/>
                <a:gd name="T6" fmla="*/ 2596 w 2894"/>
                <a:gd name="T7" fmla="*/ 170 h 2693"/>
                <a:gd name="T8" fmla="*/ 2884 w 2894"/>
                <a:gd name="T9" fmla="*/ 1364 h 2693"/>
                <a:gd name="T10" fmla="*/ 2659 w 2894"/>
                <a:gd name="T11" fmla="*/ 2144 h 2693"/>
                <a:gd name="T12" fmla="*/ 2104 w 2894"/>
                <a:gd name="T13" fmla="*/ 2504 h 2693"/>
                <a:gd name="T14" fmla="*/ 1639 w 2894"/>
                <a:gd name="T15" fmla="*/ 2579 h 2693"/>
                <a:gd name="T16" fmla="*/ 1044 w 2894"/>
                <a:gd name="T17" fmla="*/ 2630 h 2693"/>
                <a:gd name="T18" fmla="*/ 346 w 2894"/>
                <a:gd name="T19" fmla="*/ 2201 h 2693"/>
                <a:gd name="T20" fmla="*/ 4 w 2894"/>
                <a:gd name="T21" fmla="*/ 1331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3791" name="Group 9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203820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1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2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823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3824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3825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3830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31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32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3826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382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28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29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3792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93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94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3795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203818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3819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203779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203779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203780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203780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203796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596 w 3324"/>
                <a:gd name="T1" fmla="*/ 15 h 1971"/>
                <a:gd name="T2" fmla="*/ 149 w 3324"/>
                <a:gd name="T3" fmla="*/ 330 h 1971"/>
                <a:gd name="T4" fmla="*/ 3 w 3324"/>
                <a:gd name="T5" fmla="*/ 1066 h 1971"/>
                <a:gd name="T6" fmla="*/ 168 w 3324"/>
                <a:gd name="T7" fmla="*/ 1606 h 1971"/>
                <a:gd name="T8" fmla="*/ 609 w 3324"/>
                <a:gd name="T9" fmla="*/ 1831 h 1971"/>
                <a:gd name="T10" fmla="*/ 1083 w 3324"/>
                <a:gd name="T11" fmla="*/ 1726 h 1971"/>
                <a:gd name="T12" fmla="*/ 1548 w 3324"/>
                <a:gd name="T13" fmla="*/ 1876 h 1971"/>
                <a:gd name="T14" fmla="*/ 2373 w 3324"/>
                <a:gd name="T15" fmla="*/ 1921 h 1971"/>
                <a:gd name="T16" fmla="*/ 3243 w 3324"/>
                <a:gd name="T17" fmla="*/ 1576 h 1971"/>
                <a:gd name="T18" fmla="*/ 2859 w 3324"/>
                <a:gd name="T19" fmla="*/ 935 h 1971"/>
                <a:gd name="T20" fmla="*/ 2714 w 3324"/>
                <a:gd name="T21" fmla="*/ 444 h 1971"/>
                <a:gd name="T22" fmla="*/ 1714 w 3324"/>
                <a:gd name="T23" fmla="*/ 242 h 1971"/>
                <a:gd name="T24" fmla="*/ 596 w 3324"/>
                <a:gd name="T25" fmla="*/ 15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7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339 w 4636"/>
                <a:gd name="T1" fmla="*/ 15 h 1435"/>
                <a:gd name="T2" fmla="*/ 189 w 4636"/>
                <a:gd name="T3" fmla="*/ 645 h 1435"/>
                <a:gd name="T4" fmla="*/ 804 w 4636"/>
                <a:gd name="T5" fmla="*/ 1260 h 1435"/>
                <a:gd name="T6" fmla="*/ 1959 w 4636"/>
                <a:gd name="T7" fmla="*/ 1425 h 1435"/>
                <a:gd name="T8" fmla="*/ 3519 w 4636"/>
                <a:gd name="T9" fmla="*/ 1320 h 1435"/>
                <a:gd name="T10" fmla="*/ 3924 w 4636"/>
                <a:gd name="T11" fmla="*/ 975 h 1435"/>
                <a:gd name="T12" fmla="*/ 4543 w 4636"/>
                <a:gd name="T13" fmla="*/ 769 h 1435"/>
                <a:gd name="T14" fmla="*/ 4249 w 4636"/>
                <a:gd name="T15" fmla="*/ 278 h 1435"/>
                <a:gd name="T16" fmla="*/ 2222 w 4636"/>
                <a:gd name="T17" fmla="*/ 76 h 1435"/>
                <a:gd name="T18" fmla="*/ 339 w 4636"/>
                <a:gd name="T19" fmla="*/ 15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3778" name="Object 2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203778" r:id="rId6" imgW="1305000" imgH="1085760" progId="">
                <p:embed/>
              </p:oleObj>
            </a:graphicData>
          </a:graphic>
        </p:graphicFrame>
        <p:grpSp>
          <p:nvGrpSpPr>
            <p:cNvPr id="203798" name="Group 121"/>
            <p:cNvGrpSpPr>
              <a:grpSpLocks/>
            </p:cNvGrpSpPr>
            <p:nvPr/>
          </p:nvGrpSpPr>
          <p:grpSpPr bwMode="auto">
            <a:xfrm>
              <a:off x="4475" y="2095"/>
              <a:ext cx="320" cy="545"/>
              <a:chOff x="4475" y="2095"/>
              <a:chExt cx="320" cy="545"/>
            </a:xfrm>
          </p:grpSpPr>
          <p:sp>
            <p:nvSpPr>
              <p:cNvPr id="203814" name="Line 12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15" name="Group 12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545"/>
                <a:chOff x="563" y="3500"/>
                <a:chExt cx="257" cy="545"/>
              </a:xfrm>
            </p:grpSpPr>
            <p:sp>
              <p:nvSpPr>
                <p:cNvPr id="203816" name="Oval 12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1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799" name="Group 126"/>
            <p:cNvGrpSpPr>
              <a:grpSpLocks/>
            </p:cNvGrpSpPr>
            <p:nvPr/>
          </p:nvGrpSpPr>
          <p:grpSpPr bwMode="auto">
            <a:xfrm>
              <a:off x="2004" y="2418"/>
              <a:ext cx="2196" cy="716"/>
              <a:chOff x="2004" y="2418"/>
              <a:chExt cx="2196" cy="716"/>
            </a:xfrm>
          </p:grpSpPr>
          <p:sp>
            <p:nvSpPr>
              <p:cNvPr id="203810" name="Freeform 12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11" name="Group 12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545"/>
                <a:chOff x="562" y="3500"/>
                <a:chExt cx="258" cy="545"/>
              </a:xfrm>
            </p:grpSpPr>
            <p:sp>
              <p:nvSpPr>
                <p:cNvPr id="203812" name="Oval 12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1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249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800" name="Group 13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203806" name="Freeform 13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07" name="Group 13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545"/>
                <a:chOff x="563" y="3500"/>
                <a:chExt cx="257" cy="545"/>
              </a:xfrm>
            </p:grpSpPr>
            <p:sp>
              <p:nvSpPr>
                <p:cNvPr id="203808" name="Oval 13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0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03801" name="Group 13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203802" name="Line 13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03803" name="Group 13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550"/>
                <a:chOff x="563" y="3500"/>
                <a:chExt cx="257" cy="550"/>
              </a:xfrm>
            </p:grpSpPr>
            <p:sp>
              <p:nvSpPr>
                <p:cNvPr id="203804" name="Oval 13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805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246" cy="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5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0F22D9C-8909-402F-802B-EFC6CCE1D32A}" type="slidenum">
              <a:rPr lang="en-US"/>
              <a:pPr/>
              <a:t>103</a:t>
            </a:fld>
            <a:endParaRPr lang="en-US"/>
          </a:p>
        </p:txBody>
      </p:sp>
      <p:sp>
        <p:nvSpPr>
          <p:cNvPr id="2058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28600"/>
            <a:ext cx="8561387" cy="1143000"/>
          </a:xfrm>
        </p:spPr>
        <p:txBody>
          <a:bodyPr/>
          <a:lstStyle/>
          <a:p>
            <a:r>
              <a:rPr lang="en-US" sz="3200" smtClean="0"/>
              <a:t>Indirect Routing: moving between networks</a:t>
            </a:r>
          </a:p>
        </p:txBody>
      </p:sp>
      <p:sp>
        <p:nvSpPr>
          <p:cNvPr id="205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mtClean="0"/>
              <a:t>suppose mobile user moves to another network</a:t>
            </a:r>
          </a:p>
          <a:p>
            <a:pPr lvl="1"/>
            <a:r>
              <a:rPr lang="en-US" smtClean="0"/>
              <a:t>registers with new foreign agent</a:t>
            </a:r>
          </a:p>
          <a:p>
            <a:pPr lvl="1"/>
            <a:r>
              <a:rPr lang="en-US" smtClean="0"/>
              <a:t>new foreign agent registers with home agent</a:t>
            </a:r>
          </a:p>
          <a:p>
            <a:pPr lvl="1"/>
            <a:r>
              <a:rPr lang="en-US" smtClean="0"/>
              <a:t>home agent update care-of-address for mobile</a:t>
            </a:r>
          </a:p>
          <a:p>
            <a:pPr lvl="1"/>
            <a:r>
              <a:rPr lang="en-US" smtClean="0"/>
              <a:t>packets continue to be forwarded to mobile (but with new care-of-address)</a:t>
            </a:r>
          </a:p>
          <a:p>
            <a:r>
              <a:rPr lang="en-US" smtClean="0"/>
              <a:t>mobility, changing foreign networks transparent: </a:t>
            </a:r>
            <a:r>
              <a:rPr lang="en-US" i="1" smtClean="0">
                <a:solidFill>
                  <a:srgbClr val="FF0000"/>
                </a:solidFill>
              </a:rPr>
              <a:t>on going connections can be maintained!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78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3EF1D5F-FC35-4BA0-A56D-3F77FBD5BB83}" type="slidenum">
              <a:rPr lang="en-US"/>
              <a:pPr/>
              <a:t>104</a:t>
            </a:fld>
            <a:endParaRPr lang="en-US"/>
          </a:p>
        </p:txBody>
      </p:sp>
      <p:sp>
        <p:nvSpPr>
          <p:cNvPr id="207879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0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208014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5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6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17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8018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019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802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020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802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2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7881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208011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2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3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Mobility via Direct Routing</a:t>
            </a:r>
          </a:p>
        </p:txBody>
      </p:sp>
      <p:grpSp>
        <p:nvGrpSpPr>
          <p:cNvPr id="207883" name="Group 22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207941" name="Oval 2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42" name="Group 24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07943" name="Freeform 25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4" name="Freeform 26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5" name="Freeform 27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6" name="Freeform 28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7" name="Freeform 29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8" name="Freeform 30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49" name="Freeform 31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0" name="Freeform 32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1" name="Freeform 33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2" name="Freeform 34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3" name="Freeform 35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4" name="Freeform 36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5" name="Freeform 37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6" name="Freeform 38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7" name="Freeform 39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8" name="Freeform 40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59" name="Freeform 41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0" name="Freeform 42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1" name="Freeform 43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2" name="Freeform 44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3" name="Freeform 45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4" name="Freeform 46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5" name="Freeform 47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6" name="Freeform 48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7" name="Freeform 49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8" name="Freeform 50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69" name="Freeform 51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0" name="Freeform 52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1" name="Freeform 53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2" name="Freeform 54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3" name="Freeform 55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4" name="Freeform 56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5" name="Freeform 57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6" name="Freeform 58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7" name="Freeform 59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8" name="Freeform 60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79" name="Freeform 61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0" name="Freeform 62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1" name="Freeform 63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2" name="Freeform 64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3" name="Freeform 65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4" name="Freeform 66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5" name="Freeform 67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6" name="Freeform 68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7" name="Freeform 69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8" name="Freeform 70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89" name="Freeform 71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0" name="Freeform 72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1" name="Freeform 73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2" name="Freeform 74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3" name="Freeform 75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4" name="Freeform 76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5" name="Freeform 77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6" name="Freeform 78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7" name="Freeform 79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8" name="Freeform 80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99" name="Freeform 81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0" name="Freeform 82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1" name="Freeform 83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2" name="Freeform 84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3" name="Freeform 85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4" name="Freeform 86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5" name="Freeform 87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6" name="Freeform 88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7" name="Freeform 89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8" name="Freeform 90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09" name="Freeform 91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10" name="Freeform 92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7884" name="Freeform 93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885" name="Group 94"/>
          <p:cNvGrpSpPr>
            <a:grpSpLocks/>
          </p:cNvGrpSpPr>
          <p:nvPr/>
        </p:nvGrpSpPr>
        <p:grpSpPr bwMode="auto">
          <a:xfrm>
            <a:off x="6689725" y="3692525"/>
            <a:ext cx="501650" cy="233363"/>
            <a:chOff x="3600" y="219"/>
            <a:chExt cx="360" cy="175"/>
          </a:xfrm>
        </p:grpSpPr>
        <p:sp>
          <p:nvSpPr>
            <p:cNvPr id="207928" name="Oval 9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9" name="Line 9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0" name="Line 9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1" name="Rectangle 9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7932" name="Oval 9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7933" name="Group 10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0793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4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34" name="Group 10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0793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3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886" name="Line 108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7" name="Line 109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8" name="Line 110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889" name="Group 111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207926" name="Oval 11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927" name="Group 11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07875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7875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07876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7876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07890" name="Freeform 116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1" name="Text Box 117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07892" name="Freeform 118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207874" r:id="rId6" imgW="1305000" imgH="1085760" progId="">
              <p:embed/>
            </p:oleObj>
          </a:graphicData>
        </a:graphic>
      </p:graphicFrame>
      <p:sp>
        <p:nvSpPr>
          <p:cNvPr id="207893" name="Text Box 120"/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home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4" name="Text Box 121"/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visited</a:t>
            </a:r>
          </a:p>
          <a:p>
            <a:r>
              <a:rPr lang="en-US" sz="2000"/>
              <a:t>network</a:t>
            </a:r>
          </a:p>
        </p:txBody>
      </p:sp>
      <p:sp>
        <p:nvSpPr>
          <p:cNvPr id="207895" name="Line 122"/>
          <p:cNvSpPr>
            <a:spLocks noChangeShapeType="1"/>
          </p:cNvSpPr>
          <p:nvPr/>
        </p:nvSpPr>
        <p:spPr bwMode="auto">
          <a:xfrm flipV="1">
            <a:off x="7056438" y="3343275"/>
            <a:ext cx="5556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6" name="Group 123"/>
          <p:cNvGrpSpPr>
            <a:grpSpLocks/>
          </p:cNvGrpSpPr>
          <p:nvPr/>
        </p:nvGrpSpPr>
        <p:grpSpPr bwMode="auto">
          <a:xfrm>
            <a:off x="7191375" y="3278188"/>
            <a:ext cx="339725" cy="366712"/>
            <a:chOff x="618" y="3500"/>
            <a:chExt cx="214" cy="231"/>
          </a:xfrm>
        </p:grpSpPr>
        <p:sp>
          <p:nvSpPr>
            <p:cNvPr id="207924" name="Oval 1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5" name="Text Box 125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897" name="Freeform 126"/>
          <p:cNvSpPr>
            <a:spLocks/>
          </p:cNvSpPr>
          <p:nvPr/>
        </p:nvSpPr>
        <p:spPr bwMode="auto">
          <a:xfrm>
            <a:off x="3181350" y="3838575"/>
            <a:ext cx="1311275" cy="1238250"/>
          </a:xfrm>
          <a:custGeom>
            <a:avLst/>
            <a:gdLst>
              <a:gd name="T0" fmla="*/ 0 w 826"/>
              <a:gd name="T1" fmla="*/ 0 h 780"/>
              <a:gd name="T2" fmla="*/ 826 w 826"/>
              <a:gd name="T3" fmla="*/ 780 h 780"/>
              <a:gd name="T4" fmla="*/ 0 60000 65536"/>
              <a:gd name="T5" fmla="*/ 0 60000 65536"/>
              <a:gd name="T6" fmla="*/ 0 w 826"/>
              <a:gd name="T7" fmla="*/ 0 h 780"/>
              <a:gd name="T8" fmla="*/ 826 w 826"/>
              <a:gd name="T9" fmla="*/ 780 h 7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6" h="780">
                <a:moveTo>
                  <a:pt x="0" y="0"/>
                </a:moveTo>
                <a:cubicBezTo>
                  <a:pt x="138" y="130"/>
                  <a:pt x="654" y="618"/>
                  <a:pt x="826" y="78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898" name="Group 127"/>
          <p:cNvGrpSpPr>
            <a:grpSpLocks/>
          </p:cNvGrpSpPr>
          <p:nvPr/>
        </p:nvGrpSpPr>
        <p:grpSpPr bwMode="auto">
          <a:xfrm>
            <a:off x="3460750" y="3998913"/>
            <a:ext cx="339725" cy="366712"/>
            <a:chOff x="618" y="3500"/>
            <a:chExt cx="214" cy="231"/>
          </a:xfrm>
        </p:grpSpPr>
        <p:sp>
          <p:nvSpPr>
            <p:cNvPr id="207922" name="Oval 1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3" name="Text Box 1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07899" name="Freeform 130"/>
          <p:cNvSpPr>
            <a:spLocks/>
          </p:cNvSpPr>
          <p:nvPr/>
        </p:nvSpPr>
        <p:spPr bwMode="auto">
          <a:xfrm>
            <a:off x="4826000" y="3424238"/>
            <a:ext cx="3103563" cy="2016125"/>
          </a:xfrm>
          <a:custGeom>
            <a:avLst/>
            <a:gdLst>
              <a:gd name="T0" fmla="*/ 1955 w 1955"/>
              <a:gd name="T1" fmla="*/ 0 h 1270"/>
              <a:gd name="T2" fmla="*/ 634 w 1955"/>
              <a:gd name="T3" fmla="*/ 653 h 1270"/>
              <a:gd name="T4" fmla="*/ 0 w 1955"/>
              <a:gd name="T5" fmla="*/ 1270 h 1270"/>
              <a:gd name="T6" fmla="*/ 0 60000 65536"/>
              <a:gd name="T7" fmla="*/ 0 60000 65536"/>
              <a:gd name="T8" fmla="*/ 0 60000 65536"/>
              <a:gd name="T9" fmla="*/ 0 w 1955"/>
              <a:gd name="T10" fmla="*/ 0 h 1270"/>
              <a:gd name="T11" fmla="*/ 1955 w 1955"/>
              <a:gd name="T12" fmla="*/ 1270 h 12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5" h="1270">
                <a:moveTo>
                  <a:pt x="1955" y="0"/>
                </a:moveTo>
                <a:cubicBezTo>
                  <a:pt x="1735" y="109"/>
                  <a:pt x="982" y="424"/>
                  <a:pt x="634" y="653"/>
                </a:cubicBezTo>
                <a:cubicBezTo>
                  <a:pt x="286" y="882"/>
                  <a:pt x="132" y="1142"/>
                  <a:pt x="0" y="12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0" name="Group 131"/>
          <p:cNvGrpSpPr>
            <a:grpSpLocks/>
          </p:cNvGrpSpPr>
          <p:nvPr/>
        </p:nvGrpSpPr>
        <p:grpSpPr bwMode="auto">
          <a:xfrm>
            <a:off x="6321425" y="4500563"/>
            <a:ext cx="339725" cy="366712"/>
            <a:chOff x="618" y="3500"/>
            <a:chExt cx="214" cy="231"/>
          </a:xfrm>
        </p:grpSpPr>
        <p:sp>
          <p:nvSpPr>
            <p:cNvPr id="207920" name="Oval 132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21" name="Text Box 133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07901" name="Line 134"/>
          <p:cNvSpPr>
            <a:spLocks noChangeShapeType="1"/>
          </p:cNvSpPr>
          <p:nvPr/>
        </p:nvSpPr>
        <p:spPr bwMode="auto">
          <a:xfrm flipH="1" flipV="1">
            <a:off x="2986088" y="3889375"/>
            <a:ext cx="1357312" cy="12985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2" name="Group 135"/>
          <p:cNvGrpSpPr>
            <a:grpSpLocks/>
          </p:cNvGrpSpPr>
          <p:nvPr/>
        </p:nvGrpSpPr>
        <p:grpSpPr bwMode="auto">
          <a:xfrm>
            <a:off x="3668713" y="4541838"/>
            <a:ext cx="320675" cy="366712"/>
            <a:chOff x="618" y="3500"/>
            <a:chExt cx="202" cy="231"/>
          </a:xfrm>
        </p:grpSpPr>
        <p:sp>
          <p:nvSpPr>
            <p:cNvPr id="207918" name="Oval 1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9" name="Text Box 137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07903" name="Text Box 138"/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requests, receives foreign address of mobile</a:t>
            </a:r>
          </a:p>
        </p:txBody>
      </p:sp>
      <p:sp>
        <p:nvSpPr>
          <p:cNvPr id="207904" name="Line 139"/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05" name="Text Box 140"/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correspondent forwards to foreign agent</a:t>
            </a:r>
          </a:p>
        </p:txBody>
      </p:sp>
      <p:sp>
        <p:nvSpPr>
          <p:cNvPr id="207906" name="Line 141"/>
          <p:cNvSpPr>
            <a:spLocks noChangeShapeType="1"/>
          </p:cNvSpPr>
          <p:nvPr/>
        </p:nvSpPr>
        <p:spPr bwMode="auto">
          <a:xfrm>
            <a:off x="4210050" y="2695575"/>
            <a:ext cx="1150938" cy="149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07" name="Group 142"/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207916" name="Text Box 143"/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 agent receives packets, forwards to mobile</a:t>
              </a:r>
            </a:p>
          </p:txBody>
        </p:sp>
        <p:sp>
          <p:nvSpPr>
            <p:cNvPr id="207917" name="Line 144"/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7908" name="Group 145"/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207914" name="Text Box 146"/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mobile replies directly to correspondent</a:t>
              </a:r>
            </a:p>
          </p:txBody>
        </p:sp>
        <p:sp>
          <p:nvSpPr>
            <p:cNvPr id="207915" name="Line 147"/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7909" name="Line 148"/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7910" name="Freeform 149"/>
          <p:cNvSpPr>
            <a:spLocks/>
          </p:cNvSpPr>
          <p:nvPr/>
        </p:nvSpPr>
        <p:spPr bwMode="auto">
          <a:xfrm>
            <a:off x="4695825" y="3830638"/>
            <a:ext cx="1909763" cy="1416050"/>
          </a:xfrm>
          <a:custGeom>
            <a:avLst/>
            <a:gdLst>
              <a:gd name="T0" fmla="*/ 0 w 1203"/>
              <a:gd name="T1" fmla="*/ 892 h 892"/>
              <a:gd name="T2" fmla="*/ 548 w 1203"/>
              <a:gd name="T3" fmla="*/ 358 h 892"/>
              <a:gd name="T4" fmla="*/ 1203 w 1203"/>
              <a:gd name="T5" fmla="*/ 0 h 892"/>
              <a:gd name="T6" fmla="*/ 0 60000 65536"/>
              <a:gd name="T7" fmla="*/ 0 60000 65536"/>
              <a:gd name="T8" fmla="*/ 0 60000 65536"/>
              <a:gd name="T9" fmla="*/ 0 w 1203"/>
              <a:gd name="T10" fmla="*/ 0 h 892"/>
              <a:gd name="T11" fmla="*/ 1203 w 1203"/>
              <a:gd name="T12" fmla="*/ 892 h 8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3" h="892">
                <a:moveTo>
                  <a:pt x="0" y="892"/>
                </a:moveTo>
                <a:cubicBezTo>
                  <a:pt x="91" y="803"/>
                  <a:pt x="348" y="507"/>
                  <a:pt x="548" y="358"/>
                </a:cubicBezTo>
                <a:cubicBezTo>
                  <a:pt x="816" y="202"/>
                  <a:pt x="1067" y="75"/>
                  <a:pt x="1203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07911" name="Group 150"/>
          <p:cNvGrpSpPr>
            <a:grpSpLocks/>
          </p:cNvGrpSpPr>
          <p:nvPr/>
        </p:nvGrpSpPr>
        <p:grpSpPr bwMode="auto">
          <a:xfrm>
            <a:off x="5356225" y="4187825"/>
            <a:ext cx="339725" cy="366713"/>
            <a:chOff x="618" y="3500"/>
            <a:chExt cx="214" cy="231"/>
          </a:xfrm>
        </p:grpSpPr>
        <p:sp>
          <p:nvSpPr>
            <p:cNvPr id="207912" name="Oval 151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13" name="Text Box 152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9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974C71E-420C-4F2A-8DC2-8515A8BF3318}" type="slidenum">
              <a:rPr lang="en-US"/>
              <a:pPr/>
              <a:t>105</a:t>
            </a:fld>
            <a:endParaRPr lang="en-US"/>
          </a:p>
        </p:txBody>
      </p:sp>
      <p:sp>
        <p:nvSpPr>
          <p:cNvPr id="2099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200" smtClean="0"/>
              <a:t>Mobility via Direct Routing: comments</a:t>
            </a:r>
          </a:p>
        </p:txBody>
      </p:sp>
      <p:sp>
        <p:nvSpPr>
          <p:cNvPr id="2099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7788"/>
            <a:ext cx="8089900" cy="4648200"/>
          </a:xfrm>
        </p:spPr>
        <p:txBody>
          <a:bodyPr/>
          <a:lstStyle/>
          <a:p>
            <a:r>
              <a:rPr lang="en-US" smtClean="0"/>
              <a:t>overcome triangle routing problem</a:t>
            </a:r>
          </a:p>
          <a:p>
            <a:r>
              <a:rPr lang="en-US" smtClean="0">
                <a:solidFill>
                  <a:srgbClr val="FF0000"/>
                </a:solidFill>
              </a:rPr>
              <a:t>non-transparent to correspondent:</a:t>
            </a:r>
            <a:r>
              <a:rPr lang="en-US" smtClean="0"/>
              <a:t> correspondent must get care-of-address from home agent</a:t>
            </a:r>
          </a:p>
          <a:p>
            <a:pPr lvl="1"/>
            <a:r>
              <a:rPr lang="en-US" smtClean="0"/>
              <a:t>what if mobile changes visited network?</a:t>
            </a:r>
          </a:p>
        </p:txBody>
      </p:sp>
      <p:grpSp>
        <p:nvGrpSpPr>
          <p:cNvPr id="209929" name="Group 4"/>
          <p:cNvGrpSpPr>
            <a:grpSpLocks/>
          </p:cNvGrpSpPr>
          <p:nvPr/>
        </p:nvGrpSpPr>
        <p:grpSpPr bwMode="auto">
          <a:xfrm>
            <a:off x="2311400" y="3952875"/>
            <a:ext cx="4967288" cy="1938338"/>
            <a:chOff x="958" y="1566"/>
            <a:chExt cx="4242" cy="2155"/>
          </a:xfrm>
        </p:grpSpPr>
        <p:sp>
          <p:nvSpPr>
            <p:cNvPr id="209930" name="Freeform 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31" name="Group 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210035" name="Oval 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6" name="Line 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7" name="Line 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38" name="Rectangle 1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0039" name="Oval 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0040" name="Group 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00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6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7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0041" name="Group 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004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3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044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932" name="Group 2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210032" name="Line 2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3" name="Line 2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34" name="Line 2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933" name="Group 2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209962" name="Oval 2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963" name="Group 2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209964" name="Freeform 2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298 w 788"/>
                    <a:gd name="T1" fmla="*/ 0 h 1138"/>
                    <a:gd name="T2" fmla="*/ 263 w 788"/>
                    <a:gd name="T3" fmla="*/ 0 h 1138"/>
                    <a:gd name="T4" fmla="*/ 219 w 788"/>
                    <a:gd name="T5" fmla="*/ 4 h 1138"/>
                    <a:gd name="T6" fmla="*/ 167 w 788"/>
                    <a:gd name="T7" fmla="*/ 12 h 1138"/>
                    <a:gd name="T8" fmla="*/ 116 w 788"/>
                    <a:gd name="T9" fmla="*/ 25 h 1138"/>
                    <a:gd name="T10" fmla="*/ 67 w 788"/>
                    <a:gd name="T11" fmla="*/ 45 h 1138"/>
                    <a:gd name="T12" fmla="*/ 29 w 788"/>
                    <a:gd name="T13" fmla="*/ 73 h 1138"/>
                    <a:gd name="T14" fmla="*/ 6 w 788"/>
                    <a:gd name="T15" fmla="*/ 109 h 1138"/>
                    <a:gd name="T16" fmla="*/ 0 w 788"/>
                    <a:gd name="T17" fmla="*/ 137 h 1138"/>
                    <a:gd name="T18" fmla="*/ 3 w 788"/>
                    <a:gd name="T19" fmla="*/ 152 h 1138"/>
                    <a:gd name="T20" fmla="*/ 13 w 788"/>
                    <a:gd name="T21" fmla="*/ 197 h 1138"/>
                    <a:gd name="T22" fmla="*/ 39 w 788"/>
                    <a:gd name="T23" fmla="*/ 290 h 1138"/>
                    <a:gd name="T24" fmla="*/ 76 w 788"/>
                    <a:gd name="T25" fmla="*/ 410 h 1138"/>
                    <a:gd name="T26" fmla="*/ 123 w 788"/>
                    <a:gd name="T27" fmla="*/ 543 h 1138"/>
                    <a:gd name="T28" fmla="*/ 176 w 788"/>
                    <a:gd name="T29" fmla="*/ 684 h 1138"/>
                    <a:gd name="T30" fmla="*/ 235 w 788"/>
                    <a:gd name="T31" fmla="*/ 822 h 1138"/>
                    <a:gd name="T32" fmla="*/ 293 w 788"/>
                    <a:gd name="T33" fmla="*/ 949 h 1138"/>
                    <a:gd name="T34" fmla="*/ 352 w 788"/>
                    <a:gd name="T35" fmla="*/ 1055 h 1138"/>
                    <a:gd name="T36" fmla="*/ 389 w 788"/>
                    <a:gd name="T37" fmla="*/ 1109 h 1138"/>
                    <a:gd name="T38" fmla="*/ 406 w 788"/>
                    <a:gd name="T39" fmla="*/ 1130 h 1138"/>
                    <a:gd name="T40" fmla="*/ 436 w 788"/>
                    <a:gd name="T41" fmla="*/ 1130 h 1138"/>
                    <a:gd name="T42" fmla="*/ 487 w 788"/>
                    <a:gd name="T43" fmla="*/ 1111 h 1138"/>
                    <a:gd name="T44" fmla="*/ 547 w 788"/>
                    <a:gd name="T45" fmla="*/ 1088 h 1138"/>
                    <a:gd name="T46" fmla="*/ 609 w 788"/>
                    <a:gd name="T47" fmla="*/ 1062 h 1138"/>
                    <a:gd name="T48" fmla="*/ 669 w 788"/>
                    <a:gd name="T49" fmla="*/ 1036 h 1138"/>
                    <a:gd name="T50" fmla="*/ 722 w 788"/>
                    <a:gd name="T51" fmla="*/ 1012 h 1138"/>
                    <a:gd name="T52" fmla="*/ 762 w 788"/>
                    <a:gd name="T53" fmla="*/ 987 h 1138"/>
                    <a:gd name="T54" fmla="*/ 785 w 788"/>
                    <a:gd name="T55" fmla="*/ 967 h 1138"/>
                    <a:gd name="T56" fmla="*/ 756 w 788"/>
                    <a:gd name="T57" fmla="*/ 915 h 1138"/>
                    <a:gd name="T58" fmla="*/ 687 w 788"/>
                    <a:gd name="T59" fmla="*/ 813 h 1138"/>
                    <a:gd name="T60" fmla="*/ 612 w 788"/>
                    <a:gd name="T61" fmla="*/ 693 h 1138"/>
                    <a:gd name="T62" fmla="*/ 537 w 788"/>
                    <a:gd name="T63" fmla="*/ 561 h 1138"/>
                    <a:gd name="T64" fmla="*/ 467 w 788"/>
                    <a:gd name="T65" fmla="*/ 423 h 1138"/>
                    <a:gd name="T66" fmla="*/ 404 w 788"/>
                    <a:gd name="T67" fmla="*/ 287 h 1138"/>
                    <a:gd name="T68" fmla="*/ 352 w 788"/>
                    <a:gd name="T69" fmla="*/ 161 h 1138"/>
                    <a:gd name="T70" fmla="*/ 318 w 788"/>
                    <a:gd name="T71" fmla="*/ 49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5" name="Freeform 2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48 w 425"/>
                    <a:gd name="T1" fmla="*/ 0 h 936"/>
                    <a:gd name="T2" fmla="*/ 48 w 425"/>
                    <a:gd name="T3" fmla="*/ 2 h 936"/>
                    <a:gd name="T4" fmla="*/ 48 w 425"/>
                    <a:gd name="T5" fmla="*/ 5 h 936"/>
                    <a:gd name="T6" fmla="*/ 47 w 425"/>
                    <a:gd name="T7" fmla="*/ 11 h 936"/>
                    <a:gd name="T8" fmla="*/ 44 w 425"/>
                    <a:gd name="T9" fmla="*/ 19 h 936"/>
                    <a:gd name="T10" fmla="*/ 39 w 425"/>
                    <a:gd name="T11" fmla="*/ 35 h 936"/>
                    <a:gd name="T12" fmla="*/ 32 w 425"/>
                    <a:gd name="T13" fmla="*/ 55 h 936"/>
                    <a:gd name="T14" fmla="*/ 20 w 425"/>
                    <a:gd name="T15" fmla="*/ 82 h 936"/>
                    <a:gd name="T16" fmla="*/ 6 w 425"/>
                    <a:gd name="T17" fmla="*/ 117 h 936"/>
                    <a:gd name="T18" fmla="*/ 0 w 425"/>
                    <a:gd name="T19" fmla="*/ 141 h 936"/>
                    <a:gd name="T20" fmla="*/ 0 w 425"/>
                    <a:gd name="T21" fmla="*/ 177 h 936"/>
                    <a:gd name="T22" fmla="*/ 4 w 425"/>
                    <a:gd name="T23" fmla="*/ 220 h 936"/>
                    <a:gd name="T24" fmla="*/ 13 w 425"/>
                    <a:gd name="T25" fmla="*/ 271 h 936"/>
                    <a:gd name="T26" fmla="*/ 26 w 425"/>
                    <a:gd name="T27" fmla="*/ 325 h 936"/>
                    <a:gd name="T28" fmla="*/ 41 w 425"/>
                    <a:gd name="T29" fmla="*/ 386 h 936"/>
                    <a:gd name="T30" fmla="*/ 58 w 425"/>
                    <a:gd name="T31" fmla="*/ 446 h 936"/>
                    <a:gd name="T32" fmla="*/ 78 w 425"/>
                    <a:gd name="T33" fmla="*/ 509 h 936"/>
                    <a:gd name="T34" fmla="*/ 98 w 425"/>
                    <a:gd name="T35" fmla="*/ 570 h 936"/>
                    <a:gd name="T36" fmla="*/ 119 w 425"/>
                    <a:gd name="T37" fmla="*/ 628 h 936"/>
                    <a:gd name="T38" fmla="*/ 138 w 425"/>
                    <a:gd name="T39" fmla="*/ 683 h 936"/>
                    <a:gd name="T40" fmla="*/ 157 w 425"/>
                    <a:gd name="T41" fmla="*/ 733 h 936"/>
                    <a:gd name="T42" fmla="*/ 174 w 425"/>
                    <a:gd name="T43" fmla="*/ 775 h 936"/>
                    <a:gd name="T44" fmla="*/ 189 w 425"/>
                    <a:gd name="T45" fmla="*/ 808 h 936"/>
                    <a:gd name="T46" fmla="*/ 201 w 425"/>
                    <a:gd name="T47" fmla="*/ 831 h 936"/>
                    <a:gd name="T48" fmla="*/ 210 w 425"/>
                    <a:gd name="T49" fmla="*/ 843 h 936"/>
                    <a:gd name="T50" fmla="*/ 223 w 425"/>
                    <a:gd name="T51" fmla="*/ 853 h 936"/>
                    <a:gd name="T52" fmla="*/ 239 w 425"/>
                    <a:gd name="T53" fmla="*/ 861 h 936"/>
                    <a:gd name="T54" fmla="*/ 258 w 425"/>
                    <a:gd name="T55" fmla="*/ 873 h 936"/>
                    <a:gd name="T56" fmla="*/ 282 w 425"/>
                    <a:gd name="T57" fmla="*/ 883 h 936"/>
                    <a:gd name="T58" fmla="*/ 310 w 425"/>
                    <a:gd name="T59" fmla="*/ 896 h 936"/>
                    <a:gd name="T60" fmla="*/ 342 w 425"/>
                    <a:gd name="T61" fmla="*/ 907 h 936"/>
                    <a:gd name="T62" fmla="*/ 380 w 425"/>
                    <a:gd name="T63" fmla="*/ 922 h 936"/>
                    <a:gd name="T64" fmla="*/ 425 w 425"/>
                    <a:gd name="T65" fmla="*/ 936 h 936"/>
                    <a:gd name="T66" fmla="*/ 396 w 425"/>
                    <a:gd name="T67" fmla="*/ 893 h 936"/>
                    <a:gd name="T68" fmla="*/ 367 w 425"/>
                    <a:gd name="T69" fmla="*/ 843 h 936"/>
                    <a:gd name="T70" fmla="*/ 337 w 425"/>
                    <a:gd name="T71" fmla="*/ 787 h 936"/>
                    <a:gd name="T72" fmla="*/ 308 w 425"/>
                    <a:gd name="T73" fmla="*/ 725 h 936"/>
                    <a:gd name="T74" fmla="*/ 279 w 425"/>
                    <a:gd name="T75" fmla="*/ 660 h 936"/>
                    <a:gd name="T76" fmla="*/ 249 w 425"/>
                    <a:gd name="T77" fmla="*/ 591 h 936"/>
                    <a:gd name="T78" fmla="*/ 220 w 425"/>
                    <a:gd name="T79" fmla="*/ 522 h 936"/>
                    <a:gd name="T80" fmla="*/ 194 w 425"/>
                    <a:gd name="T81" fmla="*/ 450 h 936"/>
                    <a:gd name="T82" fmla="*/ 167 w 425"/>
                    <a:gd name="T83" fmla="*/ 381 h 936"/>
                    <a:gd name="T84" fmla="*/ 144 w 425"/>
                    <a:gd name="T85" fmla="*/ 312 h 936"/>
                    <a:gd name="T86" fmla="*/ 120 w 425"/>
                    <a:gd name="T87" fmla="*/ 248 h 936"/>
                    <a:gd name="T88" fmla="*/ 101 w 425"/>
                    <a:gd name="T89" fmla="*/ 186 h 936"/>
                    <a:gd name="T90" fmla="*/ 83 w 425"/>
                    <a:gd name="T91" fmla="*/ 128 h 936"/>
                    <a:gd name="T92" fmla="*/ 69 w 425"/>
                    <a:gd name="T93" fmla="*/ 78 h 936"/>
                    <a:gd name="T94" fmla="*/ 57 w 425"/>
                    <a:gd name="T95" fmla="*/ 35 h 936"/>
                    <a:gd name="T96" fmla="*/ 48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6" name="Freeform 2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26 w 192"/>
                    <a:gd name="T1" fmla="*/ 11 h 208"/>
                    <a:gd name="T2" fmla="*/ 13 w 192"/>
                    <a:gd name="T3" fmla="*/ 24 h 208"/>
                    <a:gd name="T4" fmla="*/ 4 w 192"/>
                    <a:gd name="T5" fmla="*/ 43 h 208"/>
                    <a:gd name="T6" fmla="*/ 0 w 192"/>
                    <a:gd name="T7" fmla="*/ 67 h 208"/>
                    <a:gd name="T8" fmla="*/ 0 w 192"/>
                    <a:gd name="T9" fmla="*/ 93 h 208"/>
                    <a:gd name="T10" fmla="*/ 3 w 192"/>
                    <a:gd name="T11" fmla="*/ 120 h 208"/>
                    <a:gd name="T12" fmla="*/ 10 w 192"/>
                    <a:gd name="T13" fmla="*/ 148 h 208"/>
                    <a:gd name="T14" fmla="*/ 20 w 192"/>
                    <a:gd name="T15" fmla="*/ 171 h 208"/>
                    <a:gd name="T16" fmla="*/ 35 w 192"/>
                    <a:gd name="T17" fmla="*/ 189 h 208"/>
                    <a:gd name="T18" fmla="*/ 51 w 192"/>
                    <a:gd name="T19" fmla="*/ 201 h 208"/>
                    <a:gd name="T20" fmla="*/ 70 w 192"/>
                    <a:gd name="T21" fmla="*/ 206 h 208"/>
                    <a:gd name="T22" fmla="*/ 91 w 192"/>
                    <a:gd name="T23" fmla="*/ 208 h 208"/>
                    <a:gd name="T24" fmla="*/ 111 w 192"/>
                    <a:gd name="T25" fmla="*/ 204 h 208"/>
                    <a:gd name="T26" fmla="*/ 130 w 192"/>
                    <a:gd name="T27" fmla="*/ 196 h 208"/>
                    <a:gd name="T28" fmla="*/ 148 w 192"/>
                    <a:gd name="T29" fmla="*/ 186 h 208"/>
                    <a:gd name="T30" fmla="*/ 163 w 192"/>
                    <a:gd name="T31" fmla="*/ 176 h 208"/>
                    <a:gd name="T32" fmla="*/ 174 w 192"/>
                    <a:gd name="T33" fmla="*/ 163 h 208"/>
                    <a:gd name="T34" fmla="*/ 189 w 192"/>
                    <a:gd name="T35" fmla="*/ 130 h 208"/>
                    <a:gd name="T36" fmla="*/ 192 w 192"/>
                    <a:gd name="T37" fmla="*/ 89 h 208"/>
                    <a:gd name="T38" fmla="*/ 185 w 192"/>
                    <a:gd name="T39" fmla="*/ 50 h 208"/>
                    <a:gd name="T40" fmla="*/ 166 w 192"/>
                    <a:gd name="T41" fmla="*/ 27 h 208"/>
                    <a:gd name="T42" fmla="*/ 152 w 192"/>
                    <a:gd name="T43" fmla="*/ 21 h 208"/>
                    <a:gd name="T44" fmla="*/ 138 w 192"/>
                    <a:gd name="T45" fmla="*/ 14 h 208"/>
                    <a:gd name="T46" fmla="*/ 122 w 192"/>
                    <a:gd name="T47" fmla="*/ 8 h 208"/>
                    <a:gd name="T48" fmla="*/ 104 w 192"/>
                    <a:gd name="T49" fmla="*/ 2 h 208"/>
                    <a:gd name="T50" fmla="*/ 85 w 192"/>
                    <a:gd name="T51" fmla="*/ 0 h 208"/>
                    <a:gd name="T52" fmla="*/ 66 w 192"/>
                    <a:gd name="T53" fmla="*/ 0 h 208"/>
                    <a:gd name="T54" fmla="*/ 47 w 192"/>
                    <a:gd name="T55" fmla="*/ 2 h 208"/>
                    <a:gd name="T56" fmla="*/ 26 w 192"/>
                    <a:gd name="T57" fmla="*/ 11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7" name="Freeform 3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33 w 247"/>
                    <a:gd name="T1" fmla="*/ 29 h 251"/>
                    <a:gd name="T2" fmla="*/ 21 w 247"/>
                    <a:gd name="T3" fmla="*/ 44 h 251"/>
                    <a:gd name="T4" fmla="*/ 12 w 247"/>
                    <a:gd name="T5" fmla="*/ 60 h 251"/>
                    <a:gd name="T6" fmla="*/ 5 w 247"/>
                    <a:gd name="T7" fmla="*/ 79 h 251"/>
                    <a:gd name="T8" fmla="*/ 0 w 247"/>
                    <a:gd name="T9" fmla="*/ 97 h 251"/>
                    <a:gd name="T10" fmla="*/ 0 w 247"/>
                    <a:gd name="T11" fmla="*/ 116 h 251"/>
                    <a:gd name="T12" fmla="*/ 5 w 247"/>
                    <a:gd name="T13" fmla="*/ 135 h 251"/>
                    <a:gd name="T14" fmla="*/ 12 w 247"/>
                    <a:gd name="T15" fmla="*/ 152 h 251"/>
                    <a:gd name="T16" fmla="*/ 25 w 247"/>
                    <a:gd name="T17" fmla="*/ 169 h 251"/>
                    <a:gd name="T18" fmla="*/ 42 w 247"/>
                    <a:gd name="T19" fmla="*/ 187 h 251"/>
                    <a:gd name="T20" fmla="*/ 58 w 247"/>
                    <a:gd name="T21" fmla="*/ 202 h 251"/>
                    <a:gd name="T22" fmla="*/ 77 w 247"/>
                    <a:gd name="T23" fmla="*/ 220 h 251"/>
                    <a:gd name="T24" fmla="*/ 96 w 247"/>
                    <a:gd name="T25" fmla="*/ 233 h 251"/>
                    <a:gd name="T26" fmla="*/ 114 w 247"/>
                    <a:gd name="T27" fmla="*/ 244 h 251"/>
                    <a:gd name="T28" fmla="*/ 133 w 247"/>
                    <a:gd name="T29" fmla="*/ 251 h 251"/>
                    <a:gd name="T30" fmla="*/ 149 w 247"/>
                    <a:gd name="T31" fmla="*/ 251 h 251"/>
                    <a:gd name="T32" fmla="*/ 165 w 247"/>
                    <a:gd name="T33" fmla="*/ 246 h 251"/>
                    <a:gd name="T34" fmla="*/ 180 w 247"/>
                    <a:gd name="T35" fmla="*/ 237 h 251"/>
                    <a:gd name="T36" fmla="*/ 196 w 247"/>
                    <a:gd name="T37" fmla="*/ 228 h 251"/>
                    <a:gd name="T38" fmla="*/ 209 w 247"/>
                    <a:gd name="T39" fmla="*/ 220 h 251"/>
                    <a:gd name="T40" fmla="*/ 222 w 247"/>
                    <a:gd name="T41" fmla="*/ 212 h 251"/>
                    <a:gd name="T42" fmla="*/ 232 w 247"/>
                    <a:gd name="T43" fmla="*/ 202 h 251"/>
                    <a:gd name="T44" fmla="*/ 240 w 247"/>
                    <a:gd name="T45" fmla="*/ 191 h 251"/>
                    <a:gd name="T46" fmla="*/ 246 w 247"/>
                    <a:gd name="T47" fmla="*/ 178 h 251"/>
                    <a:gd name="T48" fmla="*/ 247 w 247"/>
                    <a:gd name="T49" fmla="*/ 162 h 251"/>
                    <a:gd name="T50" fmla="*/ 244 w 247"/>
                    <a:gd name="T51" fmla="*/ 142 h 251"/>
                    <a:gd name="T52" fmla="*/ 238 w 247"/>
                    <a:gd name="T53" fmla="*/ 120 h 251"/>
                    <a:gd name="T54" fmla="*/ 228 w 247"/>
                    <a:gd name="T55" fmla="*/ 96 h 251"/>
                    <a:gd name="T56" fmla="*/ 215 w 247"/>
                    <a:gd name="T57" fmla="*/ 72 h 251"/>
                    <a:gd name="T58" fmla="*/ 200 w 247"/>
                    <a:gd name="T59" fmla="*/ 50 h 251"/>
                    <a:gd name="T60" fmla="*/ 184 w 247"/>
                    <a:gd name="T61" fmla="*/ 30 h 251"/>
                    <a:gd name="T62" fmla="*/ 165 w 247"/>
                    <a:gd name="T63" fmla="*/ 16 h 251"/>
                    <a:gd name="T64" fmla="*/ 147 w 247"/>
                    <a:gd name="T65" fmla="*/ 7 h 251"/>
                    <a:gd name="T66" fmla="*/ 130 w 247"/>
                    <a:gd name="T67" fmla="*/ 3 h 251"/>
                    <a:gd name="T68" fmla="*/ 112 w 247"/>
                    <a:gd name="T69" fmla="*/ 0 h 251"/>
                    <a:gd name="T70" fmla="*/ 94 w 247"/>
                    <a:gd name="T71" fmla="*/ 1 h 251"/>
                    <a:gd name="T72" fmla="*/ 80 w 247"/>
                    <a:gd name="T73" fmla="*/ 3 h 251"/>
                    <a:gd name="T74" fmla="*/ 65 w 247"/>
                    <a:gd name="T75" fmla="*/ 7 h 251"/>
                    <a:gd name="T76" fmla="*/ 52 w 247"/>
                    <a:gd name="T77" fmla="*/ 13 h 251"/>
                    <a:gd name="T78" fmla="*/ 42 w 247"/>
                    <a:gd name="T79" fmla="*/ 20 h 251"/>
                    <a:gd name="T80" fmla="*/ 33 w 247"/>
                    <a:gd name="T81" fmla="*/ 29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8" name="Freeform 3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115 w 226"/>
                    <a:gd name="T1" fmla="*/ 3 h 240"/>
                    <a:gd name="T2" fmla="*/ 93 w 226"/>
                    <a:gd name="T3" fmla="*/ 0 h 240"/>
                    <a:gd name="T4" fmla="*/ 66 w 226"/>
                    <a:gd name="T5" fmla="*/ 2 h 240"/>
                    <a:gd name="T6" fmla="*/ 43 w 226"/>
                    <a:gd name="T7" fmla="*/ 12 h 240"/>
                    <a:gd name="T8" fmla="*/ 16 w 226"/>
                    <a:gd name="T9" fmla="*/ 37 h 240"/>
                    <a:gd name="T10" fmla="*/ 0 w 226"/>
                    <a:gd name="T11" fmla="*/ 79 h 240"/>
                    <a:gd name="T12" fmla="*/ 2 w 226"/>
                    <a:gd name="T13" fmla="*/ 124 h 240"/>
                    <a:gd name="T14" fmla="*/ 15 w 226"/>
                    <a:gd name="T15" fmla="*/ 168 h 240"/>
                    <a:gd name="T16" fmla="*/ 32 w 226"/>
                    <a:gd name="T17" fmla="*/ 201 h 240"/>
                    <a:gd name="T18" fmla="*/ 56 w 226"/>
                    <a:gd name="T19" fmla="*/ 223 h 240"/>
                    <a:gd name="T20" fmla="*/ 84 w 226"/>
                    <a:gd name="T21" fmla="*/ 237 h 240"/>
                    <a:gd name="T22" fmla="*/ 113 w 226"/>
                    <a:gd name="T23" fmla="*/ 240 h 240"/>
                    <a:gd name="T24" fmla="*/ 151 w 226"/>
                    <a:gd name="T25" fmla="*/ 229 h 240"/>
                    <a:gd name="T26" fmla="*/ 189 w 226"/>
                    <a:gd name="T27" fmla="*/ 204 h 240"/>
                    <a:gd name="T28" fmla="*/ 216 w 226"/>
                    <a:gd name="T29" fmla="*/ 171 h 240"/>
                    <a:gd name="T30" fmla="*/ 226 w 226"/>
                    <a:gd name="T31" fmla="*/ 131 h 240"/>
                    <a:gd name="T32" fmla="*/ 222 w 226"/>
                    <a:gd name="T33" fmla="*/ 104 h 240"/>
                    <a:gd name="T34" fmla="*/ 213 w 226"/>
                    <a:gd name="T35" fmla="*/ 95 h 240"/>
                    <a:gd name="T36" fmla="*/ 201 w 226"/>
                    <a:gd name="T37" fmla="*/ 96 h 240"/>
                    <a:gd name="T38" fmla="*/ 194 w 226"/>
                    <a:gd name="T39" fmla="*/ 105 h 240"/>
                    <a:gd name="T40" fmla="*/ 191 w 226"/>
                    <a:gd name="T41" fmla="*/ 127 h 240"/>
                    <a:gd name="T42" fmla="*/ 182 w 226"/>
                    <a:gd name="T43" fmla="*/ 158 h 240"/>
                    <a:gd name="T44" fmla="*/ 162 w 226"/>
                    <a:gd name="T45" fmla="*/ 183 h 240"/>
                    <a:gd name="T46" fmla="*/ 131 w 226"/>
                    <a:gd name="T47" fmla="*/ 197 h 240"/>
                    <a:gd name="T48" fmla="*/ 90 w 226"/>
                    <a:gd name="T49" fmla="*/ 197 h 240"/>
                    <a:gd name="T50" fmla="*/ 60 w 226"/>
                    <a:gd name="T51" fmla="*/ 177 h 240"/>
                    <a:gd name="T52" fmla="*/ 44 w 226"/>
                    <a:gd name="T53" fmla="*/ 144 h 240"/>
                    <a:gd name="T54" fmla="*/ 34 w 226"/>
                    <a:gd name="T55" fmla="*/ 105 h 240"/>
                    <a:gd name="T56" fmla="*/ 32 w 226"/>
                    <a:gd name="T57" fmla="*/ 76 h 240"/>
                    <a:gd name="T58" fmla="*/ 41 w 226"/>
                    <a:gd name="T59" fmla="*/ 56 h 240"/>
                    <a:gd name="T60" fmla="*/ 54 w 226"/>
                    <a:gd name="T61" fmla="*/ 39 h 240"/>
                    <a:gd name="T62" fmla="*/ 74 w 226"/>
                    <a:gd name="T63" fmla="*/ 26 h 240"/>
                    <a:gd name="T64" fmla="*/ 87 w 226"/>
                    <a:gd name="T65" fmla="*/ 25 h 240"/>
                    <a:gd name="T66" fmla="*/ 106 w 226"/>
                    <a:gd name="T67" fmla="*/ 25 h 240"/>
                    <a:gd name="T68" fmla="*/ 126 w 226"/>
                    <a:gd name="T69" fmla="*/ 25 h 240"/>
                    <a:gd name="T70" fmla="*/ 129 w 226"/>
                    <a:gd name="T71" fmla="*/ 12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69" name="Freeform 3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60 w 279"/>
                    <a:gd name="T1" fmla="*/ 8 h 270"/>
                    <a:gd name="T2" fmla="*/ 34 w 279"/>
                    <a:gd name="T3" fmla="*/ 27 h 270"/>
                    <a:gd name="T4" fmla="*/ 15 w 279"/>
                    <a:gd name="T5" fmla="*/ 50 h 270"/>
                    <a:gd name="T6" fmla="*/ 3 w 279"/>
                    <a:gd name="T7" fmla="*/ 80 h 270"/>
                    <a:gd name="T8" fmla="*/ 0 w 279"/>
                    <a:gd name="T9" fmla="*/ 112 h 270"/>
                    <a:gd name="T10" fmla="*/ 6 w 279"/>
                    <a:gd name="T11" fmla="*/ 145 h 270"/>
                    <a:gd name="T12" fmla="*/ 18 w 279"/>
                    <a:gd name="T13" fmla="*/ 175 h 270"/>
                    <a:gd name="T14" fmla="*/ 37 w 279"/>
                    <a:gd name="T15" fmla="*/ 204 h 270"/>
                    <a:gd name="T16" fmla="*/ 65 w 279"/>
                    <a:gd name="T17" fmla="*/ 231 h 270"/>
                    <a:gd name="T18" fmla="*/ 101 w 279"/>
                    <a:gd name="T19" fmla="*/ 257 h 270"/>
                    <a:gd name="T20" fmla="*/ 142 w 279"/>
                    <a:gd name="T21" fmla="*/ 270 h 270"/>
                    <a:gd name="T22" fmla="*/ 185 w 279"/>
                    <a:gd name="T23" fmla="*/ 263 h 270"/>
                    <a:gd name="T24" fmla="*/ 219 w 279"/>
                    <a:gd name="T25" fmla="*/ 240 h 270"/>
                    <a:gd name="T26" fmla="*/ 244 w 279"/>
                    <a:gd name="T27" fmla="*/ 215 h 270"/>
                    <a:gd name="T28" fmla="*/ 263 w 279"/>
                    <a:gd name="T29" fmla="*/ 188 h 270"/>
                    <a:gd name="T30" fmla="*/ 276 w 279"/>
                    <a:gd name="T31" fmla="*/ 158 h 270"/>
                    <a:gd name="T32" fmla="*/ 279 w 279"/>
                    <a:gd name="T33" fmla="*/ 133 h 270"/>
                    <a:gd name="T34" fmla="*/ 273 w 279"/>
                    <a:gd name="T35" fmla="*/ 120 h 270"/>
                    <a:gd name="T36" fmla="*/ 258 w 279"/>
                    <a:gd name="T37" fmla="*/ 116 h 270"/>
                    <a:gd name="T38" fmla="*/ 245 w 279"/>
                    <a:gd name="T39" fmla="*/ 122 h 270"/>
                    <a:gd name="T40" fmla="*/ 241 w 279"/>
                    <a:gd name="T41" fmla="*/ 132 h 270"/>
                    <a:gd name="T42" fmla="*/ 235 w 279"/>
                    <a:gd name="T43" fmla="*/ 151 h 270"/>
                    <a:gd name="T44" fmla="*/ 220 w 279"/>
                    <a:gd name="T45" fmla="*/ 176 h 270"/>
                    <a:gd name="T46" fmla="*/ 198 w 279"/>
                    <a:gd name="T47" fmla="*/ 201 h 270"/>
                    <a:gd name="T48" fmla="*/ 154 w 279"/>
                    <a:gd name="T49" fmla="*/ 211 h 270"/>
                    <a:gd name="T50" fmla="*/ 100 w 279"/>
                    <a:gd name="T51" fmla="*/ 197 h 270"/>
                    <a:gd name="T52" fmla="*/ 59 w 279"/>
                    <a:gd name="T53" fmla="*/ 162 h 270"/>
                    <a:gd name="T54" fmla="*/ 40 w 279"/>
                    <a:gd name="T55" fmla="*/ 113 h 270"/>
                    <a:gd name="T56" fmla="*/ 44 w 279"/>
                    <a:gd name="T57" fmla="*/ 73 h 270"/>
                    <a:gd name="T58" fmla="*/ 60 w 279"/>
                    <a:gd name="T59" fmla="*/ 50 h 270"/>
                    <a:gd name="T60" fmla="*/ 81 w 279"/>
                    <a:gd name="T61" fmla="*/ 30 h 270"/>
                    <a:gd name="T62" fmla="*/ 103 w 279"/>
                    <a:gd name="T63" fmla="*/ 16 h 270"/>
                    <a:gd name="T64" fmla="*/ 109 w 279"/>
                    <a:gd name="T65" fmla="*/ 4 h 270"/>
                    <a:gd name="T66" fmla="*/ 88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0" name="Freeform 3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7 w 72"/>
                    <a:gd name="T1" fmla="*/ 65 h 75"/>
                    <a:gd name="T2" fmla="*/ 15 w 72"/>
                    <a:gd name="T3" fmla="*/ 72 h 75"/>
                    <a:gd name="T4" fmla="*/ 25 w 72"/>
                    <a:gd name="T5" fmla="*/ 75 h 75"/>
                    <a:gd name="T6" fmla="*/ 32 w 72"/>
                    <a:gd name="T7" fmla="*/ 75 h 75"/>
                    <a:gd name="T8" fmla="*/ 37 w 72"/>
                    <a:gd name="T9" fmla="*/ 73 h 75"/>
                    <a:gd name="T10" fmla="*/ 39 w 72"/>
                    <a:gd name="T11" fmla="*/ 72 h 75"/>
                    <a:gd name="T12" fmla="*/ 47 w 72"/>
                    <a:gd name="T13" fmla="*/ 71 h 75"/>
                    <a:gd name="T14" fmla="*/ 56 w 72"/>
                    <a:gd name="T15" fmla="*/ 66 h 75"/>
                    <a:gd name="T16" fmla="*/ 64 w 72"/>
                    <a:gd name="T17" fmla="*/ 60 h 75"/>
                    <a:gd name="T18" fmla="*/ 69 w 72"/>
                    <a:gd name="T19" fmla="*/ 56 h 75"/>
                    <a:gd name="T20" fmla="*/ 72 w 72"/>
                    <a:gd name="T21" fmla="*/ 52 h 75"/>
                    <a:gd name="T22" fmla="*/ 72 w 72"/>
                    <a:gd name="T23" fmla="*/ 49 h 75"/>
                    <a:gd name="T24" fmla="*/ 70 w 72"/>
                    <a:gd name="T25" fmla="*/ 45 h 75"/>
                    <a:gd name="T26" fmla="*/ 67 w 72"/>
                    <a:gd name="T27" fmla="*/ 40 h 75"/>
                    <a:gd name="T28" fmla="*/ 63 w 72"/>
                    <a:gd name="T29" fmla="*/ 39 h 75"/>
                    <a:gd name="T30" fmla="*/ 59 w 72"/>
                    <a:gd name="T31" fmla="*/ 38 h 75"/>
                    <a:gd name="T32" fmla="*/ 54 w 72"/>
                    <a:gd name="T33" fmla="*/ 39 h 75"/>
                    <a:gd name="T34" fmla="*/ 48 w 72"/>
                    <a:gd name="T35" fmla="*/ 42 h 75"/>
                    <a:gd name="T36" fmla="*/ 39 w 72"/>
                    <a:gd name="T37" fmla="*/ 46 h 75"/>
                    <a:gd name="T38" fmla="*/ 32 w 72"/>
                    <a:gd name="T39" fmla="*/ 50 h 75"/>
                    <a:gd name="T40" fmla="*/ 29 w 72"/>
                    <a:gd name="T41" fmla="*/ 52 h 75"/>
                    <a:gd name="T42" fmla="*/ 26 w 72"/>
                    <a:gd name="T43" fmla="*/ 43 h 75"/>
                    <a:gd name="T44" fmla="*/ 20 w 72"/>
                    <a:gd name="T45" fmla="*/ 25 h 75"/>
                    <a:gd name="T46" fmla="*/ 12 w 72"/>
                    <a:gd name="T47" fmla="*/ 7 h 75"/>
                    <a:gd name="T48" fmla="*/ 1 w 72"/>
                    <a:gd name="T49" fmla="*/ 0 h 75"/>
                    <a:gd name="T50" fmla="*/ 0 w 72"/>
                    <a:gd name="T51" fmla="*/ 17 h 75"/>
                    <a:gd name="T52" fmla="*/ 3 w 72"/>
                    <a:gd name="T53" fmla="*/ 39 h 75"/>
                    <a:gd name="T54" fmla="*/ 6 w 72"/>
                    <a:gd name="T55" fmla="*/ 58 h 75"/>
                    <a:gd name="T56" fmla="*/ 7 w 72"/>
                    <a:gd name="T57" fmla="*/ 65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1" name="Freeform 3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5 w 70"/>
                    <a:gd name="T1" fmla="*/ 53 h 59"/>
                    <a:gd name="T2" fmla="*/ 16 w 70"/>
                    <a:gd name="T3" fmla="*/ 55 h 59"/>
                    <a:gd name="T4" fmla="*/ 20 w 70"/>
                    <a:gd name="T5" fmla="*/ 57 h 59"/>
                    <a:gd name="T6" fmla="*/ 25 w 70"/>
                    <a:gd name="T7" fmla="*/ 59 h 59"/>
                    <a:gd name="T8" fmla="*/ 26 w 70"/>
                    <a:gd name="T9" fmla="*/ 59 h 59"/>
                    <a:gd name="T10" fmla="*/ 35 w 70"/>
                    <a:gd name="T11" fmla="*/ 59 h 59"/>
                    <a:gd name="T12" fmla="*/ 45 w 70"/>
                    <a:gd name="T13" fmla="*/ 56 h 59"/>
                    <a:gd name="T14" fmla="*/ 54 w 70"/>
                    <a:gd name="T15" fmla="*/ 55 h 59"/>
                    <a:gd name="T16" fmla="*/ 63 w 70"/>
                    <a:gd name="T17" fmla="*/ 50 h 59"/>
                    <a:gd name="T18" fmla="*/ 66 w 70"/>
                    <a:gd name="T19" fmla="*/ 47 h 59"/>
                    <a:gd name="T20" fmla="*/ 69 w 70"/>
                    <a:gd name="T21" fmla="*/ 44 h 59"/>
                    <a:gd name="T22" fmla="*/ 70 w 70"/>
                    <a:gd name="T23" fmla="*/ 40 h 59"/>
                    <a:gd name="T24" fmla="*/ 69 w 70"/>
                    <a:gd name="T25" fmla="*/ 37 h 59"/>
                    <a:gd name="T26" fmla="*/ 56 w 70"/>
                    <a:gd name="T27" fmla="*/ 32 h 59"/>
                    <a:gd name="T28" fmla="*/ 42 w 70"/>
                    <a:gd name="T29" fmla="*/ 33 h 59"/>
                    <a:gd name="T30" fmla="*/ 32 w 70"/>
                    <a:gd name="T31" fmla="*/ 37 h 59"/>
                    <a:gd name="T32" fmla="*/ 28 w 70"/>
                    <a:gd name="T33" fmla="*/ 40 h 59"/>
                    <a:gd name="T34" fmla="*/ 20 w 70"/>
                    <a:gd name="T35" fmla="*/ 30 h 59"/>
                    <a:gd name="T36" fmla="*/ 16 w 70"/>
                    <a:gd name="T37" fmla="*/ 14 h 59"/>
                    <a:gd name="T38" fmla="*/ 10 w 70"/>
                    <a:gd name="T39" fmla="*/ 3 h 59"/>
                    <a:gd name="T40" fmla="*/ 3 w 70"/>
                    <a:gd name="T41" fmla="*/ 0 h 59"/>
                    <a:gd name="T42" fmla="*/ 0 w 70"/>
                    <a:gd name="T43" fmla="*/ 19 h 59"/>
                    <a:gd name="T44" fmla="*/ 4 w 70"/>
                    <a:gd name="T45" fmla="*/ 36 h 59"/>
                    <a:gd name="T46" fmla="*/ 12 w 70"/>
                    <a:gd name="T47" fmla="*/ 49 h 59"/>
                    <a:gd name="T48" fmla="*/ 15 w 70"/>
                    <a:gd name="T49" fmla="*/ 53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2" name="Freeform 3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4 w 65"/>
                    <a:gd name="T1" fmla="*/ 46 h 60"/>
                    <a:gd name="T2" fmla="*/ 9 w 65"/>
                    <a:gd name="T3" fmla="*/ 56 h 60"/>
                    <a:gd name="T4" fmla="*/ 21 w 65"/>
                    <a:gd name="T5" fmla="*/ 60 h 60"/>
                    <a:gd name="T6" fmla="*/ 31 w 65"/>
                    <a:gd name="T7" fmla="*/ 60 h 60"/>
                    <a:gd name="T8" fmla="*/ 35 w 65"/>
                    <a:gd name="T9" fmla="*/ 60 h 60"/>
                    <a:gd name="T10" fmla="*/ 44 w 65"/>
                    <a:gd name="T11" fmla="*/ 57 h 60"/>
                    <a:gd name="T12" fmla="*/ 54 w 65"/>
                    <a:gd name="T13" fmla="*/ 51 h 60"/>
                    <a:gd name="T14" fmla="*/ 62 w 65"/>
                    <a:gd name="T15" fmla="*/ 46 h 60"/>
                    <a:gd name="T16" fmla="*/ 65 w 65"/>
                    <a:gd name="T17" fmla="*/ 40 h 60"/>
                    <a:gd name="T18" fmla="*/ 63 w 65"/>
                    <a:gd name="T19" fmla="*/ 36 h 60"/>
                    <a:gd name="T20" fmla="*/ 60 w 65"/>
                    <a:gd name="T21" fmla="*/ 34 h 60"/>
                    <a:gd name="T22" fmla="*/ 56 w 65"/>
                    <a:gd name="T23" fmla="*/ 33 h 60"/>
                    <a:gd name="T24" fmla="*/ 51 w 65"/>
                    <a:gd name="T25" fmla="*/ 33 h 60"/>
                    <a:gd name="T26" fmla="*/ 26 w 65"/>
                    <a:gd name="T27" fmla="*/ 37 h 60"/>
                    <a:gd name="T28" fmla="*/ 24 w 65"/>
                    <a:gd name="T29" fmla="*/ 30 h 60"/>
                    <a:gd name="T30" fmla="*/ 18 w 65"/>
                    <a:gd name="T31" fmla="*/ 15 h 60"/>
                    <a:gd name="T32" fmla="*/ 9 w 65"/>
                    <a:gd name="T33" fmla="*/ 2 h 60"/>
                    <a:gd name="T34" fmla="*/ 0 w 65"/>
                    <a:gd name="T35" fmla="*/ 0 h 60"/>
                    <a:gd name="T36" fmla="*/ 0 w 65"/>
                    <a:gd name="T37" fmla="*/ 14 h 60"/>
                    <a:gd name="T38" fmla="*/ 2 w 65"/>
                    <a:gd name="T39" fmla="*/ 30 h 60"/>
                    <a:gd name="T40" fmla="*/ 3 w 65"/>
                    <a:gd name="T41" fmla="*/ 41 h 60"/>
                    <a:gd name="T42" fmla="*/ 4 w 65"/>
                    <a:gd name="T43" fmla="*/ 46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3" name="Freeform 3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9 w 69"/>
                    <a:gd name="T1" fmla="*/ 46 h 47"/>
                    <a:gd name="T2" fmla="*/ 12 w 69"/>
                    <a:gd name="T3" fmla="*/ 47 h 47"/>
                    <a:gd name="T4" fmla="*/ 16 w 69"/>
                    <a:gd name="T5" fmla="*/ 47 h 47"/>
                    <a:gd name="T6" fmla="*/ 22 w 69"/>
                    <a:gd name="T7" fmla="*/ 47 h 47"/>
                    <a:gd name="T8" fmla="*/ 23 w 69"/>
                    <a:gd name="T9" fmla="*/ 47 h 47"/>
                    <a:gd name="T10" fmla="*/ 31 w 69"/>
                    <a:gd name="T11" fmla="*/ 46 h 47"/>
                    <a:gd name="T12" fmla="*/ 40 w 69"/>
                    <a:gd name="T13" fmla="*/ 45 h 47"/>
                    <a:gd name="T14" fmla="*/ 48 w 69"/>
                    <a:gd name="T15" fmla="*/ 42 h 47"/>
                    <a:gd name="T16" fmla="*/ 56 w 69"/>
                    <a:gd name="T17" fmla="*/ 37 h 47"/>
                    <a:gd name="T18" fmla="*/ 63 w 69"/>
                    <a:gd name="T19" fmla="*/ 34 h 47"/>
                    <a:gd name="T20" fmla="*/ 67 w 69"/>
                    <a:gd name="T21" fmla="*/ 30 h 47"/>
                    <a:gd name="T22" fmla="*/ 69 w 69"/>
                    <a:gd name="T23" fmla="*/ 26 h 47"/>
                    <a:gd name="T24" fmla="*/ 66 w 69"/>
                    <a:gd name="T25" fmla="*/ 20 h 47"/>
                    <a:gd name="T26" fmla="*/ 62 w 69"/>
                    <a:gd name="T27" fmla="*/ 17 h 47"/>
                    <a:gd name="T28" fmla="*/ 56 w 69"/>
                    <a:gd name="T29" fmla="*/ 17 h 47"/>
                    <a:gd name="T30" fmla="*/ 48 w 69"/>
                    <a:gd name="T31" fmla="*/ 17 h 47"/>
                    <a:gd name="T32" fmla="*/ 40 w 69"/>
                    <a:gd name="T33" fmla="*/ 19 h 47"/>
                    <a:gd name="T34" fmla="*/ 32 w 69"/>
                    <a:gd name="T35" fmla="*/ 22 h 47"/>
                    <a:gd name="T36" fmla="*/ 26 w 69"/>
                    <a:gd name="T37" fmla="*/ 23 h 47"/>
                    <a:gd name="T38" fmla="*/ 22 w 69"/>
                    <a:gd name="T39" fmla="*/ 26 h 47"/>
                    <a:gd name="T40" fmla="*/ 20 w 69"/>
                    <a:gd name="T41" fmla="*/ 26 h 47"/>
                    <a:gd name="T42" fmla="*/ 19 w 69"/>
                    <a:gd name="T43" fmla="*/ 22 h 47"/>
                    <a:gd name="T44" fmla="*/ 16 w 69"/>
                    <a:gd name="T45" fmla="*/ 14 h 47"/>
                    <a:gd name="T46" fmla="*/ 12 w 69"/>
                    <a:gd name="T47" fmla="*/ 7 h 47"/>
                    <a:gd name="T48" fmla="*/ 10 w 69"/>
                    <a:gd name="T49" fmla="*/ 4 h 47"/>
                    <a:gd name="T50" fmla="*/ 7 w 69"/>
                    <a:gd name="T51" fmla="*/ 1 h 47"/>
                    <a:gd name="T52" fmla="*/ 6 w 69"/>
                    <a:gd name="T53" fmla="*/ 0 h 47"/>
                    <a:gd name="T54" fmla="*/ 3 w 69"/>
                    <a:gd name="T55" fmla="*/ 0 h 47"/>
                    <a:gd name="T56" fmla="*/ 0 w 69"/>
                    <a:gd name="T57" fmla="*/ 3 h 47"/>
                    <a:gd name="T58" fmla="*/ 0 w 69"/>
                    <a:gd name="T59" fmla="*/ 11 h 47"/>
                    <a:gd name="T60" fmla="*/ 3 w 69"/>
                    <a:gd name="T61" fmla="*/ 26 h 47"/>
                    <a:gd name="T62" fmla="*/ 7 w 69"/>
                    <a:gd name="T63" fmla="*/ 40 h 47"/>
                    <a:gd name="T64" fmla="*/ 9 w 69"/>
                    <a:gd name="T65" fmla="*/ 46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4" name="Freeform 3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13 w 60"/>
                    <a:gd name="T1" fmla="*/ 52 h 58"/>
                    <a:gd name="T2" fmla="*/ 20 w 60"/>
                    <a:gd name="T3" fmla="*/ 55 h 58"/>
                    <a:gd name="T4" fmla="*/ 32 w 60"/>
                    <a:gd name="T5" fmla="*/ 58 h 58"/>
                    <a:gd name="T6" fmla="*/ 45 w 60"/>
                    <a:gd name="T7" fmla="*/ 56 h 58"/>
                    <a:gd name="T8" fmla="*/ 55 w 60"/>
                    <a:gd name="T9" fmla="*/ 50 h 58"/>
                    <a:gd name="T10" fmla="*/ 58 w 60"/>
                    <a:gd name="T11" fmla="*/ 49 h 58"/>
                    <a:gd name="T12" fmla="*/ 60 w 60"/>
                    <a:gd name="T13" fmla="*/ 46 h 58"/>
                    <a:gd name="T14" fmla="*/ 60 w 60"/>
                    <a:gd name="T15" fmla="*/ 42 h 58"/>
                    <a:gd name="T16" fmla="*/ 60 w 60"/>
                    <a:gd name="T17" fmla="*/ 39 h 58"/>
                    <a:gd name="T18" fmla="*/ 58 w 60"/>
                    <a:gd name="T19" fmla="*/ 36 h 58"/>
                    <a:gd name="T20" fmla="*/ 54 w 60"/>
                    <a:gd name="T21" fmla="*/ 33 h 58"/>
                    <a:gd name="T22" fmla="*/ 49 w 60"/>
                    <a:gd name="T23" fmla="*/ 32 h 58"/>
                    <a:gd name="T24" fmla="*/ 45 w 60"/>
                    <a:gd name="T25" fmla="*/ 32 h 58"/>
                    <a:gd name="T26" fmla="*/ 36 w 60"/>
                    <a:gd name="T27" fmla="*/ 35 h 58"/>
                    <a:gd name="T28" fmla="*/ 27 w 60"/>
                    <a:gd name="T29" fmla="*/ 36 h 58"/>
                    <a:gd name="T30" fmla="*/ 20 w 60"/>
                    <a:gd name="T31" fmla="*/ 35 h 58"/>
                    <a:gd name="T32" fmla="*/ 17 w 60"/>
                    <a:gd name="T33" fmla="*/ 35 h 58"/>
                    <a:gd name="T34" fmla="*/ 17 w 60"/>
                    <a:gd name="T35" fmla="*/ 29 h 58"/>
                    <a:gd name="T36" fmla="*/ 17 w 60"/>
                    <a:gd name="T37" fmla="*/ 16 h 58"/>
                    <a:gd name="T38" fmla="*/ 14 w 60"/>
                    <a:gd name="T39" fmla="*/ 3 h 58"/>
                    <a:gd name="T40" fmla="*/ 5 w 60"/>
                    <a:gd name="T41" fmla="*/ 0 h 58"/>
                    <a:gd name="T42" fmla="*/ 1 w 60"/>
                    <a:gd name="T43" fmla="*/ 12 h 58"/>
                    <a:gd name="T44" fmla="*/ 0 w 60"/>
                    <a:gd name="T45" fmla="*/ 26 h 58"/>
                    <a:gd name="T46" fmla="*/ 3 w 60"/>
                    <a:gd name="T47" fmla="*/ 40 h 58"/>
                    <a:gd name="T48" fmla="*/ 13 w 60"/>
                    <a:gd name="T49" fmla="*/ 5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5" name="Freeform 3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9 w 59"/>
                    <a:gd name="T1" fmla="*/ 52 h 55"/>
                    <a:gd name="T2" fmla="*/ 31 w 59"/>
                    <a:gd name="T3" fmla="*/ 55 h 55"/>
                    <a:gd name="T4" fmla="*/ 43 w 59"/>
                    <a:gd name="T5" fmla="*/ 54 h 55"/>
                    <a:gd name="T6" fmla="*/ 53 w 59"/>
                    <a:gd name="T7" fmla="*/ 46 h 55"/>
                    <a:gd name="T8" fmla="*/ 59 w 59"/>
                    <a:gd name="T9" fmla="*/ 35 h 55"/>
                    <a:gd name="T10" fmla="*/ 57 w 59"/>
                    <a:gd name="T11" fmla="*/ 31 h 55"/>
                    <a:gd name="T12" fmla="*/ 54 w 59"/>
                    <a:gd name="T13" fmla="*/ 29 h 55"/>
                    <a:gd name="T14" fmla="*/ 49 w 59"/>
                    <a:gd name="T15" fmla="*/ 28 h 55"/>
                    <a:gd name="T16" fmla="*/ 44 w 59"/>
                    <a:gd name="T17" fmla="*/ 29 h 55"/>
                    <a:gd name="T18" fmla="*/ 41 w 59"/>
                    <a:gd name="T19" fmla="*/ 32 h 55"/>
                    <a:gd name="T20" fmla="*/ 38 w 59"/>
                    <a:gd name="T21" fmla="*/ 35 h 55"/>
                    <a:gd name="T22" fmla="*/ 34 w 59"/>
                    <a:gd name="T23" fmla="*/ 36 h 55"/>
                    <a:gd name="T24" fmla="*/ 31 w 59"/>
                    <a:gd name="T25" fmla="*/ 39 h 55"/>
                    <a:gd name="T26" fmla="*/ 28 w 59"/>
                    <a:gd name="T27" fmla="*/ 32 h 55"/>
                    <a:gd name="T28" fmla="*/ 21 w 59"/>
                    <a:gd name="T29" fmla="*/ 18 h 55"/>
                    <a:gd name="T30" fmla="*/ 10 w 59"/>
                    <a:gd name="T31" fmla="*/ 5 h 55"/>
                    <a:gd name="T32" fmla="*/ 0 w 59"/>
                    <a:gd name="T33" fmla="*/ 0 h 55"/>
                    <a:gd name="T34" fmla="*/ 2 w 59"/>
                    <a:gd name="T35" fmla="*/ 18 h 55"/>
                    <a:gd name="T36" fmla="*/ 9 w 59"/>
                    <a:gd name="T37" fmla="*/ 35 h 55"/>
                    <a:gd name="T38" fmla="*/ 16 w 59"/>
                    <a:gd name="T39" fmla="*/ 46 h 55"/>
                    <a:gd name="T40" fmla="*/ 19 w 59"/>
                    <a:gd name="T41" fmla="*/ 5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6" name="Freeform 3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32 w 82"/>
                    <a:gd name="T1" fmla="*/ 75 h 76"/>
                    <a:gd name="T2" fmla="*/ 38 w 82"/>
                    <a:gd name="T3" fmla="*/ 76 h 76"/>
                    <a:gd name="T4" fmla="*/ 44 w 82"/>
                    <a:gd name="T5" fmla="*/ 76 h 76"/>
                    <a:gd name="T6" fmla="*/ 50 w 82"/>
                    <a:gd name="T7" fmla="*/ 76 h 76"/>
                    <a:gd name="T8" fmla="*/ 57 w 82"/>
                    <a:gd name="T9" fmla="*/ 75 h 76"/>
                    <a:gd name="T10" fmla="*/ 61 w 82"/>
                    <a:gd name="T11" fmla="*/ 72 h 76"/>
                    <a:gd name="T12" fmla="*/ 67 w 82"/>
                    <a:gd name="T13" fmla="*/ 67 h 76"/>
                    <a:gd name="T14" fmla="*/ 72 w 82"/>
                    <a:gd name="T15" fmla="*/ 64 h 76"/>
                    <a:gd name="T16" fmla="*/ 76 w 82"/>
                    <a:gd name="T17" fmla="*/ 59 h 76"/>
                    <a:gd name="T18" fmla="*/ 80 w 82"/>
                    <a:gd name="T19" fmla="*/ 56 h 76"/>
                    <a:gd name="T20" fmla="*/ 82 w 82"/>
                    <a:gd name="T21" fmla="*/ 52 h 76"/>
                    <a:gd name="T22" fmla="*/ 82 w 82"/>
                    <a:gd name="T23" fmla="*/ 47 h 76"/>
                    <a:gd name="T24" fmla="*/ 79 w 82"/>
                    <a:gd name="T25" fmla="*/ 43 h 76"/>
                    <a:gd name="T26" fmla="*/ 70 w 82"/>
                    <a:gd name="T27" fmla="*/ 39 h 76"/>
                    <a:gd name="T28" fmla="*/ 63 w 82"/>
                    <a:gd name="T29" fmla="*/ 37 h 76"/>
                    <a:gd name="T30" fmla="*/ 54 w 82"/>
                    <a:gd name="T31" fmla="*/ 39 h 76"/>
                    <a:gd name="T32" fmla="*/ 47 w 82"/>
                    <a:gd name="T33" fmla="*/ 41 h 76"/>
                    <a:gd name="T34" fmla="*/ 39 w 82"/>
                    <a:gd name="T35" fmla="*/ 44 h 76"/>
                    <a:gd name="T36" fmla="*/ 35 w 82"/>
                    <a:gd name="T37" fmla="*/ 49 h 76"/>
                    <a:gd name="T38" fmla="*/ 32 w 82"/>
                    <a:gd name="T39" fmla="*/ 50 h 76"/>
                    <a:gd name="T40" fmla="*/ 30 w 82"/>
                    <a:gd name="T41" fmla="*/ 52 h 76"/>
                    <a:gd name="T42" fmla="*/ 29 w 82"/>
                    <a:gd name="T43" fmla="*/ 43 h 76"/>
                    <a:gd name="T44" fmla="*/ 23 w 82"/>
                    <a:gd name="T45" fmla="*/ 23 h 76"/>
                    <a:gd name="T46" fmla="*/ 14 w 82"/>
                    <a:gd name="T47" fmla="*/ 6 h 76"/>
                    <a:gd name="T48" fmla="*/ 4 w 82"/>
                    <a:gd name="T49" fmla="*/ 0 h 76"/>
                    <a:gd name="T50" fmla="*/ 0 w 82"/>
                    <a:gd name="T51" fmla="*/ 17 h 76"/>
                    <a:gd name="T52" fmla="*/ 0 w 82"/>
                    <a:gd name="T53" fmla="*/ 31 h 76"/>
                    <a:gd name="T54" fmla="*/ 4 w 82"/>
                    <a:gd name="T55" fmla="*/ 44 h 76"/>
                    <a:gd name="T56" fmla="*/ 11 w 82"/>
                    <a:gd name="T57" fmla="*/ 54 h 76"/>
                    <a:gd name="T58" fmla="*/ 19 w 82"/>
                    <a:gd name="T59" fmla="*/ 63 h 76"/>
                    <a:gd name="T60" fmla="*/ 25 w 82"/>
                    <a:gd name="T61" fmla="*/ 70 h 76"/>
                    <a:gd name="T62" fmla="*/ 30 w 82"/>
                    <a:gd name="T63" fmla="*/ 73 h 76"/>
                    <a:gd name="T64" fmla="*/ 32 w 82"/>
                    <a:gd name="T65" fmla="*/ 75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7" name="Freeform 4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12 w 75"/>
                    <a:gd name="T1" fmla="*/ 53 h 66"/>
                    <a:gd name="T2" fmla="*/ 15 w 75"/>
                    <a:gd name="T3" fmla="*/ 56 h 66"/>
                    <a:gd name="T4" fmla="*/ 19 w 75"/>
                    <a:gd name="T5" fmla="*/ 60 h 66"/>
                    <a:gd name="T6" fmla="*/ 25 w 75"/>
                    <a:gd name="T7" fmla="*/ 62 h 66"/>
                    <a:gd name="T8" fmla="*/ 27 w 75"/>
                    <a:gd name="T9" fmla="*/ 63 h 66"/>
                    <a:gd name="T10" fmla="*/ 32 w 75"/>
                    <a:gd name="T11" fmla="*/ 65 h 66"/>
                    <a:gd name="T12" fmla="*/ 40 w 75"/>
                    <a:gd name="T13" fmla="*/ 65 h 66"/>
                    <a:gd name="T14" fmla="*/ 49 w 75"/>
                    <a:gd name="T15" fmla="*/ 66 h 66"/>
                    <a:gd name="T16" fmla="*/ 57 w 75"/>
                    <a:gd name="T17" fmla="*/ 65 h 66"/>
                    <a:gd name="T18" fmla="*/ 65 w 75"/>
                    <a:gd name="T19" fmla="*/ 63 h 66"/>
                    <a:gd name="T20" fmla="*/ 71 w 75"/>
                    <a:gd name="T21" fmla="*/ 60 h 66"/>
                    <a:gd name="T22" fmla="*/ 75 w 75"/>
                    <a:gd name="T23" fmla="*/ 55 h 66"/>
                    <a:gd name="T24" fmla="*/ 75 w 75"/>
                    <a:gd name="T25" fmla="*/ 46 h 66"/>
                    <a:gd name="T26" fmla="*/ 72 w 75"/>
                    <a:gd name="T27" fmla="*/ 39 h 66"/>
                    <a:gd name="T28" fmla="*/ 66 w 75"/>
                    <a:gd name="T29" fmla="*/ 35 h 66"/>
                    <a:gd name="T30" fmla="*/ 59 w 75"/>
                    <a:gd name="T31" fmla="*/ 33 h 66"/>
                    <a:gd name="T32" fmla="*/ 50 w 75"/>
                    <a:gd name="T33" fmla="*/ 33 h 66"/>
                    <a:gd name="T34" fmla="*/ 41 w 75"/>
                    <a:gd name="T35" fmla="*/ 35 h 66"/>
                    <a:gd name="T36" fmla="*/ 34 w 75"/>
                    <a:gd name="T37" fmla="*/ 36 h 66"/>
                    <a:gd name="T38" fmla="*/ 28 w 75"/>
                    <a:gd name="T39" fmla="*/ 39 h 66"/>
                    <a:gd name="T40" fmla="*/ 27 w 75"/>
                    <a:gd name="T41" fmla="*/ 39 h 66"/>
                    <a:gd name="T42" fmla="*/ 25 w 75"/>
                    <a:gd name="T43" fmla="*/ 32 h 66"/>
                    <a:gd name="T44" fmla="*/ 19 w 75"/>
                    <a:gd name="T45" fmla="*/ 16 h 66"/>
                    <a:gd name="T46" fmla="*/ 10 w 75"/>
                    <a:gd name="T47" fmla="*/ 3 h 66"/>
                    <a:gd name="T48" fmla="*/ 0 w 75"/>
                    <a:gd name="T49" fmla="*/ 0 h 66"/>
                    <a:gd name="T50" fmla="*/ 0 w 75"/>
                    <a:gd name="T51" fmla="*/ 22 h 66"/>
                    <a:gd name="T52" fmla="*/ 5 w 75"/>
                    <a:gd name="T53" fmla="*/ 39 h 66"/>
                    <a:gd name="T54" fmla="*/ 9 w 75"/>
                    <a:gd name="T55" fmla="*/ 49 h 66"/>
                    <a:gd name="T56" fmla="*/ 12 w 75"/>
                    <a:gd name="T57" fmla="*/ 53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8" name="Freeform 4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3 w 75"/>
                    <a:gd name="T1" fmla="*/ 41 h 63"/>
                    <a:gd name="T2" fmla="*/ 4 w 75"/>
                    <a:gd name="T3" fmla="*/ 46 h 63"/>
                    <a:gd name="T4" fmla="*/ 10 w 75"/>
                    <a:gd name="T5" fmla="*/ 50 h 63"/>
                    <a:gd name="T6" fmla="*/ 14 w 75"/>
                    <a:gd name="T7" fmla="*/ 56 h 63"/>
                    <a:gd name="T8" fmla="*/ 16 w 75"/>
                    <a:gd name="T9" fmla="*/ 57 h 63"/>
                    <a:gd name="T10" fmla="*/ 23 w 75"/>
                    <a:gd name="T11" fmla="*/ 60 h 63"/>
                    <a:gd name="T12" fmla="*/ 32 w 75"/>
                    <a:gd name="T13" fmla="*/ 63 h 63"/>
                    <a:gd name="T14" fmla="*/ 42 w 75"/>
                    <a:gd name="T15" fmla="*/ 63 h 63"/>
                    <a:gd name="T16" fmla="*/ 54 w 75"/>
                    <a:gd name="T17" fmla="*/ 61 h 63"/>
                    <a:gd name="T18" fmla="*/ 64 w 75"/>
                    <a:gd name="T19" fmla="*/ 58 h 63"/>
                    <a:gd name="T20" fmla="*/ 72 w 75"/>
                    <a:gd name="T21" fmla="*/ 54 h 63"/>
                    <a:gd name="T22" fmla="*/ 75 w 75"/>
                    <a:gd name="T23" fmla="*/ 47 h 63"/>
                    <a:gd name="T24" fmla="*/ 73 w 75"/>
                    <a:gd name="T25" fmla="*/ 40 h 63"/>
                    <a:gd name="T26" fmla="*/ 67 w 75"/>
                    <a:gd name="T27" fmla="*/ 34 h 63"/>
                    <a:gd name="T28" fmla="*/ 60 w 75"/>
                    <a:gd name="T29" fmla="*/ 30 h 63"/>
                    <a:gd name="T30" fmla="*/ 53 w 75"/>
                    <a:gd name="T31" fmla="*/ 28 h 63"/>
                    <a:gd name="T32" fmla="*/ 45 w 75"/>
                    <a:gd name="T33" fmla="*/ 30 h 63"/>
                    <a:gd name="T34" fmla="*/ 36 w 75"/>
                    <a:gd name="T35" fmla="*/ 31 h 63"/>
                    <a:gd name="T36" fmla="*/ 31 w 75"/>
                    <a:gd name="T37" fmla="*/ 33 h 63"/>
                    <a:gd name="T38" fmla="*/ 26 w 75"/>
                    <a:gd name="T39" fmla="*/ 36 h 63"/>
                    <a:gd name="T40" fmla="*/ 25 w 75"/>
                    <a:gd name="T41" fmla="*/ 36 h 63"/>
                    <a:gd name="T42" fmla="*/ 23 w 75"/>
                    <a:gd name="T43" fmla="*/ 30 h 63"/>
                    <a:gd name="T44" fmla="*/ 17 w 75"/>
                    <a:gd name="T45" fmla="*/ 15 h 63"/>
                    <a:gd name="T46" fmla="*/ 10 w 75"/>
                    <a:gd name="T47" fmla="*/ 2 h 63"/>
                    <a:gd name="T48" fmla="*/ 0 w 75"/>
                    <a:gd name="T49" fmla="*/ 0 h 63"/>
                    <a:gd name="T50" fmla="*/ 0 w 75"/>
                    <a:gd name="T51" fmla="*/ 15 h 63"/>
                    <a:gd name="T52" fmla="*/ 1 w 75"/>
                    <a:gd name="T53" fmla="*/ 28 h 63"/>
                    <a:gd name="T54" fmla="*/ 3 w 75"/>
                    <a:gd name="T55" fmla="*/ 38 h 63"/>
                    <a:gd name="T56" fmla="*/ 3 w 75"/>
                    <a:gd name="T57" fmla="*/ 41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79" name="Freeform 4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88 w 250"/>
                    <a:gd name="T1" fmla="*/ 37 h 290"/>
                    <a:gd name="T2" fmla="*/ 69 w 250"/>
                    <a:gd name="T3" fmla="*/ 49 h 290"/>
                    <a:gd name="T4" fmla="*/ 53 w 250"/>
                    <a:gd name="T5" fmla="*/ 63 h 290"/>
                    <a:gd name="T6" fmla="*/ 39 w 250"/>
                    <a:gd name="T7" fmla="*/ 79 h 290"/>
                    <a:gd name="T8" fmla="*/ 25 w 250"/>
                    <a:gd name="T9" fmla="*/ 96 h 290"/>
                    <a:gd name="T10" fmla="*/ 15 w 250"/>
                    <a:gd name="T11" fmla="*/ 115 h 290"/>
                    <a:gd name="T12" fmla="*/ 8 w 250"/>
                    <a:gd name="T13" fmla="*/ 135 h 290"/>
                    <a:gd name="T14" fmla="*/ 3 w 250"/>
                    <a:gd name="T15" fmla="*/ 157 h 290"/>
                    <a:gd name="T16" fmla="*/ 0 w 250"/>
                    <a:gd name="T17" fmla="*/ 178 h 290"/>
                    <a:gd name="T18" fmla="*/ 3 w 250"/>
                    <a:gd name="T19" fmla="*/ 208 h 290"/>
                    <a:gd name="T20" fmla="*/ 15 w 250"/>
                    <a:gd name="T21" fmla="*/ 233 h 290"/>
                    <a:gd name="T22" fmla="*/ 33 w 250"/>
                    <a:gd name="T23" fmla="*/ 254 h 290"/>
                    <a:gd name="T24" fmla="*/ 56 w 250"/>
                    <a:gd name="T25" fmla="*/ 270 h 290"/>
                    <a:gd name="T26" fmla="*/ 83 w 250"/>
                    <a:gd name="T27" fmla="*/ 283 h 290"/>
                    <a:gd name="T28" fmla="*/ 110 w 250"/>
                    <a:gd name="T29" fmla="*/ 289 h 290"/>
                    <a:gd name="T30" fmla="*/ 140 w 250"/>
                    <a:gd name="T31" fmla="*/ 290 h 290"/>
                    <a:gd name="T32" fmla="*/ 168 w 250"/>
                    <a:gd name="T33" fmla="*/ 286 h 290"/>
                    <a:gd name="T34" fmla="*/ 174 w 250"/>
                    <a:gd name="T35" fmla="*/ 286 h 290"/>
                    <a:gd name="T36" fmla="*/ 179 w 250"/>
                    <a:gd name="T37" fmla="*/ 283 h 290"/>
                    <a:gd name="T38" fmla="*/ 184 w 250"/>
                    <a:gd name="T39" fmla="*/ 279 h 290"/>
                    <a:gd name="T40" fmla="*/ 185 w 250"/>
                    <a:gd name="T41" fmla="*/ 273 h 290"/>
                    <a:gd name="T42" fmla="*/ 182 w 250"/>
                    <a:gd name="T43" fmla="*/ 266 h 290"/>
                    <a:gd name="T44" fmla="*/ 176 w 250"/>
                    <a:gd name="T45" fmla="*/ 260 h 290"/>
                    <a:gd name="T46" fmla="*/ 169 w 250"/>
                    <a:gd name="T47" fmla="*/ 254 h 290"/>
                    <a:gd name="T48" fmla="*/ 162 w 250"/>
                    <a:gd name="T49" fmla="*/ 252 h 290"/>
                    <a:gd name="T50" fmla="*/ 147 w 250"/>
                    <a:gd name="T51" fmla="*/ 247 h 290"/>
                    <a:gd name="T52" fmla="*/ 132 w 250"/>
                    <a:gd name="T53" fmla="*/ 244 h 290"/>
                    <a:gd name="T54" fmla="*/ 118 w 250"/>
                    <a:gd name="T55" fmla="*/ 242 h 290"/>
                    <a:gd name="T56" fmla="*/ 105 w 250"/>
                    <a:gd name="T57" fmla="*/ 239 h 290"/>
                    <a:gd name="T58" fmla="*/ 91 w 250"/>
                    <a:gd name="T59" fmla="*/ 234 h 290"/>
                    <a:gd name="T60" fmla="*/ 78 w 250"/>
                    <a:gd name="T61" fmla="*/ 229 h 290"/>
                    <a:gd name="T62" fmla="*/ 66 w 250"/>
                    <a:gd name="T63" fmla="*/ 221 h 290"/>
                    <a:gd name="T64" fmla="*/ 55 w 250"/>
                    <a:gd name="T65" fmla="*/ 210 h 290"/>
                    <a:gd name="T66" fmla="*/ 50 w 250"/>
                    <a:gd name="T67" fmla="*/ 161 h 290"/>
                    <a:gd name="T68" fmla="*/ 62 w 250"/>
                    <a:gd name="T69" fmla="*/ 121 h 290"/>
                    <a:gd name="T70" fmla="*/ 85 w 250"/>
                    <a:gd name="T71" fmla="*/ 89 h 290"/>
                    <a:gd name="T72" fmla="*/ 118 w 250"/>
                    <a:gd name="T73" fmla="*/ 63 h 290"/>
                    <a:gd name="T74" fmla="*/ 153 w 250"/>
                    <a:gd name="T75" fmla="*/ 43 h 290"/>
                    <a:gd name="T76" fmla="*/ 190 w 250"/>
                    <a:gd name="T77" fmla="*/ 27 h 290"/>
                    <a:gd name="T78" fmla="*/ 223 w 250"/>
                    <a:gd name="T79" fmla="*/ 16 h 290"/>
                    <a:gd name="T80" fmla="*/ 250 w 250"/>
                    <a:gd name="T81" fmla="*/ 6 h 290"/>
                    <a:gd name="T82" fmla="*/ 234 w 250"/>
                    <a:gd name="T83" fmla="*/ 2 h 290"/>
                    <a:gd name="T84" fmla="*/ 216 w 250"/>
                    <a:gd name="T85" fmla="*/ 0 h 290"/>
                    <a:gd name="T86" fmla="*/ 196 w 250"/>
                    <a:gd name="T87" fmla="*/ 3 h 290"/>
                    <a:gd name="T88" fmla="*/ 174 w 250"/>
                    <a:gd name="T89" fmla="*/ 6 h 290"/>
                    <a:gd name="T90" fmla="*/ 152 w 250"/>
                    <a:gd name="T91" fmla="*/ 13 h 290"/>
                    <a:gd name="T92" fmla="*/ 130 w 250"/>
                    <a:gd name="T93" fmla="*/ 20 h 290"/>
                    <a:gd name="T94" fmla="*/ 107 w 250"/>
                    <a:gd name="T95" fmla="*/ 29 h 290"/>
                    <a:gd name="T96" fmla="*/ 88 w 250"/>
                    <a:gd name="T97" fmla="*/ 37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0" name="Freeform 4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135 w 160"/>
                    <a:gd name="T1" fmla="*/ 73 h 225"/>
                    <a:gd name="T2" fmla="*/ 141 w 160"/>
                    <a:gd name="T3" fmla="*/ 96 h 225"/>
                    <a:gd name="T4" fmla="*/ 140 w 160"/>
                    <a:gd name="T5" fmla="*/ 118 h 225"/>
                    <a:gd name="T6" fmla="*/ 129 w 160"/>
                    <a:gd name="T7" fmla="*/ 135 h 225"/>
                    <a:gd name="T8" fmla="*/ 115 w 160"/>
                    <a:gd name="T9" fmla="*/ 151 h 225"/>
                    <a:gd name="T10" fmla="*/ 97 w 160"/>
                    <a:gd name="T11" fmla="*/ 165 h 225"/>
                    <a:gd name="T12" fmla="*/ 76 w 160"/>
                    <a:gd name="T13" fmla="*/ 179 h 225"/>
                    <a:gd name="T14" fmla="*/ 56 w 160"/>
                    <a:gd name="T15" fmla="*/ 192 h 225"/>
                    <a:gd name="T16" fmla="*/ 38 w 160"/>
                    <a:gd name="T17" fmla="*/ 205 h 225"/>
                    <a:gd name="T18" fmla="*/ 35 w 160"/>
                    <a:gd name="T19" fmla="*/ 210 h 225"/>
                    <a:gd name="T20" fmla="*/ 34 w 160"/>
                    <a:gd name="T21" fmla="*/ 212 h 225"/>
                    <a:gd name="T22" fmla="*/ 34 w 160"/>
                    <a:gd name="T23" fmla="*/ 217 h 225"/>
                    <a:gd name="T24" fmla="*/ 35 w 160"/>
                    <a:gd name="T25" fmla="*/ 221 h 225"/>
                    <a:gd name="T26" fmla="*/ 40 w 160"/>
                    <a:gd name="T27" fmla="*/ 224 h 225"/>
                    <a:gd name="T28" fmla="*/ 44 w 160"/>
                    <a:gd name="T29" fmla="*/ 225 h 225"/>
                    <a:gd name="T30" fmla="*/ 47 w 160"/>
                    <a:gd name="T31" fmla="*/ 225 h 225"/>
                    <a:gd name="T32" fmla="*/ 51 w 160"/>
                    <a:gd name="T33" fmla="*/ 224 h 225"/>
                    <a:gd name="T34" fmla="*/ 75 w 160"/>
                    <a:gd name="T35" fmla="*/ 211 h 225"/>
                    <a:gd name="T36" fmla="*/ 97 w 160"/>
                    <a:gd name="T37" fmla="*/ 197 h 225"/>
                    <a:gd name="T38" fmla="*/ 117 w 160"/>
                    <a:gd name="T39" fmla="*/ 181 h 225"/>
                    <a:gd name="T40" fmla="*/ 137 w 160"/>
                    <a:gd name="T41" fmla="*/ 162 h 225"/>
                    <a:gd name="T42" fmla="*/ 150 w 160"/>
                    <a:gd name="T43" fmla="*/ 142 h 225"/>
                    <a:gd name="T44" fmla="*/ 159 w 160"/>
                    <a:gd name="T45" fmla="*/ 119 h 225"/>
                    <a:gd name="T46" fmla="*/ 160 w 160"/>
                    <a:gd name="T47" fmla="*/ 95 h 225"/>
                    <a:gd name="T48" fmla="*/ 154 w 160"/>
                    <a:gd name="T49" fmla="*/ 69 h 225"/>
                    <a:gd name="T50" fmla="*/ 141 w 160"/>
                    <a:gd name="T51" fmla="*/ 49 h 225"/>
                    <a:gd name="T52" fmla="*/ 122 w 160"/>
                    <a:gd name="T53" fmla="*/ 31 h 225"/>
                    <a:gd name="T54" fmla="*/ 98 w 160"/>
                    <a:gd name="T55" fmla="*/ 18 h 225"/>
                    <a:gd name="T56" fmla="*/ 72 w 160"/>
                    <a:gd name="T57" fmla="*/ 8 h 225"/>
                    <a:gd name="T58" fmla="*/ 46 w 160"/>
                    <a:gd name="T59" fmla="*/ 3 h 225"/>
                    <a:gd name="T60" fmla="*/ 24 w 160"/>
                    <a:gd name="T61" fmla="*/ 0 h 225"/>
                    <a:gd name="T62" fmla="*/ 7 w 160"/>
                    <a:gd name="T63" fmla="*/ 0 h 225"/>
                    <a:gd name="T64" fmla="*/ 0 w 160"/>
                    <a:gd name="T65" fmla="*/ 4 h 225"/>
                    <a:gd name="T66" fmla="*/ 18 w 160"/>
                    <a:gd name="T67" fmla="*/ 11 h 225"/>
                    <a:gd name="T68" fmla="*/ 37 w 160"/>
                    <a:gd name="T69" fmla="*/ 17 h 225"/>
                    <a:gd name="T70" fmla="*/ 57 w 160"/>
                    <a:gd name="T71" fmla="*/ 23 h 225"/>
                    <a:gd name="T72" fmla="*/ 76 w 160"/>
                    <a:gd name="T73" fmla="*/ 29 h 225"/>
                    <a:gd name="T74" fmla="*/ 95 w 160"/>
                    <a:gd name="T75" fmla="*/ 36 h 225"/>
                    <a:gd name="T76" fmla="*/ 112 w 160"/>
                    <a:gd name="T77" fmla="*/ 46 h 225"/>
                    <a:gd name="T78" fmla="*/ 125 w 160"/>
                    <a:gd name="T79" fmla="*/ 57 h 225"/>
                    <a:gd name="T80" fmla="*/ 135 w 160"/>
                    <a:gd name="T81" fmla="*/ 7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1" name="Freeform 4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127 w 404"/>
                    <a:gd name="T1" fmla="*/ 87 h 472"/>
                    <a:gd name="T2" fmla="*/ 68 w 404"/>
                    <a:gd name="T3" fmla="*/ 143 h 472"/>
                    <a:gd name="T4" fmla="*/ 22 w 404"/>
                    <a:gd name="T5" fmla="*/ 208 h 472"/>
                    <a:gd name="T6" fmla="*/ 0 w 404"/>
                    <a:gd name="T7" fmla="*/ 283 h 472"/>
                    <a:gd name="T8" fmla="*/ 5 w 404"/>
                    <a:gd name="T9" fmla="*/ 333 h 472"/>
                    <a:gd name="T10" fmla="*/ 12 w 404"/>
                    <a:gd name="T11" fmla="*/ 353 h 472"/>
                    <a:gd name="T12" fmla="*/ 25 w 404"/>
                    <a:gd name="T13" fmla="*/ 372 h 472"/>
                    <a:gd name="T14" fmla="*/ 41 w 404"/>
                    <a:gd name="T15" fmla="*/ 388 h 472"/>
                    <a:gd name="T16" fmla="*/ 71 w 404"/>
                    <a:gd name="T17" fmla="*/ 405 h 472"/>
                    <a:gd name="T18" fmla="*/ 109 w 404"/>
                    <a:gd name="T19" fmla="*/ 424 h 472"/>
                    <a:gd name="T20" fmla="*/ 150 w 404"/>
                    <a:gd name="T21" fmla="*/ 438 h 472"/>
                    <a:gd name="T22" fmla="*/ 191 w 404"/>
                    <a:gd name="T23" fmla="*/ 449 h 472"/>
                    <a:gd name="T24" fmla="*/ 234 w 404"/>
                    <a:gd name="T25" fmla="*/ 458 h 472"/>
                    <a:gd name="T26" fmla="*/ 276 w 404"/>
                    <a:gd name="T27" fmla="*/ 464 h 472"/>
                    <a:gd name="T28" fmla="*/ 319 w 404"/>
                    <a:gd name="T29" fmla="*/ 468 h 472"/>
                    <a:gd name="T30" fmla="*/ 363 w 404"/>
                    <a:gd name="T31" fmla="*/ 471 h 472"/>
                    <a:gd name="T32" fmla="*/ 391 w 404"/>
                    <a:gd name="T33" fmla="*/ 472 h 472"/>
                    <a:gd name="T34" fmla="*/ 401 w 404"/>
                    <a:gd name="T35" fmla="*/ 464 h 472"/>
                    <a:gd name="T36" fmla="*/ 404 w 404"/>
                    <a:gd name="T37" fmla="*/ 451 h 472"/>
                    <a:gd name="T38" fmla="*/ 395 w 404"/>
                    <a:gd name="T39" fmla="*/ 441 h 472"/>
                    <a:gd name="T40" fmla="*/ 369 w 404"/>
                    <a:gd name="T41" fmla="*/ 434 h 472"/>
                    <a:gd name="T42" fmla="*/ 331 w 404"/>
                    <a:gd name="T43" fmla="*/ 426 h 472"/>
                    <a:gd name="T44" fmla="*/ 291 w 404"/>
                    <a:gd name="T45" fmla="*/ 421 h 472"/>
                    <a:gd name="T46" fmla="*/ 251 w 404"/>
                    <a:gd name="T47" fmla="*/ 415 h 472"/>
                    <a:gd name="T48" fmla="*/ 213 w 404"/>
                    <a:gd name="T49" fmla="*/ 408 h 472"/>
                    <a:gd name="T50" fmla="*/ 175 w 404"/>
                    <a:gd name="T51" fmla="*/ 398 h 472"/>
                    <a:gd name="T52" fmla="*/ 138 w 404"/>
                    <a:gd name="T53" fmla="*/ 386 h 472"/>
                    <a:gd name="T54" fmla="*/ 102 w 404"/>
                    <a:gd name="T55" fmla="*/ 372 h 472"/>
                    <a:gd name="T56" fmla="*/ 69 w 404"/>
                    <a:gd name="T57" fmla="*/ 352 h 472"/>
                    <a:gd name="T58" fmla="*/ 49 w 404"/>
                    <a:gd name="T59" fmla="*/ 324 h 472"/>
                    <a:gd name="T60" fmla="*/ 43 w 404"/>
                    <a:gd name="T61" fmla="*/ 290 h 472"/>
                    <a:gd name="T62" fmla="*/ 49 w 404"/>
                    <a:gd name="T63" fmla="*/ 250 h 472"/>
                    <a:gd name="T64" fmla="*/ 65 w 404"/>
                    <a:gd name="T65" fmla="*/ 212 h 472"/>
                    <a:gd name="T66" fmla="*/ 90 w 404"/>
                    <a:gd name="T67" fmla="*/ 172 h 472"/>
                    <a:gd name="T68" fmla="*/ 119 w 404"/>
                    <a:gd name="T69" fmla="*/ 138 h 472"/>
                    <a:gd name="T70" fmla="*/ 154 w 404"/>
                    <a:gd name="T71" fmla="*/ 103 h 472"/>
                    <a:gd name="T72" fmla="*/ 193 w 404"/>
                    <a:gd name="T73" fmla="*/ 71 h 472"/>
                    <a:gd name="T74" fmla="*/ 245 w 404"/>
                    <a:gd name="T75" fmla="*/ 47 h 472"/>
                    <a:gd name="T76" fmla="*/ 298 w 404"/>
                    <a:gd name="T77" fmla="*/ 25 h 472"/>
                    <a:gd name="T78" fmla="*/ 332 w 404"/>
                    <a:gd name="T79" fmla="*/ 8 h 472"/>
                    <a:gd name="T80" fmla="*/ 322 w 404"/>
                    <a:gd name="T81" fmla="*/ 0 h 472"/>
                    <a:gd name="T82" fmla="*/ 278 w 404"/>
                    <a:gd name="T83" fmla="*/ 5 h 472"/>
                    <a:gd name="T84" fmla="*/ 226 w 404"/>
                    <a:gd name="T85" fmla="*/ 23 h 472"/>
                    <a:gd name="T86" fmla="*/ 178 w 404"/>
                    <a:gd name="T87" fmla="*/ 47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2" name="Freeform 4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294 w 354"/>
                    <a:gd name="T1" fmla="*/ 96 h 315"/>
                    <a:gd name="T2" fmla="*/ 310 w 354"/>
                    <a:gd name="T3" fmla="*/ 113 h 315"/>
                    <a:gd name="T4" fmla="*/ 320 w 354"/>
                    <a:gd name="T5" fmla="*/ 133 h 315"/>
                    <a:gd name="T6" fmla="*/ 325 w 354"/>
                    <a:gd name="T7" fmla="*/ 155 h 315"/>
                    <a:gd name="T8" fmla="*/ 325 w 354"/>
                    <a:gd name="T9" fmla="*/ 178 h 315"/>
                    <a:gd name="T10" fmla="*/ 322 w 354"/>
                    <a:gd name="T11" fmla="*/ 197 h 315"/>
                    <a:gd name="T12" fmla="*/ 316 w 354"/>
                    <a:gd name="T13" fmla="*/ 212 h 315"/>
                    <a:gd name="T14" fmla="*/ 306 w 354"/>
                    <a:gd name="T15" fmla="*/ 228 h 315"/>
                    <a:gd name="T16" fmla="*/ 295 w 354"/>
                    <a:gd name="T17" fmla="*/ 241 h 315"/>
                    <a:gd name="T18" fmla="*/ 282 w 354"/>
                    <a:gd name="T19" fmla="*/ 256 h 315"/>
                    <a:gd name="T20" fmla="*/ 269 w 354"/>
                    <a:gd name="T21" fmla="*/ 267 h 315"/>
                    <a:gd name="T22" fmla="*/ 256 w 354"/>
                    <a:gd name="T23" fmla="*/ 280 h 315"/>
                    <a:gd name="T24" fmla="*/ 243 w 354"/>
                    <a:gd name="T25" fmla="*/ 293 h 315"/>
                    <a:gd name="T26" fmla="*/ 240 w 354"/>
                    <a:gd name="T27" fmla="*/ 297 h 315"/>
                    <a:gd name="T28" fmla="*/ 240 w 354"/>
                    <a:gd name="T29" fmla="*/ 302 h 315"/>
                    <a:gd name="T30" fmla="*/ 240 w 354"/>
                    <a:gd name="T31" fmla="*/ 306 h 315"/>
                    <a:gd name="T32" fmla="*/ 243 w 354"/>
                    <a:gd name="T33" fmla="*/ 310 h 315"/>
                    <a:gd name="T34" fmla="*/ 247 w 354"/>
                    <a:gd name="T35" fmla="*/ 313 h 315"/>
                    <a:gd name="T36" fmla="*/ 253 w 354"/>
                    <a:gd name="T37" fmla="*/ 315 h 315"/>
                    <a:gd name="T38" fmla="*/ 257 w 354"/>
                    <a:gd name="T39" fmla="*/ 313 h 315"/>
                    <a:gd name="T40" fmla="*/ 262 w 354"/>
                    <a:gd name="T41" fmla="*/ 310 h 315"/>
                    <a:gd name="T42" fmla="*/ 291 w 354"/>
                    <a:gd name="T43" fmla="*/ 292 h 315"/>
                    <a:gd name="T44" fmla="*/ 316 w 354"/>
                    <a:gd name="T45" fmla="*/ 267 h 315"/>
                    <a:gd name="T46" fmla="*/ 335 w 354"/>
                    <a:gd name="T47" fmla="*/ 240 h 315"/>
                    <a:gd name="T48" fmla="*/ 348 w 354"/>
                    <a:gd name="T49" fmla="*/ 208 h 315"/>
                    <a:gd name="T50" fmla="*/ 354 w 354"/>
                    <a:gd name="T51" fmla="*/ 177 h 315"/>
                    <a:gd name="T52" fmla="*/ 351 w 354"/>
                    <a:gd name="T53" fmla="*/ 143 h 315"/>
                    <a:gd name="T54" fmla="*/ 339 w 354"/>
                    <a:gd name="T55" fmla="*/ 113 h 315"/>
                    <a:gd name="T56" fmla="*/ 316 w 354"/>
                    <a:gd name="T57" fmla="*/ 86 h 315"/>
                    <a:gd name="T58" fmla="*/ 298 w 354"/>
                    <a:gd name="T59" fmla="*/ 72 h 315"/>
                    <a:gd name="T60" fmla="*/ 278 w 354"/>
                    <a:gd name="T61" fmla="*/ 60 h 315"/>
                    <a:gd name="T62" fmla="*/ 256 w 354"/>
                    <a:gd name="T63" fmla="*/ 49 h 315"/>
                    <a:gd name="T64" fmla="*/ 231 w 354"/>
                    <a:gd name="T65" fmla="*/ 39 h 315"/>
                    <a:gd name="T66" fmla="*/ 206 w 354"/>
                    <a:gd name="T67" fmla="*/ 29 h 315"/>
                    <a:gd name="T68" fmla="*/ 181 w 354"/>
                    <a:gd name="T69" fmla="*/ 21 h 315"/>
                    <a:gd name="T70" fmla="*/ 155 w 354"/>
                    <a:gd name="T71" fmla="*/ 16 h 315"/>
                    <a:gd name="T72" fmla="*/ 130 w 354"/>
                    <a:gd name="T73" fmla="*/ 10 h 315"/>
                    <a:gd name="T74" fmla="*/ 105 w 354"/>
                    <a:gd name="T75" fmla="*/ 6 h 315"/>
                    <a:gd name="T76" fmla="*/ 83 w 354"/>
                    <a:gd name="T77" fmla="*/ 3 h 315"/>
                    <a:gd name="T78" fmla="*/ 61 w 354"/>
                    <a:gd name="T79" fmla="*/ 0 h 315"/>
                    <a:gd name="T80" fmla="*/ 43 w 354"/>
                    <a:gd name="T81" fmla="*/ 0 h 315"/>
                    <a:gd name="T82" fmla="*/ 27 w 354"/>
                    <a:gd name="T83" fmla="*/ 0 h 315"/>
                    <a:gd name="T84" fmla="*/ 14 w 354"/>
                    <a:gd name="T85" fmla="*/ 0 h 315"/>
                    <a:gd name="T86" fmla="*/ 5 w 354"/>
                    <a:gd name="T87" fmla="*/ 3 h 315"/>
                    <a:gd name="T88" fmla="*/ 0 w 354"/>
                    <a:gd name="T89" fmla="*/ 6 h 315"/>
                    <a:gd name="T90" fmla="*/ 15 w 354"/>
                    <a:gd name="T91" fmla="*/ 8 h 315"/>
                    <a:gd name="T92" fmla="*/ 30 w 354"/>
                    <a:gd name="T93" fmla="*/ 10 h 315"/>
                    <a:gd name="T94" fmla="*/ 47 w 354"/>
                    <a:gd name="T95" fmla="*/ 13 h 315"/>
                    <a:gd name="T96" fmla="*/ 65 w 354"/>
                    <a:gd name="T97" fmla="*/ 16 h 315"/>
                    <a:gd name="T98" fmla="*/ 83 w 354"/>
                    <a:gd name="T99" fmla="*/ 20 h 315"/>
                    <a:gd name="T100" fmla="*/ 103 w 354"/>
                    <a:gd name="T101" fmla="*/ 23 h 315"/>
                    <a:gd name="T102" fmla="*/ 122 w 354"/>
                    <a:gd name="T103" fmla="*/ 27 h 315"/>
                    <a:gd name="T104" fmla="*/ 143 w 354"/>
                    <a:gd name="T105" fmla="*/ 31 h 315"/>
                    <a:gd name="T106" fmla="*/ 162 w 354"/>
                    <a:gd name="T107" fmla="*/ 37 h 315"/>
                    <a:gd name="T108" fmla="*/ 182 w 354"/>
                    <a:gd name="T109" fmla="*/ 43 h 315"/>
                    <a:gd name="T110" fmla="*/ 203 w 354"/>
                    <a:gd name="T111" fmla="*/ 49 h 315"/>
                    <a:gd name="T112" fmla="*/ 222 w 354"/>
                    <a:gd name="T113" fmla="*/ 56 h 315"/>
                    <a:gd name="T114" fmla="*/ 241 w 354"/>
                    <a:gd name="T115" fmla="*/ 64 h 315"/>
                    <a:gd name="T116" fmla="*/ 260 w 354"/>
                    <a:gd name="T117" fmla="*/ 75 h 315"/>
                    <a:gd name="T118" fmla="*/ 278 w 354"/>
                    <a:gd name="T119" fmla="*/ 85 h 315"/>
                    <a:gd name="T120" fmla="*/ 294 w 354"/>
                    <a:gd name="T121" fmla="*/ 96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3" name="Freeform 4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162 h 297"/>
                    <a:gd name="T2" fmla="*/ 0 w 143"/>
                    <a:gd name="T3" fmla="*/ 187 h 297"/>
                    <a:gd name="T4" fmla="*/ 5 w 143"/>
                    <a:gd name="T5" fmla="*/ 210 h 297"/>
                    <a:gd name="T6" fmla="*/ 16 w 143"/>
                    <a:gd name="T7" fmla="*/ 231 h 297"/>
                    <a:gd name="T8" fmla="*/ 30 w 143"/>
                    <a:gd name="T9" fmla="*/ 250 h 297"/>
                    <a:gd name="T10" fmla="*/ 48 w 143"/>
                    <a:gd name="T11" fmla="*/ 266 h 297"/>
                    <a:gd name="T12" fmla="*/ 69 w 143"/>
                    <a:gd name="T13" fmla="*/ 280 h 297"/>
                    <a:gd name="T14" fmla="*/ 92 w 143"/>
                    <a:gd name="T15" fmla="*/ 290 h 297"/>
                    <a:gd name="T16" fmla="*/ 116 w 143"/>
                    <a:gd name="T17" fmla="*/ 296 h 297"/>
                    <a:gd name="T18" fmla="*/ 123 w 143"/>
                    <a:gd name="T19" fmla="*/ 297 h 297"/>
                    <a:gd name="T20" fmla="*/ 130 w 143"/>
                    <a:gd name="T21" fmla="*/ 295 h 297"/>
                    <a:gd name="T22" fmla="*/ 136 w 143"/>
                    <a:gd name="T23" fmla="*/ 290 h 297"/>
                    <a:gd name="T24" fmla="*/ 139 w 143"/>
                    <a:gd name="T25" fmla="*/ 284 h 297"/>
                    <a:gd name="T26" fmla="*/ 139 w 143"/>
                    <a:gd name="T27" fmla="*/ 277 h 297"/>
                    <a:gd name="T28" fmla="*/ 138 w 143"/>
                    <a:gd name="T29" fmla="*/ 270 h 297"/>
                    <a:gd name="T30" fmla="*/ 133 w 143"/>
                    <a:gd name="T31" fmla="*/ 264 h 297"/>
                    <a:gd name="T32" fmla="*/ 126 w 143"/>
                    <a:gd name="T33" fmla="*/ 261 h 297"/>
                    <a:gd name="T34" fmla="*/ 102 w 143"/>
                    <a:gd name="T35" fmla="*/ 253 h 297"/>
                    <a:gd name="T36" fmla="*/ 80 w 143"/>
                    <a:gd name="T37" fmla="*/ 241 h 297"/>
                    <a:gd name="T38" fmla="*/ 63 w 143"/>
                    <a:gd name="T39" fmla="*/ 226 h 297"/>
                    <a:gd name="T40" fmla="*/ 50 w 143"/>
                    <a:gd name="T41" fmla="*/ 208 h 297"/>
                    <a:gd name="T42" fmla="*/ 41 w 143"/>
                    <a:gd name="T43" fmla="*/ 187 h 297"/>
                    <a:gd name="T44" fmla="*/ 36 w 143"/>
                    <a:gd name="T45" fmla="*/ 164 h 297"/>
                    <a:gd name="T46" fmla="*/ 36 w 143"/>
                    <a:gd name="T47" fmla="*/ 139 h 297"/>
                    <a:gd name="T48" fmla="*/ 44 w 143"/>
                    <a:gd name="T49" fmla="*/ 113 h 297"/>
                    <a:gd name="T50" fmla="*/ 52 w 143"/>
                    <a:gd name="T51" fmla="*/ 95 h 297"/>
                    <a:gd name="T52" fmla="*/ 64 w 143"/>
                    <a:gd name="T53" fmla="*/ 78 h 297"/>
                    <a:gd name="T54" fmla="*/ 77 w 143"/>
                    <a:gd name="T55" fmla="*/ 62 h 297"/>
                    <a:gd name="T56" fmla="*/ 92 w 143"/>
                    <a:gd name="T57" fmla="*/ 47 h 297"/>
                    <a:gd name="T58" fmla="*/ 105 w 143"/>
                    <a:gd name="T59" fmla="*/ 34 h 297"/>
                    <a:gd name="T60" fmla="*/ 120 w 143"/>
                    <a:gd name="T61" fmla="*/ 23 h 297"/>
                    <a:gd name="T62" fmla="*/ 133 w 143"/>
                    <a:gd name="T63" fmla="*/ 11 h 297"/>
                    <a:gd name="T64" fmla="*/ 143 w 143"/>
                    <a:gd name="T65" fmla="*/ 1 h 297"/>
                    <a:gd name="T66" fmla="*/ 133 w 143"/>
                    <a:gd name="T67" fmla="*/ 0 h 297"/>
                    <a:gd name="T68" fmla="*/ 117 w 143"/>
                    <a:gd name="T69" fmla="*/ 7 h 297"/>
                    <a:gd name="T70" fmla="*/ 95 w 143"/>
                    <a:gd name="T71" fmla="*/ 23 h 297"/>
                    <a:gd name="T72" fmla="*/ 70 w 143"/>
                    <a:gd name="T73" fmla="*/ 44 h 297"/>
                    <a:gd name="T74" fmla="*/ 47 w 143"/>
                    <a:gd name="T75" fmla="*/ 72 h 297"/>
                    <a:gd name="T76" fmla="*/ 25 w 143"/>
                    <a:gd name="T77" fmla="*/ 101 h 297"/>
                    <a:gd name="T78" fmla="*/ 8 w 143"/>
                    <a:gd name="T79" fmla="*/ 132 h 297"/>
                    <a:gd name="T80" fmla="*/ 0 w 143"/>
                    <a:gd name="T81" fmla="*/ 162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4" name="Freeform 4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260 w 309"/>
                    <a:gd name="T1" fmla="*/ 155 h 388"/>
                    <a:gd name="T2" fmla="*/ 275 w 309"/>
                    <a:gd name="T3" fmla="*/ 180 h 388"/>
                    <a:gd name="T4" fmla="*/ 282 w 309"/>
                    <a:gd name="T5" fmla="*/ 206 h 388"/>
                    <a:gd name="T6" fmla="*/ 278 w 309"/>
                    <a:gd name="T7" fmla="*/ 234 h 388"/>
                    <a:gd name="T8" fmla="*/ 262 w 309"/>
                    <a:gd name="T9" fmla="*/ 262 h 388"/>
                    <a:gd name="T10" fmla="*/ 237 w 309"/>
                    <a:gd name="T11" fmla="*/ 286 h 388"/>
                    <a:gd name="T12" fmla="*/ 209 w 309"/>
                    <a:gd name="T13" fmla="*/ 308 h 388"/>
                    <a:gd name="T14" fmla="*/ 180 w 309"/>
                    <a:gd name="T15" fmla="*/ 331 h 388"/>
                    <a:gd name="T16" fmla="*/ 162 w 309"/>
                    <a:gd name="T17" fmla="*/ 348 h 388"/>
                    <a:gd name="T18" fmla="*/ 156 w 309"/>
                    <a:gd name="T19" fmla="*/ 359 h 388"/>
                    <a:gd name="T20" fmla="*/ 152 w 309"/>
                    <a:gd name="T21" fmla="*/ 371 h 388"/>
                    <a:gd name="T22" fmla="*/ 153 w 309"/>
                    <a:gd name="T23" fmla="*/ 382 h 388"/>
                    <a:gd name="T24" fmla="*/ 163 w 309"/>
                    <a:gd name="T25" fmla="*/ 388 h 388"/>
                    <a:gd name="T26" fmla="*/ 175 w 309"/>
                    <a:gd name="T27" fmla="*/ 387 h 388"/>
                    <a:gd name="T28" fmla="*/ 194 w 309"/>
                    <a:gd name="T29" fmla="*/ 367 h 388"/>
                    <a:gd name="T30" fmla="*/ 227 w 309"/>
                    <a:gd name="T31" fmla="*/ 337 h 388"/>
                    <a:gd name="T32" fmla="*/ 260 w 309"/>
                    <a:gd name="T33" fmla="*/ 308 h 388"/>
                    <a:gd name="T34" fmla="*/ 290 w 309"/>
                    <a:gd name="T35" fmla="*/ 275 h 388"/>
                    <a:gd name="T36" fmla="*/ 307 w 309"/>
                    <a:gd name="T37" fmla="*/ 234 h 388"/>
                    <a:gd name="T38" fmla="*/ 304 w 309"/>
                    <a:gd name="T39" fmla="*/ 191 h 388"/>
                    <a:gd name="T40" fmla="*/ 285 w 309"/>
                    <a:gd name="T41" fmla="*/ 151 h 388"/>
                    <a:gd name="T42" fmla="*/ 253 w 309"/>
                    <a:gd name="T43" fmla="*/ 118 h 388"/>
                    <a:gd name="T44" fmla="*/ 222 w 309"/>
                    <a:gd name="T45" fmla="*/ 94 h 388"/>
                    <a:gd name="T46" fmla="*/ 191 w 309"/>
                    <a:gd name="T47" fmla="*/ 75 h 388"/>
                    <a:gd name="T48" fmla="*/ 159 w 309"/>
                    <a:gd name="T49" fmla="*/ 55 h 388"/>
                    <a:gd name="T50" fmla="*/ 124 w 309"/>
                    <a:gd name="T51" fmla="*/ 36 h 388"/>
                    <a:gd name="T52" fmla="*/ 92 w 309"/>
                    <a:gd name="T53" fmla="*/ 20 h 388"/>
                    <a:gd name="T54" fmla="*/ 59 w 309"/>
                    <a:gd name="T55" fmla="*/ 9 h 388"/>
                    <a:gd name="T56" fmla="*/ 31 w 309"/>
                    <a:gd name="T57" fmla="*/ 2 h 388"/>
                    <a:gd name="T58" fmla="*/ 9 w 309"/>
                    <a:gd name="T59" fmla="*/ 2 h 388"/>
                    <a:gd name="T60" fmla="*/ 11 w 309"/>
                    <a:gd name="T61" fmla="*/ 7 h 388"/>
                    <a:gd name="T62" fmla="*/ 36 w 309"/>
                    <a:gd name="T63" fmla="*/ 17 h 388"/>
                    <a:gd name="T64" fmla="*/ 65 w 309"/>
                    <a:gd name="T65" fmla="*/ 30 h 388"/>
                    <a:gd name="T66" fmla="*/ 99 w 309"/>
                    <a:gd name="T67" fmla="*/ 46 h 388"/>
                    <a:gd name="T68" fmla="*/ 134 w 309"/>
                    <a:gd name="T69" fmla="*/ 65 h 388"/>
                    <a:gd name="T70" fmla="*/ 169 w 309"/>
                    <a:gd name="T71" fmla="*/ 86 h 388"/>
                    <a:gd name="T72" fmla="*/ 205 w 309"/>
                    <a:gd name="T73" fmla="*/ 109 h 388"/>
                    <a:gd name="T74" fmla="*/ 235 w 309"/>
                    <a:gd name="T75" fmla="*/ 132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5" name="Freeform 4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332 w 406"/>
                    <a:gd name="T1" fmla="*/ 65 h 292"/>
                    <a:gd name="T2" fmla="*/ 351 w 406"/>
                    <a:gd name="T3" fmla="*/ 123 h 292"/>
                    <a:gd name="T4" fmla="*/ 373 w 406"/>
                    <a:gd name="T5" fmla="*/ 181 h 292"/>
                    <a:gd name="T6" fmla="*/ 395 w 406"/>
                    <a:gd name="T7" fmla="*/ 237 h 292"/>
                    <a:gd name="T8" fmla="*/ 406 w 406"/>
                    <a:gd name="T9" fmla="*/ 273 h 292"/>
                    <a:gd name="T10" fmla="*/ 404 w 406"/>
                    <a:gd name="T11" fmla="*/ 284 h 292"/>
                    <a:gd name="T12" fmla="*/ 393 w 406"/>
                    <a:gd name="T13" fmla="*/ 292 h 292"/>
                    <a:gd name="T14" fmla="*/ 381 w 406"/>
                    <a:gd name="T15" fmla="*/ 289 h 292"/>
                    <a:gd name="T16" fmla="*/ 364 w 406"/>
                    <a:gd name="T17" fmla="*/ 251 h 292"/>
                    <a:gd name="T18" fmla="*/ 339 w 406"/>
                    <a:gd name="T19" fmla="*/ 171 h 292"/>
                    <a:gd name="T20" fmla="*/ 318 w 406"/>
                    <a:gd name="T21" fmla="*/ 93 h 292"/>
                    <a:gd name="T22" fmla="*/ 307 w 406"/>
                    <a:gd name="T23" fmla="*/ 42 h 292"/>
                    <a:gd name="T24" fmla="*/ 283 w 406"/>
                    <a:gd name="T25" fmla="*/ 34 h 292"/>
                    <a:gd name="T26" fmla="*/ 239 w 406"/>
                    <a:gd name="T27" fmla="*/ 39 h 292"/>
                    <a:gd name="T28" fmla="*/ 192 w 406"/>
                    <a:gd name="T29" fmla="*/ 50 h 292"/>
                    <a:gd name="T30" fmla="*/ 148 w 406"/>
                    <a:gd name="T31" fmla="*/ 65 h 292"/>
                    <a:gd name="T32" fmla="*/ 106 w 406"/>
                    <a:gd name="T33" fmla="*/ 83 h 292"/>
                    <a:gd name="T34" fmla="*/ 67 w 406"/>
                    <a:gd name="T35" fmla="*/ 103 h 292"/>
                    <a:gd name="T36" fmla="*/ 34 w 406"/>
                    <a:gd name="T37" fmla="*/ 122 h 292"/>
                    <a:gd name="T38" fmla="*/ 9 w 406"/>
                    <a:gd name="T39" fmla="*/ 141 h 292"/>
                    <a:gd name="T40" fmla="*/ 0 w 406"/>
                    <a:gd name="T41" fmla="*/ 133 h 292"/>
                    <a:gd name="T42" fmla="*/ 19 w 406"/>
                    <a:gd name="T43" fmla="*/ 102 h 292"/>
                    <a:gd name="T44" fmla="*/ 53 w 406"/>
                    <a:gd name="T45" fmla="*/ 70 h 292"/>
                    <a:gd name="T46" fmla="*/ 92 w 406"/>
                    <a:gd name="T47" fmla="*/ 43 h 292"/>
                    <a:gd name="T48" fmla="*/ 139 w 406"/>
                    <a:gd name="T49" fmla="*/ 23 h 292"/>
                    <a:gd name="T50" fmla="*/ 210 w 406"/>
                    <a:gd name="T51" fmla="*/ 8 h 292"/>
                    <a:gd name="T52" fmla="*/ 277 w 406"/>
                    <a:gd name="T53" fmla="*/ 1 h 292"/>
                    <a:gd name="T54" fmla="*/ 321 w 406"/>
                    <a:gd name="T55" fmla="*/ 0 h 292"/>
                    <a:gd name="T56" fmla="*/ 336 w 406"/>
                    <a:gd name="T57" fmla="*/ 1 h 292"/>
                    <a:gd name="T58" fmla="*/ 345 w 406"/>
                    <a:gd name="T59" fmla="*/ 11 h 292"/>
                    <a:gd name="T60" fmla="*/ 345 w 406"/>
                    <a:gd name="T61" fmla="*/ 26 h 292"/>
                    <a:gd name="T62" fmla="*/ 335 w 406"/>
                    <a:gd name="T63" fmla="*/ 34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6" name="Freeform 4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82 w 439"/>
                    <a:gd name="T1" fmla="*/ 289 h 960"/>
                    <a:gd name="T2" fmla="*/ 87 w 439"/>
                    <a:gd name="T3" fmla="*/ 316 h 960"/>
                    <a:gd name="T4" fmla="*/ 107 w 439"/>
                    <a:gd name="T5" fmla="*/ 376 h 960"/>
                    <a:gd name="T6" fmla="*/ 141 w 439"/>
                    <a:gd name="T7" fmla="*/ 455 h 960"/>
                    <a:gd name="T8" fmla="*/ 175 w 439"/>
                    <a:gd name="T9" fmla="*/ 533 h 960"/>
                    <a:gd name="T10" fmla="*/ 210 w 439"/>
                    <a:gd name="T11" fmla="*/ 611 h 960"/>
                    <a:gd name="T12" fmla="*/ 248 w 439"/>
                    <a:gd name="T13" fmla="*/ 687 h 960"/>
                    <a:gd name="T14" fmla="*/ 287 w 439"/>
                    <a:gd name="T15" fmla="*/ 763 h 960"/>
                    <a:gd name="T16" fmla="*/ 326 w 439"/>
                    <a:gd name="T17" fmla="*/ 839 h 960"/>
                    <a:gd name="T18" fmla="*/ 367 w 439"/>
                    <a:gd name="T19" fmla="*/ 915 h 960"/>
                    <a:gd name="T20" fmla="*/ 391 w 439"/>
                    <a:gd name="T21" fmla="*/ 957 h 960"/>
                    <a:gd name="T22" fmla="*/ 404 w 439"/>
                    <a:gd name="T23" fmla="*/ 960 h 960"/>
                    <a:gd name="T24" fmla="*/ 420 w 439"/>
                    <a:gd name="T25" fmla="*/ 960 h 960"/>
                    <a:gd name="T26" fmla="*/ 433 w 439"/>
                    <a:gd name="T27" fmla="*/ 957 h 960"/>
                    <a:gd name="T28" fmla="*/ 439 w 439"/>
                    <a:gd name="T29" fmla="*/ 948 h 960"/>
                    <a:gd name="T30" fmla="*/ 436 w 439"/>
                    <a:gd name="T31" fmla="*/ 937 h 960"/>
                    <a:gd name="T32" fmla="*/ 414 w 439"/>
                    <a:gd name="T33" fmla="*/ 902 h 960"/>
                    <a:gd name="T34" fmla="*/ 380 w 439"/>
                    <a:gd name="T35" fmla="*/ 843 h 960"/>
                    <a:gd name="T36" fmla="*/ 348 w 439"/>
                    <a:gd name="T37" fmla="*/ 784 h 960"/>
                    <a:gd name="T38" fmla="*/ 314 w 439"/>
                    <a:gd name="T39" fmla="*/ 724 h 960"/>
                    <a:gd name="T40" fmla="*/ 269 w 439"/>
                    <a:gd name="T41" fmla="*/ 638 h 960"/>
                    <a:gd name="T42" fmla="*/ 216 w 439"/>
                    <a:gd name="T43" fmla="*/ 532 h 960"/>
                    <a:gd name="T44" fmla="*/ 169 w 439"/>
                    <a:gd name="T45" fmla="*/ 424 h 960"/>
                    <a:gd name="T46" fmla="*/ 128 w 439"/>
                    <a:gd name="T47" fmla="*/ 312 h 960"/>
                    <a:gd name="T48" fmla="*/ 91 w 439"/>
                    <a:gd name="T49" fmla="*/ 220 h 960"/>
                    <a:gd name="T50" fmla="*/ 60 w 439"/>
                    <a:gd name="T51" fmla="*/ 139 h 960"/>
                    <a:gd name="T52" fmla="*/ 35 w 439"/>
                    <a:gd name="T53" fmla="*/ 62 h 960"/>
                    <a:gd name="T54" fmla="*/ 15 w 439"/>
                    <a:gd name="T55" fmla="*/ 10 h 960"/>
                    <a:gd name="T56" fmla="*/ 5 w 439"/>
                    <a:gd name="T57" fmla="*/ 1 h 960"/>
                    <a:gd name="T58" fmla="*/ 0 w 439"/>
                    <a:gd name="T59" fmla="*/ 10 h 960"/>
                    <a:gd name="T60" fmla="*/ 6 w 439"/>
                    <a:gd name="T61" fmla="*/ 47 h 960"/>
                    <a:gd name="T62" fmla="*/ 16 w 439"/>
                    <a:gd name="T63" fmla="*/ 115 h 960"/>
                    <a:gd name="T64" fmla="*/ 33 w 439"/>
                    <a:gd name="T65" fmla="*/ 179 h 960"/>
                    <a:gd name="T66" fmla="*/ 56 w 439"/>
                    <a:gd name="T67" fmla="*/ 241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7" name="Freeform 5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2 w 382"/>
                    <a:gd name="T1" fmla="*/ 182 h 198"/>
                    <a:gd name="T2" fmla="*/ 0 w 382"/>
                    <a:gd name="T3" fmla="*/ 187 h 198"/>
                    <a:gd name="T4" fmla="*/ 0 w 382"/>
                    <a:gd name="T5" fmla="*/ 191 h 198"/>
                    <a:gd name="T6" fmla="*/ 2 w 382"/>
                    <a:gd name="T7" fmla="*/ 195 h 198"/>
                    <a:gd name="T8" fmla="*/ 6 w 382"/>
                    <a:gd name="T9" fmla="*/ 198 h 198"/>
                    <a:gd name="T10" fmla="*/ 30 w 382"/>
                    <a:gd name="T11" fmla="*/ 187 h 198"/>
                    <a:gd name="T12" fmla="*/ 52 w 382"/>
                    <a:gd name="T13" fmla="*/ 176 h 198"/>
                    <a:gd name="T14" fmla="*/ 75 w 382"/>
                    <a:gd name="T15" fmla="*/ 166 h 198"/>
                    <a:gd name="T16" fmla="*/ 99 w 382"/>
                    <a:gd name="T17" fmla="*/ 156 h 198"/>
                    <a:gd name="T18" fmla="*/ 124 w 382"/>
                    <a:gd name="T19" fmla="*/ 146 h 198"/>
                    <a:gd name="T20" fmla="*/ 147 w 382"/>
                    <a:gd name="T21" fmla="*/ 138 h 198"/>
                    <a:gd name="T22" fmla="*/ 171 w 382"/>
                    <a:gd name="T23" fmla="*/ 128 h 198"/>
                    <a:gd name="T24" fmla="*/ 194 w 382"/>
                    <a:gd name="T25" fmla="*/ 119 h 198"/>
                    <a:gd name="T26" fmla="*/ 218 w 382"/>
                    <a:gd name="T27" fmla="*/ 109 h 198"/>
                    <a:gd name="T28" fmla="*/ 241 w 382"/>
                    <a:gd name="T29" fmla="*/ 99 h 198"/>
                    <a:gd name="T30" fmla="*/ 265 w 382"/>
                    <a:gd name="T31" fmla="*/ 89 h 198"/>
                    <a:gd name="T32" fmla="*/ 287 w 382"/>
                    <a:gd name="T33" fmla="*/ 77 h 198"/>
                    <a:gd name="T34" fmla="*/ 310 w 382"/>
                    <a:gd name="T35" fmla="*/ 66 h 198"/>
                    <a:gd name="T36" fmla="*/ 332 w 382"/>
                    <a:gd name="T37" fmla="*/ 54 h 198"/>
                    <a:gd name="T38" fmla="*/ 354 w 382"/>
                    <a:gd name="T39" fmla="*/ 41 h 198"/>
                    <a:gd name="T40" fmla="*/ 376 w 382"/>
                    <a:gd name="T41" fmla="*/ 27 h 198"/>
                    <a:gd name="T42" fmla="*/ 381 w 382"/>
                    <a:gd name="T43" fmla="*/ 23 h 198"/>
                    <a:gd name="T44" fmla="*/ 382 w 382"/>
                    <a:gd name="T45" fmla="*/ 17 h 198"/>
                    <a:gd name="T46" fmla="*/ 382 w 382"/>
                    <a:gd name="T47" fmla="*/ 11 h 198"/>
                    <a:gd name="T48" fmla="*/ 379 w 382"/>
                    <a:gd name="T49" fmla="*/ 7 h 198"/>
                    <a:gd name="T50" fmla="*/ 375 w 382"/>
                    <a:gd name="T51" fmla="*/ 3 h 198"/>
                    <a:gd name="T52" fmla="*/ 369 w 382"/>
                    <a:gd name="T53" fmla="*/ 0 h 198"/>
                    <a:gd name="T54" fmla="*/ 363 w 382"/>
                    <a:gd name="T55" fmla="*/ 0 h 198"/>
                    <a:gd name="T56" fmla="*/ 359 w 382"/>
                    <a:gd name="T57" fmla="*/ 3 h 198"/>
                    <a:gd name="T58" fmla="*/ 335 w 382"/>
                    <a:gd name="T59" fmla="*/ 16 h 198"/>
                    <a:gd name="T60" fmla="*/ 309 w 382"/>
                    <a:gd name="T61" fmla="*/ 28 h 198"/>
                    <a:gd name="T62" fmla="*/ 281 w 382"/>
                    <a:gd name="T63" fmla="*/ 41 h 198"/>
                    <a:gd name="T64" fmla="*/ 253 w 382"/>
                    <a:gd name="T65" fmla="*/ 56 h 198"/>
                    <a:gd name="T66" fmla="*/ 223 w 382"/>
                    <a:gd name="T67" fmla="*/ 70 h 198"/>
                    <a:gd name="T68" fmla="*/ 193 w 382"/>
                    <a:gd name="T69" fmla="*/ 84 h 198"/>
                    <a:gd name="T70" fmla="*/ 163 w 382"/>
                    <a:gd name="T71" fmla="*/ 97 h 198"/>
                    <a:gd name="T72" fmla="*/ 135 w 382"/>
                    <a:gd name="T73" fmla="*/ 112 h 198"/>
                    <a:gd name="T74" fmla="*/ 107 w 382"/>
                    <a:gd name="T75" fmla="*/ 125 h 198"/>
                    <a:gd name="T76" fmla="*/ 83 w 382"/>
                    <a:gd name="T77" fmla="*/ 136 h 198"/>
                    <a:gd name="T78" fmla="*/ 61 w 382"/>
                    <a:gd name="T79" fmla="*/ 148 h 198"/>
                    <a:gd name="T80" fmla="*/ 40 w 382"/>
                    <a:gd name="T81" fmla="*/ 158 h 198"/>
                    <a:gd name="T82" fmla="*/ 24 w 382"/>
                    <a:gd name="T83" fmla="*/ 166 h 198"/>
                    <a:gd name="T84" fmla="*/ 12 w 382"/>
                    <a:gd name="T85" fmla="*/ 174 h 198"/>
                    <a:gd name="T86" fmla="*/ 5 w 382"/>
                    <a:gd name="T87" fmla="*/ 179 h 198"/>
                    <a:gd name="T88" fmla="*/ 2 w 382"/>
                    <a:gd name="T89" fmla="*/ 182 h 198"/>
                    <a:gd name="T90" fmla="*/ 2 w 382"/>
                    <a:gd name="T91" fmla="*/ 182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8" name="Freeform 5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119 w 229"/>
                    <a:gd name="T1" fmla="*/ 3 h 240"/>
                    <a:gd name="T2" fmla="*/ 105 w 229"/>
                    <a:gd name="T3" fmla="*/ 1 h 240"/>
                    <a:gd name="T4" fmla="*/ 94 w 229"/>
                    <a:gd name="T5" fmla="*/ 0 h 240"/>
                    <a:gd name="T6" fmla="*/ 75 w 229"/>
                    <a:gd name="T7" fmla="*/ 1 h 240"/>
                    <a:gd name="T8" fmla="*/ 57 w 229"/>
                    <a:gd name="T9" fmla="*/ 4 h 240"/>
                    <a:gd name="T10" fmla="*/ 41 w 229"/>
                    <a:gd name="T11" fmla="*/ 13 h 240"/>
                    <a:gd name="T12" fmla="*/ 17 w 229"/>
                    <a:gd name="T13" fmla="*/ 34 h 240"/>
                    <a:gd name="T14" fmla="*/ 1 w 229"/>
                    <a:gd name="T15" fmla="*/ 76 h 240"/>
                    <a:gd name="T16" fmla="*/ 3 w 229"/>
                    <a:gd name="T17" fmla="*/ 121 h 240"/>
                    <a:gd name="T18" fmla="*/ 16 w 229"/>
                    <a:gd name="T19" fmla="*/ 167 h 240"/>
                    <a:gd name="T20" fmla="*/ 35 w 229"/>
                    <a:gd name="T21" fmla="*/ 200 h 240"/>
                    <a:gd name="T22" fmla="*/ 57 w 229"/>
                    <a:gd name="T23" fmla="*/ 223 h 240"/>
                    <a:gd name="T24" fmla="*/ 85 w 229"/>
                    <a:gd name="T25" fmla="*/ 236 h 240"/>
                    <a:gd name="T26" fmla="*/ 116 w 229"/>
                    <a:gd name="T27" fmla="*/ 240 h 240"/>
                    <a:gd name="T28" fmla="*/ 154 w 229"/>
                    <a:gd name="T29" fmla="*/ 228 h 240"/>
                    <a:gd name="T30" fmla="*/ 192 w 229"/>
                    <a:gd name="T31" fmla="*/ 204 h 240"/>
                    <a:gd name="T32" fmla="*/ 218 w 229"/>
                    <a:gd name="T33" fmla="*/ 171 h 240"/>
                    <a:gd name="T34" fmla="*/ 229 w 229"/>
                    <a:gd name="T35" fmla="*/ 131 h 240"/>
                    <a:gd name="T36" fmla="*/ 224 w 229"/>
                    <a:gd name="T37" fmla="*/ 103 h 240"/>
                    <a:gd name="T38" fmla="*/ 215 w 229"/>
                    <a:gd name="T39" fmla="*/ 95 h 240"/>
                    <a:gd name="T40" fmla="*/ 204 w 229"/>
                    <a:gd name="T41" fmla="*/ 95 h 240"/>
                    <a:gd name="T42" fmla="*/ 195 w 229"/>
                    <a:gd name="T43" fmla="*/ 105 h 240"/>
                    <a:gd name="T44" fmla="*/ 193 w 229"/>
                    <a:gd name="T45" fmla="*/ 126 h 240"/>
                    <a:gd name="T46" fmla="*/ 183 w 229"/>
                    <a:gd name="T47" fmla="*/ 158 h 240"/>
                    <a:gd name="T48" fmla="*/ 164 w 229"/>
                    <a:gd name="T49" fmla="*/ 181 h 240"/>
                    <a:gd name="T50" fmla="*/ 133 w 229"/>
                    <a:gd name="T51" fmla="*/ 195 h 240"/>
                    <a:gd name="T52" fmla="*/ 92 w 229"/>
                    <a:gd name="T53" fmla="*/ 197 h 240"/>
                    <a:gd name="T54" fmla="*/ 63 w 229"/>
                    <a:gd name="T55" fmla="*/ 177 h 240"/>
                    <a:gd name="T56" fmla="*/ 47 w 229"/>
                    <a:gd name="T57" fmla="*/ 142 h 240"/>
                    <a:gd name="T58" fmla="*/ 36 w 229"/>
                    <a:gd name="T59" fmla="*/ 103 h 240"/>
                    <a:gd name="T60" fmla="*/ 35 w 229"/>
                    <a:gd name="T61" fmla="*/ 73 h 240"/>
                    <a:gd name="T62" fmla="*/ 41 w 229"/>
                    <a:gd name="T63" fmla="*/ 50 h 240"/>
                    <a:gd name="T64" fmla="*/ 55 w 229"/>
                    <a:gd name="T65" fmla="*/ 33 h 240"/>
                    <a:gd name="T66" fmla="*/ 77 w 229"/>
                    <a:gd name="T67" fmla="*/ 21 h 240"/>
                    <a:gd name="T68" fmla="*/ 97 w 229"/>
                    <a:gd name="T69" fmla="*/ 19 h 240"/>
                    <a:gd name="T70" fmla="*/ 120 w 229"/>
                    <a:gd name="T71" fmla="*/ 19 h 240"/>
                    <a:gd name="T72" fmla="*/ 139 w 229"/>
                    <a:gd name="T73" fmla="*/ 20 h 240"/>
                    <a:gd name="T74" fmla="*/ 133 w 229"/>
                    <a:gd name="T75" fmla="*/ 9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89" name="Freeform 5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61 w 281"/>
                    <a:gd name="T1" fmla="*/ 10 h 270"/>
                    <a:gd name="T2" fmla="*/ 34 w 281"/>
                    <a:gd name="T3" fmla="*/ 28 h 270"/>
                    <a:gd name="T4" fmla="*/ 15 w 281"/>
                    <a:gd name="T5" fmla="*/ 52 h 270"/>
                    <a:gd name="T6" fmla="*/ 3 w 281"/>
                    <a:gd name="T7" fmla="*/ 81 h 270"/>
                    <a:gd name="T8" fmla="*/ 0 w 281"/>
                    <a:gd name="T9" fmla="*/ 114 h 270"/>
                    <a:gd name="T10" fmla="*/ 6 w 281"/>
                    <a:gd name="T11" fmla="*/ 145 h 270"/>
                    <a:gd name="T12" fmla="*/ 18 w 281"/>
                    <a:gd name="T13" fmla="*/ 176 h 270"/>
                    <a:gd name="T14" fmla="*/ 37 w 281"/>
                    <a:gd name="T15" fmla="*/ 204 h 270"/>
                    <a:gd name="T16" fmla="*/ 65 w 281"/>
                    <a:gd name="T17" fmla="*/ 232 h 270"/>
                    <a:gd name="T18" fmla="*/ 102 w 281"/>
                    <a:gd name="T19" fmla="*/ 258 h 270"/>
                    <a:gd name="T20" fmla="*/ 143 w 281"/>
                    <a:gd name="T21" fmla="*/ 270 h 270"/>
                    <a:gd name="T22" fmla="*/ 185 w 281"/>
                    <a:gd name="T23" fmla="*/ 265 h 270"/>
                    <a:gd name="T24" fmla="*/ 219 w 281"/>
                    <a:gd name="T25" fmla="*/ 240 h 270"/>
                    <a:gd name="T26" fmla="*/ 244 w 281"/>
                    <a:gd name="T27" fmla="*/ 216 h 270"/>
                    <a:gd name="T28" fmla="*/ 263 w 281"/>
                    <a:gd name="T29" fmla="*/ 189 h 270"/>
                    <a:gd name="T30" fmla="*/ 276 w 281"/>
                    <a:gd name="T31" fmla="*/ 158 h 270"/>
                    <a:gd name="T32" fmla="*/ 281 w 281"/>
                    <a:gd name="T33" fmla="*/ 134 h 270"/>
                    <a:gd name="T34" fmla="*/ 275 w 281"/>
                    <a:gd name="T35" fmla="*/ 121 h 270"/>
                    <a:gd name="T36" fmla="*/ 259 w 281"/>
                    <a:gd name="T37" fmla="*/ 117 h 270"/>
                    <a:gd name="T38" fmla="*/ 245 w 281"/>
                    <a:gd name="T39" fmla="*/ 122 h 270"/>
                    <a:gd name="T40" fmla="*/ 243 w 281"/>
                    <a:gd name="T41" fmla="*/ 133 h 270"/>
                    <a:gd name="T42" fmla="*/ 235 w 281"/>
                    <a:gd name="T43" fmla="*/ 151 h 270"/>
                    <a:gd name="T44" fmla="*/ 222 w 281"/>
                    <a:gd name="T45" fmla="*/ 179 h 270"/>
                    <a:gd name="T46" fmla="*/ 199 w 281"/>
                    <a:gd name="T47" fmla="*/ 203 h 270"/>
                    <a:gd name="T48" fmla="*/ 154 w 281"/>
                    <a:gd name="T49" fmla="*/ 212 h 270"/>
                    <a:gd name="T50" fmla="*/ 100 w 281"/>
                    <a:gd name="T51" fmla="*/ 197 h 270"/>
                    <a:gd name="T52" fmla="*/ 59 w 281"/>
                    <a:gd name="T53" fmla="*/ 163 h 270"/>
                    <a:gd name="T54" fmla="*/ 40 w 281"/>
                    <a:gd name="T55" fmla="*/ 114 h 270"/>
                    <a:gd name="T56" fmla="*/ 44 w 281"/>
                    <a:gd name="T57" fmla="*/ 74 h 270"/>
                    <a:gd name="T58" fmla="*/ 59 w 281"/>
                    <a:gd name="T59" fmla="*/ 51 h 270"/>
                    <a:gd name="T60" fmla="*/ 80 w 281"/>
                    <a:gd name="T61" fmla="*/ 31 h 270"/>
                    <a:gd name="T62" fmla="*/ 102 w 281"/>
                    <a:gd name="T63" fmla="*/ 19 h 270"/>
                    <a:gd name="T64" fmla="*/ 110 w 281"/>
                    <a:gd name="T65" fmla="*/ 5 h 270"/>
                    <a:gd name="T66" fmla="*/ 88 w 281"/>
                    <a:gd name="T67" fmla="*/ 2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0" name="Freeform 5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6 h 13"/>
                    <a:gd name="T2" fmla="*/ 2 w 15"/>
                    <a:gd name="T3" fmla="*/ 9 h 13"/>
                    <a:gd name="T4" fmla="*/ 3 w 15"/>
                    <a:gd name="T5" fmla="*/ 11 h 13"/>
                    <a:gd name="T6" fmla="*/ 5 w 15"/>
                    <a:gd name="T7" fmla="*/ 13 h 13"/>
                    <a:gd name="T8" fmla="*/ 8 w 15"/>
                    <a:gd name="T9" fmla="*/ 13 h 13"/>
                    <a:gd name="T10" fmla="*/ 11 w 15"/>
                    <a:gd name="T11" fmla="*/ 13 h 13"/>
                    <a:gd name="T12" fmla="*/ 14 w 15"/>
                    <a:gd name="T13" fmla="*/ 11 h 13"/>
                    <a:gd name="T14" fmla="*/ 15 w 15"/>
                    <a:gd name="T15" fmla="*/ 9 h 13"/>
                    <a:gd name="T16" fmla="*/ 15 w 15"/>
                    <a:gd name="T17" fmla="*/ 6 h 13"/>
                    <a:gd name="T18" fmla="*/ 15 w 15"/>
                    <a:gd name="T19" fmla="*/ 4 h 13"/>
                    <a:gd name="T20" fmla="*/ 14 w 15"/>
                    <a:gd name="T21" fmla="*/ 1 h 13"/>
                    <a:gd name="T22" fmla="*/ 11 w 15"/>
                    <a:gd name="T23" fmla="*/ 0 h 13"/>
                    <a:gd name="T24" fmla="*/ 8 w 15"/>
                    <a:gd name="T25" fmla="*/ 0 h 13"/>
                    <a:gd name="T26" fmla="*/ 5 w 15"/>
                    <a:gd name="T27" fmla="*/ 0 h 13"/>
                    <a:gd name="T28" fmla="*/ 3 w 15"/>
                    <a:gd name="T29" fmla="*/ 1 h 13"/>
                    <a:gd name="T30" fmla="*/ 2 w 15"/>
                    <a:gd name="T31" fmla="*/ 4 h 13"/>
                    <a:gd name="T32" fmla="*/ 0 w 15"/>
                    <a:gd name="T33" fmla="*/ 6 h 13"/>
                    <a:gd name="T34" fmla="*/ 0 w 15"/>
                    <a:gd name="T35" fmla="*/ 6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1" name="Freeform 5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9 h 17"/>
                    <a:gd name="T2" fmla="*/ 1 w 17"/>
                    <a:gd name="T3" fmla="*/ 13 h 17"/>
                    <a:gd name="T4" fmla="*/ 3 w 17"/>
                    <a:gd name="T5" fmla="*/ 15 h 17"/>
                    <a:gd name="T6" fmla="*/ 6 w 17"/>
                    <a:gd name="T7" fmla="*/ 17 h 17"/>
                    <a:gd name="T8" fmla="*/ 9 w 17"/>
                    <a:gd name="T9" fmla="*/ 17 h 17"/>
                    <a:gd name="T10" fmla="*/ 13 w 17"/>
                    <a:gd name="T11" fmla="*/ 17 h 17"/>
                    <a:gd name="T12" fmla="*/ 16 w 17"/>
                    <a:gd name="T13" fmla="*/ 15 h 17"/>
                    <a:gd name="T14" fmla="*/ 17 w 17"/>
                    <a:gd name="T15" fmla="*/ 13 h 17"/>
                    <a:gd name="T16" fmla="*/ 17 w 17"/>
                    <a:gd name="T17" fmla="*/ 9 h 17"/>
                    <a:gd name="T18" fmla="*/ 17 w 17"/>
                    <a:gd name="T19" fmla="*/ 6 h 17"/>
                    <a:gd name="T20" fmla="*/ 16 w 17"/>
                    <a:gd name="T21" fmla="*/ 3 h 17"/>
                    <a:gd name="T22" fmla="*/ 13 w 17"/>
                    <a:gd name="T23" fmla="*/ 2 h 17"/>
                    <a:gd name="T24" fmla="*/ 9 w 17"/>
                    <a:gd name="T25" fmla="*/ 0 h 17"/>
                    <a:gd name="T26" fmla="*/ 6 w 17"/>
                    <a:gd name="T27" fmla="*/ 2 h 17"/>
                    <a:gd name="T28" fmla="*/ 3 w 17"/>
                    <a:gd name="T29" fmla="*/ 3 h 17"/>
                    <a:gd name="T30" fmla="*/ 1 w 17"/>
                    <a:gd name="T31" fmla="*/ 6 h 17"/>
                    <a:gd name="T32" fmla="*/ 0 w 17"/>
                    <a:gd name="T33" fmla="*/ 9 h 17"/>
                    <a:gd name="T34" fmla="*/ 0 w 17"/>
                    <a:gd name="T35" fmla="*/ 9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2" name="Freeform 5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4 h 9"/>
                    <a:gd name="T2" fmla="*/ 0 w 9"/>
                    <a:gd name="T3" fmla="*/ 6 h 9"/>
                    <a:gd name="T4" fmla="*/ 1 w 9"/>
                    <a:gd name="T5" fmla="*/ 7 h 9"/>
                    <a:gd name="T6" fmla="*/ 3 w 9"/>
                    <a:gd name="T7" fmla="*/ 9 h 9"/>
                    <a:gd name="T8" fmla="*/ 4 w 9"/>
                    <a:gd name="T9" fmla="*/ 9 h 9"/>
                    <a:gd name="T10" fmla="*/ 6 w 9"/>
                    <a:gd name="T11" fmla="*/ 9 h 9"/>
                    <a:gd name="T12" fmla="*/ 7 w 9"/>
                    <a:gd name="T13" fmla="*/ 7 h 9"/>
                    <a:gd name="T14" fmla="*/ 9 w 9"/>
                    <a:gd name="T15" fmla="*/ 6 h 9"/>
                    <a:gd name="T16" fmla="*/ 9 w 9"/>
                    <a:gd name="T17" fmla="*/ 4 h 9"/>
                    <a:gd name="T18" fmla="*/ 9 w 9"/>
                    <a:gd name="T19" fmla="*/ 3 h 9"/>
                    <a:gd name="T20" fmla="*/ 7 w 9"/>
                    <a:gd name="T21" fmla="*/ 2 h 9"/>
                    <a:gd name="T22" fmla="*/ 6 w 9"/>
                    <a:gd name="T23" fmla="*/ 0 h 9"/>
                    <a:gd name="T24" fmla="*/ 4 w 9"/>
                    <a:gd name="T25" fmla="*/ 0 h 9"/>
                    <a:gd name="T26" fmla="*/ 3 w 9"/>
                    <a:gd name="T27" fmla="*/ 0 h 9"/>
                    <a:gd name="T28" fmla="*/ 1 w 9"/>
                    <a:gd name="T29" fmla="*/ 2 h 9"/>
                    <a:gd name="T30" fmla="*/ 0 w 9"/>
                    <a:gd name="T31" fmla="*/ 3 h 9"/>
                    <a:gd name="T32" fmla="*/ 0 w 9"/>
                    <a:gd name="T33" fmla="*/ 4 h 9"/>
                    <a:gd name="T34" fmla="*/ 0 w 9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3" name="Freeform 5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4 h 8"/>
                    <a:gd name="T2" fmla="*/ 0 w 7"/>
                    <a:gd name="T3" fmla="*/ 5 h 8"/>
                    <a:gd name="T4" fmla="*/ 1 w 7"/>
                    <a:gd name="T5" fmla="*/ 7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7 h 8"/>
                    <a:gd name="T14" fmla="*/ 7 w 7"/>
                    <a:gd name="T15" fmla="*/ 5 h 8"/>
                    <a:gd name="T16" fmla="*/ 7 w 7"/>
                    <a:gd name="T17" fmla="*/ 4 h 8"/>
                    <a:gd name="T18" fmla="*/ 7 w 7"/>
                    <a:gd name="T19" fmla="*/ 2 h 8"/>
                    <a:gd name="T20" fmla="*/ 6 w 7"/>
                    <a:gd name="T21" fmla="*/ 1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1 h 8"/>
                    <a:gd name="T30" fmla="*/ 0 w 7"/>
                    <a:gd name="T31" fmla="*/ 2 h 8"/>
                    <a:gd name="T32" fmla="*/ 0 w 7"/>
                    <a:gd name="T33" fmla="*/ 4 h 8"/>
                    <a:gd name="T34" fmla="*/ 0 w 7"/>
                    <a:gd name="T35" fmla="*/ 4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4" name="Freeform 5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4 h 9"/>
                    <a:gd name="T2" fmla="*/ 0 w 7"/>
                    <a:gd name="T3" fmla="*/ 6 h 9"/>
                    <a:gd name="T4" fmla="*/ 1 w 7"/>
                    <a:gd name="T5" fmla="*/ 7 h 9"/>
                    <a:gd name="T6" fmla="*/ 3 w 7"/>
                    <a:gd name="T7" fmla="*/ 9 h 9"/>
                    <a:gd name="T8" fmla="*/ 4 w 7"/>
                    <a:gd name="T9" fmla="*/ 9 h 9"/>
                    <a:gd name="T10" fmla="*/ 5 w 7"/>
                    <a:gd name="T11" fmla="*/ 9 h 9"/>
                    <a:gd name="T12" fmla="*/ 5 w 7"/>
                    <a:gd name="T13" fmla="*/ 7 h 9"/>
                    <a:gd name="T14" fmla="*/ 7 w 7"/>
                    <a:gd name="T15" fmla="*/ 6 h 9"/>
                    <a:gd name="T16" fmla="*/ 7 w 7"/>
                    <a:gd name="T17" fmla="*/ 4 h 9"/>
                    <a:gd name="T18" fmla="*/ 7 w 7"/>
                    <a:gd name="T19" fmla="*/ 3 h 9"/>
                    <a:gd name="T20" fmla="*/ 5 w 7"/>
                    <a:gd name="T21" fmla="*/ 1 h 9"/>
                    <a:gd name="T22" fmla="*/ 5 w 7"/>
                    <a:gd name="T23" fmla="*/ 0 h 9"/>
                    <a:gd name="T24" fmla="*/ 4 w 7"/>
                    <a:gd name="T25" fmla="*/ 0 h 9"/>
                    <a:gd name="T26" fmla="*/ 3 w 7"/>
                    <a:gd name="T27" fmla="*/ 0 h 9"/>
                    <a:gd name="T28" fmla="*/ 1 w 7"/>
                    <a:gd name="T29" fmla="*/ 1 h 9"/>
                    <a:gd name="T30" fmla="*/ 0 w 7"/>
                    <a:gd name="T31" fmla="*/ 3 h 9"/>
                    <a:gd name="T32" fmla="*/ 0 w 7"/>
                    <a:gd name="T33" fmla="*/ 4 h 9"/>
                    <a:gd name="T34" fmla="*/ 0 w 7"/>
                    <a:gd name="T35" fmla="*/ 4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5" name="Freeform 5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10 h 20"/>
                    <a:gd name="T2" fmla="*/ 0 w 20"/>
                    <a:gd name="T3" fmla="*/ 15 h 20"/>
                    <a:gd name="T4" fmla="*/ 2 w 20"/>
                    <a:gd name="T5" fmla="*/ 17 h 20"/>
                    <a:gd name="T6" fmla="*/ 5 w 20"/>
                    <a:gd name="T7" fmla="*/ 20 h 20"/>
                    <a:gd name="T8" fmla="*/ 10 w 20"/>
                    <a:gd name="T9" fmla="*/ 20 h 20"/>
                    <a:gd name="T10" fmla="*/ 14 w 20"/>
                    <a:gd name="T11" fmla="*/ 20 h 20"/>
                    <a:gd name="T12" fmla="*/ 17 w 20"/>
                    <a:gd name="T13" fmla="*/ 17 h 20"/>
                    <a:gd name="T14" fmla="*/ 20 w 20"/>
                    <a:gd name="T15" fmla="*/ 15 h 20"/>
                    <a:gd name="T16" fmla="*/ 20 w 20"/>
                    <a:gd name="T17" fmla="*/ 10 h 20"/>
                    <a:gd name="T18" fmla="*/ 20 w 20"/>
                    <a:gd name="T19" fmla="*/ 6 h 20"/>
                    <a:gd name="T20" fmla="*/ 17 w 20"/>
                    <a:gd name="T21" fmla="*/ 3 h 20"/>
                    <a:gd name="T22" fmla="*/ 14 w 20"/>
                    <a:gd name="T23" fmla="*/ 0 h 20"/>
                    <a:gd name="T24" fmla="*/ 10 w 20"/>
                    <a:gd name="T25" fmla="*/ 0 h 20"/>
                    <a:gd name="T26" fmla="*/ 5 w 20"/>
                    <a:gd name="T27" fmla="*/ 0 h 20"/>
                    <a:gd name="T28" fmla="*/ 2 w 20"/>
                    <a:gd name="T29" fmla="*/ 3 h 20"/>
                    <a:gd name="T30" fmla="*/ 0 w 20"/>
                    <a:gd name="T31" fmla="*/ 6 h 20"/>
                    <a:gd name="T32" fmla="*/ 0 w 20"/>
                    <a:gd name="T33" fmla="*/ 10 h 20"/>
                    <a:gd name="T34" fmla="*/ 0 w 20"/>
                    <a:gd name="T35" fmla="*/ 1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6" name="Freeform 5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7 h 13"/>
                    <a:gd name="T2" fmla="*/ 0 w 12"/>
                    <a:gd name="T3" fmla="*/ 9 h 13"/>
                    <a:gd name="T4" fmla="*/ 2 w 12"/>
                    <a:gd name="T5" fmla="*/ 12 h 13"/>
                    <a:gd name="T6" fmla="*/ 3 w 12"/>
                    <a:gd name="T7" fmla="*/ 13 h 13"/>
                    <a:gd name="T8" fmla="*/ 6 w 12"/>
                    <a:gd name="T9" fmla="*/ 13 h 13"/>
                    <a:gd name="T10" fmla="*/ 9 w 12"/>
                    <a:gd name="T11" fmla="*/ 13 h 13"/>
                    <a:gd name="T12" fmla="*/ 11 w 12"/>
                    <a:gd name="T13" fmla="*/ 12 h 13"/>
                    <a:gd name="T14" fmla="*/ 12 w 12"/>
                    <a:gd name="T15" fmla="*/ 9 h 13"/>
                    <a:gd name="T16" fmla="*/ 12 w 12"/>
                    <a:gd name="T17" fmla="*/ 7 h 13"/>
                    <a:gd name="T18" fmla="*/ 12 w 12"/>
                    <a:gd name="T19" fmla="*/ 5 h 13"/>
                    <a:gd name="T20" fmla="*/ 11 w 12"/>
                    <a:gd name="T21" fmla="*/ 2 h 13"/>
                    <a:gd name="T22" fmla="*/ 9 w 12"/>
                    <a:gd name="T23" fmla="*/ 0 h 13"/>
                    <a:gd name="T24" fmla="*/ 6 w 12"/>
                    <a:gd name="T25" fmla="*/ 0 h 13"/>
                    <a:gd name="T26" fmla="*/ 3 w 12"/>
                    <a:gd name="T27" fmla="*/ 0 h 13"/>
                    <a:gd name="T28" fmla="*/ 2 w 12"/>
                    <a:gd name="T29" fmla="*/ 2 h 13"/>
                    <a:gd name="T30" fmla="*/ 0 w 12"/>
                    <a:gd name="T31" fmla="*/ 5 h 13"/>
                    <a:gd name="T32" fmla="*/ 0 w 12"/>
                    <a:gd name="T33" fmla="*/ 7 h 13"/>
                    <a:gd name="T34" fmla="*/ 0 w 12"/>
                    <a:gd name="T35" fmla="*/ 7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7" name="Freeform 6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6 h 12"/>
                    <a:gd name="T2" fmla="*/ 0 w 13"/>
                    <a:gd name="T3" fmla="*/ 8 h 12"/>
                    <a:gd name="T4" fmla="*/ 2 w 13"/>
                    <a:gd name="T5" fmla="*/ 10 h 12"/>
                    <a:gd name="T6" fmla="*/ 5 w 13"/>
                    <a:gd name="T7" fmla="*/ 12 h 12"/>
                    <a:gd name="T8" fmla="*/ 8 w 13"/>
                    <a:gd name="T9" fmla="*/ 12 h 12"/>
                    <a:gd name="T10" fmla="*/ 9 w 13"/>
                    <a:gd name="T11" fmla="*/ 12 h 12"/>
                    <a:gd name="T12" fmla="*/ 12 w 13"/>
                    <a:gd name="T13" fmla="*/ 10 h 12"/>
                    <a:gd name="T14" fmla="*/ 13 w 13"/>
                    <a:gd name="T15" fmla="*/ 8 h 12"/>
                    <a:gd name="T16" fmla="*/ 13 w 13"/>
                    <a:gd name="T17" fmla="*/ 6 h 12"/>
                    <a:gd name="T18" fmla="*/ 13 w 13"/>
                    <a:gd name="T19" fmla="*/ 3 h 12"/>
                    <a:gd name="T20" fmla="*/ 12 w 13"/>
                    <a:gd name="T21" fmla="*/ 2 h 12"/>
                    <a:gd name="T22" fmla="*/ 9 w 13"/>
                    <a:gd name="T23" fmla="*/ 0 h 12"/>
                    <a:gd name="T24" fmla="*/ 8 w 13"/>
                    <a:gd name="T25" fmla="*/ 0 h 12"/>
                    <a:gd name="T26" fmla="*/ 5 w 13"/>
                    <a:gd name="T27" fmla="*/ 0 h 12"/>
                    <a:gd name="T28" fmla="*/ 2 w 13"/>
                    <a:gd name="T29" fmla="*/ 2 h 12"/>
                    <a:gd name="T30" fmla="*/ 0 w 13"/>
                    <a:gd name="T31" fmla="*/ 3 h 12"/>
                    <a:gd name="T32" fmla="*/ 0 w 13"/>
                    <a:gd name="T33" fmla="*/ 6 h 12"/>
                    <a:gd name="T34" fmla="*/ 0 w 13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8" name="Freeform 6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3 h 7"/>
                    <a:gd name="T2" fmla="*/ 0 w 8"/>
                    <a:gd name="T3" fmla="*/ 4 h 7"/>
                    <a:gd name="T4" fmla="*/ 1 w 8"/>
                    <a:gd name="T5" fmla="*/ 6 h 7"/>
                    <a:gd name="T6" fmla="*/ 3 w 8"/>
                    <a:gd name="T7" fmla="*/ 7 h 7"/>
                    <a:gd name="T8" fmla="*/ 4 w 8"/>
                    <a:gd name="T9" fmla="*/ 7 h 7"/>
                    <a:gd name="T10" fmla="*/ 6 w 8"/>
                    <a:gd name="T11" fmla="*/ 7 h 7"/>
                    <a:gd name="T12" fmla="*/ 7 w 8"/>
                    <a:gd name="T13" fmla="*/ 6 h 7"/>
                    <a:gd name="T14" fmla="*/ 8 w 8"/>
                    <a:gd name="T15" fmla="*/ 4 h 7"/>
                    <a:gd name="T16" fmla="*/ 8 w 8"/>
                    <a:gd name="T17" fmla="*/ 3 h 7"/>
                    <a:gd name="T18" fmla="*/ 8 w 8"/>
                    <a:gd name="T19" fmla="*/ 1 h 7"/>
                    <a:gd name="T20" fmla="*/ 7 w 8"/>
                    <a:gd name="T21" fmla="*/ 1 h 7"/>
                    <a:gd name="T22" fmla="*/ 6 w 8"/>
                    <a:gd name="T23" fmla="*/ 0 h 7"/>
                    <a:gd name="T24" fmla="*/ 4 w 8"/>
                    <a:gd name="T25" fmla="*/ 0 h 7"/>
                    <a:gd name="T26" fmla="*/ 3 w 8"/>
                    <a:gd name="T27" fmla="*/ 0 h 7"/>
                    <a:gd name="T28" fmla="*/ 1 w 8"/>
                    <a:gd name="T29" fmla="*/ 1 h 7"/>
                    <a:gd name="T30" fmla="*/ 0 w 8"/>
                    <a:gd name="T31" fmla="*/ 1 h 7"/>
                    <a:gd name="T32" fmla="*/ 0 w 8"/>
                    <a:gd name="T33" fmla="*/ 3 h 7"/>
                    <a:gd name="T34" fmla="*/ 0 w 8"/>
                    <a:gd name="T35" fmla="*/ 3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99" name="Freeform 6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3 h 8"/>
                    <a:gd name="T2" fmla="*/ 0 w 7"/>
                    <a:gd name="T3" fmla="*/ 5 h 8"/>
                    <a:gd name="T4" fmla="*/ 1 w 7"/>
                    <a:gd name="T5" fmla="*/ 6 h 8"/>
                    <a:gd name="T6" fmla="*/ 3 w 7"/>
                    <a:gd name="T7" fmla="*/ 8 h 8"/>
                    <a:gd name="T8" fmla="*/ 4 w 7"/>
                    <a:gd name="T9" fmla="*/ 8 h 8"/>
                    <a:gd name="T10" fmla="*/ 6 w 7"/>
                    <a:gd name="T11" fmla="*/ 8 h 8"/>
                    <a:gd name="T12" fmla="*/ 6 w 7"/>
                    <a:gd name="T13" fmla="*/ 6 h 8"/>
                    <a:gd name="T14" fmla="*/ 7 w 7"/>
                    <a:gd name="T15" fmla="*/ 5 h 8"/>
                    <a:gd name="T16" fmla="*/ 7 w 7"/>
                    <a:gd name="T17" fmla="*/ 3 h 8"/>
                    <a:gd name="T18" fmla="*/ 7 w 7"/>
                    <a:gd name="T19" fmla="*/ 2 h 8"/>
                    <a:gd name="T20" fmla="*/ 6 w 7"/>
                    <a:gd name="T21" fmla="*/ 2 h 8"/>
                    <a:gd name="T22" fmla="*/ 6 w 7"/>
                    <a:gd name="T23" fmla="*/ 0 h 8"/>
                    <a:gd name="T24" fmla="*/ 4 w 7"/>
                    <a:gd name="T25" fmla="*/ 0 h 8"/>
                    <a:gd name="T26" fmla="*/ 3 w 7"/>
                    <a:gd name="T27" fmla="*/ 0 h 8"/>
                    <a:gd name="T28" fmla="*/ 1 w 7"/>
                    <a:gd name="T29" fmla="*/ 2 h 8"/>
                    <a:gd name="T30" fmla="*/ 0 w 7"/>
                    <a:gd name="T31" fmla="*/ 2 h 8"/>
                    <a:gd name="T32" fmla="*/ 0 w 7"/>
                    <a:gd name="T33" fmla="*/ 3 h 8"/>
                    <a:gd name="T34" fmla="*/ 0 w 7"/>
                    <a:gd name="T35" fmla="*/ 3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0" name="Freeform 6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8 h 17"/>
                    <a:gd name="T2" fmla="*/ 0 w 16"/>
                    <a:gd name="T3" fmla="*/ 11 h 17"/>
                    <a:gd name="T4" fmla="*/ 3 w 16"/>
                    <a:gd name="T5" fmla="*/ 14 h 17"/>
                    <a:gd name="T6" fmla="*/ 5 w 16"/>
                    <a:gd name="T7" fmla="*/ 16 h 17"/>
                    <a:gd name="T8" fmla="*/ 9 w 16"/>
                    <a:gd name="T9" fmla="*/ 17 h 17"/>
                    <a:gd name="T10" fmla="*/ 12 w 16"/>
                    <a:gd name="T11" fmla="*/ 16 h 17"/>
                    <a:gd name="T12" fmla="*/ 15 w 16"/>
                    <a:gd name="T13" fmla="*/ 14 h 17"/>
                    <a:gd name="T14" fmla="*/ 16 w 16"/>
                    <a:gd name="T15" fmla="*/ 11 h 17"/>
                    <a:gd name="T16" fmla="*/ 16 w 16"/>
                    <a:gd name="T17" fmla="*/ 8 h 17"/>
                    <a:gd name="T18" fmla="*/ 16 w 16"/>
                    <a:gd name="T19" fmla="*/ 5 h 17"/>
                    <a:gd name="T20" fmla="*/ 15 w 16"/>
                    <a:gd name="T21" fmla="*/ 3 h 17"/>
                    <a:gd name="T22" fmla="*/ 12 w 16"/>
                    <a:gd name="T23" fmla="*/ 1 h 17"/>
                    <a:gd name="T24" fmla="*/ 9 w 16"/>
                    <a:gd name="T25" fmla="*/ 0 h 17"/>
                    <a:gd name="T26" fmla="*/ 5 w 16"/>
                    <a:gd name="T27" fmla="*/ 1 h 17"/>
                    <a:gd name="T28" fmla="*/ 3 w 16"/>
                    <a:gd name="T29" fmla="*/ 3 h 17"/>
                    <a:gd name="T30" fmla="*/ 0 w 16"/>
                    <a:gd name="T31" fmla="*/ 5 h 17"/>
                    <a:gd name="T32" fmla="*/ 0 w 16"/>
                    <a:gd name="T33" fmla="*/ 8 h 17"/>
                    <a:gd name="T34" fmla="*/ 0 w 16"/>
                    <a:gd name="T35" fmla="*/ 8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1" name="Freeform 6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6 h 12"/>
                    <a:gd name="T2" fmla="*/ 0 w 12"/>
                    <a:gd name="T3" fmla="*/ 7 h 12"/>
                    <a:gd name="T4" fmla="*/ 1 w 12"/>
                    <a:gd name="T5" fmla="*/ 10 h 12"/>
                    <a:gd name="T6" fmla="*/ 4 w 12"/>
                    <a:gd name="T7" fmla="*/ 12 h 12"/>
                    <a:gd name="T8" fmla="*/ 6 w 12"/>
                    <a:gd name="T9" fmla="*/ 12 h 12"/>
                    <a:gd name="T10" fmla="*/ 7 w 12"/>
                    <a:gd name="T11" fmla="*/ 12 h 12"/>
                    <a:gd name="T12" fmla="*/ 10 w 12"/>
                    <a:gd name="T13" fmla="*/ 10 h 12"/>
                    <a:gd name="T14" fmla="*/ 12 w 12"/>
                    <a:gd name="T15" fmla="*/ 7 h 12"/>
                    <a:gd name="T16" fmla="*/ 12 w 12"/>
                    <a:gd name="T17" fmla="*/ 6 h 12"/>
                    <a:gd name="T18" fmla="*/ 12 w 12"/>
                    <a:gd name="T19" fmla="*/ 4 h 12"/>
                    <a:gd name="T20" fmla="*/ 10 w 12"/>
                    <a:gd name="T21" fmla="*/ 2 h 12"/>
                    <a:gd name="T22" fmla="*/ 7 w 12"/>
                    <a:gd name="T23" fmla="*/ 0 h 12"/>
                    <a:gd name="T24" fmla="*/ 6 w 12"/>
                    <a:gd name="T25" fmla="*/ 0 h 12"/>
                    <a:gd name="T26" fmla="*/ 4 w 12"/>
                    <a:gd name="T27" fmla="*/ 0 h 12"/>
                    <a:gd name="T28" fmla="*/ 1 w 12"/>
                    <a:gd name="T29" fmla="*/ 2 h 12"/>
                    <a:gd name="T30" fmla="*/ 0 w 12"/>
                    <a:gd name="T31" fmla="*/ 4 h 12"/>
                    <a:gd name="T32" fmla="*/ 0 w 12"/>
                    <a:gd name="T33" fmla="*/ 6 h 12"/>
                    <a:gd name="T34" fmla="*/ 0 w 12"/>
                    <a:gd name="T35" fmla="*/ 6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2" name="Freeform 6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7 w 74"/>
                    <a:gd name="T1" fmla="*/ 65 h 75"/>
                    <a:gd name="T2" fmla="*/ 15 w 74"/>
                    <a:gd name="T3" fmla="*/ 72 h 75"/>
                    <a:gd name="T4" fmla="*/ 25 w 74"/>
                    <a:gd name="T5" fmla="*/ 75 h 75"/>
                    <a:gd name="T6" fmla="*/ 32 w 74"/>
                    <a:gd name="T7" fmla="*/ 75 h 75"/>
                    <a:gd name="T8" fmla="*/ 37 w 74"/>
                    <a:gd name="T9" fmla="*/ 73 h 75"/>
                    <a:gd name="T10" fmla="*/ 38 w 74"/>
                    <a:gd name="T11" fmla="*/ 73 h 75"/>
                    <a:gd name="T12" fmla="*/ 44 w 74"/>
                    <a:gd name="T13" fmla="*/ 71 h 75"/>
                    <a:gd name="T14" fmla="*/ 50 w 74"/>
                    <a:gd name="T15" fmla="*/ 69 h 75"/>
                    <a:gd name="T16" fmla="*/ 59 w 74"/>
                    <a:gd name="T17" fmla="*/ 65 h 75"/>
                    <a:gd name="T18" fmla="*/ 65 w 74"/>
                    <a:gd name="T19" fmla="*/ 60 h 75"/>
                    <a:gd name="T20" fmla="*/ 71 w 74"/>
                    <a:gd name="T21" fmla="*/ 56 h 75"/>
                    <a:gd name="T22" fmla="*/ 74 w 74"/>
                    <a:gd name="T23" fmla="*/ 50 h 75"/>
                    <a:gd name="T24" fmla="*/ 72 w 74"/>
                    <a:gd name="T25" fmla="*/ 45 h 75"/>
                    <a:gd name="T26" fmla="*/ 59 w 74"/>
                    <a:gd name="T27" fmla="*/ 35 h 75"/>
                    <a:gd name="T28" fmla="*/ 46 w 74"/>
                    <a:gd name="T29" fmla="*/ 39 h 75"/>
                    <a:gd name="T30" fmla="*/ 35 w 74"/>
                    <a:gd name="T31" fmla="*/ 48 h 75"/>
                    <a:gd name="T32" fmla="*/ 31 w 74"/>
                    <a:gd name="T33" fmla="*/ 52 h 75"/>
                    <a:gd name="T34" fmla="*/ 29 w 74"/>
                    <a:gd name="T35" fmla="*/ 43 h 75"/>
                    <a:gd name="T36" fmla="*/ 24 w 74"/>
                    <a:gd name="T37" fmla="*/ 26 h 75"/>
                    <a:gd name="T38" fmla="*/ 13 w 74"/>
                    <a:gd name="T39" fmla="*/ 7 h 75"/>
                    <a:gd name="T40" fmla="*/ 2 w 74"/>
                    <a:gd name="T41" fmla="*/ 0 h 75"/>
                    <a:gd name="T42" fmla="*/ 0 w 74"/>
                    <a:gd name="T43" fmla="*/ 19 h 75"/>
                    <a:gd name="T44" fmla="*/ 3 w 74"/>
                    <a:gd name="T45" fmla="*/ 40 h 75"/>
                    <a:gd name="T46" fmla="*/ 6 w 74"/>
                    <a:gd name="T47" fmla="*/ 58 h 75"/>
                    <a:gd name="T48" fmla="*/ 7 w 74"/>
                    <a:gd name="T49" fmla="*/ 65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3" name="Freeform 6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24 w 69"/>
                    <a:gd name="T1" fmla="*/ 59 h 59"/>
                    <a:gd name="T2" fmla="*/ 29 w 69"/>
                    <a:gd name="T3" fmla="*/ 59 h 59"/>
                    <a:gd name="T4" fmla="*/ 38 w 69"/>
                    <a:gd name="T5" fmla="*/ 57 h 59"/>
                    <a:gd name="T6" fmla="*/ 47 w 69"/>
                    <a:gd name="T7" fmla="*/ 56 h 59"/>
                    <a:gd name="T8" fmla="*/ 56 w 69"/>
                    <a:gd name="T9" fmla="*/ 54 h 59"/>
                    <a:gd name="T10" fmla="*/ 63 w 69"/>
                    <a:gd name="T11" fmla="*/ 52 h 59"/>
                    <a:gd name="T12" fmla="*/ 68 w 69"/>
                    <a:gd name="T13" fmla="*/ 47 h 59"/>
                    <a:gd name="T14" fmla="*/ 69 w 69"/>
                    <a:gd name="T15" fmla="*/ 43 h 59"/>
                    <a:gd name="T16" fmla="*/ 66 w 69"/>
                    <a:gd name="T17" fmla="*/ 37 h 59"/>
                    <a:gd name="T18" fmla="*/ 54 w 69"/>
                    <a:gd name="T19" fmla="*/ 32 h 59"/>
                    <a:gd name="T20" fmla="*/ 41 w 69"/>
                    <a:gd name="T21" fmla="*/ 33 h 59"/>
                    <a:gd name="T22" fmla="*/ 29 w 69"/>
                    <a:gd name="T23" fmla="*/ 37 h 59"/>
                    <a:gd name="T24" fmla="*/ 25 w 69"/>
                    <a:gd name="T25" fmla="*/ 40 h 59"/>
                    <a:gd name="T26" fmla="*/ 21 w 69"/>
                    <a:gd name="T27" fmla="*/ 29 h 59"/>
                    <a:gd name="T28" fmla="*/ 19 w 69"/>
                    <a:gd name="T29" fmla="*/ 13 h 59"/>
                    <a:gd name="T30" fmla="*/ 15 w 69"/>
                    <a:gd name="T31" fmla="*/ 1 h 59"/>
                    <a:gd name="T32" fmla="*/ 0 w 69"/>
                    <a:gd name="T33" fmla="*/ 0 h 59"/>
                    <a:gd name="T34" fmla="*/ 0 w 69"/>
                    <a:gd name="T35" fmla="*/ 27 h 59"/>
                    <a:gd name="T36" fmla="*/ 9 w 69"/>
                    <a:gd name="T37" fmla="*/ 44 h 59"/>
                    <a:gd name="T38" fmla="*/ 19 w 69"/>
                    <a:gd name="T39" fmla="*/ 56 h 59"/>
                    <a:gd name="T40" fmla="*/ 24 w 69"/>
                    <a:gd name="T41" fmla="*/ 59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4" name="Freeform 6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6 w 69"/>
                    <a:gd name="T1" fmla="*/ 46 h 60"/>
                    <a:gd name="T2" fmla="*/ 15 w 69"/>
                    <a:gd name="T3" fmla="*/ 54 h 60"/>
                    <a:gd name="T4" fmla="*/ 22 w 69"/>
                    <a:gd name="T5" fmla="*/ 59 h 60"/>
                    <a:gd name="T6" fmla="*/ 31 w 69"/>
                    <a:gd name="T7" fmla="*/ 60 h 60"/>
                    <a:gd name="T8" fmla="*/ 38 w 69"/>
                    <a:gd name="T9" fmla="*/ 60 h 60"/>
                    <a:gd name="T10" fmla="*/ 45 w 69"/>
                    <a:gd name="T11" fmla="*/ 59 h 60"/>
                    <a:gd name="T12" fmla="*/ 51 w 69"/>
                    <a:gd name="T13" fmla="*/ 56 h 60"/>
                    <a:gd name="T14" fmla="*/ 57 w 69"/>
                    <a:gd name="T15" fmla="*/ 53 h 60"/>
                    <a:gd name="T16" fmla="*/ 60 w 69"/>
                    <a:gd name="T17" fmla="*/ 51 h 60"/>
                    <a:gd name="T18" fmla="*/ 64 w 69"/>
                    <a:gd name="T19" fmla="*/ 50 h 60"/>
                    <a:gd name="T20" fmla="*/ 67 w 69"/>
                    <a:gd name="T21" fmla="*/ 47 h 60"/>
                    <a:gd name="T22" fmla="*/ 69 w 69"/>
                    <a:gd name="T23" fmla="*/ 43 h 60"/>
                    <a:gd name="T24" fmla="*/ 67 w 69"/>
                    <a:gd name="T25" fmla="*/ 40 h 60"/>
                    <a:gd name="T26" fmla="*/ 54 w 69"/>
                    <a:gd name="T27" fmla="*/ 31 h 60"/>
                    <a:gd name="T28" fmla="*/ 41 w 69"/>
                    <a:gd name="T29" fmla="*/ 31 h 60"/>
                    <a:gd name="T30" fmla="*/ 32 w 69"/>
                    <a:gd name="T31" fmla="*/ 34 h 60"/>
                    <a:gd name="T32" fmla="*/ 28 w 69"/>
                    <a:gd name="T33" fmla="*/ 37 h 60"/>
                    <a:gd name="T34" fmla="*/ 26 w 69"/>
                    <a:gd name="T35" fmla="*/ 30 h 60"/>
                    <a:gd name="T36" fmla="*/ 20 w 69"/>
                    <a:gd name="T37" fmla="*/ 15 h 60"/>
                    <a:gd name="T38" fmla="*/ 12 w 69"/>
                    <a:gd name="T39" fmla="*/ 2 h 60"/>
                    <a:gd name="T40" fmla="*/ 1 w 69"/>
                    <a:gd name="T41" fmla="*/ 0 h 60"/>
                    <a:gd name="T42" fmla="*/ 0 w 69"/>
                    <a:gd name="T43" fmla="*/ 14 h 60"/>
                    <a:gd name="T44" fmla="*/ 1 w 69"/>
                    <a:gd name="T45" fmla="*/ 30 h 60"/>
                    <a:gd name="T46" fmla="*/ 4 w 69"/>
                    <a:gd name="T47" fmla="*/ 41 h 60"/>
                    <a:gd name="T48" fmla="*/ 6 w 69"/>
                    <a:gd name="T49" fmla="*/ 4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5" name="Freeform 6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12 w 75"/>
                    <a:gd name="T1" fmla="*/ 44 h 48"/>
                    <a:gd name="T2" fmla="*/ 19 w 75"/>
                    <a:gd name="T3" fmla="*/ 46 h 48"/>
                    <a:gd name="T4" fmla="*/ 31 w 75"/>
                    <a:gd name="T5" fmla="*/ 48 h 48"/>
                    <a:gd name="T6" fmla="*/ 43 w 75"/>
                    <a:gd name="T7" fmla="*/ 48 h 48"/>
                    <a:gd name="T8" fmla="*/ 56 w 75"/>
                    <a:gd name="T9" fmla="*/ 46 h 48"/>
                    <a:gd name="T10" fmla="*/ 66 w 75"/>
                    <a:gd name="T11" fmla="*/ 42 h 48"/>
                    <a:gd name="T12" fmla="*/ 74 w 75"/>
                    <a:gd name="T13" fmla="*/ 36 h 48"/>
                    <a:gd name="T14" fmla="*/ 75 w 75"/>
                    <a:gd name="T15" fmla="*/ 29 h 48"/>
                    <a:gd name="T16" fmla="*/ 71 w 75"/>
                    <a:gd name="T17" fmla="*/ 19 h 48"/>
                    <a:gd name="T18" fmla="*/ 66 w 75"/>
                    <a:gd name="T19" fmla="*/ 16 h 48"/>
                    <a:gd name="T20" fmla="*/ 59 w 75"/>
                    <a:gd name="T21" fmla="*/ 15 h 48"/>
                    <a:gd name="T22" fmla="*/ 52 w 75"/>
                    <a:gd name="T23" fmla="*/ 15 h 48"/>
                    <a:gd name="T24" fmla="*/ 43 w 75"/>
                    <a:gd name="T25" fmla="*/ 18 h 48"/>
                    <a:gd name="T26" fmla="*/ 35 w 75"/>
                    <a:gd name="T27" fmla="*/ 19 h 48"/>
                    <a:gd name="T28" fmla="*/ 30 w 75"/>
                    <a:gd name="T29" fmla="*/ 22 h 48"/>
                    <a:gd name="T30" fmla="*/ 25 w 75"/>
                    <a:gd name="T31" fmla="*/ 23 h 48"/>
                    <a:gd name="T32" fmla="*/ 24 w 75"/>
                    <a:gd name="T33" fmla="*/ 25 h 48"/>
                    <a:gd name="T34" fmla="*/ 22 w 75"/>
                    <a:gd name="T35" fmla="*/ 21 h 48"/>
                    <a:gd name="T36" fmla="*/ 19 w 75"/>
                    <a:gd name="T37" fmla="*/ 13 h 48"/>
                    <a:gd name="T38" fmla="*/ 16 w 75"/>
                    <a:gd name="T39" fmla="*/ 5 h 48"/>
                    <a:gd name="T40" fmla="*/ 15 w 75"/>
                    <a:gd name="T41" fmla="*/ 2 h 48"/>
                    <a:gd name="T42" fmla="*/ 12 w 75"/>
                    <a:gd name="T43" fmla="*/ 0 h 48"/>
                    <a:gd name="T44" fmla="*/ 8 w 75"/>
                    <a:gd name="T45" fmla="*/ 0 h 48"/>
                    <a:gd name="T46" fmla="*/ 3 w 75"/>
                    <a:gd name="T47" fmla="*/ 2 h 48"/>
                    <a:gd name="T48" fmla="*/ 0 w 75"/>
                    <a:gd name="T49" fmla="*/ 5 h 48"/>
                    <a:gd name="T50" fmla="*/ 0 w 75"/>
                    <a:gd name="T51" fmla="*/ 13 h 48"/>
                    <a:gd name="T52" fmla="*/ 5 w 75"/>
                    <a:gd name="T53" fmla="*/ 26 h 48"/>
                    <a:gd name="T54" fmla="*/ 9 w 75"/>
                    <a:gd name="T55" fmla="*/ 38 h 48"/>
                    <a:gd name="T56" fmla="*/ 12 w 75"/>
                    <a:gd name="T57" fmla="*/ 44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6" name="Freeform 6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5 w 63"/>
                    <a:gd name="T1" fmla="*/ 53 h 57"/>
                    <a:gd name="T2" fmla="*/ 22 w 63"/>
                    <a:gd name="T3" fmla="*/ 54 h 57"/>
                    <a:gd name="T4" fmla="*/ 34 w 63"/>
                    <a:gd name="T5" fmla="*/ 57 h 57"/>
                    <a:gd name="T6" fmla="*/ 47 w 63"/>
                    <a:gd name="T7" fmla="*/ 56 h 57"/>
                    <a:gd name="T8" fmla="*/ 58 w 63"/>
                    <a:gd name="T9" fmla="*/ 50 h 57"/>
                    <a:gd name="T10" fmla="*/ 61 w 63"/>
                    <a:gd name="T11" fmla="*/ 48 h 57"/>
                    <a:gd name="T12" fmla="*/ 62 w 63"/>
                    <a:gd name="T13" fmla="*/ 46 h 57"/>
                    <a:gd name="T14" fmla="*/ 63 w 63"/>
                    <a:gd name="T15" fmla="*/ 43 h 57"/>
                    <a:gd name="T16" fmla="*/ 62 w 63"/>
                    <a:gd name="T17" fmla="*/ 40 h 57"/>
                    <a:gd name="T18" fmla="*/ 61 w 63"/>
                    <a:gd name="T19" fmla="*/ 36 h 57"/>
                    <a:gd name="T20" fmla="*/ 58 w 63"/>
                    <a:gd name="T21" fmla="*/ 33 h 57"/>
                    <a:gd name="T22" fmla="*/ 53 w 63"/>
                    <a:gd name="T23" fmla="*/ 31 h 57"/>
                    <a:gd name="T24" fmla="*/ 47 w 63"/>
                    <a:gd name="T25" fmla="*/ 33 h 57"/>
                    <a:gd name="T26" fmla="*/ 39 w 63"/>
                    <a:gd name="T27" fmla="*/ 36 h 57"/>
                    <a:gd name="T28" fmla="*/ 30 w 63"/>
                    <a:gd name="T29" fmla="*/ 36 h 57"/>
                    <a:gd name="T30" fmla="*/ 24 w 63"/>
                    <a:gd name="T31" fmla="*/ 36 h 57"/>
                    <a:gd name="T32" fmla="*/ 21 w 63"/>
                    <a:gd name="T33" fmla="*/ 36 h 57"/>
                    <a:gd name="T34" fmla="*/ 21 w 63"/>
                    <a:gd name="T35" fmla="*/ 30 h 57"/>
                    <a:gd name="T36" fmla="*/ 21 w 63"/>
                    <a:gd name="T37" fmla="*/ 17 h 57"/>
                    <a:gd name="T38" fmla="*/ 17 w 63"/>
                    <a:gd name="T39" fmla="*/ 4 h 57"/>
                    <a:gd name="T40" fmla="*/ 8 w 63"/>
                    <a:gd name="T41" fmla="*/ 0 h 57"/>
                    <a:gd name="T42" fmla="*/ 0 w 63"/>
                    <a:gd name="T43" fmla="*/ 18 h 57"/>
                    <a:gd name="T44" fmla="*/ 0 w 63"/>
                    <a:gd name="T45" fmla="*/ 34 h 57"/>
                    <a:gd name="T46" fmla="*/ 6 w 63"/>
                    <a:gd name="T47" fmla="*/ 46 h 57"/>
                    <a:gd name="T48" fmla="*/ 15 w 63"/>
                    <a:gd name="T49" fmla="*/ 53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7" name="Freeform 7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24 w 65"/>
                    <a:gd name="T1" fmla="*/ 52 h 57"/>
                    <a:gd name="T2" fmla="*/ 32 w 65"/>
                    <a:gd name="T3" fmla="*/ 57 h 57"/>
                    <a:gd name="T4" fmla="*/ 41 w 65"/>
                    <a:gd name="T5" fmla="*/ 55 h 57"/>
                    <a:gd name="T6" fmla="*/ 50 w 65"/>
                    <a:gd name="T7" fmla="*/ 52 h 57"/>
                    <a:gd name="T8" fmla="*/ 59 w 65"/>
                    <a:gd name="T9" fmla="*/ 48 h 57"/>
                    <a:gd name="T10" fmla="*/ 63 w 65"/>
                    <a:gd name="T11" fmla="*/ 45 h 57"/>
                    <a:gd name="T12" fmla="*/ 65 w 65"/>
                    <a:gd name="T13" fmla="*/ 42 h 57"/>
                    <a:gd name="T14" fmla="*/ 65 w 65"/>
                    <a:gd name="T15" fmla="*/ 38 h 57"/>
                    <a:gd name="T16" fmla="*/ 63 w 65"/>
                    <a:gd name="T17" fmla="*/ 34 h 57"/>
                    <a:gd name="T18" fmla="*/ 53 w 65"/>
                    <a:gd name="T19" fmla="*/ 28 h 57"/>
                    <a:gd name="T20" fmla="*/ 46 w 65"/>
                    <a:gd name="T21" fmla="*/ 29 h 57"/>
                    <a:gd name="T22" fmla="*/ 40 w 65"/>
                    <a:gd name="T23" fmla="*/ 35 h 57"/>
                    <a:gd name="T24" fmla="*/ 35 w 65"/>
                    <a:gd name="T25" fmla="*/ 39 h 57"/>
                    <a:gd name="T26" fmla="*/ 32 w 65"/>
                    <a:gd name="T27" fmla="*/ 32 h 57"/>
                    <a:gd name="T28" fmla="*/ 25 w 65"/>
                    <a:gd name="T29" fmla="*/ 18 h 57"/>
                    <a:gd name="T30" fmla="*/ 16 w 65"/>
                    <a:gd name="T31" fmla="*/ 5 h 57"/>
                    <a:gd name="T32" fmla="*/ 6 w 65"/>
                    <a:gd name="T33" fmla="*/ 0 h 57"/>
                    <a:gd name="T34" fmla="*/ 0 w 65"/>
                    <a:gd name="T35" fmla="*/ 21 h 57"/>
                    <a:gd name="T36" fmla="*/ 7 w 65"/>
                    <a:gd name="T37" fmla="*/ 36 h 57"/>
                    <a:gd name="T38" fmla="*/ 18 w 65"/>
                    <a:gd name="T39" fmla="*/ 48 h 57"/>
                    <a:gd name="T40" fmla="*/ 24 w 65"/>
                    <a:gd name="T41" fmla="*/ 5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8" name="Freeform 7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6 w 79"/>
                    <a:gd name="T1" fmla="*/ 67 h 80"/>
                    <a:gd name="T2" fmla="*/ 19 w 79"/>
                    <a:gd name="T3" fmla="*/ 70 h 80"/>
                    <a:gd name="T4" fmla="*/ 23 w 79"/>
                    <a:gd name="T5" fmla="*/ 73 h 80"/>
                    <a:gd name="T6" fmla="*/ 31 w 79"/>
                    <a:gd name="T7" fmla="*/ 77 h 80"/>
                    <a:gd name="T8" fmla="*/ 38 w 79"/>
                    <a:gd name="T9" fmla="*/ 79 h 80"/>
                    <a:gd name="T10" fmla="*/ 47 w 79"/>
                    <a:gd name="T11" fmla="*/ 80 h 80"/>
                    <a:gd name="T12" fmla="*/ 57 w 79"/>
                    <a:gd name="T13" fmla="*/ 77 h 80"/>
                    <a:gd name="T14" fmla="*/ 66 w 79"/>
                    <a:gd name="T15" fmla="*/ 70 h 80"/>
                    <a:gd name="T16" fmla="*/ 73 w 79"/>
                    <a:gd name="T17" fmla="*/ 59 h 80"/>
                    <a:gd name="T18" fmla="*/ 76 w 79"/>
                    <a:gd name="T19" fmla="*/ 54 h 80"/>
                    <a:gd name="T20" fmla="*/ 78 w 79"/>
                    <a:gd name="T21" fmla="*/ 50 h 80"/>
                    <a:gd name="T22" fmla="*/ 79 w 79"/>
                    <a:gd name="T23" fmla="*/ 46 h 80"/>
                    <a:gd name="T24" fmla="*/ 78 w 79"/>
                    <a:gd name="T25" fmla="*/ 43 h 80"/>
                    <a:gd name="T26" fmla="*/ 70 w 79"/>
                    <a:gd name="T27" fmla="*/ 39 h 80"/>
                    <a:gd name="T28" fmla="*/ 61 w 79"/>
                    <a:gd name="T29" fmla="*/ 37 h 80"/>
                    <a:gd name="T30" fmla="*/ 53 w 79"/>
                    <a:gd name="T31" fmla="*/ 39 h 80"/>
                    <a:gd name="T32" fmla="*/ 45 w 79"/>
                    <a:gd name="T33" fmla="*/ 40 h 80"/>
                    <a:gd name="T34" fmla="*/ 39 w 79"/>
                    <a:gd name="T35" fmla="*/ 44 h 80"/>
                    <a:gd name="T36" fmla="*/ 34 w 79"/>
                    <a:gd name="T37" fmla="*/ 47 h 80"/>
                    <a:gd name="T38" fmla="*/ 31 w 79"/>
                    <a:gd name="T39" fmla="*/ 50 h 80"/>
                    <a:gd name="T40" fmla="*/ 29 w 79"/>
                    <a:gd name="T41" fmla="*/ 52 h 80"/>
                    <a:gd name="T42" fmla="*/ 28 w 79"/>
                    <a:gd name="T43" fmla="*/ 43 h 80"/>
                    <a:gd name="T44" fmla="*/ 22 w 79"/>
                    <a:gd name="T45" fmla="*/ 24 h 80"/>
                    <a:gd name="T46" fmla="*/ 13 w 79"/>
                    <a:gd name="T47" fmla="*/ 6 h 80"/>
                    <a:gd name="T48" fmla="*/ 1 w 79"/>
                    <a:gd name="T49" fmla="*/ 0 h 80"/>
                    <a:gd name="T50" fmla="*/ 0 w 79"/>
                    <a:gd name="T51" fmla="*/ 24 h 80"/>
                    <a:gd name="T52" fmla="*/ 6 w 79"/>
                    <a:gd name="T53" fmla="*/ 46 h 80"/>
                    <a:gd name="T54" fmla="*/ 13 w 79"/>
                    <a:gd name="T55" fmla="*/ 62 h 80"/>
                    <a:gd name="T56" fmla="*/ 16 w 79"/>
                    <a:gd name="T57" fmla="*/ 67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09" name="Freeform 7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13 w 79"/>
                    <a:gd name="T1" fmla="*/ 54 h 67"/>
                    <a:gd name="T2" fmla="*/ 16 w 79"/>
                    <a:gd name="T3" fmla="*/ 56 h 67"/>
                    <a:gd name="T4" fmla="*/ 20 w 79"/>
                    <a:gd name="T5" fmla="*/ 59 h 67"/>
                    <a:gd name="T6" fmla="*/ 26 w 79"/>
                    <a:gd name="T7" fmla="*/ 61 h 67"/>
                    <a:gd name="T8" fmla="*/ 34 w 79"/>
                    <a:gd name="T9" fmla="*/ 64 h 67"/>
                    <a:gd name="T10" fmla="*/ 41 w 79"/>
                    <a:gd name="T11" fmla="*/ 67 h 67"/>
                    <a:gd name="T12" fmla="*/ 50 w 79"/>
                    <a:gd name="T13" fmla="*/ 67 h 67"/>
                    <a:gd name="T14" fmla="*/ 59 w 79"/>
                    <a:gd name="T15" fmla="*/ 67 h 67"/>
                    <a:gd name="T16" fmla="*/ 66 w 79"/>
                    <a:gd name="T17" fmla="*/ 64 h 67"/>
                    <a:gd name="T18" fmla="*/ 72 w 79"/>
                    <a:gd name="T19" fmla="*/ 61 h 67"/>
                    <a:gd name="T20" fmla="*/ 76 w 79"/>
                    <a:gd name="T21" fmla="*/ 57 h 67"/>
                    <a:gd name="T22" fmla="*/ 79 w 79"/>
                    <a:gd name="T23" fmla="*/ 53 h 67"/>
                    <a:gd name="T24" fmla="*/ 78 w 79"/>
                    <a:gd name="T25" fmla="*/ 47 h 67"/>
                    <a:gd name="T26" fmla="*/ 72 w 79"/>
                    <a:gd name="T27" fmla="*/ 41 h 67"/>
                    <a:gd name="T28" fmla="*/ 65 w 79"/>
                    <a:gd name="T29" fmla="*/ 37 h 67"/>
                    <a:gd name="T30" fmla="*/ 56 w 79"/>
                    <a:gd name="T31" fmla="*/ 36 h 67"/>
                    <a:gd name="T32" fmla="*/ 48 w 79"/>
                    <a:gd name="T33" fmla="*/ 36 h 67"/>
                    <a:gd name="T34" fmla="*/ 40 w 79"/>
                    <a:gd name="T35" fmla="*/ 37 h 67"/>
                    <a:gd name="T36" fmla="*/ 34 w 79"/>
                    <a:gd name="T37" fmla="*/ 38 h 67"/>
                    <a:gd name="T38" fmla="*/ 29 w 79"/>
                    <a:gd name="T39" fmla="*/ 40 h 67"/>
                    <a:gd name="T40" fmla="*/ 28 w 79"/>
                    <a:gd name="T41" fmla="*/ 40 h 67"/>
                    <a:gd name="T42" fmla="*/ 26 w 79"/>
                    <a:gd name="T43" fmla="*/ 33 h 67"/>
                    <a:gd name="T44" fmla="*/ 22 w 79"/>
                    <a:gd name="T45" fmla="*/ 17 h 67"/>
                    <a:gd name="T46" fmla="*/ 15 w 79"/>
                    <a:gd name="T47" fmla="*/ 4 h 67"/>
                    <a:gd name="T48" fmla="*/ 3 w 79"/>
                    <a:gd name="T49" fmla="*/ 0 h 67"/>
                    <a:gd name="T50" fmla="*/ 0 w 79"/>
                    <a:gd name="T51" fmla="*/ 21 h 67"/>
                    <a:gd name="T52" fmla="*/ 4 w 79"/>
                    <a:gd name="T53" fmla="*/ 38 h 67"/>
                    <a:gd name="T54" fmla="*/ 10 w 79"/>
                    <a:gd name="T55" fmla="*/ 50 h 67"/>
                    <a:gd name="T56" fmla="*/ 13 w 79"/>
                    <a:gd name="T57" fmla="*/ 54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0" name="Freeform 7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9 w 77"/>
                    <a:gd name="T1" fmla="*/ 58 h 62"/>
                    <a:gd name="T2" fmla="*/ 17 w 77"/>
                    <a:gd name="T3" fmla="*/ 60 h 62"/>
                    <a:gd name="T4" fmla="*/ 27 w 77"/>
                    <a:gd name="T5" fmla="*/ 62 h 62"/>
                    <a:gd name="T6" fmla="*/ 40 w 77"/>
                    <a:gd name="T7" fmla="*/ 62 h 62"/>
                    <a:gd name="T8" fmla="*/ 53 w 77"/>
                    <a:gd name="T9" fmla="*/ 60 h 62"/>
                    <a:gd name="T10" fmla="*/ 65 w 77"/>
                    <a:gd name="T11" fmla="*/ 58 h 62"/>
                    <a:gd name="T12" fmla="*/ 72 w 77"/>
                    <a:gd name="T13" fmla="*/ 55 h 62"/>
                    <a:gd name="T14" fmla="*/ 77 w 77"/>
                    <a:gd name="T15" fmla="*/ 49 h 62"/>
                    <a:gd name="T16" fmla="*/ 75 w 77"/>
                    <a:gd name="T17" fmla="*/ 42 h 62"/>
                    <a:gd name="T18" fmla="*/ 69 w 77"/>
                    <a:gd name="T19" fmla="*/ 36 h 62"/>
                    <a:gd name="T20" fmla="*/ 62 w 77"/>
                    <a:gd name="T21" fmla="*/ 33 h 62"/>
                    <a:gd name="T22" fmla="*/ 53 w 77"/>
                    <a:gd name="T23" fmla="*/ 32 h 62"/>
                    <a:gd name="T24" fmla="*/ 46 w 77"/>
                    <a:gd name="T25" fmla="*/ 32 h 62"/>
                    <a:gd name="T26" fmla="*/ 39 w 77"/>
                    <a:gd name="T27" fmla="*/ 33 h 62"/>
                    <a:gd name="T28" fmla="*/ 33 w 77"/>
                    <a:gd name="T29" fmla="*/ 35 h 62"/>
                    <a:gd name="T30" fmla="*/ 28 w 77"/>
                    <a:gd name="T31" fmla="*/ 37 h 62"/>
                    <a:gd name="T32" fmla="*/ 27 w 77"/>
                    <a:gd name="T33" fmla="*/ 37 h 62"/>
                    <a:gd name="T34" fmla="*/ 25 w 77"/>
                    <a:gd name="T35" fmla="*/ 30 h 62"/>
                    <a:gd name="T36" fmla="*/ 21 w 77"/>
                    <a:gd name="T37" fmla="*/ 16 h 62"/>
                    <a:gd name="T38" fmla="*/ 14 w 77"/>
                    <a:gd name="T39" fmla="*/ 3 h 62"/>
                    <a:gd name="T40" fmla="*/ 2 w 77"/>
                    <a:gd name="T41" fmla="*/ 0 h 62"/>
                    <a:gd name="T42" fmla="*/ 0 w 77"/>
                    <a:gd name="T43" fmla="*/ 17 h 62"/>
                    <a:gd name="T44" fmla="*/ 3 w 77"/>
                    <a:gd name="T45" fmla="*/ 36 h 62"/>
                    <a:gd name="T46" fmla="*/ 8 w 77"/>
                    <a:gd name="T47" fmla="*/ 52 h 62"/>
                    <a:gd name="T48" fmla="*/ 9 w 77"/>
                    <a:gd name="T49" fmla="*/ 58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1" name="Freeform 7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12 w 366"/>
                    <a:gd name="T1" fmla="*/ 150 h 845"/>
                    <a:gd name="T2" fmla="*/ 16 w 366"/>
                    <a:gd name="T3" fmla="*/ 241 h 845"/>
                    <a:gd name="T4" fmla="*/ 46 w 366"/>
                    <a:gd name="T5" fmla="*/ 346 h 845"/>
                    <a:gd name="T6" fmla="*/ 84 w 366"/>
                    <a:gd name="T7" fmla="*/ 465 h 845"/>
                    <a:gd name="T8" fmla="*/ 122 w 366"/>
                    <a:gd name="T9" fmla="*/ 583 h 845"/>
                    <a:gd name="T10" fmla="*/ 163 w 366"/>
                    <a:gd name="T11" fmla="*/ 699 h 845"/>
                    <a:gd name="T12" fmla="*/ 195 w 366"/>
                    <a:gd name="T13" fmla="*/ 778 h 845"/>
                    <a:gd name="T14" fmla="*/ 228 w 366"/>
                    <a:gd name="T15" fmla="*/ 810 h 845"/>
                    <a:gd name="T16" fmla="*/ 269 w 366"/>
                    <a:gd name="T17" fmla="*/ 830 h 845"/>
                    <a:gd name="T18" fmla="*/ 316 w 366"/>
                    <a:gd name="T19" fmla="*/ 842 h 845"/>
                    <a:gd name="T20" fmla="*/ 348 w 366"/>
                    <a:gd name="T21" fmla="*/ 843 h 845"/>
                    <a:gd name="T22" fmla="*/ 361 w 366"/>
                    <a:gd name="T23" fmla="*/ 833 h 845"/>
                    <a:gd name="T24" fmla="*/ 366 w 366"/>
                    <a:gd name="T25" fmla="*/ 816 h 845"/>
                    <a:gd name="T26" fmla="*/ 354 w 366"/>
                    <a:gd name="T27" fmla="*/ 803 h 845"/>
                    <a:gd name="T28" fmla="*/ 329 w 366"/>
                    <a:gd name="T29" fmla="*/ 796 h 845"/>
                    <a:gd name="T30" fmla="*/ 295 w 366"/>
                    <a:gd name="T31" fmla="*/ 788 h 845"/>
                    <a:gd name="T32" fmla="*/ 264 w 366"/>
                    <a:gd name="T33" fmla="*/ 778 h 845"/>
                    <a:gd name="T34" fmla="*/ 239 w 366"/>
                    <a:gd name="T35" fmla="*/ 757 h 845"/>
                    <a:gd name="T36" fmla="*/ 217 w 366"/>
                    <a:gd name="T37" fmla="*/ 708 h 845"/>
                    <a:gd name="T38" fmla="*/ 194 w 366"/>
                    <a:gd name="T39" fmla="*/ 643 h 845"/>
                    <a:gd name="T40" fmla="*/ 172 w 366"/>
                    <a:gd name="T41" fmla="*/ 577 h 845"/>
                    <a:gd name="T42" fmla="*/ 151 w 366"/>
                    <a:gd name="T43" fmla="*/ 511 h 845"/>
                    <a:gd name="T44" fmla="*/ 126 w 366"/>
                    <a:gd name="T45" fmla="*/ 435 h 845"/>
                    <a:gd name="T46" fmla="*/ 94 w 366"/>
                    <a:gd name="T47" fmla="*/ 349 h 845"/>
                    <a:gd name="T48" fmla="*/ 65 w 366"/>
                    <a:gd name="T49" fmla="*/ 263 h 845"/>
                    <a:gd name="T50" fmla="*/ 49 w 366"/>
                    <a:gd name="T51" fmla="*/ 175 h 845"/>
                    <a:gd name="T52" fmla="*/ 46 w 366"/>
                    <a:gd name="T53" fmla="*/ 110 h 845"/>
                    <a:gd name="T54" fmla="*/ 35 w 366"/>
                    <a:gd name="T55" fmla="*/ 67 h 845"/>
                    <a:gd name="T56" fmla="*/ 21 w 366"/>
                    <a:gd name="T57" fmla="*/ 27 h 845"/>
                    <a:gd name="T58" fmla="*/ 6 w 366"/>
                    <a:gd name="T59" fmla="*/ 1 h 845"/>
                    <a:gd name="T60" fmla="*/ 5 w 366"/>
                    <a:gd name="T61" fmla="*/ 17 h 845"/>
                    <a:gd name="T62" fmla="*/ 13 w 366"/>
                    <a:gd name="T63" fmla="*/ 76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2" name="Freeform 7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84 w 88"/>
                    <a:gd name="T1" fmla="*/ 23 h 87"/>
                    <a:gd name="T2" fmla="*/ 88 w 88"/>
                    <a:gd name="T3" fmla="*/ 18 h 87"/>
                    <a:gd name="T4" fmla="*/ 87 w 88"/>
                    <a:gd name="T5" fmla="*/ 13 h 87"/>
                    <a:gd name="T6" fmla="*/ 84 w 88"/>
                    <a:gd name="T7" fmla="*/ 7 h 87"/>
                    <a:gd name="T8" fmla="*/ 77 w 88"/>
                    <a:gd name="T9" fmla="*/ 3 h 87"/>
                    <a:gd name="T10" fmla="*/ 71 w 88"/>
                    <a:gd name="T11" fmla="*/ 0 h 87"/>
                    <a:gd name="T12" fmla="*/ 62 w 88"/>
                    <a:gd name="T13" fmla="*/ 0 h 87"/>
                    <a:gd name="T14" fmla="*/ 55 w 88"/>
                    <a:gd name="T15" fmla="*/ 1 h 87"/>
                    <a:gd name="T16" fmla="*/ 47 w 88"/>
                    <a:gd name="T17" fmla="*/ 5 h 87"/>
                    <a:gd name="T18" fmla="*/ 41 w 88"/>
                    <a:gd name="T19" fmla="*/ 11 h 87"/>
                    <a:gd name="T20" fmla="*/ 34 w 88"/>
                    <a:gd name="T21" fmla="*/ 20 h 87"/>
                    <a:gd name="T22" fmla="*/ 25 w 88"/>
                    <a:gd name="T23" fmla="*/ 31 h 87"/>
                    <a:gd name="T24" fmla="*/ 16 w 88"/>
                    <a:gd name="T25" fmla="*/ 43 h 87"/>
                    <a:gd name="T26" fmla="*/ 9 w 88"/>
                    <a:gd name="T27" fmla="*/ 56 h 87"/>
                    <a:gd name="T28" fmla="*/ 3 w 88"/>
                    <a:gd name="T29" fmla="*/ 69 h 87"/>
                    <a:gd name="T30" fmla="*/ 0 w 88"/>
                    <a:gd name="T31" fmla="*/ 79 h 87"/>
                    <a:gd name="T32" fmla="*/ 3 w 88"/>
                    <a:gd name="T33" fmla="*/ 87 h 87"/>
                    <a:gd name="T34" fmla="*/ 15 w 88"/>
                    <a:gd name="T35" fmla="*/ 80 h 87"/>
                    <a:gd name="T36" fmla="*/ 27 w 88"/>
                    <a:gd name="T37" fmla="*/ 70 h 87"/>
                    <a:gd name="T38" fmla="*/ 40 w 88"/>
                    <a:gd name="T39" fmla="*/ 60 h 87"/>
                    <a:gd name="T40" fmla="*/ 52 w 88"/>
                    <a:gd name="T41" fmla="*/ 50 h 87"/>
                    <a:gd name="T42" fmla="*/ 63 w 88"/>
                    <a:gd name="T43" fmla="*/ 41 h 87"/>
                    <a:gd name="T44" fmla="*/ 72 w 88"/>
                    <a:gd name="T45" fmla="*/ 33 h 87"/>
                    <a:gd name="T46" fmla="*/ 80 w 88"/>
                    <a:gd name="T47" fmla="*/ 27 h 87"/>
                    <a:gd name="T48" fmla="*/ 84 w 88"/>
                    <a:gd name="T49" fmla="*/ 23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3" name="Freeform 7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92 w 102"/>
                    <a:gd name="T1" fmla="*/ 23 h 28"/>
                    <a:gd name="T2" fmla="*/ 96 w 102"/>
                    <a:gd name="T3" fmla="*/ 21 h 28"/>
                    <a:gd name="T4" fmla="*/ 99 w 102"/>
                    <a:gd name="T5" fmla="*/ 18 h 28"/>
                    <a:gd name="T6" fmla="*/ 101 w 102"/>
                    <a:gd name="T7" fmla="*/ 14 h 28"/>
                    <a:gd name="T8" fmla="*/ 102 w 102"/>
                    <a:gd name="T9" fmla="*/ 10 h 28"/>
                    <a:gd name="T10" fmla="*/ 101 w 102"/>
                    <a:gd name="T11" fmla="*/ 5 h 28"/>
                    <a:gd name="T12" fmla="*/ 98 w 102"/>
                    <a:gd name="T13" fmla="*/ 1 h 28"/>
                    <a:gd name="T14" fmla="*/ 93 w 102"/>
                    <a:gd name="T15" fmla="*/ 0 h 28"/>
                    <a:gd name="T16" fmla="*/ 88 w 102"/>
                    <a:gd name="T17" fmla="*/ 0 h 28"/>
                    <a:gd name="T18" fmla="*/ 76 w 102"/>
                    <a:gd name="T19" fmla="*/ 2 h 28"/>
                    <a:gd name="T20" fmla="*/ 61 w 102"/>
                    <a:gd name="T21" fmla="*/ 7 h 28"/>
                    <a:gd name="T22" fmla="*/ 46 w 102"/>
                    <a:gd name="T23" fmla="*/ 10 h 28"/>
                    <a:gd name="T24" fmla="*/ 33 w 102"/>
                    <a:gd name="T25" fmla="*/ 11 h 28"/>
                    <a:gd name="T26" fmla="*/ 20 w 102"/>
                    <a:gd name="T27" fmla="*/ 15 h 28"/>
                    <a:gd name="T28" fmla="*/ 10 w 102"/>
                    <a:gd name="T29" fmla="*/ 18 h 28"/>
                    <a:gd name="T30" fmla="*/ 2 w 102"/>
                    <a:gd name="T31" fmla="*/ 23 h 28"/>
                    <a:gd name="T32" fmla="*/ 0 w 102"/>
                    <a:gd name="T33" fmla="*/ 28 h 28"/>
                    <a:gd name="T34" fmla="*/ 10 w 102"/>
                    <a:gd name="T35" fmla="*/ 28 h 28"/>
                    <a:gd name="T36" fmla="*/ 20 w 102"/>
                    <a:gd name="T37" fmla="*/ 28 h 28"/>
                    <a:gd name="T38" fmla="*/ 32 w 102"/>
                    <a:gd name="T39" fmla="*/ 27 h 28"/>
                    <a:gd name="T40" fmla="*/ 44 w 102"/>
                    <a:gd name="T41" fmla="*/ 27 h 28"/>
                    <a:gd name="T42" fmla="*/ 55 w 102"/>
                    <a:gd name="T43" fmla="*/ 25 h 28"/>
                    <a:gd name="T44" fmla="*/ 67 w 102"/>
                    <a:gd name="T45" fmla="*/ 24 h 28"/>
                    <a:gd name="T46" fmla="*/ 80 w 102"/>
                    <a:gd name="T47" fmla="*/ 24 h 28"/>
                    <a:gd name="T48" fmla="*/ 92 w 102"/>
                    <a:gd name="T49" fmla="*/ 23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4" name="Freeform 7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123 w 142"/>
                    <a:gd name="T1" fmla="*/ 36 h 36"/>
                    <a:gd name="T2" fmla="*/ 129 w 142"/>
                    <a:gd name="T3" fmla="*/ 36 h 36"/>
                    <a:gd name="T4" fmla="*/ 135 w 142"/>
                    <a:gd name="T5" fmla="*/ 32 h 36"/>
                    <a:gd name="T6" fmla="*/ 139 w 142"/>
                    <a:gd name="T7" fmla="*/ 28 h 36"/>
                    <a:gd name="T8" fmla="*/ 142 w 142"/>
                    <a:gd name="T9" fmla="*/ 20 h 36"/>
                    <a:gd name="T10" fmla="*/ 141 w 142"/>
                    <a:gd name="T11" fmla="*/ 15 h 36"/>
                    <a:gd name="T12" fmla="*/ 138 w 142"/>
                    <a:gd name="T13" fmla="*/ 9 h 36"/>
                    <a:gd name="T14" fmla="*/ 133 w 142"/>
                    <a:gd name="T15" fmla="*/ 5 h 36"/>
                    <a:gd name="T16" fmla="*/ 126 w 142"/>
                    <a:gd name="T17" fmla="*/ 3 h 36"/>
                    <a:gd name="T18" fmla="*/ 108 w 142"/>
                    <a:gd name="T19" fmla="*/ 3 h 36"/>
                    <a:gd name="T20" fmla="*/ 88 w 142"/>
                    <a:gd name="T21" fmla="*/ 3 h 36"/>
                    <a:gd name="T22" fmla="*/ 67 w 142"/>
                    <a:gd name="T23" fmla="*/ 2 h 36"/>
                    <a:gd name="T24" fmla="*/ 47 w 142"/>
                    <a:gd name="T25" fmla="*/ 2 h 36"/>
                    <a:gd name="T26" fmla="*/ 29 w 142"/>
                    <a:gd name="T27" fmla="*/ 0 h 36"/>
                    <a:gd name="T28" fmla="*/ 13 w 142"/>
                    <a:gd name="T29" fmla="*/ 2 h 36"/>
                    <a:gd name="T30" fmla="*/ 4 w 142"/>
                    <a:gd name="T31" fmla="*/ 5 h 36"/>
                    <a:gd name="T32" fmla="*/ 0 w 142"/>
                    <a:gd name="T33" fmla="*/ 9 h 36"/>
                    <a:gd name="T34" fmla="*/ 10 w 142"/>
                    <a:gd name="T35" fmla="*/ 12 h 36"/>
                    <a:gd name="T36" fmla="*/ 22 w 142"/>
                    <a:gd name="T37" fmla="*/ 16 h 36"/>
                    <a:gd name="T38" fmla="*/ 38 w 142"/>
                    <a:gd name="T39" fmla="*/ 19 h 36"/>
                    <a:gd name="T40" fmla="*/ 54 w 142"/>
                    <a:gd name="T41" fmla="*/ 22 h 36"/>
                    <a:gd name="T42" fmla="*/ 72 w 142"/>
                    <a:gd name="T43" fmla="*/ 25 h 36"/>
                    <a:gd name="T44" fmla="*/ 89 w 142"/>
                    <a:gd name="T45" fmla="*/ 29 h 36"/>
                    <a:gd name="T46" fmla="*/ 107 w 142"/>
                    <a:gd name="T47" fmla="*/ 32 h 36"/>
                    <a:gd name="T48" fmla="*/ 123 w 142"/>
                    <a:gd name="T49" fmla="*/ 36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5" name="Freeform 7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108 w 351"/>
                    <a:gd name="T1" fmla="*/ 298 h 601"/>
                    <a:gd name="T2" fmla="*/ 132 w 351"/>
                    <a:gd name="T3" fmla="*/ 338 h 601"/>
                    <a:gd name="T4" fmla="*/ 157 w 351"/>
                    <a:gd name="T5" fmla="*/ 377 h 601"/>
                    <a:gd name="T6" fmla="*/ 182 w 351"/>
                    <a:gd name="T7" fmla="*/ 414 h 601"/>
                    <a:gd name="T8" fmla="*/ 208 w 351"/>
                    <a:gd name="T9" fmla="*/ 451 h 601"/>
                    <a:gd name="T10" fmla="*/ 235 w 351"/>
                    <a:gd name="T11" fmla="*/ 487 h 601"/>
                    <a:gd name="T12" fmla="*/ 263 w 351"/>
                    <a:gd name="T13" fmla="*/ 523 h 601"/>
                    <a:gd name="T14" fmla="*/ 292 w 351"/>
                    <a:gd name="T15" fmla="*/ 559 h 601"/>
                    <a:gd name="T16" fmla="*/ 321 w 351"/>
                    <a:gd name="T17" fmla="*/ 594 h 601"/>
                    <a:gd name="T18" fmla="*/ 326 w 351"/>
                    <a:gd name="T19" fmla="*/ 598 h 601"/>
                    <a:gd name="T20" fmla="*/ 332 w 351"/>
                    <a:gd name="T21" fmla="*/ 601 h 601"/>
                    <a:gd name="T22" fmla="*/ 337 w 351"/>
                    <a:gd name="T23" fmla="*/ 601 h 601"/>
                    <a:gd name="T24" fmla="*/ 343 w 351"/>
                    <a:gd name="T25" fmla="*/ 598 h 601"/>
                    <a:gd name="T26" fmla="*/ 349 w 351"/>
                    <a:gd name="T27" fmla="*/ 594 h 601"/>
                    <a:gd name="T28" fmla="*/ 351 w 351"/>
                    <a:gd name="T29" fmla="*/ 588 h 601"/>
                    <a:gd name="T30" fmla="*/ 351 w 351"/>
                    <a:gd name="T31" fmla="*/ 582 h 601"/>
                    <a:gd name="T32" fmla="*/ 349 w 351"/>
                    <a:gd name="T33" fmla="*/ 576 h 601"/>
                    <a:gd name="T34" fmla="*/ 327 w 351"/>
                    <a:gd name="T35" fmla="*/ 538 h 601"/>
                    <a:gd name="T36" fmla="*/ 304 w 351"/>
                    <a:gd name="T37" fmla="*/ 499 h 601"/>
                    <a:gd name="T38" fmla="*/ 279 w 351"/>
                    <a:gd name="T39" fmla="*/ 463 h 601"/>
                    <a:gd name="T40" fmla="*/ 252 w 351"/>
                    <a:gd name="T41" fmla="*/ 427 h 601"/>
                    <a:gd name="T42" fmla="*/ 224 w 351"/>
                    <a:gd name="T43" fmla="*/ 391 h 601"/>
                    <a:gd name="T44" fmla="*/ 198 w 351"/>
                    <a:gd name="T45" fmla="*/ 355 h 601"/>
                    <a:gd name="T46" fmla="*/ 172 w 351"/>
                    <a:gd name="T47" fmla="*/ 319 h 601"/>
                    <a:gd name="T48" fmla="*/ 147 w 351"/>
                    <a:gd name="T49" fmla="*/ 280 h 601"/>
                    <a:gd name="T50" fmla="*/ 125 w 351"/>
                    <a:gd name="T51" fmla="*/ 242 h 601"/>
                    <a:gd name="T52" fmla="*/ 101 w 351"/>
                    <a:gd name="T53" fmla="*/ 197 h 601"/>
                    <a:gd name="T54" fmla="*/ 79 w 351"/>
                    <a:gd name="T55" fmla="*/ 150 h 601"/>
                    <a:gd name="T56" fmla="*/ 59 w 351"/>
                    <a:gd name="T57" fmla="*/ 104 h 601"/>
                    <a:gd name="T58" fmla="*/ 38 w 351"/>
                    <a:gd name="T59" fmla="*/ 62 h 601"/>
                    <a:gd name="T60" fmla="*/ 22 w 351"/>
                    <a:gd name="T61" fmla="*/ 29 h 601"/>
                    <a:gd name="T62" fmla="*/ 9 w 351"/>
                    <a:gd name="T63" fmla="*/ 7 h 601"/>
                    <a:gd name="T64" fmla="*/ 0 w 351"/>
                    <a:gd name="T65" fmla="*/ 0 h 601"/>
                    <a:gd name="T66" fmla="*/ 4 w 351"/>
                    <a:gd name="T67" fmla="*/ 17 h 601"/>
                    <a:gd name="T68" fmla="*/ 13 w 351"/>
                    <a:gd name="T69" fmla="*/ 45 h 601"/>
                    <a:gd name="T70" fmla="*/ 23 w 351"/>
                    <a:gd name="T71" fmla="*/ 82 h 601"/>
                    <a:gd name="T72" fmla="*/ 38 w 351"/>
                    <a:gd name="T73" fmla="*/ 124 h 601"/>
                    <a:gd name="T74" fmla="*/ 54 w 351"/>
                    <a:gd name="T75" fmla="*/ 170 h 601"/>
                    <a:gd name="T76" fmla="*/ 70 w 351"/>
                    <a:gd name="T77" fmla="*/ 216 h 601"/>
                    <a:gd name="T78" fmla="*/ 89 w 351"/>
                    <a:gd name="T79" fmla="*/ 259 h 601"/>
                    <a:gd name="T80" fmla="*/ 108 w 351"/>
                    <a:gd name="T81" fmla="*/ 298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6" name="Freeform 7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746 w 2164"/>
                    <a:gd name="T1" fmla="*/ 0 h 1979"/>
                    <a:gd name="T2" fmla="*/ 763 w 2164"/>
                    <a:gd name="T3" fmla="*/ 0 h 1979"/>
                    <a:gd name="T4" fmla="*/ 798 w 2164"/>
                    <a:gd name="T5" fmla="*/ 1 h 1979"/>
                    <a:gd name="T6" fmla="*/ 848 w 2164"/>
                    <a:gd name="T7" fmla="*/ 2 h 1979"/>
                    <a:gd name="T8" fmla="*/ 912 w 2164"/>
                    <a:gd name="T9" fmla="*/ 5 h 1979"/>
                    <a:gd name="T10" fmla="*/ 987 w 2164"/>
                    <a:gd name="T11" fmla="*/ 10 h 1979"/>
                    <a:gd name="T12" fmla="*/ 1074 w 2164"/>
                    <a:gd name="T13" fmla="*/ 16 h 1979"/>
                    <a:gd name="T14" fmla="*/ 1171 w 2164"/>
                    <a:gd name="T15" fmla="*/ 27 h 1979"/>
                    <a:gd name="T16" fmla="*/ 1275 w 2164"/>
                    <a:gd name="T17" fmla="*/ 39 h 1979"/>
                    <a:gd name="T18" fmla="*/ 1386 w 2164"/>
                    <a:gd name="T19" fmla="*/ 56 h 1979"/>
                    <a:gd name="T20" fmla="*/ 1502 w 2164"/>
                    <a:gd name="T21" fmla="*/ 75 h 1979"/>
                    <a:gd name="T22" fmla="*/ 1620 w 2164"/>
                    <a:gd name="T23" fmla="*/ 100 h 1979"/>
                    <a:gd name="T24" fmla="*/ 1742 w 2164"/>
                    <a:gd name="T25" fmla="*/ 129 h 1979"/>
                    <a:gd name="T26" fmla="*/ 1865 w 2164"/>
                    <a:gd name="T27" fmla="*/ 164 h 1979"/>
                    <a:gd name="T28" fmla="*/ 1987 w 2164"/>
                    <a:gd name="T29" fmla="*/ 204 h 1979"/>
                    <a:gd name="T30" fmla="*/ 2105 w 2164"/>
                    <a:gd name="T31" fmla="*/ 250 h 1979"/>
                    <a:gd name="T32" fmla="*/ 1975 w 2164"/>
                    <a:gd name="T33" fmla="*/ 1184 h 1979"/>
                    <a:gd name="T34" fmla="*/ 1990 w 2164"/>
                    <a:gd name="T35" fmla="*/ 1191 h 1979"/>
                    <a:gd name="T36" fmla="*/ 2020 w 2164"/>
                    <a:gd name="T37" fmla="*/ 1219 h 1979"/>
                    <a:gd name="T38" fmla="*/ 2035 w 2164"/>
                    <a:gd name="T39" fmla="*/ 1282 h 1979"/>
                    <a:gd name="T40" fmla="*/ 2011 w 2164"/>
                    <a:gd name="T41" fmla="*/ 1394 h 1979"/>
                    <a:gd name="T42" fmla="*/ 1636 w 2164"/>
                    <a:gd name="T43" fmla="*/ 1835 h 1979"/>
                    <a:gd name="T44" fmla="*/ 1510 w 2164"/>
                    <a:gd name="T45" fmla="*/ 1979 h 1979"/>
                    <a:gd name="T46" fmla="*/ 1490 w 2164"/>
                    <a:gd name="T47" fmla="*/ 1977 h 1979"/>
                    <a:gd name="T48" fmla="*/ 1451 w 2164"/>
                    <a:gd name="T49" fmla="*/ 1972 h 1979"/>
                    <a:gd name="T50" fmla="*/ 1397 w 2164"/>
                    <a:gd name="T51" fmla="*/ 1965 h 1979"/>
                    <a:gd name="T52" fmla="*/ 1328 w 2164"/>
                    <a:gd name="T53" fmla="*/ 1955 h 1979"/>
                    <a:gd name="T54" fmla="*/ 1246 w 2164"/>
                    <a:gd name="T55" fmla="*/ 1943 h 1979"/>
                    <a:gd name="T56" fmla="*/ 1152 w 2164"/>
                    <a:gd name="T57" fmla="*/ 1927 h 1979"/>
                    <a:gd name="T58" fmla="*/ 1049 w 2164"/>
                    <a:gd name="T59" fmla="*/ 1907 h 1979"/>
                    <a:gd name="T60" fmla="*/ 937 w 2164"/>
                    <a:gd name="T61" fmla="*/ 1884 h 1979"/>
                    <a:gd name="T62" fmla="*/ 818 w 2164"/>
                    <a:gd name="T63" fmla="*/ 1856 h 1979"/>
                    <a:gd name="T64" fmla="*/ 696 w 2164"/>
                    <a:gd name="T65" fmla="*/ 1824 h 1979"/>
                    <a:gd name="T66" fmla="*/ 572 w 2164"/>
                    <a:gd name="T67" fmla="*/ 1787 h 1979"/>
                    <a:gd name="T68" fmla="*/ 445 w 2164"/>
                    <a:gd name="T69" fmla="*/ 1747 h 1979"/>
                    <a:gd name="T70" fmla="*/ 319 w 2164"/>
                    <a:gd name="T71" fmla="*/ 1700 h 1979"/>
                    <a:gd name="T72" fmla="*/ 196 w 2164"/>
                    <a:gd name="T73" fmla="*/ 1647 h 1979"/>
                    <a:gd name="T74" fmla="*/ 76 w 2164"/>
                    <a:gd name="T75" fmla="*/ 1590 h 1979"/>
                    <a:gd name="T76" fmla="*/ 18 w 2164"/>
                    <a:gd name="T77" fmla="*/ 1554 h 1979"/>
                    <a:gd name="T78" fmla="*/ 8 w 2164"/>
                    <a:gd name="T79" fmla="*/ 1514 h 1979"/>
                    <a:gd name="T80" fmla="*/ 0 w 2164"/>
                    <a:gd name="T81" fmla="*/ 1456 h 1979"/>
                    <a:gd name="T82" fmla="*/ 3 w 2164"/>
                    <a:gd name="T83" fmla="*/ 1396 h 1979"/>
                    <a:gd name="T84" fmla="*/ 443 w 2164"/>
                    <a:gd name="T85" fmla="*/ 1002 h 1979"/>
                    <a:gd name="T86" fmla="*/ 440 w 2164"/>
                    <a:gd name="T87" fmla="*/ 989 h 1979"/>
                    <a:gd name="T88" fmla="*/ 445 w 2164"/>
                    <a:gd name="T89" fmla="*/ 953 h 1979"/>
                    <a:gd name="T90" fmla="*/ 471 w 2164"/>
                    <a:gd name="T91" fmla="*/ 902 h 1979"/>
                    <a:gd name="T92" fmla="*/ 534 w 2164"/>
                    <a:gd name="T93" fmla="*/ 845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7" name="Freeform 8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164 w 1244"/>
                    <a:gd name="T1" fmla="*/ 0 h 930"/>
                    <a:gd name="T2" fmla="*/ 1244 w 1244"/>
                    <a:gd name="T3" fmla="*/ 214 h 930"/>
                    <a:gd name="T4" fmla="*/ 1067 w 1244"/>
                    <a:gd name="T5" fmla="*/ 930 h 930"/>
                    <a:gd name="T6" fmla="*/ 0 w 1244"/>
                    <a:gd name="T7" fmla="*/ 688 h 930"/>
                    <a:gd name="T8" fmla="*/ 164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8" name="Freeform 8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112 w 952"/>
                    <a:gd name="T1" fmla="*/ 0 h 366"/>
                    <a:gd name="T2" fmla="*/ 952 w 952"/>
                    <a:gd name="T3" fmla="*/ 153 h 366"/>
                    <a:gd name="T4" fmla="*/ 200 w 952"/>
                    <a:gd name="T5" fmla="*/ 108 h 366"/>
                    <a:gd name="T6" fmla="*/ 0 w 952"/>
                    <a:gd name="T7" fmla="*/ 366 h 366"/>
                    <a:gd name="T8" fmla="*/ 11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19" name="Freeform 8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40 w 1259"/>
                    <a:gd name="T1" fmla="*/ 0 h 337"/>
                    <a:gd name="T2" fmla="*/ 1259 w 1259"/>
                    <a:gd name="T3" fmla="*/ 288 h 337"/>
                    <a:gd name="T4" fmla="*/ 1226 w 1259"/>
                    <a:gd name="T5" fmla="*/ 337 h 337"/>
                    <a:gd name="T6" fmla="*/ 0 w 1259"/>
                    <a:gd name="T7" fmla="*/ 32 h 337"/>
                    <a:gd name="T8" fmla="*/ 40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0" name="Freeform 8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46 w 1265"/>
                    <a:gd name="T1" fmla="*/ 0 h 342"/>
                    <a:gd name="T2" fmla="*/ 1265 w 1265"/>
                    <a:gd name="T3" fmla="*/ 286 h 342"/>
                    <a:gd name="T4" fmla="*/ 1226 w 1265"/>
                    <a:gd name="T5" fmla="*/ 342 h 342"/>
                    <a:gd name="T6" fmla="*/ 0 w 1265"/>
                    <a:gd name="T7" fmla="*/ 37 h 342"/>
                    <a:gd name="T8" fmla="*/ 46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1" name="Freeform 8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45 w 1264"/>
                    <a:gd name="T1" fmla="*/ 0 h 344"/>
                    <a:gd name="T2" fmla="*/ 1264 w 1264"/>
                    <a:gd name="T3" fmla="*/ 287 h 344"/>
                    <a:gd name="T4" fmla="*/ 1224 w 1264"/>
                    <a:gd name="T5" fmla="*/ 344 h 344"/>
                    <a:gd name="T6" fmla="*/ 0 w 1264"/>
                    <a:gd name="T7" fmla="*/ 37 h 344"/>
                    <a:gd name="T8" fmla="*/ 45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2" name="Freeform 8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18 w 190"/>
                    <a:gd name="T1" fmla="*/ 1 h 79"/>
                    <a:gd name="T2" fmla="*/ 23 w 190"/>
                    <a:gd name="T3" fmla="*/ 1 h 79"/>
                    <a:gd name="T4" fmla="*/ 40 w 190"/>
                    <a:gd name="T5" fmla="*/ 0 h 79"/>
                    <a:gd name="T6" fmla="*/ 62 w 190"/>
                    <a:gd name="T7" fmla="*/ 0 h 79"/>
                    <a:gd name="T8" fmla="*/ 90 w 190"/>
                    <a:gd name="T9" fmla="*/ 3 h 79"/>
                    <a:gd name="T10" fmla="*/ 120 w 190"/>
                    <a:gd name="T11" fmla="*/ 8 h 79"/>
                    <a:gd name="T12" fmla="*/ 148 w 190"/>
                    <a:gd name="T13" fmla="*/ 18 h 79"/>
                    <a:gd name="T14" fmla="*/ 173 w 190"/>
                    <a:gd name="T15" fmla="*/ 34 h 79"/>
                    <a:gd name="T16" fmla="*/ 190 w 190"/>
                    <a:gd name="T17" fmla="*/ 57 h 79"/>
                    <a:gd name="T18" fmla="*/ 190 w 190"/>
                    <a:gd name="T19" fmla="*/ 58 h 79"/>
                    <a:gd name="T20" fmla="*/ 190 w 190"/>
                    <a:gd name="T21" fmla="*/ 62 h 79"/>
                    <a:gd name="T22" fmla="*/ 189 w 190"/>
                    <a:gd name="T23" fmla="*/ 68 h 79"/>
                    <a:gd name="T24" fmla="*/ 187 w 190"/>
                    <a:gd name="T25" fmla="*/ 74 h 79"/>
                    <a:gd name="T26" fmla="*/ 181 w 190"/>
                    <a:gd name="T27" fmla="*/ 78 h 79"/>
                    <a:gd name="T28" fmla="*/ 173 w 190"/>
                    <a:gd name="T29" fmla="*/ 79 h 79"/>
                    <a:gd name="T30" fmla="*/ 160 w 190"/>
                    <a:gd name="T31" fmla="*/ 78 h 79"/>
                    <a:gd name="T32" fmla="*/ 143 w 190"/>
                    <a:gd name="T33" fmla="*/ 71 h 79"/>
                    <a:gd name="T34" fmla="*/ 143 w 190"/>
                    <a:gd name="T35" fmla="*/ 69 h 79"/>
                    <a:gd name="T36" fmla="*/ 142 w 190"/>
                    <a:gd name="T37" fmla="*/ 65 h 79"/>
                    <a:gd name="T38" fmla="*/ 139 w 190"/>
                    <a:gd name="T39" fmla="*/ 58 h 79"/>
                    <a:gd name="T40" fmla="*/ 130 w 190"/>
                    <a:gd name="T41" fmla="*/ 50 h 79"/>
                    <a:gd name="T42" fmla="*/ 116 w 190"/>
                    <a:gd name="T43" fmla="*/ 42 h 79"/>
                    <a:gd name="T44" fmla="*/ 94 w 190"/>
                    <a:gd name="T45" fmla="*/ 35 h 79"/>
                    <a:gd name="T46" fmla="*/ 63 w 190"/>
                    <a:gd name="T47" fmla="*/ 32 h 79"/>
                    <a:gd name="T48" fmla="*/ 22 w 190"/>
                    <a:gd name="T49" fmla="*/ 32 h 79"/>
                    <a:gd name="T50" fmla="*/ 20 w 190"/>
                    <a:gd name="T51" fmla="*/ 32 h 79"/>
                    <a:gd name="T52" fmla="*/ 15 w 190"/>
                    <a:gd name="T53" fmla="*/ 30 h 79"/>
                    <a:gd name="T54" fmla="*/ 9 w 190"/>
                    <a:gd name="T55" fmla="*/ 27 h 79"/>
                    <a:gd name="T56" fmla="*/ 5 w 190"/>
                    <a:gd name="T57" fmla="*/ 24 h 79"/>
                    <a:gd name="T58" fmla="*/ 0 w 190"/>
                    <a:gd name="T59" fmla="*/ 19 h 79"/>
                    <a:gd name="T60" fmla="*/ 0 w 190"/>
                    <a:gd name="T61" fmla="*/ 15 h 79"/>
                    <a:gd name="T62" fmla="*/ 6 w 190"/>
                    <a:gd name="T63" fmla="*/ 8 h 79"/>
                    <a:gd name="T64" fmla="*/ 18 w 190"/>
                    <a:gd name="T65" fmla="*/ 1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3" name="Freeform 8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43 w 107"/>
                    <a:gd name="T1" fmla="*/ 58 h 63"/>
                    <a:gd name="T2" fmla="*/ 54 w 107"/>
                    <a:gd name="T3" fmla="*/ 61 h 63"/>
                    <a:gd name="T4" fmla="*/ 64 w 107"/>
                    <a:gd name="T5" fmla="*/ 63 h 63"/>
                    <a:gd name="T6" fmla="*/ 74 w 107"/>
                    <a:gd name="T7" fmla="*/ 63 h 63"/>
                    <a:gd name="T8" fmla="*/ 83 w 107"/>
                    <a:gd name="T9" fmla="*/ 63 h 63"/>
                    <a:gd name="T10" fmla="*/ 91 w 107"/>
                    <a:gd name="T11" fmla="*/ 61 h 63"/>
                    <a:gd name="T12" fmla="*/ 97 w 107"/>
                    <a:gd name="T13" fmla="*/ 57 h 63"/>
                    <a:gd name="T14" fmla="*/ 102 w 107"/>
                    <a:gd name="T15" fmla="*/ 54 h 63"/>
                    <a:gd name="T16" fmla="*/ 106 w 107"/>
                    <a:gd name="T17" fmla="*/ 48 h 63"/>
                    <a:gd name="T18" fmla="*/ 107 w 107"/>
                    <a:gd name="T19" fmla="*/ 43 h 63"/>
                    <a:gd name="T20" fmla="*/ 106 w 107"/>
                    <a:gd name="T21" fmla="*/ 37 h 63"/>
                    <a:gd name="T22" fmla="*/ 102 w 107"/>
                    <a:gd name="T23" fmla="*/ 30 h 63"/>
                    <a:gd name="T24" fmla="*/ 97 w 107"/>
                    <a:gd name="T25" fmla="*/ 24 h 63"/>
                    <a:gd name="T26" fmla="*/ 90 w 107"/>
                    <a:gd name="T27" fmla="*/ 19 h 63"/>
                    <a:gd name="T28" fmla="*/ 82 w 107"/>
                    <a:gd name="T29" fmla="*/ 13 h 63"/>
                    <a:gd name="T30" fmla="*/ 74 w 107"/>
                    <a:gd name="T31" fmla="*/ 9 h 63"/>
                    <a:gd name="T32" fmla="*/ 63 w 107"/>
                    <a:gd name="T33" fmla="*/ 4 h 63"/>
                    <a:gd name="T34" fmla="*/ 53 w 107"/>
                    <a:gd name="T35" fmla="*/ 2 h 63"/>
                    <a:gd name="T36" fmla="*/ 42 w 107"/>
                    <a:gd name="T37" fmla="*/ 0 h 63"/>
                    <a:gd name="T38" fmla="*/ 32 w 107"/>
                    <a:gd name="T39" fmla="*/ 0 h 63"/>
                    <a:gd name="T40" fmla="*/ 23 w 107"/>
                    <a:gd name="T41" fmla="*/ 1 h 63"/>
                    <a:gd name="T42" fmla="*/ 15 w 107"/>
                    <a:gd name="T43" fmla="*/ 2 h 63"/>
                    <a:gd name="T44" fmla="*/ 8 w 107"/>
                    <a:gd name="T45" fmla="*/ 5 h 63"/>
                    <a:gd name="T46" fmla="*/ 3 w 107"/>
                    <a:gd name="T47" fmla="*/ 10 h 63"/>
                    <a:gd name="T48" fmla="*/ 1 w 107"/>
                    <a:gd name="T49" fmla="*/ 14 h 63"/>
                    <a:gd name="T50" fmla="*/ 0 w 107"/>
                    <a:gd name="T51" fmla="*/ 20 h 63"/>
                    <a:gd name="T52" fmla="*/ 1 w 107"/>
                    <a:gd name="T53" fmla="*/ 26 h 63"/>
                    <a:gd name="T54" fmla="*/ 5 w 107"/>
                    <a:gd name="T55" fmla="*/ 32 h 63"/>
                    <a:gd name="T56" fmla="*/ 9 w 107"/>
                    <a:gd name="T57" fmla="*/ 38 h 63"/>
                    <a:gd name="T58" fmla="*/ 16 w 107"/>
                    <a:gd name="T59" fmla="*/ 44 h 63"/>
                    <a:gd name="T60" fmla="*/ 25 w 107"/>
                    <a:gd name="T61" fmla="*/ 49 h 63"/>
                    <a:gd name="T62" fmla="*/ 33 w 107"/>
                    <a:gd name="T63" fmla="*/ 54 h 63"/>
                    <a:gd name="T64" fmla="*/ 43 w 107"/>
                    <a:gd name="T65" fmla="*/ 58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4" name="Freeform 8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1466 w 1469"/>
                    <a:gd name="T1" fmla="*/ 407 h 525"/>
                    <a:gd name="T2" fmla="*/ 1446 w 1469"/>
                    <a:gd name="T3" fmla="*/ 405 h 525"/>
                    <a:gd name="T4" fmla="*/ 1408 w 1469"/>
                    <a:gd name="T5" fmla="*/ 400 h 525"/>
                    <a:gd name="T6" fmla="*/ 1353 w 1469"/>
                    <a:gd name="T7" fmla="*/ 393 h 525"/>
                    <a:gd name="T8" fmla="*/ 1285 w 1469"/>
                    <a:gd name="T9" fmla="*/ 383 h 525"/>
                    <a:gd name="T10" fmla="*/ 1203 w 1469"/>
                    <a:gd name="T11" fmla="*/ 370 h 525"/>
                    <a:gd name="T12" fmla="*/ 1110 w 1469"/>
                    <a:gd name="T13" fmla="*/ 354 h 525"/>
                    <a:gd name="T14" fmla="*/ 1008 w 1469"/>
                    <a:gd name="T15" fmla="*/ 335 h 525"/>
                    <a:gd name="T16" fmla="*/ 898 w 1469"/>
                    <a:gd name="T17" fmla="*/ 311 h 525"/>
                    <a:gd name="T18" fmla="*/ 782 w 1469"/>
                    <a:gd name="T19" fmla="*/ 284 h 525"/>
                    <a:gd name="T20" fmla="*/ 663 w 1469"/>
                    <a:gd name="T21" fmla="*/ 253 h 525"/>
                    <a:gd name="T22" fmla="*/ 541 w 1469"/>
                    <a:gd name="T23" fmla="*/ 217 h 525"/>
                    <a:gd name="T24" fmla="*/ 417 w 1469"/>
                    <a:gd name="T25" fmla="*/ 178 h 525"/>
                    <a:gd name="T26" fmla="*/ 296 w 1469"/>
                    <a:gd name="T27" fmla="*/ 133 h 525"/>
                    <a:gd name="T28" fmla="*/ 178 w 1469"/>
                    <a:gd name="T29" fmla="*/ 84 h 525"/>
                    <a:gd name="T30" fmla="*/ 64 w 1469"/>
                    <a:gd name="T31" fmla="*/ 29 h 525"/>
                    <a:gd name="T32" fmla="*/ 7 w 1469"/>
                    <a:gd name="T33" fmla="*/ 4 h 525"/>
                    <a:gd name="T34" fmla="*/ 3 w 1469"/>
                    <a:gd name="T35" fmla="*/ 33 h 525"/>
                    <a:gd name="T36" fmla="*/ 0 w 1469"/>
                    <a:gd name="T37" fmla="*/ 79 h 525"/>
                    <a:gd name="T38" fmla="*/ 10 w 1469"/>
                    <a:gd name="T39" fmla="*/ 125 h 525"/>
                    <a:gd name="T40" fmla="*/ 23 w 1469"/>
                    <a:gd name="T41" fmla="*/ 144 h 525"/>
                    <a:gd name="T42" fmla="*/ 33 w 1469"/>
                    <a:gd name="T43" fmla="*/ 150 h 525"/>
                    <a:gd name="T44" fmla="*/ 54 w 1469"/>
                    <a:gd name="T45" fmla="*/ 161 h 525"/>
                    <a:gd name="T46" fmla="*/ 86 w 1469"/>
                    <a:gd name="T47" fmla="*/ 177 h 525"/>
                    <a:gd name="T48" fmla="*/ 128 w 1469"/>
                    <a:gd name="T49" fmla="*/ 197 h 525"/>
                    <a:gd name="T50" fmla="*/ 182 w 1469"/>
                    <a:gd name="T51" fmla="*/ 221 h 525"/>
                    <a:gd name="T52" fmla="*/ 247 w 1469"/>
                    <a:gd name="T53" fmla="*/ 248 h 525"/>
                    <a:gd name="T54" fmla="*/ 322 w 1469"/>
                    <a:gd name="T55" fmla="*/ 277 h 525"/>
                    <a:gd name="T56" fmla="*/ 410 w 1469"/>
                    <a:gd name="T57" fmla="*/ 308 h 525"/>
                    <a:gd name="T58" fmla="*/ 508 w 1469"/>
                    <a:gd name="T59" fmla="*/ 339 h 525"/>
                    <a:gd name="T60" fmla="*/ 618 w 1469"/>
                    <a:gd name="T61" fmla="*/ 371 h 525"/>
                    <a:gd name="T62" fmla="*/ 740 w 1469"/>
                    <a:gd name="T63" fmla="*/ 402 h 525"/>
                    <a:gd name="T64" fmla="*/ 874 w 1469"/>
                    <a:gd name="T65" fmla="*/ 433 h 525"/>
                    <a:gd name="T66" fmla="*/ 1018 w 1469"/>
                    <a:gd name="T67" fmla="*/ 462 h 525"/>
                    <a:gd name="T68" fmla="*/ 1176 w 1469"/>
                    <a:gd name="T69" fmla="*/ 490 h 525"/>
                    <a:gd name="T70" fmla="*/ 1346 w 1469"/>
                    <a:gd name="T71" fmla="*/ 514 h 525"/>
                    <a:gd name="T72" fmla="*/ 1436 w 1469"/>
                    <a:gd name="T73" fmla="*/ 523 h 525"/>
                    <a:gd name="T74" fmla="*/ 1447 w 1469"/>
                    <a:gd name="T75" fmla="*/ 506 h 525"/>
                    <a:gd name="T76" fmla="*/ 1461 w 1469"/>
                    <a:gd name="T77" fmla="*/ 474 h 525"/>
                    <a:gd name="T78" fmla="*/ 1469 w 1469"/>
                    <a:gd name="T79" fmla="*/ 432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5" name="Freeform 8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53 w 170"/>
                    <a:gd name="T1" fmla="*/ 0 h 120"/>
                    <a:gd name="T2" fmla="*/ 49 w 170"/>
                    <a:gd name="T3" fmla="*/ 0 h 120"/>
                    <a:gd name="T4" fmla="*/ 41 w 170"/>
                    <a:gd name="T5" fmla="*/ 3 h 120"/>
                    <a:gd name="T6" fmla="*/ 30 w 170"/>
                    <a:gd name="T7" fmla="*/ 7 h 120"/>
                    <a:gd name="T8" fmla="*/ 17 w 170"/>
                    <a:gd name="T9" fmla="*/ 15 h 120"/>
                    <a:gd name="T10" fmla="*/ 7 w 170"/>
                    <a:gd name="T11" fmla="*/ 26 h 120"/>
                    <a:gd name="T12" fmla="*/ 1 w 170"/>
                    <a:gd name="T13" fmla="*/ 43 h 120"/>
                    <a:gd name="T14" fmla="*/ 0 w 170"/>
                    <a:gd name="T15" fmla="*/ 65 h 120"/>
                    <a:gd name="T16" fmla="*/ 7 w 170"/>
                    <a:gd name="T17" fmla="*/ 94 h 120"/>
                    <a:gd name="T18" fmla="*/ 98 w 170"/>
                    <a:gd name="T19" fmla="*/ 120 h 120"/>
                    <a:gd name="T20" fmla="*/ 97 w 170"/>
                    <a:gd name="T21" fmla="*/ 114 h 120"/>
                    <a:gd name="T22" fmla="*/ 97 w 170"/>
                    <a:gd name="T23" fmla="*/ 102 h 120"/>
                    <a:gd name="T24" fmla="*/ 97 w 170"/>
                    <a:gd name="T25" fmla="*/ 84 h 120"/>
                    <a:gd name="T26" fmla="*/ 101 w 170"/>
                    <a:gd name="T27" fmla="*/ 64 h 120"/>
                    <a:gd name="T28" fmla="*/ 108 w 170"/>
                    <a:gd name="T29" fmla="*/ 44 h 120"/>
                    <a:gd name="T30" fmla="*/ 121 w 170"/>
                    <a:gd name="T31" fmla="*/ 30 h 120"/>
                    <a:gd name="T32" fmla="*/ 141 w 170"/>
                    <a:gd name="T33" fmla="*/ 22 h 120"/>
                    <a:gd name="T34" fmla="*/ 170 w 170"/>
                    <a:gd name="T35" fmla="*/ 25 h 120"/>
                    <a:gd name="T36" fmla="*/ 53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6" name="Freeform 8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53 w 170"/>
                    <a:gd name="T1" fmla="*/ 0 h 119"/>
                    <a:gd name="T2" fmla="*/ 49 w 170"/>
                    <a:gd name="T3" fmla="*/ 0 h 119"/>
                    <a:gd name="T4" fmla="*/ 41 w 170"/>
                    <a:gd name="T5" fmla="*/ 3 h 119"/>
                    <a:gd name="T6" fmla="*/ 29 w 170"/>
                    <a:gd name="T7" fmla="*/ 7 h 119"/>
                    <a:gd name="T8" fmla="*/ 18 w 170"/>
                    <a:gd name="T9" fmla="*/ 14 h 119"/>
                    <a:gd name="T10" fmla="*/ 7 w 170"/>
                    <a:gd name="T11" fmla="*/ 25 h 119"/>
                    <a:gd name="T12" fmla="*/ 0 w 170"/>
                    <a:gd name="T13" fmla="*/ 42 h 119"/>
                    <a:gd name="T14" fmla="*/ 0 w 170"/>
                    <a:gd name="T15" fmla="*/ 65 h 119"/>
                    <a:gd name="T16" fmla="*/ 7 w 170"/>
                    <a:gd name="T17" fmla="*/ 94 h 119"/>
                    <a:gd name="T18" fmla="*/ 97 w 170"/>
                    <a:gd name="T19" fmla="*/ 119 h 119"/>
                    <a:gd name="T20" fmla="*/ 96 w 170"/>
                    <a:gd name="T21" fmla="*/ 114 h 119"/>
                    <a:gd name="T22" fmla="*/ 96 w 170"/>
                    <a:gd name="T23" fmla="*/ 101 h 119"/>
                    <a:gd name="T24" fmla="*/ 96 w 170"/>
                    <a:gd name="T25" fmla="*/ 83 h 119"/>
                    <a:gd name="T26" fmla="*/ 100 w 170"/>
                    <a:gd name="T27" fmla="*/ 62 h 119"/>
                    <a:gd name="T28" fmla="*/ 107 w 170"/>
                    <a:gd name="T29" fmla="*/ 44 h 119"/>
                    <a:gd name="T30" fmla="*/ 120 w 170"/>
                    <a:gd name="T31" fmla="*/ 30 h 119"/>
                    <a:gd name="T32" fmla="*/ 141 w 170"/>
                    <a:gd name="T33" fmla="*/ 22 h 119"/>
                    <a:gd name="T34" fmla="*/ 170 w 170"/>
                    <a:gd name="T35" fmla="*/ 25 h 119"/>
                    <a:gd name="T36" fmla="*/ 53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7" name="Freeform 9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44 h 200"/>
                    <a:gd name="T2" fmla="*/ 697 w 730"/>
                    <a:gd name="T3" fmla="*/ 200 h 200"/>
                    <a:gd name="T4" fmla="*/ 730 w 730"/>
                    <a:gd name="T5" fmla="*/ 156 h 200"/>
                    <a:gd name="T6" fmla="*/ 33 w 730"/>
                    <a:gd name="T7" fmla="*/ 0 h 200"/>
                    <a:gd name="T8" fmla="*/ 0 w 730"/>
                    <a:gd name="T9" fmla="*/ 44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8" name="Freeform 9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30 h 187"/>
                    <a:gd name="T2" fmla="*/ 696 w 703"/>
                    <a:gd name="T3" fmla="*/ 187 h 187"/>
                    <a:gd name="T4" fmla="*/ 703 w 703"/>
                    <a:gd name="T5" fmla="*/ 157 h 187"/>
                    <a:gd name="T6" fmla="*/ 6 w 703"/>
                    <a:gd name="T7" fmla="*/ 0 h 187"/>
                    <a:gd name="T8" fmla="*/ 0 w 703"/>
                    <a:gd name="T9" fmla="*/ 30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29" name="Freeform 9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508 h 508"/>
                    <a:gd name="T2" fmla="*/ 86 w 424"/>
                    <a:gd name="T3" fmla="*/ 388 h 508"/>
                    <a:gd name="T4" fmla="*/ 124 w 424"/>
                    <a:gd name="T5" fmla="*/ 388 h 508"/>
                    <a:gd name="T6" fmla="*/ 424 w 424"/>
                    <a:gd name="T7" fmla="*/ 0 h 508"/>
                    <a:gd name="T8" fmla="*/ 130 w 424"/>
                    <a:gd name="T9" fmla="*/ 282 h 508"/>
                    <a:gd name="T10" fmla="*/ 66 w 424"/>
                    <a:gd name="T11" fmla="*/ 289 h 508"/>
                    <a:gd name="T12" fmla="*/ 0 w 424"/>
                    <a:gd name="T13" fmla="*/ 358 h 508"/>
                    <a:gd name="T14" fmla="*/ 0 w 424"/>
                    <a:gd name="T15" fmla="*/ 50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30" name="Freeform 9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186 w 1186"/>
                    <a:gd name="T3" fmla="*/ 245 h 245"/>
                    <a:gd name="T4" fmla="*/ 1184 w 1186"/>
                    <a:gd name="T5" fmla="*/ 244 h 245"/>
                    <a:gd name="T6" fmla="*/ 1180 w 1186"/>
                    <a:gd name="T7" fmla="*/ 242 h 245"/>
                    <a:gd name="T8" fmla="*/ 1172 w 1186"/>
                    <a:gd name="T9" fmla="*/ 239 h 245"/>
                    <a:gd name="T10" fmla="*/ 1161 w 1186"/>
                    <a:gd name="T11" fmla="*/ 233 h 245"/>
                    <a:gd name="T12" fmla="*/ 1147 w 1186"/>
                    <a:gd name="T13" fmla="*/ 228 h 245"/>
                    <a:gd name="T14" fmla="*/ 1130 w 1186"/>
                    <a:gd name="T15" fmla="*/ 222 h 245"/>
                    <a:gd name="T16" fmla="*/ 1112 w 1186"/>
                    <a:gd name="T17" fmla="*/ 214 h 245"/>
                    <a:gd name="T18" fmla="*/ 1091 w 1186"/>
                    <a:gd name="T19" fmla="*/ 205 h 245"/>
                    <a:gd name="T20" fmla="*/ 1066 w 1186"/>
                    <a:gd name="T21" fmla="*/ 196 h 245"/>
                    <a:gd name="T22" fmla="*/ 1039 w 1186"/>
                    <a:gd name="T23" fmla="*/ 187 h 245"/>
                    <a:gd name="T24" fmla="*/ 1010 w 1186"/>
                    <a:gd name="T25" fmla="*/ 177 h 245"/>
                    <a:gd name="T26" fmla="*/ 979 w 1186"/>
                    <a:gd name="T27" fmla="*/ 166 h 245"/>
                    <a:gd name="T28" fmla="*/ 945 w 1186"/>
                    <a:gd name="T29" fmla="*/ 154 h 245"/>
                    <a:gd name="T30" fmla="*/ 910 w 1186"/>
                    <a:gd name="T31" fmla="*/ 143 h 245"/>
                    <a:gd name="T32" fmla="*/ 871 w 1186"/>
                    <a:gd name="T33" fmla="*/ 132 h 245"/>
                    <a:gd name="T34" fmla="*/ 832 w 1186"/>
                    <a:gd name="T35" fmla="*/ 121 h 245"/>
                    <a:gd name="T36" fmla="*/ 790 w 1186"/>
                    <a:gd name="T37" fmla="*/ 108 h 245"/>
                    <a:gd name="T38" fmla="*/ 747 w 1186"/>
                    <a:gd name="T39" fmla="*/ 97 h 245"/>
                    <a:gd name="T40" fmla="*/ 702 w 1186"/>
                    <a:gd name="T41" fmla="*/ 86 h 245"/>
                    <a:gd name="T42" fmla="*/ 655 w 1186"/>
                    <a:gd name="T43" fmla="*/ 74 h 245"/>
                    <a:gd name="T44" fmla="*/ 607 w 1186"/>
                    <a:gd name="T45" fmla="*/ 64 h 245"/>
                    <a:gd name="T46" fmla="*/ 557 w 1186"/>
                    <a:gd name="T47" fmla="*/ 54 h 245"/>
                    <a:gd name="T48" fmla="*/ 506 w 1186"/>
                    <a:gd name="T49" fmla="*/ 45 h 245"/>
                    <a:gd name="T50" fmla="*/ 454 w 1186"/>
                    <a:gd name="T51" fmla="*/ 36 h 245"/>
                    <a:gd name="T52" fmla="*/ 400 w 1186"/>
                    <a:gd name="T53" fmla="*/ 28 h 245"/>
                    <a:gd name="T54" fmla="*/ 346 w 1186"/>
                    <a:gd name="T55" fmla="*/ 20 h 245"/>
                    <a:gd name="T56" fmla="*/ 290 w 1186"/>
                    <a:gd name="T57" fmla="*/ 15 h 245"/>
                    <a:gd name="T58" fmla="*/ 233 w 1186"/>
                    <a:gd name="T59" fmla="*/ 9 h 245"/>
                    <a:gd name="T60" fmla="*/ 176 w 1186"/>
                    <a:gd name="T61" fmla="*/ 4 h 245"/>
                    <a:gd name="T62" fmla="*/ 118 w 1186"/>
                    <a:gd name="T63" fmla="*/ 2 h 245"/>
                    <a:gd name="T64" fmla="*/ 60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31" name="Freeform 9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241 w 241"/>
                    <a:gd name="T1" fmla="*/ 0 h 738"/>
                    <a:gd name="T2" fmla="*/ 52 w 241"/>
                    <a:gd name="T3" fmla="*/ 738 h 738"/>
                    <a:gd name="T4" fmla="*/ 0 w 241"/>
                    <a:gd name="T5" fmla="*/ 726 h 738"/>
                    <a:gd name="T6" fmla="*/ 169 w 241"/>
                    <a:gd name="T7" fmla="*/ 0 h 738"/>
                    <a:gd name="T8" fmla="*/ 241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9934" name="Freeform 9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4 w 2894"/>
                <a:gd name="T1" fmla="*/ 1331 h 2693"/>
                <a:gd name="T2" fmla="*/ 349 w 2894"/>
                <a:gd name="T3" fmla="*/ 509 h 2693"/>
                <a:gd name="T4" fmla="*/ 1384 w 2894"/>
                <a:gd name="T5" fmla="*/ 344 h 2693"/>
                <a:gd name="T6" fmla="*/ 2596 w 2894"/>
                <a:gd name="T7" fmla="*/ 170 h 2693"/>
                <a:gd name="T8" fmla="*/ 2884 w 2894"/>
                <a:gd name="T9" fmla="*/ 1364 h 2693"/>
                <a:gd name="T10" fmla="*/ 2659 w 2894"/>
                <a:gd name="T11" fmla="*/ 2144 h 2693"/>
                <a:gd name="T12" fmla="*/ 2104 w 2894"/>
                <a:gd name="T13" fmla="*/ 2504 h 2693"/>
                <a:gd name="T14" fmla="*/ 1639 w 2894"/>
                <a:gd name="T15" fmla="*/ 2579 h 2693"/>
                <a:gd name="T16" fmla="*/ 1044 w 2894"/>
                <a:gd name="T17" fmla="*/ 2630 h 2693"/>
                <a:gd name="T18" fmla="*/ 346 w 2894"/>
                <a:gd name="T19" fmla="*/ 2201 h 2693"/>
                <a:gd name="T20" fmla="*/ 4 w 2894"/>
                <a:gd name="T21" fmla="*/ 1331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35" name="Group 96"/>
            <p:cNvGrpSpPr>
              <a:grpSpLocks/>
            </p:cNvGrpSpPr>
            <p:nvPr/>
          </p:nvGrpSpPr>
          <p:grpSpPr bwMode="auto">
            <a:xfrm>
              <a:off x="4214" y="2326"/>
              <a:ext cx="316" cy="147"/>
              <a:chOff x="3600" y="219"/>
              <a:chExt cx="360" cy="175"/>
            </a:xfrm>
          </p:grpSpPr>
          <p:sp>
            <p:nvSpPr>
              <p:cNvPr id="209949" name="Oval 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0" name="Line 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1" name="Line 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2" name="Rectangle 10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09953" name="Oval 1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9954" name="Group 1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0995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60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61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9955" name="Group 1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09956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57" name="Line 1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58" name="Line 1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9936" name="Line 110"/>
            <p:cNvSpPr>
              <a:spLocks noChangeShapeType="1"/>
            </p:cNvSpPr>
            <p:nvPr/>
          </p:nvSpPr>
          <p:spPr bwMode="auto">
            <a:xfrm>
              <a:off x="4243" y="2238"/>
              <a:ext cx="84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37" name="Line 111"/>
            <p:cNvSpPr>
              <a:spLocks noChangeShapeType="1"/>
            </p:cNvSpPr>
            <p:nvPr/>
          </p:nvSpPr>
          <p:spPr bwMode="auto">
            <a:xfrm>
              <a:off x="4375" y="2238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Line 112"/>
            <p:cNvSpPr>
              <a:spLocks noChangeShapeType="1"/>
            </p:cNvSpPr>
            <p:nvPr/>
          </p:nvSpPr>
          <p:spPr bwMode="auto">
            <a:xfrm>
              <a:off x="4912" y="2133"/>
              <a:ext cx="1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939" name="Group 11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209947" name="Oval 11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9948" name="Group 11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209923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209923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209924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209924" r:id="rId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209940" name="Freeform 118"/>
            <p:cNvSpPr>
              <a:spLocks/>
            </p:cNvSpPr>
            <p:nvPr/>
          </p:nvSpPr>
          <p:spPr bwMode="auto">
            <a:xfrm>
              <a:off x="2491" y="2162"/>
              <a:ext cx="1329" cy="788"/>
            </a:xfrm>
            <a:custGeom>
              <a:avLst/>
              <a:gdLst>
                <a:gd name="T0" fmla="*/ 596 w 3324"/>
                <a:gd name="T1" fmla="*/ 15 h 1971"/>
                <a:gd name="T2" fmla="*/ 149 w 3324"/>
                <a:gd name="T3" fmla="*/ 330 h 1971"/>
                <a:gd name="T4" fmla="*/ 3 w 3324"/>
                <a:gd name="T5" fmla="*/ 1066 h 1971"/>
                <a:gd name="T6" fmla="*/ 168 w 3324"/>
                <a:gd name="T7" fmla="*/ 1606 h 1971"/>
                <a:gd name="T8" fmla="*/ 609 w 3324"/>
                <a:gd name="T9" fmla="*/ 1831 h 1971"/>
                <a:gd name="T10" fmla="*/ 1083 w 3324"/>
                <a:gd name="T11" fmla="*/ 1726 h 1971"/>
                <a:gd name="T12" fmla="*/ 1548 w 3324"/>
                <a:gd name="T13" fmla="*/ 1876 h 1971"/>
                <a:gd name="T14" fmla="*/ 2373 w 3324"/>
                <a:gd name="T15" fmla="*/ 1921 h 1971"/>
                <a:gd name="T16" fmla="*/ 3243 w 3324"/>
                <a:gd name="T17" fmla="*/ 1576 h 1971"/>
                <a:gd name="T18" fmla="*/ 2859 w 3324"/>
                <a:gd name="T19" fmla="*/ 935 h 1971"/>
                <a:gd name="T20" fmla="*/ 2714 w 3324"/>
                <a:gd name="T21" fmla="*/ 444 h 1971"/>
                <a:gd name="T22" fmla="*/ 1714 w 3324"/>
                <a:gd name="T23" fmla="*/ 242 h 1971"/>
                <a:gd name="T24" fmla="*/ 596 w 3324"/>
                <a:gd name="T25" fmla="*/ 15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1" name="Freeform 11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339 w 4636"/>
                <a:gd name="T1" fmla="*/ 15 h 1435"/>
                <a:gd name="T2" fmla="*/ 189 w 4636"/>
                <a:gd name="T3" fmla="*/ 645 h 1435"/>
                <a:gd name="T4" fmla="*/ 804 w 4636"/>
                <a:gd name="T5" fmla="*/ 1260 h 1435"/>
                <a:gd name="T6" fmla="*/ 1959 w 4636"/>
                <a:gd name="T7" fmla="*/ 1425 h 1435"/>
                <a:gd name="T8" fmla="*/ 3519 w 4636"/>
                <a:gd name="T9" fmla="*/ 1320 h 1435"/>
                <a:gd name="T10" fmla="*/ 3924 w 4636"/>
                <a:gd name="T11" fmla="*/ 975 h 1435"/>
                <a:gd name="T12" fmla="*/ 4543 w 4636"/>
                <a:gd name="T13" fmla="*/ 769 h 1435"/>
                <a:gd name="T14" fmla="*/ 4249 w 4636"/>
                <a:gd name="T15" fmla="*/ 278 h 1435"/>
                <a:gd name="T16" fmla="*/ 2222 w 4636"/>
                <a:gd name="T17" fmla="*/ 76 h 1435"/>
                <a:gd name="T18" fmla="*/ 339 w 4636"/>
                <a:gd name="T19" fmla="*/ 15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9922" name="Object 2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p:oleObj spid="_x0000_s209922" r:id="rId6" imgW="1305000" imgH="1085760" progId="">
                <p:embed/>
              </p:oleObj>
            </a:graphicData>
          </a:graphic>
        </p:graphicFrame>
        <p:sp>
          <p:nvSpPr>
            <p:cNvPr id="209942" name="Line 121"/>
            <p:cNvSpPr>
              <a:spLocks noChangeShapeType="1"/>
            </p:cNvSpPr>
            <p:nvPr/>
          </p:nvSpPr>
          <p:spPr bwMode="auto">
            <a:xfrm flipV="1">
              <a:off x="4445" y="2106"/>
              <a:ext cx="350" cy="1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3" name="Freeform 122"/>
            <p:cNvSpPr>
              <a:spLocks/>
            </p:cNvSpPr>
            <p:nvPr/>
          </p:nvSpPr>
          <p:spPr bwMode="auto">
            <a:xfrm>
              <a:off x="2004" y="2418"/>
              <a:ext cx="826" cy="780"/>
            </a:xfrm>
            <a:custGeom>
              <a:avLst/>
              <a:gdLst>
                <a:gd name="T0" fmla="*/ 0 w 826"/>
                <a:gd name="T1" fmla="*/ 0 h 780"/>
                <a:gd name="T2" fmla="*/ 826 w 826"/>
                <a:gd name="T3" fmla="*/ 780 h 780"/>
                <a:gd name="T4" fmla="*/ 0 60000 65536"/>
                <a:gd name="T5" fmla="*/ 0 60000 65536"/>
                <a:gd name="T6" fmla="*/ 0 w 826"/>
                <a:gd name="T7" fmla="*/ 0 h 780"/>
                <a:gd name="T8" fmla="*/ 826 w 826"/>
                <a:gd name="T9" fmla="*/ 780 h 7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26" h="780">
                  <a:moveTo>
                    <a:pt x="0" y="0"/>
                  </a:moveTo>
                  <a:cubicBezTo>
                    <a:pt x="138" y="130"/>
                    <a:pt x="654" y="618"/>
                    <a:pt x="826" y="7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4" name="Freeform 123"/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634 w 1955"/>
                <a:gd name="T3" fmla="*/ 653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  <a:gd name="T9" fmla="*/ 0 w 1955"/>
                <a:gd name="T10" fmla="*/ 0 h 1270"/>
                <a:gd name="T11" fmla="*/ 1955 w 1955"/>
                <a:gd name="T12" fmla="*/ 1270 h 1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5" h="1270">
                  <a:moveTo>
                    <a:pt x="1955" y="0"/>
                  </a:moveTo>
                  <a:cubicBezTo>
                    <a:pt x="1735" y="109"/>
                    <a:pt x="982" y="424"/>
                    <a:pt x="634" y="653"/>
                  </a:cubicBezTo>
                  <a:cubicBezTo>
                    <a:pt x="286" y="882"/>
                    <a:pt x="132" y="1142"/>
                    <a:pt x="0" y="127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5" name="Line 124"/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9946" name="Freeform 125"/>
            <p:cNvSpPr>
              <a:spLocks/>
            </p:cNvSpPr>
            <p:nvPr/>
          </p:nvSpPr>
          <p:spPr bwMode="auto">
            <a:xfrm>
              <a:off x="2958" y="2413"/>
              <a:ext cx="1203" cy="892"/>
            </a:xfrm>
            <a:custGeom>
              <a:avLst/>
              <a:gdLst>
                <a:gd name="T0" fmla="*/ 0 w 1203"/>
                <a:gd name="T1" fmla="*/ 892 h 892"/>
                <a:gd name="T2" fmla="*/ 548 w 1203"/>
                <a:gd name="T3" fmla="*/ 358 h 892"/>
                <a:gd name="T4" fmla="*/ 1203 w 1203"/>
                <a:gd name="T5" fmla="*/ 0 h 892"/>
                <a:gd name="T6" fmla="*/ 0 60000 65536"/>
                <a:gd name="T7" fmla="*/ 0 60000 65536"/>
                <a:gd name="T8" fmla="*/ 0 60000 65536"/>
                <a:gd name="T9" fmla="*/ 0 w 1203"/>
                <a:gd name="T10" fmla="*/ 0 h 892"/>
                <a:gd name="T11" fmla="*/ 1203 w 120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3" h="892">
                  <a:moveTo>
                    <a:pt x="0" y="892"/>
                  </a:moveTo>
                  <a:cubicBezTo>
                    <a:pt x="91" y="803"/>
                    <a:pt x="348" y="507"/>
                    <a:pt x="548" y="358"/>
                  </a:cubicBezTo>
                  <a:cubicBezTo>
                    <a:pt x="816" y="202"/>
                    <a:pt x="1067" y="75"/>
                    <a:pt x="120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1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BF1BD5B-CD27-4831-B530-2F4631B468B8}" type="slidenum">
              <a:rPr lang="en-US"/>
              <a:pPr/>
              <a:t>106</a:t>
            </a:fld>
            <a:endParaRPr lang="en-US"/>
          </a:p>
        </p:txBody>
      </p:sp>
      <p:sp>
        <p:nvSpPr>
          <p:cNvPr id="211975" name="Freeform 92"/>
          <p:cNvSpPr>
            <a:spLocks/>
          </p:cNvSpPr>
          <p:nvPr/>
        </p:nvSpPr>
        <p:spPr bwMode="auto">
          <a:xfrm>
            <a:off x="4219575" y="3071813"/>
            <a:ext cx="1838325" cy="14065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76" name="Group 93"/>
          <p:cNvGrpSpPr>
            <a:grpSpLocks/>
          </p:cNvGrpSpPr>
          <p:nvPr/>
        </p:nvGrpSpPr>
        <p:grpSpPr bwMode="auto">
          <a:xfrm>
            <a:off x="4495800" y="4062413"/>
            <a:ext cx="501650" cy="233362"/>
            <a:chOff x="3600" y="219"/>
            <a:chExt cx="360" cy="175"/>
          </a:xfrm>
        </p:grpSpPr>
        <p:sp>
          <p:nvSpPr>
            <p:cNvPr id="212122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3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4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5" name="Rectangle 9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126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27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132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3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4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128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129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0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31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1977" name="Line 107"/>
          <p:cNvSpPr>
            <a:spLocks noChangeShapeType="1"/>
          </p:cNvSpPr>
          <p:nvPr/>
        </p:nvSpPr>
        <p:spPr bwMode="auto">
          <a:xfrm>
            <a:off x="4541838" y="39227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8" name="Line 108"/>
          <p:cNvSpPr>
            <a:spLocks noChangeShapeType="1"/>
          </p:cNvSpPr>
          <p:nvPr/>
        </p:nvSpPr>
        <p:spPr bwMode="auto">
          <a:xfrm>
            <a:off x="4751388" y="39227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9" name="Line 109"/>
          <p:cNvSpPr>
            <a:spLocks noChangeShapeType="1"/>
          </p:cNvSpPr>
          <p:nvPr/>
        </p:nvSpPr>
        <p:spPr bwMode="auto">
          <a:xfrm>
            <a:off x="5603875" y="37560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Freeform 110"/>
          <p:cNvSpPr>
            <a:spLocks/>
          </p:cNvSpPr>
          <p:nvPr/>
        </p:nvSpPr>
        <p:spPr bwMode="auto">
          <a:xfrm>
            <a:off x="1760538" y="3802063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Text Box 111"/>
          <p:cNvSpPr txBox="1">
            <a:spLocks noChangeArrowheads="1"/>
          </p:cNvSpPr>
          <p:nvPr/>
        </p:nvSpPr>
        <p:spPr bwMode="auto">
          <a:xfrm>
            <a:off x="1935163" y="4098925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211982" name="Freeform 112"/>
          <p:cNvSpPr>
            <a:spLocks/>
          </p:cNvSpPr>
          <p:nvPr/>
        </p:nvSpPr>
        <p:spPr bwMode="auto">
          <a:xfrm>
            <a:off x="1065213" y="5365750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1703388" y="5700713"/>
          <a:ext cx="415925" cy="317500"/>
        </p:xfrm>
        <a:graphic>
          <a:graphicData uri="http://schemas.openxmlformats.org/presentationml/2006/ole">
            <p:oleObj spid="_x0000_s211970" r:id="rId4" imgW="1305000" imgH="1085760" progId="">
              <p:embed/>
            </p:oleObj>
          </a:graphicData>
        </a:graphic>
      </p:graphicFrame>
      <p:sp>
        <p:nvSpPr>
          <p:cNvPr id="211983" name="Freeform 115"/>
          <p:cNvSpPr>
            <a:spLocks/>
          </p:cNvSpPr>
          <p:nvPr/>
        </p:nvSpPr>
        <p:spPr bwMode="auto">
          <a:xfrm>
            <a:off x="5045075" y="3789363"/>
            <a:ext cx="512763" cy="301625"/>
          </a:xfrm>
          <a:custGeom>
            <a:avLst/>
            <a:gdLst>
              <a:gd name="T0" fmla="*/ 0 w 235"/>
              <a:gd name="T1" fmla="*/ 238 h 238"/>
              <a:gd name="T2" fmla="*/ 235 w 235"/>
              <a:gd name="T3" fmla="*/ 0 h 238"/>
              <a:gd name="T4" fmla="*/ 0 60000 65536"/>
              <a:gd name="T5" fmla="*/ 0 60000 65536"/>
              <a:gd name="T6" fmla="*/ 0 w 235"/>
              <a:gd name="T7" fmla="*/ 0 h 238"/>
              <a:gd name="T8" fmla="*/ 235 w 235"/>
              <a:gd name="T9" fmla="*/ 238 h 2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5" h="238">
                <a:moveTo>
                  <a:pt x="0" y="238"/>
                </a:moveTo>
                <a:lnTo>
                  <a:pt x="23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1984" name="Freeform 116"/>
          <p:cNvSpPr>
            <a:spLocks/>
          </p:cNvSpPr>
          <p:nvPr/>
        </p:nvSpPr>
        <p:spPr bwMode="auto">
          <a:xfrm>
            <a:off x="2501900" y="4319588"/>
            <a:ext cx="2047875" cy="1296987"/>
          </a:xfrm>
          <a:custGeom>
            <a:avLst/>
            <a:gdLst>
              <a:gd name="T0" fmla="*/ 0 w 1290"/>
              <a:gd name="T1" fmla="*/ 817 h 817"/>
              <a:gd name="T2" fmla="*/ 548 w 1290"/>
              <a:gd name="T3" fmla="*/ 283 h 817"/>
              <a:gd name="T4" fmla="*/ 1290 w 1290"/>
              <a:gd name="T5" fmla="*/ 0 h 817"/>
              <a:gd name="T6" fmla="*/ 0 60000 65536"/>
              <a:gd name="T7" fmla="*/ 0 60000 65536"/>
              <a:gd name="T8" fmla="*/ 0 60000 65536"/>
              <a:gd name="T9" fmla="*/ 0 w 1290"/>
              <a:gd name="T10" fmla="*/ 0 h 817"/>
              <a:gd name="T11" fmla="*/ 1290 w 1290"/>
              <a:gd name="T12" fmla="*/ 817 h 8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0" h="817">
                <a:moveTo>
                  <a:pt x="0" y="817"/>
                </a:moveTo>
                <a:cubicBezTo>
                  <a:pt x="91" y="728"/>
                  <a:pt x="333" y="419"/>
                  <a:pt x="548" y="283"/>
                </a:cubicBezTo>
                <a:cubicBezTo>
                  <a:pt x="816" y="127"/>
                  <a:pt x="1136" y="59"/>
                  <a:pt x="129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1985" name="Group 117"/>
          <p:cNvGrpSpPr>
            <a:grpSpLocks/>
          </p:cNvGrpSpPr>
          <p:nvPr/>
        </p:nvGrpSpPr>
        <p:grpSpPr bwMode="auto">
          <a:xfrm>
            <a:off x="3162300" y="4557713"/>
            <a:ext cx="320675" cy="366712"/>
            <a:chOff x="618" y="3500"/>
            <a:chExt cx="202" cy="231"/>
          </a:xfrm>
        </p:grpSpPr>
        <p:sp>
          <p:nvSpPr>
            <p:cNvPr id="212120" name="Oval 11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21" name="Text Box 119"/>
            <p:cNvSpPr txBox="1">
              <a:spLocks noChangeArrowheads="1"/>
            </p:cNvSpPr>
            <p:nvPr/>
          </p:nvSpPr>
          <p:spPr bwMode="auto">
            <a:xfrm>
              <a:off x="628" y="350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11986" name="Text Box 121"/>
          <p:cNvSpPr txBox="1">
            <a:spLocks noChangeArrowheads="1"/>
          </p:cNvSpPr>
          <p:nvPr/>
        </p:nvSpPr>
        <p:spPr bwMode="auto">
          <a:xfrm>
            <a:off x="6056313" y="3221038"/>
            <a:ext cx="164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foreign net  visited </a:t>
            </a:r>
          </a:p>
          <a:p>
            <a:r>
              <a:rPr lang="en-US" sz="1400">
                <a:latin typeface="Arial" charset="0"/>
              </a:rPr>
              <a:t>at session start</a:t>
            </a:r>
          </a:p>
        </p:txBody>
      </p:sp>
      <p:sp>
        <p:nvSpPr>
          <p:cNvPr id="211987" name="Text Box 122"/>
          <p:cNvSpPr txBox="1">
            <a:spLocks noChangeArrowheads="1"/>
          </p:cNvSpPr>
          <p:nvPr/>
        </p:nvSpPr>
        <p:spPr bwMode="auto">
          <a:xfrm>
            <a:off x="3867150" y="3641725"/>
            <a:ext cx="985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anchor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1988" name="Freeform 123"/>
          <p:cNvSpPr>
            <a:spLocks/>
          </p:cNvSpPr>
          <p:nvPr/>
        </p:nvSpPr>
        <p:spPr bwMode="auto">
          <a:xfrm>
            <a:off x="5146675" y="4430713"/>
            <a:ext cx="1838325" cy="14065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1989" name="Group 124"/>
          <p:cNvGrpSpPr>
            <a:grpSpLocks/>
          </p:cNvGrpSpPr>
          <p:nvPr/>
        </p:nvGrpSpPr>
        <p:grpSpPr bwMode="auto">
          <a:xfrm>
            <a:off x="5422900" y="5408613"/>
            <a:ext cx="501650" cy="233362"/>
            <a:chOff x="3600" y="219"/>
            <a:chExt cx="360" cy="175"/>
          </a:xfrm>
        </p:grpSpPr>
        <p:sp>
          <p:nvSpPr>
            <p:cNvPr id="212107" name="Oval 1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08" name="Line 1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09" name="Line 1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110" name="Rectangle 128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111" name="Oval 1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112" name="Group 1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117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8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9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113" name="Group 1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114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5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16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1990" name="Line 138"/>
          <p:cNvSpPr>
            <a:spLocks noChangeShapeType="1"/>
          </p:cNvSpPr>
          <p:nvPr/>
        </p:nvSpPr>
        <p:spPr bwMode="auto">
          <a:xfrm>
            <a:off x="5468938" y="5268913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1" name="Line 139"/>
          <p:cNvSpPr>
            <a:spLocks noChangeShapeType="1"/>
          </p:cNvSpPr>
          <p:nvPr/>
        </p:nvSpPr>
        <p:spPr bwMode="auto">
          <a:xfrm>
            <a:off x="5678488" y="5268913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2" name="Line 140"/>
          <p:cNvSpPr>
            <a:spLocks noChangeShapeType="1"/>
          </p:cNvSpPr>
          <p:nvPr/>
        </p:nvSpPr>
        <p:spPr bwMode="auto">
          <a:xfrm>
            <a:off x="6530975" y="51022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1993" name="Group 141"/>
          <p:cNvGrpSpPr>
            <a:grpSpLocks/>
          </p:cNvGrpSpPr>
          <p:nvPr/>
        </p:nvGrpSpPr>
        <p:grpSpPr bwMode="auto">
          <a:xfrm>
            <a:off x="6073775" y="4630738"/>
            <a:ext cx="914400" cy="590550"/>
            <a:chOff x="10665" y="3225"/>
            <a:chExt cx="1440" cy="930"/>
          </a:xfrm>
        </p:grpSpPr>
        <p:sp>
          <p:nvSpPr>
            <p:cNvPr id="212105" name="Oval 142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106" name="Group 143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1197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11971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21197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11972" r:id="rId6" imgW="1266840" imgH="1200240" progId="">
                  <p:embed/>
                </p:oleObj>
              </a:graphicData>
            </a:graphic>
          </p:graphicFrame>
        </p:grpSp>
      </p:grpSp>
      <p:sp>
        <p:nvSpPr>
          <p:cNvPr id="211994" name="Freeform 146"/>
          <p:cNvSpPr>
            <a:spLocks/>
          </p:cNvSpPr>
          <p:nvPr/>
        </p:nvSpPr>
        <p:spPr bwMode="auto">
          <a:xfrm>
            <a:off x="4892675" y="4332288"/>
            <a:ext cx="596900" cy="1054100"/>
          </a:xfrm>
          <a:custGeom>
            <a:avLst/>
            <a:gdLst>
              <a:gd name="T0" fmla="*/ 376 w 376"/>
              <a:gd name="T1" fmla="*/ 664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1995" name="Group 147"/>
          <p:cNvGrpSpPr>
            <a:grpSpLocks/>
          </p:cNvGrpSpPr>
          <p:nvPr/>
        </p:nvGrpSpPr>
        <p:grpSpPr bwMode="auto">
          <a:xfrm>
            <a:off x="5562600" y="3649663"/>
            <a:ext cx="914400" cy="590550"/>
            <a:chOff x="10665" y="3225"/>
            <a:chExt cx="1440" cy="930"/>
          </a:xfrm>
        </p:grpSpPr>
        <p:sp>
          <p:nvSpPr>
            <p:cNvPr id="212035" name="Oval 148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2036" name="Group 149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12037" name="Freeform 150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8" name="Freeform 151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9" name="Freeform 152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0" name="Freeform 153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1" name="Freeform 154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2" name="Freeform 155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3" name="Freeform 156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4" name="Freeform 157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5" name="Freeform 158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6" name="Freeform 159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7" name="Freeform 160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8" name="Freeform 161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9" name="Freeform 162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0" name="Freeform 163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1" name="Freeform 164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2" name="Freeform 165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3" name="Freeform 166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4" name="Freeform 167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5" name="Freeform 168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6" name="Freeform 169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7" name="Freeform 170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8" name="Freeform 171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9" name="Freeform 172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0" name="Freeform 173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1" name="Freeform 174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2" name="Freeform 175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3" name="Freeform 176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4" name="Freeform 177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5" name="Freeform 178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6" name="Freeform 179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7" name="Freeform 180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8" name="Freeform 181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9" name="Freeform 182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0" name="Freeform 183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1" name="Freeform 184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2" name="Freeform 185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3" name="Freeform 186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4" name="Freeform 187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5" name="Freeform 188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6" name="Freeform 189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7" name="Freeform 190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8" name="Freeform 191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9" name="Freeform 192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0" name="Freeform 193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1" name="Freeform 194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2" name="Freeform 195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3" name="Freeform 196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4" name="Freeform 197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5" name="Freeform 198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6" name="Freeform 199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7" name="Freeform 200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8" name="Freeform 201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89" name="Freeform 202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0" name="Freeform 203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1" name="Freeform 204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2" name="Freeform 205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3" name="Freeform 206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4" name="Freeform 207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5" name="Freeform 208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6" name="Freeform 209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7" name="Freeform 210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8" name="Freeform 211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99" name="Freeform 212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0" name="Freeform 213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1" name="Freeform 214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2" name="Freeform 215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3" name="Freeform 216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04" name="Freeform 217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1996" name="Group 218"/>
          <p:cNvGrpSpPr>
            <a:grpSpLocks/>
          </p:cNvGrpSpPr>
          <p:nvPr/>
        </p:nvGrpSpPr>
        <p:grpSpPr bwMode="auto">
          <a:xfrm>
            <a:off x="5743575" y="3506788"/>
            <a:ext cx="203200" cy="330200"/>
            <a:chOff x="4544" y="808"/>
            <a:chExt cx="128" cy="208"/>
          </a:xfrm>
        </p:grpSpPr>
        <p:sp>
          <p:nvSpPr>
            <p:cNvPr id="212032" name="Line 219"/>
            <p:cNvSpPr>
              <a:spLocks noChangeShapeType="1"/>
            </p:cNvSpPr>
            <p:nvPr/>
          </p:nvSpPr>
          <p:spPr bwMode="auto">
            <a:xfrm flipH="1" flipV="1">
              <a:off x="4624" y="80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33" name="Line 220"/>
            <p:cNvSpPr>
              <a:spLocks noChangeShapeType="1"/>
            </p:cNvSpPr>
            <p:nvPr/>
          </p:nvSpPr>
          <p:spPr bwMode="auto">
            <a:xfrm flipH="1" flipV="1">
              <a:off x="4584" y="84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34" name="Line 221"/>
            <p:cNvSpPr>
              <a:spLocks noChangeShapeType="1"/>
            </p:cNvSpPr>
            <p:nvPr/>
          </p:nvSpPr>
          <p:spPr bwMode="auto">
            <a:xfrm flipH="1" flipV="1">
              <a:off x="4544" y="888"/>
              <a:ext cx="48" cy="12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997" name="Line 222"/>
          <p:cNvSpPr>
            <a:spLocks noChangeShapeType="1"/>
          </p:cNvSpPr>
          <p:nvPr/>
        </p:nvSpPr>
        <p:spPr bwMode="auto">
          <a:xfrm>
            <a:off x="6022975" y="4027488"/>
            <a:ext cx="317500" cy="67310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1998" name="Group 223"/>
          <p:cNvGrpSpPr>
            <a:grpSpLocks/>
          </p:cNvGrpSpPr>
          <p:nvPr/>
        </p:nvGrpSpPr>
        <p:grpSpPr bwMode="auto">
          <a:xfrm>
            <a:off x="6194425" y="4152900"/>
            <a:ext cx="357188" cy="366713"/>
            <a:chOff x="618" y="3500"/>
            <a:chExt cx="202" cy="231"/>
          </a:xfrm>
        </p:grpSpPr>
        <p:sp>
          <p:nvSpPr>
            <p:cNvPr id="212030" name="Oval 224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31" name="Text Box 225"/>
            <p:cNvSpPr txBox="1">
              <a:spLocks noChangeArrowheads="1"/>
            </p:cNvSpPr>
            <p:nvPr/>
          </p:nvSpPr>
          <p:spPr bwMode="auto">
            <a:xfrm>
              <a:off x="628" y="3500"/>
              <a:ext cx="1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1999" name="Freeform 226"/>
          <p:cNvSpPr>
            <a:spLocks/>
          </p:cNvSpPr>
          <p:nvPr/>
        </p:nvSpPr>
        <p:spPr bwMode="auto">
          <a:xfrm>
            <a:off x="4587875" y="4408488"/>
            <a:ext cx="1828800" cy="1392237"/>
          </a:xfrm>
          <a:custGeom>
            <a:avLst/>
            <a:gdLst>
              <a:gd name="T0" fmla="*/ 0 w 1152"/>
              <a:gd name="T1" fmla="*/ 0 h 877"/>
              <a:gd name="T2" fmla="*/ 448 w 1152"/>
              <a:gd name="T3" fmla="*/ 776 h 877"/>
              <a:gd name="T4" fmla="*/ 944 w 1152"/>
              <a:gd name="T5" fmla="*/ 608 h 877"/>
              <a:gd name="T6" fmla="*/ 1152 w 1152"/>
              <a:gd name="T7" fmla="*/ 456 h 877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877"/>
              <a:gd name="T14" fmla="*/ 1152 w 1152"/>
              <a:gd name="T15" fmla="*/ 877 h 8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877">
                <a:moveTo>
                  <a:pt x="0" y="0"/>
                </a:moveTo>
                <a:cubicBezTo>
                  <a:pt x="75" y="129"/>
                  <a:pt x="291" y="675"/>
                  <a:pt x="448" y="776"/>
                </a:cubicBezTo>
                <a:cubicBezTo>
                  <a:pt x="605" y="877"/>
                  <a:pt x="840" y="665"/>
                  <a:pt x="944" y="608"/>
                </a:cubicBezTo>
                <a:lnTo>
                  <a:pt x="1152" y="45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2000" name="Group 227"/>
          <p:cNvGrpSpPr>
            <a:grpSpLocks/>
          </p:cNvGrpSpPr>
          <p:nvPr/>
        </p:nvGrpSpPr>
        <p:grpSpPr bwMode="auto">
          <a:xfrm>
            <a:off x="4978400" y="4565650"/>
            <a:ext cx="339725" cy="366713"/>
            <a:chOff x="618" y="3500"/>
            <a:chExt cx="214" cy="231"/>
          </a:xfrm>
        </p:grpSpPr>
        <p:sp>
          <p:nvSpPr>
            <p:cNvPr id="212028" name="Oval 228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9" name="Text Box 229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212001" name="Text Box 230"/>
          <p:cNvSpPr txBox="1">
            <a:spLocks noChangeArrowheads="1"/>
          </p:cNvSpPr>
          <p:nvPr/>
        </p:nvSpPr>
        <p:spPr bwMode="auto">
          <a:xfrm>
            <a:off x="5035550" y="5686425"/>
            <a:ext cx="1570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foreign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2002" name="Freeform 231"/>
          <p:cNvSpPr>
            <a:spLocks/>
          </p:cNvSpPr>
          <p:nvPr/>
        </p:nvSpPr>
        <p:spPr bwMode="auto">
          <a:xfrm flipH="1">
            <a:off x="5768975" y="4929188"/>
            <a:ext cx="546100" cy="419100"/>
          </a:xfrm>
          <a:custGeom>
            <a:avLst/>
            <a:gdLst>
              <a:gd name="T0" fmla="*/ 376 w 376"/>
              <a:gd name="T1" fmla="*/ 664 h 664"/>
              <a:gd name="T2" fmla="*/ 0 w 376"/>
              <a:gd name="T3" fmla="*/ 0 h 664"/>
              <a:gd name="T4" fmla="*/ 0 60000 65536"/>
              <a:gd name="T5" fmla="*/ 0 60000 65536"/>
              <a:gd name="T6" fmla="*/ 0 w 376"/>
              <a:gd name="T7" fmla="*/ 0 h 664"/>
              <a:gd name="T8" fmla="*/ 376 w 376"/>
              <a:gd name="T9" fmla="*/ 664 h 6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6" h="664">
                <a:moveTo>
                  <a:pt x="376" y="664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12003" name="Group 232"/>
          <p:cNvGrpSpPr>
            <a:grpSpLocks/>
          </p:cNvGrpSpPr>
          <p:nvPr/>
        </p:nvGrpSpPr>
        <p:grpSpPr bwMode="auto">
          <a:xfrm>
            <a:off x="5867400" y="4938713"/>
            <a:ext cx="339725" cy="366712"/>
            <a:chOff x="618" y="3500"/>
            <a:chExt cx="214" cy="231"/>
          </a:xfrm>
        </p:grpSpPr>
        <p:sp>
          <p:nvSpPr>
            <p:cNvPr id="212026" name="Oval 233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7" name="Text Box 234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12004" name="Group 235"/>
          <p:cNvGrpSpPr>
            <a:grpSpLocks/>
          </p:cNvGrpSpPr>
          <p:nvPr/>
        </p:nvGrpSpPr>
        <p:grpSpPr bwMode="auto">
          <a:xfrm>
            <a:off x="4851400" y="5073650"/>
            <a:ext cx="339725" cy="366713"/>
            <a:chOff x="618" y="3500"/>
            <a:chExt cx="214" cy="231"/>
          </a:xfrm>
        </p:grpSpPr>
        <p:sp>
          <p:nvSpPr>
            <p:cNvPr id="212024" name="Oval 236"/>
            <p:cNvSpPr>
              <a:spLocks noChangeArrowheads="1"/>
            </p:cNvSpPr>
            <p:nvPr/>
          </p:nvSpPr>
          <p:spPr bwMode="auto">
            <a:xfrm>
              <a:off x="618" y="3520"/>
              <a:ext cx="202" cy="20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5" name="Text Box 237"/>
            <p:cNvSpPr txBox="1">
              <a:spLocks noChangeArrowheads="1"/>
            </p:cNvSpPr>
            <p:nvPr/>
          </p:nvSpPr>
          <p:spPr bwMode="auto">
            <a:xfrm>
              <a:off x="628" y="350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212005" name="Group 238"/>
          <p:cNvGrpSpPr>
            <a:grpSpLocks/>
          </p:cNvGrpSpPr>
          <p:nvPr/>
        </p:nvGrpSpPr>
        <p:grpSpPr bwMode="auto">
          <a:xfrm>
            <a:off x="2227263" y="5605463"/>
            <a:ext cx="501650" cy="233362"/>
            <a:chOff x="3600" y="219"/>
            <a:chExt cx="360" cy="175"/>
          </a:xfrm>
        </p:grpSpPr>
        <p:sp>
          <p:nvSpPr>
            <p:cNvPr id="212011" name="Oval 2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2" name="Line 2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3" name="Line 2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14" name="Rectangle 242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2015" name="Oval 2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2016" name="Group 2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2021" name="Line 2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2" name="Line 2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3" name="Line 2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2017" name="Group 2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2018" name="Line 2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19" name="Line 2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020" name="Line 2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2006" name="Text Box 252"/>
          <p:cNvSpPr txBox="1">
            <a:spLocks noChangeArrowheads="1"/>
          </p:cNvSpPr>
          <p:nvPr/>
        </p:nvSpPr>
        <p:spPr bwMode="auto">
          <a:xfrm>
            <a:off x="2686050" y="5572125"/>
            <a:ext cx="1430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  <a:p>
            <a:r>
              <a:rPr lang="en-US" sz="1400">
                <a:latin typeface="Arial" charset="0"/>
              </a:rPr>
              <a:t>agent</a:t>
            </a:r>
          </a:p>
        </p:txBody>
      </p:sp>
      <p:sp>
        <p:nvSpPr>
          <p:cNvPr id="212007" name="Text Box 253"/>
          <p:cNvSpPr txBox="1">
            <a:spLocks noChangeArrowheads="1"/>
          </p:cNvSpPr>
          <p:nvPr/>
        </p:nvSpPr>
        <p:spPr bwMode="auto">
          <a:xfrm>
            <a:off x="1162050" y="5978525"/>
            <a:ext cx="1430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12008" name="Text Box 254"/>
          <p:cNvSpPr txBox="1">
            <a:spLocks noChangeArrowheads="1"/>
          </p:cNvSpPr>
          <p:nvPr/>
        </p:nvSpPr>
        <p:spPr bwMode="auto">
          <a:xfrm>
            <a:off x="6381750" y="5356225"/>
            <a:ext cx="909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new </a:t>
            </a:r>
          </a:p>
          <a:p>
            <a:r>
              <a:rPr lang="en-US" sz="1400">
                <a:latin typeface="Arial" charset="0"/>
              </a:rPr>
              <a:t>foreign</a:t>
            </a:r>
          </a:p>
          <a:p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12009" name="Rectangle 25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96313" cy="1143000"/>
          </a:xfrm>
          <a:noFill/>
        </p:spPr>
        <p:txBody>
          <a:bodyPr/>
          <a:lstStyle/>
          <a:p>
            <a:r>
              <a:rPr lang="en-US" sz="3200" smtClean="0"/>
              <a:t>Accommodating mobility with direct routing</a:t>
            </a:r>
          </a:p>
        </p:txBody>
      </p:sp>
      <p:sp>
        <p:nvSpPr>
          <p:cNvPr id="212010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625475" y="1204913"/>
            <a:ext cx="7772400" cy="1646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anchor foreign agent: FA in first visited network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data always routed first to anchor FA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when mobile moves: new FA arranges to have data forwarded from old FA (chaining)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4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1F592B6-C94C-46F3-91B8-8C3979F22C0E}" type="slidenum">
              <a:rPr lang="en-US"/>
              <a:pPr/>
              <a:t>107</a:t>
            </a:fld>
            <a:endParaRPr lang="en-US"/>
          </a:p>
        </p:txBody>
      </p:sp>
      <p:sp>
        <p:nvSpPr>
          <p:cNvPr id="214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214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6.1</a:t>
            </a:r>
            <a:r>
              <a:rPr lang="en-US" sz="2400" smtClean="0"/>
              <a:t> Introduction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6.3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chemeClr val="tx2"/>
                </a:solidFill>
              </a:rPr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2140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6.6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6.7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6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976C083-7E74-4FFB-B9AB-28AEC1922B93}" type="slidenum">
              <a:rPr lang="en-US"/>
              <a:pPr/>
              <a:t>108</a:t>
            </a:fld>
            <a:endParaRPr lang="en-US"/>
          </a:p>
        </p:txBody>
      </p: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114800"/>
          </a:xfrm>
        </p:spPr>
        <p:txBody>
          <a:bodyPr/>
          <a:lstStyle/>
          <a:p>
            <a:r>
              <a:rPr lang="en-US" smtClean="0"/>
              <a:t>RFC 2002, RFC 3344.</a:t>
            </a:r>
          </a:p>
          <a:p>
            <a:r>
              <a:rPr lang="en-US" smtClean="0"/>
              <a:t>Goals:</a:t>
            </a:r>
          </a:p>
          <a:p>
            <a:r>
              <a:rPr lang="en-US" smtClean="0"/>
              <a:t>Attempts to provide support for host mobility while maintaining ‘transparency’:</a:t>
            </a:r>
          </a:p>
          <a:p>
            <a:pPr lvl="1"/>
            <a:r>
              <a:rPr lang="en-US" smtClean="0"/>
              <a:t>the correspondent node need not know the location of the mobile node</a:t>
            </a:r>
          </a:p>
          <a:p>
            <a:pPr lvl="1"/>
            <a:r>
              <a:rPr lang="en-US" smtClean="0"/>
              <a:t>the connection already established should be maintained during movement even if the mobile node changes its network point of attachment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8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248387B-6E5F-4BB7-8C5C-F62C0D5397F3}" type="slidenum">
              <a:rPr lang="en-US"/>
              <a:pPr/>
              <a:t>109</a:t>
            </a:fld>
            <a:endParaRPr lang="en-US"/>
          </a:p>
        </p:txBody>
      </p:sp>
      <p:sp>
        <p:nvSpPr>
          <p:cNvPr id="218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18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has many features we’ve seen: </a:t>
            </a:r>
          </a:p>
          <a:p>
            <a:pPr lvl="1"/>
            <a:r>
              <a:rPr lang="en-US" smtClean="0"/>
              <a:t>home agents, foreign agents, foreign-agent registration, care-of-addresses, encapsulation (packet-within-a-packet)</a:t>
            </a:r>
          </a:p>
          <a:p>
            <a:r>
              <a:rPr lang="en-US" smtClean="0"/>
              <a:t>three components to standard:</a:t>
            </a:r>
          </a:p>
          <a:p>
            <a:pPr lvl="1"/>
            <a:r>
              <a:rPr lang="en-US" smtClean="0"/>
              <a:t>indirect routing of datagrams</a:t>
            </a:r>
          </a:p>
          <a:p>
            <a:pPr lvl="1"/>
            <a:r>
              <a:rPr lang="en-US" smtClean="0"/>
              <a:t>agent discovery</a:t>
            </a:r>
          </a:p>
          <a:p>
            <a:pPr lvl="1"/>
            <a:r>
              <a:rPr lang="en-US" smtClean="0"/>
              <a:t>registration with home agent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0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90D8C94-8124-4A2D-BC78-F9E555A22723}" type="slidenum">
              <a:rPr lang="en-US"/>
              <a:pPr/>
              <a:t>11</a:t>
            </a:fld>
            <a:endParaRPr lang="en-US"/>
          </a:p>
        </p:txBody>
      </p:sp>
      <p:sp>
        <p:nvSpPr>
          <p:cNvPr id="30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0751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52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0789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0753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4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0784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85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0786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0746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6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0747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7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0787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0744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4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0745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5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0788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0742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42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0743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43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0755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6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7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8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0740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40" name="Clip" r:id="rId12" imgW="819000" imgH="847800" progId="">
                <p:embed/>
              </p:oleObj>
            </a:graphicData>
          </a:graphic>
        </p:graphicFrame>
        <p:graphicFrame>
          <p:nvGraphicFramePr>
            <p:cNvPr id="30741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41" name="Clip" r:id="rId13" imgW="1266840" imgH="1200240" progId="">
                <p:embed/>
              </p:oleObj>
            </a:graphicData>
          </a:graphic>
        </p:graphicFrame>
      </p:grpSp>
      <p:grpSp>
        <p:nvGrpSpPr>
          <p:cNvPr id="30759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0738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8" name="Clip" r:id="rId14" imgW="819000" imgH="847800" progId="">
                <p:embed/>
              </p:oleObj>
            </a:graphicData>
          </a:graphic>
        </p:graphicFrame>
        <p:graphicFrame>
          <p:nvGraphicFramePr>
            <p:cNvPr id="30739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9" name="Clip" r:id="rId15" imgW="1266840" imgH="1200240" progId="">
                <p:embed/>
              </p:oleObj>
            </a:graphicData>
          </a:graphic>
        </p:graphicFrame>
      </p:grpSp>
      <p:grpSp>
        <p:nvGrpSpPr>
          <p:cNvPr id="30760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0736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6" name="Clip" r:id="rId16" imgW="819000" imgH="847800" progId="">
                <p:embed/>
              </p:oleObj>
            </a:graphicData>
          </a:graphic>
        </p:graphicFrame>
        <p:graphicFrame>
          <p:nvGraphicFramePr>
            <p:cNvPr id="30737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7" name="Clip" r:id="rId17" imgW="1266840" imgH="1200240" progId="">
                <p:embed/>
              </p:oleObj>
            </a:graphicData>
          </a:graphic>
        </p:graphicFrame>
      </p:grpSp>
      <p:sp>
        <p:nvSpPr>
          <p:cNvPr id="30761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62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0734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4" name="Clip" r:id="rId18" imgW="819000" imgH="847800" progId="">
                <p:embed/>
              </p:oleObj>
            </a:graphicData>
          </a:graphic>
        </p:graphicFrame>
        <p:graphicFrame>
          <p:nvGraphicFramePr>
            <p:cNvPr id="30735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5" name="Clip" r:id="rId19" imgW="1266840" imgH="1200240" progId="">
                <p:embed/>
              </p:oleObj>
            </a:graphicData>
          </a:graphic>
        </p:graphicFrame>
      </p:grpSp>
      <p:sp>
        <p:nvSpPr>
          <p:cNvPr id="30763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4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5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0732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2" name="Clip" r:id="rId20" imgW="819000" imgH="847800" progId="">
                <p:embed/>
              </p:oleObj>
            </a:graphicData>
          </a:graphic>
        </p:graphicFrame>
        <p:graphicFrame>
          <p:nvGraphicFramePr>
            <p:cNvPr id="30733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3" name="Clip" r:id="rId21" imgW="1266840" imgH="1200240" progId="">
                <p:embed/>
              </p:oleObj>
            </a:graphicData>
          </a:graphic>
        </p:graphicFrame>
      </p:grpSp>
      <p:grpSp>
        <p:nvGrpSpPr>
          <p:cNvPr id="30766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0730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30" name="Clip" r:id="rId22" imgW="819000" imgH="847800" progId="">
                <p:embed/>
              </p:oleObj>
            </a:graphicData>
          </a:graphic>
        </p:graphicFrame>
        <p:graphicFrame>
          <p:nvGraphicFramePr>
            <p:cNvPr id="30731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31" name="Clip" r:id="rId23" imgW="1266840" imgH="1200240" progId="">
                <p:embed/>
              </p:oleObj>
            </a:graphicData>
          </a:graphic>
        </p:graphicFrame>
      </p:grpSp>
      <p:grpSp>
        <p:nvGrpSpPr>
          <p:cNvPr id="30767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0728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8" name="Clip" r:id="rId24" imgW="819000" imgH="847800" progId="">
                <p:embed/>
              </p:oleObj>
            </a:graphicData>
          </a:graphic>
        </p:graphicFrame>
        <p:graphicFrame>
          <p:nvGraphicFramePr>
            <p:cNvPr id="30729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9" name="Clip" r:id="rId25" imgW="1266840" imgH="1200240" progId="">
                <p:embed/>
              </p:oleObj>
            </a:graphicData>
          </a:graphic>
        </p:graphicFrame>
      </p:grpSp>
      <p:grpSp>
        <p:nvGrpSpPr>
          <p:cNvPr id="30768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0726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6" name="Clip" r:id="rId26" imgW="819000" imgH="847800" progId="">
                <p:embed/>
              </p:oleObj>
            </a:graphicData>
          </a:graphic>
        </p:graphicFrame>
        <p:graphicFrame>
          <p:nvGraphicFramePr>
            <p:cNvPr id="30727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7" name="Clip" r:id="rId27" imgW="1266840" imgH="1200240" progId="">
                <p:embed/>
              </p:oleObj>
            </a:graphicData>
          </a:graphic>
        </p:graphicFrame>
      </p:grpSp>
      <p:grpSp>
        <p:nvGrpSpPr>
          <p:cNvPr id="30769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0724" name="Clip" r:id="rId28" imgW="819000" imgH="847800" progId="">
                <p:embed/>
              </p:oleObj>
            </a:graphicData>
          </a:graphic>
        </p:graphicFrame>
        <p:graphicFrame>
          <p:nvGraphicFramePr>
            <p:cNvPr id="3072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0725" name="Clip" r:id="rId29" imgW="1266840" imgH="1200240" progId="">
                <p:embed/>
              </p:oleObj>
            </a:graphicData>
          </a:graphic>
        </p:graphicFrame>
      </p:grpSp>
      <p:grpSp>
        <p:nvGrpSpPr>
          <p:cNvPr id="30770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0779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072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22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072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723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0780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71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2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73" name="Group 74"/>
          <p:cNvGrpSpPr>
            <a:grpSpLocks/>
          </p:cNvGrpSpPr>
          <p:nvPr/>
        </p:nvGrpSpPr>
        <p:grpSpPr bwMode="auto">
          <a:xfrm>
            <a:off x="5484813" y="1087438"/>
            <a:ext cx="3346450" cy="3651250"/>
            <a:chOff x="3369" y="569"/>
            <a:chExt cx="2108" cy="2300"/>
          </a:xfrm>
        </p:grpSpPr>
        <p:sp>
          <p:nvSpPr>
            <p:cNvPr id="30775" name="Rectangle 64"/>
            <p:cNvSpPr>
              <a:spLocks noChangeArrowheads="1"/>
            </p:cNvSpPr>
            <p:nvPr/>
          </p:nvSpPr>
          <p:spPr bwMode="auto">
            <a:xfrm>
              <a:off x="3369" y="865"/>
              <a:ext cx="2108" cy="20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Rectangle 65"/>
            <p:cNvSpPr>
              <a:spLocks noChangeArrowheads="1"/>
            </p:cNvSpPr>
            <p:nvPr/>
          </p:nvSpPr>
          <p:spPr bwMode="auto">
            <a:xfrm>
              <a:off x="3403" y="768"/>
              <a:ext cx="1205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Rectangle 66"/>
            <p:cNvSpPr>
              <a:spLocks noChangeArrowheads="1"/>
            </p:cNvSpPr>
            <p:nvPr/>
          </p:nvSpPr>
          <p:spPr bwMode="auto">
            <a:xfrm>
              <a:off x="3402" y="742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base station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typically connected 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relay - responsible for sending packets between wired network and wireless host(s) in its “area”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</a:pPr>
              <a:r>
                <a:rPr lang="en-US" sz="2000"/>
                <a:t>e.g., cell towers,  802.11 access points </a:t>
              </a:r>
            </a:p>
          </p:txBody>
        </p:sp>
        <p:pic>
          <p:nvPicPr>
            <p:cNvPr id="30778" name="Picture 72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8" y="569"/>
              <a:ext cx="24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4" name="Line 75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0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7DA65D0-3DB5-4420-A41F-C9793C463E21}" type="slidenum">
              <a:rPr lang="en-US"/>
              <a:pPr/>
              <a:t>110</a:t>
            </a:fld>
            <a:endParaRPr lang="en-US"/>
          </a:p>
        </p:txBody>
      </p:sp>
      <p:sp>
        <p:nvSpPr>
          <p:cNvPr id="22016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mtClean="0"/>
              <a:t>Mobile IP</a:t>
            </a:r>
          </a:p>
        </p:txBody>
      </p:sp>
      <p:sp>
        <p:nvSpPr>
          <p:cNvPr id="220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r>
              <a:rPr lang="en-US" smtClean="0"/>
              <a:t>Each mobile node has a home network, home address and home agent</a:t>
            </a:r>
          </a:p>
        </p:txBody>
      </p:sp>
      <p:grpSp>
        <p:nvGrpSpPr>
          <p:cNvPr id="220166" name="Group 4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220187" name="Rectangle 5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8" name="Rectangle 6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9" name="Rectangle 7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0" name="Rectangle 8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1" name="Freeform 9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2" name="Freeform 10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3" name="Freeform 11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4" name="Freeform 12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5" name="Freeform 13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6" name="Freeform 14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7" name="Rectangle 15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8" name="Rectangle 16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99" name="Rectangle 17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0" name="Rectangle 18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1" name="Rectangle 19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2" name="Rectangle 20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3" name="Rectangle 21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4" name="Rectangle 22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5" name="Freeform 23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6" name="Freeform 24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7" name="Freeform 25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8" name="Freeform 26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9" name="Freeform 27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0" name="Freeform 28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7" name="Group 29"/>
          <p:cNvGrpSpPr>
            <a:grpSpLocks/>
          </p:cNvGrpSpPr>
          <p:nvPr/>
        </p:nvGrpSpPr>
        <p:grpSpPr bwMode="auto">
          <a:xfrm>
            <a:off x="4724400" y="5029200"/>
            <a:ext cx="631825" cy="725488"/>
            <a:chOff x="2303" y="1413"/>
            <a:chExt cx="257" cy="283"/>
          </a:xfrm>
        </p:grpSpPr>
        <p:sp>
          <p:nvSpPr>
            <p:cNvPr id="220182" name="Freeform 30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3" name="Freeform 31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4" name="Freeform 32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5" name="Freeform 33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6" name="Freeform 34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0168" name="Group 35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220178" name="Rectangle 3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79" name="Rectangle 37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0" name="Rectangle 3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81" name="Rectangle 39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169" name="Line 40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Line 41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1" name="Line 42"/>
          <p:cNvSpPr>
            <a:spLocks noChangeShapeType="1"/>
          </p:cNvSpPr>
          <p:nvPr/>
        </p:nvSpPr>
        <p:spPr bwMode="auto">
          <a:xfrm>
            <a:off x="4419600" y="4724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2" name="Line 43"/>
          <p:cNvSpPr>
            <a:spLocks noChangeShapeType="1"/>
          </p:cNvSpPr>
          <p:nvPr/>
        </p:nvSpPr>
        <p:spPr bwMode="auto">
          <a:xfrm>
            <a:off x="4419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3" name="Text Box 44"/>
          <p:cNvSpPr txBox="1">
            <a:spLocks noChangeArrowheads="1"/>
          </p:cNvSpPr>
          <p:nvPr/>
        </p:nvSpPr>
        <p:spPr bwMode="auto">
          <a:xfrm>
            <a:off x="4556125" y="42291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0174" name="Line 4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5" name="Text Box 4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Network</a:t>
            </a:r>
          </a:p>
        </p:txBody>
      </p:sp>
      <p:sp>
        <p:nvSpPr>
          <p:cNvPr id="220176" name="Text Box 47"/>
          <p:cNvSpPr txBox="1">
            <a:spLocks noChangeArrowheads="1"/>
          </p:cNvSpPr>
          <p:nvPr/>
        </p:nvSpPr>
        <p:spPr bwMode="auto">
          <a:xfrm>
            <a:off x="5410200" y="52578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0177" name="Text Box 48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 Node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43A7980-0D4C-4A00-B987-26ED14219148}" type="slidenum">
              <a:rPr lang="en-US"/>
              <a:pPr/>
              <a:t>111</a:t>
            </a:fld>
            <a:endParaRPr lang="en-US"/>
          </a:p>
        </p:txBody>
      </p:sp>
      <p:grpSp>
        <p:nvGrpSpPr>
          <p:cNvPr id="222212" name="Group 2"/>
          <p:cNvGrpSpPr>
            <a:grpSpLocks/>
          </p:cNvGrpSpPr>
          <p:nvPr/>
        </p:nvGrpSpPr>
        <p:grpSpPr bwMode="auto">
          <a:xfrm>
            <a:off x="1752600" y="2971800"/>
            <a:ext cx="739775" cy="631825"/>
            <a:chOff x="3189" y="1852"/>
            <a:chExt cx="466" cy="398"/>
          </a:xfrm>
        </p:grpSpPr>
        <p:sp>
          <p:nvSpPr>
            <p:cNvPr id="222259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0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1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2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3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4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5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6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7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8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9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0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1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2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3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4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5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6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7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8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9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0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1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82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13" name="Group 27"/>
          <p:cNvGrpSpPr>
            <a:grpSpLocks/>
          </p:cNvGrpSpPr>
          <p:nvPr/>
        </p:nvGrpSpPr>
        <p:grpSpPr bwMode="auto">
          <a:xfrm>
            <a:off x="3836988" y="4354513"/>
            <a:ext cx="684212" cy="204787"/>
            <a:chOff x="2417" y="2743"/>
            <a:chExt cx="431" cy="129"/>
          </a:xfrm>
        </p:grpSpPr>
        <p:sp>
          <p:nvSpPr>
            <p:cNvPr id="222255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6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7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8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14" name="Line 32"/>
          <p:cNvSpPr>
            <a:spLocks noChangeShapeType="1"/>
          </p:cNvSpPr>
          <p:nvPr/>
        </p:nvSpPr>
        <p:spPr bwMode="auto">
          <a:xfrm>
            <a:off x="31242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33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Text Box 34"/>
          <p:cNvSpPr txBox="1">
            <a:spLocks noChangeArrowheads="1"/>
          </p:cNvSpPr>
          <p:nvPr/>
        </p:nvSpPr>
        <p:spPr bwMode="auto">
          <a:xfrm>
            <a:off x="4556125" y="42291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58467" name="Line 35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Text Box 36"/>
          <p:cNvSpPr txBox="1">
            <a:spLocks noChangeArrowheads="1"/>
          </p:cNvSpPr>
          <p:nvPr/>
        </p:nvSpPr>
        <p:spPr bwMode="auto">
          <a:xfrm>
            <a:off x="2286000" y="464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Network</a:t>
            </a:r>
          </a:p>
        </p:txBody>
      </p:sp>
      <p:sp>
        <p:nvSpPr>
          <p:cNvPr id="222219" name="Text Box 37"/>
          <p:cNvSpPr txBox="1">
            <a:spLocks noChangeArrowheads="1"/>
          </p:cNvSpPr>
          <p:nvPr/>
        </p:nvSpPr>
        <p:spPr bwMode="auto">
          <a:xfrm>
            <a:off x="1371600" y="2590800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 Node</a:t>
            </a:r>
          </a:p>
        </p:txBody>
      </p:sp>
      <p:grpSp>
        <p:nvGrpSpPr>
          <p:cNvPr id="222220" name="Group 38"/>
          <p:cNvGrpSpPr>
            <a:grpSpLocks/>
          </p:cNvGrpSpPr>
          <p:nvPr/>
        </p:nvGrpSpPr>
        <p:grpSpPr bwMode="auto">
          <a:xfrm>
            <a:off x="6096000" y="2667000"/>
            <a:ext cx="631825" cy="725488"/>
            <a:chOff x="2303" y="1413"/>
            <a:chExt cx="257" cy="283"/>
          </a:xfrm>
        </p:grpSpPr>
        <p:sp>
          <p:nvSpPr>
            <p:cNvPr id="222250" name="Freeform 39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1" name="Freeform 40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2" name="Freeform 41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3" name="Freeform 42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4" name="Freeform 43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21" name="Group 44"/>
          <p:cNvGrpSpPr>
            <a:grpSpLocks/>
          </p:cNvGrpSpPr>
          <p:nvPr/>
        </p:nvGrpSpPr>
        <p:grpSpPr bwMode="auto">
          <a:xfrm>
            <a:off x="5208588" y="1992313"/>
            <a:ext cx="684212" cy="204787"/>
            <a:chOff x="2417" y="2743"/>
            <a:chExt cx="431" cy="129"/>
          </a:xfrm>
        </p:grpSpPr>
        <p:sp>
          <p:nvSpPr>
            <p:cNvPr id="222246" name="Rectangle 45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7" name="Rectangle 46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8" name="Rectangle 47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49" name="Rectangle 48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222" name="Freeform 49"/>
          <p:cNvSpPr>
            <a:spLocks/>
          </p:cNvSpPr>
          <p:nvPr/>
        </p:nvSpPr>
        <p:spPr bwMode="auto">
          <a:xfrm>
            <a:off x="5718175" y="17907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3" name="Freeform 50"/>
          <p:cNvSpPr>
            <a:spLocks/>
          </p:cNvSpPr>
          <p:nvPr/>
        </p:nvSpPr>
        <p:spPr bwMode="auto">
          <a:xfrm>
            <a:off x="5718175" y="1849438"/>
            <a:ext cx="30163" cy="28575"/>
          </a:xfrm>
          <a:custGeom>
            <a:avLst/>
            <a:gdLst>
              <a:gd name="T0" fmla="*/ 19 w 19"/>
              <a:gd name="T1" fmla="*/ 9 h 18"/>
              <a:gd name="T2" fmla="*/ 19 w 19"/>
              <a:gd name="T3" fmla="*/ 12 h 18"/>
              <a:gd name="T4" fmla="*/ 15 w 19"/>
              <a:gd name="T5" fmla="*/ 16 h 18"/>
              <a:gd name="T6" fmla="*/ 13 w 19"/>
              <a:gd name="T7" fmla="*/ 18 h 18"/>
              <a:gd name="T8" fmla="*/ 9 w 19"/>
              <a:gd name="T9" fmla="*/ 18 h 18"/>
              <a:gd name="T10" fmla="*/ 6 w 19"/>
              <a:gd name="T11" fmla="*/ 18 h 18"/>
              <a:gd name="T12" fmla="*/ 2 w 19"/>
              <a:gd name="T13" fmla="*/ 16 h 18"/>
              <a:gd name="T14" fmla="*/ 0 w 19"/>
              <a:gd name="T15" fmla="*/ 12 h 18"/>
              <a:gd name="T16" fmla="*/ 0 w 19"/>
              <a:gd name="T17" fmla="*/ 9 h 18"/>
              <a:gd name="T18" fmla="*/ 0 w 19"/>
              <a:gd name="T19" fmla="*/ 5 h 18"/>
              <a:gd name="T20" fmla="*/ 2 w 19"/>
              <a:gd name="T21" fmla="*/ 2 h 18"/>
              <a:gd name="T22" fmla="*/ 6 w 19"/>
              <a:gd name="T23" fmla="*/ 0 h 18"/>
              <a:gd name="T24" fmla="*/ 9 w 19"/>
              <a:gd name="T25" fmla="*/ 0 h 18"/>
              <a:gd name="T26" fmla="*/ 13 w 19"/>
              <a:gd name="T27" fmla="*/ 0 h 18"/>
              <a:gd name="T28" fmla="*/ 15 w 19"/>
              <a:gd name="T29" fmla="*/ 2 h 18"/>
              <a:gd name="T30" fmla="*/ 19 w 19"/>
              <a:gd name="T31" fmla="*/ 5 h 18"/>
              <a:gd name="T32" fmla="*/ 19 w 19"/>
              <a:gd name="T33" fmla="*/ 9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8"/>
              <a:gd name="T53" fmla="*/ 19 w 19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8">
                <a:moveTo>
                  <a:pt x="19" y="9"/>
                </a:moveTo>
                <a:lnTo>
                  <a:pt x="19" y="12"/>
                </a:lnTo>
                <a:lnTo>
                  <a:pt x="15" y="16"/>
                </a:lnTo>
                <a:lnTo>
                  <a:pt x="13" y="18"/>
                </a:lnTo>
                <a:lnTo>
                  <a:pt x="9" y="18"/>
                </a:lnTo>
                <a:lnTo>
                  <a:pt x="6" y="18"/>
                </a:lnTo>
                <a:lnTo>
                  <a:pt x="2" y="16"/>
                </a:lnTo>
                <a:lnTo>
                  <a:pt x="0" y="12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4" name="Freeform 51"/>
          <p:cNvSpPr>
            <a:spLocks/>
          </p:cNvSpPr>
          <p:nvPr/>
        </p:nvSpPr>
        <p:spPr bwMode="auto">
          <a:xfrm>
            <a:off x="5718175" y="1908175"/>
            <a:ext cx="30163" cy="25400"/>
          </a:xfrm>
          <a:custGeom>
            <a:avLst/>
            <a:gdLst>
              <a:gd name="T0" fmla="*/ 19 w 19"/>
              <a:gd name="T1" fmla="*/ 7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7 h 16"/>
              <a:gd name="T18" fmla="*/ 0 w 19"/>
              <a:gd name="T19" fmla="*/ 6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6 h 16"/>
              <a:gd name="T32" fmla="*/ 19 w 19"/>
              <a:gd name="T33" fmla="*/ 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7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7"/>
                </a:lnTo>
                <a:lnTo>
                  <a:pt x="0" y="6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6"/>
                </a:lnTo>
                <a:lnTo>
                  <a:pt x="19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5" name="Line 52"/>
          <p:cNvSpPr>
            <a:spLocks noChangeShapeType="1"/>
          </p:cNvSpPr>
          <p:nvPr/>
        </p:nvSpPr>
        <p:spPr bwMode="auto">
          <a:xfrm>
            <a:off x="4495800" y="2362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Line 53"/>
          <p:cNvSpPr>
            <a:spLocks noChangeShapeType="1"/>
          </p:cNvSpPr>
          <p:nvPr/>
        </p:nvSpPr>
        <p:spPr bwMode="auto">
          <a:xfrm>
            <a:off x="55626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Line 54"/>
          <p:cNvSpPr>
            <a:spLocks noChangeShapeType="1"/>
          </p:cNvSpPr>
          <p:nvPr/>
        </p:nvSpPr>
        <p:spPr bwMode="auto">
          <a:xfrm>
            <a:off x="57912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Line 55"/>
          <p:cNvSpPr>
            <a:spLocks noChangeShapeType="1"/>
          </p:cNvSpPr>
          <p:nvPr/>
        </p:nvSpPr>
        <p:spPr bwMode="auto">
          <a:xfrm>
            <a:off x="5791200" y="3124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Text Box 56"/>
          <p:cNvSpPr txBox="1">
            <a:spLocks noChangeArrowheads="1"/>
          </p:cNvSpPr>
          <p:nvPr/>
        </p:nvSpPr>
        <p:spPr bwMode="auto">
          <a:xfrm>
            <a:off x="5927725" y="18669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Foreign Agent (FA)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2230" name="Text Box 57"/>
          <p:cNvSpPr txBox="1">
            <a:spLocks noChangeArrowheads="1"/>
          </p:cNvSpPr>
          <p:nvPr/>
        </p:nvSpPr>
        <p:spPr bwMode="auto">
          <a:xfrm>
            <a:off x="3657600" y="2286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Foreign Network</a:t>
            </a:r>
          </a:p>
        </p:txBody>
      </p:sp>
      <p:sp>
        <p:nvSpPr>
          <p:cNvPr id="222231" name="Text Box 58"/>
          <p:cNvSpPr txBox="1">
            <a:spLocks noChangeArrowheads="1"/>
          </p:cNvSpPr>
          <p:nvPr/>
        </p:nvSpPr>
        <p:spPr bwMode="auto">
          <a:xfrm>
            <a:off x="6781800" y="28956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58491" name="Line 59"/>
          <p:cNvSpPr>
            <a:spLocks noChangeShapeType="1"/>
          </p:cNvSpPr>
          <p:nvPr/>
        </p:nvSpPr>
        <p:spPr bwMode="auto">
          <a:xfrm flipV="1">
            <a:off x="4419600" y="2514600"/>
            <a:ext cx="1066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33" name="Text Box 60"/>
          <p:cNvSpPr txBox="1">
            <a:spLocks noChangeArrowheads="1"/>
          </p:cNvSpPr>
          <p:nvPr/>
        </p:nvSpPr>
        <p:spPr bwMode="auto">
          <a:xfrm>
            <a:off x="457200" y="152400"/>
            <a:ext cx="8291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When mobile node (MN) moves to a foreign network it obtains a</a:t>
            </a:r>
          </a:p>
          <a:p>
            <a:r>
              <a:rPr lang="en-US" sz="2400">
                <a:latin typeface="Times New Roman" pitchFamily="-111" charset="0"/>
              </a:rPr>
              <a:t>care-of-address (COA) from the foreign agent (FA) that registers </a:t>
            </a:r>
          </a:p>
          <a:p>
            <a:r>
              <a:rPr lang="en-US" sz="2400">
                <a:latin typeface="Times New Roman" pitchFamily="-111" charset="0"/>
              </a:rPr>
              <a:t>it with the home agent (HA)</a:t>
            </a:r>
          </a:p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COA is used by HA to forward packets destined to MN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6477000" y="2438400"/>
            <a:ext cx="1450975" cy="419100"/>
            <a:chOff x="4080" y="1464"/>
            <a:chExt cx="914" cy="264"/>
          </a:xfrm>
        </p:grpSpPr>
        <p:sp>
          <p:nvSpPr>
            <p:cNvPr id="222244" name="AutoShape 62"/>
            <p:cNvSpPr>
              <a:spLocks noChangeArrowheads="1"/>
            </p:cNvSpPr>
            <p:nvPr/>
          </p:nvSpPr>
          <p:spPr bwMode="auto">
            <a:xfrm>
              <a:off x="4080" y="1488"/>
              <a:ext cx="144" cy="240"/>
            </a:xfrm>
            <a:prstGeom prst="upArrow">
              <a:avLst>
                <a:gd name="adj1" fmla="val 50000"/>
                <a:gd name="adj2" fmla="val 41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5" name="Text Box 63"/>
            <p:cNvSpPr txBox="1">
              <a:spLocks noChangeArrowheads="1"/>
            </p:cNvSpPr>
            <p:nvPr/>
          </p:nvSpPr>
          <p:spPr bwMode="auto">
            <a:xfrm>
              <a:off x="4214" y="146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Solicitation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172200" y="2133600"/>
            <a:ext cx="2800350" cy="533400"/>
            <a:chOff x="3888" y="1344"/>
            <a:chExt cx="1764" cy="336"/>
          </a:xfrm>
        </p:grpSpPr>
        <p:sp>
          <p:nvSpPr>
            <p:cNvPr id="222242" name="AutoShape 65"/>
            <p:cNvSpPr>
              <a:spLocks noChangeArrowheads="1"/>
            </p:cNvSpPr>
            <p:nvPr/>
          </p:nvSpPr>
          <p:spPr bwMode="auto">
            <a:xfrm>
              <a:off x="3888" y="139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3" name="Text Box 66"/>
            <p:cNvSpPr txBox="1">
              <a:spLocks noChangeArrowheads="1"/>
            </p:cNvSpPr>
            <p:nvPr/>
          </p:nvSpPr>
          <p:spPr bwMode="auto">
            <a:xfrm>
              <a:off x="4032" y="1344"/>
              <a:ext cx="1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Advertisement (FA,COA)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4724400" y="2438400"/>
            <a:ext cx="1485900" cy="1052513"/>
            <a:chOff x="2928" y="1536"/>
            <a:chExt cx="936" cy="663"/>
          </a:xfrm>
        </p:grpSpPr>
        <p:sp>
          <p:nvSpPr>
            <p:cNvPr id="222240" name="AutoShape 68"/>
            <p:cNvSpPr>
              <a:spLocks noChangeArrowheads="1"/>
            </p:cNvSpPr>
            <p:nvPr/>
          </p:nvSpPr>
          <p:spPr bwMode="auto">
            <a:xfrm>
              <a:off x="3456" y="1536"/>
              <a:ext cx="144" cy="384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41" name="Text Box 69"/>
            <p:cNvSpPr txBox="1">
              <a:spLocks noChangeArrowheads="1"/>
            </p:cNvSpPr>
            <p:nvPr/>
          </p:nvSpPr>
          <p:spPr bwMode="auto">
            <a:xfrm>
              <a:off x="2928" y="1968"/>
              <a:ext cx="9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Register (HA)</a:t>
              </a:r>
              <a:endParaRPr lang="en-US" sz="2400">
                <a:latin typeface="Times New Roman" pitchFamily="-111" charset="0"/>
              </a:endParaRPr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3946525" y="2667000"/>
            <a:ext cx="946150" cy="1219200"/>
            <a:chOff x="2486" y="1680"/>
            <a:chExt cx="596" cy="768"/>
          </a:xfrm>
        </p:grpSpPr>
        <p:sp>
          <p:nvSpPr>
            <p:cNvPr id="222238" name="AutoShape 71"/>
            <p:cNvSpPr>
              <a:spLocks noChangeArrowheads="1"/>
            </p:cNvSpPr>
            <p:nvPr/>
          </p:nvSpPr>
          <p:spPr bwMode="auto">
            <a:xfrm rot="1851976">
              <a:off x="2928" y="168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39" name="Text Box 72"/>
            <p:cNvSpPr txBox="1">
              <a:spLocks noChangeArrowheads="1"/>
            </p:cNvSpPr>
            <p:nvPr/>
          </p:nvSpPr>
          <p:spPr bwMode="auto">
            <a:xfrm>
              <a:off x="2486" y="1752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Register</a:t>
              </a:r>
              <a:endParaRPr lang="en-US" sz="2400">
                <a:latin typeface="Times New Roman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67" grpId="0" animBg="1"/>
      <p:bldP spid="658491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4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73C04BD-2527-478C-955A-2BF574BCE370}" type="slidenum">
              <a:rPr lang="en-US"/>
              <a:pPr/>
              <a:t>112</a:t>
            </a:fld>
            <a:endParaRPr lang="en-US"/>
          </a:p>
        </p:txBody>
      </p:sp>
      <p:sp>
        <p:nvSpPr>
          <p:cNvPr id="224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Mobile IP: registration example</a:t>
            </a: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>
            <p:ph idx="1"/>
          </p:nvPr>
        </p:nvGraphicFramePr>
        <p:xfrm>
          <a:off x="428625" y="1428750"/>
          <a:ext cx="8469313" cy="4913313"/>
        </p:xfrm>
        <a:graphic>
          <a:graphicData uri="http://schemas.openxmlformats.org/presentationml/2006/ole">
            <p:oleObj spid="_x0000_s224258" name="Picture" r:id="rId4" imgW="6829560" imgH="396252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63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C21657D-E907-429D-B63A-3F5B841D1659}" type="slidenum">
              <a:rPr lang="en-US"/>
              <a:pPr/>
              <a:t>113</a:t>
            </a:fld>
            <a:endParaRPr lang="en-US"/>
          </a:p>
        </p:txBody>
      </p:sp>
      <p:sp>
        <p:nvSpPr>
          <p:cNvPr id="226311" name="Freeform 2"/>
          <p:cNvSpPr>
            <a:spLocks/>
          </p:cNvSpPr>
          <p:nvPr/>
        </p:nvSpPr>
        <p:spPr bwMode="auto">
          <a:xfrm>
            <a:off x="4302125" y="4129088"/>
            <a:ext cx="1838325" cy="1089025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0063" cy="1143000"/>
          </a:xfrm>
        </p:spPr>
        <p:txBody>
          <a:bodyPr/>
          <a:lstStyle/>
          <a:p>
            <a:r>
              <a:rPr lang="en-US" sz="3600" smtClean="0"/>
              <a:t>Mobile IP: indirect routing</a:t>
            </a:r>
          </a:p>
        </p:txBody>
      </p:sp>
      <p:sp>
        <p:nvSpPr>
          <p:cNvPr id="226313" name="Freeform 4"/>
          <p:cNvSpPr>
            <a:spLocks/>
          </p:cNvSpPr>
          <p:nvPr/>
        </p:nvSpPr>
        <p:spPr bwMode="auto">
          <a:xfrm>
            <a:off x="2317750" y="3646488"/>
            <a:ext cx="1625600" cy="1384300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4" name="Group 5"/>
          <p:cNvGrpSpPr>
            <a:grpSpLocks/>
          </p:cNvGrpSpPr>
          <p:nvPr/>
        </p:nvGrpSpPr>
        <p:grpSpPr bwMode="auto">
          <a:xfrm>
            <a:off x="3236913" y="4511675"/>
            <a:ext cx="436562" cy="203200"/>
            <a:chOff x="3600" y="219"/>
            <a:chExt cx="360" cy="175"/>
          </a:xfrm>
        </p:grpSpPr>
        <p:sp>
          <p:nvSpPr>
            <p:cNvPr id="226476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7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8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9" name="Rectangle 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480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481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486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7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8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482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483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4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85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6315" name="Group 19"/>
          <p:cNvGrpSpPr>
            <a:grpSpLocks/>
          </p:cNvGrpSpPr>
          <p:nvPr/>
        </p:nvGrpSpPr>
        <p:grpSpPr bwMode="auto">
          <a:xfrm>
            <a:off x="2455863" y="4211638"/>
            <a:ext cx="1160462" cy="298450"/>
            <a:chOff x="8025" y="5070"/>
            <a:chExt cx="2100" cy="540"/>
          </a:xfrm>
        </p:grpSpPr>
        <p:sp>
          <p:nvSpPr>
            <p:cNvPr id="226473" name="Line 20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4" name="Line 21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5" name="Line 22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316" name="Group 23"/>
          <p:cNvGrpSpPr>
            <a:grpSpLocks/>
          </p:cNvGrpSpPr>
          <p:nvPr/>
        </p:nvGrpSpPr>
        <p:grpSpPr bwMode="auto">
          <a:xfrm>
            <a:off x="2236788" y="3827463"/>
            <a:ext cx="796925" cy="512762"/>
            <a:chOff x="10665" y="3225"/>
            <a:chExt cx="1440" cy="930"/>
          </a:xfrm>
        </p:grpSpPr>
        <p:sp>
          <p:nvSpPr>
            <p:cNvPr id="226403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404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226405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6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7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8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9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0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1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2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3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4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5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6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7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8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9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0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1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2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3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4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5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6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7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8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9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0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1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2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3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4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5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6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7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8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9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0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1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2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3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4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5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6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7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8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9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0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1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2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3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4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5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6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7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8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9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0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1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2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3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4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5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6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7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8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9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0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1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2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6317" name="Freeform 94"/>
          <p:cNvSpPr>
            <a:spLocks/>
          </p:cNvSpPr>
          <p:nvPr/>
        </p:nvSpPr>
        <p:spPr bwMode="auto">
          <a:xfrm>
            <a:off x="6445250" y="3305175"/>
            <a:ext cx="1600200" cy="148907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318" name="Group 95"/>
          <p:cNvGrpSpPr>
            <a:grpSpLocks/>
          </p:cNvGrpSpPr>
          <p:nvPr/>
        </p:nvGrpSpPr>
        <p:grpSpPr bwMode="auto">
          <a:xfrm>
            <a:off x="6699250" y="4383088"/>
            <a:ext cx="436563" cy="203200"/>
            <a:chOff x="3600" y="219"/>
            <a:chExt cx="360" cy="175"/>
          </a:xfrm>
        </p:grpSpPr>
        <p:sp>
          <p:nvSpPr>
            <p:cNvPr id="226390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1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2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3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6394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95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6400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1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02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396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6397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8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99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319" name="Line 109"/>
          <p:cNvSpPr>
            <a:spLocks noChangeShapeType="1"/>
          </p:cNvSpPr>
          <p:nvPr/>
        </p:nvSpPr>
        <p:spPr bwMode="auto">
          <a:xfrm>
            <a:off x="6724650" y="4233863"/>
            <a:ext cx="1162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0" name="Line 110"/>
          <p:cNvSpPr>
            <a:spLocks noChangeShapeType="1"/>
          </p:cNvSpPr>
          <p:nvPr/>
        </p:nvSpPr>
        <p:spPr bwMode="auto">
          <a:xfrm>
            <a:off x="6907213" y="4233863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1" name="Line 111"/>
          <p:cNvSpPr>
            <a:spLocks noChangeShapeType="1"/>
          </p:cNvSpPr>
          <p:nvPr/>
        </p:nvSpPr>
        <p:spPr bwMode="auto">
          <a:xfrm>
            <a:off x="7650163" y="4089400"/>
            <a:ext cx="0" cy="149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6322" name="Group 112"/>
          <p:cNvGrpSpPr>
            <a:grpSpLocks/>
          </p:cNvGrpSpPr>
          <p:nvPr/>
        </p:nvGrpSpPr>
        <p:grpSpPr bwMode="auto">
          <a:xfrm>
            <a:off x="7251700" y="3678238"/>
            <a:ext cx="796925" cy="514350"/>
            <a:chOff x="10665" y="3225"/>
            <a:chExt cx="1440" cy="930"/>
          </a:xfrm>
        </p:grpSpPr>
        <p:sp>
          <p:nvSpPr>
            <p:cNvPr id="226388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389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22630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26307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22630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26308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226323" name="Freeform 117"/>
          <p:cNvSpPr>
            <a:spLocks/>
          </p:cNvSpPr>
          <p:nvPr/>
        </p:nvSpPr>
        <p:spPr bwMode="auto">
          <a:xfrm>
            <a:off x="3697288" y="5489575"/>
            <a:ext cx="2565400" cy="793750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6306" name="Object 2"/>
          <p:cNvGraphicFramePr>
            <a:graphicFrameLocks noChangeAspect="1"/>
          </p:cNvGraphicFramePr>
          <p:nvPr/>
        </p:nvGraphicFramePr>
        <p:xfrm>
          <a:off x="4684713" y="5648325"/>
          <a:ext cx="361950" cy="277813"/>
        </p:xfrm>
        <a:graphic>
          <a:graphicData uri="http://schemas.openxmlformats.org/presentationml/2006/ole">
            <p:oleObj spid="_x0000_s226306" r:id="rId6" imgW="1305000" imgH="1085760" progId="">
              <p:embed/>
            </p:oleObj>
          </a:graphicData>
        </a:graphic>
      </p:graphicFrame>
      <p:sp>
        <p:nvSpPr>
          <p:cNvPr id="226324" name="Line 119"/>
          <p:cNvSpPr>
            <a:spLocks noChangeShapeType="1"/>
          </p:cNvSpPr>
          <p:nvPr/>
        </p:nvSpPr>
        <p:spPr bwMode="auto">
          <a:xfrm flipV="1">
            <a:off x="7059613" y="4052888"/>
            <a:ext cx="428625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5" name="Freeform 120"/>
          <p:cNvSpPr>
            <a:spLocks/>
          </p:cNvSpPr>
          <p:nvPr/>
        </p:nvSpPr>
        <p:spPr bwMode="auto">
          <a:xfrm>
            <a:off x="3695700" y="4630738"/>
            <a:ext cx="2970213" cy="292100"/>
          </a:xfrm>
          <a:custGeom>
            <a:avLst/>
            <a:gdLst>
              <a:gd name="T0" fmla="*/ 0 w 2196"/>
              <a:gd name="T1" fmla="*/ 0 h 318"/>
              <a:gd name="T2" fmla="*/ 1194 w 2196"/>
              <a:gd name="T3" fmla="*/ 306 h 318"/>
              <a:gd name="T4" fmla="*/ 2196 w 2196"/>
              <a:gd name="T5" fmla="*/ 30 h 318"/>
              <a:gd name="T6" fmla="*/ 0 60000 65536"/>
              <a:gd name="T7" fmla="*/ 0 60000 65536"/>
              <a:gd name="T8" fmla="*/ 0 60000 65536"/>
              <a:gd name="T9" fmla="*/ 0 w 2196"/>
              <a:gd name="T10" fmla="*/ 0 h 318"/>
              <a:gd name="T11" fmla="*/ 2196 w 2196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6" h="318">
                <a:moveTo>
                  <a:pt x="0" y="0"/>
                </a:moveTo>
                <a:cubicBezTo>
                  <a:pt x="199" y="51"/>
                  <a:pt x="828" y="301"/>
                  <a:pt x="1194" y="306"/>
                </a:cubicBezTo>
                <a:cubicBezTo>
                  <a:pt x="1536" y="318"/>
                  <a:pt x="1987" y="88"/>
                  <a:pt x="2196" y="3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6" name="Line 121"/>
          <p:cNvSpPr>
            <a:spLocks noChangeShapeType="1"/>
          </p:cNvSpPr>
          <p:nvPr/>
        </p:nvSpPr>
        <p:spPr bwMode="auto">
          <a:xfrm flipH="1" flipV="1">
            <a:off x="3660775" y="4743450"/>
            <a:ext cx="981075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6327" name="Text Box 122"/>
          <p:cNvSpPr txBox="1">
            <a:spLocks noChangeArrowheads="1"/>
          </p:cNvSpPr>
          <p:nvPr/>
        </p:nvSpPr>
        <p:spPr bwMode="auto">
          <a:xfrm>
            <a:off x="254000" y="3963988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Permanent address: 128.119.40.186</a:t>
            </a:r>
          </a:p>
        </p:txBody>
      </p:sp>
      <p:sp>
        <p:nvSpPr>
          <p:cNvPr id="226328" name="Text Box 123"/>
          <p:cNvSpPr txBox="1">
            <a:spLocks noChangeArrowheads="1"/>
          </p:cNvSpPr>
          <p:nvPr/>
        </p:nvSpPr>
        <p:spPr bwMode="auto">
          <a:xfrm>
            <a:off x="6305550" y="4710113"/>
            <a:ext cx="2100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/>
              <a:t>Care-of address: 79.129.13.2</a:t>
            </a:r>
          </a:p>
        </p:txBody>
      </p:sp>
      <p:grpSp>
        <p:nvGrpSpPr>
          <p:cNvPr id="13" name="Group 124"/>
          <p:cNvGrpSpPr>
            <a:grpSpLocks/>
          </p:cNvGrpSpPr>
          <p:nvPr/>
        </p:nvGrpSpPr>
        <p:grpSpPr bwMode="auto">
          <a:xfrm>
            <a:off x="1385888" y="5038725"/>
            <a:ext cx="3021012" cy="1068388"/>
            <a:chOff x="873" y="3174"/>
            <a:chExt cx="1903" cy="673"/>
          </a:xfrm>
        </p:grpSpPr>
        <p:grpSp>
          <p:nvGrpSpPr>
            <p:cNvPr id="226375" name="Group 125"/>
            <p:cNvGrpSpPr>
              <a:grpSpLocks/>
            </p:cNvGrpSpPr>
            <p:nvPr/>
          </p:nvGrpSpPr>
          <p:grpSpPr bwMode="auto">
            <a:xfrm>
              <a:off x="908" y="3174"/>
              <a:ext cx="1868" cy="286"/>
              <a:chOff x="527" y="2649"/>
              <a:chExt cx="1868" cy="286"/>
            </a:xfrm>
          </p:grpSpPr>
          <p:sp>
            <p:nvSpPr>
              <p:cNvPr id="226377" name="Rectangle 126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8" name="Text Box 127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226379" name="Line 128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26380" name="Group 129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26385" name="Freeform 130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6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7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6381" name="Group 133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26382" name="Freeform 134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3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84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26376" name="Text Box 137"/>
            <p:cNvSpPr txBox="1">
              <a:spLocks noChangeArrowheads="1"/>
            </p:cNvSpPr>
            <p:nvPr/>
          </p:nvSpPr>
          <p:spPr bwMode="auto">
            <a:xfrm>
              <a:off x="873" y="3443"/>
              <a:ext cx="11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packet sent by correspondent</a:t>
              </a:r>
            </a:p>
          </p:txBody>
        </p: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879475" y="2039938"/>
            <a:ext cx="5287963" cy="2814637"/>
            <a:chOff x="554" y="1285"/>
            <a:chExt cx="3331" cy="1773"/>
          </a:xfrm>
        </p:grpSpPr>
        <p:sp>
          <p:nvSpPr>
            <p:cNvPr id="226347" name="Rectangle 139"/>
            <p:cNvSpPr>
              <a:spLocks noChangeArrowheads="1"/>
            </p:cNvSpPr>
            <p:nvPr/>
          </p:nvSpPr>
          <p:spPr bwMode="auto">
            <a:xfrm>
              <a:off x="2931" y="2982"/>
              <a:ext cx="3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8" name="Freeform 140"/>
            <p:cNvSpPr>
              <a:spLocks/>
            </p:cNvSpPr>
            <p:nvPr/>
          </p:nvSpPr>
          <p:spPr bwMode="auto">
            <a:xfrm>
              <a:off x="576" y="2009"/>
              <a:ext cx="3303" cy="990"/>
            </a:xfrm>
            <a:custGeom>
              <a:avLst/>
              <a:gdLst>
                <a:gd name="T0" fmla="*/ 2439 w 3303"/>
                <a:gd name="T1" fmla="*/ 981 h 990"/>
                <a:gd name="T2" fmla="*/ 1490 w 3303"/>
                <a:gd name="T3" fmla="*/ 346 h 990"/>
                <a:gd name="T4" fmla="*/ 0 w 3303"/>
                <a:gd name="T5" fmla="*/ 41 h 990"/>
                <a:gd name="T6" fmla="*/ 3303 w 3303"/>
                <a:gd name="T7" fmla="*/ 49 h 990"/>
                <a:gd name="T8" fmla="*/ 2829 w 3303"/>
                <a:gd name="T9" fmla="*/ 337 h 990"/>
                <a:gd name="T10" fmla="*/ 2558 w 3303"/>
                <a:gd name="T11" fmla="*/ 973 h 990"/>
                <a:gd name="T12" fmla="*/ 2439 w 3303"/>
                <a:gd name="T13" fmla="*/ 981 h 9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3"/>
                <a:gd name="T22" fmla="*/ 0 h 990"/>
                <a:gd name="T23" fmla="*/ 3303 w 3303"/>
                <a:gd name="T24" fmla="*/ 990 h 9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3" h="990">
                  <a:moveTo>
                    <a:pt x="2439" y="981"/>
                  </a:moveTo>
                  <a:cubicBezTo>
                    <a:pt x="2439" y="981"/>
                    <a:pt x="1882" y="501"/>
                    <a:pt x="1490" y="346"/>
                  </a:cubicBezTo>
                  <a:cubicBezTo>
                    <a:pt x="1098" y="191"/>
                    <a:pt x="13" y="47"/>
                    <a:pt x="0" y="41"/>
                  </a:cubicBezTo>
                  <a:cubicBezTo>
                    <a:pt x="13" y="59"/>
                    <a:pt x="2832" y="0"/>
                    <a:pt x="3303" y="49"/>
                  </a:cubicBezTo>
                  <a:cubicBezTo>
                    <a:pt x="3301" y="41"/>
                    <a:pt x="2925" y="183"/>
                    <a:pt x="2829" y="337"/>
                  </a:cubicBezTo>
                  <a:cubicBezTo>
                    <a:pt x="2733" y="491"/>
                    <a:pt x="2550" y="990"/>
                    <a:pt x="2558" y="973"/>
                  </a:cubicBezTo>
                  <a:cubicBezTo>
                    <a:pt x="2558" y="990"/>
                    <a:pt x="2439" y="981"/>
                    <a:pt x="2439" y="98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6349" name="Group 141"/>
            <p:cNvGrpSpPr>
              <a:grpSpLocks/>
            </p:cNvGrpSpPr>
            <p:nvPr/>
          </p:nvGrpSpPr>
          <p:grpSpPr bwMode="auto">
            <a:xfrm>
              <a:off x="561" y="1649"/>
              <a:ext cx="3324" cy="464"/>
              <a:chOff x="1240" y="1226"/>
              <a:chExt cx="3324" cy="464"/>
            </a:xfrm>
          </p:grpSpPr>
          <p:grpSp>
            <p:nvGrpSpPr>
              <p:cNvPr id="226351" name="Group 142"/>
              <p:cNvGrpSpPr>
                <a:grpSpLocks/>
              </p:cNvGrpSpPr>
              <p:nvPr/>
            </p:nvGrpSpPr>
            <p:grpSpPr bwMode="auto">
              <a:xfrm>
                <a:off x="1240" y="1226"/>
                <a:ext cx="3324" cy="464"/>
                <a:chOff x="1198" y="3598"/>
                <a:chExt cx="3324" cy="464"/>
              </a:xfrm>
            </p:grpSpPr>
            <p:sp>
              <p:nvSpPr>
                <p:cNvPr id="22636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221" y="3665"/>
                  <a:ext cx="3301" cy="3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65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1198" y="3733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79.129.13.2</a:t>
                  </a:r>
                </a:p>
              </p:txBody>
            </p:sp>
            <p:sp>
              <p:nvSpPr>
                <p:cNvPr id="226366" name="Line 145"/>
                <p:cNvSpPr>
                  <a:spLocks noChangeShapeType="1"/>
                </p:cNvSpPr>
                <p:nvPr/>
              </p:nvSpPr>
              <p:spPr bwMode="auto">
                <a:xfrm>
                  <a:off x="2311" y="3659"/>
                  <a:ext cx="8" cy="3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6367" name="Group 146"/>
                <p:cNvGrpSpPr>
                  <a:grpSpLocks/>
                </p:cNvGrpSpPr>
                <p:nvPr/>
              </p:nvGrpSpPr>
              <p:grpSpPr bwMode="auto">
                <a:xfrm>
                  <a:off x="4374" y="3598"/>
                  <a:ext cx="111" cy="109"/>
                  <a:chOff x="1941" y="2928"/>
                  <a:chExt cx="111" cy="109"/>
                </a:xfrm>
              </p:grpSpPr>
              <p:sp>
                <p:nvSpPr>
                  <p:cNvPr id="226372" name="Freeform 147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3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4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68" name="Group 150"/>
                <p:cNvGrpSpPr>
                  <a:grpSpLocks/>
                </p:cNvGrpSpPr>
                <p:nvPr/>
              </p:nvGrpSpPr>
              <p:grpSpPr bwMode="auto">
                <a:xfrm>
                  <a:off x="4355" y="3953"/>
                  <a:ext cx="111" cy="109"/>
                  <a:chOff x="1941" y="2928"/>
                  <a:chExt cx="111" cy="109"/>
                </a:xfrm>
              </p:grpSpPr>
              <p:sp>
                <p:nvSpPr>
                  <p:cNvPr id="226369" name="Freeform 151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71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352" name="Group 154"/>
              <p:cNvGrpSpPr>
                <a:grpSpLocks/>
              </p:cNvGrpSpPr>
              <p:nvPr/>
            </p:nvGrpSpPr>
            <p:grpSpPr bwMode="auto">
              <a:xfrm>
                <a:off x="2520" y="1313"/>
                <a:ext cx="1868" cy="286"/>
                <a:chOff x="527" y="2649"/>
                <a:chExt cx="1868" cy="286"/>
              </a:xfrm>
            </p:grpSpPr>
            <p:sp>
              <p:nvSpPr>
                <p:cNvPr id="226353" name="Rectangle 155"/>
                <p:cNvSpPr>
                  <a:spLocks noChangeArrowheads="1"/>
                </p:cNvSpPr>
                <p:nvPr/>
              </p:nvSpPr>
              <p:spPr bwMode="auto">
                <a:xfrm>
                  <a:off x="546" y="2680"/>
                  <a:ext cx="1849" cy="2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54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527" y="2698"/>
                  <a:ext cx="17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/>
                    <a:t>dest: 128.119.40.186</a:t>
                  </a:r>
                </a:p>
              </p:txBody>
            </p:sp>
            <p:sp>
              <p:nvSpPr>
                <p:cNvPr id="226355" name="Line 157"/>
                <p:cNvSpPr>
                  <a:spLocks noChangeShapeType="1"/>
                </p:cNvSpPr>
                <p:nvPr/>
              </p:nvSpPr>
              <p:spPr bwMode="auto">
                <a:xfrm>
                  <a:off x="1847" y="2680"/>
                  <a:ext cx="3" cy="2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26356" name="Group 158"/>
                <p:cNvGrpSpPr>
                  <a:grpSpLocks/>
                </p:cNvGrpSpPr>
                <p:nvPr/>
              </p:nvGrpSpPr>
              <p:grpSpPr bwMode="auto">
                <a:xfrm>
                  <a:off x="2148" y="2649"/>
                  <a:ext cx="111" cy="109"/>
                  <a:chOff x="1941" y="2928"/>
                  <a:chExt cx="111" cy="109"/>
                </a:xfrm>
              </p:grpSpPr>
              <p:sp>
                <p:nvSpPr>
                  <p:cNvPr id="226361" name="Freeform 159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2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3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6357" name="Group 162"/>
                <p:cNvGrpSpPr>
                  <a:grpSpLocks/>
                </p:cNvGrpSpPr>
                <p:nvPr/>
              </p:nvGrpSpPr>
              <p:grpSpPr bwMode="auto">
                <a:xfrm>
                  <a:off x="2136" y="2826"/>
                  <a:ext cx="111" cy="109"/>
                  <a:chOff x="1941" y="2928"/>
                  <a:chExt cx="111" cy="109"/>
                </a:xfrm>
              </p:grpSpPr>
              <p:sp>
                <p:nvSpPr>
                  <p:cNvPr id="226358" name="Freeform 163"/>
                  <p:cNvSpPr>
                    <a:spLocks/>
                  </p:cNvSpPr>
                  <p:nvPr/>
                </p:nvSpPr>
                <p:spPr bwMode="auto">
                  <a:xfrm>
                    <a:off x="1941" y="2928"/>
                    <a:ext cx="111" cy="108"/>
                  </a:xfrm>
                  <a:custGeom>
                    <a:avLst/>
                    <a:gdLst>
                      <a:gd name="T0" fmla="*/ 57 w 111"/>
                      <a:gd name="T1" fmla="*/ 0 h 108"/>
                      <a:gd name="T2" fmla="*/ 111 w 111"/>
                      <a:gd name="T3" fmla="*/ 0 h 108"/>
                      <a:gd name="T4" fmla="*/ 48 w 111"/>
                      <a:gd name="T5" fmla="*/ 108 h 108"/>
                      <a:gd name="T6" fmla="*/ 0 w 111"/>
                      <a:gd name="T7" fmla="*/ 105 h 108"/>
                      <a:gd name="T8" fmla="*/ 57 w 111"/>
                      <a:gd name="T9" fmla="*/ 0 h 1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1"/>
                      <a:gd name="T16" fmla="*/ 0 h 108"/>
                      <a:gd name="T17" fmla="*/ 111 w 111"/>
                      <a:gd name="T18" fmla="*/ 108 h 1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1" h="108">
                        <a:moveTo>
                          <a:pt x="57" y="0"/>
                        </a:moveTo>
                        <a:lnTo>
                          <a:pt x="111" y="0"/>
                        </a:lnTo>
                        <a:lnTo>
                          <a:pt x="48" y="108"/>
                        </a:lnTo>
                        <a:lnTo>
                          <a:pt x="0" y="105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59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3" y="2932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26360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5" y="2938"/>
                    <a:ext cx="57" cy="9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26350" name="Text Box 166"/>
            <p:cNvSpPr txBox="1">
              <a:spLocks noChangeArrowheads="1"/>
            </p:cNvSpPr>
            <p:nvPr/>
          </p:nvSpPr>
          <p:spPr bwMode="auto">
            <a:xfrm>
              <a:off x="554" y="1285"/>
              <a:ext cx="285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packet sent by home agent to foreign agent: a </a:t>
              </a:r>
              <a:r>
                <a:rPr lang="en-US" i="1"/>
                <a:t>packet within a packet</a:t>
              </a:r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>
            <a:off x="5426075" y="1611313"/>
            <a:ext cx="3567113" cy="2562225"/>
            <a:chOff x="3418" y="1015"/>
            <a:chExt cx="2247" cy="1614"/>
          </a:xfrm>
        </p:grpSpPr>
        <p:sp>
          <p:nvSpPr>
            <p:cNvPr id="226332" name="Rectangle 168"/>
            <p:cNvSpPr>
              <a:spLocks noChangeArrowheads="1"/>
            </p:cNvSpPr>
            <p:nvPr/>
          </p:nvSpPr>
          <p:spPr bwMode="auto">
            <a:xfrm>
              <a:off x="4382" y="2569"/>
              <a:ext cx="263" cy="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33" name="Freeform 169"/>
            <p:cNvSpPr>
              <a:spLocks/>
            </p:cNvSpPr>
            <p:nvPr/>
          </p:nvSpPr>
          <p:spPr bwMode="auto">
            <a:xfrm>
              <a:off x="3693" y="1469"/>
              <a:ext cx="1849" cy="1132"/>
            </a:xfrm>
            <a:custGeom>
              <a:avLst/>
              <a:gdLst>
                <a:gd name="T0" fmla="*/ 779 w 1849"/>
                <a:gd name="T1" fmla="*/ 1132 h 1132"/>
                <a:gd name="T2" fmla="*/ 686 w 1849"/>
                <a:gd name="T3" fmla="*/ 344 h 1132"/>
                <a:gd name="T4" fmla="*/ 0 w 1849"/>
                <a:gd name="T5" fmla="*/ 39 h 1132"/>
                <a:gd name="T6" fmla="*/ 1849 w 1849"/>
                <a:gd name="T7" fmla="*/ 49 h 1132"/>
                <a:gd name="T8" fmla="*/ 1375 w 1849"/>
                <a:gd name="T9" fmla="*/ 337 h 1132"/>
                <a:gd name="T10" fmla="*/ 906 w 1849"/>
                <a:gd name="T11" fmla="*/ 996 h 1132"/>
                <a:gd name="T12" fmla="*/ 779 w 1849"/>
                <a:gd name="T13" fmla="*/ 1132 h 1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49"/>
                <a:gd name="T22" fmla="*/ 0 h 1132"/>
                <a:gd name="T23" fmla="*/ 1849 w 1849"/>
                <a:gd name="T24" fmla="*/ 1132 h 1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49" h="1132">
                  <a:moveTo>
                    <a:pt x="779" y="1132"/>
                  </a:moveTo>
                  <a:cubicBezTo>
                    <a:pt x="779" y="1132"/>
                    <a:pt x="1078" y="499"/>
                    <a:pt x="686" y="344"/>
                  </a:cubicBezTo>
                  <a:cubicBezTo>
                    <a:pt x="294" y="189"/>
                    <a:pt x="13" y="45"/>
                    <a:pt x="0" y="39"/>
                  </a:cubicBezTo>
                  <a:cubicBezTo>
                    <a:pt x="13" y="57"/>
                    <a:pt x="1378" y="0"/>
                    <a:pt x="1849" y="49"/>
                  </a:cubicBezTo>
                  <a:cubicBezTo>
                    <a:pt x="1847" y="41"/>
                    <a:pt x="1471" y="183"/>
                    <a:pt x="1375" y="337"/>
                  </a:cubicBezTo>
                  <a:cubicBezTo>
                    <a:pt x="1279" y="491"/>
                    <a:pt x="898" y="1013"/>
                    <a:pt x="906" y="996"/>
                  </a:cubicBezTo>
                  <a:cubicBezTo>
                    <a:pt x="906" y="1013"/>
                    <a:pt x="779" y="1132"/>
                    <a:pt x="779" y="11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26334" name="Group 170"/>
            <p:cNvGrpSpPr>
              <a:grpSpLocks/>
            </p:cNvGrpSpPr>
            <p:nvPr/>
          </p:nvGrpSpPr>
          <p:grpSpPr bwMode="auto">
            <a:xfrm>
              <a:off x="3672" y="1254"/>
              <a:ext cx="1868" cy="286"/>
              <a:chOff x="527" y="2649"/>
              <a:chExt cx="1868" cy="286"/>
            </a:xfrm>
          </p:grpSpPr>
          <p:sp>
            <p:nvSpPr>
              <p:cNvPr id="226336" name="Rectangle 171"/>
              <p:cNvSpPr>
                <a:spLocks noChangeArrowheads="1"/>
              </p:cNvSpPr>
              <p:nvPr/>
            </p:nvSpPr>
            <p:spPr bwMode="auto">
              <a:xfrm>
                <a:off x="546" y="2680"/>
                <a:ext cx="1849" cy="23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7" name="Text Box 172"/>
              <p:cNvSpPr txBox="1">
                <a:spLocks noChangeArrowheads="1"/>
              </p:cNvSpPr>
              <p:nvPr/>
            </p:nvSpPr>
            <p:spPr bwMode="auto">
              <a:xfrm>
                <a:off x="527" y="2698"/>
                <a:ext cx="17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/>
                  <a:t>dest: 128.119.40.186</a:t>
                </a:r>
              </a:p>
            </p:txBody>
          </p:sp>
          <p:sp>
            <p:nvSpPr>
              <p:cNvPr id="226338" name="Line 173"/>
              <p:cNvSpPr>
                <a:spLocks noChangeShapeType="1"/>
              </p:cNvSpPr>
              <p:nvPr/>
            </p:nvSpPr>
            <p:spPr bwMode="auto">
              <a:xfrm>
                <a:off x="1847" y="2680"/>
                <a:ext cx="3" cy="2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26339" name="Group 174"/>
              <p:cNvGrpSpPr>
                <a:grpSpLocks/>
              </p:cNvGrpSpPr>
              <p:nvPr/>
            </p:nvGrpSpPr>
            <p:grpSpPr bwMode="auto">
              <a:xfrm>
                <a:off x="2148" y="2649"/>
                <a:ext cx="111" cy="109"/>
                <a:chOff x="1941" y="2928"/>
                <a:chExt cx="111" cy="109"/>
              </a:xfrm>
            </p:grpSpPr>
            <p:sp>
              <p:nvSpPr>
                <p:cNvPr id="226344" name="Freeform 175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5" name="Line 176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6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6340" name="Group 178"/>
              <p:cNvGrpSpPr>
                <a:grpSpLocks/>
              </p:cNvGrpSpPr>
              <p:nvPr/>
            </p:nvGrpSpPr>
            <p:grpSpPr bwMode="auto">
              <a:xfrm>
                <a:off x="2136" y="2826"/>
                <a:ext cx="111" cy="109"/>
                <a:chOff x="1941" y="2928"/>
                <a:chExt cx="111" cy="109"/>
              </a:xfrm>
            </p:grpSpPr>
            <p:sp>
              <p:nvSpPr>
                <p:cNvPr id="226341" name="Freeform 179"/>
                <p:cNvSpPr>
                  <a:spLocks/>
                </p:cNvSpPr>
                <p:nvPr/>
              </p:nvSpPr>
              <p:spPr bwMode="auto">
                <a:xfrm>
                  <a:off x="1941" y="2928"/>
                  <a:ext cx="111" cy="108"/>
                </a:xfrm>
                <a:custGeom>
                  <a:avLst/>
                  <a:gdLst>
                    <a:gd name="T0" fmla="*/ 57 w 111"/>
                    <a:gd name="T1" fmla="*/ 0 h 108"/>
                    <a:gd name="T2" fmla="*/ 111 w 111"/>
                    <a:gd name="T3" fmla="*/ 0 h 108"/>
                    <a:gd name="T4" fmla="*/ 48 w 111"/>
                    <a:gd name="T5" fmla="*/ 108 h 108"/>
                    <a:gd name="T6" fmla="*/ 0 w 111"/>
                    <a:gd name="T7" fmla="*/ 105 h 108"/>
                    <a:gd name="T8" fmla="*/ 57 w 111"/>
                    <a:gd name="T9" fmla="*/ 0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08"/>
                    <a:gd name="T17" fmla="*/ 111 w 111"/>
                    <a:gd name="T18" fmla="*/ 108 h 1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08">
                      <a:moveTo>
                        <a:pt x="57" y="0"/>
                      </a:moveTo>
                      <a:lnTo>
                        <a:pt x="111" y="0"/>
                      </a:lnTo>
                      <a:lnTo>
                        <a:pt x="48" y="108"/>
                      </a:lnTo>
                      <a:lnTo>
                        <a:pt x="0" y="10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2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943" y="2932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26343" name="Line 181"/>
                <p:cNvSpPr>
                  <a:spLocks noChangeShapeType="1"/>
                </p:cNvSpPr>
                <p:nvPr/>
              </p:nvSpPr>
              <p:spPr bwMode="auto">
                <a:xfrm flipH="1">
                  <a:off x="1985" y="2938"/>
                  <a:ext cx="57" cy="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26335" name="Text Box 182"/>
            <p:cNvSpPr txBox="1">
              <a:spLocks noChangeArrowheads="1"/>
            </p:cNvSpPr>
            <p:nvPr/>
          </p:nvSpPr>
          <p:spPr bwMode="auto">
            <a:xfrm>
              <a:off x="3418" y="1015"/>
              <a:ext cx="2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foreign-agent-to-mobile packet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83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2FBDAEE-5C1A-4560-BA28-70252E2C01AE}" type="slidenum">
              <a:rPr lang="en-US"/>
              <a:pPr/>
              <a:t>114</a:t>
            </a:fld>
            <a:endParaRPr lang="en-US"/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28378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9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0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1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2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3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4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5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6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7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8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89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0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1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2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3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4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5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6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7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8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99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0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8357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28374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5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6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7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58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8359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28361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28369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0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1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2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73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362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63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28364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208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Packets to MN are </a:t>
            </a:r>
          </a:p>
          <a:p>
            <a:r>
              <a:rPr lang="en-US">
                <a:latin typeface="Times New Roman" pitchFamily="-111" charset="0"/>
              </a:rPr>
              <a:t>picked up by the HA</a:t>
            </a:r>
          </a:p>
          <a:p>
            <a:r>
              <a:rPr lang="en-US">
                <a:latin typeface="Times New Roman" pitchFamily="-111" charset="0"/>
              </a:rPr>
              <a:t>and tunneled to MN</a:t>
            </a:r>
          </a:p>
        </p:txBody>
      </p:sp>
      <p:sp>
        <p:nvSpPr>
          <p:cNvPr id="228367" name="Text Box 46"/>
          <p:cNvSpPr txBox="1">
            <a:spLocks noChangeArrowheads="1"/>
          </p:cNvSpPr>
          <p:nvPr/>
        </p:nvSpPr>
        <p:spPr bwMode="auto">
          <a:xfrm>
            <a:off x="3124200" y="16764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Packets sent by MN go</a:t>
            </a:r>
          </a:p>
          <a:p>
            <a:r>
              <a:rPr lang="en-US">
                <a:latin typeface="Times New Roman" pitchFamily="-111" charset="0"/>
              </a:rPr>
              <a:t>directly to CN</a:t>
            </a:r>
          </a:p>
        </p:txBody>
      </p:sp>
      <p:sp>
        <p:nvSpPr>
          <p:cNvPr id="228368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Triangle Routing in Mobile-IP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04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83F8F2A-8B7D-4B0D-86E8-87F4EB1C2166}" type="slidenum">
              <a:rPr lang="en-US"/>
              <a:pPr/>
              <a:t>115</a:t>
            </a:fld>
            <a:endParaRPr lang="en-US"/>
          </a:p>
        </p:txBody>
      </p:sp>
      <p:grpSp>
        <p:nvGrpSpPr>
          <p:cNvPr id="230404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30428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9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0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1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2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3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4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5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6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7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8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39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0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1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2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3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4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5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6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7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8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49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0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51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0405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30424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5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6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7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06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30407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30409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30419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0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1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2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23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10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1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230412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4" name="Text Box 45"/>
          <p:cNvSpPr txBox="1">
            <a:spLocks noChangeArrowheads="1"/>
          </p:cNvSpPr>
          <p:nvPr/>
        </p:nvSpPr>
        <p:spPr bwMode="auto">
          <a:xfrm>
            <a:off x="2574925" y="5527675"/>
            <a:ext cx="409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Triangle Routing in Mobile-IP</a:t>
            </a:r>
          </a:p>
        </p:txBody>
      </p:sp>
      <p:sp>
        <p:nvSpPr>
          <p:cNvPr id="230415" name="Text Box 46"/>
          <p:cNvSpPr txBox="1">
            <a:spLocks noChangeArrowheads="1"/>
          </p:cNvSpPr>
          <p:nvPr/>
        </p:nvSpPr>
        <p:spPr bwMode="auto">
          <a:xfrm>
            <a:off x="3641725" y="2022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C</a:t>
            </a:r>
          </a:p>
        </p:txBody>
      </p:sp>
      <p:sp>
        <p:nvSpPr>
          <p:cNvPr id="230416" name="Text Box 47"/>
          <p:cNvSpPr txBox="1">
            <a:spLocks noChangeArrowheads="1"/>
          </p:cNvSpPr>
          <p:nvPr/>
        </p:nvSpPr>
        <p:spPr bwMode="auto">
          <a:xfrm>
            <a:off x="2574925" y="3622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A</a:t>
            </a:r>
          </a:p>
        </p:txBody>
      </p:sp>
      <p:sp>
        <p:nvSpPr>
          <p:cNvPr id="230417" name="Text Box 48"/>
          <p:cNvSpPr txBox="1">
            <a:spLocks noChangeArrowheads="1"/>
          </p:cNvSpPr>
          <p:nvPr/>
        </p:nvSpPr>
        <p:spPr bwMode="auto">
          <a:xfrm>
            <a:off x="5318125" y="3622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B</a:t>
            </a:r>
          </a:p>
        </p:txBody>
      </p:sp>
      <p:sp>
        <p:nvSpPr>
          <p:cNvPr id="230418" name="Text Box 49"/>
          <p:cNvSpPr txBox="1">
            <a:spLocks noChangeArrowheads="1"/>
          </p:cNvSpPr>
          <p:nvPr/>
        </p:nvSpPr>
        <p:spPr bwMode="auto">
          <a:xfrm>
            <a:off x="898525" y="269875"/>
            <a:ext cx="733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Triangular routing can be very inefficient, especially when</a:t>
            </a:r>
          </a:p>
          <a:p>
            <a:r>
              <a:rPr lang="en-US" sz="2400">
                <a:latin typeface="Times New Roman" pitchFamily="-111" charset="0"/>
              </a:rPr>
              <a:t>C &lt;&lt; B+A, where A (as shown) is the shortest path from</a:t>
            </a:r>
          </a:p>
          <a:p>
            <a:r>
              <a:rPr lang="en-US" sz="2400">
                <a:latin typeface="Times New Roman" pitchFamily="-111" charset="0"/>
              </a:rPr>
              <a:t>CN to MN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2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2BAF2CF-C9D7-407A-B59A-C518F7BDEF7A}" type="slidenum">
              <a:rPr lang="en-US"/>
              <a:pPr/>
              <a:t>116</a:t>
            </a:fld>
            <a:endParaRPr lang="en-US"/>
          </a:p>
        </p:txBody>
      </p:sp>
      <p:sp>
        <p:nvSpPr>
          <p:cNvPr id="232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Drawbacks of Mobile IP</a:t>
            </a:r>
          </a:p>
        </p:txBody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 smtClean="0"/>
              <a:t>Other than (the main problem) of triangular routing</a:t>
            </a:r>
          </a:p>
          <a:p>
            <a:pPr lvl="1"/>
            <a:r>
              <a:rPr lang="en-US" smtClean="0"/>
              <a:t>Mobile IP incurs lots of communication with the home agent with every movement</a:t>
            </a:r>
          </a:p>
          <a:p>
            <a:pPr lvl="1"/>
            <a:r>
              <a:rPr lang="en-US" smtClean="0"/>
              <a:t>so, may not be fit for ‘micro’ mobility [e.g., move between rooms or buildings within the same network domain]</a:t>
            </a:r>
          </a:p>
          <a:p>
            <a:pPr lvl="1"/>
            <a:r>
              <a:rPr lang="en-US" smtClean="0"/>
              <a:t>handoff delays are significant since registration/packets need to go through the home agent first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4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075B6BE-EFE7-4CB2-90B7-37FA129B2817}" type="slidenum">
              <a:rPr lang="en-US"/>
              <a:pPr/>
              <a:t>117</a:t>
            </a:fld>
            <a:endParaRPr lang="en-US"/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solutions</a:t>
            </a:r>
          </a:p>
        </p:txBody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avoid triangular routing</a:t>
            </a:r>
          </a:p>
          <a:p>
            <a:pPr lvl="1"/>
            <a:r>
              <a:rPr lang="en-US" smtClean="0"/>
              <a:t>use ‘route optimization’</a:t>
            </a:r>
          </a:p>
          <a:p>
            <a:pPr lvl="1"/>
            <a:r>
              <a:rPr lang="en-US" smtClean="0"/>
              <a:t>use </a:t>
            </a:r>
            <a:r>
              <a:rPr lang="en-US" i="1" smtClean="0"/>
              <a:t>micro-mobility </a:t>
            </a:r>
            <a:r>
              <a:rPr lang="en-US" smtClean="0"/>
              <a:t>architectures</a:t>
            </a:r>
          </a:p>
          <a:p>
            <a:pPr lvl="2"/>
            <a:r>
              <a:rPr lang="en-US" smtClean="0"/>
              <a:t>Cellular IP (CIP)</a:t>
            </a:r>
          </a:p>
          <a:p>
            <a:pPr lvl="2"/>
            <a:r>
              <a:rPr lang="en-US" smtClean="0"/>
              <a:t>Hawaii</a:t>
            </a:r>
            <a:endParaRPr lang="en-US" i="1" smtClean="0"/>
          </a:p>
          <a:p>
            <a:pPr lvl="2"/>
            <a:r>
              <a:rPr lang="en-US" smtClean="0"/>
              <a:t>Multicast-based Mobility (M&amp;M)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65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0629B7A-3F4F-4272-81A6-DA8E1F4B0DCF}" type="slidenum">
              <a:rPr lang="en-US"/>
              <a:pPr/>
              <a:t>118</a:t>
            </a:fld>
            <a:endParaRPr lang="en-US"/>
          </a:p>
        </p:txBody>
      </p:sp>
      <p:grpSp>
        <p:nvGrpSpPr>
          <p:cNvPr id="236548" name="Group 2"/>
          <p:cNvGrpSpPr>
            <a:grpSpLocks/>
          </p:cNvGrpSpPr>
          <p:nvPr/>
        </p:nvGrpSpPr>
        <p:grpSpPr bwMode="auto">
          <a:xfrm>
            <a:off x="1752600" y="2438400"/>
            <a:ext cx="739775" cy="631825"/>
            <a:chOff x="3189" y="1852"/>
            <a:chExt cx="466" cy="398"/>
          </a:xfrm>
        </p:grpSpPr>
        <p:sp>
          <p:nvSpPr>
            <p:cNvPr id="236573" name="Rectangle 3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4" name="Rectangle 4"/>
            <p:cNvSpPr>
              <a:spLocks noChangeArrowheads="1"/>
            </p:cNvSpPr>
            <p:nvPr/>
          </p:nvSpPr>
          <p:spPr bwMode="auto">
            <a:xfrm>
              <a:off x="3206" y="2099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5" name="Rectangle 5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6" name="Rectangle 6"/>
            <p:cNvSpPr>
              <a:spLocks noChangeArrowheads="1"/>
            </p:cNvSpPr>
            <p:nvPr/>
          </p:nvSpPr>
          <p:spPr bwMode="auto">
            <a:xfrm>
              <a:off x="3444" y="2120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7" name="Freeform 7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58 w 466"/>
                <a:gd name="T21" fmla="*/ 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6"/>
                <a:gd name="T34" fmla="*/ 0 h 80"/>
                <a:gd name="T35" fmla="*/ 466 w 466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8" name="Freeform 8"/>
            <p:cNvSpPr>
              <a:spLocks/>
            </p:cNvSpPr>
            <p:nvPr/>
          </p:nvSpPr>
          <p:spPr bwMode="auto">
            <a:xfrm>
              <a:off x="3189" y="2170"/>
              <a:ext cx="466" cy="80"/>
            </a:xfrm>
            <a:custGeom>
              <a:avLst/>
              <a:gdLst>
                <a:gd name="T0" fmla="*/ 58 w 466"/>
                <a:gd name="T1" fmla="*/ 0 h 80"/>
                <a:gd name="T2" fmla="*/ 409 w 466"/>
                <a:gd name="T3" fmla="*/ 0 h 80"/>
                <a:gd name="T4" fmla="*/ 464 w 466"/>
                <a:gd name="T5" fmla="*/ 73 h 80"/>
                <a:gd name="T6" fmla="*/ 466 w 466"/>
                <a:gd name="T7" fmla="*/ 76 h 80"/>
                <a:gd name="T8" fmla="*/ 464 w 466"/>
                <a:gd name="T9" fmla="*/ 78 h 80"/>
                <a:gd name="T10" fmla="*/ 461 w 466"/>
                <a:gd name="T11" fmla="*/ 80 h 80"/>
                <a:gd name="T12" fmla="*/ 8 w 466"/>
                <a:gd name="T13" fmla="*/ 80 h 80"/>
                <a:gd name="T14" fmla="*/ 2 w 466"/>
                <a:gd name="T15" fmla="*/ 78 h 80"/>
                <a:gd name="T16" fmla="*/ 0 w 466"/>
                <a:gd name="T17" fmla="*/ 74 h 80"/>
                <a:gd name="T18" fmla="*/ 2 w 466"/>
                <a:gd name="T19" fmla="*/ 71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6"/>
                <a:gd name="T31" fmla="*/ 0 h 80"/>
                <a:gd name="T32" fmla="*/ 466 w 466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6" h="80">
                  <a:moveTo>
                    <a:pt x="58" y="0"/>
                  </a:moveTo>
                  <a:lnTo>
                    <a:pt x="409" y="0"/>
                  </a:lnTo>
                  <a:lnTo>
                    <a:pt x="464" y="73"/>
                  </a:lnTo>
                  <a:lnTo>
                    <a:pt x="466" y="76"/>
                  </a:lnTo>
                  <a:lnTo>
                    <a:pt x="464" y="78"/>
                  </a:lnTo>
                  <a:lnTo>
                    <a:pt x="461" y="80"/>
                  </a:lnTo>
                  <a:lnTo>
                    <a:pt x="8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2" y="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9" name="Freeform 9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41 w 3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49"/>
                <a:gd name="T17" fmla="*/ 310 w 31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0" name="Freeform 10"/>
            <p:cNvSpPr>
              <a:spLocks/>
            </p:cNvSpPr>
            <p:nvPr/>
          </p:nvSpPr>
          <p:spPr bwMode="auto">
            <a:xfrm>
              <a:off x="3215" y="2188"/>
              <a:ext cx="310" cy="49"/>
            </a:xfrm>
            <a:custGeom>
              <a:avLst/>
              <a:gdLst>
                <a:gd name="T0" fmla="*/ 41 w 310"/>
                <a:gd name="T1" fmla="*/ 0 h 49"/>
                <a:gd name="T2" fmla="*/ 295 w 310"/>
                <a:gd name="T3" fmla="*/ 0 h 49"/>
                <a:gd name="T4" fmla="*/ 310 w 310"/>
                <a:gd name="T5" fmla="*/ 49 h 49"/>
                <a:gd name="T6" fmla="*/ 0 w 310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49"/>
                <a:gd name="T14" fmla="*/ 310 w 31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49">
                  <a:moveTo>
                    <a:pt x="41" y="0"/>
                  </a:moveTo>
                  <a:lnTo>
                    <a:pt x="295" y="0"/>
                  </a:lnTo>
                  <a:lnTo>
                    <a:pt x="310" y="49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1" name="Freeform 11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w 92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49"/>
                <a:gd name="T17" fmla="*/ 92 w 9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2" name="Freeform 12"/>
            <p:cNvSpPr>
              <a:spLocks/>
            </p:cNvSpPr>
            <p:nvPr/>
          </p:nvSpPr>
          <p:spPr bwMode="auto">
            <a:xfrm>
              <a:off x="3535" y="2188"/>
              <a:ext cx="92" cy="49"/>
            </a:xfrm>
            <a:custGeom>
              <a:avLst/>
              <a:gdLst>
                <a:gd name="T0" fmla="*/ 0 w 92"/>
                <a:gd name="T1" fmla="*/ 0 h 49"/>
                <a:gd name="T2" fmla="*/ 55 w 92"/>
                <a:gd name="T3" fmla="*/ 0 h 49"/>
                <a:gd name="T4" fmla="*/ 92 w 92"/>
                <a:gd name="T5" fmla="*/ 49 h 49"/>
                <a:gd name="T6" fmla="*/ 16 w 92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49"/>
                <a:gd name="T14" fmla="*/ 92 w 9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49">
                  <a:moveTo>
                    <a:pt x="0" y="0"/>
                  </a:moveTo>
                  <a:lnTo>
                    <a:pt x="55" y="0"/>
                  </a:lnTo>
                  <a:lnTo>
                    <a:pt x="92" y="49"/>
                  </a:lnTo>
                  <a:lnTo>
                    <a:pt x="16" y="4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3" name="Rectangle 13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4" name="Rectangle 14"/>
            <p:cNvSpPr>
              <a:spLocks noChangeArrowheads="1"/>
            </p:cNvSpPr>
            <p:nvPr/>
          </p:nvSpPr>
          <p:spPr bwMode="auto">
            <a:xfrm>
              <a:off x="3266" y="1852"/>
              <a:ext cx="313" cy="24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5" name="Rectangle 15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solidFill>
              <a:srgbClr val="1151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6" name="Rectangle 16"/>
            <p:cNvSpPr>
              <a:spLocks noChangeArrowheads="1"/>
            </p:cNvSpPr>
            <p:nvPr/>
          </p:nvSpPr>
          <p:spPr bwMode="auto">
            <a:xfrm>
              <a:off x="3286" y="1871"/>
              <a:ext cx="27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7" name="Rectangle 17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8" name="Rectangle 18"/>
            <p:cNvSpPr>
              <a:spLocks noChangeArrowheads="1"/>
            </p:cNvSpPr>
            <p:nvPr/>
          </p:nvSpPr>
          <p:spPr bwMode="auto">
            <a:xfrm>
              <a:off x="3516" y="1871"/>
              <a:ext cx="43" cy="21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9" name="Rectangle 19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0" name="Rectangle 20"/>
            <p:cNvSpPr>
              <a:spLocks noChangeArrowheads="1"/>
            </p:cNvSpPr>
            <p:nvPr/>
          </p:nvSpPr>
          <p:spPr bwMode="auto">
            <a:xfrm>
              <a:off x="3525" y="1882"/>
              <a:ext cx="23" cy="17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1" name="Freeform 21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9 h 16"/>
                <a:gd name="T18" fmla="*/ 0 w 19"/>
                <a:gd name="T19" fmla="*/ 5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5 h 16"/>
                <a:gd name="T32" fmla="*/ 19 w 19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9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2" name="Freeform 22"/>
            <p:cNvSpPr>
              <a:spLocks/>
            </p:cNvSpPr>
            <p:nvPr/>
          </p:nvSpPr>
          <p:spPr bwMode="auto">
            <a:xfrm>
              <a:off x="3527" y="1972"/>
              <a:ext cx="19" cy="16"/>
            </a:xfrm>
            <a:custGeom>
              <a:avLst/>
              <a:gdLst>
                <a:gd name="T0" fmla="*/ 19 w 19"/>
                <a:gd name="T1" fmla="*/ 9 h 16"/>
                <a:gd name="T2" fmla="*/ 19 w 19"/>
                <a:gd name="T3" fmla="*/ 9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9 h 16"/>
                <a:gd name="T22" fmla="*/ 0 w 19"/>
                <a:gd name="T23" fmla="*/ 9 h 16"/>
                <a:gd name="T24" fmla="*/ 0 w 19"/>
                <a:gd name="T25" fmla="*/ 5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5 h 16"/>
                <a:gd name="T40" fmla="*/ 19 w 19"/>
                <a:gd name="T41" fmla="*/ 9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9"/>
                  </a:moveTo>
                  <a:lnTo>
                    <a:pt x="19" y="9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3" name="Freeform 23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12 h 18"/>
                <a:gd name="T4" fmla="*/ 15 w 19"/>
                <a:gd name="T5" fmla="*/ 16 h 18"/>
                <a:gd name="T6" fmla="*/ 13 w 19"/>
                <a:gd name="T7" fmla="*/ 18 h 18"/>
                <a:gd name="T8" fmla="*/ 9 w 19"/>
                <a:gd name="T9" fmla="*/ 18 h 18"/>
                <a:gd name="T10" fmla="*/ 6 w 19"/>
                <a:gd name="T11" fmla="*/ 18 h 18"/>
                <a:gd name="T12" fmla="*/ 2 w 19"/>
                <a:gd name="T13" fmla="*/ 16 h 18"/>
                <a:gd name="T14" fmla="*/ 0 w 19"/>
                <a:gd name="T15" fmla="*/ 12 h 18"/>
                <a:gd name="T16" fmla="*/ 0 w 19"/>
                <a:gd name="T17" fmla="*/ 9 h 18"/>
                <a:gd name="T18" fmla="*/ 0 w 19"/>
                <a:gd name="T19" fmla="*/ 5 h 18"/>
                <a:gd name="T20" fmla="*/ 2 w 19"/>
                <a:gd name="T21" fmla="*/ 2 h 18"/>
                <a:gd name="T22" fmla="*/ 6 w 19"/>
                <a:gd name="T23" fmla="*/ 0 h 18"/>
                <a:gd name="T24" fmla="*/ 9 w 19"/>
                <a:gd name="T25" fmla="*/ 0 h 18"/>
                <a:gd name="T26" fmla="*/ 13 w 19"/>
                <a:gd name="T27" fmla="*/ 0 h 18"/>
                <a:gd name="T28" fmla="*/ 15 w 19"/>
                <a:gd name="T29" fmla="*/ 2 h 18"/>
                <a:gd name="T30" fmla="*/ 19 w 19"/>
                <a:gd name="T31" fmla="*/ 5 h 18"/>
                <a:gd name="T32" fmla="*/ 19 w 19"/>
                <a:gd name="T33" fmla="*/ 9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9" y="9"/>
                  </a:move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4" name="Freeform 24"/>
            <p:cNvSpPr>
              <a:spLocks/>
            </p:cNvSpPr>
            <p:nvPr/>
          </p:nvSpPr>
          <p:spPr bwMode="auto">
            <a:xfrm>
              <a:off x="3527" y="2009"/>
              <a:ext cx="19" cy="18"/>
            </a:xfrm>
            <a:custGeom>
              <a:avLst/>
              <a:gdLst>
                <a:gd name="T0" fmla="*/ 19 w 19"/>
                <a:gd name="T1" fmla="*/ 9 h 18"/>
                <a:gd name="T2" fmla="*/ 19 w 19"/>
                <a:gd name="T3" fmla="*/ 9 h 18"/>
                <a:gd name="T4" fmla="*/ 19 w 19"/>
                <a:gd name="T5" fmla="*/ 12 h 18"/>
                <a:gd name="T6" fmla="*/ 15 w 19"/>
                <a:gd name="T7" fmla="*/ 16 h 18"/>
                <a:gd name="T8" fmla="*/ 13 w 19"/>
                <a:gd name="T9" fmla="*/ 18 h 18"/>
                <a:gd name="T10" fmla="*/ 9 w 19"/>
                <a:gd name="T11" fmla="*/ 18 h 18"/>
                <a:gd name="T12" fmla="*/ 9 w 19"/>
                <a:gd name="T13" fmla="*/ 18 h 18"/>
                <a:gd name="T14" fmla="*/ 6 w 19"/>
                <a:gd name="T15" fmla="*/ 18 h 18"/>
                <a:gd name="T16" fmla="*/ 2 w 19"/>
                <a:gd name="T17" fmla="*/ 16 h 18"/>
                <a:gd name="T18" fmla="*/ 0 w 19"/>
                <a:gd name="T19" fmla="*/ 12 h 18"/>
                <a:gd name="T20" fmla="*/ 0 w 19"/>
                <a:gd name="T21" fmla="*/ 9 h 18"/>
                <a:gd name="T22" fmla="*/ 0 w 19"/>
                <a:gd name="T23" fmla="*/ 9 h 18"/>
                <a:gd name="T24" fmla="*/ 0 w 19"/>
                <a:gd name="T25" fmla="*/ 5 h 18"/>
                <a:gd name="T26" fmla="*/ 2 w 19"/>
                <a:gd name="T27" fmla="*/ 2 h 18"/>
                <a:gd name="T28" fmla="*/ 6 w 19"/>
                <a:gd name="T29" fmla="*/ 0 h 18"/>
                <a:gd name="T30" fmla="*/ 9 w 19"/>
                <a:gd name="T31" fmla="*/ 0 h 18"/>
                <a:gd name="T32" fmla="*/ 9 w 19"/>
                <a:gd name="T33" fmla="*/ 0 h 18"/>
                <a:gd name="T34" fmla="*/ 13 w 19"/>
                <a:gd name="T35" fmla="*/ 0 h 18"/>
                <a:gd name="T36" fmla="*/ 15 w 19"/>
                <a:gd name="T37" fmla="*/ 2 h 18"/>
                <a:gd name="T38" fmla="*/ 19 w 19"/>
                <a:gd name="T39" fmla="*/ 5 h 18"/>
                <a:gd name="T40" fmla="*/ 19 w 19"/>
                <a:gd name="T41" fmla="*/ 9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9"/>
                  </a:moveTo>
                  <a:lnTo>
                    <a:pt x="19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5"/>
                  </a:lnTo>
                  <a:lnTo>
                    <a:pt x="19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5" name="Freeform 25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11 h 16"/>
                <a:gd name="T4" fmla="*/ 15 w 19"/>
                <a:gd name="T5" fmla="*/ 14 h 16"/>
                <a:gd name="T6" fmla="*/ 13 w 19"/>
                <a:gd name="T7" fmla="*/ 16 h 16"/>
                <a:gd name="T8" fmla="*/ 9 w 19"/>
                <a:gd name="T9" fmla="*/ 16 h 16"/>
                <a:gd name="T10" fmla="*/ 6 w 19"/>
                <a:gd name="T11" fmla="*/ 16 h 16"/>
                <a:gd name="T12" fmla="*/ 2 w 19"/>
                <a:gd name="T13" fmla="*/ 14 h 16"/>
                <a:gd name="T14" fmla="*/ 0 w 19"/>
                <a:gd name="T15" fmla="*/ 11 h 16"/>
                <a:gd name="T16" fmla="*/ 0 w 19"/>
                <a:gd name="T17" fmla="*/ 7 h 16"/>
                <a:gd name="T18" fmla="*/ 0 w 19"/>
                <a:gd name="T19" fmla="*/ 6 h 16"/>
                <a:gd name="T20" fmla="*/ 2 w 19"/>
                <a:gd name="T21" fmla="*/ 2 h 16"/>
                <a:gd name="T22" fmla="*/ 6 w 19"/>
                <a:gd name="T23" fmla="*/ 0 h 16"/>
                <a:gd name="T24" fmla="*/ 9 w 19"/>
                <a:gd name="T25" fmla="*/ 0 h 16"/>
                <a:gd name="T26" fmla="*/ 13 w 19"/>
                <a:gd name="T27" fmla="*/ 0 h 16"/>
                <a:gd name="T28" fmla="*/ 15 w 19"/>
                <a:gd name="T29" fmla="*/ 2 h 16"/>
                <a:gd name="T30" fmla="*/ 19 w 19"/>
                <a:gd name="T31" fmla="*/ 6 h 16"/>
                <a:gd name="T32" fmla="*/ 19 w 19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6"/>
                <a:gd name="T53" fmla="*/ 19 w 19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6">
                  <a:moveTo>
                    <a:pt x="19" y="7"/>
                  </a:move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6" name="Freeform 26"/>
            <p:cNvSpPr>
              <a:spLocks/>
            </p:cNvSpPr>
            <p:nvPr/>
          </p:nvSpPr>
          <p:spPr bwMode="auto">
            <a:xfrm>
              <a:off x="3527" y="2046"/>
              <a:ext cx="19" cy="16"/>
            </a:xfrm>
            <a:custGeom>
              <a:avLst/>
              <a:gdLst>
                <a:gd name="T0" fmla="*/ 19 w 19"/>
                <a:gd name="T1" fmla="*/ 7 h 16"/>
                <a:gd name="T2" fmla="*/ 19 w 19"/>
                <a:gd name="T3" fmla="*/ 7 h 16"/>
                <a:gd name="T4" fmla="*/ 19 w 19"/>
                <a:gd name="T5" fmla="*/ 11 h 16"/>
                <a:gd name="T6" fmla="*/ 15 w 19"/>
                <a:gd name="T7" fmla="*/ 14 h 16"/>
                <a:gd name="T8" fmla="*/ 13 w 19"/>
                <a:gd name="T9" fmla="*/ 16 h 16"/>
                <a:gd name="T10" fmla="*/ 9 w 19"/>
                <a:gd name="T11" fmla="*/ 16 h 16"/>
                <a:gd name="T12" fmla="*/ 9 w 19"/>
                <a:gd name="T13" fmla="*/ 16 h 16"/>
                <a:gd name="T14" fmla="*/ 6 w 19"/>
                <a:gd name="T15" fmla="*/ 16 h 16"/>
                <a:gd name="T16" fmla="*/ 2 w 19"/>
                <a:gd name="T17" fmla="*/ 14 h 16"/>
                <a:gd name="T18" fmla="*/ 0 w 19"/>
                <a:gd name="T19" fmla="*/ 11 h 16"/>
                <a:gd name="T20" fmla="*/ 0 w 19"/>
                <a:gd name="T21" fmla="*/ 7 h 16"/>
                <a:gd name="T22" fmla="*/ 0 w 19"/>
                <a:gd name="T23" fmla="*/ 7 h 16"/>
                <a:gd name="T24" fmla="*/ 0 w 19"/>
                <a:gd name="T25" fmla="*/ 6 h 16"/>
                <a:gd name="T26" fmla="*/ 2 w 19"/>
                <a:gd name="T27" fmla="*/ 2 h 16"/>
                <a:gd name="T28" fmla="*/ 6 w 19"/>
                <a:gd name="T29" fmla="*/ 0 h 16"/>
                <a:gd name="T30" fmla="*/ 9 w 19"/>
                <a:gd name="T31" fmla="*/ 0 h 16"/>
                <a:gd name="T32" fmla="*/ 9 w 19"/>
                <a:gd name="T33" fmla="*/ 0 h 16"/>
                <a:gd name="T34" fmla="*/ 13 w 19"/>
                <a:gd name="T35" fmla="*/ 0 h 16"/>
                <a:gd name="T36" fmla="*/ 15 w 19"/>
                <a:gd name="T37" fmla="*/ 2 h 16"/>
                <a:gd name="T38" fmla="*/ 19 w 19"/>
                <a:gd name="T39" fmla="*/ 6 h 16"/>
                <a:gd name="T40" fmla="*/ 19 w 19"/>
                <a:gd name="T41" fmla="*/ 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6"/>
                <a:gd name="T65" fmla="*/ 19 w 19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6">
                  <a:moveTo>
                    <a:pt x="19" y="7"/>
                  </a:moveTo>
                  <a:lnTo>
                    <a:pt x="19" y="7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9" y="6"/>
                  </a:lnTo>
                  <a:lnTo>
                    <a:pt x="1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549" name="Group 27"/>
          <p:cNvGrpSpPr>
            <a:grpSpLocks/>
          </p:cNvGrpSpPr>
          <p:nvPr/>
        </p:nvGrpSpPr>
        <p:grpSpPr bwMode="auto">
          <a:xfrm>
            <a:off x="4267200" y="4419600"/>
            <a:ext cx="684213" cy="204788"/>
            <a:chOff x="2417" y="2743"/>
            <a:chExt cx="431" cy="129"/>
          </a:xfrm>
        </p:grpSpPr>
        <p:sp>
          <p:nvSpPr>
            <p:cNvPr id="236569" name="Rectangle 28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0" name="Rectangle 29"/>
            <p:cNvSpPr>
              <a:spLocks noChangeArrowheads="1"/>
            </p:cNvSpPr>
            <p:nvPr/>
          </p:nvSpPr>
          <p:spPr bwMode="auto">
            <a:xfrm>
              <a:off x="2417" y="2743"/>
              <a:ext cx="431" cy="12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1" name="Rectangle 30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solidFill>
              <a:srgbClr val="82828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2" name="Rectangle 31"/>
            <p:cNvSpPr>
              <a:spLocks noChangeArrowheads="1"/>
            </p:cNvSpPr>
            <p:nvPr/>
          </p:nvSpPr>
          <p:spPr bwMode="auto">
            <a:xfrm>
              <a:off x="2655" y="2764"/>
              <a:ext cx="150" cy="6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50" name="Text Box 32"/>
          <p:cNvSpPr txBox="1">
            <a:spLocks noChangeArrowheads="1"/>
          </p:cNvSpPr>
          <p:nvPr/>
        </p:nvSpPr>
        <p:spPr bwMode="auto">
          <a:xfrm>
            <a:off x="4148138" y="475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Home Agent (HA)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68705" name="Line 33"/>
          <p:cNvSpPr>
            <a:spLocks noChangeShapeType="1"/>
          </p:cNvSpPr>
          <p:nvPr/>
        </p:nvSpPr>
        <p:spPr bwMode="auto">
          <a:xfrm>
            <a:off x="2362200" y="31242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552" name="Text Box 34"/>
          <p:cNvSpPr txBox="1">
            <a:spLocks noChangeArrowheads="1"/>
          </p:cNvSpPr>
          <p:nvPr/>
        </p:nvSpPr>
        <p:spPr bwMode="auto">
          <a:xfrm>
            <a:off x="381000" y="2438400"/>
            <a:ext cx="153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Correspondent</a:t>
            </a:r>
          </a:p>
          <a:p>
            <a:r>
              <a:rPr lang="en-US">
                <a:latin typeface="Times New Roman" pitchFamily="-111" charset="0"/>
              </a:rPr>
              <a:t>Node (CN)</a:t>
            </a:r>
          </a:p>
        </p:txBody>
      </p:sp>
      <p:grpSp>
        <p:nvGrpSpPr>
          <p:cNvPr id="236553" name="Group 35"/>
          <p:cNvGrpSpPr>
            <a:grpSpLocks/>
          </p:cNvGrpSpPr>
          <p:nvPr/>
        </p:nvGrpSpPr>
        <p:grpSpPr bwMode="auto">
          <a:xfrm>
            <a:off x="6096000" y="2133600"/>
            <a:ext cx="631825" cy="725488"/>
            <a:chOff x="2303" y="1413"/>
            <a:chExt cx="257" cy="283"/>
          </a:xfrm>
        </p:grpSpPr>
        <p:sp>
          <p:nvSpPr>
            <p:cNvPr id="236564" name="Freeform 36"/>
            <p:cNvSpPr>
              <a:spLocks/>
            </p:cNvSpPr>
            <p:nvPr/>
          </p:nvSpPr>
          <p:spPr bwMode="auto">
            <a:xfrm>
              <a:off x="2367" y="1624"/>
              <a:ext cx="161" cy="72"/>
            </a:xfrm>
            <a:custGeom>
              <a:avLst/>
              <a:gdLst>
                <a:gd name="T0" fmla="*/ 160 w 161"/>
                <a:gd name="T1" fmla="*/ 36 h 72"/>
                <a:gd name="T2" fmla="*/ 0 w 161"/>
                <a:gd name="T3" fmla="*/ 0 h 72"/>
                <a:gd name="T4" fmla="*/ 0 w 161"/>
                <a:gd name="T5" fmla="*/ 36 h 72"/>
                <a:gd name="T6" fmla="*/ 160 w 161"/>
                <a:gd name="T7" fmla="*/ 71 h 72"/>
                <a:gd name="T8" fmla="*/ 160 w 161"/>
                <a:gd name="T9" fmla="*/ 3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72"/>
                <a:gd name="T17" fmla="*/ 161 w 161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72">
                  <a:moveTo>
                    <a:pt x="16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160" y="71"/>
                  </a:lnTo>
                  <a:lnTo>
                    <a:pt x="160" y="36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5" name="Freeform 37"/>
            <p:cNvSpPr>
              <a:spLocks/>
            </p:cNvSpPr>
            <p:nvPr/>
          </p:nvSpPr>
          <p:spPr bwMode="auto">
            <a:xfrm>
              <a:off x="2527" y="1590"/>
              <a:ext cx="33" cy="106"/>
            </a:xfrm>
            <a:custGeom>
              <a:avLst/>
              <a:gdLst>
                <a:gd name="T0" fmla="*/ 0 w 33"/>
                <a:gd name="T1" fmla="*/ 105 h 106"/>
                <a:gd name="T2" fmla="*/ 32 w 33"/>
                <a:gd name="T3" fmla="*/ 35 h 106"/>
                <a:gd name="T4" fmla="*/ 32 w 33"/>
                <a:gd name="T5" fmla="*/ 0 h 106"/>
                <a:gd name="T6" fmla="*/ 0 w 33"/>
                <a:gd name="T7" fmla="*/ 7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06"/>
                <a:gd name="T14" fmla="*/ 33 w 33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06">
                  <a:moveTo>
                    <a:pt x="0" y="105"/>
                  </a:moveTo>
                  <a:lnTo>
                    <a:pt x="32" y="35"/>
                  </a:lnTo>
                  <a:lnTo>
                    <a:pt x="32" y="0"/>
                  </a:lnTo>
                  <a:lnTo>
                    <a:pt x="0" y="7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6" name="Freeform 38"/>
            <p:cNvSpPr>
              <a:spLocks/>
            </p:cNvSpPr>
            <p:nvPr/>
          </p:nvSpPr>
          <p:spPr bwMode="auto">
            <a:xfrm>
              <a:off x="2335" y="1413"/>
              <a:ext cx="97" cy="212"/>
            </a:xfrm>
            <a:custGeom>
              <a:avLst/>
              <a:gdLst>
                <a:gd name="T0" fmla="*/ 32 w 97"/>
                <a:gd name="T1" fmla="*/ 211 h 212"/>
                <a:gd name="T2" fmla="*/ 96 w 97"/>
                <a:gd name="T3" fmla="*/ 141 h 212"/>
                <a:gd name="T4" fmla="*/ 64 w 97"/>
                <a:gd name="T5" fmla="*/ 0 h 212"/>
                <a:gd name="T6" fmla="*/ 0 w 97"/>
                <a:gd name="T7" fmla="*/ 35 h 212"/>
                <a:gd name="T8" fmla="*/ 32 w 97"/>
                <a:gd name="T9" fmla="*/ 211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212"/>
                <a:gd name="T17" fmla="*/ 97 w 97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212">
                  <a:moveTo>
                    <a:pt x="32" y="211"/>
                  </a:moveTo>
                  <a:lnTo>
                    <a:pt x="96" y="141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1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7" name="Freeform 39"/>
            <p:cNvSpPr>
              <a:spLocks/>
            </p:cNvSpPr>
            <p:nvPr/>
          </p:nvSpPr>
          <p:spPr bwMode="auto">
            <a:xfrm>
              <a:off x="2367" y="1555"/>
              <a:ext cx="193" cy="106"/>
            </a:xfrm>
            <a:custGeom>
              <a:avLst/>
              <a:gdLst>
                <a:gd name="T0" fmla="*/ 160 w 193"/>
                <a:gd name="T1" fmla="*/ 105 h 106"/>
                <a:gd name="T2" fmla="*/ 192 w 193"/>
                <a:gd name="T3" fmla="*/ 35 h 106"/>
                <a:gd name="T4" fmla="*/ 64 w 193"/>
                <a:gd name="T5" fmla="*/ 0 h 106"/>
                <a:gd name="T6" fmla="*/ 0 w 193"/>
                <a:gd name="T7" fmla="*/ 70 h 106"/>
                <a:gd name="T8" fmla="*/ 160 w 1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106"/>
                <a:gd name="T17" fmla="*/ 193 w 1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106">
                  <a:moveTo>
                    <a:pt x="160" y="105"/>
                  </a:moveTo>
                  <a:lnTo>
                    <a:pt x="192" y="35"/>
                  </a:lnTo>
                  <a:lnTo>
                    <a:pt x="64" y="0"/>
                  </a:lnTo>
                  <a:lnTo>
                    <a:pt x="0" y="70"/>
                  </a:lnTo>
                  <a:lnTo>
                    <a:pt x="160" y="105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8" name="Freeform 40"/>
            <p:cNvSpPr>
              <a:spLocks/>
            </p:cNvSpPr>
            <p:nvPr/>
          </p:nvSpPr>
          <p:spPr bwMode="auto">
            <a:xfrm>
              <a:off x="2303" y="1413"/>
              <a:ext cx="97" cy="248"/>
            </a:xfrm>
            <a:custGeom>
              <a:avLst/>
              <a:gdLst>
                <a:gd name="T0" fmla="*/ 64 w 97"/>
                <a:gd name="T1" fmla="*/ 247 h 248"/>
                <a:gd name="T2" fmla="*/ 64 w 97"/>
                <a:gd name="T3" fmla="*/ 212 h 248"/>
                <a:gd name="T4" fmla="*/ 32 w 97"/>
                <a:gd name="T5" fmla="*/ 35 h 248"/>
                <a:gd name="T6" fmla="*/ 96 w 97"/>
                <a:gd name="T7" fmla="*/ 0 h 248"/>
                <a:gd name="T8" fmla="*/ 64 w 97"/>
                <a:gd name="T9" fmla="*/ 0 h 248"/>
                <a:gd name="T10" fmla="*/ 0 w 97"/>
                <a:gd name="T11" fmla="*/ 35 h 248"/>
                <a:gd name="T12" fmla="*/ 32 w 97"/>
                <a:gd name="T13" fmla="*/ 212 h 248"/>
                <a:gd name="T14" fmla="*/ 64 w 97"/>
                <a:gd name="T15" fmla="*/ 212 h 2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248"/>
                <a:gd name="T26" fmla="*/ 97 w 97"/>
                <a:gd name="T27" fmla="*/ 248 h 2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248">
                  <a:moveTo>
                    <a:pt x="64" y="247"/>
                  </a:moveTo>
                  <a:lnTo>
                    <a:pt x="64" y="212"/>
                  </a:lnTo>
                  <a:lnTo>
                    <a:pt x="32" y="35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0" y="35"/>
                  </a:lnTo>
                  <a:lnTo>
                    <a:pt x="32" y="212"/>
                  </a:lnTo>
                  <a:lnTo>
                    <a:pt x="64" y="21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554" name="Freeform 41"/>
          <p:cNvSpPr>
            <a:spLocks/>
          </p:cNvSpPr>
          <p:nvPr/>
        </p:nvSpPr>
        <p:spPr bwMode="auto">
          <a:xfrm>
            <a:off x="5718175" y="1257300"/>
            <a:ext cx="30163" cy="25400"/>
          </a:xfrm>
          <a:custGeom>
            <a:avLst/>
            <a:gdLst>
              <a:gd name="T0" fmla="*/ 19 w 19"/>
              <a:gd name="T1" fmla="*/ 9 h 16"/>
              <a:gd name="T2" fmla="*/ 19 w 19"/>
              <a:gd name="T3" fmla="*/ 11 h 16"/>
              <a:gd name="T4" fmla="*/ 15 w 19"/>
              <a:gd name="T5" fmla="*/ 14 h 16"/>
              <a:gd name="T6" fmla="*/ 13 w 19"/>
              <a:gd name="T7" fmla="*/ 16 h 16"/>
              <a:gd name="T8" fmla="*/ 9 w 19"/>
              <a:gd name="T9" fmla="*/ 16 h 16"/>
              <a:gd name="T10" fmla="*/ 6 w 19"/>
              <a:gd name="T11" fmla="*/ 16 h 16"/>
              <a:gd name="T12" fmla="*/ 2 w 19"/>
              <a:gd name="T13" fmla="*/ 14 h 16"/>
              <a:gd name="T14" fmla="*/ 0 w 19"/>
              <a:gd name="T15" fmla="*/ 11 h 16"/>
              <a:gd name="T16" fmla="*/ 0 w 19"/>
              <a:gd name="T17" fmla="*/ 9 h 16"/>
              <a:gd name="T18" fmla="*/ 0 w 19"/>
              <a:gd name="T19" fmla="*/ 5 h 16"/>
              <a:gd name="T20" fmla="*/ 2 w 19"/>
              <a:gd name="T21" fmla="*/ 2 h 16"/>
              <a:gd name="T22" fmla="*/ 6 w 19"/>
              <a:gd name="T23" fmla="*/ 0 h 16"/>
              <a:gd name="T24" fmla="*/ 9 w 19"/>
              <a:gd name="T25" fmla="*/ 0 h 16"/>
              <a:gd name="T26" fmla="*/ 13 w 19"/>
              <a:gd name="T27" fmla="*/ 0 h 16"/>
              <a:gd name="T28" fmla="*/ 15 w 19"/>
              <a:gd name="T29" fmla="*/ 2 h 16"/>
              <a:gd name="T30" fmla="*/ 19 w 19"/>
              <a:gd name="T31" fmla="*/ 5 h 16"/>
              <a:gd name="T32" fmla="*/ 19 w 19"/>
              <a:gd name="T33" fmla="*/ 9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"/>
              <a:gd name="T52" fmla="*/ 0 h 16"/>
              <a:gd name="T53" fmla="*/ 19 w 19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5" y="14"/>
                </a:lnTo>
                <a:lnTo>
                  <a:pt x="13" y="16"/>
                </a:lnTo>
                <a:lnTo>
                  <a:pt x="9" y="16"/>
                </a:lnTo>
                <a:lnTo>
                  <a:pt x="6" y="16"/>
                </a:lnTo>
                <a:lnTo>
                  <a:pt x="2" y="14"/>
                </a:lnTo>
                <a:lnTo>
                  <a:pt x="0" y="11"/>
                </a:lnTo>
                <a:lnTo>
                  <a:pt x="0" y="9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9" y="0"/>
                </a:lnTo>
                <a:lnTo>
                  <a:pt x="13" y="0"/>
                </a:lnTo>
                <a:lnTo>
                  <a:pt x="15" y="2"/>
                </a:lnTo>
                <a:lnTo>
                  <a:pt x="19" y="5"/>
                </a:lnTo>
                <a:lnTo>
                  <a:pt x="19" y="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55" name="Text Box 42"/>
          <p:cNvSpPr txBox="1">
            <a:spLocks noChangeArrowheads="1"/>
          </p:cNvSpPr>
          <p:nvPr/>
        </p:nvSpPr>
        <p:spPr bwMode="auto">
          <a:xfrm>
            <a:off x="6781800" y="23622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 (MN)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68715" name="Line 43"/>
          <p:cNvSpPr>
            <a:spLocks noChangeShapeType="1"/>
          </p:cNvSpPr>
          <p:nvPr/>
        </p:nvSpPr>
        <p:spPr bwMode="auto">
          <a:xfrm flipV="1">
            <a:off x="4572000" y="27432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716" name="Line 44"/>
          <p:cNvSpPr>
            <a:spLocks noChangeShapeType="1"/>
          </p:cNvSpPr>
          <p:nvPr/>
        </p:nvSpPr>
        <p:spPr bwMode="auto">
          <a:xfrm flipH="1">
            <a:off x="2590800" y="2667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8717" name="Text Box 45"/>
          <p:cNvSpPr txBox="1">
            <a:spLocks noChangeArrowheads="1"/>
          </p:cNvSpPr>
          <p:nvPr/>
        </p:nvSpPr>
        <p:spPr bwMode="auto">
          <a:xfrm>
            <a:off x="1295400" y="3505200"/>
            <a:ext cx="1943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(2) Initial packets </a:t>
            </a:r>
          </a:p>
          <a:p>
            <a:r>
              <a:rPr lang="en-US">
                <a:latin typeface="Times New Roman" pitchFamily="-111" charset="0"/>
              </a:rPr>
              <a:t>to MN are sent </a:t>
            </a:r>
          </a:p>
          <a:p>
            <a:r>
              <a:rPr lang="en-US">
                <a:latin typeface="Times New Roman" pitchFamily="-111" charset="0"/>
              </a:rPr>
              <a:t>through HA to MN</a:t>
            </a:r>
          </a:p>
        </p:txBody>
      </p:sp>
      <p:sp>
        <p:nvSpPr>
          <p:cNvPr id="668718" name="Text Box 46"/>
          <p:cNvSpPr txBox="1">
            <a:spLocks noChangeArrowheads="1"/>
          </p:cNvSpPr>
          <p:nvPr/>
        </p:nvSpPr>
        <p:spPr bwMode="auto">
          <a:xfrm>
            <a:off x="5029200" y="990600"/>
            <a:ext cx="361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(3) When MN gets  packets from CN</a:t>
            </a:r>
          </a:p>
          <a:p>
            <a:r>
              <a:rPr lang="en-US">
                <a:latin typeface="Times New Roman" pitchFamily="-111" charset="0"/>
              </a:rPr>
              <a:t>it sends a </a:t>
            </a:r>
            <a:r>
              <a:rPr lang="en-US" i="1">
                <a:latin typeface="Times New Roman" pitchFamily="-111" charset="0"/>
              </a:rPr>
              <a:t>Binding Update </a:t>
            </a:r>
            <a:r>
              <a:rPr lang="en-US">
                <a:latin typeface="Times New Roman" pitchFamily="-111" charset="0"/>
              </a:rPr>
              <a:t>to CN with</a:t>
            </a:r>
          </a:p>
          <a:p>
            <a:r>
              <a:rPr lang="en-US">
                <a:latin typeface="Times New Roman" pitchFamily="-111" charset="0"/>
              </a:rPr>
              <a:t>its new address</a:t>
            </a:r>
          </a:p>
        </p:txBody>
      </p:sp>
      <p:sp>
        <p:nvSpPr>
          <p:cNvPr id="236560" name="Text Box 47"/>
          <p:cNvSpPr txBox="1">
            <a:spLocks noChangeArrowheads="1"/>
          </p:cNvSpPr>
          <p:nvPr/>
        </p:nvSpPr>
        <p:spPr bwMode="auto">
          <a:xfrm>
            <a:off x="2574925" y="5527675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Times New Roman" pitchFamily="-111" charset="0"/>
              </a:rPr>
              <a:t> Route Optimization (simple illustration)</a:t>
            </a:r>
          </a:p>
        </p:txBody>
      </p:sp>
      <p:sp>
        <p:nvSpPr>
          <p:cNvPr id="668720" name="Text Box 48"/>
          <p:cNvSpPr txBox="1">
            <a:spLocks noChangeArrowheads="1"/>
          </p:cNvSpPr>
          <p:nvPr/>
        </p:nvSpPr>
        <p:spPr bwMode="auto">
          <a:xfrm>
            <a:off x="5562600" y="3429000"/>
            <a:ext cx="304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(1) MN registers with HA as in</a:t>
            </a:r>
          </a:p>
          <a:p>
            <a:r>
              <a:rPr lang="en-US">
                <a:latin typeface="Times New Roman" pitchFamily="-111" charset="0"/>
              </a:rPr>
              <a:t>basic Mobile IP.</a:t>
            </a:r>
          </a:p>
        </p:txBody>
      </p:sp>
      <p:sp>
        <p:nvSpPr>
          <p:cNvPr id="668721" name="Text Box 49"/>
          <p:cNvSpPr txBox="1">
            <a:spLocks noChangeArrowheads="1"/>
          </p:cNvSpPr>
          <p:nvPr/>
        </p:nvSpPr>
        <p:spPr bwMode="auto">
          <a:xfrm>
            <a:off x="1600200" y="1447800"/>
            <a:ext cx="3016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(4) CN changes the destination</a:t>
            </a:r>
          </a:p>
          <a:p>
            <a:r>
              <a:rPr lang="en-US">
                <a:latin typeface="Times New Roman" pitchFamily="-111" charset="0"/>
              </a:rPr>
              <a:t>address of the packets to go to</a:t>
            </a:r>
          </a:p>
          <a:p>
            <a:r>
              <a:rPr lang="en-US">
                <a:latin typeface="Times New Roman" pitchFamily="-111" charset="0"/>
              </a:rPr>
              <a:t>MN’s new address</a:t>
            </a:r>
          </a:p>
        </p:txBody>
      </p:sp>
      <p:sp>
        <p:nvSpPr>
          <p:cNvPr id="668722" name="Line 50"/>
          <p:cNvSpPr>
            <a:spLocks noChangeShapeType="1"/>
          </p:cNvSpPr>
          <p:nvPr/>
        </p:nvSpPr>
        <p:spPr bwMode="auto">
          <a:xfrm flipV="1">
            <a:off x="2667000" y="2819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705" grpId="0" animBg="1"/>
      <p:bldP spid="668715" grpId="0" animBg="1"/>
      <p:bldP spid="668716" grpId="0" animBg="1"/>
      <p:bldP spid="668717" grpId="0" autoUpdateAnimBg="0"/>
      <p:bldP spid="668718" grpId="0" autoUpdateAnimBg="0"/>
      <p:bldP spid="668720" grpId="0" autoUpdateAnimBg="0"/>
      <p:bldP spid="668721" grpId="0" autoUpdateAnimBg="0"/>
      <p:bldP spid="6687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38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2D030FD-35CB-4BF1-A85D-7BDAAA79D029}" type="slidenum">
              <a:rPr lang="en-US"/>
              <a:pPr/>
              <a:t>119</a:t>
            </a:fld>
            <a:endParaRPr lang="en-US"/>
          </a:p>
        </p:txBody>
      </p:sp>
      <p:sp>
        <p:nvSpPr>
          <p:cNvPr id="2385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With route optimization</a:t>
            </a:r>
          </a:p>
          <a:p>
            <a:pPr lvl="1"/>
            <a:r>
              <a:rPr lang="en-US" smtClean="0"/>
              <a:t>Triangular routing is avoided</a:t>
            </a:r>
          </a:p>
          <a:p>
            <a:pPr lvl="1"/>
            <a:r>
              <a:rPr lang="en-US" smtClean="0"/>
              <a:t>Still have problems with micro mobility and smooth hand-off </a:t>
            </a:r>
          </a:p>
          <a:p>
            <a:pPr lvl="1"/>
            <a:r>
              <a:rPr lang="en-US" smtClean="0"/>
              <a:t>Need additional mechanisms to deal with these issues, which makes the protocol complex.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2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3B6D350-972C-427B-A71B-6B134FB03577}" type="slidenum">
              <a:rPr lang="en-US"/>
              <a:pPr/>
              <a:t>12</a:t>
            </a:fld>
            <a:endParaRPr lang="en-US"/>
          </a:p>
        </p:txBody>
      </p:sp>
      <p:sp>
        <p:nvSpPr>
          <p:cNvPr id="327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2799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00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2852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2801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02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2847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848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2849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2794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4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2795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5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2850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2792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2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2793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3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2851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2790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90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2791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91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2803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805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06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2788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8" name="Clip" r:id="rId12" imgW="819000" imgH="847800" progId="">
                <p:embed/>
              </p:oleObj>
            </a:graphicData>
          </a:graphic>
        </p:graphicFrame>
        <p:graphicFrame>
          <p:nvGraphicFramePr>
            <p:cNvPr id="32789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9" name="Clip" r:id="rId13" imgW="1266840" imgH="1200240" progId="">
                <p:embed/>
              </p:oleObj>
            </a:graphicData>
          </a:graphic>
        </p:graphicFrame>
      </p:grpSp>
      <p:grpSp>
        <p:nvGrpSpPr>
          <p:cNvPr id="32807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2786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6" name="Clip" r:id="rId14" imgW="819000" imgH="847800" progId="">
                <p:embed/>
              </p:oleObj>
            </a:graphicData>
          </a:graphic>
        </p:graphicFrame>
        <p:graphicFrame>
          <p:nvGraphicFramePr>
            <p:cNvPr id="32787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7" name="Clip" r:id="rId15" imgW="1266840" imgH="1200240" progId="">
                <p:embed/>
              </p:oleObj>
            </a:graphicData>
          </a:graphic>
        </p:graphicFrame>
      </p:grpSp>
      <p:grpSp>
        <p:nvGrpSpPr>
          <p:cNvPr id="32808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2784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4" name="Clip" r:id="rId16" imgW="819000" imgH="847800" progId="">
                <p:embed/>
              </p:oleObj>
            </a:graphicData>
          </a:graphic>
        </p:graphicFrame>
        <p:graphicFrame>
          <p:nvGraphicFramePr>
            <p:cNvPr id="32785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5" name="Clip" r:id="rId17" imgW="1266840" imgH="1200240" progId="">
                <p:embed/>
              </p:oleObj>
            </a:graphicData>
          </a:graphic>
        </p:graphicFrame>
      </p:grpSp>
      <p:sp>
        <p:nvSpPr>
          <p:cNvPr id="32809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10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2782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2" name="Clip" r:id="rId18" imgW="819000" imgH="847800" progId="">
                <p:embed/>
              </p:oleObj>
            </a:graphicData>
          </a:graphic>
        </p:graphicFrame>
        <p:graphicFrame>
          <p:nvGraphicFramePr>
            <p:cNvPr id="32783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3" name="Clip" r:id="rId19" imgW="1266840" imgH="1200240" progId="">
                <p:embed/>
              </p:oleObj>
            </a:graphicData>
          </a:graphic>
        </p:graphicFrame>
      </p:grpSp>
      <p:sp>
        <p:nvSpPr>
          <p:cNvPr id="32811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812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813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2780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80" name="Clip" r:id="rId20" imgW="819000" imgH="847800" progId="">
                <p:embed/>
              </p:oleObj>
            </a:graphicData>
          </a:graphic>
        </p:graphicFrame>
        <p:graphicFrame>
          <p:nvGraphicFramePr>
            <p:cNvPr id="32781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81" name="Clip" r:id="rId21" imgW="1266840" imgH="1200240" progId="">
                <p:embed/>
              </p:oleObj>
            </a:graphicData>
          </a:graphic>
        </p:graphicFrame>
      </p:grpSp>
      <p:grpSp>
        <p:nvGrpSpPr>
          <p:cNvPr id="32814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2778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8" name="Clip" r:id="rId22" imgW="819000" imgH="847800" progId="">
                <p:embed/>
              </p:oleObj>
            </a:graphicData>
          </a:graphic>
        </p:graphicFrame>
        <p:graphicFrame>
          <p:nvGraphicFramePr>
            <p:cNvPr id="32779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9" name="Clip" r:id="rId23" imgW="1266840" imgH="1200240" progId="">
                <p:embed/>
              </p:oleObj>
            </a:graphicData>
          </a:graphic>
        </p:graphicFrame>
      </p:grpSp>
      <p:grpSp>
        <p:nvGrpSpPr>
          <p:cNvPr id="32815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2776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6" name="Clip" r:id="rId24" imgW="819000" imgH="847800" progId="">
                <p:embed/>
              </p:oleObj>
            </a:graphicData>
          </a:graphic>
        </p:graphicFrame>
        <p:graphicFrame>
          <p:nvGraphicFramePr>
            <p:cNvPr id="32777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7" name="Clip" r:id="rId25" imgW="1266840" imgH="1200240" progId="">
                <p:embed/>
              </p:oleObj>
            </a:graphicData>
          </a:graphic>
        </p:graphicFrame>
      </p:grpSp>
      <p:grpSp>
        <p:nvGrpSpPr>
          <p:cNvPr id="32816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2774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4" name="Clip" r:id="rId26" imgW="819000" imgH="847800" progId="">
                <p:embed/>
              </p:oleObj>
            </a:graphicData>
          </a:graphic>
        </p:graphicFrame>
        <p:graphicFrame>
          <p:nvGraphicFramePr>
            <p:cNvPr id="32775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5" name="Clip" r:id="rId27" imgW="1266840" imgH="1200240" progId="">
                <p:embed/>
              </p:oleObj>
            </a:graphicData>
          </a:graphic>
        </p:graphicFrame>
      </p:grpSp>
      <p:grpSp>
        <p:nvGrpSpPr>
          <p:cNvPr id="32817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2772" name="Clip" r:id="rId28" imgW="819000" imgH="847800" progId="">
                <p:embed/>
              </p:oleObj>
            </a:graphicData>
          </a:graphic>
        </p:graphicFrame>
        <p:graphicFrame>
          <p:nvGraphicFramePr>
            <p:cNvPr id="32773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2773" name="Clip" r:id="rId29" imgW="1266840" imgH="1200240" progId="">
                <p:embed/>
              </p:oleObj>
            </a:graphicData>
          </a:graphic>
        </p:graphicFrame>
      </p:grpSp>
      <p:grpSp>
        <p:nvGrpSpPr>
          <p:cNvPr id="32818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2842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2770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2770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2771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2771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2843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9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0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3181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 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various data rates, transmission distance</a:t>
            </a:r>
          </a:p>
        </p:txBody>
      </p:sp>
      <p:sp>
        <p:nvSpPr>
          <p:cNvPr id="32824" name="Line 68"/>
          <p:cNvSpPr>
            <a:spLocks noChangeShapeType="1"/>
          </p:cNvSpPr>
          <p:nvPr/>
        </p:nvSpPr>
        <p:spPr bwMode="auto">
          <a:xfrm flipH="1">
            <a:off x="6019800" y="4754563"/>
            <a:ext cx="792163" cy="639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825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26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32827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0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FCDDDE8-7876-4035-B2C8-0A91F9E372E0}" type="slidenum">
              <a:rPr lang="en-US"/>
              <a:pPr/>
              <a:t>120</a:t>
            </a:fld>
            <a:endParaRPr lang="en-US"/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Micro-Mobility</a:t>
            </a:r>
          </a:p>
        </p:txBody>
      </p:sp>
      <p:sp>
        <p:nvSpPr>
          <p:cNvPr id="240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Hierarchical approach to mobility:</a:t>
            </a:r>
          </a:p>
          <a:p>
            <a:pPr lvl="1"/>
            <a:r>
              <a:rPr lang="en-US" smtClean="0"/>
              <a:t>During frequent, intra-domain, movement only local efficient handoff is performed without notifying the home agent (HA) or the correspondent node (CN)</a:t>
            </a:r>
          </a:p>
          <a:p>
            <a:pPr lvl="1"/>
            <a:r>
              <a:rPr lang="en-US" smtClean="0"/>
              <a:t>For inter-domain mobility use Mobile IP. Notify HA or CN only during inter-domain movement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26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BC8D7C7-2F61-4284-B581-BB15D891A316}" type="slidenum">
              <a:rPr lang="en-US"/>
              <a:pPr/>
              <a:t>121</a:t>
            </a:fld>
            <a:endParaRPr lang="en-US"/>
          </a:p>
        </p:txBody>
      </p:sp>
      <p:sp>
        <p:nvSpPr>
          <p:cNvPr id="242692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3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6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8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0" name="Oval 10"/>
          <p:cNvSpPr>
            <a:spLocks noChangeArrowheads="1"/>
          </p:cNvSpPr>
          <p:nvPr/>
        </p:nvSpPr>
        <p:spPr bwMode="auto">
          <a:xfrm>
            <a:off x="50292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1" name="Oval 11"/>
          <p:cNvSpPr>
            <a:spLocks noChangeArrowheads="1"/>
          </p:cNvSpPr>
          <p:nvPr/>
        </p:nvSpPr>
        <p:spPr bwMode="auto">
          <a:xfrm>
            <a:off x="62484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2" name="Line 12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3" name="Line 13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4" name="Line 14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Line 15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Line 16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7" name="Line 1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Line 1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09" name="Line 19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0" name="Line 20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1" name="Oval 21"/>
          <p:cNvSpPr>
            <a:spLocks noChangeArrowheads="1"/>
          </p:cNvSpPr>
          <p:nvPr/>
        </p:nvSpPr>
        <p:spPr bwMode="auto">
          <a:xfrm>
            <a:off x="5257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2" name="Line 2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13" name="Oval 23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0" name="Oval 24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1" name="Oval 25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2" name="Oval 26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3" name="Oval 27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4" name="Oval 28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5" name="Oval 29"/>
          <p:cNvSpPr>
            <a:spLocks noChangeArrowheads="1"/>
          </p:cNvSpPr>
          <p:nvPr/>
        </p:nvSpPr>
        <p:spPr bwMode="auto">
          <a:xfrm>
            <a:off x="6400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6" name="Line 30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7" name="Line 31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8" name="Line 32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49" name="Line 33"/>
          <p:cNvSpPr>
            <a:spLocks noChangeShapeType="1"/>
          </p:cNvSpPr>
          <p:nvPr/>
        </p:nvSpPr>
        <p:spPr bwMode="auto">
          <a:xfrm>
            <a:off x="6400800" y="44196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0" name="Line 34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1" name="Line 3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2" name="Line 3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Line 3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4" name="Line 3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5" name="Line 3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6" name="Line 40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7" name="Line 4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8" name="Line 42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59" name="Line 43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0" name="Line 44"/>
          <p:cNvSpPr>
            <a:spLocks noChangeShapeType="1"/>
          </p:cNvSpPr>
          <p:nvPr/>
        </p:nvSpPr>
        <p:spPr bwMode="auto">
          <a:xfrm>
            <a:off x="5334000" y="3276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1" name="Line 45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2" name="Line 46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3" name="Line 47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4" name="Oval 4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5" name="Line 49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6" name="Oval 50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7" name="Oval 5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8" name="Line 52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69" name="Oval 53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0" name="Line 54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1" name="Line 5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2" name="Line 56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3" name="Line 57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4" name="Line 58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5" name="Line 59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6" name="Oval 60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7" name="Line 61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8" name="Line 62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79" name="Line 6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0" name="Line 64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1" name="Line 65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2" name="Line 6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3" name="Line 67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4" name="Line 68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5" name="Line 69"/>
          <p:cNvSpPr>
            <a:spLocks noChangeShapeType="1"/>
          </p:cNvSpPr>
          <p:nvPr/>
        </p:nvSpPr>
        <p:spPr bwMode="auto">
          <a:xfrm>
            <a:off x="54864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6" name="Oval 70"/>
          <p:cNvSpPr>
            <a:spLocks noChangeArrowheads="1"/>
          </p:cNvSpPr>
          <p:nvPr/>
        </p:nvSpPr>
        <p:spPr bwMode="auto">
          <a:xfrm>
            <a:off x="55626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7" name="Line 71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4888" name="Line 72"/>
          <p:cNvSpPr>
            <a:spLocks noChangeShapeType="1"/>
          </p:cNvSpPr>
          <p:nvPr/>
        </p:nvSpPr>
        <p:spPr bwMode="auto">
          <a:xfrm>
            <a:off x="5257800" y="3352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3" name="Text Box 73"/>
          <p:cNvSpPr txBox="1">
            <a:spLocks noChangeArrowheads="1"/>
          </p:cNvSpPr>
          <p:nvPr/>
        </p:nvSpPr>
        <p:spPr bwMode="auto">
          <a:xfrm>
            <a:off x="1736725" y="503238"/>
            <a:ext cx="599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Distribution tree dynamics while roaming</a:t>
            </a:r>
          </a:p>
        </p:txBody>
      </p:sp>
      <p:sp>
        <p:nvSpPr>
          <p:cNvPr id="242764" name="Text Box 74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2765" name="Line 75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6" name="Text Box 76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2767" name="Oval 77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68" name="Text Box 78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  <p:sp>
        <p:nvSpPr>
          <p:cNvPr id="242769" name="Oval 79"/>
          <p:cNvSpPr>
            <a:spLocks noChangeArrowheads="1"/>
          </p:cNvSpPr>
          <p:nvPr/>
        </p:nvSpPr>
        <p:spPr bwMode="auto">
          <a:xfrm>
            <a:off x="990600" y="106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0" name="Line 80"/>
          <p:cNvSpPr>
            <a:spLocks noChangeShapeType="1"/>
          </p:cNvSpPr>
          <p:nvPr/>
        </p:nvSpPr>
        <p:spPr bwMode="auto">
          <a:xfrm>
            <a:off x="1447800" y="12954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771" name="Text Box 81"/>
          <p:cNvSpPr txBox="1">
            <a:spLocks noChangeArrowheads="1"/>
          </p:cNvSpPr>
          <p:nvPr/>
        </p:nvSpPr>
        <p:spPr bwMode="auto">
          <a:xfrm>
            <a:off x="533400" y="16002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FA or CN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6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40" grpId="0" animBg="1"/>
      <p:bldP spid="674841" grpId="0" animBg="1"/>
      <p:bldP spid="674842" grpId="0" animBg="1"/>
      <p:bldP spid="674843" grpId="0" animBg="1"/>
      <p:bldP spid="674844" grpId="0" animBg="1"/>
      <p:bldP spid="674845" grpId="0" animBg="1"/>
      <p:bldP spid="674846" grpId="0" animBg="1"/>
      <p:bldP spid="674847" grpId="0" animBg="1"/>
      <p:bldP spid="674848" grpId="0" animBg="1"/>
      <p:bldP spid="674849" grpId="0" animBg="1"/>
      <p:bldP spid="674850" grpId="0" animBg="1"/>
      <p:bldP spid="674851" grpId="0" animBg="1"/>
      <p:bldP spid="674852" grpId="0" animBg="1"/>
      <p:bldP spid="674854" grpId="0" animBg="1"/>
      <p:bldP spid="674855" grpId="0" animBg="1"/>
      <p:bldP spid="674856" grpId="0" animBg="1"/>
      <p:bldP spid="674857" grpId="0" animBg="1"/>
      <p:bldP spid="674858" grpId="0" animBg="1"/>
      <p:bldP spid="674859" grpId="0" animBg="1"/>
      <p:bldP spid="674860" grpId="0" animBg="1"/>
      <p:bldP spid="674861" grpId="0" animBg="1"/>
      <p:bldP spid="674862" grpId="0" animBg="1"/>
      <p:bldP spid="674863" grpId="0" animBg="1"/>
      <p:bldP spid="674864" grpId="0" animBg="1"/>
      <p:bldP spid="674865" grpId="0" animBg="1"/>
      <p:bldP spid="674866" grpId="0" animBg="1"/>
      <p:bldP spid="674867" grpId="0" animBg="1"/>
      <p:bldP spid="674868" grpId="0" animBg="1"/>
      <p:bldP spid="674869" grpId="0" animBg="1"/>
      <p:bldP spid="674870" grpId="0" animBg="1"/>
      <p:bldP spid="674871" grpId="0" animBg="1"/>
      <p:bldP spid="674872" grpId="0" animBg="1"/>
      <p:bldP spid="674873" grpId="0" animBg="1"/>
      <p:bldP spid="674874" grpId="0" animBg="1"/>
      <p:bldP spid="674875" grpId="0" animBg="1"/>
      <p:bldP spid="674876" grpId="0" animBg="1"/>
      <p:bldP spid="674877" grpId="0" animBg="1"/>
      <p:bldP spid="674878" grpId="0" animBg="1"/>
      <p:bldP spid="674879" grpId="0" animBg="1"/>
      <p:bldP spid="674880" grpId="0" animBg="1"/>
      <p:bldP spid="674881" grpId="0" animBg="1"/>
      <p:bldP spid="674882" grpId="0" animBg="1"/>
      <p:bldP spid="674883" grpId="0" animBg="1"/>
      <p:bldP spid="674884" grpId="0" animBg="1"/>
      <p:bldP spid="674885" grpId="0" animBg="1"/>
      <p:bldP spid="674886" grpId="0" animBg="1"/>
      <p:bldP spid="674887" grpId="0" animBg="1"/>
      <p:bldP spid="67488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4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1F5EFEE-64EF-4B27-98AB-2E818E8063A2}" type="slidenum">
              <a:rPr lang="en-US"/>
              <a:pPr/>
              <a:t>122</a:t>
            </a:fld>
            <a:endParaRPr lang="en-US"/>
          </a:p>
        </p:txBody>
      </p:sp>
      <p:sp>
        <p:nvSpPr>
          <p:cNvPr id="244740" name="Oval 2"/>
          <p:cNvSpPr>
            <a:spLocks noChangeArrowheads="1"/>
          </p:cNvSpPr>
          <p:nvPr/>
        </p:nvSpPr>
        <p:spPr bwMode="auto">
          <a:xfrm>
            <a:off x="3962400" y="1295400"/>
            <a:ext cx="304800" cy="3048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1" name="Oval 3"/>
          <p:cNvSpPr>
            <a:spLocks noChangeArrowheads="1"/>
          </p:cNvSpPr>
          <p:nvPr/>
        </p:nvSpPr>
        <p:spPr bwMode="auto">
          <a:xfrm>
            <a:off x="33528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Oval 4"/>
          <p:cNvSpPr>
            <a:spLocks noChangeArrowheads="1"/>
          </p:cNvSpPr>
          <p:nvPr/>
        </p:nvSpPr>
        <p:spPr bwMode="auto">
          <a:xfrm>
            <a:off x="4267200" y="213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Oval 5"/>
          <p:cNvSpPr>
            <a:spLocks noChangeArrowheads="1"/>
          </p:cNvSpPr>
          <p:nvPr/>
        </p:nvSpPr>
        <p:spPr bwMode="auto">
          <a:xfrm>
            <a:off x="28956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Oval 6"/>
          <p:cNvSpPr>
            <a:spLocks noChangeArrowheads="1"/>
          </p:cNvSpPr>
          <p:nvPr/>
        </p:nvSpPr>
        <p:spPr bwMode="auto">
          <a:xfrm>
            <a:off x="3810000" y="3048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Oval 7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Oval 8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7" name="Oval 9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8" name="Line 10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49" name="Line 11"/>
          <p:cNvSpPr>
            <a:spLocks noChangeShapeType="1"/>
          </p:cNvSpPr>
          <p:nvPr/>
        </p:nvSpPr>
        <p:spPr bwMode="auto">
          <a:xfrm>
            <a:off x="4191000" y="1600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0" name="Line 12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1" name="Line 13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2" name="Line 14"/>
          <p:cNvSpPr>
            <a:spLocks noChangeShapeType="1"/>
          </p:cNvSpPr>
          <p:nvPr/>
        </p:nvSpPr>
        <p:spPr bwMode="auto">
          <a:xfrm>
            <a:off x="4495800" y="2438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3" name="Line 15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4" name="Line 16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5" name="Line 17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56" name="Oval 18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3" name="Oval 19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4" name="Oval 2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5" name="Oval 21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6" name="Oval 22"/>
          <p:cNvSpPr>
            <a:spLocks noChangeArrowheads="1"/>
          </p:cNvSpPr>
          <p:nvPr/>
        </p:nvSpPr>
        <p:spPr bwMode="auto">
          <a:xfrm>
            <a:off x="4876800" y="51054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7" name="Line 23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>
            <a:off x="48006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>
            <a:off x="3581400" y="1600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766" name="Line 28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5" name="Line 31"/>
          <p:cNvSpPr>
            <a:spLocks noChangeShapeType="1"/>
          </p:cNvSpPr>
          <p:nvPr/>
        </p:nvSpPr>
        <p:spPr bwMode="auto">
          <a:xfrm>
            <a:off x="3581400" y="2438400"/>
            <a:ext cx="304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6" name="Line 32"/>
          <p:cNvSpPr>
            <a:spLocks noChangeShapeType="1"/>
          </p:cNvSpPr>
          <p:nvPr/>
        </p:nvSpPr>
        <p:spPr bwMode="auto">
          <a:xfrm>
            <a:off x="4114800" y="3276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7" name="Line 33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H="1">
            <a:off x="23622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899" name="Oval 35"/>
          <p:cNvSpPr>
            <a:spLocks noChangeArrowheads="1"/>
          </p:cNvSpPr>
          <p:nvPr/>
        </p:nvSpPr>
        <p:spPr bwMode="auto">
          <a:xfrm>
            <a:off x="22098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0" name="Line 36"/>
          <p:cNvSpPr>
            <a:spLocks noChangeShapeType="1"/>
          </p:cNvSpPr>
          <p:nvPr/>
        </p:nvSpPr>
        <p:spPr bwMode="auto">
          <a:xfrm>
            <a:off x="2819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1" name="Oval 37"/>
          <p:cNvSpPr>
            <a:spLocks noChangeArrowheads="1"/>
          </p:cNvSpPr>
          <p:nvPr/>
        </p:nvSpPr>
        <p:spPr bwMode="auto">
          <a:xfrm>
            <a:off x="3048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2" name="Oval 38"/>
          <p:cNvSpPr>
            <a:spLocks noChangeArrowheads="1"/>
          </p:cNvSpPr>
          <p:nvPr/>
        </p:nvSpPr>
        <p:spPr bwMode="auto">
          <a:xfrm>
            <a:off x="41910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3" name="Line 39"/>
          <p:cNvSpPr>
            <a:spLocks noChangeShapeType="1"/>
          </p:cNvSpPr>
          <p:nvPr/>
        </p:nvSpPr>
        <p:spPr bwMode="auto">
          <a:xfrm>
            <a:off x="3962400" y="4419600"/>
            <a:ext cx="3810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4" name="Oval 40"/>
          <p:cNvSpPr>
            <a:spLocks noChangeArrowheads="1"/>
          </p:cNvSpPr>
          <p:nvPr/>
        </p:nvSpPr>
        <p:spPr bwMode="auto">
          <a:xfrm>
            <a:off x="3581400" y="5105400"/>
            <a:ext cx="304800" cy="304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5" name="Line 41"/>
          <p:cNvSpPr>
            <a:spLocks noChangeShapeType="1"/>
          </p:cNvSpPr>
          <p:nvPr/>
        </p:nvSpPr>
        <p:spPr bwMode="auto">
          <a:xfrm flipH="1">
            <a:off x="3733800" y="4419600"/>
            <a:ext cx="228600" cy="68580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6" name="Line 42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7" name="Line 43"/>
          <p:cNvSpPr>
            <a:spLocks noChangeShapeType="1"/>
          </p:cNvSpPr>
          <p:nvPr/>
        </p:nvSpPr>
        <p:spPr bwMode="auto">
          <a:xfrm flipH="1">
            <a:off x="2743200" y="33528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8" name="Line 44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09" name="Line 45"/>
          <p:cNvSpPr>
            <a:spLocks noChangeShapeType="1"/>
          </p:cNvSpPr>
          <p:nvPr/>
        </p:nvSpPr>
        <p:spPr bwMode="auto">
          <a:xfrm>
            <a:off x="3200400" y="32766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0" name="Line 46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1" name="Line 47"/>
          <p:cNvSpPr>
            <a:spLocks noChangeShapeType="1"/>
          </p:cNvSpPr>
          <p:nvPr/>
        </p:nvSpPr>
        <p:spPr bwMode="auto">
          <a:xfrm flipH="1">
            <a:off x="3048000" y="24384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2" name="AutoShape 48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3" name="AutoShape 49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4" name="AutoShape 50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5" name="AutoShape 51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6" name="AutoShape 52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7" name="AutoShape 53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8" name="AutoShape 54"/>
          <p:cNvSpPr>
            <a:spLocks noChangeArrowheads="1"/>
          </p:cNvSpPr>
          <p:nvPr/>
        </p:nvSpPr>
        <p:spPr bwMode="auto">
          <a:xfrm rot="962811">
            <a:off x="2362200" y="4419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19" name="AutoShape 55"/>
          <p:cNvSpPr>
            <a:spLocks noChangeArrowheads="1"/>
          </p:cNvSpPr>
          <p:nvPr/>
        </p:nvSpPr>
        <p:spPr bwMode="auto">
          <a:xfrm rot="962811">
            <a:off x="2590800" y="3657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0" name="AutoShape 56"/>
          <p:cNvSpPr>
            <a:spLocks noChangeArrowheads="1"/>
          </p:cNvSpPr>
          <p:nvPr/>
        </p:nvSpPr>
        <p:spPr bwMode="auto">
          <a:xfrm rot="1846674">
            <a:off x="2971800" y="25908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1" name="AutoShape 57"/>
          <p:cNvSpPr>
            <a:spLocks noChangeArrowheads="1"/>
          </p:cNvSpPr>
          <p:nvPr/>
        </p:nvSpPr>
        <p:spPr bwMode="auto">
          <a:xfrm rot="2751179">
            <a:off x="3505200" y="1676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2" name="AutoShape 58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3" name="AutoShape 59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4" name="AutoShape 60"/>
          <p:cNvSpPr>
            <a:spLocks noChangeArrowheads="1"/>
          </p:cNvSpPr>
          <p:nvPr/>
        </p:nvSpPr>
        <p:spPr bwMode="auto">
          <a:xfrm rot="-2659794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5" name="AutoShape 61"/>
          <p:cNvSpPr>
            <a:spLocks noChangeArrowheads="1"/>
          </p:cNvSpPr>
          <p:nvPr/>
        </p:nvSpPr>
        <p:spPr bwMode="auto">
          <a:xfrm rot="1562073">
            <a:off x="36576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6" name="AutoShape 62"/>
          <p:cNvSpPr>
            <a:spLocks noChangeArrowheads="1"/>
          </p:cNvSpPr>
          <p:nvPr/>
        </p:nvSpPr>
        <p:spPr bwMode="auto">
          <a:xfrm rot="-3216335">
            <a:off x="3124200" y="43434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7" name="AutoShape 63"/>
          <p:cNvSpPr>
            <a:spLocks noChangeArrowheads="1"/>
          </p:cNvSpPr>
          <p:nvPr/>
        </p:nvSpPr>
        <p:spPr bwMode="auto">
          <a:xfrm rot="1808192">
            <a:off x="2590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8" name="AutoShape 64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29" name="AutoShape 65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0" name="AutoShape 66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1" name="AutoShape 67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2" name="AutoShape 68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3" name="AutoShape 69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4" name="AutoShape 70"/>
          <p:cNvSpPr>
            <a:spLocks noChangeArrowheads="1"/>
          </p:cNvSpPr>
          <p:nvPr/>
        </p:nvSpPr>
        <p:spPr bwMode="auto">
          <a:xfrm rot="-1374793">
            <a:off x="4572000" y="4572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5" name="AutoShape 71"/>
          <p:cNvSpPr>
            <a:spLocks noChangeArrowheads="1"/>
          </p:cNvSpPr>
          <p:nvPr/>
        </p:nvSpPr>
        <p:spPr bwMode="auto">
          <a:xfrm rot="-2074442">
            <a:off x="4343400" y="38100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6" name="AutoShape 72"/>
          <p:cNvSpPr>
            <a:spLocks noChangeArrowheads="1"/>
          </p:cNvSpPr>
          <p:nvPr/>
        </p:nvSpPr>
        <p:spPr bwMode="auto">
          <a:xfrm rot="-1359900">
            <a:off x="3505200" y="27432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7" name="AutoShape 73"/>
          <p:cNvSpPr>
            <a:spLocks noChangeArrowheads="1"/>
          </p:cNvSpPr>
          <p:nvPr/>
        </p:nvSpPr>
        <p:spPr bwMode="auto">
          <a:xfrm rot="-2736780">
            <a:off x="4114800" y="4419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8" name="AutoShape 74"/>
          <p:cNvSpPr>
            <a:spLocks noChangeArrowheads="1"/>
          </p:cNvSpPr>
          <p:nvPr/>
        </p:nvSpPr>
        <p:spPr bwMode="auto">
          <a:xfrm rot="-2350651">
            <a:off x="3733800" y="36576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939" name="AutoShape 75"/>
          <p:cNvSpPr>
            <a:spLocks noChangeArrowheads="1"/>
          </p:cNvSpPr>
          <p:nvPr/>
        </p:nvSpPr>
        <p:spPr bwMode="auto">
          <a:xfrm rot="1960555">
            <a:off x="2971800" y="2590800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4" name="Text Box 76"/>
          <p:cNvSpPr txBox="1">
            <a:spLocks noChangeArrowheads="1"/>
          </p:cNvSpPr>
          <p:nvPr/>
        </p:nvSpPr>
        <p:spPr bwMode="auto">
          <a:xfrm>
            <a:off x="1066800" y="457200"/>
            <a:ext cx="725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M&amp;M: Join/Prune dynamics to modify distribution</a:t>
            </a:r>
          </a:p>
        </p:txBody>
      </p:sp>
      <p:sp>
        <p:nvSpPr>
          <p:cNvPr id="244815" name="Text Box 77"/>
          <p:cNvSpPr txBox="1">
            <a:spLocks noChangeArrowheads="1"/>
          </p:cNvSpPr>
          <p:nvPr/>
        </p:nvSpPr>
        <p:spPr bwMode="auto">
          <a:xfrm>
            <a:off x="4251325" y="1031875"/>
            <a:ext cx="183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Domain Root</a:t>
            </a:r>
            <a:endParaRPr lang="en-US" sz="2400"/>
          </a:p>
        </p:txBody>
      </p:sp>
      <p:sp>
        <p:nvSpPr>
          <p:cNvPr id="244816" name="Line 78"/>
          <p:cNvSpPr>
            <a:spLocks noChangeShapeType="1"/>
          </p:cNvSpPr>
          <p:nvPr/>
        </p:nvSpPr>
        <p:spPr bwMode="auto">
          <a:xfrm>
            <a:off x="58674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7" name="Text Box 79"/>
          <p:cNvSpPr txBox="1">
            <a:spLocks noChangeArrowheads="1"/>
          </p:cNvSpPr>
          <p:nvPr/>
        </p:nvSpPr>
        <p:spPr bwMode="auto">
          <a:xfrm>
            <a:off x="6537325" y="19431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Wireless link</a:t>
            </a:r>
            <a:endParaRPr lang="en-US" sz="2400"/>
          </a:p>
        </p:txBody>
      </p:sp>
      <p:sp>
        <p:nvSpPr>
          <p:cNvPr id="244818" name="Oval 80"/>
          <p:cNvSpPr>
            <a:spLocks noChangeArrowheads="1"/>
          </p:cNvSpPr>
          <p:nvPr/>
        </p:nvSpPr>
        <p:spPr bwMode="auto">
          <a:xfrm>
            <a:off x="6172200" y="2286000"/>
            <a:ext cx="304800" cy="304800"/>
          </a:xfrm>
          <a:prstGeom prst="ellipse">
            <a:avLst/>
          </a:prstGeom>
          <a:solidFill>
            <a:srgbClr val="000080"/>
          </a:solidFill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819" name="Text Box 81"/>
          <p:cNvSpPr txBox="1">
            <a:spLocks noChangeArrowheads="1"/>
          </p:cNvSpPr>
          <p:nvPr/>
        </p:nvSpPr>
        <p:spPr bwMode="auto">
          <a:xfrm>
            <a:off x="6553200" y="2286000"/>
            <a:ext cx="139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Mobile Node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7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7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7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7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67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6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7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83" grpId="0" animBg="1"/>
      <p:bldP spid="676884" grpId="0" animBg="1"/>
      <p:bldP spid="676885" grpId="0" animBg="1"/>
      <p:bldP spid="676886" grpId="0" animBg="1"/>
      <p:bldP spid="676887" grpId="0" animBg="1"/>
      <p:bldP spid="676888" grpId="0" animBg="1"/>
      <p:bldP spid="676889" grpId="0" animBg="1"/>
      <p:bldP spid="676890" grpId="0" animBg="1"/>
      <p:bldP spid="676891" grpId="0" animBg="1"/>
      <p:bldP spid="676893" grpId="0" animBg="1"/>
      <p:bldP spid="676894" grpId="0" animBg="1"/>
      <p:bldP spid="676895" grpId="0" animBg="1"/>
      <p:bldP spid="676896" grpId="0" animBg="1"/>
      <p:bldP spid="676897" grpId="0" animBg="1"/>
      <p:bldP spid="676898" grpId="0" animBg="1"/>
      <p:bldP spid="676899" grpId="0" animBg="1"/>
      <p:bldP spid="676900" grpId="0" animBg="1"/>
      <p:bldP spid="676901" grpId="0" animBg="1"/>
      <p:bldP spid="676902" grpId="0" animBg="1"/>
      <p:bldP spid="676903" grpId="0" animBg="1"/>
      <p:bldP spid="676904" grpId="0" animBg="1"/>
      <p:bldP spid="676905" grpId="0" animBg="1"/>
      <p:bldP spid="676906" grpId="0" animBg="1"/>
      <p:bldP spid="676907" grpId="0" animBg="1"/>
      <p:bldP spid="676908" grpId="0" animBg="1"/>
      <p:bldP spid="676909" grpId="0" animBg="1"/>
      <p:bldP spid="676910" grpId="0" animBg="1"/>
      <p:bldP spid="676911" grpId="0" animBg="1"/>
      <p:bldP spid="676912" grpId="0" animBg="1"/>
      <p:bldP spid="676913" grpId="0" animBg="1"/>
      <p:bldP spid="676914" grpId="0" animBg="1"/>
      <p:bldP spid="676915" grpId="0" animBg="1"/>
      <p:bldP spid="676916" grpId="0" animBg="1"/>
      <p:bldP spid="676917" grpId="0" animBg="1"/>
      <p:bldP spid="676918" grpId="0" animBg="1"/>
      <p:bldP spid="676919" grpId="0" animBg="1"/>
      <p:bldP spid="676920" grpId="0" animBg="1"/>
      <p:bldP spid="676921" grpId="0" animBg="1"/>
      <p:bldP spid="676922" grpId="0" animBg="1"/>
      <p:bldP spid="676923" grpId="0" animBg="1"/>
      <p:bldP spid="676924" grpId="0" animBg="1"/>
      <p:bldP spid="676925" grpId="0" animBg="1"/>
      <p:bldP spid="676926" grpId="0" animBg="1"/>
      <p:bldP spid="676927" grpId="0" animBg="1"/>
      <p:bldP spid="676928" grpId="0" animBg="1"/>
      <p:bldP spid="676929" grpId="0" animBg="1"/>
      <p:bldP spid="676930" grpId="0" animBg="1"/>
      <p:bldP spid="676931" grpId="0" animBg="1"/>
      <p:bldP spid="676932" grpId="0" animBg="1"/>
      <p:bldP spid="676933" grpId="0" animBg="1"/>
      <p:bldP spid="676934" grpId="0" animBg="1"/>
      <p:bldP spid="676935" grpId="0" animBg="1"/>
      <p:bldP spid="676936" grpId="0" animBg="1"/>
      <p:bldP spid="676937" grpId="0" animBg="1"/>
      <p:bldP spid="676938" grpId="0" animBg="1"/>
      <p:bldP spid="676939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67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12BD72A-0344-4EBF-AE1A-9C2A8F974486}" type="slidenum">
              <a:rPr lang="en-US"/>
              <a:pPr/>
              <a:t>123</a:t>
            </a:fld>
            <a:endParaRPr lang="en-US"/>
          </a:p>
        </p:txBody>
      </p:sp>
      <p:sp>
        <p:nvSpPr>
          <p:cNvPr id="246788" name="Freeform 128"/>
          <p:cNvSpPr>
            <a:spLocks/>
          </p:cNvSpPr>
          <p:nvPr/>
        </p:nvSpPr>
        <p:spPr bwMode="auto">
          <a:xfrm>
            <a:off x="4554538" y="2600325"/>
            <a:ext cx="3065462" cy="2527300"/>
          </a:xfrm>
          <a:custGeom>
            <a:avLst/>
            <a:gdLst>
              <a:gd name="T0" fmla="*/ 1757 w 1931"/>
              <a:gd name="T1" fmla="*/ 318 h 1592"/>
              <a:gd name="T2" fmla="*/ 1691 w 1931"/>
              <a:gd name="T3" fmla="*/ 702 h 1592"/>
              <a:gd name="T4" fmla="*/ 1865 w 1931"/>
              <a:gd name="T5" fmla="*/ 756 h 1592"/>
              <a:gd name="T6" fmla="*/ 1877 w 1931"/>
              <a:gd name="T7" fmla="*/ 1320 h 1592"/>
              <a:gd name="T8" fmla="*/ 1541 w 1931"/>
              <a:gd name="T9" fmla="*/ 1500 h 1592"/>
              <a:gd name="T10" fmla="*/ 1115 w 1931"/>
              <a:gd name="T11" fmla="*/ 1290 h 1592"/>
              <a:gd name="T12" fmla="*/ 725 w 1931"/>
              <a:gd name="T13" fmla="*/ 1584 h 1592"/>
              <a:gd name="T14" fmla="*/ 89 w 1931"/>
              <a:gd name="T15" fmla="*/ 1338 h 1592"/>
              <a:gd name="T16" fmla="*/ 191 w 1931"/>
              <a:gd name="T17" fmla="*/ 996 h 1592"/>
              <a:gd name="T18" fmla="*/ 273 w 1931"/>
              <a:gd name="T19" fmla="*/ 594 h 1592"/>
              <a:gd name="T20" fmla="*/ 521 w 1931"/>
              <a:gd name="T21" fmla="*/ 342 h 1592"/>
              <a:gd name="T22" fmla="*/ 995 w 1931"/>
              <a:gd name="T23" fmla="*/ 48 h 1592"/>
              <a:gd name="T24" fmla="*/ 1397 w 1931"/>
              <a:gd name="T25" fmla="*/ 54 h 1592"/>
              <a:gd name="T26" fmla="*/ 1757 w 1931"/>
              <a:gd name="T27" fmla="*/ 318 h 159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1"/>
              <a:gd name="T43" fmla="*/ 0 h 1592"/>
              <a:gd name="T44" fmla="*/ 1931 w 1931"/>
              <a:gd name="T45" fmla="*/ 1592 h 159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1" h="1592">
                <a:moveTo>
                  <a:pt x="1757" y="318"/>
                </a:moveTo>
                <a:cubicBezTo>
                  <a:pt x="1793" y="564"/>
                  <a:pt x="1673" y="629"/>
                  <a:pt x="1691" y="702"/>
                </a:cubicBezTo>
                <a:cubicBezTo>
                  <a:pt x="1709" y="775"/>
                  <a:pt x="1834" y="653"/>
                  <a:pt x="1865" y="756"/>
                </a:cubicBezTo>
                <a:cubicBezTo>
                  <a:pt x="1896" y="859"/>
                  <a:pt x="1931" y="1196"/>
                  <a:pt x="1877" y="1320"/>
                </a:cubicBezTo>
                <a:cubicBezTo>
                  <a:pt x="1823" y="1444"/>
                  <a:pt x="1668" y="1505"/>
                  <a:pt x="1541" y="1500"/>
                </a:cubicBezTo>
                <a:cubicBezTo>
                  <a:pt x="1414" y="1495"/>
                  <a:pt x="1251" y="1276"/>
                  <a:pt x="1115" y="1290"/>
                </a:cubicBezTo>
                <a:cubicBezTo>
                  <a:pt x="979" y="1304"/>
                  <a:pt x="896" y="1576"/>
                  <a:pt x="725" y="1584"/>
                </a:cubicBezTo>
                <a:cubicBezTo>
                  <a:pt x="554" y="1592"/>
                  <a:pt x="178" y="1436"/>
                  <a:pt x="89" y="1338"/>
                </a:cubicBezTo>
                <a:cubicBezTo>
                  <a:pt x="0" y="1240"/>
                  <a:pt x="160" y="1120"/>
                  <a:pt x="191" y="996"/>
                </a:cubicBezTo>
                <a:cubicBezTo>
                  <a:pt x="222" y="872"/>
                  <a:pt x="218" y="703"/>
                  <a:pt x="273" y="594"/>
                </a:cubicBezTo>
                <a:cubicBezTo>
                  <a:pt x="328" y="485"/>
                  <a:pt x="401" y="433"/>
                  <a:pt x="521" y="342"/>
                </a:cubicBezTo>
                <a:cubicBezTo>
                  <a:pt x="641" y="251"/>
                  <a:pt x="849" y="96"/>
                  <a:pt x="995" y="48"/>
                </a:cubicBezTo>
                <a:cubicBezTo>
                  <a:pt x="1141" y="0"/>
                  <a:pt x="1313" y="53"/>
                  <a:pt x="1397" y="54"/>
                </a:cubicBezTo>
                <a:cubicBezTo>
                  <a:pt x="1397" y="54"/>
                  <a:pt x="1709" y="174"/>
                  <a:pt x="1757" y="318"/>
                </a:cubicBezTo>
                <a:close/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Freeform 805"/>
          <p:cNvSpPr>
            <a:spLocks/>
          </p:cNvSpPr>
          <p:nvPr/>
        </p:nvSpPr>
        <p:spPr bwMode="auto">
          <a:xfrm>
            <a:off x="2009775" y="2892425"/>
            <a:ext cx="2578100" cy="1973263"/>
          </a:xfrm>
          <a:custGeom>
            <a:avLst/>
            <a:gdLst>
              <a:gd name="T0" fmla="*/ 177 w 1624"/>
              <a:gd name="T1" fmla="*/ 0 h 1243"/>
              <a:gd name="T2" fmla="*/ 35 w 1624"/>
              <a:gd name="T3" fmla="*/ 121 h 1243"/>
              <a:gd name="T4" fmla="*/ 30 w 1624"/>
              <a:gd name="T5" fmla="*/ 419 h 1243"/>
              <a:gd name="T6" fmla="*/ 216 w 1624"/>
              <a:gd name="T7" fmla="*/ 572 h 1243"/>
              <a:gd name="T8" fmla="*/ 264 w 1624"/>
              <a:gd name="T9" fmla="*/ 782 h 1243"/>
              <a:gd name="T10" fmla="*/ 463 w 1624"/>
              <a:gd name="T11" fmla="*/ 911 h 1243"/>
              <a:gd name="T12" fmla="*/ 1044 w 1624"/>
              <a:gd name="T13" fmla="*/ 1190 h 1243"/>
              <a:gd name="T14" fmla="*/ 1398 w 1624"/>
              <a:gd name="T15" fmla="*/ 1196 h 1243"/>
              <a:gd name="T16" fmla="*/ 1506 w 1624"/>
              <a:gd name="T17" fmla="*/ 908 h 1243"/>
              <a:gd name="T18" fmla="*/ 1554 w 1624"/>
              <a:gd name="T19" fmla="*/ 554 h 1243"/>
              <a:gd name="T20" fmla="*/ 1086 w 1624"/>
              <a:gd name="T21" fmla="*/ 206 h 1243"/>
              <a:gd name="T22" fmla="*/ 972 w 1624"/>
              <a:gd name="T23" fmla="*/ 62 h 1243"/>
              <a:gd name="T24" fmla="*/ 552 w 1624"/>
              <a:gd name="T25" fmla="*/ 20 h 12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4"/>
              <a:gd name="T40" fmla="*/ 0 h 1243"/>
              <a:gd name="T41" fmla="*/ 1624 w 1624"/>
              <a:gd name="T42" fmla="*/ 1243 h 12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4" h="1243">
                <a:moveTo>
                  <a:pt x="177" y="0"/>
                </a:moveTo>
                <a:cubicBezTo>
                  <a:pt x="94" y="5"/>
                  <a:pt x="59" y="52"/>
                  <a:pt x="35" y="121"/>
                </a:cubicBezTo>
                <a:cubicBezTo>
                  <a:pt x="10" y="191"/>
                  <a:pt x="0" y="344"/>
                  <a:pt x="30" y="419"/>
                </a:cubicBezTo>
                <a:cubicBezTo>
                  <a:pt x="60" y="494"/>
                  <a:pt x="177" y="512"/>
                  <a:pt x="216" y="572"/>
                </a:cubicBezTo>
                <a:cubicBezTo>
                  <a:pt x="255" y="632"/>
                  <a:pt x="223" y="726"/>
                  <a:pt x="264" y="782"/>
                </a:cubicBezTo>
                <a:cubicBezTo>
                  <a:pt x="305" y="838"/>
                  <a:pt x="333" y="843"/>
                  <a:pt x="463" y="911"/>
                </a:cubicBezTo>
                <a:cubicBezTo>
                  <a:pt x="593" y="979"/>
                  <a:pt x="888" y="1143"/>
                  <a:pt x="1044" y="1190"/>
                </a:cubicBezTo>
                <a:cubicBezTo>
                  <a:pt x="1200" y="1237"/>
                  <a:pt x="1321" y="1243"/>
                  <a:pt x="1398" y="1196"/>
                </a:cubicBezTo>
                <a:cubicBezTo>
                  <a:pt x="1475" y="1149"/>
                  <a:pt x="1480" y="1015"/>
                  <a:pt x="1506" y="908"/>
                </a:cubicBezTo>
                <a:cubicBezTo>
                  <a:pt x="1532" y="801"/>
                  <a:pt x="1624" y="671"/>
                  <a:pt x="1554" y="554"/>
                </a:cubicBezTo>
                <a:cubicBezTo>
                  <a:pt x="1484" y="437"/>
                  <a:pt x="1183" y="288"/>
                  <a:pt x="1086" y="206"/>
                </a:cubicBezTo>
                <a:cubicBezTo>
                  <a:pt x="989" y="124"/>
                  <a:pt x="1061" y="93"/>
                  <a:pt x="972" y="62"/>
                </a:cubicBezTo>
                <a:cubicBezTo>
                  <a:pt x="883" y="31"/>
                  <a:pt x="639" y="29"/>
                  <a:pt x="552" y="20"/>
                </a:cubicBezTo>
              </a:path>
            </a:pathLst>
          </a:cu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Rectangle 258"/>
          <p:cNvSpPr>
            <a:spLocks noChangeArrowheads="1"/>
          </p:cNvSpPr>
          <p:nvPr/>
        </p:nvSpPr>
        <p:spPr bwMode="auto">
          <a:xfrm>
            <a:off x="214313" y="601663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pic>
        <p:nvPicPr>
          <p:cNvPr id="246791" name="Picture 288" descr="e2gmc3y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89175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2" name="Text Box 289"/>
          <p:cNvSpPr txBox="1">
            <a:spLocks noChangeArrowheads="1"/>
          </p:cNvSpPr>
          <p:nvPr/>
        </p:nvSpPr>
        <p:spPr bwMode="auto">
          <a:xfrm>
            <a:off x="5291138" y="1995488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46793" name="Group 292"/>
          <p:cNvGrpSpPr>
            <a:grpSpLocks/>
          </p:cNvGrpSpPr>
          <p:nvPr/>
        </p:nvGrpSpPr>
        <p:grpSpPr bwMode="auto">
          <a:xfrm>
            <a:off x="2206625" y="3184525"/>
            <a:ext cx="1020763" cy="841375"/>
            <a:chOff x="1807" y="2856"/>
            <a:chExt cx="803" cy="674"/>
          </a:xfrm>
        </p:grpSpPr>
        <p:sp>
          <p:nvSpPr>
            <p:cNvPr id="247524" name="AutoShape 293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5" name="AutoShape 294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6" name="AutoShape 295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7" name="AutoShape 296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528" name="Group 297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47626" name="Line 2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7" name="Line 2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8" name="Line 3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29" name="Line 3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0" name="Line 3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1" name="Line 3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2" name="Line 3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3" name="Line 3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4" name="Line 3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5" name="Line 3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6" name="Line 3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7" name="Line 3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8" name="Line 3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39" name="Line 3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40" name="Line 3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41" name="Group 3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52" name="Line 3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3" name="Line 3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4" name="Line 3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5" name="Line 3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2" name="Group 3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48" name="Line 3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9" name="Line 3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0" name="Line 3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51" name="Line 3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43" name="Group 3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44" name="Line 3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5" name="Line 3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6" name="Line 3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47" name="Line 3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29" name="Group 328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47596" name="Line 3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7" name="Line 3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8" name="Line 3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99" name="Line 3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0" name="Line 3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1" name="Line 3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2" name="Line 3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3" name="Line 3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4" name="Line 3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5" name="Line 3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6" name="Line 3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7" name="Line 3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8" name="Line 3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09" name="Line 3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610" name="Line 3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611" name="Group 3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622" name="Line 3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3" name="Line 3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4" name="Line 3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5" name="Line 3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2" name="Group 3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618" name="Line 3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9" name="Line 3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0" name="Line 3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21" name="Line 3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613" name="Group 3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614" name="Line 3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5" name="Line 3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6" name="Line 3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617" name="Line 3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0" name="Group 359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47566" name="Line 3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7" name="Line 3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8" name="Line 3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69" name="Line 3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0" name="Line 3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1" name="Line 3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2" name="Line 3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3" name="Line 3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4" name="Line 3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5" name="Line 3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6" name="Line 3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7" name="Line 3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8" name="Line 3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79" name="Line 3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80" name="Line 3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81" name="Group 3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92" name="Line 3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3" name="Line 3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4" name="Line 3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5" name="Line 3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2" name="Group 3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88" name="Line 3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9" name="Line 3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0" name="Line 3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91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83" name="Group 3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84" name="Line 3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5" name="Line 3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6" name="Line 3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87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531" name="Group 390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47536" name="Line 39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7" name="Line 39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8" name="Line 39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39" name="Line 39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0" name="Line 39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1" name="Line 39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2" name="Line 39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3" name="Line 39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4" name="Line 39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5" name="Line 40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6" name="Line 40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7" name="Line 40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8" name="Line 40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49" name="Line 40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550" name="Line 40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551" name="Group 40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562" name="Line 4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3" name="Line 4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4" name="Line 4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5" name="Line 4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2" name="Group 41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558" name="Line 41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9" name="Line 41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0" name="Line 41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61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553" name="Group 41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554" name="Line 41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5" name="Line 4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6" name="Line 41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57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532" name="Line 421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3" name="Line 422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4" name="Line 423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35" name="Line 424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4" name="Group 425"/>
          <p:cNvGrpSpPr>
            <a:grpSpLocks/>
          </p:cNvGrpSpPr>
          <p:nvPr/>
        </p:nvGrpSpPr>
        <p:grpSpPr bwMode="auto">
          <a:xfrm>
            <a:off x="2813050" y="3108325"/>
            <a:ext cx="977900" cy="330200"/>
            <a:chOff x="717" y="1160"/>
            <a:chExt cx="616" cy="208"/>
          </a:xfrm>
        </p:grpSpPr>
        <p:sp>
          <p:nvSpPr>
            <p:cNvPr id="247522" name="Rectangle 426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23" name="Text Box 427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5" name="Group 428"/>
          <p:cNvGrpSpPr>
            <a:grpSpLocks/>
          </p:cNvGrpSpPr>
          <p:nvPr/>
        </p:nvGrpSpPr>
        <p:grpSpPr bwMode="auto">
          <a:xfrm>
            <a:off x="3127375" y="3830638"/>
            <a:ext cx="1016000" cy="931862"/>
            <a:chOff x="291" y="1263"/>
            <a:chExt cx="640" cy="587"/>
          </a:xfrm>
        </p:grpSpPr>
        <p:sp>
          <p:nvSpPr>
            <p:cNvPr id="247355" name="AutoShape 429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6" name="AutoShape 430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57" name="AutoShape 431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358" name="Group 432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47490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491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492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3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4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5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6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7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8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99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0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1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2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3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4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5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506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507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8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9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0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21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8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4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5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6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7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09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510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1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2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513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359" name="Group 465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47460" name="Line 4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1" name="Line 4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2" name="Line 4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3" name="Line 4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4" name="Line 4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5" name="Line 4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6" name="Line 4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7" name="Line 4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8" name="Line 4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69" name="Line 4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0" name="Line 4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1" name="Line 4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2" name="Line 4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3" name="Line 4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74" name="Line 4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75" name="Group 4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86" name="Line 4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7" name="Line 4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8" name="Line 4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9" name="Line 4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6" name="Group 4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82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3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4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5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77" name="Group 4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78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79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0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81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0" name="Group 496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47430" name="Line 4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1" name="Line 4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2" name="Line 4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3" name="Line 5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4" name="Line 5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5" name="Line 5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6" name="Line 5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7" name="Line 5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8" name="Line 5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39" name="Line 5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0" name="Line 5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1" name="Line 5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2" name="Line 5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3" name="Line 5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44" name="Line 5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45" name="Group 5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56" name="Line 5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7" name="Line 5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8" name="Line 5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9" name="Line 5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6" name="Group 5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5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47" name="Group 5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48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49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0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51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361" name="Group 527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47400" name="Line 52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1" name="Line 52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2" name="Line 53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3" name="Line 53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4" name="Line 53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5" name="Line 53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6" name="Line 53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7" name="Line 53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8" name="Line 53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09" name="Line 53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0" name="Line 53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1" name="Line 53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2" name="Line 54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3" name="Line 54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414" name="Line 54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415" name="Group 54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426" name="Line 5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7" name="Line 5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8" name="Line 5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9" name="Line 5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6" name="Group 54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422" name="Line 5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3" name="Line 5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4" name="Line 5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5" name="Line 5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417" name="Group 55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418" name="Line 5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19" name="Line 5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0" name="Line 5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421" name="Line 5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362" name="Line 558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3" name="Line 559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4" name="Line 560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5" name="Line 561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366" name="Group 562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47368" name="AutoShape 56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69" name="Group 56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70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1" name="Line 56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2" name="Line 56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3" name="Line 56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4" name="Line 56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5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6" name="Line 57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7" name="Line 57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8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79" name="Line 57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0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2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3" name="Line 57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84" name="Line 57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85" name="Group 58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6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7" name="Line 58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8" name="Line 58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9" name="Line 5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6" name="Group 58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92" name="Line 58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3" name="Line 5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4" name="Line 58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5" name="Line 5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87" name="Group 59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88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89" name="Line 5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0" name="Line 59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91" name="Line 5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367" name="Line 595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6" name="Group 597"/>
          <p:cNvGrpSpPr>
            <a:grpSpLocks/>
          </p:cNvGrpSpPr>
          <p:nvPr/>
        </p:nvGrpSpPr>
        <p:grpSpPr bwMode="auto">
          <a:xfrm>
            <a:off x="4760913" y="3881438"/>
            <a:ext cx="1309687" cy="1147762"/>
            <a:chOff x="146" y="711"/>
            <a:chExt cx="825" cy="723"/>
          </a:xfrm>
        </p:grpSpPr>
        <p:sp>
          <p:nvSpPr>
            <p:cNvPr id="247152" name="AutoShape 598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3" name="AutoShape 599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54" name="Group 600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323" name="AutoShape 601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324" name="Group 602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325" name="Line 603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6" name="Line 604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7" name="Line 605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8" name="Line 606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9" name="Line 607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0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1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2" name="Line 610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3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4" name="Line 612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5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6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8" name="Line 616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39" name="Line 617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340" name="Group 618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351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2" name="Line 6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3" name="Line 6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4" name="Line 6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1" name="Group 623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8" name="Line 6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9" name="Line 6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50" name="Line 6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342" name="Group 628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343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4" name="Line 6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5" name="Line 63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346" name="Line 63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7155" name="Group 633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293" name="Line 63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4" name="Line 63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5" name="Line 63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6" name="Line 63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7" name="Line 63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8" name="Line 63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99" name="Line 64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0" name="Line 64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1" name="Line 64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2" name="Line 64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3" name="Line 64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4" name="Line 64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5" name="Line 64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6" name="Line 64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307" name="Line 64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308" name="Group 64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319" name="Line 6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0" name="Line 6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1" name="Line 6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22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09" name="Group 65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315" name="Line 6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6" name="Line 6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7" name="Line 6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8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310" name="Group 65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311" name="Line 66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2" name="Line 66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3" name="Line 66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314" name="Line 6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156" name="Group 664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263" name="Line 66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4" name="Line 66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5" name="Line 66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6" name="Line 66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7" name="Line 66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8" name="Line 67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69" name="Line 67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0" name="Line 67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1" name="Line 67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2" name="Line 67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3" name="Line 67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4" name="Line 67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5" name="Line 67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6" name="Line 67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77" name="Line 67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78" name="Group 68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89" name="Line 6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0" name="Line 6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1" name="Line 6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92" name="Line 6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79" name="Group 68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85" name="Line 6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6" name="Line 6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7" name="Line 6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8" name="Line 6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80" name="Group 69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81" name="Line 6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2" name="Line 6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3" name="Line 6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84" name="Line 6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57" name="Line 695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8" name="Line 696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9" name="Line 697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0" name="Line 698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1" name="Group 699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231" name="AutoShape 70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232" name="Group 70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233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4" name="Line 70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5" name="Line 70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6" name="Line 70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7" name="Line 70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8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39" name="Line 70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0" name="Line 70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1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2" name="Line 71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3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4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5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6" name="Line 71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47" name="Line 71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248" name="Group 71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9" name="Line 7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0" name="Line 7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1" name="Line 7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62" name="Line 7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49" name="Group 72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5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6" name="Line 7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7" name="Line 7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8" name="Line 7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250" name="Group 72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251" name="Line 7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2" name="Line 7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3" name="Line 7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254" name="Line 7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7162" name="Line 732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3" name="Group 733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229" name="Rectangle 734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30" name="Text Box 735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7164" name="AutoShape 736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5" name="Group 737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7199" name="Line 73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0" name="Line 73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1" name="Line 74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2" name="Line 74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3" name="Line 74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4" name="Line 74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5" name="Line 74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6" name="Line 74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7" name="Line 74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8" name="Line 74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09" name="Line 74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0" name="Line 74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1" name="Line 75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2" name="Line 75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213" name="Line 75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214" name="Group 75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225" name="Line 75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6" name="Line 7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7" name="Line 75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8" name="Line 7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5" name="Group 75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221" name="Line 7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2" name="Line 7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3" name="Line 7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4" name="Line 7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216" name="Group 76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217" name="Line 7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8" name="Line 7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19" name="Line 7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220" name="Line 7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6" name="AutoShape 768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7167" name="Group 769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7169" name="Line 7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0" name="Line 7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1" name="Line 7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2" name="Line 7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3" name="Line 7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4" name="Line 7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5" name="Line 7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6" name="Line 7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7" name="Line 7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8" name="Line 7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79" name="Line 7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0" name="Line 7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1" name="Line 7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2" name="Line 7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83" name="Line 7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84" name="Group 7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95" name="Line 7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6" name="Line 7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7" name="Line 7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8" name="Line 7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5" name="Group 7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91" name="Line 7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2" name="Line 7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3" name="Line 7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4" name="Line 7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86" name="Group 7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87" name="Line 7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8" name="Line 7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89" name="Line 7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90" name="Line 7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7168" name="Line 800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7" name="Group 802"/>
          <p:cNvGrpSpPr>
            <a:grpSpLocks/>
          </p:cNvGrpSpPr>
          <p:nvPr/>
        </p:nvGrpSpPr>
        <p:grpSpPr bwMode="auto">
          <a:xfrm>
            <a:off x="3763963" y="3609975"/>
            <a:ext cx="623887" cy="330200"/>
            <a:chOff x="2647" y="2987"/>
            <a:chExt cx="393" cy="208"/>
          </a:xfrm>
        </p:grpSpPr>
        <p:sp>
          <p:nvSpPr>
            <p:cNvPr id="247150" name="Rectangle 803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151" name="Text Box 804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46798" name="Group 806"/>
          <p:cNvGrpSpPr>
            <a:grpSpLocks/>
          </p:cNvGrpSpPr>
          <p:nvPr/>
        </p:nvGrpSpPr>
        <p:grpSpPr bwMode="auto">
          <a:xfrm>
            <a:off x="6122988" y="3700463"/>
            <a:ext cx="1309687" cy="1147762"/>
            <a:chOff x="146" y="711"/>
            <a:chExt cx="825" cy="723"/>
          </a:xfrm>
        </p:grpSpPr>
        <p:sp>
          <p:nvSpPr>
            <p:cNvPr id="246947" name="AutoShape 807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948" name="AutoShape 808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49" name="Group 809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47118" name="AutoShape 810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119" name="Group 811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120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1" name="Line 813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2" name="Line 814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3" name="Line 815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4" name="Line 816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5" name="Line 817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6" name="Line 818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7" name="Line 819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8" name="Line 820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29" name="Line 821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0" name="Line 822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1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2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3" name="Line 825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34" name="Line 826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135" name="Group 827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6" name="Line 82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7" name="Line 82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8" name="Line 83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9" name="Line 83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6" name="Group 832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142" name="Line 83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3" name="Line 83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4" name="Line 83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5" name="Line 83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137" name="Group 837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138" name="Line 83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39" name="Line 83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0" name="Line 84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141" name="Line 84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46950" name="Group 842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47088" name="Line 8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89" name="Line 8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0" name="Line 8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1" name="Line 8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2" name="Line 8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3" name="Line 8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4" name="Line 8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5" name="Line 8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6" name="Line 8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7" name="Line 8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8" name="Line 8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99" name="Line 8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0" name="Line 8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1" name="Line 8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102" name="Line 8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103" name="Group 8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114" name="Line 8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5" name="Line 8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6" name="Line 8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7" name="Line 8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4" name="Group 8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110" name="Line 8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1" name="Line 8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2" name="Line 8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13" name="Line 8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105" name="Group 8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106" name="Line 8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7" name="Line 8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8" name="Line 8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109" name="Line 8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951" name="Group 873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47058" name="Line 8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59" name="Line 8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0" name="Line 8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1" name="Line 8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2" name="Line 8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3" name="Line 8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4" name="Line 8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5" name="Line 8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6" name="Line 8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7" name="Line 8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8" name="Line 8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69" name="Line 8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0" name="Line 8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1" name="Line 8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72" name="Line 8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73" name="Group 8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84" name="Line 8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5" name="Line 8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6" name="Line 8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7" name="Line 8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4" name="Group 8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80" name="Line 8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1" name="Line 8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2" name="Line 8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83" name="Line 8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75" name="Group 8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76" name="Line 9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7" name="Line 9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8" name="Line 9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79" name="Line 9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52" name="Line 904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3" name="Line 905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4" name="Line 906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5" name="Line 907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6" name="Group 908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47026" name="AutoShape 909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027" name="Group 910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47028" name="Line 911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9" name="Line 912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0" name="Line 913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1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2" name="Line 915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3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4" name="Line 917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5" name="Line 918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6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7" name="Line 920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8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39" name="Line 922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0" name="Line 923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1" name="Line 924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42" name="Line 925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47043" name="Group 926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4" name="Line 92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5" name="Line 92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6" name="Line 92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7" name="Line 93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4" name="Group 931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47050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1" name="Line 93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2" name="Line 93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53" name="Line 93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045" name="Group 936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47046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7" name="Line 93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8" name="Line 93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7049" name="Line 94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46957" name="Line 941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958" name="Group 942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47024" name="Rectangle 943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025" name="Text Box 944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46959" name="AutoShape 945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0" name="Group 946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46994" name="Line 94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5" name="Line 94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6" name="Line 94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7" name="Line 95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8" name="Line 95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99" name="Line 95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0" name="Line 95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1" name="Line 95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2" name="Line 95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3" name="Line 95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4" name="Line 95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5" name="Line 95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6" name="Line 95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7" name="Line 96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7008" name="Line 96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7009" name="Group 96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7020" name="Line 96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1" name="Line 96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2" name="Line 96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23" name="Line 96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0" name="Group 96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7016" name="Line 96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7" name="Line 96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8" name="Line 97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9" name="Line 9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7011" name="Group 97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7012" name="Line 97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3" name="Line 97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4" name="Line 97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7015" name="Line 9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1" name="AutoShape 977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962" name="Group 978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46964" name="Line 97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5" name="Line 98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6" name="Line 98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7" name="Line 98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8" name="Line 98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69" name="Line 98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0" name="Line 98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1" name="Line 98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2" name="Line 98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3" name="Line 98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4" name="Line 98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5" name="Line 99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6" name="Line 99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7" name="Line 99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78" name="Line 99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79" name="Group 99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90" name="Line 9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1" name="Line 9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2" name="Line 9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93" name="Line 9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0" name="Group 99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86" name="Line 10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7" name="Line 10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8" name="Line 10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9" name="Line 10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81" name="Group 100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82" name="Line 100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3" name="Line 100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4" name="Line 100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85" name="Line 10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963" name="Line 1009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799" name="Group 122"/>
          <p:cNvGrpSpPr>
            <a:grpSpLocks/>
          </p:cNvGrpSpPr>
          <p:nvPr/>
        </p:nvGrpSpPr>
        <p:grpSpPr bwMode="auto">
          <a:xfrm>
            <a:off x="5394325" y="2746375"/>
            <a:ext cx="1749425" cy="841375"/>
            <a:chOff x="1064" y="824"/>
            <a:chExt cx="1102" cy="530"/>
          </a:xfrm>
        </p:grpSpPr>
        <p:sp>
          <p:nvSpPr>
            <p:cNvPr id="246812" name="AutoShape 1011"/>
            <p:cNvSpPr>
              <a:spLocks noChangeArrowheads="1"/>
            </p:cNvSpPr>
            <p:nvPr/>
          </p:nvSpPr>
          <p:spPr bwMode="auto">
            <a:xfrm>
              <a:off x="1534" y="82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3" name="AutoShape 1012"/>
            <p:cNvSpPr>
              <a:spLocks noChangeArrowheads="1"/>
            </p:cNvSpPr>
            <p:nvPr/>
          </p:nvSpPr>
          <p:spPr bwMode="auto">
            <a:xfrm>
              <a:off x="1726" y="114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4" name="AutoShape 1013"/>
            <p:cNvSpPr>
              <a:spLocks noChangeArrowheads="1"/>
            </p:cNvSpPr>
            <p:nvPr/>
          </p:nvSpPr>
          <p:spPr bwMode="auto">
            <a:xfrm>
              <a:off x="1723" y="92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15" name="AutoShape 1014"/>
            <p:cNvSpPr>
              <a:spLocks noChangeArrowheads="1"/>
            </p:cNvSpPr>
            <p:nvPr/>
          </p:nvSpPr>
          <p:spPr bwMode="auto">
            <a:xfrm>
              <a:off x="1914" y="103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6816" name="Group 1015"/>
            <p:cNvGrpSpPr>
              <a:grpSpLocks/>
            </p:cNvGrpSpPr>
            <p:nvPr/>
          </p:nvGrpSpPr>
          <p:grpSpPr bwMode="auto">
            <a:xfrm>
              <a:off x="2014" y="1065"/>
              <a:ext cx="58" cy="114"/>
              <a:chOff x="3796" y="1043"/>
              <a:chExt cx="865" cy="1237"/>
            </a:xfrm>
          </p:grpSpPr>
          <p:sp>
            <p:nvSpPr>
              <p:cNvPr id="246917" name="Line 101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8" name="Line 101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19" name="Line 101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0" name="Line 101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1" name="Line 102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2" name="Line 102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3" name="Line 102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4" name="Line 102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5" name="Line 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6" name="Line 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7" name="Line 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8" name="Line 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29" name="Line 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0" name="Line 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31" name="Line 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32" name="Group 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43" name="Line 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4" name="Line 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5" name="Line 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6" name="Line 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3" name="Group 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39" name="Line 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0" name="Line 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1" name="Line 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42" name="Line 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34" name="Group 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35" name="Line 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6" name="Line 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7" name="Line 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38" name="Line 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7" name="Group 22"/>
            <p:cNvGrpSpPr>
              <a:grpSpLocks/>
            </p:cNvGrpSpPr>
            <p:nvPr/>
          </p:nvGrpSpPr>
          <p:grpSpPr bwMode="auto">
            <a:xfrm>
              <a:off x="1820" y="964"/>
              <a:ext cx="58" cy="114"/>
              <a:chOff x="3796" y="1043"/>
              <a:chExt cx="865" cy="1237"/>
            </a:xfrm>
          </p:grpSpPr>
          <p:sp>
            <p:nvSpPr>
              <p:cNvPr id="246887" name="Line 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8" name="Line 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89" name="Line 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0" name="Line 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1" name="Line 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2" name="Line 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3" name="Line 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4" name="Line 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5" name="Line 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6" name="Line 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7" name="Line 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8" name="Line 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99" name="Line 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0" name="Line 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901" name="Line 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902" name="Group 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913" name="Line 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4" name="Line 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5" name="Line 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6" name="Line 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3" name="Group 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909" name="Line 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0" name="Line 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1" name="Line 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12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904" name="Group 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905" name="Line 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6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7" name="Line 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908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8" name="Group 53"/>
            <p:cNvGrpSpPr>
              <a:grpSpLocks/>
            </p:cNvGrpSpPr>
            <p:nvPr/>
          </p:nvGrpSpPr>
          <p:grpSpPr bwMode="auto">
            <a:xfrm>
              <a:off x="1829" y="1175"/>
              <a:ext cx="57" cy="113"/>
              <a:chOff x="3796" y="1043"/>
              <a:chExt cx="865" cy="1237"/>
            </a:xfrm>
          </p:grpSpPr>
          <p:sp>
            <p:nvSpPr>
              <p:cNvPr id="246857" name="Line 5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8" name="Line 5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59" name="Line 5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0" name="Line 5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1" name="Line 5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2" name="Line 5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3" name="Line 6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4" name="Line 6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5" name="Line 6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6" name="Line 6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7" name="Line 6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8" name="Line 6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69" name="Line 6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0" name="Line 6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71" name="Line 6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72" name="Group 6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83" name="Line 7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4" name="Line 7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5" name="Line 7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6" name="Line 7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3" name="Group 7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79" name="Line 7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0" name="Line 7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1" name="Line 7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82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74" name="Group 7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75" name="Line 8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6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7" name="Line 8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78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6819" name="Group 84"/>
            <p:cNvGrpSpPr>
              <a:grpSpLocks/>
            </p:cNvGrpSpPr>
            <p:nvPr/>
          </p:nvGrpSpPr>
          <p:grpSpPr bwMode="auto">
            <a:xfrm>
              <a:off x="1636" y="858"/>
              <a:ext cx="57" cy="114"/>
              <a:chOff x="3796" y="1043"/>
              <a:chExt cx="865" cy="1237"/>
            </a:xfrm>
          </p:grpSpPr>
          <p:sp>
            <p:nvSpPr>
              <p:cNvPr id="246827" name="Line 85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8" name="Line 86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29" name="Line 87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0" name="Line 88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1" name="Line 89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2" name="Line 90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3" name="Line 91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4" name="Line 92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5" name="Line 93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6" name="Line 94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7" name="Line 95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8" name="Line 96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39" name="Line 97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0" name="Line 98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6841" name="Line 99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46842" name="Group 100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46853" name="Line 10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4" name="Line 10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5" name="Line 10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6" name="Line 10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3" name="Group 105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46849" name="Line 10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0" name="Line 10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1" name="Line 10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52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6844" name="Group 110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46845" name="Line 11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6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7" name="Line 11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848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6820" name="Line 115"/>
            <p:cNvSpPr>
              <a:spLocks noChangeShapeType="1"/>
            </p:cNvSpPr>
            <p:nvPr/>
          </p:nvSpPr>
          <p:spPr bwMode="auto">
            <a:xfrm flipH="1">
              <a:off x="1511" y="1158"/>
              <a:ext cx="54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1" name="Line 116"/>
            <p:cNvSpPr>
              <a:spLocks noChangeShapeType="1"/>
            </p:cNvSpPr>
            <p:nvPr/>
          </p:nvSpPr>
          <p:spPr bwMode="auto">
            <a:xfrm flipH="1" flipV="1">
              <a:off x="1509" y="1184"/>
              <a:ext cx="361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2" name="Line 117"/>
            <p:cNvSpPr>
              <a:spLocks noChangeShapeType="1"/>
            </p:cNvSpPr>
            <p:nvPr/>
          </p:nvSpPr>
          <p:spPr bwMode="auto">
            <a:xfrm flipH="1">
              <a:off x="1454" y="1070"/>
              <a:ext cx="41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23" name="Line 118"/>
            <p:cNvSpPr>
              <a:spLocks noChangeShapeType="1"/>
            </p:cNvSpPr>
            <p:nvPr/>
          </p:nvSpPr>
          <p:spPr bwMode="auto">
            <a:xfrm flipH="1">
              <a:off x="1502" y="958"/>
              <a:ext cx="178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824" name="Group 119"/>
            <p:cNvGrpSpPr>
              <a:grpSpLocks/>
            </p:cNvGrpSpPr>
            <p:nvPr/>
          </p:nvGrpSpPr>
          <p:grpSpPr bwMode="auto">
            <a:xfrm>
              <a:off x="1064" y="1052"/>
              <a:ext cx="616" cy="208"/>
              <a:chOff x="717" y="1160"/>
              <a:chExt cx="616" cy="208"/>
            </a:xfrm>
          </p:grpSpPr>
          <p:sp>
            <p:nvSpPr>
              <p:cNvPr id="246825" name="Rectangle 120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826" name="Text Box 121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</p:grpSp>
      <p:sp>
        <p:nvSpPr>
          <p:cNvPr id="246800" name="Line 123"/>
          <p:cNvSpPr>
            <a:spLocks noChangeShapeType="1"/>
          </p:cNvSpPr>
          <p:nvPr/>
        </p:nvSpPr>
        <p:spPr bwMode="auto">
          <a:xfrm flipV="1">
            <a:off x="3609975" y="3000375"/>
            <a:ext cx="68580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1" name="Line 124"/>
          <p:cNvSpPr>
            <a:spLocks noChangeShapeType="1"/>
          </p:cNvSpPr>
          <p:nvPr/>
        </p:nvSpPr>
        <p:spPr bwMode="auto">
          <a:xfrm flipV="1">
            <a:off x="4076700" y="3152775"/>
            <a:ext cx="3714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2" name="Line 125"/>
          <p:cNvSpPr>
            <a:spLocks noChangeShapeType="1"/>
          </p:cNvSpPr>
          <p:nvPr/>
        </p:nvSpPr>
        <p:spPr bwMode="auto">
          <a:xfrm flipH="1" flipV="1">
            <a:off x="4676775" y="3228975"/>
            <a:ext cx="5905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3" name="Line 126"/>
          <p:cNvSpPr>
            <a:spLocks noChangeShapeType="1"/>
          </p:cNvSpPr>
          <p:nvPr/>
        </p:nvSpPr>
        <p:spPr bwMode="auto">
          <a:xfrm flipH="1" flipV="1">
            <a:off x="4876800" y="3257550"/>
            <a:ext cx="148590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4" name="Line 127"/>
          <p:cNvSpPr>
            <a:spLocks noChangeShapeType="1"/>
          </p:cNvSpPr>
          <p:nvPr/>
        </p:nvSpPr>
        <p:spPr bwMode="auto">
          <a:xfrm flipH="1" flipV="1">
            <a:off x="4772025" y="3114675"/>
            <a:ext cx="771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5" name="Freeform 282"/>
          <p:cNvSpPr>
            <a:spLocks/>
          </p:cNvSpPr>
          <p:nvPr/>
        </p:nvSpPr>
        <p:spPr bwMode="auto">
          <a:xfrm>
            <a:off x="3711575" y="18542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806" name="Text Box 283"/>
          <p:cNvSpPr txBox="1">
            <a:spLocks noChangeArrowheads="1"/>
          </p:cNvSpPr>
          <p:nvPr/>
        </p:nvSpPr>
        <p:spPr bwMode="auto">
          <a:xfrm>
            <a:off x="3902075" y="2247900"/>
            <a:ext cx="1247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wired public 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46807" name="Line 129"/>
          <p:cNvSpPr>
            <a:spLocks noChangeShapeType="1"/>
          </p:cNvSpPr>
          <p:nvPr/>
        </p:nvSpPr>
        <p:spPr bwMode="auto">
          <a:xfrm flipV="1">
            <a:off x="5067300" y="2514600"/>
            <a:ext cx="3429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08" name="Text Box 130"/>
          <p:cNvSpPr txBox="1">
            <a:spLocks noChangeArrowheads="1"/>
          </p:cNvSpPr>
          <p:nvPr/>
        </p:nvSpPr>
        <p:spPr bwMode="auto">
          <a:xfrm>
            <a:off x="2468563" y="5503863"/>
            <a:ext cx="363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cellular networks,</a:t>
            </a:r>
          </a:p>
          <a:p>
            <a:r>
              <a:rPr lang="en-US"/>
              <a:t>operated by different providers</a:t>
            </a:r>
          </a:p>
        </p:txBody>
      </p:sp>
      <p:sp>
        <p:nvSpPr>
          <p:cNvPr id="246809" name="Line 131"/>
          <p:cNvSpPr>
            <a:spLocks noChangeShapeType="1"/>
          </p:cNvSpPr>
          <p:nvPr/>
        </p:nvSpPr>
        <p:spPr bwMode="auto">
          <a:xfrm flipH="1" flipV="1">
            <a:off x="3854450" y="4910138"/>
            <a:ext cx="309563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0" name="Line 132"/>
          <p:cNvSpPr>
            <a:spLocks noChangeShapeType="1"/>
          </p:cNvSpPr>
          <p:nvPr/>
        </p:nvSpPr>
        <p:spPr bwMode="auto">
          <a:xfrm flipV="1">
            <a:off x="4160838" y="5006975"/>
            <a:ext cx="873125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6811" name="Text Box 133"/>
          <p:cNvSpPr txBox="1">
            <a:spLocks noChangeArrowheads="1"/>
          </p:cNvSpPr>
          <p:nvPr/>
        </p:nvSpPr>
        <p:spPr bwMode="auto">
          <a:xfrm>
            <a:off x="1328738" y="1733550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recall: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8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488DFE-CE1D-4A56-9CD3-C2E3DF5B856E}" type="slidenum">
              <a:rPr lang="en-US"/>
              <a:pPr/>
              <a:t>124</a:t>
            </a:fld>
            <a:endParaRPr lang="en-US"/>
          </a:p>
        </p:txBody>
      </p:sp>
      <p:sp>
        <p:nvSpPr>
          <p:cNvPr id="248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Handling mobility in cellular networks</a:t>
            </a:r>
          </a:p>
        </p:txBody>
      </p:sp>
      <p:sp>
        <p:nvSpPr>
          <p:cNvPr id="248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home network:</a:t>
            </a:r>
            <a:r>
              <a:rPr lang="en-US" sz="2400" smtClean="0"/>
              <a:t> network of cellular provider you subscribe to (e.g., Sprint PCS, Verizon)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home location register (HLR):</a:t>
            </a:r>
            <a:r>
              <a:rPr lang="en-US" smtClean="0"/>
              <a:t> database in home network containing permanent cell phone #, profile information (services, preferences, billing), information about current location (could be in another network)</a:t>
            </a:r>
          </a:p>
          <a:p>
            <a:pPr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visited network:</a:t>
            </a:r>
            <a:r>
              <a:rPr lang="en-US" sz="2400" smtClean="0"/>
              <a:t> network in which mobile currently resides</a:t>
            </a:r>
          </a:p>
          <a:p>
            <a:pPr lvl="1">
              <a:lnSpc>
                <a:spcPct val="90000"/>
              </a:lnSpc>
            </a:pPr>
            <a:r>
              <a:rPr lang="en-US" i="1" smtClean="0">
                <a:solidFill>
                  <a:srgbClr val="FF0000"/>
                </a:solidFill>
              </a:rPr>
              <a:t>visitor location register (VLR):</a:t>
            </a:r>
            <a:r>
              <a:rPr lang="en-US" smtClean="0"/>
              <a:t> database with entry for each user currently in network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could be home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08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E25BF87-FEF3-4C52-B286-9949CE5C9B56}" type="slidenum">
              <a:rPr lang="en-US"/>
              <a:pPr/>
              <a:t>125</a:t>
            </a:fld>
            <a:endParaRPr lang="en-US"/>
          </a:p>
        </p:txBody>
      </p:sp>
      <p:sp>
        <p:nvSpPr>
          <p:cNvPr id="250884" name="AutoShape 2"/>
          <p:cNvSpPr>
            <a:spLocks noChangeArrowheads="1"/>
          </p:cNvSpPr>
          <p:nvPr/>
        </p:nvSpPr>
        <p:spPr bwMode="auto">
          <a:xfrm>
            <a:off x="1441450" y="40576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AutoShape 3"/>
          <p:cNvSpPr>
            <a:spLocks noChangeArrowheads="1"/>
          </p:cNvSpPr>
          <p:nvPr/>
        </p:nvSpPr>
        <p:spPr bwMode="auto">
          <a:xfrm>
            <a:off x="2249488" y="5407025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AutoShape 4"/>
          <p:cNvSpPr>
            <a:spLocks noChangeArrowheads="1"/>
          </p:cNvSpPr>
          <p:nvPr/>
        </p:nvSpPr>
        <p:spPr bwMode="auto">
          <a:xfrm>
            <a:off x="2235200" y="448945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AutoShape 5"/>
          <p:cNvSpPr>
            <a:spLocks noChangeArrowheads="1"/>
          </p:cNvSpPr>
          <p:nvPr/>
        </p:nvSpPr>
        <p:spPr bwMode="auto">
          <a:xfrm>
            <a:off x="3036888" y="49545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888" name="Group 6"/>
          <p:cNvGrpSpPr>
            <a:grpSpLocks/>
          </p:cNvGrpSpPr>
          <p:nvPr/>
        </p:nvGrpSpPr>
        <p:grpSpPr bwMode="auto">
          <a:xfrm>
            <a:off x="3457575" y="5084763"/>
            <a:ext cx="242888" cy="485775"/>
            <a:chOff x="3796" y="1043"/>
            <a:chExt cx="865" cy="1237"/>
          </a:xfrm>
        </p:grpSpPr>
        <p:sp>
          <p:nvSpPr>
            <p:cNvPr id="251056" name="Line 7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7" name="Line 8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8" name="Line 9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59" name="Line 10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0" name="Line 11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1" name="Line 12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2" name="Line 13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3" name="Line 14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4" name="Line 15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5" name="Line 16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6" name="Line 17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7" name="Line 18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8" name="Line 19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69" name="Line 20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70" name="Line 21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71" name="Group 22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82" name="Line 2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3" name="Line 2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4" name="Line 2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5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2" name="Group 27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78" name="Line 2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9" name="Line 2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0" name="Line 3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81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73" name="Group 32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74" name="Line 3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5" name="Line 3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6" name="Line 3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77" name="Line 3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89" name="Group 37"/>
          <p:cNvGrpSpPr>
            <a:grpSpLocks/>
          </p:cNvGrpSpPr>
          <p:nvPr/>
        </p:nvGrpSpPr>
        <p:grpSpPr bwMode="auto">
          <a:xfrm>
            <a:off x="2641600" y="4656138"/>
            <a:ext cx="242888" cy="485775"/>
            <a:chOff x="3796" y="1043"/>
            <a:chExt cx="865" cy="1237"/>
          </a:xfrm>
        </p:grpSpPr>
        <p:sp>
          <p:nvSpPr>
            <p:cNvPr id="251026" name="Line 3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7" name="Line 3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8" name="Line 4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29" name="Line 4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0" name="Line 4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1" name="Line 4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2" name="Line 4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3" name="Line 4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4" name="Line 4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5" name="Line 4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6" name="Line 4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7" name="Line 4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8" name="Line 5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39" name="Line 5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40" name="Line 5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41" name="Group 5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52" name="Line 5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3" name="Line 5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4" name="Line 5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5" name="Line 5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2" name="Group 5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48" name="Line 5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9" name="Line 6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0" name="Line 6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51" name="Line 6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43" name="Group 6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44" name="Line 6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5" name="Line 6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6" name="Line 6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47" name="Line 6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0" name="Group 68"/>
          <p:cNvGrpSpPr>
            <a:grpSpLocks/>
          </p:cNvGrpSpPr>
          <p:nvPr/>
        </p:nvGrpSpPr>
        <p:grpSpPr bwMode="auto">
          <a:xfrm>
            <a:off x="2678113" y="5554663"/>
            <a:ext cx="242887" cy="485775"/>
            <a:chOff x="3796" y="1043"/>
            <a:chExt cx="865" cy="1237"/>
          </a:xfrm>
        </p:grpSpPr>
        <p:sp>
          <p:nvSpPr>
            <p:cNvPr id="250996" name="Line 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7" name="Line 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8" name="Line 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99" name="Line 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0" name="Line 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1" name="Line 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2" name="Line 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3" name="Line 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4" name="Line 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5" name="Line 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6" name="Line 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7" name="Line 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8" name="Line 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09" name="Line 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010" name="Line 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1011" name="Group 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1022" name="Line 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3" name="Line 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4" name="Line 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5" name="Line 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2" name="Group 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1018" name="Line 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9" name="Line 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0" name="Line 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21" name="Line 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1013" name="Group 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1014" name="Line 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5" name="Line 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6" name="Line 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1017" name="Line 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50891" name="Group 99"/>
          <p:cNvGrpSpPr>
            <a:grpSpLocks/>
          </p:cNvGrpSpPr>
          <p:nvPr/>
        </p:nvGrpSpPr>
        <p:grpSpPr bwMode="auto">
          <a:xfrm>
            <a:off x="1866900" y="4202113"/>
            <a:ext cx="242888" cy="485775"/>
            <a:chOff x="3796" y="1043"/>
            <a:chExt cx="865" cy="1237"/>
          </a:xfrm>
        </p:grpSpPr>
        <p:sp>
          <p:nvSpPr>
            <p:cNvPr id="250966" name="Line 10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7" name="Line 10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8" name="Line 10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69" name="Line 10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0" name="Line 10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1" name="Line 10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2" name="Line 10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3" name="Line 10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4" name="Line 10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5" name="Line 10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6" name="Line 11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7" name="Line 11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8" name="Line 11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79" name="Line 11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980" name="Line 11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0981" name="Group 11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0992" name="Line 11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3" name="Line 11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4" name="Line 11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5" name="Line 11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2" name="Group 12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0988" name="Line 12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9" name="Line 12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0" name="Line 12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91" name="Line 12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0983" name="Group 12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0984" name="Line 12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5" name="Line 12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6" name="Line 12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0987" name="Line 12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0892" name="Line 130"/>
          <p:cNvSpPr>
            <a:spLocks noChangeShapeType="1"/>
          </p:cNvSpPr>
          <p:nvPr/>
        </p:nvSpPr>
        <p:spPr bwMode="auto">
          <a:xfrm flipV="1">
            <a:off x="3636963" y="4645025"/>
            <a:ext cx="5016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3" name="Line 131"/>
          <p:cNvSpPr>
            <a:spLocks noChangeShapeType="1"/>
          </p:cNvSpPr>
          <p:nvPr/>
        </p:nvSpPr>
        <p:spPr bwMode="auto">
          <a:xfrm flipV="1">
            <a:off x="2851150" y="4645025"/>
            <a:ext cx="850900" cy="132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4" name="Line 132"/>
          <p:cNvSpPr>
            <a:spLocks noChangeShapeType="1"/>
          </p:cNvSpPr>
          <p:nvPr/>
        </p:nvSpPr>
        <p:spPr bwMode="auto">
          <a:xfrm flipV="1">
            <a:off x="2825750" y="4645025"/>
            <a:ext cx="823913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5" name="Line 133"/>
          <p:cNvSpPr>
            <a:spLocks noChangeShapeType="1"/>
          </p:cNvSpPr>
          <p:nvPr/>
        </p:nvSpPr>
        <p:spPr bwMode="auto">
          <a:xfrm flipV="1">
            <a:off x="2052638" y="4452938"/>
            <a:ext cx="1519237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6" name="Freeform 134"/>
          <p:cNvSpPr>
            <a:spLocks/>
          </p:cNvSpPr>
          <p:nvPr/>
        </p:nvSpPr>
        <p:spPr bwMode="auto">
          <a:xfrm>
            <a:off x="5029200" y="2590800"/>
            <a:ext cx="2046288" cy="23288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Text Box 135"/>
          <p:cNvSpPr txBox="1">
            <a:spLocks noChangeArrowheads="1"/>
          </p:cNvSpPr>
          <p:nvPr/>
        </p:nvSpPr>
        <p:spPr bwMode="auto">
          <a:xfrm>
            <a:off x="5973763" y="3668713"/>
            <a:ext cx="1314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Public switched </a:t>
            </a:r>
          </a:p>
          <a:p>
            <a:pPr eaLnBrk="1" hangingPunct="1"/>
            <a:r>
              <a:rPr lang="en-US" sz="1400">
                <a:latin typeface="Arial" charset="0"/>
              </a:rPr>
              <a:t>telephone</a:t>
            </a:r>
          </a:p>
          <a:p>
            <a:pPr eaLnBrk="1" hangingPunct="1"/>
            <a:r>
              <a:rPr lang="en-US" sz="1400">
                <a:latin typeface="Arial" charset="0"/>
              </a:rPr>
              <a:t>network </a:t>
            </a:r>
          </a:p>
        </p:txBody>
      </p:sp>
      <p:pic>
        <p:nvPicPr>
          <p:cNvPr id="250898" name="Picture 137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5" y="46736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99" name="Picture 138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8075" y="57531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00" name="Picture 139" descr="imgyjav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275" y="487680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0901" name="Group 140"/>
          <p:cNvGrpSpPr>
            <a:grpSpLocks/>
          </p:cNvGrpSpPr>
          <p:nvPr/>
        </p:nvGrpSpPr>
        <p:grpSpPr bwMode="auto">
          <a:xfrm>
            <a:off x="1404938" y="5129213"/>
            <a:ext cx="1441450" cy="346075"/>
            <a:chOff x="3072" y="739"/>
            <a:chExt cx="652" cy="146"/>
          </a:xfrm>
        </p:grpSpPr>
        <p:pic>
          <p:nvPicPr>
            <p:cNvPr id="250963" name="Picture 141" descr="lgv_fqm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0964" name="Line 142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65" name="Line 143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02" name="Line 144"/>
          <p:cNvSpPr>
            <a:spLocks noChangeShapeType="1"/>
          </p:cNvSpPr>
          <p:nvPr/>
        </p:nvSpPr>
        <p:spPr bwMode="auto">
          <a:xfrm flipV="1">
            <a:off x="4541838" y="4083050"/>
            <a:ext cx="508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3" name="Text Box 145"/>
          <p:cNvSpPr txBox="1">
            <a:spLocks noChangeArrowheads="1"/>
          </p:cNvSpPr>
          <p:nvPr/>
        </p:nvSpPr>
        <p:spPr bwMode="auto">
          <a:xfrm>
            <a:off x="1490663" y="5389563"/>
            <a:ext cx="706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mobile</a:t>
            </a:r>
          </a:p>
          <a:p>
            <a:pPr eaLnBrk="1" hangingPunct="1"/>
            <a:r>
              <a:rPr lang="en-US" sz="1400">
                <a:latin typeface="Arial" charset="0"/>
              </a:rPr>
              <a:t>user</a:t>
            </a:r>
          </a:p>
        </p:txBody>
      </p:sp>
      <p:sp>
        <p:nvSpPr>
          <p:cNvPr id="250904" name="Freeform 146"/>
          <p:cNvSpPr>
            <a:spLocks/>
          </p:cNvSpPr>
          <p:nvPr/>
        </p:nvSpPr>
        <p:spPr bwMode="auto">
          <a:xfrm>
            <a:off x="2336800" y="1295400"/>
            <a:ext cx="2236788" cy="1863725"/>
          </a:xfrm>
          <a:custGeom>
            <a:avLst/>
            <a:gdLst>
              <a:gd name="T0" fmla="*/ 224 w 1209"/>
              <a:gd name="T1" fmla="*/ 6 h 1134"/>
              <a:gd name="T2" fmla="*/ 33 w 1209"/>
              <a:gd name="T3" fmla="*/ 141 h 1134"/>
              <a:gd name="T4" fmla="*/ 27 w 1209"/>
              <a:gd name="T5" fmla="*/ 471 h 1134"/>
              <a:gd name="T6" fmla="*/ 50 w 1209"/>
              <a:gd name="T7" fmla="*/ 747 h 1134"/>
              <a:gd name="T8" fmla="*/ 149 w 1209"/>
              <a:gd name="T9" fmla="*/ 972 h 1134"/>
              <a:gd name="T10" fmla="*/ 469 w 1209"/>
              <a:gd name="T11" fmla="*/ 1036 h 1134"/>
              <a:gd name="T12" fmla="*/ 931 w 1209"/>
              <a:gd name="T13" fmla="*/ 1115 h 1134"/>
              <a:gd name="T14" fmla="*/ 1122 w 1209"/>
              <a:gd name="T15" fmla="*/ 920 h 1134"/>
              <a:gd name="T16" fmla="*/ 1189 w 1209"/>
              <a:gd name="T17" fmla="*/ 401 h 1134"/>
              <a:gd name="T18" fmla="*/ 1128 w 1209"/>
              <a:gd name="T19" fmla="*/ 190 h 1134"/>
              <a:gd name="T20" fmla="*/ 701 w 1209"/>
              <a:gd name="T21" fmla="*/ 104 h 1134"/>
              <a:gd name="T22" fmla="*/ 224 w 1209"/>
              <a:gd name="T23" fmla="*/ 6 h 11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134"/>
              <a:gd name="T38" fmla="*/ 1209 w 1209"/>
              <a:gd name="T39" fmla="*/ 1134 h 113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134">
                <a:moveTo>
                  <a:pt x="224" y="6"/>
                </a:moveTo>
                <a:cubicBezTo>
                  <a:pt x="112" y="13"/>
                  <a:pt x="66" y="64"/>
                  <a:pt x="33" y="141"/>
                </a:cubicBezTo>
                <a:cubicBezTo>
                  <a:pt x="0" y="219"/>
                  <a:pt x="24" y="370"/>
                  <a:pt x="27" y="471"/>
                </a:cubicBezTo>
                <a:cubicBezTo>
                  <a:pt x="30" y="572"/>
                  <a:pt x="30" y="664"/>
                  <a:pt x="50" y="747"/>
                </a:cubicBezTo>
                <a:cubicBezTo>
                  <a:pt x="70" y="830"/>
                  <a:pt x="79" y="924"/>
                  <a:pt x="149" y="972"/>
                </a:cubicBezTo>
                <a:cubicBezTo>
                  <a:pt x="219" y="1020"/>
                  <a:pt x="339" y="1012"/>
                  <a:pt x="469" y="1036"/>
                </a:cubicBezTo>
                <a:cubicBezTo>
                  <a:pt x="599" y="1060"/>
                  <a:pt x="822" y="1134"/>
                  <a:pt x="931" y="1115"/>
                </a:cubicBezTo>
                <a:cubicBezTo>
                  <a:pt x="1040" y="1096"/>
                  <a:pt x="1079" y="1039"/>
                  <a:pt x="1122" y="920"/>
                </a:cubicBezTo>
                <a:cubicBezTo>
                  <a:pt x="1165" y="801"/>
                  <a:pt x="1188" y="523"/>
                  <a:pt x="1189" y="401"/>
                </a:cubicBezTo>
                <a:cubicBezTo>
                  <a:pt x="1190" y="279"/>
                  <a:pt x="1209" y="240"/>
                  <a:pt x="1128" y="190"/>
                </a:cubicBezTo>
                <a:cubicBezTo>
                  <a:pt x="1046" y="141"/>
                  <a:pt x="850" y="135"/>
                  <a:pt x="701" y="104"/>
                </a:cubicBezTo>
                <a:cubicBezTo>
                  <a:pt x="552" y="72"/>
                  <a:pt x="335" y="0"/>
                  <a:pt x="224" y="6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905" name="Group 147"/>
          <p:cNvGrpSpPr>
            <a:grpSpLocks/>
          </p:cNvGrpSpPr>
          <p:nvPr/>
        </p:nvGrpSpPr>
        <p:grpSpPr bwMode="auto">
          <a:xfrm>
            <a:off x="3190875" y="2030413"/>
            <a:ext cx="1143000" cy="942975"/>
            <a:chOff x="661" y="883"/>
            <a:chExt cx="720" cy="594"/>
          </a:xfrm>
        </p:grpSpPr>
        <p:grpSp>
          <p:nvGrpSpPr>
            <p:cNvPr id="250959" name="Group 148"/>
            <p:cNvGrpSpPr>
              <a:grpSpLocks/>
            </p:cNvGrpSpPr>
            <p:nvPr/>
          </p:nvGrpSpPr>
          <p:grpSpPr bwMode="auto">
            <a:xfrm>
              <a:off x="718" y="912"/>
              <a:ext cx="621" cy="562"/>
              <a:chOff x="3164" y="2556"/>
              <a:chExt cx="901" cy="338"/>
            </a:xfrm>
          </p:grpSpPr>
          <p:sp>
            <p:nvSpPr>
              <p:cNvPr id="250961" name="Rectangle 149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62" name="Text Box 150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3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60" name="Text Box 151"/>
            <p:cNvSpPr txBox="1">
              <a:spLocks noChangeArrowheads="1"/>
            </p:cNvSpPr>
            <p:nvPr/>
          </p:nvSpPr>
          <p:spPr bwMode="auto">
            <a:xfrm>
              <a:off x="661" y="883"/>
              <a:ext cx="720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home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06" name="Group 152"/>
          <p:cNvGrpSpPr>
            <a:grpSpLocks/>
          </p:cNvGrpSpPr>
          <p:nvPr/>
        </p:nvGrpSpPr>
        <p:grpSpPr bwMode="auto">
          <a:xfrm>
            <a:off x="2500313" y="1403350"/>
            <a:ext cx="636587" cy="493713"/>
            <a:chOff x="3202" y="3056"/>
            <a:chExt cx="401" cy="311"/>
          </a:xfrm>
        </p:grpSpPr>
        <p:sp>
          <p:nvSpPr>
            <p:cNvPr id="250953" name="Oval 153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4" name="Line 154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5" name="Rectangle 155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6" name="Oval 156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57" name="Line 157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58" name="Text Box 158"/>
            <p:cNvSpPr txBox="1">
              <a:spLocks noChangeArrowheads="1"/>
            </p:cNvSpPr>
            <p:nvPr/>
          </p:nvSpPr>
          <p:spPr bwMode="auto">
            <a:xfrm>
              <a:off x="3218" y="313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HLR</a:t>
              </a:r>
            </a:p>
          </p:txBody>
        </p:sp>
      </p:grpSp>
      <p:sp>
        <p:nvSpPr>
          <p:cNvPr id="250907" name="Text Box 159"/>
          <p:cNvSpPr txBox="1">
            <a:spLocks noChangeArrowheads="1"/>
          </p:cNvSpPr>
          <p:nvPr/>
        </p:nvSpPr>
        <p:spPr bwMode="auto">
          <a:xfrm>
            <a:off x="3614738" y="1447800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home 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sp>
        <p:nvSpPr>
          <p:cNvPr id="250908" name="Text Box 160"/>
          <p:cNvSpPr txBox="1">
            <a:spLocks noChangeArrowheads="1"/>
          </p:cNvSpPr>
          <p:nvPr/>
        </p:nvSpPr>
        <p:spPr bwMode="auto">
          <a:xfrm>
            <a:off x="3294063" y="5922963"/>
            <a:ext cx="804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visited</a:t>
            </a:r>
          </a:p>
          <a:p>
            <a:pPr eaLnBrk="1" hangingPunct="1"/>
            <a:r>
              <a:rPr lang="en-US" sz="1400">
                <a:latin typeface="Arial" charset="0"/>
              </a:rPr>
              <a:t>network</a:t>
            </a:r>
          </a:p>
        </p:txBody>
      </p:sp>
      <p:pic>
        <p:nvPicPr>
          <p:cNvPr id="250909" name="Picture 161" descr="e2gmc3yp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4213" y="2009775"/>
            <a:ext cx="51276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910" name="Line 162"/>
          <p:cNvSpPr>
            <a:spLocks noChangeShapeType="1"/>
          </p:cNvSpPr>
          <p:nvPr/>
        </p:nvSpPr>
        <p:spPr bwMode="auto">
          <a:xfrm flipV="1">
            <a:off x="6827838" y="2546350"/>
            <a:ext cx="3937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11" name="Text Box 163"/>
          <p:cNvSpPr txBox="1">
            <a:spLocks noChangeArrowheads="1"/>
          </p:cNvSpPr>
          <p:nvPr/>
        </p:nvSpPr>
        <p:spPr bwMode="auto">
          <a:xfrm>
            <a:off x="6253163" y="17065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grpSp>
        <p:nvGrpSpPr>
          <p:cNvPr id="250912" name="Group 172"/>
          <p:cNvGrpSpPr>
            <a:grpSpLocks/>
          </p:cNvGrpSpPr>
          <p:nvPr/>
        </p:nvGrpSpPr>
        <p:grpSpPr bwMode="auto">
          <a:xfrm>
            <a:off x="3559175" y="3986213"/>
            <a:ext cx="987425" cy="730250"/>
            <a:chOff x="2197" y="1155"/>
            <a:chExt cx="622" cy="460"/>
          </a:xfrm>
        </p:grpSpPr>
        <p:grpSp>
          <p:nvGrpSpPr>
            <p:cNvPr id="250949" name="Group 173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0951" name="Rectangle 174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52" name="Text Box 175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0950" name="Text Box 176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0913" name="Group 177"/>
          <p:cNvGrpSpPr>
            <a:grpSpLocks/>
          </p:cNvGrpSpPr>
          <p:nvPr/>
        </p:nvGrpSpPr>
        <p:grpSpPr bwMode="auto">
          <a:xfrm>
            <a:off x="3097213" y="3727450"/>
            <a:ext cx="636587" cy="493713"/>
            <a:chOff x="3202" y="3056"/>
            <a:chExt cx="401" cy="311"/>
          </a:xfrm>
        </p:grpSpPr>
        <p:sp>
          <p:nvSpPr>
            <p:cNvPr id="250943" name="Oval 178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4" name="Line 179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5" name="Rectangle 180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6" name="Oval 181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947" name="Line 182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48" name="Text Box 183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sp>
        <p:nvSpPr>
          <p:cNvPr id="250914" name="Rectangle 187"/>
          <p:cNvSpPr>
            <a:spLocks noChangeArrowheads="1"/>
          </p:cNvSpPr>
          <p:nvPr/>
        </p:nvSpPr>
        <p:spPr bwMode="auto">
          <a:xfrm>
            <a:off x="503238" y="21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indirect routing to mobile</a:t>
            </a:r>
          </a:p>
        </p:txBody>
      </p:sp>
      <p:grpSp>
        <p:nvGrpSpPr>
          <p:cNvPr id="25" name="Group 190"/>
          <p:cNvGrpSpPr>
            <a:grpSpLocks/>
          </p:cNvGrpSpPr>
          <p:nvPr/>
        </p:nvGrpSpPr>
        <p:grpSpPr bwMode="auto">
          <a:xfrm>
            <a:off x="4070350" y="2559050"/>
            <a:ext cx="4800600" cy="1274763"/>
            <a:chOff x="2564" y="1612"/>
            <a:chExt cx="3024" cy="803"/>
          </a:xfrm>
        </p:grpSpPr>
        <p:sp>
          <p:nvSpPr>
            <p:cNvPr id="250937" name="Freeform 164"/>
            <p:cNvSpPr>
              <a:spLocks/>
            </p:cNvSpPr>
            <p:nvPr/>
          </p:nvSpPr>
          <p:spPr bwMode="auto">
            <a:xfrm>
              <a:off x="2564" y="1612"/>
              <a:ext cx="1825" cy="571"/>
            </a:xfrm>
            <a:custGeom>
              <a:avLst/>
              <a:gdLst>
                <a:gd name="T0" fmla="*/ 1825 w 1825"/>
                <a:gd name="T1" fmla="*/ 0 h 571"/>
                <a:gd name="T2" fmla="*/ 1409 w 1825"/>
                <a:gd name="T3" fmla="*/ 480 h 571"/>
                <a:gd name="T4" fmla="*/ 905 w 1825"/>
                <a:gd name="T5" fmla="*/ 544 h 571"/>
                <a:gd name="T6" fmla="*/ 425 w 1825"/>
                <a:gd name="T7" fmla="*/ 424 h 571"/>
                <a:gd name="T8" fmla="*/ 153 w 1825"/>
                <a:gd name="T9" fmla="*/ 200 h 571"/>
                <a:gd name="T10" fmla="*/ 25 w 1825"/>
                <a:gd name="T11" fmla="*/ 208 h 571"/>
                <a:gd name="T12" fmla="*/ 1 w 1825"/>
                <a:gd name="T13" fmla="*/ 280 h 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5"/>
                <a:gd name="T22" fmla="*/ 0 h 571"/>
                <a:gd name="T23" fmla="*/ 1825 w 1825"/>
                <a:gd name="T24" fmla="*/ 571 h 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5" h="571">
                  <a:moveTo>
                    <a:pt x="1825" y="0"/>
                  </a:moveTo>
                  <a:cubicBezTo>
                    <a:pt x="1756" y="80"/>
                    <a:pt x="1562" y="389"/>
                    <a:pt x="1409" y="480"/>
                  </a:cubicBezTo>
                  <a:cubicBezTo>
                    <a:pt x="1256" y="571"/>
                    <a:pt x="1069" y="553"/>
                    <a:pt x="905" y="544"/>
                  </a:cubicBezTo>
                  <a:cubicBezTo>
                    <a:pt x="741" y="535"/>
                    <a:pt x="550" y="481"/>
                    <a:pt x="425" y="424"/>
                  </a:cubicBezTo>
                  <a:cubicBezTo>
                    <a:pt x="300" y="367"/>
                    <a:pt x="220" y="236"/>
                    <a:pt x="153" y="200"/>
                  </a:cubicBezTo>
                  <a:cubicBezTo>
                    <a:pt x="86" y="164"/>
                    <a:pt x="50" y="195"/>
                    <a:pt x="25" y="208"/>
                  </a:cubicBezTo>
                  <a:cubicBezTo>
                    <a:pt x="0" y="221"/>
                    <a:pt x="6" y="265"/>
                    <a:pt x="1" y="2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38" name="Group 165"/>
            <p:cNvGrpSpPr>
              <a:grpSpLocks/>
            </p:cNvGrpSpPr>
            <p:nvPr/>
          </p:nvGrpSpPr>
          <p:grpSpPr bwMode="auto">
            <a:xfrm>
              <a:off x="3619" y="2058"/>
              <a:ext cx="202" cy="231"/>
              <a:chOff x="618" y="3500"/>
              <a:chExt cx="202" cy="231"/>
            </a:xfrm>
          </p:grpSpPr>
          <p:sp>
            <p:nvSpPr>
              <p:cNvPr id="250941" name="Oval 166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42" name="Text Box 167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sp>
          <p:nvSpPr>
            <p:cNvPr id="250939" name="Text Box 188"/>
            <p:cNvSpPr txBox="1">
              <a:spLocks noChangeArrowheads="1"/>
            </p:cNvSpPr>
            <p:nvPr/>
          </p:nvSpPr>
          <p:spPr bwMode="auto">
            <a:xfrm>
              <a:off x="4408" y="2011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call routed 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home network</a:t>
              </a:r>
            </a:p>
          </p:txBody>
        </p:sp>
        <p:sp>
          <p:nvSpPr>
            <p:cNvPr id="250940" name="Line 189"/>
            <p:cNvSpPr>
              <a:spLocks noChangeShapeType="1"/>
            </p:cNvSpPr>
            <p:nvPr/>
          </p:nvSpPr>
          <p:spPr bwMode="auto">
            <a:xfrm flipV="1">
              <a:off x="3872" y="2127"/>
              <a:ext cx="568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193"/>
          <p:cNvGrpSpPr>
            <a:grpSpLocks/>
          </p:cNvGrpSpPr>
          <p:nvPr/>
        </p:nvGrpSpPr>
        <p:grpSpPr bwMode="auto">
          <a:xfrm>
            <a:off x="273050" y="1819275"/>
            <a:ext cx="3068638" cy="1400175"/>
            <a:chOff x="172" y="1146"/>
            <a:chExt cx="1933" cy="882"/>
          </a:xfrm>
        </p:grpSpPr>
        <p:grpSp>
          <p:nvGrpSpPr>
            <p:cNvPr id="250932" name="Group 184"/>
            <p:cNvGrpSpPr>
              <a:grpSpLocks/>
            </p:cNvGrpSpPr>
            <p:nvPr/>
          </p:nvGrpSpPr>
          <p:grpSpPr bwMode="auto">
            <a:xfrm>
              <a:off x="1891" y="1146"/>
              <a:ext cx="214" cy="231"/>
              <a:chOff x="618" y="3500"/>
              <a:chExt cx="214" cy="231"/>
            </a:xfrm>
          </p:grpSpPr>
          <p:sp>
            <p:nvSpPr>
              <p:cNvPr id="250935" name="Oval 185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6" name="Text Box 186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250933" name="Text Box 191"/>
            <p:cNvSpPr txBox="1">
              <a:spLocks noChangeArrowheads="1"/>
            </p:cNvSpPr>
            <p:nvPr/>
          </p:nvSpPr>
          <p:spPr bwMode="auto">
            <a:xfrm>
              <a:off x="172" y="150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</a:rPr>
                <a:t>home MSC consults HLR,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gets roaming number of</a:t>
              </a:r>
            </a:p>
            <a:p>
              <a:r>
                <a:rPr lang="en-US" sz="1600">
                  <a:latin typeface="Arial" charset="0"/>
                  <a:cs typeface="Arial" charset="0"/>
                </a:rPr>
                <a:t>mobile in visited network</a:t>
              </a:r>
            </a:p>
          </p:txBody>
        </p:sp>
        <p:sp>
          <p:nvSpPr>
            <p:cNvPr id="250934" name="Line 192"/>
            <p:cNvSpPr>
              <a:spLocks noChangeShapeType="1"/>
            </p:cNvSpPr>
            <p:nvPr/>
          </p:nvSpPr>
          <p:spPr bwMode="auto">
            <a:xfrm flipV="1">
              <a:off x="1709" y="1373"/>
              <a:ext cx="18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201"/>
          <p:cNvGrpSpPr>
            <a:grpSpLocks/>
          </p:cNvGrpSpPr>
          <p:nvPr/>
        </p:nvGrpSpPr>
        <p:grpSpPr bwMode="auto">
          <a:xfrm>
            <a:off x="4097338" y="3016250"/>
            <a:ext cx="4338637" cy="2447925"/>
            <a:chOff x="2581" y="1900"/>
            <a:chExt cx="2733" cy="1542"/>
          </a:xfrm>
        </p:grpSpPr>
        <p:sp>
          <p:nvSpPr>
            <p:cNvPr id="250926" name="Freeform 168"/>
            <p:cNvSpPr>
              <a:spLocks/>
            </p:cNvSpPr>
            <p:nvPr/>
          </p:nvSpPr>
          <p:spPr bwMode="auto">
            <a:xfrm>
              <a:off x="2581" y="1900"/>
              <a:ext cx="666" cy="721"/>
            </a:xfrm>
            <a:custGeom>
              <a:avLst/>
              <a:gdLst>
                <a:gd name="T0" fmla="*/ 0 w 666"/>
                <a:gd name="T1" fmla="*/ 0 h 721"/>
                <a:gd name="T2" fmla="*/ 552 w 666"/>
                <a:gd name="T3" fmla="*/ 336 h 721"/>
                <a:gd name="T4" fmla="*/ 624 w 666"/>
                <a:gd name="T5" fmla="*/ 560 h 721"/>
                <a:gd name="T6" fmla="*/ 299 w 666"/>
                <a:gd name="T7" fmla="*/ 721 h 7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"/>
                <a:gd name="T13" fmla="*/ 0 h 721"/>
                <a:gd name="T14" fmla="*/ 666 w 666"/>
                <a:gd name="T15" fmla="*/ 721 h 7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" h="721">
                  <a:moveTo>
                    <a:pt x="0" y="0"/>
                  </a:moveTo>
                  <a:cubicBezTo>
                    <a:pt x="92" y="56"/>
                    <a:pt x="448" y="243"/>
                    <a:pt x="552" y="336"/>
                  </a:cubicBezTo>
                  <a:cubicBezTo>
                    <a:pt x="656" y="429"/>
                    <a:pt x="666" y="496"/>
                    <a:pt x="624" y="560"/>
                  </a:cubicBezTo>
                  <a:cubicBezTo>
                    <a:pt x="582" y="624"/>
                    <a:pt x="367" y="688"/>
                    <a:pt x="299" y="721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0927" name="Group 169"/>
            <p:cNvGrpSpPr>
              <a:grpSpLocks/>
            </p:cNvGrpSpPr>
            <p:nvPr/>
          </p:nvGrpSpPr>
          <p:grpSpPr bwMode="auto">
            <a:xfrm>
              <a:off x="3131" y="2274"/>
              <a:ext cx="214" cy="231"/>
              <a:chOff x="618" y="3500"/>
              <a:chExt cx="214" cy="231"/>
            </a:xfrm>
          </p:grpSpPr>
          <p:sp>
            <p:nvSpPr>
              <p:cNvPr id="250930" name="Oval 170"/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931" name="Text Box 171"/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sp>
          <p:nvSpPr>
            <p:cNvPr id="250928" name="Text Box 194"/>
            <p:cNvSpPr txBox="1">
              <a:spLocks noChangeArrowheads="1"/>
            </p:cNvSpPr>
            <p:nvPr/>
          </p:nvSpPr>
          <p:spPr bwMode="auto">
            <a:xfrm>
              <a:off x="3100" y="3038"/>
              <a:ext cx="221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home MSC sets up 2</a:t>
              </a:r>
              <a:r>
                <a:rPr lang="en-US" baseline="30000">
                  <a:latin typeface="Arial" charset="0"/>
                  <a:cs typeface="Arial" charset="0"/>
                </a:rPr>
                <a:t>nd</a:t>
              </a:r>
              <a:r>
                <a:rPr lang="en-US">
                  <a:latin typeface="Arial" charset="0"/>
                  <a:cs typeface="Arial" charset="0"/>
                </a:rPr>
                <a:t> leg of call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to MSC in visited network</a:t>
              </a:r>
            </a:p>
          </p:txBody>
        </p:sp>
        <p:sp>
          <p:nvSpPr>
            <p:cNvPr id="250929" name="Line 200"/>
            <p:cNvSpPr>
              <a:spLocks noChangeShapeType="1"/>
            </p:cNvSpPr>
            <p:nvPr/>
          </p:nvSpPr>
          <p:spPr bwMode="auto">
            <a:xfrm>
              <a:off x="3273" y="2516"/>
              <a:ext cx="126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204"/>
          <p:cNvGrpSpPr>
            <a:grpSpLocks/>
          </p:cNvGrpSpPr>
          <p:nvPr/>
        </p:nvGrpSpPr>
        <p:grpSpPr bwMode="auto">
          <a:xfrm>
            <a:off x="2544763" y="4664075"/>
            <a:ext cx="5710237" cy="1592263"/>
            <a:chOff x="1603" y="2938"/>
            <a:chExt cx="3597" cy="1003"/>
          </a:xfrm>
        </p:grpSpPr>
        <p:grpSp>
          <p:nvGrpSpPr>
            <p:cNvPr id="250919" name="Group 199"/>
            <p:cNvGrpSpPr>
              <a:grpSpLocks/>
            </p:cNvGrpSpPr>
            <p:nvPr/>
          </p:nvGrpSpPr>
          <p:grpSpPr bwMode="auto">
            <a:xfrm>
              <a:off x="1603" y="2938"/>
              <a:ext cx="557" cy="307"/>
              <a:chOff x="1603" y="2938"/>
              <a:chExt cx="557" cy="307"/>
            </a:xfrm>
          </p:grpSpPr>
          <p:sp>
            <p:nvSpPr>
              <p:cNvPr id="250922" name="Line 195"/>
              <p:cNvSpPr>
                <a:spLocks noChangeShapeType="1"/>
              </p:cNvSpPr>
              <p:nvPr/>
            </p:nvSpPr>
            <p:spPr bwMode="auto">
              <a:xfrm flipH="1">
                <a:off x="1603" y="2938"/>
                <a:ext cx="557" cy="30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0923" name="Group 196"/>
              <p:cNvGrpSpPr>
                <a:grpSpLocks/>
              </p:cNvGrpSpPr>
              <p:nvPr/>
            </p:nvGrpSpPr>
            <p:grpSpPr bwMode="auto">
              <a:xfrm>
                <a:off x="1844" y="2946"/>
                <a:ext cx="214" cy="231"/>
                <a:chOff x="618" y="3500"/>
                <a:chExt cx="214" cy="231"/>
              </a:xfrm>
            </p:grpSpPr>
            <p:sp>
              <p:nvSpPr>
                <p:cNvPr id="250924" name="Oval 197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925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2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</p:grpSp>
        <p:sp>
          <p:nvSpPr>
            <p:cNvPr id="250920" name="Text Box 202"/>
            <p:cNvSpPr txBox="1">
              <a:spLocks noChangeArrowheads="1"/>
            </p:cNvSpPr>
            <p:nvPr/>
          </p:nvSpPr>
          <p:spPr bwMode="auto">
            <a:xfrm>
              <a:off x="2900" y="3537"/>
              <a:ext cx="2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MSC in visited network completes</a:t>
              </a:r>
            </a:p>
            <a:p>
              <a:r>
                <a:rPr lang="en-US">
                  <a:latin typeface="Arial" charset="0"/>
                  <a:cs typeface="Arial" charset="0"/>
                </a:rPr>
                <a:t>call through base station to mobile</a:t>
              </a:r>
            </a:p>
          </p:txBody>
        </p:sp>
        <p:sp>
          <p:nvSpPr>
            <p:cNvPr id="250921" name="Line 203"/>
            <p:cNvSpPr>
              <a:spLocks noChangeShapeType="1"/>
            </p:cNvSpPr>
            <p:nvPr/>
          </p:nvSpPr>
          <p:spPr bwMode="auto">
            <a:xfrm flipH="1" flipV="1">
              <a:off x="2074" y="3091"/>
              <a:ext cx="835" cy="5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29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6A4D92E-1B2D-4F78-B31B-2AD0B13621D6}" type="slidenum">
              <a:rPr lang="en-US"/>
              <a:pPr/>
              <a:t>126</a:t>
            </a:fld>
            <a:endParaRPr lang="en-US"/>
          </a:p>
        </p:txBody>
      </p:sp>
      <p:grpSp>
        <p:nvGrpSpPr>
          <p:cNvPr id="252932" name="Group 3"/>
          <p:cNvGrpSpPr>
            <a:grpSpLocks/>
          </p:cNvGrpSpPr>
          <p:nvPr/>
        </p:nvGrpSpPr>
        <p:grpSpPr bwMode="auto">
          <a:xfrm>
            <a:off x="358775" y="3587750"/>
            <a:ext cx="498475" cy="636588"/>
            <a:chOff x="3796" y="1043"/>
            <a:chExt cx="865" cy="1237"/>
          </a:xfrm>
        </p:grpSpPr>
        <p:sp>
          <p:nvSpPr>
            <p:cNvPr id="252990" name="Line 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1" name="Line 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2" name="Line 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3" name="Line 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4" name="Line 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5" name="Line 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6" name="Line 1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7" name="Line 1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8" name="Line 1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99" name="Line 1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0" name="Line 1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1" name="Line 1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2" name="Line 1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3" name="Line 1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004" name="Line 1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3005" name="Group 1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3016" name="Line 2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7" name="Line 2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8" name="Line 2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9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3006" name="Group 2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3012" name="Line 2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3" name="Line 2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4" name="Line 2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5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3007" name="Group 2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3008" name="Line 3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09" name="Line 3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0" name="Line 3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3011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2933" name="Line 34"/>
          <p:cNvSpPr>
            <a:spLocks noChangeShapeType="1"/>
          </p:cNvSpPr>
          <p:nvPr/>
        </p:nvSpPr>
        <p:spPr bwMode="auto">
          <a:xfrm flipV="1">
            <a:off x="598488" y="34321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2934" name="Group 35"/>
          <p:cNvGrpSpPr>
            <a:grpSpLocks/>
          </p:cNvGrpSpPr>
          <p:nvPr/>
        </p:nvGrpSpPr>
        <p:grpSpPr bwMode="auto">
          <a:xfrm>
            <a:off x="1157288" y="4425950"/>
            <a:ext cx="1441450" cy="346075"/>
            <a:chOff x="3072" y="739"/>
            <a:chExt cx="652" cy="146"/>
          </a:xfrm>
        </p:grpSpPr>
        <p:pic>
          <p:nvPicPr>
            <p:cNvPr id="252987" name="Picture 36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2988" name="Line 37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89" name="Line 38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2935" name="Group 39"/>
          <p:cNvGrpSpPr>
            <a:grpSpLocks/>
          </p:cNvGrpSpPr>
          <p:nvPr/>
        </p:nvGrpSpPr>
        <p:grpSpPr bwMode="auto">
          <a:xfrm>
            <a:off x="1622425" y="2736850"/>
            <a:ext cx="987425" cy="730250"/>
            <a:chOff x="2197" y="1155"/>
            <a:chExt cx="622" cy="460"/>
          </a:xfrm>
        </p:grpSpPr>
        <p:grpSp>
          <p:nvGrpSpPr>
            <p:cNvPr id="252983" name="Group 40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2985" name="Rectangle 41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986" name="Text Box 42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2984" name="Text Box 43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2936" name="Group 44"/>
          <p:cNvGrpSpPr>
            <a:grpSpLocks/>
          </p:cNvGrpSpPr>
          <p:nvPr/>
        </p:nvGrpSpPr>
        <p:grpSpPr bwMode="auto">
          <a:xfrm>
            <a:off x="1135063" y="2528888"/>
            <a:ext cx="636587" cy="493712"/>
            <a:chOff x="3202" y="3056"/>
            <a:chExt cx="401" cy="311"/>
          </a:xfrm>
        </p:grpSpPr>
        <p:sp>
          <p:nvSpPr>
            <p:cNvPr id="252977" name="Oval 45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78" name="Line 46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79" name="Rectangle 47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80" name="Oval 48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81" name="Line 49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982" name="Text Box 50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252937" name="Group 51"/>
          <p:cNvGrpSpPr>
            <a:grpSpLocks/>
          </p:cNvGrpSpPr>
          <p:nvPr/>
        </p:nvGrpSpPr>
        <p:grpSpPr bwMode="auto">
          <a:xfrm>
            <a:off x="3343275" y="3587750"/>
            <a:ext cx="498475" cy="636588"/>
            <a:chOff x="3796" y="1043"/>
            <a:chExt cx="865" cy="1237"/>
          </a:xfrm>
        </p:grpSpPr>
        <p:sp>
          <p:nvSpPr>
            <p:cNvPr id="252947" name="Line 52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48" name="Line 53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49" name="Line 54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0" name="Line 55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1" name="Line 56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2" name="Line 57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3" name="Line 58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4" name="Line 59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5" name="Line 60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6" name="Line 61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7" name="Line 62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8" name="Line 63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59" name="Line 64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60" name="Line 65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961" name="Line 66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2962" name="Group 67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2973" name="Line 6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4" name="Line 6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5" name="Line 7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6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2963" name="Group 72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2969" name="Line 73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0" name="Line 74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1" name="Line 75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72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2964" name="Group 77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2965" name="Line 78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6" name="Line 79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7" name="Line 80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2968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2938" name="Line 82"/>
          <p:cNvSpPr>
            <a:spLocks noChangeShapeType="1"/>
          </p:cNvSpPr>
          <p:nvPr/>
        </p:nvSpPr>
        <p:spPr bwMode="auto">
          <a:xfrm flipH="1" flipV="1">
            <a:off x="2439988" y="3444875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939" name="Freeform 83"/>
          <p:cNvSpPr>
            <a:spLocks/>
          </p:cNvSpPr>
          <p:nvPr/>
        </p:nvSpPr>
        <p:spPr bwMode="auto">
          <a:xfrm>
            <a:off x="788988" y="2135188"/>
            <a:ext cx="1328737" cy="2324100"/>
          </a:xfrm>
          <a:custGeom>
            <a:avLst/>
            <a:gdLst>
              <a:gd name="T0" fmla="*/ 816 w 837"/>
              <a:gd name="T1" fmla="*/ 0 h 1464"/>
              <a:gd name="T2" fmla="*/ 808 w 837"/>
              <a:gd name="T3" fmla="*/ 608 h 1464"/>
              <a:gd name="T4" fmla="*/ 808 w 837"/>
              <a:gd name="T5" fmla="*/ 784 h 1464"/>
              <a:gd name="T6" fmla="*/ 632 w 837"/>
              <a:gd name="T7" fmla="*/ 912 h 1464"/>
              <a:gd name="T8" fmla="*/ 0 w 837"/>
              <a:gd name="T9" fmla="*/ 1312 h 1464"/>
              <a:gd name="T10" fmla="*/ 632 w 837"/>
              <a:gd name="T11" fmla="*/ 1464 h 14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37"/>
              <a:gd name="T19" fmla="*/ 0 h 1464"/>
              <a:gd name="T20" fmla="*/ 837 w 837"/>
              <a:gd name="T21" fmla="*/ 1464 h 14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37" h="1464">
                <a:moveTo>
                  <a:pt x="816" y="0"/>
                </a:moveTo>
                <a:cubicBezTo>
                  <a:pt x="813" y="101"/>
                  <a:pt x="809" y="477"/>
                  <a:pt x="808" y="608"/>
                </a:cubicBezTo>
                <a:cubicBezTo>
                  <a:pt x="807" y="739"/>
                  <a:pt x="837" y="733"/>
                  <a:pt x="808" y="784"/>
                </a:cubicBezTo>
                <a:cubicBezTo>
                  <a:pt x="779" y="835"/>
                  <a:pt x="767" y="824"/>
                  <a:pt x="632" y="912"/>
                </a:cubicBezTo>
                <a:cubicBezTo>
                  <a:pt x="497" y="1000"/>
                  <a:pt x="0" y="1220"/>
                  <a:pt x="0" y="1312"/>
                </a:cubicBezTo>
                <a:cubicBezTo>
                  <a:pt x="0" y="1404"/>
                  <a:pt x="500" y="1432"/>
                  <a:pt x="632" y="146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940" name="Freeform 84"/>
          <p:cNvSpPr>
            <a:spLocks/>
          </p:cNvSpPr>
          <p:nvPr/>
        </p:nvSpPr>
        <p:spPr bwMode="auto">
          <a:xfrm>
            <a:off x="2093913" y="3367088"/>
            <a:ext cx="1282700" cy="1079500"/>
          </a:xfrm>
          <a:custGeom>
            <a:avLst/>
            <a:gdLst>
              <a:gd name="T0" fmla="*/ 0 w 808"/>
              <a:gd name="T1" fmla="*/ 0 h 680"/>
              <a:gd name="T2" fmla="*/ 176 w 808"/>
              <a:gd name="T3" fmla="*/ 128 h 680"/>
              <a:gd name="T4" fmla="*/ 808 w 808"/>
              <a:gd name="T5" fmla="*/ 528 h 680"/>
              <a:gd name="T6" fmla="*/ 176 w 808"/>
              <a:gd name="T7" fmla="*/ 68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808"/>
              <a:gd name="T13" fmla="*/ 0 h 680"/>
              <a:gd name="T14" fmla="*/ 808 w 80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8" h="680">
                <a:moveTo>
                  <a:pt x="0" y="0"/>
                </a:moveTo>
                <a:cubicBezTo>
                  <a:pt x="29" y="21"/>
                  <a:pt x="41" y="40"/>
                  <a:pt x="176" y="128"/>
                </a:cubicBezTo>
                <a:cubicBezTo>
                  <a:pt x="311" y="216"/>
                  <a:pt x="808" y="436"/>
                  <a:pt x="808" y="528"/>
                </a:cubicBezTo>
                <a:cubicBezTo>
                  <a:pt x="808" y="620"/>
                  <a:pt x="308" y="648"/>
                  <a:pt x="176" y="68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2941" name="Text Box 85"/>
          <p:cNvSpPr txBox="1">
            <a:spLocks noChangeArrowheads="1"/>
          </p:cNvSpPr>
          <p:nvPr/>
        </p:nvSpPr>
        <p:spPr bwMode="auto">
          <a:xfrm>
            <a:off x="331788" y="4229100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sp>
        <p:nvSpPr>
          <p:cNvPr id="252942" name="Text Box 86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252943" name="Text Box 87"/>
          <p:cNvSpPr txBox="1">
            <a:spLocks noChangeArrowheads="1"/>
          </p:cNvSpPr>
          <p:nvPr/>
        </p:nvSpPr>
        <p:spPr bwMode="auto">
          <a:xfrm>
            <a:off x="1217613" y="37592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</a:t>
            </a:r>
          </a:p>
          <a:p>
            <a:pPr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252944" name="Text Box 88"/>
          <p:cNvSpPr txBox="1">
            <a:spLocks noChangeArrowheads="1"/>
          </p:cNvSpPr>
          <p:nvPr/>
        </p:nvSpPr>
        <p:spPr bwMode="auto">
          <a:xfrm>
            <a:off x="2208213" y="3746500"/>
            <a:ext cx="72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400">
                <a:latin typeface="Arial" charset="0"/>
              </a:rPr>
              <a:t>new</a:t>
            </a:r>
          </a:p>
          <a:p>
            <a:pPr algn="r" eaLnBrk="1" hangingPunct="1"/>
            <a:r>
              <a:rPr lang="en-US" sz="1400">
                <a:latin typeface="Arial" charset="0"/>
              </a:rPr>
              <a:t>routing</a:t>
            </a:r>
          </a:p>
        </p:txBody>
      </p:sp>
      <p:sp>
        <p:nvSpPr>
          <p:cNvPr id="252945" name="Rectangle 90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252946" name="Rectangle 9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9250" cy="4648200"/>
          </a:xfrm>
        </p:spPr>
        <p:txBody>
          <a:bodyPr/>
          <a:lstStyle/>
          <a:p>
            <a:r>
              <a:rPr lang="en-US" sz="2000" smtClean="0"/>
              <a:t>Handoff goal: route call via new base station (without interruption)</a:t>
            </a:r>
          </a:p>
          <a:p>
            <a:r>
              <a:rPr lang="en-US" sz="2000" smtClean="0"/>
              <a:t>reasons for handoff:</a:t>
            </a:r>
          </a:p>
          <a:p>
            <a:pPr lvl="1"/>
            <a:r>
              <a:rPr lang="en-US" sz="1800" smtClean="0"/>
              <a:t>stronger signal to/from new BSS (continuing connectivity, less battery drain)</a:t>
            </a:r>
          </a:p>
          <a:p>
            <a:pPr lvl="1"/>
            <a:r>
              <a:rPr lang="en-US" sz="1800" smtClean="0"/>
              <a:t>load balance: free up channel in current BSS</a:t>
            </a:r>
          </a:p>
          <a:p>
            <a:pPr lvl="1"/>
            <a:r>
              <a:rPr lang="en-US" sz="1800" smtClean="0"/>
              <a:t>GSM doesn’t mandate why to perform handoff (policy), only how (mechanism)</a:t>
            </a:r>
          </a:p>
          <a:p>
            <a:r>
              <a:rPr lang="en-US" sz="2000" smtClean="0"/>
              <a:t>handoff initiated by old BSS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49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888F824-4359-4EC2-9342-BCAC58C0F3A6}" type="slidenum">
              <a:rPr lang="en-US"/>
              <a:pPr/>
              <a:t>127</a:t>
            </a:fld>
            <a:endParaRPr lang="en-US"/>
          </a:p>
        </p:txBody>
      </p:sp>
      <p:sp>
        <p:nvSpPr>
          <p:cNvPr id="254980" name="Line 3"/>
          <p:cNvSpPr>
            <a:spLocks noChangeShapeType="1"/>
          </p:cNvSpPr>
          <p:nvPr/>
        </p:nvSpPr>
        <p:spPr bwMode="auto">
          <a:xfrm flipV="1">
            <a:off x="982663" y="3452813"/>
            <a:ext cx="52070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81" name="Group 5"/>
          <p:cNvGrpSpPr>
            <a:grpSpLocks/>
          </p:cNvGrpSpPr>
          <p:nvPr/>
        </p:nvGrpSpPr>
        <p:grpSpPr bwMode="auto">
          <a:xfrm>
            <a:off x="368300" y="3590925"/>
            <a:ext cx="498475" cy="636588"/>
            <a:chOff x="3796" y="1043"/>
            <a:chExt cx="865" cy="1237"/>
          </a:xfrm>
        </p:grpSpPr>
        <p:sp>
          <p:nvSpPr>
            <p:cNvPr id="255066" name="Line 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7" name="Line 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8" name="Line 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69" name="Line 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0" name="Line 1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1" name="Line 1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2" name="Line 1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3" name="Line 1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4" name="Line 1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5" name="Line 1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6" name="Line 1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7" name="Line 1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8" name="Line 1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79" name="Line 1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80" name="Line 2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5081" name="Group 2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5092" name="Line 2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3" name="Line 2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4" name="Line 2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5" name="Line 2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82" name="Group 2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508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9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83" name="Group 3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508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8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4982" name="Line 36"/>
          <p:cNvSpPr>
            <a:spLocks noChangeShapeType="1"/>
          </p:cNvSpPr>
          <p:nvPr/>
        </p:nvSpPr>
        <p:spPr bwMode="auto">
          <a:xfrm flipV="1">
            <a:off x="608013" y="34353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4983" name="Group 37"/>
          <p:cNvGrpSpPr>
            <a:grpSpLocks/>
          </p:cNvGrpSpPr>
          <p:nvPr/>
        </p:nvGrpSpPr>
        <p:grpSpPr bwMode="auto">
          <a:xfrm>
            <a:off x="1166813" y="4429125"/>
            <a:ext cx="1441450" cy="346075"/>
            <a:chOff x="3072" y="739"/>
            <a:chExt cx="652" cy="146"/>
          </a:xfrm>
        </p:grpSpPr>
        <p:pic>
          <p:nvPicPr>
            <p:cNvPr id="255063" name="Picture 38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5064" name="Line 3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65" name="Line 4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4984" name="Group 41"/>
          <p:cNvGrpSpPr>
            <a:grpSpLocks/>
          </p:cNvGrpSpPr>
          <p:nvPr/>
        </p:nvGrpSpPr>
        <p:grpSpPr bwMode="auto">
          <a:xfrm>
            <a:off x="1631950" y="2740025"/>
            <a:ext cx="987425" cy="730250"/>
            <a:chOff x="2197" y="1155"/>
            <a:chExt cx="622" cy="460"/>
          </a:xfrm>
        </p:grpSpPr>
        <p:grpSp>
          <p:nvGrpSpPr>
            <p:cNvPr id="255059" name="Group 42"/>
            <p:cNvGrpSpPr>
              <a:grpSpLocks/>
            </p:cNvGrpSpPr>
            <p:nvPr/>
          </p:nvGrpSpPr>
          <p:grpSpPr bwMode="auto">
            <a:xfrm>
              <a:off x="2198" y="1176"/>
              <a:ext cx="621" cy="426"/>
              <a:chOff x="3164" y="2556"/>
              <a:chExt cx="901" cy="338"/>
            </a:xfrm>
          </p:grpSpPr>
          <p:sp>
            <p:nvSpPr>
              <p:cNvPr id="255061" name="Rectangle 43"/>
              <p:cNvSpPr>
                <a:spLocks noChangeArrowheads="1"/>
              </p:cNvSpPr>
              <p:nvPr/>
            </p:nvSpPr>
            <p:spPr bwMode="auto">
              <a:xfrm>
                <a:off x="3164" y="2556"/>
                <a:ext cx="901" cy="33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062" name="Text Box 44"/>
              <p:cNvSpPr txBox="1">
                <a:spLocks noChangeArrowheads="1"/>
              </p:cNvSpPr>
              <p:nvPr/>
            </p:nvSpPr>
            <p:spPr bwMode="auto">
              <a:xfrm>
                <a:off x="3212" y="2573"/>
                <a:ext cx="168" cy="1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5060" name="Text Box 45"/>
            <p:cNvSpPr txBox="1">
              <a:spLocks noChangeArrowheads="1"/>
            </p:cNvSpPr>
            <p:nvPr/>
          </p:nvSpPr>
          <p:spPr bwMode="auto">
            <a:xfrm>
              <a:off x="2197" y="1155"/>
              <a:ext cx="6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Mobile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Switching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Center</a:t>
              </a:r>
            </a:p>
          </p:txBody>
        </p:sp>
      </p:grpSp>
      <p:grpSp>
        <p:nvGrpSpPr>
          <p:cNvPr id="254985" name="Group 46"/>
          <p:cNvGrpSpPr>
            <a:grpSpLocks/>
          </p:cNvGrpSpPr>
          <p:nvPr/>
        </p:nvGrpSpPr>
        <p:grpSpPr bwMode="auto">
          <a:xfrm>
            <a:off x="1144588" y="2532063"/>
            <a:ext cx="636587" cy="493712"/>
            <a:chOff x="3202" y="3056"/>
            <a:chExt cx="401" cy="311"/>
          </a:xfrm>
        </p:grpSpPr>
        <p:sp>
          <p:nvSpPr>
            <p:cNvPr id="255053" name="Oval 47"/>
            <p:cNvSpPr>
              <a:spLocks noChangeArrowheads="1"/>
            </p:cNvSpPr>
            <p:nvPr/>
          </p:nvSpPr>
          <p:spPr bwMode="auto">
            <a:xfrm>
              <a:off x="3203" y="3295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4" name="Line 48"/>
            <p:cNvSpPr>
              <a:spLocks noChangeShapeType="1"/>
            </p:cNvSpPr>
            <p:nvPr/>
          </p:nvSpPr>
          <p:spPr bwMode="auto">
            <a:xfrm>
              <a:off x="3204" y="3096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5" name="Rectangle 49"/>
            <p:cNvSpPr>
              <a:spLocks noChangeArrowheads="1"/>
            </p:cNvSpPr>
            <p:nvPr/>
          </p:nvSpPr>
          <p:spPr bwMode="auto">
            <a:xfrm>
              <a:off x="3210" y="3090"/>
              <a:ext cx="393" cy="23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6" name="Oval 50"/>
            <p:cNvSpPr>
              <a:spLocks noChangeArrowheads="1"/>
            </p:cNvSpPr>
            <p:nvPr/>
          </p:nvSpPr>
          <p:spPr bwMode="auto">
            <a:xfrm>
              <a:off x="3202" y="3056"/>
              <a:ext cx="400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57" name="Line 51"/>
            <p:cNvSpPr>
              <a:spLocks noChangeShapeType="1"/>
            </p:cNvSpPr>
            <p:nvPr/>
          </p:nvSpPr>
          <p:spPr bwMode="auto">
            <a:xfrm>
              <a:off x="3603" y="3099"/>
              <a:ext cx="0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58" name="Text Box 52"/>
            <p:cNvSpPr txBox="1">
              <a:spLocks noChangeArrowheads="1"/>
            </p:cNvSpPr>
            <p:nvPr/>
          </p:nvSpPr>
          <p:spPr bwMode="auto">
            <a:xfrm>
              <a:off x="3218" y="3137"/>
              <a:ext cx="3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Arial" charset="0"/>
                </a:rPr>
                <a:t>VLR</a:t>
              </a:r>
            </a:p>
          </p:txBody>
        </p:sp>
      </p:grpSp>
      <p:grpSp>
        <p:nvGrpSpPr>
          <p:cNvPr id="254986" name="Group 53"/>
          <p:cNvGrpSpPr>
            <a:grpSpLocks/>
          </p:cNvGrpSpPr>
          <p:nvPr/>
        </p:nvGrpSpPr>
        <p:grpSpPr bwMode="auto">
          <a:xfrm>
            <a:off x="3352800" y="3590925"/>
            <a:ext cx="498475" cy="636588"/>
            <a:chOff x="3796" y="1043"/>
            <a:chExt cx="865" cy="1237"/>
          </a:xfrm>
        </p:grpSpPr>
        <p:sp>
          <p:nvSpPr>
            <p:cNvPr id="255023" name="Line 54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4" name="Line 55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5" name="Line 56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6" name="Line 57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7" name="Line 58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8" name="Line 59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29" name="Line 60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0" name="Line 61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1" name="Line 62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2" name="Line 63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3" name="Line 64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4" name="Line 65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5" name="Line 66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6" name="Line 67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037" name="Line 68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55038" name="Group 69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55049" name="Line 7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0" name="Line 7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1" name="Line 7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52" name="Line 7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39" name="Group 74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55045" name="Line 7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6" name="Line 7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7" name="Line 7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8" name="Line 7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5040" name="Group 79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55041" name="Line 8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2" name="Line 8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3" name="Line 8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5044" name="Line 8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4987" name="Line 84"/>
          <p:cNvSpPr>
            <a:spLocks noChangeShapeType="1"/>
          </p:cNvSpPr>
          <p:nvPr/>
        </p:nvSpPr>
        <p:spPr bwMode="auto">
          <a:xfrm flipH="1" flipV="1">
            <a:off x="2449513" y="3448050"/>
            <a:ext cx="1176337" cy="776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988" name="Text Box 85"/>
          <p:cNvSpPr txBox="1">
            <a:spLocks noChangeArrowheads="1"/>
          </p:cNvSpPr>
          <p:nvPr/>
        </p:nvSpPr>
        <p:spPr bwMode="auto">
          <a:xfrm>
            <a:off x="198438" y="4232275"/>
            <a:ext cx="827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old BSS</a:t>
            </a:r>
          </a:p>
        </p:txBody>
      </p:sp>
      <p:grpSp>
        <p:nvGrpSpPr>
          <p:cNvPr id="254989" name="Group 87"/>
          <p:cNvGrpSpPr>
            <a:grpSpLocks/>
          </p:cNvGrpSpPr>
          <p:nvPr/>
        </p:nvGrpSpPr>
        <p:grpSpPr bwMode="auto">
          <a:xfrm>
            <a:off x="1039813" y="3487738"/>
            <a:ext cx="296862" cy="336550"/>
            <a:chOff x="3312" y="2598"/>
            <a:chExt cx="187" cy="212"/>
          </a:xfrm>
        </p:grpSpPr>
        <p:sp>
          <p:nvSpPr>
            <p:cNvPr id="255021" name="Oval 88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2" name="Text Box 89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54990" name="Group 90"/>
          <p:cNvGrpSpPr>
            <a:grpSpLocks/>
          </p:cNvGrpSpPr>
          <p:nvPr/>
        </p:nvGrpSpPr>
        <p:grpSpPr bwMode="auto">
          <a:xfrm>
            <a:off x="3319463" y="3919538"/>
            <a:ext cx="296862" cy="336550"/>
            <a:chOff x="3312" y="2598"/>
            <a:chExt cx="187" cy="212"/>
          </a:xfrm>
        </p:grpSpPr>
        <p:sp>
          <p:nvSpPr>
            <p:cNvPr id="255019" name="Oval 9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20" name="Text Box 9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254991" name="Line 93"/>
          <p:cNvSpPr>
            <a:spLocks noChangeShapeType="1"/>
          </p:cNvSpPr>
          <p:nvPr/>
        </p:nvSpPr>
        <p:spPr bwMode="auto">
          <a:xfrm>
            <a:off x="2500313" y="3357563"/>
            <a:ext cx="920750" cy="58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2" name="Group 94"/>
          <p:cNvGrpSpPr>
            <a:grpSpLocks/>
          </p:cNvGrpSpPr>
          <p:nvPr/>
        </p:nvGrpSpPr>
        <p:grpSpPr bwMode="auto">
          <a:xfrm>
            <a:off x="2379663" y="3208338"/>
            <a:ext cx="296862" cy="336550"/>
            <a:chOff x="3312" y="2598"/>
            <a:chExt cx="187" cy="212"/>
          </a:xfrm>
        </p:grpSpPr>
        <p:sp>
          <p:nvSpPr>
            <p:cNvPr id="255017" name="Oval 9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8" name="Text Box 9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54993" name="Freeform 97"/>
          <p:cNvSpPr>
            <a:spLocks/>
          </p:cNvSpPr>
          <p:nvPr/>
        </p:nvSpPr>
        <p:spPr bwMode="auto">
          <a:xfrm>
            <a:off x="823913" y="3406775"/>
            <a:ext cx="2425700" cy="738188"/>
          </a:xfrm>
          <a:custGeom>
            <a:avLst/>
            <a:gdLst>
              <a:gd name="T0" fmla="*/ 1528 w 1528"/>
              <a:gd name="T1" fmla="*/ 425 h 465"/>
              <a:gd name="T2" fmla="*/ 1004 w 1528"/>
              <a:gd name="T3" fmla="*/ 73 h 465"/>
              <a:gd name="T4" fmla="*/ 632 w 1528"/>
              <a:gd name="T5" fmla="*/ 65 h 465"/>
              <a:gd name="T6" fmla="*/ 0 w 1528"/>
              <a:gd name="T7" fmla="*/ 465 h 465"/>
              <a:gd name="T8" fmla="*/ 0 60000 65536"/>
              <a:gd name="T9" fmla="*/ 0 60000 65536"/>
              <a:gd name="T10" fmla="*/ 0 60000 65536"/>
              <a:gd name="T11" fmla="*/ 0 60000 65536"/>
              <a:gd name="T12" fmla="*/ 0 w 1528"/>
              <a:gd name="T13" fmla="*/ 0 h 465"/>
              <a:gd name="T14" fmla="*/ 1528 w 1528"/>
              <a:gd name="T15" fmla="*/ 465 h 4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8" h="465">
                <a:moveTo>
                  <a:pt x="1528" y="425"/>
                </a:moveTo>
                <a:cubicBezTo>
                  <a:pt x="1340" y="279"/>
                  <a:pt x="1153" y="133"/>
                  <a:pt x="1004" y="73"/>
                </a:cubicBezTo>
                <a:cubicBezTo>
                  <a:pt x="855" y="13"/>
                  <a:pt x="799" y="0"/>
                  <a:pt x="632" y="65"/>
                </a:cubicBezTo>
                <a:cubicBezTo>
                  <a:pt x="465" y="130"/>
                  <a:pt x="232" y="297"/>
                  <a:pt x="0" y="4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4" name="Group 98"/>
          <p:cNvGrpSpPr>
            <a:grpSpLocks/>
          </p:cNvGrpSpPr>
          <p:nvPr/>
        </p:nvGrpSpPr>
        <p:grpSpPr bwMode="auto">
          <a:xfrm>
            <a:off x="1947863" y="3341688"/>
            <a:ext cx="296862" cy="336550"/>
            <a:chOff x="3312" y="2598"/>
            <a:chExt cx="187" cy="212"/>
          </a:xfrm>
        </p:grpSpPr>
        <p:sp>
          <p:nvSpPr>
            <p:cNvPr id="255015" name="Oval 99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6" name="Text Box 100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254995" name="Line 101"/>
          <p:cNvSpPr>
            <a:spLocks noChangeShapeType="1"/>
          </p:cNvSpPr>
          <p:nvPr/>
        </p:nvSpPr>
        <p:spPr bwMode="auto">
          <a:xfrm>
            <a:off x="957263" y="4259263"/>
            <a:ext cx="596900" cy="25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6" name="Group 102"/>
          <p:cNvGrpSpPr>
            <a:grpSpLocks/>
          </p:cNvGrpSpPr>
          <p:nvPr/>
        </p:nvGrpSpPr>
        <p:grpSpPr bwMode="auto">
          <a:xfrm>
            <a:off x="1071563" y="4192588"/>
            <a:ext cx="296862" cy="336550"/>
            <a:chOff x="3312" y="2598"/>
            <a:chExt cx="187" cy="212"/>
          </a:xfrm>
        </p:grpSpPr>
        <p:sp>
          <p:nvSpPr>
            <p:cNvPr id="255013" name="Oval 103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4" name="Text Box 104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254997" name="Freeform 105"/>
          <p:cNvSpPr>
            <a:spLocks/>
          </p:cNvSpPr>
          <p:nvPr/>
        </p:nvSpPr>
        <p:spPr bwMode="auto">
          <a:xfrm>
            <a:off x="2525713" y="4100513"/>
            <a:ext cx="844550" cy="520700"/>
          </a:xfrm>
          <a:custGeom>
            <a:avLst/>
            <a:gdLst>
              <a:gd name="T0" fmla="*/ 0 w 532"/>
              <a:gd name="T1" fmla="*/ 272 h 328"/>
              <a:gd name="T2" fmla="*/ 492 w 532"/>
              <a:gd name="T3" fmla="*/ 52 h 328"/>
              <a:gd name="T4" fmla="*/ 68 w 532"/>
              <a:gd name="T5" fmla="*/ 328 h 328"/>
              <a:gd name="T6" fmla="*/ 0 60000 65536"/>
              <a:gd name="T7" fmla="*/ 0 60000 65536"/>
              <a:gd name="T8" fmla="*/ 0 60000 65536"/>
              <a:gd name="T9" fmla="*/ 0 w 532"/>
              <a:gd name="T10" fmla="*/ 0 h 328"/>
              <a:gd name="T11" fmla="*/ 532 w 532"/>
              <a:gd name="T12" fmla="*/ 328 h 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" h="328">
                <a:moveTo>
                  <a:pt x="0" y="272"/>
                </a:moveTo>
                <a:cubicBezTo>
                  <a:pt x="82" y="235"/>
                  <a:pt x="452" y="0"/>
                  <a:pt x="492" y="52"/>
                </a:cubicBezTo>
                <a:cubicBezTo>
                  <a:pt x="532" y="104"/>
                  <a:pt x="156" y="270"/>
                  <a:pt x="68" y="32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4998" name="Group 106"/>
          <p:cNvGrpSpPr>
            <a:grpSpLocks/>
          </p:cNvGrpSpPr>
          <p:nvPr/>
        </p:nvGrpSpPr>
        <p:grpSpPr bwMode="auto">
          <a:xfrm>
            <a:off x="2811463" y="4211638"/>
            <a:ext cx="296862" cy="336550"/>
            <a:chOff x="3312" y="2598"/>
            <a:chExt cx="187" cy="212"/>
          </a:xfrm>
        </p:grpSpPr>
        <p:sp>
          <p:nvSpPr>
            <p:cNvPr id="255011" name="Oval 107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2" name="Text Box 108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254999" name="Freeform 109"/>
          <p:cNvSpPr>
            <a:spLocks/>
          </p:cNvSpPr>
          <p:nvPr/>
        </p:nvSpPr>
        <p:spPr bwMode="auto">
          <a:xfrm>
            <a:off x="2303463" y="3567113"/>
            <a:ext cx="755650" cy="920750"/>
          </a:xfrm>
          <a:custGeom>
            <a:avLst/>
            <a:gdLst>
              <a:gd name="T0" fmla="*/ 68 w 476"/>
              <a:gd name="T1" fmla="*/ 580 h 580"/>
              <a:gd name="T2" fmla="*/ 472 w 476"/>
              <a:gd name="T3" fmla="*/ 324 h 580"/>
              <a:gd name="T4" fmla="*/ 0 w 476"/>
              <a:gd name="T5" fmla="*/ 0 h 580"/>
              <a:gd name="T6" fmla="*/ 0 60000 65536"/>
              <a:gd name="T7" fmla="*/ 0 60000 65536"/>
              <a:gd name="T8" fmla="*/ 0 60000 65536"/>
              <a:gd name="T9" fmla="*/ 0 w 476"/>
              <a:gd name="T10" fmla="*/ 0 h 580"/>
              <a:gd name="T11" fmla="*/ 476 w 47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580">
                <a:moveTo>
                  <a:pt x="68" y="580"/>
                </a:moveTo>
                <a:cubicBezTo>
                  <a:pt x="135" y="537"/>
                  <a:pt x="468" y="380"/>
                  <a:pt x="472" y="324"/>
                </a:cubicBezTo>
                <a:cubicBezTo>
                  <a:pt x="476" y="268"/>
                  <a:pt x="98" y="67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5000" name="Group 110"/>
          <p:cNvGrpSpPr>
            <a:grpSpLocks/>
          </p:cNvGrpSpPr>
          <p:nvPr/>
        </p:nvGrpSpPr>
        <p:grpSpPr bwMode="auto">
          <a:xfrm>
            <a:off x="2411413" y="3627438"/>
            <a:ext cx="296862" cy="336550"/>
            <a:chOff x="3312" y="2598"/>
            <a:chExt cx="187" cy="212"/>
          </a:xfrm>
        </p:grpSpPr>
        <p:sp>
          <p:nvSpPr>
            <p:cNvPr id="255009" name="Oval 111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10" name="Text Box 112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sp>
        <p:nvSpPr>
          <p:cNvPr id="255001" name="Line 113"/>
          <p:cNvSpPr>
            <a:spLocks noChangeShapeType="1"/>
          </p:cNvSpPr>
          <p:nvPr/>
        </p:nvSpPr>
        <p:spPr bwMode="auto">
          <a:xfrm flipH="1">
            <a:off x="1058863" y="3598863"/>
            <a:ext cx="812800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5002" name="Group 114"/>
          <p:cNvGrpSpPr>
            <a:grpSpLocks/>
          </p:cNvGrpSpPr>
          <p:nvPr/>
        </p:nvGrpSpPr>
        <p:grpSpPr bwMode="auto">
          <a:xfrm>
            <a:off x="1370013" y="3741738"/>
            <a:ext cx="296862" cy="336550"/>
            <a:chOff x="3312" y="2598"/>
            <a:chExt cx="187" cy="212"/>
          </a:xfrm>
        </p:grpSpPr>
        <p:sp>
          <p:nvSpPr>
            <p:cNvPr id="255007" name="Oval 115"/>
            <p:cNvSpPr>
              <a:spLocks noChangeArrowheads="1"/>
            </p:cNvSpPr>
            <p:nvPr/>
          </p:nvSpPr>
          <p:spPr bwMode="auto">
            <a:xfrm>
              <a:off x="3334" y="2622"/>
              <a:ext cx="150" cy="1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008" name="Text Box 116"/>
            <p:cNvSpPr txBox="1">
              <a:spLocks noChangeArrowheads="1"/>
            </p:cNvSpPr>
            <p:nvPr/>
          </p:nvSpPr>
          <p:spPr bwMode="auto">
            <a:xfrm>
              <a:off x="3312" y="259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255003" name="Rectangle 11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with common MSC</a:t>
            </a:r>
          </a:p>
        </p:txBody>
      </p:sp>
      <p:sp>
        <p:nvSpPr>
          <p:cNvPr id="255004" name="Text Box 119"/>
          <p:cNvSpPr txBox="1">
            <a:spLocks noChangeArrowheads="1"/>
          </p:cNvSpPr>
          <p:nvPr/>
        </p:nvSpPr>
        <p:spPr bwMode="auto">
          <a:xfrm>
            <a:off x="3024188" y="43608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new BSS</a:t>
            </a:r>
          </a:p>
        </p:txBody>
      </p:sp>
      <p:sp>
        <p:nvSpPr>
          <p:cNvPr id="255005" name="Rectangle 120"/>
          <p:cNvSpPr>
            <a:spLocks noChangeArrowheads="1"/>
          </p:cNvSpPr>
          <p:nvPr/>
        </p:nvSpPr>
        <p:spPr bwMode="auto">
          <a:xfrm>
            <a:off x="4140200" y="1360488"/>
            <a:ext cx="500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1. old BSS informs MSC of impending handoff, provides list of 1</a:t>
            </a:r>
            <a:r>
              <a:rPr lang="en-US" sz="2000" baseline="30000">
                <a:latin typeface="Arial" charset="0"/>
                <a:cs typeface="Arial" charset="0"/>
              </a:rPr>
              <a:t>+</a:t>
            </a:r>
            <a:r>
              <a:rPr lang="en-US" sz="2000">
                <a:latin typeface="Arial" charset="0"/>
                <a:cs typeface="Arial" charset="0"/>
              </a:rPr>
              <a:t> new BSSs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2. MSC sets up path (allocates resources)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3. new BSS allocates radio channel for use by mobile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4. new BSS signals MSC, old BSS: ready 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5. old BSS tells mobile: perform handoff to new BSS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6. mobile, new BSS signal to activate new channel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7. mobile signals via new BSS to MSC: handoff complete.  MSC reroutes call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Arial" charset="0"/>
                <a:cs typeface="Arial" charset="0"/>
              </a:rPr>
              <a:t>8 MSC-old-BSS resources released</a:t>
            </a:r>
          </a:p>
          <a:p>
            <a:pPr marL="280988" indent="-28098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marL="889000" lvl="1" indent="-3810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255006" name="Line 121"/>
          <p:cNvSpPr>
            <a:spLocks noChangeShapeType="1"/>
          </p:cNvSpPr>
          <p:nvPr/>
        </p:nvSpPr>
        <p:spPr bwMode="auto">
          <a:xfrm>
            <a:off x="2101850" y="2019300"/>
            <a:ext cx="0" cy="7508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7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ED71D31-6EF4-409C-92BE-F9DC7E5A0493}" type="slidenum">
              <a:rPr lang="en-US"/>
              <a:pPr/>
              <a:t>128</a:t>
            </a:fld>
            <a:endParaRPr lang="en-US"/>
          </a:p>
        </p:txBody>
      </p:sp>
      <p:grpSp>
        <p:nvGrpSpPr>
          <p:cNvPr id="257028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257555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224 w 1209"/>
                <a:gd name="T1" fmla="*/ 6 h 1134"/>
                <a:gd name="T2" fmla="*/ 33 w 1209"/>
                <a:gd name="T3" fmla="*/ 141 h 1134"/>
                <a:gd name="T4" fmla="*/ 27 w 1209"/>
                <a:gd name="T5" fmla="*/ 471 h 1134"/>
                <a:gd name="T6" fmla="*/ 50 w 1209"/>
                <a:gd name="T7" fmla="*/ 747 h 1134"/>
                <a:gd name="T8" fmla="*/ 149 w 1209"/>
                <a:gd name="T9" fmla="*/ 972 h 1134"/>
                <a:gd name="T10" fmla="*/ 469 w 1209"/>
                <a:gd name="T11" fmla="*/ 1036 h 1134"/>
                <a:gd name="T12" fmla="*/ 931 w 1209"/>
                <a:gd name="T13" fmla="*/ 1115 h 1134"/>
                <a:gd name="T14" fmla="*/ 1122 w 1209"/>
                <a:gd name="T15" fmla="*/ 920 h 1134"/>
                <a:gd name="T16" fmla="*/ 1189 w 1209"/>
                <a:gd name="T17" fmla="*/ 401 h 1134"/>
                <a:gd name="T18" fmla="*/ 1128 w 1209"/>
                <a:gd name="T19" fmla="*/ 190 h 1134"/>
                <a:gd name="T20" fmla="*/ 701 w 1209"/>
                <a:gd name="T21" fmla="*/ 104 h 1134"/>
                <a:gd name="T22" fmla="*/ 224 w 1209"/>
                <a:gd name="T23" fmla="*/ 6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6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257557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257558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559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257029" name="Freeform 15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Text Box 16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grpSp>
        <p:nvGrpSpPr>
          <p:cNvPr id="257031" name="Group 17"/>
          <p:cNvGrpSpPr>
            <a:grpSpLocks/>
          </p:cNvGrpSpPr>
          <p:nvPr/>
        </p:nvGrpSpPr>
        <p:grpSpPr bwMode="auto">
          <a:xfrm>
            <a:off x="1709738" y="5129213"/>
            <a:ext cx="1441450" cy="346075"/>
            <a:chOff x="3072" y="739"/>
            <a:chExt cx="652" cy="146"/>
          </a:xfrm>
        </p:grpSpPr>
        <p:pic>
          <p:nvPicPr>
            <p:cNvPr id="257552" name="Picture 18" descr="lgv_fqm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553" name="Line 19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554" name="Line 20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7032" name="Picture 21" descr="e2gmc3yp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3" name="Text Box 22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57034" name="Freeform 23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1400 w 1400"/>
              <a:gd name="T1" fmla="*/ 104 h 281"/>
              <a:gd name="T2" fmla="*/ 1296 w 1400"/>
              <a:gd name="T3" fmla="*/ 208 h 281"/>
              <a:gd name="T4" fmla="*/ 792 w 1400"/>
              <a:gd name="T5" fmla="*/ 272 h 281"/>
              <a:gd name="T6" fmla="*/ 312 w 1400"/>
              <a:gd name="T7" fmla="*/ 152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035" name="Freeform 24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576 w 685"/>
              <a:gd name="T3" fmla="*/ 328 h 556"/>
              <a:gd name="T4" fmla="*/ 656 w 685"/>
              <a:gd name="T5" fmla="*/ 472 h 556"/>
              <a:gd name="T6" fmla="*/ 447 w 685"/>
              <a:gd name="T7" fmla="*/ 556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7036" name="Group 25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257420" name="AutoShape 26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1" name="AutoShape 27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2" name="AutoShape 28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3" name="AutoShape 29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424" name="Group 30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57522" name="Line 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3" name="Line 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4" name="Line 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5" name="Line 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6" name="Line 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7" name="Line 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8" name="Line 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29" name="Line 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0" name="Line 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1" name="Line 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2" name="Line 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3" name="Line 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4" name="Line 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5" name="Line 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36" name="Line 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537" name="Group 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548" name="Line 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9" name="Line 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50" name="Line 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51" name="Line 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38" name="Group 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544" name="Line 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5" name="Line 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6" name="Line 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7" name="Line 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39" name="Group 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540" name="Line 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1" name="Line 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2" name="Line 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43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5" name="Group 61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57492" name="Line 6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3" name="Line 6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4" name="Line 6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5" name="Line 6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6" name="Line 6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7" name="Line 6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8" name="Line 6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99" name="Line 6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0" name="Line 7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1" name="Line 7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2" name="Line 7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3" name="Line 7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4" name="Line 7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5" name="Line 7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506" name="Line 7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507" name="Group 7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518" name="Line 7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9" name="Line 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20" name="Line 8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21" name="Line 8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08" name="Group 8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514" name="Line 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5" name="Line 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6" name="Line 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7" name="Line 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509" name="Group 8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510" name="Line 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1" name="Line 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2" name="Line 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513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6" name="Group 92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57462" name="Line 9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3" name="Line 9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4" name="Line 9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5" name="Line 9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6" name="Line 9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7" name="Line 9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8" name="Line 9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69" name="Line 10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0" name="Line 10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1" name="Line 10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2" name="Line 10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3" name="Line 10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4" name="Line 10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5" name="Line 10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76" name="Line 10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477" name="Group 10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488" name="Line 10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9" name="Line 1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90" name="Line 11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91" name="Line 11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78" name="Group 11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484" name="Line 1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5" name="Line 1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6" name="Line 1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7" name="Line 1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79" name="Group 11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480" name="Line 1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1" name="Line 1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2" name="Line 1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83" name="Line 1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427" name="Group 123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57432" name="Line 12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3" name="Line 12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4" name="Line 12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5" name="Line 12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6" name="Line 12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7" name="Line 12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8" name="Line 13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39" name="Line 13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0" name="Line 13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1" name="Line 13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2" name="Line 13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3" name="Line 13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4" name="Line 13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5" name="Line 13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446" name="Line 13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447" name="Group 13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458" name="Line 14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9" name="Line 1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60" name="Line 14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61" name="Line 14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48" name="Group 14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454" name="Line 1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5" name="Line 1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6" name="Line 1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7" name="Line 1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449" name="Group 14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450" name="Line 1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1" name="Line 1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2" name="Line 1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53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428" name="Line 154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9" name="Line 155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30" name="Line 156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31" name="Line 157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7037" name="Group 158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257418" name="Rectangle 159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19" name="Text Box 160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7038" name="Group 161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257251" name="AutoShape 162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2" name="AutoShape 163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3" name="AutoShape 164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254" name="Group 165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57386" name="AutoShape 16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387" name="Group 16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388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9" name="Line 16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0" name="Line 17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1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2" name="Line 17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3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4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5" name="Line 17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6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7" name="Line 17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8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99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0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1" name="Line 18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402" name="Line 18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403" name="Group 18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414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5" name="Line 18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6" name="Line 18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7" name="Line 18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404" name="Group 18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41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1" name="Line 19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2" name="Line 19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13" name="Line 19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405" name="Group 19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406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7" name="Line 19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8" name="Line 19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409" name="Line 19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7255" name="Group 198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57356" name="Line 19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7" name="Line 20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8" name="Line 20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59" name="Line 20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0" name="Line 20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1" name="Line 20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2" name="Line 20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3" name="Line 20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4" name="Line 20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5" name="Line 20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6" name="Line 20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7" name="Line 21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8" name="Line 21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69" name="Line 21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70" name="Line 21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71" name="Group 21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82" name="Line 21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3" name="Line 2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4" name="Line 21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5" name="Line 21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72" name="Group 21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78" name="Line 22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9" name="Line 2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0" name="Line 22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81" name="Line 2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73" name="Group 22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74" name="Line 22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5" name="Line 2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6" name="Line 22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77" name="Line 2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256" name="Group 229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57326" name="Line 2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7" name="Line 2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8" name="Line 2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29" name="Line 2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0" name="Line 2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1" name="Line 2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2" name="Line 2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3" name="Line 2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4" name="Line 2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5" name="Line 2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6" name="Line 2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7" name="Line 2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8" name="Line 2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39" name="Line 2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40" name="Line 2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41" name="Group 2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52" name="Line 2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3" name="Line 2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4" name="Line 2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5" name="Line 2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42" name="Group 2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48" name="Line 2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9" name="Line 2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0" name="Line 2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51" name="Line 2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43" name="Group 2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44" name="Line 2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5" name="Line 2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6" name="Line 2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47" name="Line 2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257" name="Group 260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57296" name="Line 2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7" name="Line 2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8" name="Line 2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99" name="Line 2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0" name="Line 2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1" name="Line 2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2" name="Line 2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3" name="Line 2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4" name="Line 2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5" name="Line 2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6" name="Line 2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7" name="Line 2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8" name="Line 2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09" name="Line 2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310" name="Line 2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311" name="Group 2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322" name="Line 2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3" name="Line 2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4" name="Line 2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5" name="Line 2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12" name="Group 2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318" name="Line 2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9" name="Line 2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0" name="Line 2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21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313" name="Group 2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314" name="Line 2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5" name="Line 2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6" name="Line 2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317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258" name="Line 291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59" name="Line 292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0" name="Line 293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1" name="Line 294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62" name="Group 295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57264" name="AutoShape 296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265" name="Group 297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266" name="Line 298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7" name="Line 299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8" name="Line 300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69" name="Line 301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0" name="Line 302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1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2" name="Line 304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3" name="Line 305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4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5" name="Line 307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7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8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79" name="Line 311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80" name="Line 312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281" name="Group 313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292" name="Line 31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3" name="Line 31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4" name="Line 31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5" name="Line 31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82" name="Group 318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288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9" name="Line 32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0" name="Line 321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91" name="Line 32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83" name="Group 323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284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5" name="Line 32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6" name="Line 326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87" name="Line 32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7263" name="Line 328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39" name="Text Box 329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257040" name="Group 330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257048" name="AutoShape 331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9" name="AutoShape 332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50" name="Group 333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57219" name="AutoShape 334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220" name="Group 335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221" name="Line 336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2" name="Line 337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3" name="Line 338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4" name="Line 339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5" name="Line 340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6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7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8" name="Line 343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29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0" name="Line 345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1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2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3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4" name="Line 349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35" name="Line 350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236" name="Group 351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247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8" name="Line 3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9" name="Line 35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50" name="Line 35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37" name="Group 356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243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4" name="Line 3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5" name="Line 359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6" name="Line 360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238" name="Group 361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239" name="Line 362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0" name="Line 3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1" name="Line 364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242" name="Line 365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7051" name="Group 366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57189" name="Line 36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0" name="Line 36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1" name="Line 36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2" name="Line 37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3" name="Line 37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4" name="Line 37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5" name="Line 37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6" name="Line 37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7" name="Line 37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8" name="Line 37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99" name="Line 37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0" name="Line 37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1" name="Line 37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2" name="Line 38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203" name="Line 38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204" name="Group 38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215" name="Line 38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6" name="Line 3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7" name="Line 38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8" name="Line 38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205" name="Group 38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211" name="Line 38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2" name="Line 3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3" name="Line 39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4" name="Line 3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206" name="Group 39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207" name="Line 39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08" name="Line 3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09" name="Line 39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210" name="Line 3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7052" name="Group 397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57159" name="Line 3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0" name="Line 3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1" name="Line 4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2" name="Line 4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3" name="Line 4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4" name="Line 4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5" name="Line 4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6" name="Line 4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7" name="Line 4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8" name="Line 4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69" name="Line 4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0" name="Line 4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1" name="Line 4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2" name="Line 4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73" name="Line 4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174" name="Group 4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185" name="Line 4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6" name="Line 4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7" name="Line 4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8" name="Line 4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75" name="Group 4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181" name="Line 4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2" name="Line 4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3" name="Line 4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4" name="Line 4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76" name="Group 4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177" name="Line 4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78" name="Line 4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79" name="Line 4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80" name="Line 4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53" name="Line 428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4" name="Line 429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5" name="Line 430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6" name="Line 431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57" name="Group 432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57127" name="AutoShape 4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7128" name="Group 4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7129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0" name="Line 4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1" name="Line 4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2" name="Line 4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3" name="Line 4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5" name="Line 4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6" name="Line 4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8" name="Line 4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3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2" name="Line 4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43" name="Line 4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7144" name="Group 4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7155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6" name="Line 4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7" name="Line 4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8" name="Line 4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45" name="Group 4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7151" name="Line 4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2" name="Line 4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3" name="Line 4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4" name="Line 4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146" name="Group 4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7147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48" name="Line 4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49" name="Line 4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7150" name="Line 4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7058" name="Line 465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59" name="Group 466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57125" name="Rectangle 467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126" name="Text Box 468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57060" name="AutoShape 469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61" name="Group 470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57095" name="Line 47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6" name="Line 47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7" name="Line 47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8" name="Line 47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99" name="Line 47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0" name="Line 47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1" name="Line 47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2" name="Line 47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3" name="Line 47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4" name="Line 48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5" name="Line 48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6" name="Line 48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7" name="Line 48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8" name="Line 48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109" name="Line 48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110" name="Group 48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121" name="Line 4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2" name="Line 4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3" name="Line 4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4" name="Line 4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11" name="Group 49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117" name="Line 4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8" name="Line 4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9" name="Line 4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20" name="Line 4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112" name="Group 49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113" name="Line 4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4" name="Line 4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5" name="Line 4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116" name="Line 5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62" name="AutoShape 501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63" name="Group 502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57065" name="Line 50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6" name="Line 50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7" name="Line 50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8" name="Line 50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69" name="Line 50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0" name="Line 50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1" name="Line 50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2" name="Line 51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3" name="Line 51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4" name="Line 51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5" name="Line 51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6" name="Line 51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7" name="Line 51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8" name="Line 51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79" name="Line 51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7080" name="Group 51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7091" name="Line 5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2" name="Line 5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3" name="Line 5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4" name="Line 5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081" name="Group 52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7087" name="Line 5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8" name="Line 5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9" name="Line 5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90" name="Line 5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7082" name="Group 52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7083" name="Line 52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4" name="Line 5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5" name="Line 53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86" name="Line 53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7064" name="Line 533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41" name="Freeform 534"/>
          <p:cNvSpPr>
            <a:spLocks/>
          </p:cNvSpPr>
          <p:nvPr/>
        </p:nvSpPr>
        <p:spPr bwMode="auto">
          <a:xfrm>
            <a:off x="1798638" y="3884613"/>
            <a:ext cx="609600" cy="1373187"/>
          </a:xfrm>
          <a:custGeom>
            <a:avLst/>
            <a:gdLst>
              <a:gd name="T0" fmla="*/ 0 w 384"/>
              <a:gd name="T1" fmla="*/ 53 h 865"/>
              <a:gd name="T2" fmla="*/ 272 w 384"/>
              <a:gd name="T3" fmla="*/ 21 h 865"/>
              <a:gd name="T4" fmla="*/ 376 w 384"/>
              <a:gd name="T5" fmla="*/ 181 h 865"/>
              <a:gd name="T6" fmla="*/ 320 w 384"/>
              <a:gd name="T7" fmla="*/ 541 h 865"/>
              <a:gd name="T8" fmla="*/ 268 w 384"/>
              <a:gd name="T9" fmla="*/ 706 h 865"/>
              <a:gd name="T10" fmla="*/ 277 w 384"/>
              <a:gd name="T11" fmla="*/ 865 h 8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4"/>
              <a:gd name="T19" fmla="*/ 0 h 865"/>
              <a:gd name="T20" fmla="*/ 384 w 384"/>
              <a:gd name="T21" fmla="*/ 865 h 8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4" h="865">
                <a:moveTo>
                  <a:pt x="0" y="53"/>
                </a:moveTo>
                <a:cubicBezTo>
                  <a:pt x="104" y="26"/>
                  <a:pt x="209" y="0"/>
                  <a:pt x="272" y="21"/>
                </a:cubicBezTo>
                <a:cubicBezTo>
                  <a:pt x="335" y="42"/>
                  <a:pt x="368" y="94"/>
                  <a:pt x="376" y="181"/>
                </a:cubicBezTo>
                <a:cubicBezTo>
                  <a:pt x="384" y="268"/>
                  <a:pt x="338" y="454"/>
                  <a:pt x="320" y="541"/>
                </a:cubicBezTo>
                <a:cubicBezTo>
                  <a:pt x="302" y="628"/>
                  <a:pt x="275" y="652"/>
                  <a:pt x="268" y="706"/>
                </a:cubicBezTo>
                <a:cubicBezTo>
                  <a:pt x="261" y="760"/>
                  <a:pt x="275" y="832"/>
                  <a:pt x="277" y="86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7042" name="Group 535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257046" name="Rectangle 536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7" name="Text Box 537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sp>
        <p:nvSpPr>
          <p:cNvPr id="257043" name="Text Box 37"/>
          <p:cNvSpPr txBox="1">
            <a:spLocks noChangeArrowheads="1"/>
          </p:cNvSpPr>
          <p:nvPr/>
        </p:nvSpPr>
        <p:spPr bwMode="auto">
          <a:xfrm>
            <a:off x="1792288" y="56419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(a) before handoff</a:t>
            </a:r>
          </a:p>
        </p:txBody>
      </p:sp>
      <p:sp>
        <p:nvSpPr>
          <p:cNvPr id="257044" name="Rectangle 39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257045" name="Rectangle 42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600200"/>
            <a:ext cx="4078288" cy="4648200"/>
          </a:xfrm>
        </p:spPr>
        <p:txBody>
          <a:bodyPr/>
          <a:lstStyle/>
          <a:p>
            <a:r>
              <a:rPr lang="en-US" sz="2400" i="1" smtClean="0">
                <a:solidFill>
                  <a:srgbClr val="FF3300"/>
                </a:solidFill>
              </a:rPr>
              <a:t>anchor MSC:</a:t>
            </a:r>
            <a:r>
              <a:rPr lang="en-US" sz="2400" smtClean="0"/>
              <a:t> first MSC visited during call</a:t>
            </a:r>
          </a:p>
          <a:p>
            <a:pPr lvl="1"/>
            <a:r>
              <a:rPr lang="en-US" sz="2000" smtClean="0"/>
              <a:t>call remains routed through anchor MSC</a:t>
            </a:r>
          </a:p>
          <a:p>
            <a:r>
              <a:rPr lang="en-US" sz="2400" smtClean="0"/>
              <a:t>new MSCs add on to end of MSC chain as mobile moves to new MSC</a:t>
            </a:r>
          </a:p>
          <a:p>
            <a:r>
              <a:rPr lang="en-US" sz="2400" smtClean="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59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7879001-F8D8-4A09-AAD1-3696C52641EF}" type="slidenum">
              <a:rPr lang="en-US"/>
              <a:pPr/>
              <a:t>129</a:t>
            </a:fld>
            <a:endParaRPr lang="en-US"/>
          </a:p>
        </p:txBody>
      </p:sp>
      <p:grpSp>
        <p:nvGrpSpPr>
          <p:cNvPr id="259076" name="Group 2"/>
          <p:cNvGrpSpPr>
            <a:grpSpLocks/>
          </p:cNvGrpSpPr>
          <p:nvPr/>
        </p:nvGrpSpPr>
        <p:grpSpPr bwMode="auto">
          <a:xfrm>
            <a:off x="422275" y="2239963"/>
            <a:ext cx="1408113" cy="1109662"/>
            <a:chOff x="125" y="951"/>
            <a:chExt cx="887" cy="699"/>
          </a:xfrm>
        </p:grpSpPr>
        <p:sp>
          <p:nvSpPr>
            <p:cNvPr id="259603" name="Freeform 3"/>
            <p:cNvSpPr>
              <a:spLocks/>
            </p:cNvSpPr>
            <p:nvPr/>
          </p:nvSpPr>
          <p:spPr bwMode="auto">
            <a:xfrm>
              <a:off x="147" y="1148"/>
              <a:ext cx="817" cy="502"/>
            </a:xfrm>
            <a:custGeom>
              <a:avLst/>
              <a:gdLst>
                <a:gd name="T0" fmla="*/ 224 w 1209"/>
                <a:gd name="T1" fmla="*/ 6 h 1134"/>
                <a:gd name="T2" fmla="*/ 33 w 1209"/>
                <a:gd name="T3" fmla="*/ 141 h 1134"/>
                <a:gd name="T4" fmla="*/ 27 w 1209"/>
                <a:gd name="T5" fmla="*/ 471 h 1134"/>
                <a:gd name="T6" fmla="*/ 50 w 1209"/>
                <a:gd name="T7" fmla="*/ 747 h 1134"/>
                <a:gd name="T8" fmla="*/ 149 w 1209"/>
                <a:gd name="T9" fmla="*/ 972 h 1134"/>
                <a:gd name="T10" fmla="*/ 469 w 1209"/>
                <a:gd name="T11" fmla="*/ 1036 h 1134"/>
                <a:gd name="T12" fmla="*/ 931 w 1209"/>
                <a:gd name="T13" fmla="*/ 1115 h 1134"/>
                <a:gd name="T14" fmla="*/ 1122 w 1209"/>
                <a:gd name="T15" fmla="*/ 920 h 1134"/>
                <a:gd name="T16" fmla="*/ 1189 w 1209"/>
                <a:gd name="T17" fmla="*/ 401 h 1134"/>
                <a:gd name="T18" fmla="*/ 1128 w 1209"/>
                <a:gd name="T19" fmla="*/ 190 h 1134"/>
                <a:gd name="T20" fmla="*/ 701 w 1209"/>
                <a:gd name="T21" fmla="*/ 104 h 1134"/>
                <a:gd name="T22" fmla="*/ 224 w 1209"/>
                <a:gd name="T23" fmla="*/ 6 h 11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1134"/>
                <a:gd name="T38" fmla="*/ 1209 w 1209"/>
                <a:gd name="T39" fmla="*/ 1134 h 11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1134">
                  <a:moveTo>
                    <a:pt x="224" y="6"/>
                  </a:moveTo>
                  <a:cubicBezTo>
                    <a:pt x="112" y="13"/>
                    <a:pt x="66" y="64"/>
                    <a:pt x="33" y="141"/>
                  </a:cubicBezTo>
                  <a:cubicBezTo>
                    <a:pt x="0" y="219"/>
                    <a:pt x="24" y="370"/>
                    <a:pt x="27" y="471"/>
                  </a:cubicBezTo>
                  <a:cubicBezTo>
                    <a:pt x="30" y="572"/>
                    <a:pt x="30" y="664"/>
                    <a:pt x="50" y="747"/>
                  </a:cubicBezTo>
                  <a:cubicBezTo>
                    <a:pt x="70" y="830"/>
                    <a:pt x="79" y="924"/>
                    <a:pt x="149" y="972"/>
                  </a:cubicBezTo>
                  <a:cubicBezTo>
                    <a:pt x="219" y="1020"/>
                    <a:pt x="339" y="1012"/>
                    <a:pt x="469" y="1036"/>
                  </a:cubicBezTo>
                  <a:cubicBezTo>
                    <a:pt x="599" y="1060"/>
                    <a:pt x="822" y="1134"/>
                    <a:pt x="931" y="1115"/>
                  </a:cubicBezTo>
                  <a:cubicBezTo>
                    <a:pt x="1040" y="1096"/>
                    <a:pt x="1079" y="1039"/>
                    <a:pt x="1122" y="920"/>
                  </a:cubicBezTo>
                  <a:cubicBezTo>
                    <a:pt x="1165" y="801"/>
                    <a:pt x="1188" y="523"/>
                    <a:pt x="1189" y="401"/>
                  </a:cubicBezTo>
                  <a:cubicBezTo>
                    <a:pt x="1190" y="279"/>
                    <a:pt x="1209" y="240"/>
                    <a:pt x="1128" y="190"/>
                  </a:cubicBezTo>
                  <a:cubicBezTo>
                    <a:pt x="1046" y="141"/>
                    <a:pt x="850" y="135"/>
                    <a:pt x="701" y="104"/>
                  </a:cubicBezTo>
                  <a:cubicBezTo>
                    <a:pt x="552" y="72"/>
                    <a:pt x="335" y="0"/>
                    <a:pt x="224" y="6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04" name="Text Box 4"/>
            <p:cNvSpPr txBox="1">
              <a:spLocks noChangeArrowheads="1"/>
            </p:cNvSpPr>
            <p:nvPr/>
          </p:nvSpPr>
          <p:spPr bwMode="auto">
            <a:xfrm>
              <a:off x="142" y="951"/>
              <a:ext cx="8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>
                  <a:latin typeface="Arial" charset="0"/>
                </a:rPr>
                <a:t>home network</a:t>
              </a:r>
            </a:p>
          </p:txBody>
        </p:sp>
        <p:grpSp>
          <p:nvGrpSpPr>
            <p:cNvPr id="259605" name="Group 5"/>
            <p:cNvGrpSpPr>
              <a:grpSpLocks/>
            </p:cNvGrpSpPr>
            <p:nvPr/>
          </p:nvGrpSpPr>
          <p:grpSpPr bwMode="auto">
            <a:xfrm>
              <a:off x="125" y="1203"/>
              <a:ext cx="616" cy="326"/>
              <a:chOff x="581" y="459"/>
              <a:chExt cx="616" cy="326"/>
            </a:xfrm>
          </p:grpSpPr>
          <p:sp>
            <p:nvSpPr>
              <p:cNvPr id="259606" name="Rectangle 6"/>
              <p:cNvSpPr>
                <a:spLocks noChangeArrowheads="1"/>
              </p:cNvSpPr>
              <p:nvPr/>
            </p:nvSpPr>
            <p:spPr bwMode="auto">
              <a:xfrm>
                <a:off x="696" y="464"/>
                <a:ext cx="384" cy="31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607" name="Text Box 7"/>
              <p:cNvSpPr txBox="1">
                <a:spLocks noChangeArrowheads="1"/>
              </p:cNvSpPr>
              <p:nvPr/>
            </p:nvSpPr>
            <p:spPr bwMode="auto">
              <a:xfrm>
                <a:off x="581" y="459"/>
                <a:ext cx="61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Home MSC</a:t>
                </a:r>
              </a:p>
            </p:txBody>
          </p:sp>
        </p:grpSp>
      </p:grpSp>
      <p:sp>
        <p:nvSpPr>
          <p:cNvPr id="259077" name="Freeform 14"/>
          <p:cNvSpPr>
            <a:spLocks/>
          </p:cNvSpPr>
          <p:nvPr/>
        </p:nvSpPr>
        <p:spPr bwMode="auto">
          <a:xfrm>
            <a:off x="1816100" y="2933700"/>
            <a:ext cx="1436688" cy="1617663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78" name="Text Box 15"/>
          <p:cNvSpPr txBox="1">
            <a:spLocks noChangeArrowheads="1"/>
          </p:cNvSpPr>
          <p:nvPr/>
        </p:nvSpPr>
        <p:spPr bwMode="auto">
          <a:xfrm>
            <a:off x="2316163" y="3529013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PSTN</a:t>
            </a:r>
          </a:p>
        </p:txBody>
      </p:sp>
      <p:pic>
        <p:nvPicPr>
          <p:cNvPr id="259079" name="Picture 20" descr="e2gmc3y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2749550"/>
            <a:ext cx="4111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0" name="Text Box 21"/>
          <p:cNvSpPr txBox="1">
            <a:spLocks noChangeArrowheads="1"/>
          </p:cNvSpPr>
          <p:nvPr/>
        </p:nvSpPr>
        <p:spPr bwMode="auto">
          <a:xfrm>
            <a:off x="2633663" y="2455863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correspondent</a:t>
            </a:r>
          </a:p>
        </p:txBody>
      </p:sp>
      <p:sp>
        <p:nvSpPr>
          <p:cNvPr id="259081" name="Freeform 22"/>
          <p:cNvSpPr>
            <a:spLocks/>
          </p:cNvSpPr>
          <p:nvPr/>
        </p:nvSpPr>
        <p:spPr bwMode="auto">
          <a:xfrm>
            <a:off x="1214438" y="2978150"/>
            <a:ext cx="2222500" cy="446088"/>
          </a:xfrm>
          <a:custGeom>
            <a:avLst/>
            <a:gdLst>
              <a:gd name="T0" fmla="*/ 1400 w 1400"/>
              <a:gd name="T1" fmla="*/ 104 h 281"/>
              <a:gd name="T2" fmla="*/ 1296 w 1400"/>
              <a:gd name="T3" fmla="*/ 208 h 281"/>
              <a:gd name="T4" fmla="*/ 792 w 1400"/>
              <a:gd name="T5" fmla="*/ 272 h 281"/>
              <a:gd name="T6" fmla="*/ 312 w 1400"/>
              <a:gd name="T7" fmla="*/ 152 h 281"/>
              <a:gd name="T8" fmla="*/ 0 w 1400"/>
              <a:gd name="T9" fmla="*/ 0 h 2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281"/>
              <a:gd name="T17" fmla="*/ 1400 w 1400"/>
              <a:gd name="T18" fmla="*/ 281 h 2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281">
                <a:moveTo>
                  <a:pt x="1400" y="104"/>
                </a:moveTo>
                <a:cubicBezTo>
                  <a:pt x="1381" y="121"/>
                  <a:pt x="1397" y="180"/>
                  <a:pt x="1296" y="208"/>
                </a:cubicBezTo>
                <a:cubicBezTo>
                  <a:pt x="1195" y="236"/>
                  <a:pt x="956" y="281"/>
                  <a:pt x="792" y="272"/>
                </a:cubicBezTo>
                <a:cubicBezTo>
                  <a:pt x="628" y="263"/>
                  <a:pt x="444" y="197"/>
                  <a:pt x="312" y="152"/>
                </a:cubicBezTo>
                <a:cubicBezTo>
                  <a:pt x="180" y="107"/>
                  <a:pt x="65" y="3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2" name="Freeform 23"/>
          <p:cNvSpPr>
            <a:spLocks/>
          </p:cNvSpPr>
          <p:nvPr/>
        </p:nvSpPr>
        <p:spPr bwMode="auto">
          <a:xfrm>
            <a:off x="1062038" y="3003550"/>
            <a:ext cx="1087437" cy="882650"/>
          </a:xfrm>
          <a:custGeom>
            <a:avLst/>
            <a:gdLst>
              <a:gd name="T0" fmla="*/ 0 w 685"/>
              <a:gd name="T1" fmla="*/ 0 h 556"/>
              <a:gd name="T2" fmla="*/ 576 w 685"/>
              <a:gd name="T3" fmla="*/ 328 h 556"/>
              <a:gd name="T4" fmla="*/ 656 w 685"/>
              <a:gd name="T5" fmla="*/ 472 h 556"/>
              <a:gd name="T6" fmla="*/ 447 w 685"/>
              <a:gd name="T7" fmla="*/ 556 h 556"/>
              <a:gd name="T8" fmla="*/ 0 60000 65536"/>
              <a:gd name="T9" fmla="*/ 0 60000 65536"/>
              <a:gd name="T10" fmla="*/ 0 60000 65536"/>
              <a:gd name="T11" fmla="*/ 0 60000 65536"/>
              <a:gd name="T12" fmla="*/ 0 w 685"/>
              <a:gd name="T13" fmla="*/ 0 h 556"/>
              <a:gd name="T14" fmla="*/ 685 w 685"/>
              <a:gd name="T15" fmla="*/ 556 h 5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5" h="556">
                <a:moveTo>
                  <a:pt x="0" y="0"/>
                </a:moveTo>
                <a:cubicBezTo>
                  <a:pt x="96" y="55"/>
                  <a:pt x="467" y="249"/>
                  <a:pt x="576" y="328"/>
                </a:cubicBezTo>
                <a:cubicBezTo>
                  <a:pt x="685" y="407"/>
                  <a:pt x="677" y="434"/>
                  <a:pt x="656" y="472"/>
                </a:cubicBezTo>
                <a:cubicBezTo>
                  <a:pt x="635" y="510"/>
                  <a:pt x="491" y="539"/>
                  <a:pt x="447" y="55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9083" name="Group 24"/>
          <p:cNvGrpSpPr>
            <a:grpSpLocks/>
          </p:cNvGrpSpPr>
          <p:nvPr/>
        </p:nvGrpSpPr>
        <p:grpSpPr bwMode="auto">
          <a:xfrm>
            <a:off x="387350" y="3778250"/>
            <a:ext cx="1020763" cy="841375"/>
            <a:chOff x="1807" y="2856"/>
            <a:chExt cx="803" cy="674"/>
          </a:xfrm>
        </p:grpSpPr>
        <p:sp>
          <p:nvSpPr>
            <p:cNvPr id="259471" name="AutoShape 25"/>
            <p:cNvSpPr>
              <a:spLocks noChangeArrowheads="1"/>
            </p:cNvSpPr>
            <p:nvPr/>
          </p:nvSpPr>
          <p:spPr bwMode="auto">
            <a:xfrm>
              <a:off x="1807" y="2856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2" name="AutoShape 26"/>
            <p:cNvSpPr>
              <a:spLocks noChangeArrowheads="1"/>
            </p:cNvSpPr>
            <p:nvPr/>
          </p:nvSpPr>
          <p:spPr bwMode="auto">
            <a:xfrm>
              <a:off x="2047" y="3258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3" name="AutoShape 27"/>
            <p:cNvSpPr>
              <a:spLocks noChangeArrowheads="1"/>
            </p:cNvSpPr>
            <p:nvPr/>
          </p:nvSpPr>
          <p:spPr bwMode="auto">
            <a:xfrm>
              <a:off x="2043" y="2985"/>
              <a:ext cx="315" cy="272"/>
            </a:xfrm>
            <a:prstGeom prst="hexagon">
              <a:avLst>
                <a:gd name="adj" fmla="val 28952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4" name="AutoShape 28"/>
            <p:cNvSpPr>
              <a:spLocks noChangeArrowheads="1"/>
            </p:cNvSpPr>
            <p:nvPr/>
          </p:nvSpPr>
          <p:spPr bwMode="auto">
            <a:xfrm>
              <a:off x="2282" y="3123"/>
              <a:ext cx="314" cy="272"/>
            </a:xfrm>
            <a:prstGeom prst="hexagon">
              <a:avLst>
                <a:gd name="adj" fmla="val 28860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475" name="Group 29"/>
            <p:cNvGrpSpPr>
              <a:grpSpLocks/>
            </p:cNvGrpSpPr>
            <p:nvPr/>
          </p:nvGrpSpPr>
          <p:grpSpPr bwMode="auto">
            <a:xfrm>
              <a:off x="2407" y="3162"/>
              <a:ext cx="72" cy="145"/>
              <a:chOff x="3796" y="1043"/>
              <a:chExt cx="865" cy="1237"/>
            </a:xfrm>
          </p:grpSpPr>
          <p:sp>
            <p:nvSpPr>
              <p:cNvPr id="259573" name="Line 3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4" name="Line 3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5" name="Line 3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6" name="Line 3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7" name="Line 3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8" name="Line 3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79" name="Line 3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0" name="Line 3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1" name="Line 3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2" name="Line 3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3" name="Line 4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4" name="Line 4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5" name="Line 4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6" name="Line 4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87" name="Line 4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88" name="Group 4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99" name="Line 4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0" name="Line 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1" name="Line 4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602" name="Line 4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89" name="Group 5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95" name="Line 5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6" name="Line 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7" name="Line 5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8" name="Line 5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90" name="Group 5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91" name="Line 5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2" name="Line 5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3" name="Line 5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94" name="Line 5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6" name="Group 60"/>
            <p:cNvGrpSpPr>
              <a:grpSpLocks/>
            </p:cNvGrpSpPr>
            <p:nvPr/>
          </p:nvGrpSpPr>
          <p:grpSpPr bwMode="auto">
            <a:xfrm>
              <a:off x="2164" y="3034"/>
              <a:ext cx="72" cy="145"/>
              <a:chOff x="3796" y="1043"/>
              <a:chExt cx="865" cy="1237"/>
            </a:xfrm>
          </p:grpSpPr>
          <p:sp>
            <p:nvSpPr>
              <p:cNvPr id="259543" name="Line 6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4" name="Line 6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5" name="Line 6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6" name="Line 6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7" name="Line 6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8" name="Line 6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49" name="Line 6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0" name="Line 6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1" name="Line 6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2" name="Line 7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3" name="Line 7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4" name="Line 7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5" name="Line 7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6" name="Line 7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57" name="Line 7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58" name="Group 7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69" name="Line 7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0" name="Line 7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1" name="Line 7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72" name="Line 8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59" name="Group 8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65" name="Line 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6" name="Line 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7" name="Line 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8" name="Line 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60" name="Group 8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61" name="Line 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2" name="Line 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3" name="Line 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64" name="Line 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7" name="Group 91"/>
            <p:cNvGrpSpPr>
              <a:grpSpLocks/>
            </p:cNvGrpSpPr>
            <p:nvPr/>
          </p:nvGrpSpPr>
          <p:grpSpPr bwMode="auto">
            <a:xfrm>
              <a:off x="2175" y="3302"/>
              <a:ext cx="72" cy="144"/>
              <a:chOff x="3796" y="1043"/>
              <a:chExt cx="865" cy="1237"/>
            </a:xfrm>
          </p:grpSpPr>
          <p:sp>
            <p:nvSpPr>
              <p:cNvPr id="259513" name="Line 9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4" name="Line 9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5" name="Line 9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6" name="Line 9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7" name="Line 9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8" name="Line 9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19" name="Line 9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0" name="Line 9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1" name="Line 10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2" name="Line 10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3" name="Line 10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4" name="Line 10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5" name="Line 10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6" name="Line 10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27" name="Line 10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528" name="Group 10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39" name="Line 10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0" name="Line 10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1" name="Line 11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42" name="Line 11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29" name="Group 11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35" name="Line 1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6" name="Line 1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7" name="Line 1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8" name="Line 1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30" name="Group 11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31" name="Line 1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2" name="Line 1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3" name="Line 1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34" name="Line 1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478" name="Group 122"/>
            <p:cNvGrpSpPr>
              <a:grpSpLocks/>
            </p:cNvGrpSpPr>
            <p:nvPr/>
          </p:nvGrpSpPr>
          <p:grpSpPr bwMode="auto">
            <a:xfrm>
              <a:off x="1934" y="2899"/>
              <a:ext cx="72" cy="145"/>
              <a:chOff x="3796" y="1043"/>
              <a:chExt cx="865" cy="1237"/>
            </a:xfrm>
          </p:grpSpPr>
          <p:sp>
            <p:nvSpPr>
              <p:cNvPr id="259483" name="Line 12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4" name="Line 12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5" name="Line 12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6" name="Line 12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7" name="Line 12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8" name="Line 12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89" name="Line 12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0" name="Line 13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1" name="Line 13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2" name="Line 13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3" name="Line 13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4" name="Line 13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5" name="Line 13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6" name="Line 13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97" name="Line 13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498" name="Group 13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509" name="Line 13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0" name="Line 14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1" name="Line 14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12" name="Line 14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99" name="Group 14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505" name="Line 14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6" name="Line 14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7" name="Line 14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8" name="Line 14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500" name="Group 14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501" name="Line 14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2" name="Line 1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3" name="Line 15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504" name="Line 15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479" name="Line 153"/>
            <p:cNvSpPr>
              <a:spLocks noChangeShapeType="1"/>
            </p:cNvSpPr>
            <p:nvPr/>
          </p:nvSpPr>
          <p:spPr bwMode="auto">
            <a:xfrm flipV="1">
              <a:off x="2460" y="3031"/>
              <a:ext cx="15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0" name="Line 154"/>
            <p:cNvSpPr>
              <a:spLocks noChangeShapeType="1"/>
            </p:cNvSpPr>
            <p:nvPr/>
          </p:nvSpPr>
          <p:spPr bwMode="auto">
            <a:xfrm flipV="1">
              <a:off x="2226" y="3031"/>
              <a:ext cx="254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1" name="Line 155"/>
            <p:cNvSpPr>
              <a:spLocks noChangeShapeType="1"/>
            </p:cNvSpPr>
            <p:nvPr/>
          </p:nvSpPr>
          <p:spPr bwMode="auto">
            <a:xfrm flipV="1">
              <a:off x="2219" y="3031"/>
              <a:ext cx="24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482" name="Line 156"/>
            <p:cNvSpPr>
              <a:spLocks noChangeShapeType="1"/>
            </p:cNvSpPr>
            <p:nvPr/>
          </p:nvSpPr>
          <p:spPr bwMode="auto">
            <a:xfrm flipV="1">
              <a:off x="1989" y="2974"/>
              <a:ext cx="452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4" name="Group 157"/>
          <p:cNvGrpSpPr>
            <a:grpSpLocks/>
          </p:cNvGrpSpPr>
          <p:nvPr/>
        </p:nvGrpSpPr>
        <p:grpSpPr bwMode="auto">
          <a:xfrm>
            <a:off x="993775" y="3702050"/>
            <a:ext cx="977900" cy="330200"/>
            <a:chOff x="717" y="1160"/>
            <a:chExt cx="616" cy="208"/>
          </a:xfrm>
        </p:grpSpPr>
        <p:sp>
          <p:nvSpPr>
            <p:cNvPr id="259469" name="Rectangle 158"/>
            <p:cNvSpPr>
              <a:spLocks noChangeArrowheads="1"/>
            </p:cNvSpPr>
            <p:nvPr/>
          </p:nvSpPr>
          <p:spPr bwMode="auto">
            <a:xfrm>
              <a:off x="832" y="1160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0" name="Text Box 159"/>
            <p:cNvSpPr txBox="1">
              <a:spLocks noChangeArrowheads="1"/>
            </p:cNvSpPr>
            <p:nvPr/>
          </p:nvSpPr>
          <p:spPr bwMode="auto">
            <a:xfrm>
              <a:off x="717" y="1171"/>
              <a:ext cx="6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9085" name="Group 160"/>
          <p:cNvGrpSpPr>
            <a:grpSpLocks/>
          </p:cNvGrpSpPr>
          <p:nvPr/>
        </p:nvGrpSpPr>
        <p:grpSpPr bwMode="auto">
          <a:xfrm>
            <a:off x="1308100" y="4424363"/>
            <a:ext cx="1016000" cy="931862"/>
            <a:chOff x="291" y="1263"/>
            <a:chExt cx="640" cy="587"/>
          </a:xfrm>
        </p:grpSpPr>
        <p:sp>
          <p:nvSpPr>
            <p:cNvPr id="259302" name="AutoShape 161"/>
            <p:cNvSpPr>
              <a:spLocks noChangeArrowheads="1"/>
            </p:cNvSpPr>
            <p:nvPr/>
          </p:nvSpPr>
          <p:spPr bwMode="auto">
            <a:xfrm>
              <a:off x="487" y="13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03" name="AutoShape 162"/>
            <p:cNvSpPr>
              <a:spLocks noChangeArrowheads="1"/>
            </p:cNvSpPr>
            <p:nvPr/>
          </p:nvSpPr>
          <p:spPr bwMode="auto">
            <a:xfrm>
              <a:off x="679" y="1636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04" name="AutoShape 163"/>
            <p:cNvSpPr>
              <a:spLocks noChangeArrowheads="1"/>
            </p:cNvSpPr>
            <p:nvPr/>
          </p:nvSpPr>
          <p:spPr bwMode="auto">
            <a:xfrm>
              <a:off x="676" y="1421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305" name="Group 164"/>
            <p:cNvGrpSpPr>
              <a:grpSpLocks/>
            </p:cNvGrpSpPr>
            <p:nvPr/>
          </p:nvGrpSpPr>
          <p:grpSpPr bwMode="auto">
            <a:xfrm>
              <a:off x="291" y="1422"/>
              <a:ext cx="252" cy="214"/>
              <a:chOff x="867" y="1530"/>
              <a:chExt cx="252" cy="214"/>
            </a:xfrm>
          </p:grpSpPr>
          <p:sp>
            <p:nvSpPr>
              <p:cNvPr id="259437" name="AutoShape 16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438" name="Group 16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43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0" name="Line 16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1" name="Line 16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3" name="Line 17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4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5" name="Line 17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6" name="Line 17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8" name="Line 17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4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0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2" name="Line 18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53" name="Line 18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454" name="Group 18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465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6" name="Line 18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7" name="Line 18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8" name="Line 18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55" name="Group 18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461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2" name="Line 18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3" name="Line 19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4" name="Line 19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456" name="Group 19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45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58" name="Line 19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59" name="Line 19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460" name="Line 19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9306" name="Group 197"/>
            <p:cNvGrpSpPr>
              <a:grpSpLocks/>
            </p:cNvGrpSpPr>
            <p:nvPr/>
          </p:nvGrpSpPr>
          <p:grpSpPr bwMode="auto">
            <a:xfrm>
              <a:off x="773" y="1460"/>
              <a:ext cx="58" cy="114"/>
              <a:chOff x="3796" y="1043"/>
              <a:chExt cx="865" cy="1237"/>
            </a:xfrm>
          </p:grpSpPr>
          <p:sp>
            <p:nvSpPr>
              <p:cNvPr id="259407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08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09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0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1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2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3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4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5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6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7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8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19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20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21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422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433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4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5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6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23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429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0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1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32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424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425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6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7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28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307" name="Group 228"/>
            <p:cNvGrpSpPr>
              <a:grpSpLocks/>
            </p:cNvGrpSpPr>
            <p:nvPr/>
          </p:nvGrpSpPr>
          <p:grpSpPr bwMode="auto">
            <a:xfrm>
              <a:off x="782" y="1671"/>
              <a:ext cx="57" cy="113"/>
              <a:chOff x="3796" y="1043"/>
              <a:chExt cx="865" cy="1237"/>
            </a:xfrm>
          </p:grpSpPr>
          <p:sp>
            <p:nvSpPr>
              <p:cNvPr id="259377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78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79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0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1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2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3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4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5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6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7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8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89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90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91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392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403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4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5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6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93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399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0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1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402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94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395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6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7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98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308" name="Group 259"/>
            <p:cNvGrpSpPr>
              <a:grpSpLocks/>
            </p:cNvGrpSpPr>
            <p:nvPr/>
          </p:nvGrpSpPr>
          <p:grpSpPr bwMode="auto">
            <a:xfrm>
              <a:off x="589" y="1354"/>
              <a:ext cx="57" cy="114"/>
              <a:chOff x="3796" y="1043"/>
              <a:chExt cx="865" cy="1237"/>
            </a:xfrm>
          </p:grpSpPr>
          <p:sp>
            <p:nvSpPr>
              <p:cNvPr id="259347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48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49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0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1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2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3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4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5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6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7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8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59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60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61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362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373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4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5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6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63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369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0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1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72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364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36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6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309" name="Line 290"/>
            <p:cNvSpPr>
              <a:spLocks noChangeShapeType="1"/>
            </p:cNvSpPr>
            <p:nvPr/>
          </p:nvSpPr>
          <p:spPr bwMode="auto">
            <a:xfrm flipV="1">
              <a:off x="626" y="1272"/>
              <a:ext cx="2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0" name="Line 291"/>
            <p:cNvSpPr>
              <a:spLocks noChangeShapeType="1"/>
            </p:cNvSpPr>
            <p:nvPr/>
          </p:nvSpPr>
          <p:spPr bwMode="auto">
            <a:xfrm flipV="1">
              <a:off x="823" y="1276"/>
              <a:ext cx="75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1" name="Line 292"/>
            <p:cNvSpPr>
              <a:spLocks noChangeShapeType="1"/>
            </p:cNvSpPr>
            <p:nvPr/>
          </p:nvSpPr>
          <p:spPr bwMode="auto">
            <a:xfrm flipV="1">
              <a:off x="817" y="1264"/>
              <a:ext cx="5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312" name="Line 293"/>
            <p:cNvSpPr>
              <a:spLocks noChangeShapeType="1"/>
            </p:cNvSpPr>
            <p:nvPr/>
          </p:nvSpPr>
          <p:spPr bwMode="auto">
            <a:xfrm flipV="1">
              <a:off x="633" y="1263"/>
              <a:ext cx="226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313" name="Group 294"/>
            <p:cNvGrpSpPr>
              <a:grpSpLocks/>
            </p:cNvGrpSpPr>
            <p:nvPr/>
          </p:nvGrpSpPr>
          <p:grpSpPr bwMode="auto">
            <a:xfrm>
              <a:off x="483" y="1532"/>
              <a:ext cx="252" cy="214"/>
              <a:chOff x="867" y="1530"/>
              <a:chExt cx="252" cy="214"/>
            </a:xfrm>
          </p:grpSpPr>
          <p:sp>
            <p:nvSpPr>
              <p:cNvPr id="259315" name="AutoShape 295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316" name="Group 296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317" name="Line 297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18" name="Line 298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19" name="Line 299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0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1" name="Line 301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2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3" name="Line 303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4" name="Line 304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5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6" name="Line 306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7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8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29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30" name="Line 310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331" name="Line 311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332" name="Group 312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343" name="Line 31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4" name="Line 31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5" name="Line 31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6" name="Line 31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33" name="Group 317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339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0" name="Line 31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1" name="Line 320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42" name="Line 32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334" name="Group 322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335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6" name="Line 32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7" name="Line 325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38" name="Line 32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9314" name="Line 327"/>
            <p:cNvSpPr>
              <a:spLocks noChangeShapeType="1"/>
            </p:cNvSpPr>
            <p:nvPr/>
          </p:nvSpPr>
          <p:spPr bwMode="auto">
            <a:xfrm flipV="1">
              <a:off x="414" y="1266"/>
              <a:ext cx="43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086" name="Text Box 328"/>
          <p:cNvSpPr txBox="1">
            <a:spLocks noChangeArrowheads="1"/>
          </p:cNvSpPr>
          <p:nvPr/>
        </p:nvSpPr>
        <p:spPr bwMode="auto">
          <a:xfrm>
            <a:off x="487363" y="3433763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anchor MSC</a:t>
            </a:r>
          </a:p>
        </p:txBody>
      </p:sp>
      <p:grpSp>
        <p:nvGrpSpPr>
          <p:cNvPr id="259087" name="Group 329"/>
          <p:cNvGrpSpPr>
            <a:grpSpLocks/>
          </p:cNvGrpSpPr>
          <p:nvPr/>
        </p:nvGrpSpPr>
        <p:grpSpPr bwMode="auto">
          <a:xfrm>
            <a:off x="3084513" y="4132263"/>
            <a:ext cx="1309687" cy="1147762"/>
            <a:chOff x="146" y="711"/>
            <a:chExt cx="825" cy="723"/>
          </a:xfrm>
        </p:grpSpPr>
        <p:sp>
          <p:nvSpPr>
            <p:cNvPr id="259099" name="AutoShape 330"/>
            <p:cNvSpPr>
              <a:spLocks noChangeArrowheads="1"/>
            </p:cNvSpPr>
            <p:nvPr/>
          </p:nvSpPr>
          <p:spPr bwMode="auto">
            <a:xfrm>
              <a:off x="719" y="904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00" name="AutoShape 331"/>
            <p:cNvSpPr>
              <a:spLocks noChangeArrowheads="1"/>
            </p:cNvSpPr>
            <p:nvPr/>
          </p:nvSpPr>
          <p:spPr bwMode="auto">
            <a:xfrm>
              <a:off x="335" y="1115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01" name="Group 332"/>
            <p:cNvGrpSpPr>
              <a:grpSpLocks/>
            </p:cNvGrpSpPr>
            <p:nvPr/>
          </p:nvGrpSpPr>
          <p:grpSpPr bwMode="auto">
            <a:xfrm>
              <a:off x="523" y="1006"/>
              <a:ext cx="252" cy="214"/>
              <a:chOff x="867" y="1530"/>
              <a:chExt cx="252" cy="214"/>
            </a:xfrm>
          </p:grpSpPr>
          <p:sp>
            <p:nvSpPr>
              <p:cNvPr id="259270" name="AutoShape 333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271" name="Group 334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272" name="Line 335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3" name="Line 336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4" name="Line 337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5" name="Line 338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6" name="Line 339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7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8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79" name="Line 342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1" name="Line 344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2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3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5" name="Line 348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86" name="Line 349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287" name="Group 350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8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9" name="Line 35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00" name="Line 35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301" name="Line 35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88" name="Group 355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4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5" name="Line 357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6" name="Line 358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7" name="Line 359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289" name="Group 360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290" name="Line 361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1" name="Line 362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2" name="Line 363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93" name="Line 364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9102" name="Group 365"/>
            <p:cNvGrpSpPr>
              <a:grpSpLocks/>
            </p:cNvGrpSpPr>
            <p:nvPr/>
          </p:nvGrpSpPr>
          <p:grpSpPr bwMode="auto">
            <a:xfrm>
              <a:off x="429" y="1159"/>
              <a:ext cx="57" cy="113"/>
              <a:chOff x="3796" y="1043"/>
              <a:chExt cx="865" cy="1237"/>
            </a:xfrm>
          </p:grpSpPr>
          <p:sp>
            <p:nvSpPr>
              <p:cNvPr id="259240" name="Line 36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1" name="Line 36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2" name="Line 36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3" name="Line 36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4" name="Line 37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5" name="Line 37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6" name="Line 37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7" name="Line 37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8" name="Line 37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49" name="Line 37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0" name="Line 37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1" name="Line 37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2" name="Line 37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3" name="Line 37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54" name="Line 38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255" name="Group 38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266" name="Line 38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7" name="Line 38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8" name="Line 38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9" name="Line 3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56" name="Group 38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262" name="Line 38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3" name="Line 38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4" name="Line 38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5" name="Line 3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57" name="Group 39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258" name="Line 39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59" name="Line 3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0" name="Line 39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61" name="Line 3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9103" name="Group 396"/>
            <p:cNvGrpSpPr>
              <a:grpSpLocks/>
            </p:cNvGrpSpPr>
            <p:nvPr/>
          </p:nvGrpSpPr>
          <p:grpSpPr bwMode="auto">
            <a:xfrm>
              <a:off x="821" y="938"/>
              <a:ext cx="57" cy="114"/>
              <a:chOff x="3796" y="1043"/>
              <a:chExt cx="865" cy="1237"/>
            </a:xfrm>
          </p:grpSpPr>
          <p:sp>
            <p:nvSpPr>
              <p:cNvPr id="259210" name="Line 397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1" name="Line 398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2" name="Line 399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3" name="Line 400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4" name="Line 401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5" name="Line 402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6" name="Line 403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7" name="Line 404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8" name="Line 405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19" name="Line 406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0" name="Line 407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1" name="Line 408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2" name="Line 409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3" name="Line 410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24" name="Line 411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225" name="Group 412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236" name="Line 41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7" name="Line 41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8" name="Line 41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9" name="Line 41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26" name="Group 417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232" name="Line 4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3" name="Line 4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4" name="Line 4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5" name="Line 4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227" name="Group 422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228" name="Line 4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29" name="Line 4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0" name="Line 4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231" name="Line 4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04" name="Line 427"/>
            <p:cNvSpPr>
              <a:spLocks noChangeShapeType="1"/>
            </p:cNvSpPr>
            <p:nvPr/>
          </p:nvSpPr>
          <p:spPr bwMode="auto">
            <a:xfrm flipH="1" flipV="1">
              <a:off x="602" y="916"/>
              <a:ext cx="25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5" name="Line 428"/>
            <p:cNvSpPr>
              <a:spLocks noChangeShapeType="1"/>
            </p:cNvSpPr>
            <p:nvPr/>
          </p:nvSpPr>
          <p:spPr bwMode="auto">
            <a:xfrm flipV="1">
              <a:off x="455" y="914"/>
              <a:ext cx="3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6" name="Line 429"/>
            <p:cNvSpPr>
              <a:spLocks noChangeShapeType="1"/>
            </p:cNvSpPr>
            <p:nvPr/>
          </p:nvSpPr>
          <p:spPr bwMode="auto">
            <a:xfrm flipH="1" flipV="1">
              <a:off x="501" y="920"/>
              <a:ext cx="140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107" name="Line 430"/>
            <p:cNvSpPr>
              <a:spLocks noChangeShapeType="1"/>
            </p:cNvSpPr>
            <p:nvPr/>
          </p:nvSpPr>
          <p:spPr bwMode="auto">
            <a:xfrm flipH="1" flipV="1">
              <a:off x="647" y="925"/>
              <a:ext cx="218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08" name="Group 431"/>
            <p:cNvGrpSpPr>
              <a:grpSpLocks/>
            </p:cNvGrpSpPr>
            <p:nvPr/>
          </p:nvGrpSpPr>
          <p:grpSpPr bwMode="auto">
            <a:xfrm>
              <a:off x="715" y="1116"/>
              <a:ext cx="252" cy="214"/>
              <a:chOff x="867" y="1530"/>
              <a:chExt cx="252" cy="214"/>
            </a:xfrm>
          </p:grpSpPr>
          <p:sp>
            <p:nvSpPr>
              <p:cNvPr id="259178" name="AutoShape 432"/>
              <p:cNvSpPr>
                <a:spLocks noChangeArrowheads="1"/>
              </p:cNvSpPr>
              <p:nvPr/>
            </p:nvSpPr>
            <p:spPr bwMode="auto">
              <a:xfrm>
                <a:off x="867" y="1530"/>
                <a:ext cx="252" cy="214"/>
              </a:xfrm>
              <a:prstGeom prst="hexagon">
                <a:avLst>
                  <a:gd name="adj" fmla="val 29439"/>
                  <a:gd name="vf" fmla="val 11547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9179" name="Group 433"/>
              <p:cNvGrpSpPr>
                <a:grpSpLocks/>
              </p:cNvGrpSpPr>
              <p:nvPr/>
            </p:nvGrpSpPr>
            <p:grpSpPr bwMode="auto">
              <a:xfrm>
                <a:off x="967" y="1561"/>
                <a:ext cx="58" cy="114"/>
                <a:chOff x="3796" y="1043"/>
                <a:chExt cx="865" cy="1237"/>
              </a:xfrm>
            </p:grpSpPr>
            <p:sp>
              <p:nvSpPr>
                <p:cNvPr id="259180" name="Line 434"/>
                <p:cNvSpPr>
                  <a:spLocks noChangeShapeType="1"/>
                </p:cNvSpPr>
                <p:nvPr/>
              </p:nvSpPr>
              <p:spPr bwMode="auto">
                <a:xfrm flipH="1">
                  <a:off x="3992" y="1481"/>
                  <a:ext cx="235" cy="7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1" name="Line 435"/>
                <p:cNvSpPr>
                  <a:spLocks noChangeShapeType="1"/>
                </p:cNvSpPr>
                <p:nvPr/>
              </p:nvSpPr>
              <p:spPr bwMode="auto">
                <a:xfrm>
                  <a:off x="4227" y="1481"/>
                  <a:ext cx="23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2" name="Line 436"/>
                <p:cNvSpPr>
                  <a:spLocks noChangeShapeType="1"/>
                </p:cNvSpPr>
                <p:nvPr/>
              </p:nvSpPr>
              <p:spPr bwMode="auto">
                <a:xfrm>
                  <a:off x="3992" y="2201"/>
                  <a:ext cx="235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3" name="Line 437"/>
                <p:cNvSpPr>
                  <a:spLocks noChangeShapeType="1"/>
                </p:cNvSpPr>
                <p:nvPr/>
              </p:nvSpPr>
              <p:spPr bwMode="auto">
                <a:xfrm flipH="1">
                  <a:off x="4227" y="2201"/>
                  <a:ext cx="236" cy="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4" name="Line 438"/>
                <p:cNvSpPr>
                  <a:spLocks noChangeShapeType="1"/>
                </p:cNvSpPr>
                <p:nvPr/>
              </p:nvSpPr>
              <p:spPr bwMode="auto">
                <a:xfrm>
                  <a:off x="4227" y="1497"/>
                  <a:ext cx="0" cy="7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5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992" y="2127"/>
                  <a:ext cx="235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6" name="Line 440"/>
                <p:cNvSpPr>
                  <a:spLocks noChangeShapeType="1"/>
                </p:cNvSpPr>
                <p:nvPr/>
              </p:nvSpPr>
              <p:spPr bwMode="auto">
                <a:xfrm flipH="1" flipV="1">
                  <a:off x="4227" y="2127"/>
                  <a:ext cx="236" cy="7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7" name="Line 441"/>
                <p:cNvSpPr>
                  <a:spLocks noChangeShapeType="1"/>
                </p:cNvSpPr>
                <p:nvPr/>
              </p:nvSpPr>
              <p:spPr bwMode="auto">
                <a:xfrm>
                  <a:off x="4092" y="1890"/>
                  <a:ext cx="135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4227" y="1890"/>
                  <a:ext cx="143" cy="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89" name="Line 443"/>
                <p:cNvSpPr>
                  <a:spLocks noChangeShapeType="1"/>
                </p:cNvSpPr>
                <p:nvPr/>
              </p:nvSpPr>
              <p:spPr bwMode="auto">
                <a:xfrm>
                  <a:off x="4047" y="1996"/>
                  <a:ext cx="175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0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4227" y="2012"/>
                  <a:ext cx="176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1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4227" y="1782"/>
                  <a:ext cx="9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4227" y="1632"/>
                  <a:ext cx="57" cy="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3" name="Line 447"/>
                <p:cNvSpPr>
                  <a:spLocks noChangeShapeType="1"/>
                </p:cNvSpPr>
                <p:nvPr/>
              </p:nvSpPr>
              <p:spPr bwMode="auto">
                <a:xfrm>
                  <a:off x="4126" y="1772"/>
                  <a:ext cx="109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94" name="Line 448"/>
                <p:cNvSpPr>
                  <a:spLocks noChangeShapeType="1"/>
                </p:cNvSpPr>
                <p:nvPr/>
              </p:nvSpPr>
              <p:spPr bwMode="auto">
                <a:xfrm>
                  <a:off x="4175" y="1625"/>
                  <a:ext cx="63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59195" name="Group 449"/>
                <p:cNvGrpSpPr>
                  <a:grpSpLocks/>
                </p:cNvGrpSpPr>
                <p:nvPr/>
              </p:nvGrpSpPr>
              <p:grpSpPr bwMode="auto">
                <a:xfrm>
                  <a:off x="4269" y="1415"/>
                  <a:ext cx="392" cy="137"/>
                  <a:chOff x="4227" y="1360"/>
                  <a:chExt cx="863" cy="270"/>
                </a:xfrm>
              </p:grpSpPr>
              <p:sp>
                <p:nvSpPr>
                  <p:cNvPr id="259206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7" name="Line 45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8" name="Line 45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9" name="Line 45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196" name="Group 454"/>
                <p:cNvGrpSpPr>
                  <a:grpSpLocks/>
                </p:cNvGrpSpPr>
                <p:nvPr/>
              </p:nvGrpSpPr>
              <p:grpSpPr bwMode="auto">
                <a:xfrm rot="5700496">
                  <a:off x="4053" y="1170"/>
                  <a:ext cx="392" cy="137"/>
                  <a:chOff x="4227" y="1360"/>
                  <a:chExt cx="863" cy="270"/>
                </a:xfrm>
              </p:grpSpPr>
              <p:sp>
                <p:nvSpPr>
                  <p:cNvPr id="259202" name="Line 455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3" name="Line 456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4" name="Line 457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5" name="Line 458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9197" name="Group 459"/>
                <p:cNvGrpSpPr>
                  <a:grpSpLocks/>
                </p:cNvGrpSpPr>
                <p:nvPr/>
              </p:nvGrpSpPr>
              <p:grpSpPr bwMode="auto">
                <a:xfrm rot="10800000">
                  <a:off x="3796" y="1402"/>
                  <a:ext cx="392" cy="137"/>
                  <a:chOff x="4227" y="1360"/>
                  <a:chExt cx="863" cy="270"/>
                </a:xfrm>
              </p:grpSpPr>
              <p:sp>
                <p:nvSpPr>
                  <p:cNvPr id="259198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4227" y="1604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199" name="Line 461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464" y="1205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0" name="Line 462"/>
                  <p:cNvSpPr>
                    <a:spLocks noChangeShapeType="1"/>
                  </p:cNvSpPr>
                  <p:nvPr/>
                </p:nvSpPr>
                <p:spPr bwMode="auto">
                  <a:xfrm rot="6361956">
                    <a:off x="4602" y="1393"/>
                    <a:ext cx="189" cy="203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59201" name="Line 463"/>
                  <p:cNvSpPr>
                    <a:spLocks noChangeShapeType="1"/>
                  </p:cNvSpPr>
                  <p:nvPr/>
                </p:nvSpPr>
                <p:spPr bwMode="auto">
                  <a:xfrm rot="6361956" flipH="1" flipV="1">
                    <a:off x="4745" y="1286"/>
                    <a:ext cx="189" cy="50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9109" name="Line 464"/>
            <p:cNvSpPr>
              <a:spLocks noChangeShapeType="1"/>
            </p:cNvSpPr>
            <p:nvPr/>
          </p:nvSpPr>
          <p:spPr bwMode="auto">
            <a:xfrm flipH="1" flipV="1">
              <a:off x="554" y="928"/>
              <a:ext cx="92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9110" name="Group 465"/>
            <p:cNvGrpSpPr>
              <a:grpSpLocks/>
            </p:cNvGrpSpPr>
            <p:nvPr/>
          </p:nvGrpSpPr>
          <p:grpSpPr bwMode="auto">
            <a:xfrm>
              <a:off x="191" y="711"/>
              <a:ext cx="616" cy="208"/>
              <a:chOff x="717" y="1160"/>
              <a:chExt cx="616" cy="208"/>
            </a:xfrm>
          </p:grpSpPr>
          <p:sp>
            <p:nvSpPr>
              <p:cNvPr id="259176" name="Rectangle 466"/>
              <p:cNvSpPr>
                <a:spLocks noChangeArrowheads="1"/>
              </p:cNvSpPr>
              <p:nvPr/>
            </p:nvSpPr>
            <p:spPr bwMode="auto">
              <a:xfrm>
                <a:off x="832" y="1160"/>
                <a:ext cx="384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177" name="Text Box 467"/>
              <p:cNvSpPr txBox="1">
                <a:spLocks noChangeArrowheads="1"/>
              </p:cNvSpPr>
              <p:nvPr/>
            </p:nvSpPr>
            <p:spPr bwMode="auto">
              <a:xfrm>
                <a:off x="717" y="1171"/>
                <a:ext cx="6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MSC</a:t>
                </a:r>
              </a:p>
            </p:txBody>
          </p:sp>
        </p:grpSp>
        <p:sp>
          <p:nvSpPr>
            <p:cNvPr id="259111" name="AutoShape 468"/>
            <p:cNvSpPr>
              <a:spLocks noChangeArrowheads="1"/>
            </p:cNvSpPr>
            <p:nvPr/>
          </p:nvSpPr>
          <p:spPr bwMode="auto">
            <a:xfrm>
              <a:off x="146" y="1007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12" name="Group 469"/>
            <p:cNvGrpSpPr>
              <a:grpSpLocks/>
            </p:cNvGrpSpPr>
            <p:nvPr/>
          </p:nvGrpSpPr>
          <p:grpSpPr bwMode="auto">
            <a:xfrm>
              <a:off x="237" y="1051"/>
              <a:ext cx="57" cy="113"/>
              <a:chOff x="3796" y="1043"/>
              <a:chExt cx="865" cy="1237"/>
            </a:xfrm>
          </p:grpSpPr>
          <p:sp>
            <p:nvSpPr>
              <p:cNvPr id="259146" name="Line 4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7" name="Line 4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8" name="Line 4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49" name="Line 4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0" name="Line 4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1" name="Line 4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2" name="Line 4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3" name="Line 4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4" name="Line 4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5" name="Line 4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6" name="Line 4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7" name="Line 4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8" name="Line 4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59" name="Line 4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60" name="Line 4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161" name="Group 4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172" name="Line 4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3" name="Line 4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4" name="Line 4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5" name="Line 4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62" name="Group 4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168" name="Line 4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9" name="Line 4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0" name="Line 4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71" name="Line 4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63" name="Group 4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164" name="Line 4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5" name="Line 4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6" name="Line 4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67" name="Line 4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13" name="AutoShape 500"/>
            <p:cNvSpPr>
              <a:spLocks noChangeArrowheads="1"/>
            </p:cNvSpPr>
            <p:nvPr/>
          </p:nvSpPr>
          <p:spPr bwMode="auto">
            <a:xfrm>
              <a:off x="527" y="1220"/>
              <a:ext cx="252" cy="214"/>
            </a:xfrm>
            <a:prstGeom prst="hexagon">
              <a:avLst>
                <a:gd name="adj" fmla="val 29439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114" name="Group 501"/>
            <p:cNvGrpSpPr>
              <a:grpSpLocks/>
            </p:cNvGrpSpPr>
            <p:nvPr/>
          </p:nvGrpSpPr>
          <p:grpSpPr bwMode="auto">
            <a:xfrm>
              <a:off x="627" y="1270"/>
              <a:ext cx="57" cy="113"/>
              <a:chOff x="3796" y="1043"/>
              <a:chExt cx="865" cy="1237"/>
            </a:xfrm>
          </p:grpSpPr>
          <p:sp>
            <p:nvSpPr>
              <p:cNvPr id="259116" name="Line 50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7" name="Line 50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8" name="Line 50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19" name="Line 50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0" name="Line 50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1" name="Line 50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2" name="Line 50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3" name="Line 50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4" name="Line 51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5" name="Line 51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6" name="Line 51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7" name="Line 51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8" name="Line 51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29" name="Line 51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30" name="Line 51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59131" name="Group 51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59142" name="Line 51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3" name="Line 51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4" name="Line 52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5" name="Line 52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32" name="Group 52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59138" name="Line 52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9" name="Line 52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0" name="Line 52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41" name="Line 52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59133" name="Group 52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59134" name="Line 5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5" name="Line 5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6" name="Line 5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9137" name="Line 5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59115" name="Line 532"/>
            <p:cNvSpPr>
              <a:spLocks noChangeShapeType="1"/>
            </p:cNvSpPr>
            <p:nvPr/>
          </p:nvSpPr>
          <p:spPr bwMode="auto">
            <a:xfrm flipV="1">
              <a:off x="269" y="920"/>
              <a:ext cx="15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8" name="Group 534"/>
          <p:cNvGrpSpPr>
            <a:grpSpLocks/>
          </p:cNvGrpSpPr>
          <p:nvPr/>
        </p:nvGrpSpPr>
        <p:grpSpPr bwMode="auto">
          <a:xfrm>
            <a:off x="1944688" y="4203700"/>
            <a:ext cx="623887" cy="330200"/>
            <a:chOff x="2647" y="2987"/>
            <a:chExt cx="393" cy="208"/>
          </a:xfrm>
        </p:grpSpPr>
        <p:sp>
          <p:nvSpPr>
            <p:cNvPr id="259097" name="Rectangle 535"/>
            <p:cNvSpPr>
              <a:spLocks noChangeArrowheads="1"/>
            </p:cNvSpPr>
            <p:nvPr/>
          </p:nvSpPr>
          <p:spPr bwMode="auto">
            <a:xfrm>
              <a:off x="2647" y="2987"/>
              <a:ext cx="384" cy="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8" name="Text Box 536"/>
            <p:cNvSpPr txBox="1">
              <a:spLocks noChangeArrowheads="1"/>
            </p:cNvSpPr>
            <p:nvPr/>
          </p:nvSpPr>
          <p:spPr bwMode="auto">
            <a:xfrm>
              <a:off x="2649" y="2995"/>
              <a:ext cx="3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MSC</a:t>
              </a:r>
            </a:p>
          </p:txBody>
        </p:sp>
      </p:grpSp>
      <p:grpSp>
        <p:nvGrpSpPr>
          <p:cNvPr id="259089" name="Group 539"/>
          <p:cNvGrpSpPr>
            <a:grpSpLocks/>
          </p:cNvGrpSpPr>
          <p:nvPr/>
        </p:nvGrpSpPr>
        <p:grpSpPr bwMode="auto">
          <a:xfrm>
            <a:off x="2497138" y="5040313"/>
            <a:ext cx="1441450" cy="346075"/>
            <a:chOff x="3072" y="739"/>
            <a:chExt cx="652" cy="146"/>
          </a:xfrm>
        </p:grpSpPr>
        <p:pic>
          <p:nvPicPr>
            <p:cNvPr id="259094" name="Picture 540" descr="lgv_fqm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37" y="739"/>
              <a:ext cx="4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95" name="Line 541"/>
            <p:cNvSpPr>
              <a:spLocks noChangeShapeType="1"/>
            </p:cNvSpPr>
            <p:nvPr/>
          </p:nvSpPr>
          <p:spPr bwMode="auto">
            <a:xfrm flipH="1">
              <a:off x="3104" y="784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096" name="Line 542"/>
            <p:cNvSpPr>
              <a:spLocks noChangeShapeType="1"/>
            </p:cNvSpPr>
            <p:nvPr/>
          </p:nvSpPr>
          <p:spPr bwMode="auto">
            <a:xfrm flipH="1">
              <a:off x="3072" y="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090" name="Freeform 32"/>
          <p:cNvSpPr>
            <a:spLocks/>
          </p:cNvSpPr>
          <p:nvPr/>
        </p:nvSpPr>
        <p:spPr bwMode="auto">
          <a:xfrm>
            <a:off x="1806575" y="3932238"/>
            <a:ext cx="1868488" cy="1003300"/>
          </a:xfrm>
          <a:custGeom>
            <a:avLst/>
            <a:gdLst>
              <a:gd name="T0" fmla="*/ 0 w 1177"/>
              <a:gd name="T1" fmla="*/ 0 h 632"/>
              <a:gd name="T2" fmla="*/ 1000 w 1177"/>
              <a:gd name="T3" fmla="*/ 152 h 632"/>
              <a:gd name="T4" fmla="*/ 1064 w 1177"/>
              <a:gd name="T5" fmla="*/ 632 h 632"/>
              <a:gd name="T6" fmla="*/ 0 60000 65536"/>
              <a:gd name="T7" fmla="*/ 0 60000 65536"/>
              <a:gd name="T8" fmla="*/ 0 60000 65536"/>
              <a:gd name="T9" fmla="*/ 0 w 1177"/>
              <a:gd name="T10" fmla="*/ 0 h 632"/>
              <a:gd name="T11" fmla="*/ 1177 w 1177"/>
              <a:gd name="T12" fmla="*/ 632 h 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7" h="632">
                <a:moveTo>
                  <a:pt x="0" y="0"/>
                </a:moveTo>
                <a:cubicBezTo>
                  <a:pt x="167" y="25"/>
                  <a:pt x="823" y="47"/>
                  <a:pt x="1000" y="152"/>
                </a:cubicBezTo>
                <a:cubicBezTo>
                  <a:pt x="1177" y="257"/>
                  <a:pt x="1051" y="532"/>
                  <a:pt x="1064" y="63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91" name="Text Box 36"/>
          <p:cNvSpPr txBox="1">
            <a:spLocks noChangeArrowheads="1"/>
          </p:cNvSpPr>
          <p:nvPr/>
        </p:nvSpPr>
        <p:spPr bwMode="auto">
          <a:xfrm>
            <a:off x="1792288" y="56419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(b) after handoff</a:t>
            </a:r>
          </a:p>
        </p:txBody>
      </p:sp>
      <p:sp>
        <p:nvSpPr>
          <p:cNvPr id="259092" name="Rectangle 38"/>
          <p:cNvSpPr>
            <a:spLocks noChangeArrowheads="1"/>
          </p:cNvSpPr>
          <p:nvPr/>
        </p:nvSpPr>
        <p:spPr bwMode="auto">
          <a:xfrm>
            <a:off x="519113" y="2905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GSM: handoff between MSCs</a:t>
            </a:r>
          </a:p>
        </p:txBody>
      </p:sp>
      <p:sp>
        <p:nvSpPr>
          <p:cNvPr id="259093" name="Rectangle 39"/>
          <p:cNvSpPr>
            <a:spLocks noChangeArrowheads="1"/>
          </p:cNvSpPr>
          <p:nvPr/>
        </p:nvSpPr>
        <p:spPr bwMode="auto">
          <a:xfrm>
            <a:off x="4664075" y="1600200"/>
            <a:ext cx="40782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i="1">
                <a:solidFill>
                  <a:srgbClr val="FF3300"/>
                </a:solidFill>
              </a:rPr>
              <a:t>anchor MSC:</a:t>
            </a:r>
            <a:r>
              <a:rPr lang="en-US" sz="2400"/>
              <a:t> first MSC visited during call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call remains routed through anchor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new MSCs add on to end of MSC chain as mobile moves to new MSC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IS-41 allows optional path minimization step to shorten multi-MSC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8E1CF4C-3442-447C-A611-57F733B1B366}" type="slidenum">
              <a:rPr lang="en-US"/>
              <a:pPr/>
              <a:t>13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pPr algn="r"/>
            <a:r>
              <a:rPr lang="en-US" sz="3200" u="none" smtClean="0">
                <a:solidFill>
                  <a:srgbClr val="3333CC"/>
                </a:solidFill>
              </a:rPr>
              <a:t>Characteristics of selected wireless link  standards</a:t>
            </a:r>
          </a:p>
        </p:txBody>
      </p:sp>
      <p:sp>
        <p:nvSpPr>
          <p:cNvPr id="34821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4827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4828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4829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4830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4831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4832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4833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4834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4835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4836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4838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4839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4841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4842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4844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4846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4848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4852" name="Text Box 139"/>
          <p:cNvSpPr txBox="1">
            <a:spLocks noChangeArrowheads="1"/>
          </p:cNvSpPr>
          <p:nvPr/>
        </p:nvSpPr>
        <p:spPr bwMode="auto">
          <a:xfrm>
            <a:off x="7979900" y="2855808"/>
            <a:ext cx="1164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err="1" smtClean="0">
                <a:latin typeface="Arial" charset="0"/>
              </a:rPr>
              <a:t>4G</a:t>
            </a:r>
            <a:r>
              <a:rPr lang="en-US" sz="1600" dirty="0" smtClean="0">
                <a:latin typeface="Arial" charset="0"/>
              </a:rPr>
              <a:t>?!</a:t>
            </a:r>
          </a:p>
          <a:p>
            <a:pPr algn="ctr" eaLnBrk="1" hangingPunct="1"/>
            <a:endParaRPr lang="en-US" sz="1600" dirty="0" smtClean="0">
              <a:latin typeface="Arial" charset="0"/>
            </a:endParaRPr>
          </a:p>
          <a:p>
            <a:pPr algn="ctr" eaLnBrk="1" hangingPunct="1"/>
            <a:r>
              <a:rPr lang="en-US" sz="1600" dirty="0" err="1" smtClean="0">
                <a:latin typeface="Arial" charset="0"/>
              </a:rPr>
              <a:t>3G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cellular</a:t>
            </a:r>
          </a:p>
          <a:p>
            <a:pPr algn="ctr" eaLnBrk="1" hangingPunct="1"/>
            <a:r>
              <a:rPr lang="en-US" sz="1600" dirty="0">
                <a:latin typeface="Arial" charset="0"/>
              </a:rPr>
              <a:t>enhanced</a:t>
            </a:r>
          </a:p>
        </p:txBody>
      </p:sp>
      <p:sp>
        <p:nvSpPr>
          <p:cNvPr id="3485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9410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802.16 (</a:t>
            </a:r>
            <a:r>
              <a:rPr lang="en-US" sz="1400" b="1" dirty="0" err="1">
                <a:solidFill>
                  <a:schemeClr val="bg1"/>
                </a:solidFill>
                <a:latin typeface="Arial" charset="0"/>
              </a:rPr>
              <a:t>WiMAX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), </a:t>
            </a:r>
            <a:r>
              <a:rPr lang="en-US" sz="1400" b="1" dirty="0" err="1" smtClean="0">
                <a:solidFill>
                  <a:schemeClr val="bg1"/>
                </a:solidFill>
                <a:latin typeface="Arial" charset="0"/>
              </a:rPr>
              <a:t>LTE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 point-to-point</a:t>
            </a:r>
          </a:p>
        </p:txBody>
      </p:sp>
      <p:sp>
        <p:nvSpPr>
          <p:cNvPr id="3485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57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4858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486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Data rate (Mbps)</a:t>
            </a:r>
          </a:p>
        </p:txBody>
      </p:sp>
      <p:sp>
        <p:nvSpPr>
          <p:cNvPr id="34861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4863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864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4865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87 w 247"/>
                <a:gd name="T1" fmla="*/ 27 h 209"/>
                <a:gd name="T2" fmla="*/ 68 w 247"/>
                <a:gd name="T3" fmla="*/ 35 h 209"/>
                <a:gd name="T4" fmla="*/ 52 w 247"/>
                <a:gd name="T5" fmla="*/ 46 h 209"/>
                <a:gd name="T6" fmla="*/ 37 w 247"/>
                <a:gd name="T7" fmla="*/ 57 h 209"/>
                <a:gd name="T8" fmla="*/ 24 w 247"/>
                <a:gd name="T9" fmla="*/ 69 h 209"/>
                <a:gd name="T10" fmla="*/ 14 w 247"/>
                <a:gd name="T11" fmla="*/ 83 h 209"/>
                <a:gd name="T12" fmla="*/ 7 w 247"/>
                <a:gd name="T13" fmla="*/ 97 h 209"/>
                <a:gd name="T14" fmla="*/ 2 w 247"/>
                <a:gd name="T15" fmla="*/ 113 h 209"/>
                <a:gd name="T16" fmla="*/ 0 w 247"/>
                <a:gd name="T17" fmla="*/ 128 h 209"/>
                <a:gd name="T18" fmla="*/ 2 w 247"/>
                <a:gd name="T19" fmla="*/ 150 h 209"/>
                <a:gd name="T20" fmla="*/ 14 w 247"/>
                <a:gd name="T21" fmla="*/ 167 h 209"/>
                <a:gd name="T22" fmla="*/ 32 w 247"/>
                <a:gd name="T23" fmla="*/ 183 h 209"/>
                <a:gd name="T24" fmla="*/ 55 w 247"/>
                <a:gd name="T25" fmla="*/ 194 h 209"/>
                <a:gd name="T26" fmla="*/ 81 w 247"/>
                <a:gd name="T27" fmla="*/ 203 h 209"/>
                <a:gd name="T28" fmla="*/ 109 w 247"/>
                <a:gd name="T29" fmla="*/ 208 h 209"/>
                <a:gd name="T30" fmla="*/ 138 w 247"/>
                <a:gd name="T31" fmla="*/ 209 h 209"/>
                <a:gd name="T32" fmla="*/ 165 w 247"/>
                <a:gd name="T33" fmla="*/ 206 h 209"/>
                <a:gd name="T34" fmla="*/ 171 w 247"/>
                <a:gd name="T35" fmla="*/ 206 h 209"/>
                <a:gd name="T36" fmla="*/ 177 w 247"/>
                <a:gd name="T37" fmla="*/ 203 h 209"/>
                <a:gd name="T38" fmla="*/ 181 w 247"/>
                <a:gd name="T39" fmla="*/ 200 h 209"/>
                <a:gd name="T40" fmla="*/ 183 w 247"/>
                <a:gd name="T41" fmla="*/ 196 h 209"/>
                <a:gd name="T42" fmla="*/ 180 w 247"/>
                <a:gd name="T43" fmla="*/ 191 h 209"/>
                <a:gd name="T44" fmla="*/ 174 w 247"/>
                <a:gd name="T45" fmla="*/ 187 h 209"/>
                <a:gd name="T46" fmla="*/ 167 w 247"/>
                <a:gd name="T47" fmla="*/ 183 h 209"/>
                <a:gd name="T48" fmla="*/ 159 w 247"/>
                <a:gd name="T49" fmla="*/ 181 h 209"/>
                <a:gd name="T50" fmla="*/ 145 w 247"/>
                <a:gd name="T51" fmla="*/ 178 h 209"/>
                <a:gd name="T52" fmla="*/ 130 w 247"/>
                <a:gd name="T53" fmla="*/ 176 h 209"/>
                <a:gd name="T54" fmla="*/ 116 w 247"/>
                <a:gd name="T55" fmla="*/ 174 h 209"/>
                <a:gd name="T56" fmla="*/ 103 w 247"/>
                <a:gd name="T57" fmla="*/ 171 h 209"/>
                <a:gd name="T58" fmla="*/ 90 w 247"/>
                <a:gd name="T59" fmla="*/ 168 h 209"/>
                <a:gd name="T60" fmla="*/ 77 w 247"/>
                <a:gd name="T61" fmla="*/ 164 h 209"/>
                <a:gd name="T62" fmla="*/ 65 w 247"/>
                <a:gd name="T63" fmla="*/ 159 h 209"/>
                <a:gd name="T64" fmla="*/ 53 w 247"/>
                <a:gd name="T65" fmla="*/ 151 h 209"/>
                <a:gd name="T66" fmla="*/ 49 w 247"/>
                <a:gd name="T67" fmla="*/ 116 h 209"/>
                <a:gd name="T68" fmla="*/ 61 w 247"/>
                <a:gd name="T69" fmla="*/ 87 h 209"/>
                <a:gd name="T70" fmla="*/ 84 w 247"/>
                <a:gd name="T71" fmla="*/ 64 h 209"/>
                <a:gd name="T72" fmla="*/ 116 w 247"/>
                <a:gd name="T73" fmla="*/ 46 h 209"/>
                <a:gd name="T74" fmla="*/ 151 w 247"/>
                <a:gd name="T75" fmla="*/ 31 h 209"/>
                <a:gd name="T76" fmla="*/ 187 w 247"/>
                <a:gd name="T77" fmla="*/ 20 h 209"/>
                <a:gd name="T78" fmla="*/ 220 w 247"/>
                <a:gd name="T79" fmla="*/ 12 h 209"/>
                <a:gd name="T80" fmla="*/ 247 w 247"/>
                <a:gd name="T81" fmla="*/ 5 h 209"/>
                <a:gd name="T82" fmla="*/ 231 w 247"/>
                <a:gd name="T83" fmla="*/ 1 h 209"/>
                <a:gd name="T84" fmla="*/ 213 w 247"/>
                <a:gd name="T85" fmla="*/ 0 h 209"/>
                <a:gd name="T86" fmla="*/ 193 w 247"/>
                <a:gd name="T87" fmla="*/ 2 h 209"/>
                <a:gd name="T88" fmla="*/ 171 w 247"/>
                <a:gd name="T89" fmla="*/ 5 h 209"/>
                <a:gd name="T90" fmla="*/ 149 w 247"/>
                <a:gd name="T91" fmla="*/ 10 h 209"/>
                <a:gd name="T92" fmla="*/ 127 w 247"/>
                <a:gd name="T93" fmla="*/ 15 h 209"/>
                <a:gd name="T94" fmla="*/ 106 w 247"/>
                <a:gd name="T95" fmla="*/ 21 h 209"/>
                <a:gd name="T96" fmla="*/ 87 w 247"/>
                <a:gd name="T97" fmla="*/ 27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134 w 158"/>
                <a:gd name="T1" fmla="*/ 53 h 162"/>
                <a:gd name="T2" fmla="*/ 140 w 158"/>
                <a:gd name="T3" fmla="*/ 69 h 162"/>
                <a:gd name="T4" fmla="*/ 138 w 158"/>
                <a:gd name="T5" fmla="*/ 85 h 162"/>
                <a:gd name="T6" fmla="*/ 128 w 158"/>
                <a:gd name="T7" fmla="*/ 97 h 162"/>
                <a:gd name="T8" fmla="*/ 113 w 158"/>
                <a:gd name="T9" fmla="*/ 109 h 162"/>
                <a:gd name="T10" fmla="*/ 96 w 158"/>
                <a:gd name="T11" fmla="*/ 119 h 162"/>
                <a:gd name="T12" fmla="*/ 76 w 158"/>
                <a:gd name="T13" fmla="*/ 129 h 162"/>
                <a:gd name="T14" fmla="*/ 55 w 158"/>
                <a:gd name="T15" fmla="*/ 138 h 162"/>
                <a:gd name="T16" fmla="*/ 38 w 158"/>
                <a:gd name="T17" fmla="*/ 148 h 162"/>
                <a:gd name="T18" fmla="*/ 35 w 158"/>
                <a:gd name="T19" fmla="*/ 151 h 162"/>
                <a:gd name="T20" fmla="*/ 33 w 158"/>
                <a:gd name="T21" fmla="*/ 153 h 162"/>
                <a:gd name="T22" fmla="*/ 33 w 158"/>
                <a:gd name="T23" fmla="*/ 156 h 162"/>
                <a:gd name="T24" fmla="*/ 35 w 158"/>
                <a:gd name="T25" fmla="*/ 159 h 162"/>
                <a:gd name="T26" fmla="*/ 39 w 158"/>
                <a:gd name="T27" fmla="*/ 161 h 162"/>
                <a:gd name="T28" fmla="*/ 44 w 158"/>
                <a:gd name="T29" fmla="*/ 162 h 162"/>
                <a:gd name="T30" fmla="*/ 46 w 158"/>
                <a:gd name="T31" fmla="*/ 162 h 162"/>
                <a:gd name="T32" fmla="*/ 51 w 158"/>
                <a:gd name="T33" fmla="*/ 161 h 162"/>
                <a:gd name="T34" fmla="*/ 74 w 158"/>
                <a:gd name="T35" fmla="*/ 152 h 162"/>
                <a:gd name="T36" fmla="*/ 96 w 158"/>
                <a:gd name="T37" fmla="*/ 142 h 162"/>
                <a:gd name="T38" fmla="*/ 116 w 158"/>
                <a:gd name="T39" fmla="*/ 130 h 162"/>
                <a:gd name="T40" fmla="*/ 135 w 158"/>
                <a:gd name="T41" fmla="*/ 117 h 162"/>
                <a:gd name="T42" fmla="*/ 148 w 158"/>
                <a:gd name="T43" fmla="*/ 102 h 162"/>
                <a:gd name="T44" fmla="*/ 157 w 158"/>
                <a:gd name="T45" fmla="*/ 86 h 162"/>
                <a:gd name="T46" fmla="*/ 158 w 158"/>
                <a:gd name="T47" fmla="*/ 68 h 162"/>
                <a:gd name="T48" fmla="*/ 153 w 158"/>
                <a:gd name="T49" fmla="*/ 50 h 162"/>
                <a:gd name="T50" fmla="*/ 140 w 158"/>
                <a:gd name="T51" fmla="*/ 35 h 162"/>
                <a:gd name="T52" fmla="*/ 121 w 158"/>
                <a:gd name="T53" fmla="*/ 23 h 162"/>
                <a:gd name="T54" fmla="*/ 97 w 158"/>
                <a:gd name="T55" fmla="*/ 14 h 162"/>
                <a:gd name="T56" fmla="*/ 71 w 158"/>
                <a:gd name="T57" fmla="*/ 6 h 162"/>
                <a:gd name="T58" fmla="*/ 45 w 158"/>
                <a:gd name="T59" fmla="*/ 2 h 162"/>
                <a:gd name="T60" fmla="*/ 23 w 158"/>
                <a:gd name="T61" fmla="*/ 0 h 162"/>
                <a:gd name="T62" fmla="*/ 7 w 158"/>
                <a:gd name="T63" fmla="*/ 0 h 162"/>
                <a:gd name="T64" fmla="*/ 0 w 158"/>
                <a:gd name="T65" fmla="*/ 3 h 162"/>
                <a:gd name="T66" fmla="*/ 17 w 158"/>
                <a:gd name="T67" fmla="*/ 9 h 162"/>
                <a:gd name="T68" fmla="*/ 36 w 158"/>
                <a:gd name="T69" fmla="*/ 13 h 162"/>
                <a:gd name="T70" fmla="*/ 57 w 158"/>
                <a:gd name="T71" fmla="*/ 17 h 162"/>
                <a:gd name="T72" fmla="*/ 76 w 158"/>
                <a:gd name="T73" fmla="*/ 21 h 162"/>
                <a:gd name="T74" fmla="*/ 94 w 158"/>
                <a:gd name="T75" fmla="*/ 26 h 162"/>
                <a:gd name="T76" fmla="*/ 110 w 158"/>
                <a:gd name="T77" fmla="*/ 33 h 162"/>
                <a:gd name="T78" fmla="*/ 124 w 158"/>
                <a:gd name="T79" fmla="*/ 42 h 162"/>
                <a:gd name="T80" fmla="*/ 134 w 158"/>
                <a:gd name="T81" fmla="*/ 53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125 w 400"/>
                <a:gd name="T1" fmla="*/ 63 h 339"/>
                <a:gd name="T2" fmla="*/ 67 w 400"/>
                <a:gd name="T3" fmla="*/ 103 h 339"/>
                <a:gd name="T4" fmla="*/ 22 w 400"/>
                <a:gd name="T5" fmla="*/ 150 h 339"/>
                <a:gd name="T6" fmla="*/ 0 w 400"/>
                <a:gd name="T7" fmla="*/ 203 h 339"/>
                <a:gd name="T8" fmla="*/ 4 w 400"/>
                <a:gd name="T9" fmla="*/ 239 h 339"/>
                <a:gd name="T10" fmla="*/ 12 w 400"/>
                <a:gd name="T11" fmla="*/ 254 h 339"/>
                <a:gd name="T12" fmla="*/ 25 w 400"/>
                <a:gd name="T13" fmla="*/ 267 h 339"/>
                <a:gd name="T14" fmla="*/ 41 w 400"/>
                <a:gd name="T15" fmla="*/ 278 h 339"/>
                <a:gd name="T16" fmla="*/ 70 w 400"/>
                <a:gd name="T17" fmla="*/ 291 h 339"/>
                <a:gd name="T18" fmla="*/ 108 w 400"/>
                <a:gd name="T19" fmla="*/ 304 h 339"/>
                <a:gd name="T20" fmla="*/ 148 w 400"/>
                <a:gd name="T21" fmla="*/ 315 h 339"/>
                <a:gd name="T22" fmla="*/ 189 w 400"/>
                <a:gd name="T23" fmla="*/ 323 h 339"/>
                <a:gd name="T24" fmla="*/ 231 w 400"/>
                <a:gd name="T25" fmla="*/ 329 h 339"/>
                <a:gd name="T26" fmla="*/ 273 w 400"/>
                <a:gd name="T27" fmla="*/ 333 h 339"/>
                <a:gd name="T28" fmla="*/ 315 w 400"/>
                <a:gd name="T29" fmla="*/ 336 h 339"/>
                <a:gd name="T30" fmla="*/ 359 w 400"/>
                <a:gd name="T31" fmla="*/ 338 h 339"/>
                <a:gd name="T32" fmla="*/ 387 w 400"/>
                <a:gd name="T33" fmla="*/ 339 h 339"/>
                <a:gd name="T34" fmla="*/ 397 w 400"/>
                <a:gd name="T35" fmla="*/ 333 h 339"/>
                <a:gd name="T36" fmla="*/ 400 w 400"/>
                <a:gd name="T37" fmla="*/ 324 h 339"/>
                <a:gd name="T38" fmla="*/ 391 w 400"/>
                <a:gd name="T39" fmla="*/ 317 h 339"/>
                <a:gd name="T40" fmla="*/ 365 w 400"/>
                <a:gd name="T41" fmla="*/ 311 h 339"/>
                <a:gd name="T42" fmla="*/ 327 w 400"/>
                <a:gd name="T43" fmla="*/ 306 h 339"/>
                <a:gd name="T44" fmla="*/ 288 w 400"/>
                <a:gd name="T45" fmla="*/ 302 h 339"/>
                <a:gd name="T46" fmla="*/ 249 w 400"/>
                <a:gd name="T47" fmla="*/ 298 h 339"/>
                <a:gd name="T48" fmla="*/ 211 w 400"/>
                <a:gd name="T49" fmla="*/ 293 h 339"/>
                <a:gd name="T50" fmla="*/ 173 w 400"/>
                <a:gd name="T51" fmla="*/ 286 h 339"/>
                <a:gd name="T52" fmla="*/ 137 w 400"/>
                <a:gd name="T53" fmla="*/ 277 h 339"/>
                <a:gd name="T54" fmla="*/ 100 w 400"/>
                <a:gd name="T55" fmla="*/ 267 h 339"/>
                <a:gd name="T56" fmla="*/ 68 w 400"/>
                <a:gd name="T57" fmla="*/ 253 h 339"/>
                <a:gd name="T58" fmla="*/ 48 w 400"/>
                <a:gd name="T59" fmla="*/ 233 h 339"/>
                <a:gd name="T60" fmla="*/ 42 w 400"/>
                <a:gd name="T61" fmla="*/ 208 h 339"/>
                <a:gd name="T62" fmla="*/ 48 w 400"/>
                <a:gd name="T63" fmla="*/ 180 h 339"/>
                <a:gd name="T64" fmla="*/ 64 w 400"/>
                <a:gd name="T65" fmla="*/ 153 h 339"/>
                <a:gd name="T66" fmla="*/ 89 w 400"/>
                <a:gd name="T67" fmla="*/ 124 h 339"/>
                <a:gd name="T68" fmla="*/ 118 w 400"/>
                <a:gd name="T69" fmla="*/ 99 h 339"/>
                <a:gd name="T70" fmla="*/ 153 w 400"/>
                <a:gd name="T71" fmla="*/ 74 h 339"/>
                <a:gd name="T72" fmla="*/ 190 w 400"/>
                <a:gd name="T73" fmla="*/ 52 h 339"/>
                <a:gd name="T74" fmla="*/ 243 w 400"/>
                <a:gd name="T75" fmla="*/ 34 h 339"/>
                <a:gd name="T76" fmla="*/ 295 w 400"/>
                <a:gd name="T77" fmla="*/ 19 h 339"/>
                <a:gd name="T78" fmla="*/ 328 w 400"/>
                <a:gd name="T79" fmla="*/ 6 h 339"/>
                <a:gd name="T80" fmla="*/ 318 w 400"/>
                <a:gd name="T81" fmla="*/ 0 h 339"/>
                <a:gd name="T82" fmla="*/ 275 w 400"/>
                <a:gd name="T83" fmla="*/ 4 h 339"/>
                <a:gd name="T84" fmla="*/ 224 w 400"/>
                <a:gd name="T85" fmla="*/ 17 h 339"/>
                <a:gd name="T86" fmla="*/ 176 w 400"/>
                <a:gd name="T87" fmla="*/ 34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291 w 351"/>
                <a:gd name="T1" fmla="*/ 69 h 226"/>
                <a:gd name="T2" fmla="*/ 307 w 351"/>
                <a:gd name="T3" fmla="*/ 81 h 226"/>
                <a:gd name="T4" fmla="*/ 317 w 351"/>
                <a:gd name="T5" fmla="*/ 96 h 226"/>
                <a:gd name="T6" fmla="*/ 322 w 351"/>
                <a:gd name="T7" fmla="*/ 111 h 226"/>
                <a:gd name="T8" fmla="*/ 322 w 351"/>
                <a:gd name="T9" fmla="*/ 128 h 226"/>
                <a:gd name="T10" fmla="*/ 319 w 351"/>
                <a:gd name="T11" fmla="*/ 141 h 226"/>
                <a:gd name="T12" fmla="*/ 313 w 351"/>
                <a:gd name="T13" fmla="*/ 152 h 226"/>
                <a:gd name="T14" fmla="*/ 303 w 351"/>
                <a:gd name="T15" fmla="*/ 164 h 226"/>
                <a:gd name="T16" fmla="*/ 293 w 351"/>
                <a:gd name="T17" fmla="*/ 173 h 226"/>
                <a:gd name="T18" fmla="*/ 279 w 351"/>
                <a:gd name="T19" fmla="*/ 183 h 226"/>
                <a:gd name="T20" fmla="*/ 266 w 351"/>
                <a:gd name="T21" fmla="*/ 192 h 226"/>
                <a:gd name="T22" fmla="*/ 253 w 351"/>
                <a:gd name="T23" fmla="*/ 201 h 226"/>
                <a:gd name="T24" fmla="*/ 240 w 351"/>
                <a:gd name="T25" fmla="*/ 210 h 226"/>
                <a:gd name="T26" fmla="*/ 237 w 351"/>
                <a:gd name="T27" fmla="*/ 213 h 226"/>
                <a:gd name="T28" fmla="*/ 237 w 351"/>
                <a:gd name="T29" fmla="*/ 216 h 226"/>
                <a:gd name="T30" fmla="*/ 237 w 351"/>
                <a:gd name="T31" fmla="*/ 219 h 226"/>
                <a:gd name="T32" fmla="*/ 240 w 351"/>
                <a:gd name="T33" fmla="*/ 222 h 226"/>
                <a:gd name="T34" fmla="*/ 245 w 351"/>
                <a:gd name="T35" fmla="*/ 225 h 226"/>
                <a:gd name="T36" fmla="*/ 250 w 351"/>
                <a:gd name="T37" fmla="*/ 226 h 226"/>
                <a:gd name="T38" fmla="*/ 255 w 351"/>
                <a:gd name="T39" fmla="*/ 225 h 226"/>
                <a:gd name="T40" fmla="*/ 259 w 351"/>
                <a:gd name="T41" fmla="*/ 222 h 226"/>
                <a:gd name="T42" fmla="*/ 288 w 351"/>
                <a:gd name="T43" fmla="*/ 209 h 226"/>
                <a:gd name="T44" fmla="*/ 313 w 351"/>
                <a:gd name="T45" fmla="*/ 192 h 226"/>
                <a:gd name="T46" fmla="*/ 332 w 351"/>
                <a:gd name="T47" fmla="*/ 172 h 226"/>
                <a:gd name="T48" fmla="*/ 345 w 351"/>
                <a:gd name="T49" fmla="*/ 149 h 226"/>
                <a:gd name="T50" fmla="*/ 351 w 351"/>
                <a:gd name="T51" fmla="*/ 127 h 226"/>
                <a:gd name="T52" fmla="*/ 348 w 351"/>
                <a:gd name="T53" fmla="*/ 103 h 226"/>
                <a:gd name="T54" fmla="*/ 336 w 351"/>
                <a:gd name="T55" fmla="*/ 81 h 226"/>
                <a:gd name="T56" fmla="*/ 313 w 351"/>
                <a:gd name="T57" fmla="*/ 62 h 226"/>
                <a:gd name="T58" fmla="*/ 295 w 351"/>
                <a:gd name="T59" fmla="*/ 51 h 226"/>
                <a:gd name="T60" fmla="*/ 275 w 351"/>
                <a:gd name="T61" fmla="*/ 43 h 226"/>
                <a:gd name="T62" fmla="*/ 253 w 351"/>
                <a:gd name="T63" fmla="*/ 35 h 226"/>
                <a:gd name="T64" fmla="*/ 229 w 351"/>
                <a:gd name="T65" fmla="*/ 28 h 226"/>
                <a:gd name="T66" fmla="*/ 204 w 351"/>
                <a:gd name="T67" fmla="*/ 20 h 226"/>
                <a:gd name="T68" fmla="*/ 179 w 351"/>
                <a:gd name="T69" fmla="*/ 15 h 226"/>
                <a:gd name="T70" fmla="*/ 153 w 351"/>
                <a:gd name="T71" fmla="*/ 11 h 226"/>
                <a:gd name="T72" fmla="*/ 128 w 351"/>
                <a:gd name="T73" fmla="*/ 7 h 226"/>
                <a:gd name="T74" fmla="*/ 104 w 351"/>
                <a:gd name="T75" fmla="*/ 4 h 226"/>
                <a:gd name="T76" fmla="*/ 82 w 351"/>
                <a:gd name="T77" fmla="*/ 2 h 226"/>
                <a:gd name="T78" fmla="*/ 60 w 351"/>
                <a:gd name="T79" fmla="*/ 0 h 226"/>
                <a:gd name="T80" fmla="*/ 43 w 351"/>
                <a:gd name="T81" fmla="*/ 0 h 226"/>
                <a:gd name="T82" fmla="*/ 27 w 351"/>
                <a:gd name="T83" fmla="*/ 0 h 226"/>
                <a:gd name="T84" fmla="*/ 14 w 351"/>
                <a:gd name="T85" fmla="*/ 0 h 226"/>
                <a:gd name="T86" fmla="*/ 5 w 351"/>
                <a:gd name="T87" fmla="*/ 2 h 226"/>
                <a:gd name="T88" fmla="*/ 0 w 351"/>
                <a:gd name="T89" fmla="*/ 4 h 226"/>
                <a:gd name="T90" fmla="*/ 15 w 351"/>
                <a:gd name="T91" fmla="*/ 6 h 226"/>
                <a:gd name="T92" fmla="*/ 30 w 351"/>
                <a:gd name="T93" fmla="*/ 7 h 226"/>
                <a:gd name="T94" fmla="*/ 47 w 351"/>
                <a:gd name="T95" fmla="*/ 9 h 226"/>
                <a:gd name="T96" fmla="*/ 64 w 351"/>
                <a:gd name="T97" fmla="*/ 11 h 226"/>
                <a:gd name="T98" fmla="*/ 82 w 351"/>
                <a:gd name="T99" fmla="*/ 14 h 226"/>
                <a:gd name="T100" fmla="*/ 102 w 351"/>
                <a:gd name="T101" fmla="*/ 16 h 226"/>
                <a:gd name="T102" fmla="*/ 121 w 351"/>
                <a:gd name="T103" fmla="*/ 19 h 226"/>
                <a:gd name="T104" fmla="*/ 141 w 351"/>
                <a:gd name="T105" fmla="*/ 23 h 226"/>
                <a:gd name="T106" fmla="*/ 160 w 351"/>
                <a:gd name="T107" fmla="*/ 27 h 226"/>
                <a:gd name="T108" fmla="*/ 181 w 351"/>
                <a:gd name="T109" fmla="*/ 31 h 226"/>
                <a:gd name="T110" fmla="*/ 201 w 351"/>
                <a:gd name="T111" fmla="*/ 35 h 226"/>
                <a:gd name="T112" fmla="*/ 220 w 351"/>
                <a:gd name="T113" fmla="*/ 40 h 226"/>
                <a:gd name="T114" fmla="*/ 239 w 351"/>
                <a:gd name="T115" fmla="*/ 46 h 226"/>
                <a:gd name="T116" fmla="*/ 258 w 351"/>
                <a:gd name="T117" fmla="*/ 53 h 226"/>
                <a:gd name="T118" fmla="*/ 275 w 351"/>
                <a:gd name="T119" fmla="*/ 61 h 226"/>
                <a:gd name="T120" fmla="*/ 291 w 351"/>
                <a:gd name="T121" fmla="*/ 69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16 h 213"/>
                <a:gd name="T2" fmla="*/ 0 w 142"/>
                <a:gd name="T3" fmla="*/ 134 h 213"/>
                <a:gd name="T4" fmla="*/ 6 w 142"/>
                <a:gd name="T5" fmla="*/ 150 h 213"/>
                <a:gd name="T6" fmla="*/ 16 w 142"/>
                <a:gd name="T7" fmla="*/ 166 h 213"/>
                <a:gd name="T8" fmla="*/ 30 w 142"/>
                <a:gd name="T9" fmla="*/ 179 h 213"/>
                <a:gd name="T10" fmla="*/ 48 w 142"/>
                <a:gd name="T11" fmla="*/ 191 h 213"/>
                <a:gd name="T12" fmla="*/ 68 w 142"/>
                <a:gd name="T13" fmla="*/ 201 h 213"/>
                <a:gd name="T14" fmla="*/ 91 w 142"/>
                <a:gd name="T15" fmla="*/ 208 h 213"/>
                <a:gd name="T16" fmla="*/ 115 w 142"/>
                <a:gd name="T17" fmla="*/ 212 h 213"/>
                <a:gd name="T18" fmla="*/ 122 w 142"/>
                <a:gd name="T19" fmla="*/ 213 h 213"/>
                <a:gd name="T20" fmla="*/ 129 w 142"/>
                <a:gd name="T21" fmla="*/ 211 h 213"/>
                <a:gd name="T22" fmla="*/ 135 w 142"/>
                <a:gd name="T23" fmla="*/ 208 h 213"/>
                <a:gd name="T24" fmla="*/ 138 w 142"/>
                <a:gd name="T25" fmla="*/ 204 h 213"/>
                <a:gd name="T26" fmla="*/ 138 w 142"/>
                <a:gd name="T27" fmla="*/ 199 h 213"/>
                <a:gd name="T28" fmla="*/ 137 w 142"/>
                <a:gd name="T29" fmla="*/ 194 h 213"/>
                <a:gd name="T30" fmla="*/ 132 w 142"/>
                <a:gd name="T31" fmla="*/ 190 h 213"/>
                <a:gd name="T32" fmla="*/ 125 w 142"/>
                <a:gd name="T33" fmla="*/ 188 h 213"/>
                <a:gd name="T34" fmla="*/ 102 w 142"/>
                <a:gd name="T35" fmla="*/ 181 h 213"/>
                <a:gd name="T36" fmla="*/ 80 w 142"/>
                <a:gd name="T37" fmla="*/ 173 h 213"/>
                <a:gd name="T38" fmla="*/ 62 w 142"/>
                <a:gd name="T39" fmla="*/ 162 h 213"/>
                <a:gd name="T40" fmla="*/ 49 w 142"/>
                <a:gd name="T41" fmla="*/ 149 h 213"/>
                <a:gd name="T42" fmla="*/ 41 w 142"/>
                <a:gd name="T43" fmla="*/ 134 h 213"/>
                <a:gd name="T44" fmla="*/ 36 w 142"/>
                <a:gd name="T45" fmla="*/ 117 h 213"/>
                <a:gd name="T46" fmla="*/ 36 w 142"/>
                <a:gd name="T47" fmla="*/ 100 h 213"/>
                <a:gd name="T48" fmla="*/ 44 w 142"/>
                <a:gd name="T49" fmla="*/ 81 h 213"/>
                <a:gd name="T50" fmla="*/ 52 w 142"/>
                <a:gd name="T51" fmla="*/ 68 h 213"/>
                <a:gd name="T52" fmla="*/ 64 w 142"/>
                <a:gd name="T53" fmla="*/ 56 h 213"/>
                <a:gd name="T54" fmla="*/ 77 w 142"/>
                <a:gd name="T55" fmla="*/ 44 h 213"/>
                <a:gd name="T56" fmla="*/ 91 w 142"/>
                <a:gd name="T57" fmla="*/ 34 h 213"/>
                <a:gd name="T58" fmla="*/ 105 w 142"/>
                <a:gd name="T59" fmla="*/ 25 h 213"/>
                <a:gd name="T60" fmla="*/ 119 w 142"/>
                <a:gd name="T61" fmla="*/ 16 h 213"/>
                <a:gd name="T62" fmla="*/ 132 w 142"/>
                <a:gd name="T63" fmla="*/ 8 h 213"/>
                <a:gd name="T64" fmla="*/ 142 w 142"/>
                <a:gd name="T65" fmla="*/ 1 h 213"/>
                <a:gd name="T66" fmla="*/ 132 w 142"/>
                <a:gd name="T67" fmla="*/ 0 h 213"/>
                <a:gd name="T68" fmla="*/ 116 w 142"/>
                <a:gd name="T69" fmla="*/ 5 h 213"/>
                <a:gd name="T70" fmla="*/ 94 w 142"/>
                <a:gd name="T71" fmla="*/ 16 h 213"/>
                <a:gd name="T72" fmla="*/ 70 w 142"/>
                <a:gd name="T73" fmla="*/ 32 h 213"/>
                <a:gd name="T74" fmla="*/ 46 w 142"/>
                <a:gd name="T75" fmla="*/ 51 h 213"/>
                <a:gd name="T76" fmla="*/ 25 w 142"/>
                <a:gd name="T77" fmla="*/ 72 h 213"/>
                <a:gd name="T78" fmla="*/ 9 w 142"/>
                <a:gd name="T79" fmla="*/ 95 h 213"/>
                <a:gd name="T80" fmla="*/ 0 w 142"/>
                <a:gd name="T81" fmla="*/ 116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257 w 305"/>
                <a:gd name="T1" fmla="*/ 112 h 279"/>
                <a:gd name="T2" fmla="*/ 271 w 305"/>
                <a:gd name="T3" fmla="*/ 129 h 279"/>
                <a:gd name="T4" fmla="*/ 279 w 305"/>
                <a:gd name="T5" fmla="*/ 148 h 279"/>
                <a:gd name="T6" fmla="*/ 274 w 305"/>
                <a:gd name="T7" fmla="*/ 168 h 279"/>
                <a:gd name="T8" fmla="*/ 258 w 305"/>
                <a:gd name="T9" fmla="*/ 188 h 279"/>
                <a:gd name="T10" fmla="*/ 234 w 305"/>
                <a:gd name="T11" fmla="*/ 205 h 279"/>
                <a:gd name="T12" fmla="*/ 206 w 305"/>
                <a:gd name="T13" fmla="*/ 221 h 279"/>
                <a:gd name="T14" fmla="*/ 177 w 305"/>
                <a:gd name="T15" fmla="*/ 237 h 279"/>
                <a:gd name="T16" fmla="*/ 160 w 305"/>
                <a:gd name="T17" fmla="*/ 250 h 279"/>
                <a:gd name="T18" fmla="*/ 154 w 305"/>
                <a:gd name="T19" fmla="*/ 258 h 279"/>
                <a:gd name="T20" fmla="*/ 149 w 305"/>
                <a:gd name="T21" fmla="*/ 266 h 279"/>
                <a:gd name="T22" fmla="*/ 151 w 305"/>
                <a:gd name="T23" fmla="*/ 275 h 279"/>
                <a:gd name="T24" fmla="*/ 161 w 305"/>
                <a:gd name="T25" fmla="*/ 279 h 279"/>
                <a:gd name="T26" fmla="*/ 173 w 305"/>
                <a:gd name="T27" fmla="*/ 278 h 279"/>
                <a:gd name="T28" fmla="*/ 191 w 305"/>
                <a:gd name="T29" fmla="*/ 263 h 279"/>
                <a:gd name="T30" fmla="*/ 223 w 305"/>
                <a:gd name="T31" fmla="*/ 242 h 279"/>
                <a:gd name="T32" fmla="*/ 257 w 305"/>
                <a:gd name="T33" fmla="*/ 221 h 279"/>
                <a:gd name="T34" fmla="*/ 286 w 305"/>
                <a:gd name="T35" fmla="*/ 197 h 279"/>
                <a:gd name="T36" fmla="*/ 303 w 305"/>
                <a:gd name="T37" fmla="*/ 168 h 279"/>
                <a:gd name="T38" fmla="*/ 300 w 305"/>
                <a:gd name="T39" fmla="*/ 137 h 279"/>
                <a:gd name="T40" fmla="*/ 282 w 305"/>
                <a:gd name="T41" fmla="*/ 109 h 279"/>
                <a:gd name="T42" fmla="*/ 250 w 305"/>
                <a:gd name="T43" fmla="*/ 85 h 279"/>
                <a:gd name="T44" fmla="*/ 219 w 305"/>
                <a:gd name="T45" fmla="*/ 67 h 279"/>
                <a:gd name="T46" fmla="*/ 189 w 305"/>
                <a:gd name="T47" fmla="*/ 54 h 279"/>
                <a:gd name="T48" fmla="*/ 157 w 305"/>
                <a:gd name="T49" fmla="*/ 40 h 279"/>
                <a:gd name="T50" fmla="*/ 122 w 305"/>
                <a:gd name="T51" fmla="*/ 26 h 279"/>
                <a:gd name="T52" fmla="*/ 90 w 305"/>
                <a:gd name="T53" fmla="*/ 15 h 279"/>
                <a:gd name="T54" fmla="*/ 58 w 305"/>
                <a:gd name="T55" fmla="*/ 7 h 279"/>
                <a:gd name="T56" fmla="*/ 30 w 305"/>
                <a:gd name="T57" fmla="*/ 1 h 279"/>
                <a:gd name="T58" fmla="*/ 8 w 305"/>
                <a:gd name="T59" fmla="*/ 1 h 279"/>
                <a:gd name="T60" fmla="*/ 10 w 305"/>
                <a:gd name="T61" fmla="*/ 6 h 279"/>
                <a:gd name="T62" fmla="*/ 35 w 305"/>
                <a:gd name="T63" fmla="*/ 13 h 279"/>
                <a:gd name="T64" fmla="*/ 64 w 305"/>
                <a:gd name="T65" fmla="*/ 22 h 279"/>
                <a:gd name="T66" fmla="*/ 97 w 305"/>
                <a:gd name="T67" fmla="*/ 33 h 279"/>
                <a:gd name="T68" fmla="*/ 132 w 305"/>
                <a:gd name="T69" fmla="*/ 47 h 279"/>
                <a:gd name="T70" fmla="*/ 167 w 305"/>
                <a:gd name="T71" fmla="*/ 62 h 279"/>
                <a:gd name="T72" fmla="*/ 202 w 305"/>
                <a:gd name="T73" fmla="*/ 79 h 279"/>
                <a:gd name="T74" fmla="*/ 232 w 305"/>
                <a:gd name="T75" fmla="*/ 95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28 w 54"/>
                <a:gd name="T1" fmla="*/ 10 h 85"/>
                <a:gd name="T2" fmla="*/ 27 w 54"/>
                <a:gd name="T3" fmla="*/ 6 h 85"/>
                <a:gd name="T4" fmla="*/ 22 w 54"/>
                <a:gd name="T5" fmla="*/ 2 h 85"/>
                <a:gd name="T6" fmla="*/ 18 w 54"/>
                <a:gd name="T7" fmla="*/ 0 h 85"/>
                <a:gd name="T8" fmla="*/ 12 w 54"/>
                <a:gd name="T9" fmla="*/ 0 h 85"/>
                <a:gd name="T10" fmla="*/ 8 w 54"/>
                <a:gd name="T11" fmla="*/ 1 h 85"/>
                <a:gd name="T12" fmla="*/ 3 w 54"/>
                <a:gd name="T13" fmla="*/ 3 h 85"/>
                <a:gd name="T14" fmla="*/ 0 w 54"/>
                <a:gd name="T15" fmla="*/ 7 h 85"/>
                <a:gd name="T16" fmla="*/ 0 w 54"/>
                <a:gd name="T17" fmla="*/ 11 h 85"/>
                <a:gd name="T18" fmla="*/ 0 w 54"/>
                <a:gd name="T19" fmla="*/ 22 h 85"/>
                <a:gd name="T20" fmla="*/ 5 w 54"/>
                <a:gd name="T21" fmla="*/ 34 h 85"/>
                <a:gd name="T22" fmla="*/ 11 w 54"/>
                <a:gd name="T23" fmla="*/ 47 h 85"/>
                <a:gd name="T24" fmla="*/ 18 w 54"/>
                <a:gd name="T25" fmla="*/ 59 h 85"/>
                <a:gd name="T26" fmla="*/ 27 w 54"/>
                <a:gd name="T27" fmla="*/ 70 h 85"/>
                <a:gd name="T28" fmla="*/ 35 w 54"/>
                <a:gd name="T29" fmla="*/ 79 h 85"/>
                <a:gd name="T30" fmla="*/ 46 w 54"/>
                <a:gd name="T31" fmla="*/ 84 h 85"/>
                <a:gd name="T32" fmla="*/ 53 w 54"/>
                <a:gd name="T33" fmla="*/ 85 h 85"/>
                <a:gd name="T34" fmla="*/ 54 w 54"/>
                <a:gd name="T35" fmla="*/ 68 h 85"/>
                <a:gd name="T36" fmla="*/ 47 w 54"/>
                <a:gd name="T37" fmla="*/ 49 h 85"/>
                <a:gd name="T38" fmla="*/ 38 w 54"/>
                <a:gd name="T39" fmla="*/ 29 h 85"/>
                <a:gd name="T40" fmla="*/ 28 w 54"/>
                <a:gd name="T41" fmla="*/ 1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25 w 46"/>
                <a:gd name="T1" fmla="*/ 6 h 48"/>
                <a:gd name="T2" fmla="*/ 25 w 46"/>
                <a:gd name="T3" fmla="*/ 7 h 48"/>
                <a:gd name="T4" fmla="*/ 25 w 46"/>
                <a:gd name="T5" fmla="*/ 7 h 48"/>
                <a:gd name="T6" fmla="*/ 25 w 46"/>
                <a:gd name="T7" fmla="*/ 7 h 48"/>
                <a:gd name="T8" fmla="*/ 25 w 46"/>
                <a:gd name="T9" fmla="*/ 7 h 48"/>
                <a:gd name="T10" fmla="*/ 23 w 46"/>
                <a:gd name="T11" fmla="*/ 4 h 48"/>
                <a:gd name="T12" fmla="*/ 19 w 46"/>
                <a:gd name="T13" fmla="*/ 1 h 48"/>
                <a:gd name="T14" fmla="*/ 14 w 46"/>
                <a:gd name="T15" fmla="*/ 0 h 48"/>
                <a:gd name="T16" fmla="*/ 9 w 46"/>
                <a:gd name="T17" fmla="*/ 0 h 48"/>
                <a:gd name="T18" fmla="*/ 4 w 46"/>
                <a:gd name="T19" fmla="*/ 1 h 48"/>
                <a:gd name="T20" fmla="*/ 1 w 46"/>
                <a:gd name="T21" fmla="*/ 4 h 48"/>
                <a:gd name="T22" fmla="*/ 0 w 46"/>
                <a:gd name="T23" fmla="*/ 7 h 48"/>
                <a:gd name="T24" fmla="*/ 0 w 46"/>
                <a:gd name="T25" fmla="*/ 10 h 48"/>
                <a:gd name="T26" fmla="*/ 1 w 46"/>
                <a:gd name="T27" fmla="*/ 15 h 48"/>
                <a:gd name="T28" fmla="*/ 4 w 46"/>
                <a:gd name="T29" fmla="*/ 21 h 48"/>
                <a:gd name="T30" fmla="*/ 10 w 46"/>
                <a:gd name="T31" fmla="*/ 28 h 48"/>
                <a:gd name="T32" fmla="*/ 17 w 46"/>
                <a:gd name="T33" fmla="*/ 35 h 48"/>
                <a:gd name="T34" fmla="*/ 25 w 46"/>
                <a:gd name="T35" fmla="*/ 41 h 48"/>
                <a:gd name="T36" fmla="*/ 33 w 46"/>
                <a:gd name="T37" fmla="*/ 45 h 48"/>
                <a:gd name="T38" fmla="*/ 41 w 46"/>
                <a:gd name="T39" fmla="*/ 48 h 48"/>
                <a:gd name="T40" fmla="*/ 46 w 46"/>
                <a:gd name="T41" fmla="*/ 48 h 48"/>
                <a:gd name="T42" fmla="*/ 45 w 46"/>
                <a:gd name="T43" fmla="*/ 38 h 48"/>
                <a:gd name="T44" fmla="*/ 39 w 46"/>
                <a:gd name="T45" fmla="*/ 25 h 48"/>
                <a:gd name="T46" fmla="*/ 30 w 46"/>
                <a:gd name="T47" fmla="*/ 14 h 48"/>
                <a:gd name="T48" fmla="*/ 25 w 46"/>
                <a:gd name="T49" fmla="*/ 6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50 w 64"/>
                <a:gd name="T1" fmla="*/ 24 h 32"/>
                <a:gd name="T2" fmla="*/ 56 w 64"/>
                <a:gd name="T3" fmla="*/ 22 h 32"/>
                <a:gd name="T4" fmla="*/ 62 w 64"/>
                <a:gd name="T5" fmla="*/ 19 h 32"/>
                <a:gd name="T6" fmla="*/ 64 w 64"/>
                <a:gd name="T7" fmla="*/ 15 h 32"/>
                <a:gd name="T8" fmla="*/ 64 w 64"/>
                <a:gd name="T9" fmla="*/ 11 h 32"/>
                <a:gd name="T10" fmla="*/ 61 w 64"/>
                <a:gd name="T11" fmla="*/ 6 h 32"/>
                <a:gd name="T12" fmla="*/ 56 w 64"/>
                <a:gd name="T13" fmla="*/ 2 h 32"/>
                <a:gd name="T14" fmla="*/ 50 w 64"/>
                <a:gd name="T15" fmla="*/ 0 h 32"/>
                <a:gd name="T16" fmla="*/ 43 w 64"/>
                <a:gd name="T17" fmla="*/ 0 h 32"/>
                <a:gd name="T18" fmla="*/ 40 w 64"/>
                <a:gd name="T19" fmla="*/ 0 h 32"/>
                <a:gd name="T20" fmla="*/ 35 w 64"/>
                <a:gd name="T21" fmla="*/ 1 h 32"/>
                <a:gd name="T22" fmla="*/ 26 w 64"/>
                <a:gd name="T23" fmla="*/ 3 h 32"/>
                <a:gd name="T24" fmla="*/ 16 w 64"/>
                <a:gd name="T25" fmla="*/ 8 h 32"/>
                <a:gd name="T26" fmla="*/ 7 w 64"/>
                <a:gd name="T27" fmla="*/ 14 h 32"/>
                <a:gd name="T28" fmla="*/ 3 w 64"/>
                <a:gd name="T29" fmla="*/ 20 h 32"/>
                <a:gd name="T30" fmla="*/ 0 w 64"/>
                <a:gd name="T31" fmla="*/ 26 h 32"/>
                <a:gd name="T32" fmla="*/ 0 w 64"/>
                <a:gd name="T33" fmla="*/ 28 h 32"/>
                <a:gd name="T34" fmla="*/ 4 w 64"/>
                <a:gd name="T35" fmla="*/ 30 h 32"/>
                <a:gd name="T36" fmla="*/ 10 w 64"/>
                <a:gd name="T37" fmla="*/ 32 h 32"/>
                <a:gd name="T38" fmla="*/ 16 w 64"/>
                <a:gd name="T39" fmla="*/ 32 h 32"/>
                <a:gd name="T40" fmla="*/ 21 w 64"/>
                <a:gd name="T41" fmla="*/ 32 h 32"/>
                <a:gd name="T42" fmla="*/ 29 w 64"/>
                <a:gd name="T43" fmla="*/ 30 h 32"/>
                <a:gd name="T44" fmla="*/ 36 w 64"/>
                <a:gd name="T45" fmla="*/ 29 h 32"/>
                <a:gd name="T46" fmla="*/ 43 w 64"/>
                <a:gd name="T47" fmla="*/ 27 h 32"/>
                <a:gd name="T48" fmla="*/ 50 w 64"/>
                <a:gd name="T49" fmla="*/ 24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90 w 246"/>
                <a:gd name="T1" fmla="*/ 32 h 211"/>
                <a:gd name="T2" fmla="*/ 73 w 246"/>
                <a:gd name="T3" fmla="*/ 41 h 211"/>
                <a:gd name="T4" fmla="*/ 57 w 246"/>
                <a:gd name="T5" fmla="*/ 51 h 211"/>
                <a:gd name="T6" fmla="*/ 41 w 246"/>
                <a:gd name="T7" fmla="*/ 64 h 211"/>
                <a:gd name="T8" fmla="*/ 28 w 246"/>
                <a:gd name="T9" fmla="*/ 76 h 211"/>
                <a:gd name="T10" fmla="*/ 18 w 246"/>
                <a:gd name="T11" fmla="*/ 89 h 211"/>
                <a:gd name="T12" fmla="*/ 9 w 246"/>
                <a:gd name="T13" fmla="*/ 103 h 211"/>
                <a:gd name="T14" fmla="*/ 3 w 246"/>
                <a:gd name="T15" fmla="*/ 116 h 211"/>
                <a:gd name="T16" fmla="*/ 0 w 246"/>
                <a:gd name="T17" fmla="*/ 131 h 211"/>
                <a:gd name="T18" fmla="*/ 3 w 246"/>
                <a:gd name="T19" fmla="*/ 152 h 211"/>
                <a:gd name="T20" fmla="*/ 15 w 246"/>
                <a:gd name="T21" fmla="*/ 170 h 211"/>
                <a:gd name="T22" fmla="*/ 32 w 246"/>
                <a:gd name="T23" fmla="*/ 185 h 211"/>
                <a:gd name="T24" fmla="*/ 54 w 246"/>
                <a:gd name="T25" fmla="*/ 197 h 211"/>
                <a:gd name="T26" fmla="*/ 80 w 246"/>
                <a:gd name="T27" fmla="*/ 205 h 211"/>
                <a:gd name="T28" fmla="*/ 109 w 246"/>
                <a:gd name="T29" fmla="*/ 210 h 211"/>
                <a:gd name="T30" fmla="*/ 137 w 246"/>
                <a:gd name="T31" fmla="*/ 211 h 211"/>
                <a:gd name="T32" fmla="*/ 164 w 246"/>
                <a:gd name="T33" fmla="*/ 208 h 211"/>
                <a:gd name="T34" fmla="*/ 170 w 246"/>
                <a:gd name="T35" fmla="*/ 208 h 211"/>
                <a:gd name="T36" fmla="*/ 176 w 246"/>
                <a:gd name="T37" fmla="*/ 206 h 211"/>
                <a:gd name="T38" fmla="*/ 180 w 246"/>
                <a:gd name="T39" fmla="*/ 202 h 211"/>
                <a:gd name="T40" fmla="*/ 182 w 246"/>
                <a:gd name="T41" fmla="*/ 198 h 211"/>
                <a:gd name="T42" fmla="*/ 180 w 246"/>
                <a:gd name="T43" fmla="*/ 196 h 211"/>
                <a:gd name="T44" fmla="*/ 176 w 246"/>
                <a:gd name="T45" fmla="*/ 196 h 211"/>
                <a:gd name="T46" fmla="*/ 170 w 246"/>
                <a:gd name="T47" fmla="*/ 195 h 211"/>
                <a:gd name="T48" fmla="*/ 163 w 246"/>
                <a:gd name="T49" fmla="*/ 195 h 211"/>
                <a:gd name="T50" fmla="*/ 154 w 246"/>
                <a:gd name="T51" fmla="*/ 195 h 211"/>
                <a:gd name="T52" fmla="*/ 147 w 246"/>
                <a:gd name="T53" fmla="*/ 195 h 211"/>
                <a:gd name="T54" fmla="*/ 140 w 246"/>
                <a:gd name="T55" fmla="*/ 195 h 211"/>
                <a:gd name="T56" fmla="*/ 135 w 246"/>
                <a:gd name="T57" fmla="*/ 195 h 211"/>
                <a:gd name="T58" fmla="*/ 121 w 246"/>
                <a:gd name="T59" fmla="*/ 194 h 211"/>
                <a:gd name="T60" fmla="*/ 108 w 246"/>
                <a:gd name="T61" fmla="*/ 193 h 211"/>
                <a:gd name="T62" fmla="*/ 93 w 246"/>
                <a:gd name="T63" fmla="*/ 191 h 211"/>
                <a:gd name="T64" fmla="*/ 79 w 246"/>
                <a:gd name="T65" fmla="*/ 188 h 211"/>
                <a:gd name="T66" fmla="*/ 64 w 246"/>
                <a:gd name="T67" fmla="*/ 185 h 211"/>
                <a:gd name="T68" fmla="*/ 50 w 246"/>
                <a:gd name="T69" fmla="*/ 178 h 211"/>
                <a:gd name="T70" fmla="*/ 37 w 246"/>
                <a:gd name="T71" fmla="*/ 169 h 211"/>
                <a:gd name="T72" fmla="*/ 22 w 246"/>
                <a:gd name="T73" fmla="*/ 155 h 211"/>
                <a:gd name="T74" fmla="*/ 19 w 246"/>
                <a:gd name="T75" fmla="*/ 140 h 211"/>
                <a:gd name="T76" fmla="*/ 21 w 246"/>
                <a:gd name="T77" fmla="*/ 126 h 211"/>
                <a:gd name="T78" fmla="*/ 26 w 246"/>
                <a:gd name="T79" fmla="*/ 111 h 211"/>
                <a:gd name="T80" fmla="*/ 35 w 246"/>
                <a:gd name="T81" fmla="*/ 98 h 211"/>
                <a:gd name="T82" fmla="*/ 48 w 246"/>
                <a:gd name="T83" fmla="*/ 85 h 211"/>
                <a:gd name="T84" fmla="*/ 63 w 246"/>
                <a:gd name="T85" fmla="*/ 73 h 211"/>
                <a:gd name="T86" fmla="*/ 79 w 246"/>
                <a:gd name="T87" fmla="*/ 63 h 211"/>
                <a:gd name="T88" fmla="*/ 98 w 246"/>
                <a:gd name="T89" fmla="*/ 52 h 211"/>
                <a:gd name="T90" fmla="*/ 117 w 246"/>
                <a:gd name="T91" fmla="*/ 43 h 211"/>
                <a:gd name="T92" fmla="*/ 137 w 246"/>
                <a:gd name="T93" fmla="*/ 35 h 211"/>
                <a:gd name="T94" fmla="*/ 157 w 246"/>
                <a:gd name="T95" fmla="*/ 28 h 211"/>
                <a:gd name="T96" fmla="*/ 176 w 246"/>
                <a:gd name="T97" fmla="*/ 21 h 211"/>
                <a:gd name="T98" fmla="*/ 196 w 246"/>
                <a:gd name="T99" fmla="*/ 16 h 211"/>
                <a:gd name="T100" fmla="*/ 214 w 246"/>
                <a:gd name="T101" fmla="*/ 11 h 211"/>
                <a:gd name="T102" fmla="*/ 231 w 246"/>
                <a:gd name="T103" fmla="*/ 8 h 211"/>
                <a:gd name="T104" fmla="*/ 246 w 246"/>
                <a:gd name="T105" fmla="*/ 6 h 211"/>
                <a:gd name="T106" fmla="*/ 236 w 246"/>
                <a:gd name="T107" fmla="*/ 2 h 211"/>
                <a:gd name="T108" fmla="*/ 220 w 246"/>
                <a:gd name="T109" fmla="*/ 0 h 211"/>
                <a:gd name="T110" fmla="*/ 201 w 246"/>
                <a:gd name="T111" fmla="*/ 2 h 211"/>
                <a:gd name="T112" fmla="*/ 179 w 246"/>
                <a:gd name="T113" fmla="*/ 5 h 211"/>
                <a:gd name="T114" fmla="*/ 154 w 246"/>
                <a:gd name="T115" fmla="*/ 10 h 211"/>
                <a:gd name="T116" fmla="*/ 131 w 246"/>
                <a:gd name="T117" fmla="*/ 16 h 211"/>
                <a:gd name="T118" fmla="*/ 109 w 246"/>
                <a:gd name="T119" fmla="*/ 24 h 211"/>
                <a:gd name="T120" fmla="*/ 90 w 246"/>
                <a:gd name="T121" fmla="*/ 32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133 w 158"/>
                <a:gd name="T1" fmla="*/ 54 h 164"/>
                <a:gd name="T2" fmla="*/ 138 w 158"/>
                <a:gd name="T3" fmla="*/ 72 h 164"/>
                <a:gd name="T4" fmla="*/ 135 w 158"/>
                <a:gd name="T5" fmla="*/ 86 h 164"/>
                <a:gd name="T6" fmla="*/ 125 w 158"/>
                <a:gd name="T7" fmla="*/ 99 h 164"/>
                <a:gd name="T8" fmla="*/ 110 w 158"/>
                <a:gd name="T9" fmla="*/ 110 h 164"/>
                <a:gd name="T10" fmla="*/ 93 w 158"/>
                <a:gd name="T11" fmla="*/ 120 h 164"/>
                <a:gd name="T12" fmla="*/ 74 w 158"/>
                <a:gd name="T13" fmla="*/ 130 h 164"/>
                <a:gd name="T14" fmla="*/ 53 w 158"/>
                <a:gd name="T15" fmla="*/ 140 h 164"/>
                <a:gd name="T16" fmla="*/ 36 w 158"/>
                <a:gd name="T17" fmla="*/ 149 h 164"/>
                <a:gd name="T18" fmla="*/ 33 w 158"/>
                <a:gd name="T19" fmla="*/ 152 h 164"/>
                <a:gd name="T20" fmla="*/ 32 w 158"/>
                <a:gd name="T21" fmla="*/ 154 h 164"/>
                <a:gd name="T22" fmla="*/ 32 w 158"/>
                <a:gd name="T23" fmla="*/ 157 h 164"/>
                <a:gd name="T24" fmla="*/ 35 w 158"/>
                <a:gd name="T25" fmla="*/ 160 h 164"/>
                <a:gd name="T26" fmla="*/ 37 w 158"/>
                <a:gd name="T27" fmla="*/ 163 h 164"/>
                <a:gd name="T28" fmla="*/ 42 w 158"/>
                <a:gd name="T29" fmla="*/ 164 h 164"/>
                <a:gd name="T30" fmla="*/ 46 w 158"/>
                <a:gd name="T31" fmla="*/ 164 h 164"/>
                <a:gd name="T32" fmla="*/ 51 w 158"/>
                <a:gd name="T33" fmla="*/ 163 h 164"/>
                <a:gd name="T34" fmla="*/ 72 w 158"/>
                <a:gd name="T35" fmla="*/ 153 h 164"/>
                <a:gd name="T36" fmla="*/ 94 w 158"/>
                <a:gd name="T37" fmla="*/ 143 h 164"/>
                <a:gd name="T38" fmla="*/ 114 w 158"/>
                <a:gd name="T39" fmla="*/ 132 h 164"/>
                <a:gd name="T40" fmla="*/ 133 w 158"/>
                <a:gd name="T41" fmla="*/ 118 h 164"/>
                <a:gd name="T42" fmla="*/ 146 w 158"/>
                <a:gd name="T43" fmla="*/ 104 h 164"/>
                <a:gd name="T44" fmla="*/ 155 w 158"/>
                <a:gd name="T45" fmla="*/ 87 h 164"/>
                <a:gd name="T46" fmla="*/ 158 w 158"/>
                <a:gd name="T47" fmla="*/ 70 h 164"/>
                <a:gd name="T48" fmla="*/ 152 w 158"/>
                <a:gd name="T49" fmla="*/ 51 h 164"/>
                <a:gd name="T50" fmla="*/ 139 w 158"/>
                <a:gd name="T51" fmla="*/ 37 h 164"/>
                <a:gd name="T52" fmla="*/ 122 w 158"/>
                <a:gd name="T53" fmla="*/ 24 h 164"/>
                <a:gd name="T54" fmla="*/ 99 w 158"/>
                <a:gd name="T55" fmla="*/ 14 h 164"/>
                <a:gd name="T56" fmla="*/ 75 w 158"/>
                <a:gd name="T57" fmla="*/ 7 h 164"/>
                <a:gd name="T58" fmla="*/ 51 w 158"/>
                <a:gd name="T59" fmla="*/ 2 h 164"/>
                <a:gd name="T60" fmla="*/ 29 w 158"/>
                <a:gd name="T61" fmla="*/ 0 h 164"/>
                <a:gd name="T62" fmla="*/ 11 w 158"/>
                <a:gd name="T63" fmla="*/ 1 h 164"/>
                <a:gd name="T64" fmla="*/ 0 w 158"/>
                <a:gd name="T65" fmla="*/ 5 h 164"/>
                <a:gd name="T66" fmla="*/ 20 w 158"/>
                <a:gd name="T67" fmla="*/ 9 h 164"/>
                <a:gd name="T68" fmla="*/ 40 w 158"/>
                <a:gd name="T69" fmla="*/ 12 h 164"/>
                <a:gd name="T70" fmla="*/ 59 w 158"/>
                <a:gd name="T71" fmla="*/ 15 h 164"/>
                <a:gd name="T72" fmla="*/ 78 w 158"/>
                <a:gd name="T73" fmla="*/ 19 h 164"/>
                <a:gd name="T74" fmla="*/ 96 w 158"/>
                <a:gd name="T75" fmla="*/ 24 h 164"/>
                <a:gd name="T76" fmla="*/ 112 w 158"/>
                <a:gd name="T77" fmla="*/ 32 h 164"/>
                <a:gd name="T78" fmla="*/ 125 w 158"/>
                <a:gd name="T79" fmla="*/ 41 h 164"/>
                <a:gd name="T80" fmla="*/ 133 w 158"/>
                <a:gd name="T81" fmla="*/ 54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125 w 400"/>
                <a:gd name="T1" fmla="*/ 62 h 340"/>
                <a:gd name="T2" fmla="*/ 67 w 400"/>
                <a:gd name="T3" fmla="*/ 103 h 340"/>
                <a:gd name="T4" fmla="*/ 22 w 400"/>
                <a:gd name="T5" fmla="*/ 150 h 340"/>
                <a:gd name="T6" fmla="*/ 0 w 400"/>
                <a:gd name="T7" fmla="*/ 204 h 340"/>
                <a:gd name="T8" fmla="*/ 5 w 400"/>
                <a:gd name="T9" fmla="*/ 240 h 340"/>
                <a:gd name="T10" fmla="*/ 13 w 400"/>
                <a:gd name="T11" fmla="*/ 254 h 340"/>
                <a:gd name="T12" fmla="*/ 26 w 400"/>
                <a:gd name="T13" fmla="*/ 268 h 340"/>
                <a:gd name="T14" fmla="*/ 42 w 400"/>
                <a:gd name="T15" fmla="*/ 279 h 340"/>
                <a:gd name="T16" fmla="*/ 70 w 400"/>
                <a:gd name="T17" fmla="*/ 291 h 340"/>
                <a:gd name="T18" fmla="*/ 108 w 400"/>
                <a:gd name="T19" fmla="*/ 305 h 340"/>
                <a:gd name="T20" fmla="*/ 149 w 400"/>
                <a:gd name="T21" fmla="*/ 315 h 340"/>
                <a:gd name="T22" fmla="*/ 189 w 400"/>
                <a:gd name="T23" fmla="*/ 323 h 340"/>
                <a:gd name="T24" fmla="*/ 231 w 400"/>
                <a:gd name="T25" fmla="*/ 329 h 340"/>
                <a:gd name="T26" fmla="*/ 274 w 400"/>
                <a:gd name="T27" fmla="*/ 334 h 340"/>
                <a:gd name="T28" fmla="*/ 317 w 400"/>
                <a:gd name="T29" fmla="*/ 337 h 340"/>
                <a:gd name="T30" fmla="*/ 359 w 400"/>
                <a:gd name="T31" fmla="*/ 339 h 340"/>
                <a:gd name="T32" fmla="*/ 387 w 400"/>
                <a:gd name="T33" fmla="*/ 340 h 340"/>
                <a:gd name="T34" fmla="*/ 397 w 400"/>
                <a:gd name="T35" fmla="*/ 334 h 340"/>
                <a:gd name="T36" fmla="*/ 400 w 400"/>
                <a:gd name="T37" fmla="*/ 323 h 340"/>
                <a:gd name="T38" fmla="*/ 391 w 400"/>
                <a:gd name="T39" fmla="*/ 316 h 340"/>
                <a:gd name="T40" fmla="*/ 365 w 400"/>
                <a:gd name="T41" fmla="*/ 315 h 340"/>
                <a:gd name="T42" fmla="*/ 326 w 400"/>
                <a:gd name="T43" fmla="*/ 314 h 340"/>
                <a:gd name="T44" fmla="*/ 287 w 400"/>
                <a:gd name="T45" fmla="*/ 312 h 340"/>
                <a:gd name="T46" fmla="*/ 247 w 400"/>
                <a:gd name="T47" fmla="*/ 308 h 340"/>
                <a:gd name="T48" fmla="*/ 208 w 400"/>
                <a:gd name="T49" fmla="*/ 303 h 340"/>
                <a:gd name="T50" fmla="*/ 169 w 400"/>
                <a:gd name="T51" fmla="*/ 295 h 340"/>
                <a:gd name="T52" fmla="*/ 131 w 400"/>
                <a:gd name="T53" fmla="*/ 287 h 340"/>
                <a:gd name="T54" fmla="*/ 95 w 400"/>
                <a:gd name="T55" fmla="*/ 275 h 340"/>
                <a:gd name="T56" fmla="*/ 63 w 400"/>
                <a:gd name="T57" fmla="*/ 261 h 340"/>
                <a:gd name="T58" fmla="*/ 44 w 400"/>
                <a:gd name="T59" fmla="*/ 241 h 340"/>
                <a:gd name="T60" fmla="*/ 38 w 400"/>
                <a:gd name="T61" fmla="*/ 214 h 340"/>
                <a:gd name="T62" fmla="*/ 47 w 400"/>
                <a:gd name="T63" fmla="*/ 177 h 340"/>
                <a:gd name="T64" fmla="*/ 63 w 400"/>
                <a:gd name="T65" fmla="*/ 148 h 340"/>
                <a:gd name="T66" fmla="*/ 85 w 400"/>
                <a:gd name="T67" fmla="*/ 122 h 340"/>
                <a:gd name="T68" fmla="*/ 111 w 400"/>
                <a:gd name="T69" fmla="*/ 100 h 340"/>
                <a:gd name="T70" fmla="*/ 141 w 400"/>
                <a:gd name="T71" fmla="*/ 79 h 340"/>
                <a:gd name="T72" fmla="*/ 179 w 400"/>
                <a:gd name="T73" fmla="*/ 57 h 340"/>
                <a:gd name="T74" fmla="*/ 224 w 400"/>
                <a:gd name="T75" fmla="*/ 37 h 340"/>
                <a:gd name="T76" fmla="*/ 272 w 400"/>
                <a:gd name="T77" fmla="*/ 19 h 340"/>
                <a:gd name="T78" fmla="*/ 314 w 400"/>
                <a:gd name="T79" fmla="*/ 6 h 340"/>
                <a:gd name="T80" fmla="*/ 316 w 400"/>
                <a:gd name="T81" fmla="*/ 0 h 340"/>
                <a:gd name="T82" fmla="*/ 274 w 400"/>
                <a:gd name="T83" fmla="*/ 5 h 340"/>
                <a:gd name="T84" fmla="*/ 224 w 400"/>
                <a:gd name="T85" fmla="*/ 17 h 340"/>
                <a:gd name="T86" fmla="*/ 176 w 400"/>
                <a:gd name="T87" fmla="*/ 35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291 w 349"/>
                <a:gd name="T1" fmla="*/ 70 h 227"/>
                <a:gd name="T2" fmla="*/ 307 w 349"/>
                <a:gd name="T3" fmla="*/ 83 h 227"/>
                <a:gd name="T4" fmla="*/ 316 w 349"/>
                <a:gd name="T5" fmla="*/ 97 h 227"/>
                <a:gd name="T6" fmla="*/ 321 w 349"/>
                <a:gd name="T7" fmla="*/ 113 h 227"/>
                <a:gd name="T8" fmla="*/ 321 w 349"/>
                <a:gd name="T9" fmla="*/ 129 h 227"/>
                <a:gd name="T10" fmla="*/ 318 w 349"/>
                <a:gd name="T11" fmla="*/ 142 h 227"/>
                <a:gd name="T12" fmla="*/ 313 w 349"/>
                <a:gd name="T13" fmla="*/ 154 h 227"/>
                <a:gd name="T14" fmla="*/ 302 w 349"/>
                <a:gd name="T15" fmla="*/ 165 h 227"/>
                <a:gd name="T16" fmla="*/ 292 w 349"/>
                <a:gd name="T17" fmla="*/ 174 h 227"/>
                <a:gd name="T18" fmla="*/ 279 w 349"/>
                <a:gd name="T19" fmla="*/ 185 h 227"/>
                <a:gd name="T20" fmla="*/ 266 w 349"/>
                <a:gd name="T21" fmla="*/ 193 h 227"/>
                <a:gd name="T22" fmla="*/ 253 w 349"/>
                <a:gd name="T23" fmla="*/ 202 h 227"/>
                <a:gd name="T24" fmla="*/ 240 w 349"/>
                <a:gd name="T25" fmla="*/ 212 h 227"/>
                <a:gd name="T26" fmla="*/ 237 w 349"/>
                <a:gd name="T27" fmla="*/ 215 h 227"/>
                <a:gd name="T28" fmla="*/ 236 w 349"/>
                <a:gd name="T29" fmla="*/ 218 h 227"/>
                <a:gd name="T30" fmla="*/ 237 w 349"/>
                <a:gd name="T31" fmla="*/ 221 h 227"/>
                <a:gd name="T32" fmla="*/ 240 w 349"/>
                <a:gd name="T33" fmla="*/ 224 h 227"/>
                <a:gd name="T34" fmla="*/ 244 w 349"/>
                <a:gd name="T35" fmla="*/ 226 h 227"/>
                <a:gd name="T36" fmla="*/ 249 w 349"/>
                <a:gd name="T37" fmla="*/ 227 h 227"/>
                <a:gd name="T38" fmla="*/ 254 w 349"/>
                <a:gd name="T39" fmla="*/ 226 h 227"/>
                <a:gd name="T40" fmla="*/ 259 w 349"/>
                <a:gd name="T41" fmla="*/ 224 h 227"/>
                <a:gd name="T42" fmla="*/ 288 w 349"/>
                <a:gd name="T43" fmla="*/ 211 h 227"/>
                <a:gd name="T44" fmla="*/ 311 w 349"/>
                <a:gd name="T45" fmla="*/ 193 h 227"/>
                <a:gd name="T46" fmla="*/ 331 w 349"/>
                <a:gd name="T47" fmla="*/ 172 h 227"/>
                <a:gd name="T48" fmla="*/ 345 w 349"/>
                <a:gd name="T49" fmla="*/ 151 h 227"/>
                <a:gd name="T50" fmla="*/ 349 w 349"/>
                <a:gd name="T51" fmla="*/ 127 h 227"/>
                <a:gd name="T52" fmla="*/ 346 w 349"/>
                <a:gd name="T53" fmla="*/ 104 h 227"/>
                <a:gd name="T54" fmla="*/ 334 w 349"/>
                <a:gd name="T55" fmla="*/ 83 h 227"/>
                <a:gd name="T56" fmla="*/ 311 w 349"/>
                <a:gd name="T57" fmla="*/ 63 h 227"/>
                <a:gd name="T58" fmla="*/ 294 w 349"/>
                <a:gd name="T59" fmla="*/ 53 h 227"/>
                <a:gd name="T60" fmla="*/ 273 w 349"/>
                <a:gd name="T61" fmla="*/ 44 h 227"/>
                <a:gd name="T62" fmla="*/ 250 w 349"/>
                <a:gd name="T63" fmla="*/ 35 h 227"/>
                <a:gd name="T64" fmla="*/ 227 w 349"/>
                <a:gd name="T65" fmla="*/ 28 h 227"/>
                <a:gd name="T66" fmla="*/ 202 w 349"/>
                <a:gd name="T67" fmla="*/ 22 h 227"/>
                <a:gd name="T68" fmla="*/ 176 w 349"/>
                <a:gd name="T69" fmla="*/ 17 h 227"/>
                <a:gd name="T70" fmla="*/ 151 w 349"/>
                <a:gd name="T71" fmla="*/ 12 h 227"/>
                <a:gd name="T72" fmla="*/ 125 w 349"/>
                <a:gd name="T73" fmla="*/ 7 h 227"/>
                <a:gd name="T74" fmla="*/ 102 w 349"/>
                <a:gd name="T75" fmla="*/ 4 h 227"/>
                <a:gd name="T76" fmla="*/ 79 w 349"/>
                <a:gd name="T77" fmla="*/ 2 h 227"/>
                <a:gd name="T78" fmla="*/ 58 w 349"/>
                <a:gd name="T79" fmla="*/ 0 h 227"/>
                <a:gd name="T80" fmla="*/ 39 w 349"/>
                <a:gd name="T81" fmla="*/ 0 h 227"/>
                <a:gd name="T82" fmla="*/ 23 w 349"/>
                <a:gd name="T83" fmla="*/ 0 h 227"/>
                <a:gd name="T84" fmla="*/ 12 w 349"/>
                <a:gd name="T85" fmla="*/ 1 h 227"/>
                <a:gd name="T86" fmla="*/ 5 w 349"/>
                <a:gd name="T87" fmla="*/ 3 h 227"/>
                <a:gd name="T88" fmla="*/ 0 w 349"/>
                <a:gd name="T89" fmla="*/ 5 h 227"/>
                <a:gd name="T90" fmla="*/ 15 w 349"/>
                <a:gd name="T91" fmla="*/ 7 h 227"/>
                <a:gd name="T92" fmla="*/ 31 w 349"/>
                <a:gd name="T93" fmla="*/ 9 h 227"/>
                <a:gd name="T94" fmla="*/ 47 w 349"/>
                <a:gd name="T95" fmla="*/ 11 h 227"/>
                <a:gd name="T96" fmla="*/ 64 w 349"/>
                <a:gd name="T97" fmla="*/ 13 h 227"/>
                <a:gd name="T98" fmla="*/ 83 w 349"/>
                <a:gd name="T99" fmla="*/ 15 h 227"/>
                <a:gd name="T100" fmla="*/ 102 w 349"/>
                <a:gd name="T101" fmla="*/ 17 h 227"/>
                <a:gd name="T102" fmla="*/ 121 w 349"/>
                <a:gd name="T103" fmla="*/ 20 h 227"/>
                <a:gd name="T104" fmla="*/ 141 w 349"/>
                <a:gd name="T105" fmla="*/ 23 h 227"/>
                <a:gd name="T106" fmla="*/ 160 w 349"/>
                <a:gd name="T107" fmla="*/ 27 h 227"/>
                <a:gd name="T108" fmla="*/ 180 w 349"/>
                <a:gd name="T109" fmla="*/ 31 h 227"/>
                <a:gd name="T110" fmla="*/ 201 w 349"/>
                <a:gd name="T111" fmla="*/ 36 h 227"/>
                <a:gd name="T112" fmla="*/ 220 w 349"/>
                <a:gd name="T113" fmla="*/ 41 h 227"/>
                <a:gd name="T114" fmla="*/ 238 w 349"/>
                <a:gd name="T115" fmla="*/ 48 h 227"/>
                <a:gd name="T116" fmla="*/ 257 w 349"/>
                <a:gd name="T117" fmla="*/ 54 h 227"/>
                <a:gd name="T118" fmla="*/ 275 w 349"/>
                <a:gd name="T119" fmla="*/ 62 h 227"/>
                <a:gd name="T120" fmla="*/ 291 w 349"/>
                <a:gd name="T121" fmla="*/ 70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15 h 212"/>
                <a:gd name="T2" fmla="*/ 0 w 143"/>
                <a:gd name="T3" fmla="*/ 133 h 212"/>
                <a:gd name="T4" fmla="*/ 6 w 143"/>
                <a:gd name="T5" fmla="*/ 149 h 212"/>
                <a:gd name="T6" fmla="*/ 16 w 143"/>
                <a:gd name="T7" fmla="*/ 165 h 212"/>
                <a:gd name="T8" fmla="*/ 31 w 143"/>
                <a:gd name="T9" fmla="*/ 178 h 212"/>
                <a:gd name="T10" fmla="*/ 48 w 143"/>
                <a:gd name="T11" fmla="*/ 190 h 212"/>
                <a:gd name="T12" fmla="*/ 69 w 143"/>
                <a:gd name="T13" fmla="*/ 200 h 212"/>
                <a:gd name="T14" fmla="*/ 92 w 143"/>
                <a:gd name="T15" fmla="*/ 207 h 212"/>
                <a:gd name="T16" fmla="*/ 115 w 143"/>
                <a:gd name="T17" fmla="*/ 211 h 212"/>
                <a:gd name="T18" fmla="*/ 122 w 143"/>
                <a:gd name="T19" fmla="*/ 212 h 212"/>
                <a:gd name="T20" fmla="*/ 130 w 143"/>
                <a:gd name="T21" fmla="*/ 210 h 212"/>
                <a:gd name="T22" fmla="*/ 135 w 143"/>
                <a:gd name="T23" fmla="*/ 207 h 212"/>
                <a:gd name="T24" fmla="*/ 138 w 143"/>
                <a:gd name="T25" fmla="*/ 203 h 212"/>
                <a:gd name="T26" fmla="*/ 138 w 143"/>
                <a:gd name="T27" fmla="*/ 198 h 212"/>
                <a:gd name="T28" fmla="*/ 137 w 143"/>
                <a:gd name="T29" fmla="*/ 193 h 212"/>
                <a:gd name="T30" fmla="*/ 133 w 143"/>
                <a:gd name="T31" fmla="*/ 189 h 212"/>
                <a:gd name="T32" fmla="*/ 125 w 143"/>
                <a:gd name="T33" fmla="*/ 186 h 212"/>
                <a:gd name="T34" fmla="*/ 102 w 143"/>
                <a:gd name="T35" fmla="*/ 180 h 212"/>
                <a:gd name="T36" fmla="*/ 80 w 143"/>
                <a:gd name="T37" fmla="*/ 172 h 212"/>
                <a:gd name="T38" fmla="*/ 63 w 143"/>
                <a:gd name="T39" fmla="*/ 161 h 212"/>
                <a:gd name="T40" fmla="*/ 50 w 143"/>
                <a:gd name="T41" fmla="*/ 148 h 212"/>
                <a:gd name="T42" fmla="*/ 41 w 143"/>
                <a:gd name="T43" fmla="*/ 133 h 212"/>
                <a:gd name="T44" fmla="*/ 37 w 143"/>
                <a:gd name="T45" fmla="*/ 116 h 212"/>
                <a:gd name="T46" fmla="*/ 37 w 143"/>
                <a:gd name="T47" fmla="*/ 99 h 212"/>
                <a:gd name="T48" fmla="*/ 44 w 143"/>
                <a:gd name="T49" fmla="*/ 80 h 212"/>
                <a:gd name="T50" fmla="*/ 54 w 143"/>
                <a:gd name="T51" fmla="*/ 67 h 212"/>
                <a:gd name="T52" fmla="*/ 70 w 143"/>
                <a:gd name="T53" fmla="*/ 54 h 212"/>
                <a:gd name="T54" fmla="*/ 87 w 143"/>
                <a:gd name="T55" fmla="*/ 41 h 212"/>
                <a:gd name="T56" fmla="*/ 106 w 143"/>
                <a:gd name="T57" fmla="*/ 30 h 212"/>
                <a:gd name="T58" fmla="*/ 122 w 143"/>
                <a:gd name="T59" fmla="*/ 21 h 212"/>
                <a:gd name="T60" fmla="*/ 135 w 143"/>
                <a:gd name="T61" fmla="*/ 11 h 212"/>
                <a:gd name="T62" fmla="*/ 143 w 143"/>
                <a:gd name="T63" fmla="*/ 5 h 212"/>
                <a:gd name="T64" fmla="*/ 143 w 143"/>
                <a:gd name="T65" fmla="*/ 0 h 212"/>
                <a:gd name="T66" fmla="*/ 127 w 143"/>
                <a:gd name="T67" fmla="*/ 4 h 212"/>
                <a:gd name="T68" fmla="*/ 106 w 143"/>
                <a:gd name="T69" fmla="*/ 11 h 212"/>
                <a:gd name="T70" fmla="*/ 85 w 143"/>
                <a:gd name="T71" fmla="*/ 24 h 212"/>
                <a:gd name="T72" fmla="*/ 61 w 143"/>
                <a:gd name="T73" fmla="*/ 38 h 212"/>
                <a:gd name="T74" fmla="*/ 40 w 143"/>
                <a:gd name="T75" fmla="*/ 55 h 212"/>
                <a:gd name="T76" fmla="*/ 22 w 143"/>
                <a:gd name="T77" fmla="*/ 74 h 212"/>
                <a:gd name="T78" fmla="*/ 8 w 143"/>
                <a:gd name="T79" fmla="*/ 95 h 212"/>
                <a:gd name="T80" fmla="*/ 0 w 143"/>
                <a:gd name="T81" fmla="*/ 115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258 w 304"/>
                <a:gd name="T1" fmla="*/ 111 h 278"/>
                <a:gd name="T2" fmla="*/ 272 w 304"/>
                <a:gd name="T3" fmla="*/ 129 h 278"/>
                <a:gd name="T4" fmla="*/ 279 w 304"/>
                <a:gd name="T5" fmla="*/ 147 h 278"/>
                <a:gd name="T6" fmla="*/ 275 w 304"/>
                <a:gd name="T7" fmla="*/ 168 h 278"/>
                <a:gd name="T8" fmla="*/ 258 w 304"/>
                <a:gd name="T9" fmla="*/ 187 h 278"/>
                <a:gd name="T10" fmla="*/ 233 w 304"/>
                <a:gd name="T11" fmla="*/ 205 h 278"/>
                <a:gd name="T12" fmla="*/ 205 w 304"/>
                <a:gd name="T13" fmla="*/ 220 h 278"/>
                <a:gd name="T14" fmla="*/ 176 w 304"/>
                <a:gd name="T15" fmla="*/ 237 h 278"/>
                <a:gd name="T16" fmla="*/ 159 w 304"/>
                <a:gd name="T17" fmla="*/ 249 h 278"/>
                <a:gd name="T18" fmla="*/ 153 w 304"/>
                <a:gd name="T19" fmla="*/ 258 h 278"/>
                <a:gd name="T20" fmla="*/ 149 w 304"/>
                <a:gd name="T21" fmla="*/ 266 h 278"/>
                <a:gd name="T22" fmla="*/ 151 w 304"/>
                <a:gd name="T23" fmla="*/ 274 h 278"/>
                <a:gd name="T24" fmla="*/ 162 w 304"/>
                <a:gd name="T25" fmla="*/ 278 h 278"/>
                <a:gd name="T26" fmla="*/ 172 w 304"/>
                <a:gd name="T27" fmla="*/ 277 h 278"/>
                <a:gd name="T28" fmla="*/ 191 w 304"/>
                <a:gd name="T29" fmla="*/ 262 h 278"/>
                <a:gd name="T30" fmla="*/ 223 w 304"/>
                <a:gd name="T31" fmla="*/ 241 h 278"/>
                <a:gd name="T32" fmla="*/ 256 w 304"/>
                <a:gd name="T33" fmla="*/ 220 h 278"/>
                <a:gd name="T34" fmla="*/ 285 w 304"/>
                <a:gd name="T35" fmla="*/ 197 h 278"/>
                <a:gd name="T36" fmla="*/ 303 w 304"/>
                <a:gd name="T37" fmla="*/ 167 h 278"/>
                <a:gd name="T38" fmla="*/ 301 w 304"/>
                <a:gd name="T39" fmla="*/ 136 h 278"/>
                <a:gd name="T40" fmla="*/ 282 w 304"/>
                <a:gd name="T41" fmla="*/ 107 h 278"/>
                <a:gd name="T42" fmla="*/ 252 w 304"/>
                <a:gd name="T43" fmla="*/ 83 h 278"/>
                <a:gd name="T44" fmla="*/ 218 w 304"/>
                <a:gd name="T45" fmla="*/ 68 h 278"/>
                <a:gd name="T46" fmla="*/ 186 w 304"/>
                <a:gd name="T47" fmla="*/ 54 h 278"/>
                <a:gd name="T48" fmla="*/ 151 w 304"/>
                <a:gd name="T49" fmla="*/ 41 h 278"/>
                <a:gd name="T50" fmla="*/ 115 w 304"/>
                <a:gd name="T51" fmla="*/ 28 h 278"/>
                <a:gd name="T52" fmla="*/ 82 w 304"/>
                <a:gd name="T53" fmla="*/ 16 h 278"/>
                <a:gd name="T54" fmla="*/ 50 w 304"/>
                <a:gd name="T55" fmla="*/ 7 h 278"/>
                <a:gd name="T56" fmla="*/ 25 w 304"/>
                <a:gd name="T57" fmla="*/ 1 h 278"/>
                <a:gd name="T58" fmla="*/ 6 w 304"/>
                <a:gd name="T59" fmla="*/ 0 h 278"/>
                <a:gd name="T60" fmla="*/ 13 w 304"/>
                <a:gd name="T61" fmla="*/ 7 h 278"/>
                <a:gd name="T62" fmla="*/ 44 w 304"/>
                <a:gd name="T63" fmla="*/ 17 h 278"/>
                <a:gd name="T64" fmla="*/ 74 w 304"/>
                <a:gd name="T65" fmla="*/ 28 h 278"/>
                <a:gd name="T66" fmla="*/ 106 w 304"/>
                <a:gd name="T67" fmla="*/ 39 h 278"/>
                <a:gd name="T68" fmla="*/ 140 w 304"/>
                <a:gd name="T69" fmla="*/ 51 h 278"/>
                <a:gd name="T70" fmla="*/ 172 w 304"/>
                <a:gd name="T71" fmla="*/ 64 h 278"/>
                <a:gd name="T72" fmla="*/ 204 w 304"/>
                <a:gd name="T73" fmla="*/ 79 h 278"/>
                <a:gd name="T74" fmla="*/ 233 w 304"/>
                <a:gd name="T75" fmla="*/ 95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1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0C25101-5E3F-445A-A11F-BB0628368FB8}" type="slidenum">
              <a:rPr lang="en-US"/>
              <a:pPr/>
              <a:t>130</a:t>
            </a:fld>
            <a:endParaRPr lang="en-US"/>
          </a:p>
        </p:txBody>
      </p:sp>
      <p:sp>
        <p:nvSpPr>
          <p:cNvPr id="261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GSM versus Mobile IP</a:t>
            </a:r>
          </a:p>
        </p:txBody>
      </p:sp>
      <p:graphicFrame>
        <p:nvGraphicFramePr>
          <p:cNvPr id="444552" name="Group 136"/>
          <p:cNvGraphicFramePr>
            <a:graphicFrameLocks noGrp="1"/>
          </p:cNvGraphicFramePr>
          <p:nvPr/>
        </p:nvGraphicFramePr>
        <p:xfrm>
          <a:off x="671513" y="1296988"/>
          <a:ext cx="8205787" cy="5151120"/>
        </p:xfrm>
        <a:graphic>
          <a:graphicData uri="http://schemas.openxmlformats.org/drawingml/2006/table">
            <a:tbl>
              <a:tblPr/>
              <a:tblGrid>
                <a:gridCol w="2224087"/>
                <a:gridCol w="182563"/>
                <a:gridCol w="3871912"/>
                <a:gridCol w="349250"/>
                <a:gridCol w="1577975"/>
              </a:tblGrid>
              <a:tr h="26035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Comment on GSM element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IP element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to which mobile user’s permanent phone number belongs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Gateway Mobile Switching Center, or “home MSC”. Home Location Register (HLR)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MSC: point of contact to obtain routable address of mobile user. HLR: database in home system containing  permanent phone number, profile information, current location of mobile user, subscription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Home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Network other than home system where mobile user is currently residing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Mobile services Switching Center.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Visitor Location Record (VLR)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Visited MSC: responsible for setting up calls to/from mobile nodes in cells associated with MSC. VLR: temporary database entry in visited system, containing subscription information  for each visiting mobile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Foreign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Mobile Station Roaming Number (MSRN), or “roaming number”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Routable address for telephone call segment between home MSC and  visited MSC, visible to neither the mobile nor the correspondent.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Batang" pitchFamily="18" charset="-127"/>
                        </a:rPr>
                        <a:t>Care-of-address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3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BF9100F-AC61-45E4-B662-EC8887AD494D}" type="slidenum">
              <a:rPr lang="en-US"/>
              <a:pPr/>
              <a:t>131</a:t>
            </a:fld>
            <a:endParaRPr lang="en-US"/>
          </a:p>
        </p:txBody>
      </p:sp>
      <p:sp>
        <p:nvSpPr>
          <p:cNvPr id="263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28600"/>
            <a:ext cx="8869362" cy="1143000"/>
          </a:xfrm>
        </p:spPr>
        <p:txBody>
          <a:bodyPr/>
          <a:lstStyle/>
          <a:p>
            <a:r>
              <a:rPr lang="en-US" sz="2800" smtClean="0"/>
              <a:t>Wireless, mobility: impact on higher layer protocols</a:t>
            </a:r>
          </a:p>
        </p:txBody>
      </p:sp>
      <p:sp>
        <p:nvSpPr>
          <p:cNvPr id="263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22400"/>
            <a:ext cx="8332788" cy="4648200"/>
          </a:xfrm>
        </p:spPr>
        <p:txBody>
          <a:bodyPr/>
          <a:lstStyle/>
          <a:p>
            <a:r>
              <a:rPr lang="en-US" sz="2400" smtClean="0"/>
              <a:t>logically, impact </a:t>
            </a:r>
            <a:r>
              <a:rPr lang="en-US" sz="2400" i="1" smtClean="0"/>
              <a:t>should</a:t>
            </a:r>
            <a:r>
              <a:rPr lang="en-US" sz="2400" smtClean="0"/>
              <a:t> be minimal …</a:t>
            </a:r>
          </a:p>
          <a:p>
            <a:pPr lvl="1"/>
            <a:r>
              <a:rPr lang="en-US" smtClean="0"/>
              <a:t>best effort service model remains unchanged </a:t>
            </a:r>
          </a:p>
          <a:p>
            <a:pPr lvl="1"/>
            <a:r>
              <a:rPr lang="en-US" smtClean="0"/>
              <a:t>TCP and UDP can (and do) run over wireless, mobile</a:t>
            </a:r>
          </a:p>
          <a:p>
            <a:r>
              <a:rPr lang="en-US" sz="2400" smtClean="0"/>
              <a:t>… but performance-wise:</a:t>
            </a:r>
          </a:p>
          <a:p>
            <a:pPr lvl="1"/>
            <a:r>
              <a:rPr lang="en-US" smtClean="0"/>
              <a:t>packet loss/delay due to bit-errors (discarded packets, delays for link-layer retransmissions), and handoff</a:t>
            </a:r>
          </a:p>
          <a:p>
            <a:pPr lvl="1"/>
            <a:r>
              <a:rPr lang="en-US" smtClean="0"/>
              <a:t>TCP interprets loss as congestion, will decrease congestion window un-necessarily</a:t>
            </a:r>
          </a:p>
          <a:p>
            <a:pPr lvl="1"/>
            <a:r>
              <a:rPr lang="en-US" smtClean="0"/>
              <a:t>delay impairments for real-time traffic</a:t>
            </a:r>
          </a:p>
          <a:p>
            <a:pPr lvl="1"/>
            <a:r>
              <a:rPr lang="en-US" smtClean="0"/>
              <a:t>limited bandwidth of wireless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5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5645388-D255-41CE-B545-CD048FC48433}" type="slidenum">
              <a:rPr lang="en-US"/>
              <a:pPr/>
              <a:t>132</a:t>
            </a:fld>
            <a:endParaRPr lang="en-US"/>
          </a:p>
        </p:txBody>
      </p:sp>
      <p:sp>
        <p:nvSpPr>
          <p:cNvPr id="265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Summary</a:t>
            </a:r>
          </a:p>
        </p:txBody>
      </p:sp>
      <p:sp>
        <p:nvSpPr>
          <p:cNvPr id="2652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3300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wireless links: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capacity, distance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channel impairments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IEEE 802.11 (“wi-fi”)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CSMA/CA reflects wireless channel characteristics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cellular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GSM, CDMA-2000, UMTS)</a:t>
            </a:r>
          </a:p>
        </p:txBody>
      </p:sp>
      <p:sp>
        <p:nvSpPr>
          <p:cNvPr id="265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tabLst>
                <a:tab pos="3376613" algn="l"/>
              </a:tabLst>
            </a:pPr>
            <a:r>
              <a:rPr lang="en-US" sz="2400" smtClean="0">
                <a:solidFill>
                  <a:srgbClr val="FF3300"/>
                </a:solidFill>
              </a:rPr>
              <a:t>Mobility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principles: addressing, routing to mobile users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home, visited networks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direct, indirect routing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care-of-addresses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case studies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mobile IP</a:t>
            </a:r>
          </a:p>
          <a:p>
            <a:pPr lvl="1">
              <a:lnSpc>
                <a:spcPct val="90000"/>
              </a:lnSpc>
              <a:tabLst>
                <a:tab pos="3376613" algn="l"/>
              </a:tabLst>
            </a:pPr>
            <a:r>
              <a:rPr lang="en-US" sz="2000" smtClean="0"/>
              <a:t>mobility in GSM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r>
              <a:rPr lang="en-US" sz="2400" smtClean="0"/>
              <a:t>impact on higher-layer protocols</a:t>
            </a:r>
          </a:p>
          <a:p>
            <a:pPr>
              <a:lnSpc>
                <a:spcPct val="90000"/>
              </a:lnSpc>
              <a:tabLst>
                <a:tab pos="3376613" algn="l"/>
              </a:tabLst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7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C1CB202-B714-4E72-80C9-4E3362585F34}" type="slidenum">
              <a:rPr lang="en-US"/>
              <a:pPr/>
              <a:t>133</a:t>
            </a:fld>
            <a:endParaRPr lang="en-US"/>
          </a:p>
        </p:txBody>
      </p:sp>
      <p:sp>
        <p:nvSpPr>
          <p:cNvPr id="267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 smtClean="0"/>
              <a:t>Code Division Multiple Access (CDMA)</a:t>
            </a:r>
          </a:p>
        </p:txBody>
      </p:sp>
      <p:sp>
        <p:nvSpPr>
          <p:cNvPr id="267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encoded signal</a:t>
            </a:r>
            <a:r>
              <a:rPr lang="en-US" sz="2400" smtClean="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decoding:</a:t>
            </a:r>
            <a:r>
              <a:rPr lang="en-US" sz="2400" smtClean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allows multiple users to “coexist” and transmit simultaneously with minimal interference (if codes are “orthogonal”)</a:t>
            </a: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9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38F1D73-843E-431F-AB48-568548EB831E}" type="slidenum">
              <a:rPr lang="en-US"/>
              <a:pPr/>
              <a:t>134</a:t>
            </a:fld>
            <a:endParaRPr lang="en-US"/>
          </a:p>
        </p:txBody>
      </p:sp>
      <p:sp>
        <p:nvSpPr>
          <p:cNvPr id="269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0825"/>
            <a:ext cx="7772400" cy="1143000"/>
          </a:xfrm>
        </p:spPr>
        <p:txBody>
          <a:bodyPr/>
          <a:lstStyle/>
          <a:p>
            <a:r>
              <a:rPr lang="en-US" smtClean="0"/>
              <a:t>CDMA Encode/Decode</a:t>
            </a:r>
          </a:p>
        </p:txBody>
      </p:sp>
      <p:sp>
        <p:nvSpPr>
          <p:cNvPr id="269317" name="Line 3"/>
          <p:cNvSpPr>
            <a:spLocks noChangeShapeType="1"/>
          </p:cNvSpPr>
          <p:nvPr/>
        </p:nvSpPr>
        <p:spPr bwMode="auto">
          <a:xfrm>
            <a:off x="3219450" y="15525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18" name="Line 4"/>
          <p:cNvSpPr>
            <a:spLocks noChangeShapeType="1"/>
          </p:cNvSpPr>
          <p:nvPr/>
        </p:nvSpPr>
        <p:spPr bwMode="auto">
          <a:xfrm>
            <a:off x="4276725" y="1528763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19" name="Text Box 5"/>
          <p:cNvSpPr txBox="1">
            <a:spLocks noChangeArrowheads="1"/>
          </p:cNvSpPr>
          <p:nvPr/>
        </p:nvSpPr>
        <p:spPr bwMode="auto">
          <a:xfrm>
            <a:off x="2389188" y="29606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269320" name="Text Box 6"/>
          <p:cNvSpPr txBox="1">
            <a:spLocks noChangeArrowheads="1"/>
          </p:cNvSpPr>
          <p:nvPr/>
        </p:nvSpPr>
        <p:spPr bwMode="auto">
          <a:xfrm>
            <a:off x="3408363" y="296545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84388" y="1462088"/>
            <a:ext cx="1254125" cy="1624012"/>
            <a:chOff x="1313" y="921"/>
            <a:chExt cx="790" cy="1023"/>
          </a:xfrm>
        </p:grpSpPr>
        <p:sp>
          <p:nvSpPr>
            <p:cNvPr id="269572" name="Line 8"/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9573" name="Rectangle 9"/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74" name="Text Box 10"/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  <p:grpSp>
          <p:nvGrpSpPr>
            <p:cNvPr id="269575" name="Group 11"/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269576" name="Text Box 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77" name="Group 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599" name="Rectangle 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600" name="Line 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601" name="Line 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578" name="Group 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59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97" name="Line 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98" name="Line 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79" name="Rectangle 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80" name="Rectangle 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81" name="Text Box 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82" name="Text Box 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83" name="Text Box 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84" name="Group 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59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5" name="Group 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59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6" name="Group 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59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9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87" name="Group 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58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8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269322" name="Oval 38"/>
          <p:cNvSpPr>
            <a:spLocks noChangeArrowheads="1"/>
          </p:cNvSpPr>
          <p:nvPr/>
        </p:nvSpPr>
        <p:spPr bwMode="auto">
          <a:xfrm>
            <a:off x="4672013" y="1855788"/>
            <a:ext cx="419100" cy="423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Text Box 39"/>
          <p:cNvSpPr txBox="1">
            <a:spLocks noChangeArrowheads="1"/>
          </p:cNvSpPr>
          <p:nvPr/>
        </p:nvSpPr>
        <p:spPr bwMode="auto">
          <a:xfrm>
            <a:off x="4298950" y="1444625"/>
            <a:ext cx="1182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Z</a:t>
            </a:r>
            <a:r>
              <a:rPr lang="en-US" baseline="-25000">
                <a:latin typeface="Arial" charset="0"/>
                <a:cs typeface="Arial" charset="0"/>
              </a:rPr>
              <a:t>i,m</a:t>
            </a:r>
            <a:r>
              <a:rPr lang="en-US">
                <a:latin typeface="Arial" charset="0"/>
                <a:cs typeface="Arial" charset="0"/>
              </a:rPr>
              <a:t>= d</a:t>
            </a:r>
            <a:r>
              <a:rPr lang="en-US" baseline="-25000">
                <a:latin typeface="Arial" charset="0"/>
                <a:cs typeface="Arial" charset="0"/>
              </a:rPr>
              <a:t>i</a:t>
            </a:r>
            <a:r>
              <a:rPr lang="en-US" sz="2400" baseline="30000">
                <a:latin typeface="Arial" charset="0"/>
                <a:cs typeface="Arial" charset="0"/>
              </a:rPr>
              <a:t>.</a:t>
            </a:r>
            <a:r>
              <a:rPr lang="en-US">
                <a:latin typeface="Arial" charset="0"/>
                <a:cs typeface="Arial" charset="0"/>
              </a:rPr>
              <a:t>c</a:t>
            </a:r>
            <a:r>
              <a:rPr lang="en-US" baseline="-2500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269324" name="Line 40"/>
          <p:cNvSpPr>
            <a:spLocks noChangeShapeType="1"/>
          </p:cNvSpPr>
          <p:nvPr/>
        </p:nvSpPr>
        <p:spPr bwMode="auto">
          <a:xfrm>
            <a:off x="4319588" y="1985963"/>
            <a:ext cx="319087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25" name="Line 41"/>
          <p:cNvSpPr>
            <a:spLocks noChangeShapeType="1"/>
          </p:cNvSpPr>
          <p:nvPr/>
        </p:nvSpPr>
        <p:spPr bwMode="auto">
          <a:xfrm flipV="1">
            <a:off x="4333875" y="2251075"/>
            <a:ext cx="403225" cy="430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3141663" y="1695450"/>
            <a:ext cx="1254125" cy="1236663"/>
            <a:chOff x="1979" y="1068"/>
            <a:chExt cx="790" cy="779"/>
          </a:xfrm>
        </p:grpSpPr>
        <p:sp>
          <p:nvSpPr>
            <p:cNvPr id="269543" name="Rectangle 43"/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44" name="Text Box 44"/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  <p:grpSp>
          <p:nvGrpSpPr>
            <p:cNvPr id="269545" name="Group 45"/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269546" name="Text Box 46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47" name="Group 47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569" name="Rectangle 4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70" name="Line 4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71" name="Line 5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548" name="Group 51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566" name="Rectangle 52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67" name="Line 53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68" name="Line 54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49" name="Rectangle 55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50" name="Rectangle 56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51" name="Text Box 57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52" name="Text Box 58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53" name="Text Box 59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54" name="Group 60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56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5" name="Group 63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56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6" name="Group 66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560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61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557" name="Group 69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55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55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6461125" y="1830388"/>
            <a:ext cx="1254125" cy="487362"/>
            <a:chOff x="1313" y="1534"/>
            <a:chExt cx="790" cy="307"/>
          </a:xfrm>
        </p:grpSpPr>
        <p:sp>
          <p:nvSpPr>
            <p:cNvPr id="269517" name="Text Box 73"/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269518" name="Group 74"/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269540" name="Rectangle 75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41" name="Line 76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9542" name="Line 77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69519" name="Group 78"/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269537" name="Rectangle 79"/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538" name="Line 80"/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9539" name="Line 81"/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9520" name="Rectangle 82"/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21" name="Rectangle 83"/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522" name="Text Box 84"/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69523" name="Text Box 85"/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69524" name="Text Box 86"/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Arial" charset="0"/>
                  <a:cs typeface="Arial" charset="0"/>
                </a:rPr>
                <a:t>1</a:t>
              </a:r>
            </a:p>
          </p:txBody>
        </p:sp>
        <p:grpSp>
          <p:nvGrpSpPr>
            <p:cNvPr id="269525" name="Group 87"/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269535" name="Text Box 88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6" name="Text Box 89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6" name="Group 90"/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269533" name="Text Box 91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4" name="Text Box 92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7" name="Group 93"/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269531" name="Text Box 94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2" name="Text Box 95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269528" name="Group 96"/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269529" name="Text Box 97"/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30" name="Text Box 98"/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5" name="Group 99"/>
          <p:cNvGrpSpPr>
            <a:grpSpLocks/>
          </p:cNvGrpSpPr>
          <p:nvPr/>
        </p:nvGrpSpPr>
        <p:grpSpPr bwMode="auto">
          <a:xfrm>
            <a:off x="5360988" y="1830388"/>
            <a:ext cx="1249362" cy="487362"/>
            <a:chOff x="4928" y="1534"/>
            <a:chExt cx="787" cy="307"/>
          </a:xfrm>
        </p:grpSpPr>
        <p:grpSp>
          <p:nvGrpSpPr>
            <p:cNvPr id="269486" name="Group 100"/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269510" name="Text Box 101"/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511" name="Group 102"/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269514" name="Rectangle 10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15" name="Line 10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516" name="Line 10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512" name="Text Box 106"/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513" name="Text Box 107"/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269487" name="Group 108"/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269488" name="Group 109"/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269508" name="Rectangle 110"/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50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269489" name="Group 112"/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269504" name="Rectangle 113"/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9505" name="Group 114"/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506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507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269490" name="Group 117"/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269491" name="Group 118"/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26950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50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69503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9492" name="Group 122"/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499" name="Text 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500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69493" name="Group 125"/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269497" name="Text Box 1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498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269494" name="Group 128"/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269495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69496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269329" name="Text Box 131"/>
          <p:cNvSpPr txBox="1">
            <a:spLocks noChangeArrowheads="1"/>
          </p:cNvSpPr>
          <p:nvPr/>
        </p:nvSpPr>
        <p:spPr bwMode="auto">
          <a:xfrm>
            <a:off x="6556375" y="2308225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30" name="Text Box 132"/>
          <p:cNvSpPr txBox="1">
            <a:spLocks noChangeArrowheads="1"/>
          </p:cNvSpPr>
          <p:nvPr/>
        </p:nvSpPr>
        <p:spPr bwMode="auto">
          <a:xfrm>
            <a:off x="5513388" y="2327275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31" name="Line 133"/>
          <p:cNvSpPr>
            <a:spLocks noChangeShapeType="1"/>
          </p:cNvSpPr>
          <p:nvPr/>
        </p:nvSpPr>
        <p:spPr bwMode="auto">
          <a:xfrm flipH="1">
            <a:off x="5438775" y="166687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2" name="Line 134"/>
          <p:cNvSpPr>
            <a:spLocks noChangeShapeType="1"/>
          </p:cNvSpPr>
          <p:nvPr/>
        </p:nvSpPr>
        <p:spPr bwMode="auto">
          <a:xfrm flipH="1">
            <a:off x="6510338" y="1647825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3" name="Line 135"/>
          <p:cNvSpPr>
            <a:spLocks noChangeShapeType="1"/>
          </p:cNvSpPr>
          <p:nvPr/>
        </p:nvSpPr>
        <p:spPr bwMode="auto">
          <a:xfrm flipH="1">
            <a:off x="7624763" y="1657350"/>
            <a:ext cx="9525" cy="947738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4" name="Text Box 136"/>
          <p:cNvSpPr txBox="1">
            <a:spLocks noChangeArrowheads="1"/>
          </p:cNvSpPr>
          <p:nvPr/>
        </p:nvSpPr>
        <p:spPr bwMode="auto">
          <a:xfrm>
            <a:off x="5418138" y="1184275"/>
            <a:ext cx="2427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Arial" charset="0"/>
                <a:cs typeface="Arial" charset="0"/>
              </a:rPr>
              <a:t>channel output Z</a:t>
            </a:r>
            <a:r>
              <a:rPr lang="en-US" sz="2000" baseline="-25000"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269335" name="Text Box 137"/>
          <p:cNvSpPr txBox="1">
            <a:spLocks noChangeArrowheads="1"/>
          </p:cNvSpPr>
          <p:nvPr/>
        </p:nvSpPr>
        <p:spPr bwMode="auto">
          <a:xfrm>
            <a:off x="315913" y="2103438"/>
            <a:ext cx="992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269336" name="Text Box 138"/>
          <p:cNvSpPr txBox="1">
            <a:spLocks noChangeArrowheads="1"/>
          </p:cNvSpPr>
          <p:nvPr/>
        </p:nvSpPr>
        <p:spPr bwMode="auto">
          <a:xfrm>
            <a:off x="1485900" y="24542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269337" name="Text Box 139"/>
          <p:cNvSpPr txBox="1">
            <a:spLocks noChangeArrowheads="1"/>
          </p:cNvSpPr>
          <p:nvPr/>
        </p:nvSpPr>
        <p:spPr bwMode="auto">
          <a:xfrm>
            <a:off x="1525588" y="1679575"/>
            <a:ext cx="62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data</a:t>
            </a:r>
          </a:p>
          <a:p>
            <a:r>
              <a:rPr lang="en-US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269338" name="Line 140"/>
          <p:cNvSpPr>
            <a:spLocks noChangeShapeType="1"/>
          </p:cNvSpPr>
          <p:nvPr/>
        </p:nvSpPr>
        <p:spPr bwMode="auto">
          <a:xfrm>
            <a:off x="5132388" y="2054225"/>
            <a:ext cx="319087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39" name="Line 141"/>
          <p:cNvSpPr>
            <a:spLocks noChangeShapeType="1"/>
          </p:cNvSpPr>
          <p:nvPr/>
        </p:nvSpPr>
        <p:spPr bwMode="auto">
          <a:xfrm>
            <a:off x="4033838" y="4167188"/>
            <a:ext cx="0" cy="1624012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0" name="Line 142"/>
          <p:cNvSpPr>
            <a:spLocks noChangeShapeType="1"/>
          </p:cNvSpPr>
          <p:nvPr/>
        </p:nvSpPr>
        <p:spPr bwMode="auto">
          <a:xfrm>
            <a:off x="5110163" y="41433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1" name="Text Box 143"/>
          <p:cNvSpPr txBox="1">
            <a:spLocks noChangeArrowheads="1"/>
          </p:cNvSpPr>
          <p:nvPr/>
        </p:nvSpPr>
        <p:spPr bwMode="auto">
          <a:xfrm>
            <a:off x="3222625" y="55753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269342" name="Text Box 144"/>
          <p:cNvSpPr txBox="1">
            <a:spLocks noChangeArrowheads="1"/>
          </p:cNvSpPr>
          <p:nvPr/>
        </p:nvSpPr>
        <p:spPr bwMode="auto">
          <a:xfrm>
            <a:off x="4241800" y="5580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269343" name="Line 145"/>
          <p:cNvSpPr>
            <a:spLocks noChangeShapeType="1"/>
          </p:cNvSpPr>
          <p:nvPr/>
        </p:nvSpPr>
        <p:spPr bwMode="auto">
          <a:xfrm>
            <a:off x="2957513" y="4206875"/>
            <a:ext cx="0" cy="1624013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48431" name="Group 146"/>
          <p:cNvGrpSpPr>
            <a:grpSpLocks/>
          </p:cNvGrpSpPr>
          <p:nvPr/>
        </p:nvGrpSpPr>
        <p:grpSpPr bwMode="auto">
          <a:xfrm>
            <a:off x="6289675" y="4638675"/>
            <a:ext cx="1076325" cy="274638"/>
            <a:chOff x="3962" y="2922"/>
            <a:chExt cx="678" cy="173"/>
          </a:xfrm>
        </p:grpSpPr>
        <p:sp>
          <p:nvSpPr>
            <p:cNvPr id="269484" name="Rectangle 147"/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85" name="Text Box 148"/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1</a:t>
              </a:r>
              <a:r>
                <a:rPr lang="en-US" sz="1200">
                  <a:latin typeface="Arial" charset="0"/>
                  <a:cs typeface="Arial" charset="0"/>
                </a:rPr>
                <a:t> = -1</a:t>
              </a:r>
            </a:p>
          </p:txBody>
        </p:sp>
      </p:grpSp>
      <p:sp>
        <p:nvSpPr>
          <p:cNvPr id="269345" name="Oval 149"/>
          <p:cNvSpPr>
            <a:spLocks noChangeArrowheads="1"/>
          </p:cNvSpPr>
          <p:nvPr/>
        </p:nvSpPr>
        <p:spPr bwMode="auto">
          <a:xfrm>
            <a:off x="5505450" y="4470400"/>
            <a:ext cx="419100" cy="423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46" name="Line 150"/>
          <p:cNvSpPr>
            <a:spLocks noChangeShapeType="1"/>
          </p:cNvSpPr>
          <p:nvPr/>
        </p:nvSpPr>
        <p:spPr bwMode="auto">
          <a:xfrm>
            <a:off x="5153025" y="4600575"/>
            <a:ext cx="319088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47" name="Line 151"/>
          <p:cNvSpPr>
            <a:spLocks noChangeShapeType="1"/>
          </p:cNvSpPr>
          <p:nvPr/>
        </p:nvSpPr>
        <p:spPr bwMode="auto">
          <a:xfrm flipV="1">
            <a:off x="5167313" y="4865688"/>
            <a:ext cx="403225" cy="430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648433" name="Group 152"/>
          <p:cNvGrpSpPr>
            <a:grpSpLocks/>
          </p:cNvGrpSpPr>
          <p:nvPr/>
        </p:nvGrpSpPr>
        <p:grpSpPr bwMode="auto">
          <a:xfrm>
            <a:off x="7366000" y="4438650"/>
            <a:ext cx="1062038" cy="274638"/>
            <a:chOff x="4640" y="2796"/>
            <a:chExt cx="669" cy="173"/>
          </a:xfrm>
        </p:grpSpPr>
        <p:sp>
          <p:nvSpPr>
            <p:cNvPr id="269482" name="Rectangle 153"/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83" name="Text Box 154"/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  <a:cs typeface="Arial" charset="0"/>
                </a:rPr>
                <a:t>d</a:t>
              </a:r>
              <a:r>
                <a:rPr lang="en-US" sz="1200" baseline="-25000">
                  <a:latin typeface="Arial" charset="0"/>
                  <a:cs typeface="Arial" charset="0"/>
                </a:rPr>
                <a:t>0</a:t>
              </a:r>
              <a:r>
                <a:rPr lang="en-US" sz="1200">
                  <a:latin typeface="Arial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648439" name="Group 155"/>
          <p:cNvGrpSpPr>
            <a:grpSpLocks/>
          </p:cNvGrpSpPr>
          <p:nvPr/>
        </p:nvGrpSpPr>
        <p:grpSpPr bwMode="auto">
          <a:xfrm>
            <a:off x="3965575" y="4362450"/>
            <a:ext cx="1263650" cy="1184275"/>
            <a:chOff x="2498" y="2748"/>
            <a:chExt cx="796" cy="746"/>
          </a:xfrm>
        </p:grpSpPr>
        <p:grpSp>
          <p:nvGrpSpPr>
            <p:cNvPr id="269428" name="Group 156"/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269456" name="Text Box 157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57" name="Group 158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79" name="Rectangle 159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80" name="Line 160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81" name="Line 161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58" name="Group 162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76" name="Rectangle 163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77" name="Line 164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78" name="Line 165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59" name="Rectangle 166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60" name="Rectangle 167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61" name="Text Box 168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62" name="Text Box 169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63" name="Text Box 170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64" name="Group 171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74" name="Text Box 17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5" name="Text Box 17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5" name="Group 174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72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3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6" name="Group 177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70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7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67" name="Group 180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68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69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69429" name="Group 183"/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269430" name="Text Box 184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31" name="Group 185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53" name="Rectangle 186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54" name="Line 187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55" name="Line 188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32" name="Group 189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50" name="Rectangle 190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51" name="Line 191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52" name="Line 192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33" name="Rectangle 193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34" name="Rectangle 194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35" name="Text Box 195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36" name="Text Box 196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37" name="Text Box 197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38" name="Group 198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48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9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39" name="Group 201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46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7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40" name="Group 204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44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5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41" name="Group 207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42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43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295" name="Group 210"/>
          <p:cNvGrpSpPr>
            <a:grpSpLocks/>
          </p:cNvGrpSpPr>
          <p:nvPr/>
        </p:nvGrpSpPr>
        <p:grpSpPr bwMode="auto">
          <a:xfrm>
            <a:off x="2874963" y="4362450"/>
            <a:ext cx="1277937" cy="1174750"/>
            <a:chOff x="1811" y="2748"/>
            <a:chExt cx="805" cy="740"/>
          </a:xfrm>
        </p:grpSpPr>
        <p:grpSp>
          <p:nvGrpSpPr>
            <p:cNvPr id="269369" name="Group 211"/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269402" name="Text Box 212"/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03" name="Group 213"/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26942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26" name="Line 215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27" name="Line 216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69404" name="Group 217"/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269422" name="Rectangle 218"/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423" name="Line 219"/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69424" name="Line 220"/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69405" name="Rectangle 221"/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06" name="Rectangle 222"/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407" name="Text Box 223"/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08" name="Text Box 224"/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269409" name="Text Box 225"/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Arial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269410" name="Group 226"/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269420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21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1" name="Group 229"/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269418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9" name="Text Box 231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2" name="Group 232"/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269416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7" name="Text Box 234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269413" name="Group 235"/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269414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415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269370" name="Group 238"/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269371" name="Group 239"/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269395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269396" name="Group 241"/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269399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400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6940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9397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69398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Arial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269372" name="Group 247"/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269373" name="Group 248"/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269393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9394" name="Text Box 2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000"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269374" name="Group 251"/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269389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9390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91" name="Text Box 2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92" name="Text Box 2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269375" name="Group 256"/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269376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269386" name="Rectangle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387" name="Line 2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9388" name="Line 2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377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4" name="Text Box 2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5" name="Text Box 2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6937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2" name="Text Box 2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3" name="Text Box 2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269379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269380" name="Text Box 2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269381" name="Text Box 2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latin typeface="Arial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269351" name="Text Box 270"/>
          <p:cNvSpPr txBox="1">
            <a:spLocks noChangeArrowheads="1"/>
          </p:cNvSpPr>
          <p:nvPr/>
        </p:nvSpPr>
        <p:spPr bwMode="auto">
          <a:xfrm>
            <a:off x="7389813" y="4922838"/>
            <a:ext cx="8937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0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52" name="Text Box 271"/>
          <p:cNvSpPr txBox="1">
            <a:spLocks noChangeArrowheads="1"/>
          </p:cNvSpPr>
          <p:nvPr/>
        </p:nvSpPr>
        <p:spPr bwMode="auto">
          <a:xfrm>
            <a:off x="6346825" y="4941888"/>
            <a:ext cx="8937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Arial" charset="0"/>
                <a:cs typeface="Arial" charset="0"/>
              </a:rPr>
              <a:t>slot 1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channel</a:t>
            </a:r>
          </a:p>
          <a:p>
            <a:pPr algn="ctr"/>
            <a:r>
              <a:rPr lang="en-US" sz="1600"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269353" name="Line 272"/>
          <p:cNvSpPr>
            <a:spLocks noChangeShapeType="1"/>
          </p:cNvSpPr>
          <p:nvPr/>
        </p:nvSpPr>
        <p:spPr bwMode="auto">
          <a:xfrm flipH="1">
            <a:off x="6272213" y="428148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4" name="Line 273"/>
          <p:cNvSpPr>
            <a:spLocks noChangeShapeType="1"/>
          </p:cNvSpPr>
          <p:nvPr/>
        </p:nvSpPr>
        <p:spPr bwMode="auto">
          <a:xfrm flipH="1">
            <a:off x="7343775" y="4262438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5" name="Line 274"/>
          <p:cNvSpPr>
            <a:spLocks noChangeShapeType="1"/>
          </p:cNvSpPr>
          <p:nvPr/>
        </p:nvSpPr>
        <p:spPr bwMode="auto">
          <a:xfrm flipH="1">
            <a:off x="8458200" y="4271963"/>
            <a:ext cx="9525" cy="94773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9356" name="Text Box 275"/>
          <p:cNvSpPr txBox="1">
            <a:spLocks noChangeArrowheads="1"/>
          </p:cNvSpPr>
          <p:nvPr/>
        </p:nvSpPr>
        <p:spPr bwMode="auto">
          <a:xfrm>
            <a:off x="1233488" y="5446713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269357" name="Text Box 276"/>
          <p:cNvSpPr txBox="1">
            <a:spLocks noChangeArrowheads="1"/>
          </p:cNvSpPr>
          <p:nvPr/>
        </p:nvSpPr>
        <p:spPr bwMode="auto">
          <a:xfrm>
            <a:off x="2319338" y="5068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269358" name="Text Box 277"/>
          <p:cNvSpPr txBox="1">
            <a:spLocks noChangeArrowheads="1"/>
          </p:cNvSpPr>
          <p:nvPr/>
        </p:nvSpPr>
        <p:spPr bwMode="auto">
          <a:xfrm>
            <a:off x="1341438" y="4303713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received</a:t>
            </a:r>
          </a:p>
          <a:p>
            <a:r>
              <a:rPr lang="en-US"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269359" name="Line 278"/>
          <p:cNvSpPr>
            <a:spLocks noChangeShapeType="1"/>
          </p:cNvSpPr>
          <p:nvPr/>
        </p:nvSpPr>
        <p:spPr bwMode="auto">
          <a:xfrm>
            <a:off x="5965825" y="4668838"/>
            <a:ext cx="319088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69360" name="Group 279"/>
          <p:cNvGrpSpPr>
            <a:grpSpLocks/>
          </p:cNvGrpSpPr>
          <p:nvPr/>
        </p:nvGrpSpPr>
        <p:grpSpPr bwMode="auto">
          <a:xfrm>
            <a:off x="5003800" y="3530600"/>
            <a:ext cx="1517650" cy="977900"/>
            <a:chOff x="4239" y="2007"/>
            <a:chExt cx="956" cy="616"/>
          </a:xfrm>
        </p:grpSpPr>
        <p:sp>
          <p:nvSpPr>
            <p:cNvPr id="269364" name="Text Box 280"/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D</a:t>
              </a:r>
              <a:r>
                <a:rPr lang="en-US" baseline="-25000">
                  <a:latin typeface="Arial" charset="0"/>
                  <a:cs typeface="Arial" charset="0"/>
                </a:rPr>
                <a:t>i </a:t>
              </a:r>
              <a:r>
                <a:rPr lang="en-US">
                  <a:latin typeface="Arial" charset="0"/>
                  <a:cs typeface="Arial" charset="0"/>
                </a:rPr>
                <a:t>= </a:t>
              </a:r>
              <a:r>
                <a:rPr lang="en-US" sz="2800">
                  <a:latin typeface="Symbol" pitchFamily="-111" charset="2"/>
                  <a:cs typeface="Arial" charset="0"/>
                </a:rPr>
                <a:t>S</a:t>
              </a:r>
              <a:r>
                <a:rPr lang="en-US" baseline="-25000">
                  <a:latin typeface="Arial" charset="0"/>
                  <a:cs typeface="Arial" charset="0"/>
                </a:rPr>
                <a:t> </a:t>
              </a:r>
              <a:r>
                <a:rPr lang="en-US">
                  <a:latin typeface="Arial" charset="0"/>
                  <a:cs typeface="Arial" charset="0"/>
                </a:rPr>
                <a:t>Z</a:t>
              </a:r>
              <a:r>
                <a:rPr lang="en-US" baseline="-25000">
                  <a:latin typeface="Arial" charset="0"/>
                  <a:cs typeface="Arial" charset="0"/>
                </a:rPr>
                <a:t>i,m</a:t>
              </a:r>
              <a:r>
                <a:rPr lang="en-US" sz="2400" baseline="30000">
                  <a:latin typeface="Arial" charset="0"/>
                  <a:cs typeface="Arial" charset="0"/>
                </a:rPr>
                <a:t>.</a:t>
              </a:r>
              <a:r>
                <a:rPr lang="en-US">
                  <a:latin typeface="Arial" charset="0"/>
                  <a:cs typeface="Arial" charset="0"/>
                </a:rPr>
                <a:t>c</a:t>
              </a:r>
              <a:r>
                <a:rPr lang="en-US" baseline="-2500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269365" name="Text Box 281"/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m=1</a:t>
              </a:r>
            </a:p>
          </p:txBody>
        </p:sp>
        <p:sp>
          <p:nvSpPr>
            <p:cNvPr id="269366" name="Text Box 282"/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M</a:t>
              </a:r>
            </a:p>
          </p:txBody>
        </p:sp>
        <p:sp>
          <p:nvSpPr>
            <p:cNvPr id="269367" name="Text Box 283"/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M</a:t>
              </a:r>
            </a:p>
          </p:txBody>
        </p:sp>
        <p:sp>
          <p:nvSpPr>
            <p:cNvPr id="269368" name="Line 284"/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8477" name="Freeform 285"/>
          <p:cNvSpPr>
            <a:spLocks/>
          </p:cNvSpPr>
          <p:nvPr/>
        </p:nvSpPr>
        <p:spPr bwMode="auto">
          <a:xfrm>
            <a:off x="7745413" y="206057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5 w 215"/>
              <a:gd name="T3" fmla="*/ 0 h 819"/>
              <a:gd name="T4" fmla="*/ 215 w 215"/>
              <a:gd name="T5" fmla="*/ 819 h 819"/>
              <a:gd name="T6" fmla="*/ 0 60000 65536"/>
              <a:gd name="T7" fmla="*/ 0 60000 65536"/>
              <a:gd name="T8" fmla="*/ 0 60000 65536"/>
              <a:gd name="T9" fmla="*/ 0 w 215"/>
              <a:gd name="T10" fmla="*/ 0 h 819"/>
              <a:gd name="T11" fmla="*/ 215 w 215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8478" name="Line 286"/>
          <p:cNvSpPr>
            <a:spLocks noChangeShapeType="1"/>
          </p:cNvSpPr>
          <p:nvPr/>
        </p:nvSpPr>
        <p:spPr bwMode="auto">
          <a:xfrm flipH="1">
            <a:off x="2522538" y="3436938"/>
            <a:ext cx="55530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8479" name="Freeform 287"/>
          <p:cNvSpPr>
            <a:spLocks/>
          </p:cNvSpPr>
          <p:nvPr/>
        </p:nvSpPr>
        <p:spPr bwMode="auto">
          <a:xfrm>
            <a:off x="2522538" y="343693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729 h 729"/>
              <a:gd name="T4" fmla="*/ 250 w 250"/>
              <a:gd name="T5" fmla="*/ 729 h 729"/>
              <a:gd name="T6" fmla="*/ 0 60000 65536"/>
              <a:gd name="T7" fmla="*/ 0 60000 65536"/>
              <a:gd name="T8" fmla="*/ 0 60000 65536"/>
              <a:gd name="T9" fmla="*/ 0 w 250"/>
              <a:gd name="T10" fmla="*/ 0 h 729"/>
              <a:gd name="T11" fmla="*/ 250 w 250"/>
              <a:gd name="T12" fmla="*/ 729 h 7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4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64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64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64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64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4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477" grpId="0" animBg="1"/>
      <p:bldP spid="648478" grpId="0" animBg="1"/>
      <p:bldP spid="64847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71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C4AE960-425C-40D3-986B-48C353AF5846}" type="slidenum">
              <a:rPr lang="en-US"/>
              <a:pPr/>
              <a:t>135</a:t>
            </a:fld>
            <a:endParaRPr lang="en-US"/>
          </a:p>
        </p:txBody>
      </p:sp>
      <p:sp>
        <p:nvSpPr>
          <p:cNvPr id="271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CDMA: two-sender interference</a:t>
            </a:r>
            <a:endParaRPr lang="en-US" smtClean="0"/>
          </a:p>
        </p:txBody>
      </p:sp>
      <p:pic>
        <p:nvPicPr>
          <p:cNvPr id="271365" name="Picture 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1181100"/>
            <a:ext cx="50260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6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99FD58D-E2B8-411C-A9D1-36268E3F7595}" type="slidenum">
              <a:rPr lang="en-US"/>
              <a:pPr/>
              <a:t>14</a:t>
            </a:fld>
            <a:endParaRPr lang="en-US"/>
          </a:p>
        </p:txBody>
      </p:sp>
      <p:sp>
        <p:nvSpPr>
          <p:cNvPr id="368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6895" name="Oval 3"/>
          <p:cNvSpPr>
            <a:spLocks noChangeArrowheads="1"/>
          </p:cNvSpPr>
          <p:nvPr/>
        </p:nvSpPr>
        <p:spPr bwMode="auto">
          <a:xfrm>
            <a:off x="4940300" y="466725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96" name="Group 4"/>
          <p:cNvGrpSpPr>
            <a:grpSpLocks/>
          </p:cNvGrpSpPr>
          <p:nvPr/>
        </p:nvGrpSpPr>
        <p:grpSpPr bwMode="auto">
          <a:xfrm>
            <a:off x="3059113" y="2781300"/>
            <a:ext cx="2362200" cy="1762125"/>
            <a:chOff x="3839" y="1737"/>
            <a:chExt cx="1488" cy="1110"/>
          </a:xfrm>
        </p:grpSpPr>
        <p:sp>
          <p:nvSpPr>
            <p:cNvPr id="36934" name="Freeform 5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35" name="Text Box 6"/>
            <p:cNvSpPr txBox="1">
              <a:spLocks noChangeArrowheads="1"/>
            </p:cNvSpPr>
            <p:nvPr/>
          </p:nvSpPr>
          <p:spPr bwMode="auto">
            <a:xfrm>
              <a:off x="4075" y="1947"/>
              <a:ext cx="10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/>
                <a:t>network </a:t>
              </a:r>
            </a:p>
            <a:p>
              <a:pPr algn="ctr" eaLnBrk="1" hangingPunct="1"/>
              <a:r>
                <a:rPr lang="en-US"/>
                <a:t>infrastructure</a:t>
              </a:r>
            </a:p>
          </p:txBody>
        </p:sp>
      </p:grpSp>
      <p:pic>
        <p:nvPicPr>
          <p:cNvPr id="36897" name="Picture 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5325" y="5245100"/>
            <a:ext cx="21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98" name="Group 8"/>
          <p:cNvGrpSpPr>
            <a:grpSpLocks/>
          </p:cNvGrpSpPr>
          <p:nvPr/>
        </p:nvGrpSpPr>
        <p:grpSpPr bwMode="auto">
          <a:xfrm>
            <a:off x="1147763" y="1709738"/>
            <a:ext cx="1755775" cy="1625600"/>
            <a:chOff x="567" y="1326"/>
            <a:chExt cx="1106" cy="1024"/>
          </a:xfrm>
        </p:grpSpPr>
        <p:sp>
          <p:nvSpPr>
            <p:cNvPr id="36929" name="Oval 9"/>
            <p:cNvSpPr>
              <a:spLocks noChangeArrowheads="1"/>
            </p:cNvSpPr>
            <p:nvPr/>
          </p:nvSpPr>
          <p:spPr bwMode="auto">
            <a:xfrm>
              <a:off x="567" y="1326"/>
              <a:ext cx="1106" cy="102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930" name="Picture 10" descr="31u_bnrz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1035" y="1785"/>
              <a:ext cx="212" cy="135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6931" name="Group 11"/>
            <p:cNvGrpSpPr>
              <a:grpSpLocks/>
            </p:cNvGrpSpPr>
            <p:nvPr/>
          </p:nvGrpSpPr>
          <p:grpSpPr bwMode="auto">
            <a:xfrm>
              <a:off x="1221" y="1447"/>
              <a:ext cx="252" cy="288"/>
              <a:chOff x="2870" y="1518"/>
              <a:chExt cx="292" cy="320"/>
            </a:xfrm>
          </p:grpSpPr>
          <p:graphicFrame>
            <p:nvGraphicFramePr>
              <p:cNvPr id="36890" name="Object 2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9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6891" name="Object 2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9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36932" name="Group 14"/>
            <p:cNvGrpSpPr>
              <a:grpSpLocks/>
            </p:cNvGrpSpPr>
            <p:nvPr/>
          </p:nvGrpSpPr>
          <p:grpSpPr bwMode="auto">
            <a:xfrm>
              <a:off x="869" y="1379"/>
              <a:ext cx="252" cy="288"/>
              <a:chOff x="2870" y="1518"/>
              <a:chExt cx="292" cy="320"/>
            </a:xfrm>
          </p:grpSpPr>
          <p:graphicFrame>
            <p:nvGraphicFramePr>
              <p:cNvPr id="36888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8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6889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89" name="Clip" r:id="rId9" imgW="1266840" imgH="1200240" progId="">
                  <p:embed/>
                </p:oleObj>
              </a:graphicData>
            </a:graphic>
          </p:graphicFrame>
        </p:grpSp>
        <p:grpSp>
          <p:nvGrpSpPr>
            <p:cNvPr id="36933" name="Group 17"/>
            <p:cNvGrpSpPr>
              <a:grpSpLocks/>
            </p:cNvGrpSpPr>
            <p:nvPr/>
          </p:nvGrpSpPr>
          <p:grpSpPr bwMode="auto">
            <a:xfrm>
              <a:off x="727" y="1878"/>
              <a:ext cx="252" cy="288"/>
              <a:chOff x="2870" y="1518"/>
              <a:chExt cx="292" cy="320"/>
            </a:xfrm>
          </p:grpSpPr>
          <p:graphicFrame>
            <p:nvGraphicFramePr>
              <p:cNvPr id="36886" name="Object 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8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6887" name="Object 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87" name="Clip" r:id="rId11" imgW="1266840" imgH="1200240" progId="">
                  <p:embed/>
                </p:oleObj>
              </a:graphicData>
            </a:graphic>
          </p:graphicFrame>
        </p:grpSp>
      </p:grpSp>
      <p:sp>
        <p:nvSpPr>
          <p:cNvPr id="36899" name="Line 20"/>
          <p:cNvSpPr>
            <a:spLocks noChangeShapeType="1"/>
          </p:cNvSpPr>
          <p:nvPr/>
        </p:nvSpPr>
        <p:spPr bwMode="auto">
          <a:xfrm>
            <a:off x="2176463" y="2711450"/>
            <a:ext cx="900112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Oval 21"/>
          <p:cNvSpPr>
            <a:spLocks noChangeArrowheads="1"/>
          </p:cNvSpPr>
          <p:nvPr/>
        </p:nvSpPr>
        <p:spPr bwMode="auto">
          <a:xfrm>
            <a:off x="1243013" y="3632200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901" name="Picture 22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8" y="43005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02" name="Group 23"/>
          <p:cNvGrpSpPr>
            <a:grpSpLocks/>
          </p:cNvGrpSpPr>
          <p:nvPr/>
        </p:nvGrpSpPr>
        <p:grpSpPr bwMode="auto">
          <a:xfrm>
            <a:off x="2033588" y="4651375"/>
            <a:ext cx="400050" cy="457200"/>
            <a:chOff x="2870" y="1518"/>
            <a:chExt cx="292" cy="320"/>
          </a:xfrm>
        </p:grpSpPr>
        <p:graphicFrame>
          <p:nvGraphicFramePr>
            <p:cNvPr id="36884" name="Object 2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4" name="Clip" r:id="rId12" imgW="819000" imgH="847800" progId="">
                <p:embed/>
              </p:oleObj>
            </a:graphicData>
          </a:graphic>
        </p:graphicFrame>
        <p:graphicFrame>
          <p:nvGraphicFramePr>
            <p:cNvPr id="36885" name="Object 2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5" name="Clip" r:id="rId13" imgW="1266840" imgH="1200240" progId="">
                <p:embed/>
              </p:oleObj>
            </a:graphicData>
          </a:graphic>
        </p:graphicFrame>
      </p:grpSp>
      <p:grpSp>
        <p:nvGrpSpPr>
          <p:cNvPr id="36903" name="Group 26"/>
          <p:cNvGrpSpPr>
            <a:grpSpLocks/>
          </p:cNvGrpSpPr>
          <p:nvPr/>
        </p:nvGrpSpPr>
        <p:grpSpPr bwMode="auto">
          <a:xfrm>
            <a:off x="1882775" y="3702050"/>
            <a:ext cx="400050" cy="457200"/>
            <a:chOff x="2870" y="1518"/>
            <a:chExt cx="292" cy="320"/>
          </a:xfrm>
        </p:grpSpPr>
        <p:graphicFrame>
          <p:nvGraphicFramePr>
            <p:cNvPr id="36882" name="Object 1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2" name="Clip" r:id="rId14" imgW="819000" imgH="847800" progId="">
                <p:embed/>
              </p:oleObj>
            </a:graphicData>
          </a:graphic>
        </p:graphicFrame>
        <p:graphicFrame>
          <p:nvGraphicFramePr>
            <p:cNvPr id="36883" name="Object 1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3" name="Clip" r:id="rId15" imgW="1266840" imgH="1200240" progId="">
                <p:embed/>
              </p:oleObj>
            </a:graphicData>
          </a:graphic>
        </p:graphicFrame>
      </p:grpSp>
      <p:grpSp>
        <p:nvGrpSpPr>
          <p:cNvPr id="36904" name="Group 29"/>
          <p:cNvGrpSpPr>
            <a:grpSpLocks/>
          </p:cNvGrpSpPr>
          <p:nvPr/>
        </p:nvGrpSpPr>
        <p:grpSpPr bwMode="auto">
          <a:xfrm>
            <a:off x="1497013" y="4508500"/>
            <a:ext cx="400050" cy="457200"/>
            <a:chOff x="2870" y="1518"/>
            <a:chExt cx="292" cy="320"/>
          </a:xfrm>
        </p:grpSpPr>
        <p:graphicFrame>
          <p:nvGraphicFramePr>
            <p:cNvPr id="36880" name="Object 1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80" name="Clip" r:id="rId16" imgW="819000" imgH="847800" progId="">
                <p:embed/>
              </p:oleObj>
            </a:graphicData>
          </a:graphic>
        </p:graphicFrame>
        <p:graphicFrame>
          <p:nvGraphicFramePr>
            <p:cNvPr id="36881" name="Object 1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81" name="Clip" r:id="rId17" imgW="1266840" imgH="1200240" progId="">
                <p:embed/>
              </p:oleObj>
            </a:graphicData>
          </a:graphic>
        </p:graphicFrame>
      </p:grpSp>
      <p:sp>
        <p:nvSpPr>
          <p:cNvPr id="36905" name="Line 32"/>
          <p:cNvSpPr>
            <a:spLocks noChangeShapeType="1"/>
          </p:cNvSpPr>
          <p:nvPr/>
        </p:nvSpPr>
        <p:spPr bwMode="auto">
          <a:xfrm flipV="1">
            <a:off x="2197100" y="3721100"/>
            <a:ext cx="97472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906" name="Group 33"/>
          <p:cNvGrpSpPr>
            <a:grpSpLocks/>
          </p:cNvGrpSpPr>
          <p:nvPr/>
        </p:nvGrpSpPr>
        <p:grpSpPr bwMode="auto">
          <a:xfrm>
            <a:off x="1373188" y="3960813"/>
            <a:ext cx="400050" cy="457200"/>
            <a:chOff x="2870" y="1518"/>
            <a:chExt cx="292" cy="320"/>
          </a:xfrm>
        </p:grpSpPr>
        <p:graphicFrame>
          <p:nvGraphicFramePr>
            <p:cNvPr id="36878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8" name="Clip" r:id="rId18" imgW="819000" imgH="847800" progId="">
                <p:embed/>
              </p:oleObj>
            </a:graphicData>
          </a:graphic>
        </p:graphicFrame>
        <p:graphicFrame>
          <p:nvGraphicFramePr>
            <p:cNvPr id="36879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9" name="Clip" r:id="rId19" imgW="1266840" imgH="1200240" progId="">
                <p:embed/>
              </p:oleObj>
            </a:graphicData>
          </a:graphic>
        </p:graphicFrame>
      </p:grpSp>
      <p:sp>
        <p:nvSpPr>
          <p:cNvPr id="36907" name="Oval 36"/>
          <p:cNvSpPr>
            <a:spLocks noChangeArrowheads="1"/>
          </p:cNvSpPr>
          <p:nvPr/>
        </p:nvSpPr>
        <p:spPr bwMode="auto">
          <a:xfrm>
            <a:off x="3630613" y="4583113"/>
            <a:ext cx="1755775" cy="16256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908" name="Picture 37" descr="31u_bnrz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3888" y="5265738"/>
            <a:ext cx="214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09" name="Group 38"/>
          <p:cNvGrpSpPr>
            <a:grpSpLocks/>
          </p:cNvGrpSpPr>
          <p:nvPr/>
        </p:nvGrpSpPr>
        <p:grpSpPr bwMode="auto">
          <a:xfrm>
            <a:off x="4421188" y="5616575"/>
            <a:ext cx="400050" cy="457200"/>
            <a:chOff x="2870" y="1518"/>
            <a:chExt cx="292" cy="320"/>
          </a:xfrm>
        </p:grpSpPr>
        <p:graphicFrame>
          <p:nvGraphicFramePr>
            <p:cNvPr id="36876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6" name="Clip" r:id="rId20" imgW="819000" imgH="847800" progId="">
                <p:embed/>
              </p:oleObj>
            </a:graphicData>
          </a:graphic>
        </p:graphicFrame>
        <p:graphicFrame>
          <p:nvGraphicFramePr>
            <p:cNvPr id="36877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7" name="Clip" r:id="rId21" imgW="1266840" imgH="1200240" progId="">
                <p:embed/>
              </p:oleObj>
            </a:graphicData>
          </a:graphic>
        </p:graphicFrame>
      </p:grpSp>
      <p:grpSp>
        <p:nvGrpSpPr>
          <p:cNvPr id="36910" name="Group 41"/>
          <p:cNvGrpSpPr>
            <a:grpSpLocks/>
          </p:cNvGrpSpPr>
          <p:nvPr/>
        </p:nvGrpSpPr>
        <p:grpSpPr bwMode="auto">
          <a:xfrm>
            <a:off x="4622800" y="4672013"/>
            <a:ext cx="400050" cy="457200"/>
            <a:chOff x="2870" y="1518"/>
            <a:chExt cx="292" cy="320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4" name="Clip" r:id="rId22" imgW="819000" imgH="847800" progId="">
                <p:embed/>
              </p:oleObj>
            </a:graphicData>
          </a:graphic>
        </p:graphicFrame>
        <p:graphicFrame>
          <p:nvGraphicFramePr>
            <p:cNvPr id="36875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5" name="Clip" r:id="rId23" imgW="1266840" imgH="1200240" progId="">
                <p:embed/>
              </p:oleObj>
            </a:graphicData>
          </a:graphic>
        </p:graphicFrame>
      </p:grpSp>
      <p:grpSp>
        <p:nvGrpSpPr>
          <p:cNvPr id="36911" name="Group 44"/>
          <p:cNvGrpSpPr>
            <a:grpSpLocks/>
          </p:cNvGrpSpPr>
          <p:nvPr/>
        </p:nvGrpSpPr>
        <p:grpSpPr bwMode="auto">
          <a:xfrm>
            <a:off x="3884613" y="5473700"/>
            <a:ext cx="400050" cy="457200"/>
            <a:chOff x="2870" y="1518"/>
            <a:chExt cx="292" cy="320"/>
          </a:xfrm>
        </p:grpSpPr>
        <p:graphicFrame>
          <p:nvGraphicFramePr>
            <p:cNvPr id="3687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2" name="Clip" r:id="rId24" imgW="819000" imgH="847800" progId="">
                <p:embed/>
              </p:oleObj>
            </a:graphicData>
          </a:graphic>
        </p:graphicFrame>
        <p:graphicFrame>
          <p:nvGraphicFramePr>
            <p:cNvPr id="3687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3" name="Clip" r:id="rId25" imgW="1266840" imgH="1200240" progId="">
                <p:embed/>
              </p:oleObj>
            </a:graphicData>
          </a:graphic>
        </p:graphicFrame>
      </p:grpSp>
      <p:grpSp>
        <p:nvGrpSpPr>
          <p:cNvPr id="36912" name="Group 47"/>
          <p:cNvGrpSpPr>
            <a:grpSpLocks/>
          </p:cNvGrpSpPr>
          <p:nvPr/>
        </p:nvGrpSpPr>
        <p:grpSpPr bwMode="auto">
          <a:xfrm>
            <a:off x="3760788" y="4926013"/>
            <a:ext cx="400050" cy="457200"/>
            <a:chOff x="2870" y="1518"/>
            <a:chExt cx="292" cy="32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70" name="Clip" r:id="rId26" imgW="819000" imgH="847800" progId="">
                <p:embed/>
              </p:oleObj>
            </a:graphicData>
          </a:graphic>
        </p:graphicFrame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71" name="Clip" r:id="rId27" imgW="1266840" imgH="1200240" progId="">
                <p:embed/>
              </p:oleObj>
            </a:graphicData>
          </a:graphic>
        </p:graphicFrame>
      </p:grpSp>
      <p:grpSp>
        <p:nvGrpSpPr>
          <p:cNvPr id="36913" name="Group 50"/>
          <p:cNvGrpSpPr>
            <a:grpSpLocks/>
          </p:cNvGrpSpPr>
          <p:nvPr/>
        </p:nvGrpSpPr>
        <p:grpSpPr bwMode="auto">
          <a:xfrm>
            <a:off x="5837238" y="5697538"/>
            <a:ext cx="400050" cy="457200"/>
            <a:chOff x="2870" y="1518"/>
            <a:chExt cx="292" cy="320"/>
          </a:xfrm>
        </p:grpSpPr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36868" name="Clip" r:id="rId28" imgW="819000" imgH="847800" progId="">
                <p:embed/>
              </p:oleObj>
            </a:graphicData>
          </a:graphic>
        </p:graphicFrame>
        <p:graphicFrame>
          <p:nvGraphicFramePr>
            <p:cNvPr id="3686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36869" name="Clip" r:id="rId29" imgW="1266840" imgH="1200240" progId="">
                <p:embed/>
              </p:oleObj>
            </a:graphicData>
          </a:graphic>
        </p:graphicFrame>
      </p:grpSp>
      <p:grpSp>
        <p:nvGrpSpPr>
          <p:cNvPr id="36914" name="Group 53"/>
          <p:cNvGrpSpPr>
            <a:grpSpLocks/>
          </p:cNvGrpSpPr>
          <p:nvPr/>
        </p:nvGrpSpPr>
        <p:grpSpPr bwMode="auto">
          <a:xfrm>
            <a:off x="4830763" y="5164138"/>
            <a:ext cx="835025" cy="457200"/>
            <a:chOff x="3345" y="3383"/>
            <a:chExt cx="526" cy="288"/>
          </a:xfrm>
        </p:grpSpPr>
        <p:grpSp>
          <p:nvGrpSpPr>
            <p:cNvPr id="36924" name="Group 54"/>
            <p:cNvGrpSpPr>
              <a:grpSpLocks/>
            </p:cNvGrpSpPr>
            <p:nvPr/>
          </p:nvGrpSpPr>
          <p:grpSpPr bwMode="auto">
            <a:xfrm>
              <a:off x="3426" y="3383"/>
              <a:ext cx="252" cy="288"/>
              <a:chOff x="2870" y="1518"/>
              <a:chExt cx="292" cy="320"/>
            </a:xfrm>
          </p:grpSpPr>
          <p:graphicFrame>
            <p:nvGraphicFramePr>
              <p:cNvPr id="36866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6866" name="Clip" r:id="rId30" imgW="819000" imgH="847800" progId="">
                  <p:embed/>
                </p:oleObj>
              </a:graphicData>
            </a:graphic>
          </p:graphicFrame>
          <p:graphicFrame>
            <p:nvGraphicFramePr>
              <p:cNvPr id="36867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6867" name="Clip" r:id="rId31" imgW="1266840" imgH="1200240" progId="">
                  <p:embed/>
                </p:oleObj>
              </a:graphicData>
            </a:graphic>
          </p:graphicFrame>
        </p:grpSp>
        <p:sp>
          <p:nvSpPr>
            <p:cNvPr id="36925" name="Line 57"/>
            <p:cNvSpPr>
              <a:spLocks noChangeShapeType="1"/>
            </p:cNvSpPr>
            <p:nvPr/>
          </p:nvSpPr>
          <p:spPr bwMode="auto">
            <a:xfrm>
              <a:off x="3679" y="354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6" name="Line 58"/>
            <p:cNvSpPr>
              <a:spLocks noChangeShapeType="1"/>
            </p:cNvSpPr>
            <p:nvPr/>
          </p:nvSpPr>
          <p:spPr bwMode="auto">
            <a:xfrm flipH="1">
              <a:off x="3372" y="348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7" name="Line 59"/>
            <p:cNvSpPr>
              <a:spLocks noChangeShapeType="1"/>
            </p:cNvSpPr>
            <p:nvPr/>
          </p:nvSpPr>
          <p:spPr bwMode="auto">
            <a:xfrm flipH="1">
              <a:off x="3381" y="353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8" name="Line 60"/>
            <p:cNvSpPr>
              <a:spLocks noChangeShapeType="1"/>
            </p:cNvSpPr>
            <p:nvPr/>
          </p:nvSpPr>
          <p:spPr bwMode="auto">
            <a:xfrm flipH="1">
              <a:off x="3345" y="3576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15" name="Line 61"/>
          <p:cNvSpPr>
            <a:spLocks noChangeShapeType="1"/>
          </p:cNvSpPr>
          <p:nvPr/>
        </p:nvSpPr>
        <p:spPr bwMode="auto">
          <a:xfrm flipH="1" flipV="1">
            <a:off x="5068888" y="4303713"/>
            <a:ext cx="7477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62"/>
          <p:cNvSpPr>
            <a:spLocks noChangeShapeType="1"/>
          </p:cNvSpPr>
          <p:nvPr/>
        </p:nvSpPr>
        <p:spPr bwMode="auto">
          <a:xfrm flipH="1" flipV="1">
            <a:off x="4297363" y="4451350"/>
            <a:ext cx="176212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6917" name="Group 87"/>
          <p:cNvGrpSpPr>
            <a:grpSpLocks/>
          </p:cNvGrpSpPr>
          <p:nvPr/>
        </p:nvGrpSpPr>
        <p:grpSpPr bwMode="auto">
          <a:xfrm>
            <a:off x="4597400" y="1362075"/>
            <a:ext cx="4233863" cy="4064000"/>
            <a:chOff x="2896" y="858"/>
            <a:chExt cx="2667" cy="2560"/>
          </a:xfrm>
        </p:grpSpPr>
        <p:sp>
          <p:nvSpPr>
            <p:cNvPr id="36918" name="Rectangle 63"/>
            <p:cNvSpPr>
              <a:spLocks noChangeArrowheads="1"/>
            </p:cNvSpPr>
            <p:nvPr/>
          </p:nvSpPr>
          <p:spPr bwMode="auto">
            <a:xfrm>
              <a:off x="3455" y="981"/>
              <a:ext cx="2108" cy="14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19" name="Rectangle 64"/>
            <p:cNvSpPr>
              <a:spLocks noChangeArrowheads="1"/>
            </p:cNvSpPr>
            <p:nvPr/>
          </p:nvSpPr>
          <p:spPr bwMode="auto">
            <a:xfrm>
              <a:off x="3489" y="884"/>
              <a:ext cx="171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20" name="Rectangle 65"/>
            <p:cNvSpPr>
              <a:spLocks noChangeArrowheads="1"/>
            </p:cNvSpPr>
            <p:nvPr/>
          </p:nvSpPr>
          <p:spPr bwMode="auto">
            <a:xfrm>
              <a:off x="3488" y="858"/>
              <a:ext cx="1984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2000"/>
                <a:t> infrastructure mode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base station connects mobiles into wired network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r>
                <a:rPr lang="en-US" sz="2000"/>
                <a:t>handoff: mobile changes base station providing connection into wired network</a:t>
              </a:r>
            </a:p>
          </p:txBody>
        </p:sp>
        <p:sp>
          <p:nvSpPr>
            <p:cNvPr id="36921" name="Line 84"/>
            <p:cNvSpPr>
              <a:spLocks noChangeShapeType="1"/>
            </p:cNvSpPr>
            <p:nvPr/>
          </p:nvSpPr>
          <p:spPr bwMode="auto">
            <a:xfrm flipH="1">
              <a:off x="3314" y="2446"/>
              <a:ext cx="1072" cy="8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22" name="Line 85"/>
            <p:cNvSpPr>
              <a:spLocks noChangeShapeType="1"/>
            </p:cNvSpPr>
            <p:nvPr/>
          </p:nvSpPr>
          <p:spPr bwMode="auto">
            <a:xfrm flipH="1">
              <a:off x="3747" y="2445"/>
              <a:ext cx="637" cy="9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23" name="Line 86"/>
            <p:cNvSpPr>
              <a:spLocks noChangeShapeType="1"/>
            </p:cNvSpPr>
            <p:nvPr/>
          </p:nvSpPr>
          <p:spPr bwMode="auto">
            <a:xfrm flipH="1">
              <a:off x="2896" y="2453"/>
              <a:ext cx="1470" cy="96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389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46DA545-BDE7-475A-A7BF-420CAB8FDCA5}" type="slidenum">
              <a:rPr lang="en-US"/>
              <a:pPr/>
              <a:t>15</a:t>
            </a:fld>
            <a:endParaRPr lang="en-US"/>
          </a:p>
        </p:txBody>
      </p:sp>
      <p:sp>
        <p:nvSpPr>
          <p:cNvPr id="38936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4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240"/>
          <p:cNvSpPr>
            <a:spLocks noChangeArrowheads="1"/>
          </p:cNvSpPr>
          <p:nvPr/>
        </p:nvSpPr>
        <p:spPr bwMode="auto">
          <a:xfrm>
            <a:off x="5562600" y="1384300"/>
            <a:ext cx="1752600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8"/>
          <p:cNvGrpSpPr>
            <a:grpSpLocks/>
          </p:cNvGrpSpPr>
          <p:nvPr/>
        </p:nvGrpSpPr>
        <p:grpSpPr bwMode="auto">
          <a:xfrm>
            <a:off x="876300" y="1717675"/>
            <a:ext cx="1755775" cy="1625600"/>
            <a:chOff x="1824" y="1076"/>
            <a:chExt cx="1106" cy="1024"/>
          </a:xfrm>
        </p:grpSpPr>
        <p:sp>
          <p:nvSpPr>
            <p:cNvPr id="38965" name="Oval 20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6" name="Group 21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32" name="Object 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3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38933" name="Object 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33" name="Clip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Elements of a wireless network</a:t>
            </a:r>
          </a:p>
        </p:txBody>
      </p:sp>
      <p:sp>
        <p:nvSpPr>
          <p:cNvPr id="38940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ad hoc mode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 base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can only transmit to other nodes within link coverage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nodes organize themselves into a network: route among themselves</a:t>
            </a: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2181225" y="3041650"/>
            <a:ext cx="1755775" cy="1625600"/>
            <a:chOff x="1824" y="1076"/>
            <a:chExt cx="1106" cy="1024"/>
          </a:xfrm>
        </p:grpSpPr>
        <p:sp>
          <p:nvSpPr>
            <p:cNvPr id="38963" name="Oval 138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4" name="Group 139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3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3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3893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31" name="Clip" r:id="rId7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1933575" y="4765675"/>
            <a:ext cx="1755775" cy="1625600"/>
            <a:chOff x="1824" y="1076"/>
            <a:chExt cx="1106" cy="1024"/>
          </a:xfrm>
        </p:grpSpPr>
        <p:sp>
          <p:nvSpPr>
            <p:cNvPr id="38961" name="Oval 199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2" name="Group 200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8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38929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9" name="Clip" r:id="rId9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8" name="Group 203"/>
          <p:cNvGrpSpPr>
            <a:grpSpLocks/>
          </p:cNvGrpSpPr>
          <p:nvPr/>
        </p:nvGrpSpPr>
        <p:grpSpPr bwMode="auto">
          <a:xfrm>
            <a:off x="1047750" y="2317750"/>
            <a:ext cx="1755775" cy="1625600"/>
            <a:chOff x="1824" y="1076"/>
            <a:chExt cx="1106" cy="1024"/>
          </a:xfrm>
        </p:grpSpPr>
        <p:sp>
          <p:nvSpPr>
            <p:cNvPr id="38959" name="Oval 204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0" name="Group 205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6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6" name="Clip" r:id="rId10" imgW="819000" imgH="847800" progId="">
                  <p:embed/>
                </p:oleObj>
              </a:graphicData>
            </a:graphic>
          </p:graphicFrame>
          <p:graphicFrame>
            <p:nvGraphicFramePr>
              <p:cNvPr id="38927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7" name="Clip" r:id="rId11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1620838" y="2741613"/>
            <a:ext cx="1755775" cy="1625600"/>
            <a:chOff x="1824" y="1076"/>
            <a:chExt cx="1106" cy="1024"/>
          </a:xfrm>
        </p:grpSpPr>
        <p:sp>
          <p:nvSpPr>
            <p:cNvPr id="38957" name="Oval 113"/>
            <p:cNvSpPr>
              <a:spLocks noChangeArrowheads="1"/>
            </p:cNvSpPr>
            <p:nvPr/>
          </p:nvSpPr>
          <p:spPr bwMode="auto">
            <a:xfrm>
              <a:off x="1824" y="1076"/>
              <a:ext cx="1106" cy="1024"/>
            </a:xfrm>
            <a:prstGeom prst="ellipse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CCFFFF">
                    <a:alpha val="50998"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33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58" name="Group 114"/>
            <p:cNvGrpSpPr>
              <a:grpSpLocks/>
            </p:cNvGrpSpPr>
            <p:nvPr/>
          </p:nvGrpSpPr>
          <p:grpSpPr bwMode="auto">
            <a:xfrm>
              <a:off x="2204" y="1436"/>
              <a:ext cx="252" cy="288"/>
              <a:chOff x="2870" y="1518"/>
              <a:chExt cx="292" cy="320"/>
            </a:xfrm>
          </p:grpSpPr>
          <p:graphicFrame>
            <p:nvGraphicFramePr>
              <p:cNvPr id="38924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4" name="Clip" r:id="rId12" imgW="819000" imgH="847800" progId="">
                  <p:embed/>
                </p:oleObj>
              </a:graphicData>
            </a:graphic>
          </p:graphicFrame>
          <p:graphicFrame>
            <p:nvGraphicFramePr>
              <p:cNvPr id="38925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5" name="Clip" r:id="rId13" imgW="1266840" imgH="1200240" progId="">
                  <p:embed/>
                </p:oleObj>
              </a:graphicData>
            </a:graphic>
          </p:graphicFrame>
        </p:grpSp>
      </p:grpSp>
      <p:grpSp>
        <p:nvGrpSpPr>
          <p:cNvPr id="12" name="Group 239"/>
          <p:cNvGrpSpPr>
            <a:grpSpLocks/>
          </p:cNvGrpSpPr>
          <p:nvPr/>
        </p:nvGrpSpPr>
        <p:grpSpPr bwMode="auto">
          <a:xfrm>
            <a:off x="879475" y="1468438"/>
            <a:ext cx="3543300" cy="4935537"/>
            <a:chOff x="2346" y="893"/>
            <a:chExt cx="2232" cy="3109"/>
          </a:xfrm>
        </p:grpSpPr>
        <p:sp>
          <p:nvSpPr>
            <p:cNvPr id="38946" name="Rectangle 65"/>
            <p:cNvSpPr>
              <a:spLocks noChangeArrowheads="1"/>
            </p:cNvSpPr>
            <p:nvPr/>
          </p:nvSpPr>
          <p:spPr bwMode="auto">
            <a:xfrm>
              <a:off x="3489" y="893"/>
              <a:ext cx="1089" cy="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214"/>
            <p:cNvSpPr>
              <a:spLocks noChangeArrowheads="1"/>
            </p:cNvSpPr>
            <p:nvPr/>
          </p:nvSpPr>
          <p:spPr bwMode="auto">
            <a:xfrm>
              <a:off x="2346" y="105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219"/>
            <p:cNvSpPr>
              <a:spLocks noChangeArrowheads="1"/>
            </p:cNvSpPr>
            <p:nvPr/>
          </p:nvSpPr>
          <p:spPr bwMode="auto">
            <a:xfrm>
              <a:off x="3168" y="1892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229"/>
            <p:cNvSpPr>
              <a:spLocks noChangeArrowheads="1"/>
            </p:cNvSpPr>
            <p:nvPr/>
          </p:nvSpPr>
          <p:spPr bwMode="auto">
            <a:xfrm>
              <a:off x="2454" y="1436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234"/>
            <p:cNvSpPr>
              <a:spLocks noChangeArrowheads="1"/>
            </p:cNvSpPr>
            <p:nvPr/>
          </p:nvSpPr>
          <p:spPr bwMode="auto">
            <a:xfrm>
              <a:off x="2815" y="1703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224"/>
            <p:cNvSpPr>
              <a:spLocks noChangeArrowheads="1"/>
            </p:cNvSpPr>
            <p:nvPr/>
          </p:nvSpPr>
          <p:spPr bwMode="auto">
            <a:xfrm>
              <a:off x="3012" y="2978"/>
              <a:ext cx="1106" cy="1024"/>
            </a:xfrm>
            <a:prstGeom prst="ellipse">
              <a:avLst/>
            </a:prstGeom>
            <a:solidFill>
              <a:srgbClr val="66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52" name="Group 225"/>
            <p:cNvGrpSpPr>
              <a:grpSpLocks/>
            </p:cNvGrpSpPr>
            <p:nvPr/>
          </p:nvGrpSpPr>
          <p:grpSpPr bwMode="auto">
            <a:xfrm>
              <a:off x="3392" y="3338"/>
              <a:ext cx="252" cy="288"/>
              <a:chOff x="2870" y="1518"/>
              <a:chExt cx="292" cy="320"/>
            </a:xfrm>
          </p:grpSpPr>
          <p:graphicFrame>
            <p:nvGraphicFramePr>
              <p:cNvPr id="38922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2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38923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3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38953" name="Group 235"/>
            <p:cNvGrpSpPr>
              <a:grpSpLocks/>
            </p:cNvGrpSpPr>
            <p:nvPr/>
          </p:nvGrpSpPr>
          <p:grpSpPr bwMode="auto">
            <a:xfrm>
              <a:off x="3195" y="2063"/>
              <a:ext cx="252" cy="288"/>
              <a:chOff x="2870" y="1518"/>
              <a:chExt cx="292" cy="320"/>
            </a:xfrm>
          </p:grpSpPr>
          <p:graphicFrame>
            <p:nvGraphicFramePr>
              <p:cNvPr id="38920" name="Object 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20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8921" name="Object 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21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8954" name="Group 220"/>
            <p:cNvGrpSpPr>
              <a:grpSpLocks/>
            </p:cNvGrpSpPr>
            <p:nvPr/>
          </p:nvGrpSpPr>
          <p:grpSpPr bwMode="auto">
            <a:xfrm>
              <a:off x="3548" y="2252"/>
              <a:ext cx="252" cy="288"/>
              <a:chOff x="2870" y="1518"/>
              <a:chExt cx="292" cy="320"/>
            </a:xfrm>
          </p:grpSpPr>
          <p:graphicFrame>
            <p:nvGraphicFramePr>
              <p:cNvPr id="38918" name="Object 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8" name="Clip" r:id="rId18" imgW="819000" imgH="847800" progId="">
                  <p:embed/>
                </p:oleObj>
              </a:graphicData>
            </a:graphic>
          </p:graphicFrame>
          <p:graphicFrame>
            <p:nvGraphicFramePr>
              <p:cNvPr id="38919" name="Object 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9" name="Clip" r:id="rId19" imgW="1266840" imgH="1200240" progId="">
                  <p:embed/>
                </p:oleObj>
              </a:graphicData>
            </a:graphic>
          </p:graphicFrame>
        </p:grpSp>
        <p:grpSp>
          <p:nvGrpSpPr>
            <p:cNvPr id="38955" name="Group 215"/>
            <p:cNvGrpSpPr>
              <a:grpSpLocks/>
            </p:cNvGrpSpPr>
            <p:nvPr/>
          </p:nvGrpSpPr>
          <p:grpSpPr bwMode="auto">
            <a:xfrm>
              <a:off x="2726" y="1418"/>
              <a:ext cx="252" cy="288"/>
              <a:chOff x="2870" y="1518"/>
              <a:chExt cx="292" cy="320"/>
            </a:xfrm>
          </p:grpSpPr>
          <p:graphicFrame>
            <p:nvGraphicFramePr>
              <p:cNvPr id="38916" name="Object 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6" name="Clip" r:id="rId20" imgW="819000" imgH="847800" progId="">
                  <p:embed/>
                </p:oleObj>
              </a:graphicData>
            </a:graphic>
          </p:graphicFrame>
          <p:graphicFrame>
            <p:nvGraphicFramePr>
              <p:cNvPr id="38917" name="Object 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7" name="Clip" r:id="rId21" imgW="1266840" imgH="1200240" progId="">
                  <p:embed/>
                </p:oleObj>
              </a:graphicData>
            </a:graphic>
          </p:graphicFrame>
        </p:grpSp>
        <p:grpSp>
          <p:nvGrpSpPr>
            <p:cNvPr id="38956" name="Group 230"/>
            <p:cNvGrpSpPr>
              <a:grpSpLocks/>
            </p:cNvGrpSpPr>
            <p:nvPr/>
          </p:nvGrpSpPr>
          <p:grpSpPr bwMode="auto">
            <a:xfrm>
              <a:off x="2834" y="1796"/>
              <a:ext cx="252" cy="288"/>
              <a:chOff x="2870" y="1518"/>
              <a:chExt cx="292" cy="320"/>
            </a:xfrm>
          </p:grpSpPr>
          <p:graphicFrame>
            <p:nvGraphicFramePr>
              <p:cNvPr id="38914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8914" name="Clip" r:id="rId22" imgW="819000" imgH="847800" progId="">
                  <p:embed/>
                </p:oleObj>
              </a:graphicData>
            </a:graphic>
          </p:graphicFrame>
          <p:graphicFrame>
            <p:nvGraphicFramePr>
              <p:cNvPr id="38915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8915" name="Clip" r:id="rId23" imgW="1266840" imgH="1200240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F55EE46-0CF4-405C-A58E-6701FA3AD89D}" type="slidenum">
              <a:rPr lang="en-US"/>
              <a:pPr/>
              <a:t>16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network taxonomy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909888" y="1625600"/>
            <a:ext cx="1349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single hop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5605463" y="1619250"/>
            <a:ext cx="173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multiple hops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65175" y="242570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(e.g., APs</a:t>
            </a:r>
            <a:r>
              <a:rPr lang="en-US" sz="1600"/>
              <a:t>)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12800" y="4121150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accent2"/>
                </a:solidFill>
              </a:rPr>
              <a:t>no</a:t>
            </a:r>
          </a:p>
          <a:p>
            <a:pPr algn="ctr"/>
            <a:r>
              <a:rPr lang="en-US" sz="1600">
                <a:solidFill>
                  <a:schemeClr val="accent2"/>
                </a:solidFill>
              </a:rPr>
              <a:t>infrastructure</a:t>
            </a: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738188" y="1606550"/>
            <a:ext cx="7186612" cy="3984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727075" y="1617663"/>
            <a:ext cx="16414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2379663" y="1617663"/>
            <a:ext cx="2825750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5210175" y="1617663"/>
            <a:ext cx="2720975" cy="382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2671763" y="2179638"/>
            <a:ext cx="2208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connects to </a:t>
            </a:r>
          </a:p>
          <a:p>
            <a:pPr algn="ctr"/>
            <a:r>
              <a:rPr lang="en-US"/>
              <a:t>base station (WiFi,</a:t>
            </a:r>
          </a:p>
          <a:p>
            <a:pPr algn="ctr"/>
            <a:r>
              <a:rPr lang="en-US"/>
              <a:t>WiMAX, cellular) </a:t>
            </a:r>
          </a:p>
          <a:p>
            <a:pPr algn="ctr"/>
            <a:r>
              <a:rPr lang="en-US"/>
              <a:t>which connects to </a:t>
            </a:r>
          </a:p>
          <a:p>
            <a:pPr algn="ctr"/>
            <a:r>
              <a:rPr lang="en-US"/>
              <a:t>larger Internet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2579688" y="412115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 (Bluetooth, </a:t>
            </a:r>
          </a:p>
          <a:p>
            <a:pPr algn="ctr"/>
            <a:r>
              <a:rPr lang="en-US"/>
              <a:t>ad hoc nets)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5314950" y="2133600"/>
            <a:ext cx="24574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host may have to</a:t>
            </a:r>
          </a:p>
          <a:p>
            <a:pPr algn="ctr"/>
            <a:r>
              <a:rPr lang="en-US"/>
              <a:t>relay through several</a:t>
            </a:r>
          </a:p>
          <a:p>
            <a:pPr algn="ctr"/>
            <a:r>
              <a:rPr lang="en-US"/>
              <a:t>wireless nodes to </a:t>
            </a:r>
          </a:p>
          <a:p>
            <a:pPr algn="ctr"/>
            <a:r>
              <a:rPr lang="en-US"/>
              <a:t>connect to larger </a:t>
            </a:r>
          </a:p>
          <a:p>
            <a:pPr algn="ctr"/>
            <a:r>
              <a:rPr lang="en-US"/>
              <a:t>Internet: </a:t>
            </a:r>
            <a:r>
              <a:rPr lang="en-US" i="1"/>
              <a:t>mesh net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5303838" y="3716338"/>
            <a:ext cx="25384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 base station, no</a:t>
            </a:r>
          </a:p>
          <a:p>
            <a:pPr algn="ctr"/>
            <a:r>
              <a:rPr lang="en-US"/>
              <a:t>connection to larger </a:t>
            </a:r>
          </a:p>
          <a:p>
            <a:pPr algn="ctr"/>
            <a:r>
              <a:rPr lang="en-US"/>
              <a:t>Internet. May have to</a:t>
            </a:r>
          </a:p>
          <a:p>
            <a:pPr algn="ctr"/>
            <a:r>
              <a:rPr lang="en-US"/>
              <a:t>relay to reach other </a:t>
            </a:r>
          </a:p>
          <a:p>
            <a:pPr algn="ctr"/>
            <a:r>
              <a:rPr lang="en-US"/>
              <a:t>a given wireless node</a:t>
            </a:r>
          </a:p>
          <a:p>
            <a:pPr algn="ctr"/>
            <a:r>
              <a:rPr lang="en-US"/>
              <a:t>MANET, VANET</a:t>
            </a:r>
            <a:endParaRPr lang="en-US" i="1"/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1447826" y="5642496"/>
            <a:ext cx="40142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Mobile </a:t>
            </a:r>
            <a:r>
              <a:rPr lang="en-US" dirty="0" err="1"/>
              <a:t>Adhoc</a:t>
            </a:r>
            <a:r>
              <a:rPr lang="en-US" dirty="0"/>
              <a:t> </a:t>
            </a:r>
            <a:r>
              <a:rPr lang="en-US" dirty="0" smtClean="0"/>
              <a:t>Networks</a:t>
            </a:r>
          </a:p>
          <a:p>
            <a:r>
              <a:rPr lang="en-US" dirty="0" smtClean="0"/>
              <a:t>Wireless Sensor Networks (</a:t>
            </a:r>
            <a:r>
              <a:rPr lang="en-US" dirty="0" err="1" smtClean="0"/>
              <a:t>WSNs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Delay Tolerant Networks (</a:t>
            </a:r>
            <a:r>
              <a:rPr lang="en-US" dirty="0" err="1" smtClean="0"/>
              <a:t>DTNs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5565775" y="5619750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Vehicular Adhoc Networks</a:t>
            </a:r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 flipH="1">
            <a:off x="4122294" y="5343525"/>
            <a:ext cx="1516505" cy="397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7061200" y="5364163"/>
            <a:ext cx="1016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80F9997-EC04-4E7D-9F17-67FB19697737}" type="slidenum">
              <a:rPr lang="en-US"/>
              <a:pPr/>
              <a:t>17</a:t>
            </a:fld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665163"/>
            <a:ext cx="8799512" cy="806450"/>
          </a:xfrm>
        </p:spPr>
        <p:txBody>
          <a:bodyPr/>
          <a:lstStyle/>
          <a:p>
            <a:r>
              <a:rPr lang="en-US" sz="3000" noProof="1" smtClean="0"/>
              <a:t>Wireless Communication Systems </a:t>
            </a:r>
            <a:r>
              <a:rPr lang="en-US" sz="3000" smtClean="0"/>
              <a:t>&amp;</a:t>
            </a:r>
            <a:r>
              <a:rPr lang="en-US" sz="3000" noProof="1" smtClean="0"/>
              <a:t> Networking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What complicates wireless networking vs. wired networking?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F400862-470D-4BCA-B9B8-CB170C484731}" type="slidenum">
              <a:rPr lang="en-US"/>
              <a:pPr/>
              <a:t>18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1- Channel characteristics</a:t>
            </a:r>
          </a:p>
          <a:p>
            <a:pPr lvl="1">
              <a:buFontTx/>
              <a:buChar char="-"/>
            </a:pPr>
            <a:r>
              <a:rPr lang="en-US" noProof="1" smtClean="0"/>
              <a:t>for satellite we get extended propagation delays</a:t>
            </a:r>
          </a:p>
          <a:p>
            <a:pPr lvl="1">
              <a:buFontTx/>
              <a:buChar char="-"/>
            </a:pPr>
            <a:r>
              <a:rPr lang="en-US" noProof="1" smtClean="0"/>
              <a:t>high bit error rate ‘BER’ (higher than optical fiber and coax.)</a:t>
            </a:r>
          </a:p>
          <a:p>
            <a:pPr lvl="1">
              <a:buFontTx/>
              <a:buChar char="-"/>
            </a:pPr>
            <a:r>
              <a:rPr lang="en-US" noProof="1" smtClean="0"/>
              <a:t>asymmetry in bandwidth and delay</a:t>
            </a:r>
          </a:p>
          <a:p>
            <a:pPr lvl="1">
              <a:buFontTx/>
              <a:buChar char="-"/>
            </a:pPr>
            <a:r>
              <a:rPr lang="en-US" noProof="1" smtClean="0"/>
              <a:t>unidirectional links</a:t>
            </a:r>
          </a:p>
          <a:p>
            <a:pPr lvl="1">
              <a:buFontTx/>
              <a:buChar char="-"/>
            </a:pPr>
            <a:r>
              <a:rPr lang="en-US" noProof="1" smtClean="0"/>
              <a:t>effects of wave propagation, attenuation,… etc.</a:t>
            </a:r>
          </a:p>
          <a:p>
            <a:pPr>
              <a:buFontTx/>
              <a:buChar char="-"/>
            </a:pPr>
            <a:r>
              <a:rPr lang="en-US" noProof="1" smtClean="0"/>
              <a:t>2- Mobility: continuous and introduces topology dynamics</a:t>
            </a:r>
          </a:p>
          <a:p>
            <a:pPr>
              <a:buFontTx/>
              <a:buChar char="-"/>
            </a:pPr>
            <a:r>
              <a:rPr lang="en-US" noProof="1" smtClean="0"/>
              <a:t>3- Power constraints in lots of the wireless devices</a:t>
            </a:r>
          </a:p>
          <a:p>
            <a:pPr lvl="1">
              <a:buFontTx/>
              <a:buChar char="-"/>
            </a:pPr>
            <a:endParaRPr lang="en-US" noProof="1" smtClean="0"/>
          </a:p>
          <a:p>
            <a:pPr lvl="1"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05CAD05-F3F0-4EAE-8F64-C2578EF2BBB5}" type="slidenum">
              <a:rPr lang="en-US"/>
              <a:pPr/>
              <a:t>19</a:t>
            </a:fld>
            <a:endParaRPr 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Wireless Link Characteristics (1)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smtClean="0"/>
              <a:t>Differences from wired link ….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smtClean="0"/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decreased signal strength:</a:t>
            </a:r>
            <a:r>
              <a:rPr lang="en-US" smtClean="0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interference from other sources:</a:t>
            </a:r>
            <a:r>
              <a:rPr lang="en-US" smtClean="0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rgbClr val="FF0000"/>
                </a:solidFill>
              </a:rPr>
              <a:t>multipath propagation:</a:t>
            </a:r>
            <a:r>
              <a:rPr lang="en-US" smtClean="0"/>
              <a:t> radio signal reflects off objects ground, arriving ad destination at slightly different times</a:t>
            </a:r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smtClean="0"/>
              <a:t>…. make communication across (even a point to point) wireless link much more “difficult” 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E2475D9-2F45-4AF9-A9BE-946A0A4B35C3}" type="slidenum">
              <a:rPr lang="en-US"/>
              <a:pPr/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solution: develop discard strategy to minimize transmission of useless cells</a:t>
            </a:r>
          </a:p>
          <a:p>
            <a:r>
              <a:rPr lang="en-US" smtClean="0"/>
              <a:t>(1) Partial Packet Discard (PPD):</a:t>
            </a:r>
          </a:p>
          <a:p>
            <a:pPr lvl="1">
              <a:buFontTx/>
              <a:buChar char="-"/>
            </a:pPr>
            <a:r>
              <a:rPr lang="en-US" smtClean="0"/>
              <a:t>when a cell is dropped at a switch, all cells belonging to the same datagram are dropped</a:t>
            </a:r>
          </a:p>
          <a:p>
            <a:pPr lvl="1">
              <a:buFontTx/>
              <a:buChar char="-"/>
            </a:pPr>
            <a:r>
              <a:rPr lang="en-US" smtClean="0"/>
              <a:t>switch identifies the end of IP datagram using type-bit in ATM header in AAL 5</a:t>
            </a:r>
          </a:p>
          <a:p>
            <a:pPr lvl="1">
              <a:buFontTx/>
              <a:buChar char="-"/>
            </a:pPr>
            <a:r>
              <a:rPr lang="en-US" smtClean="0"/>
              <a:t>on average: ½ datagram worth of ATM cells are transmitted uselessly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9C31690-A2D4-40A8-AE64-FA058772FF28}" type="slidenum">
              <a:rPr lang="en-US"/>
              <a:pPr/>
              <a:t>20</a:t>
            </a:fld>
            <a:endParaRPr lang="en-US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Wireless Link Characteristics (2)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 smtClean="0"/>
              <a:t>SNR: signal-to-noise ratio</a:t>
            </a:r>
          </a:p>
          <a:p>
            <a:pPr lvl="1"/>
            <a:r>
              <a:rPr lang="en-US" sz="2000" smtClean="0"/>
              <a:t>larger SNR – easier to extract signal from noise (a “good thing”)</a:t>
            </a:r>
          </a:p>
          <a:p>
            <a:r>
              <a:rPr lang="en-US" sz="2000" i="1" smtClean="0">
                <a:solidFill>
                  <a:srgbClr val="FF3300"/>
                </a:solidFill>
              </a:rPr>
              <a:t>SNR versus BER tradeoffs</a:t>
            </a:r>
          </a:p>
          <a:p>
            <a:pPr lvl="1"/>
            <a:r>
              <a:rPr lang="en-US" sz="2000" i="1" smtClean="0">
                <a:solidFill>
                  <a:schemeClr val="accent2"/>
                </a:solidFill>
              </a:rPr>
              <a:t>given physical layer:</a:t>
            </a:r>
            <a:r>
              <a:rPr lang="en-US" sz="2000" smtClean="0"/>
              <a:t> increase power -&gt; increase SNR-&gt;decrease BER</a:t>
            </a:r>
          </a:p>
          <a:p>
            <a:pPr lvl="1"/>
            <a:r>
              <a:rPr lang="en-US" sz="2000" i="1" smtClean="0">
                <a:solidFill>
                  <a:schemeClr val="accent2"/>
                </a:solidFill>
              </a:rPr>
              <a:t>given SNR:</a:t>
            </a:r>
            <a:r>
              <a:rPr lang="en-US" sz="2000" smtClean="0"/>
              <a:t> choose physical layer that meets BER requirement, giving highest thruput</a:t>
            </a:r>
          </a:p>
          <a:p>
            <a:pPr lvl="2"/>
            <a:r>
              <a:rPr lang="en-US" sz="1800" smtClean="0"/>
              <a:t>SNR may change with mobility: dynamically adapt physical layer (modulation technique, rate) </a:t>
            </a:r>
          </a:p>
          <a:p>
            <a:pPr lvl="1"/>
            <a:endParaRPr lang="en-US" sz="2000" smtClean="0"/>
          </a:p>
        </p:txBody>
      </p:sp>
      <p:sp>
        <p:nvSpPr>
          <p:cNvPr id="49158" name="Freeform 4"/>
          <p:cNvSpPr>
            <a:spLocks/>
          </p:cNvSpPr>
          <p:nvPr/>
        </p:nvSpPr>
        <p:spPr bwMode="auto">
          <a:xfrm>
            <a:off x="5494338" y="15906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Freeform 5"/>
          <p:cNvSpPr>
            <a:spLocks/>
          </p:cNvSpPr>
          <p:nvPr/>
        </p:nvSpPr>
        <p:spPr bwMode="auto">
          <a:xfrm>
            <a:off x="6142038" y="12604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0" name="Freeform 6"/>
          <p:cNvSpPr>
            <a:spLocks/>
          </p:cNvSpPr>
          <p:nvPr/>
        </p:nvSpPr>
        <p:spPr bwMode="auto">
          <a:xfrm>
            <a:off x="7056438" y="12604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1" name="Rectangle 7"/>
          <p:cNvSpPr>
            <a:spLocks noChangeArrowheads="1"/>
          </p:cNvSpPr>
          <p:nvPr/>
        </p:nvSpPr>
        <p:spPr bwMode="auto">
          <a:xfrm>
            <a:off x="5486400" y="1247775"/>
            <a:ext cx="2862263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5486400" y="17414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9"/>
          <p:cNvSpPr>
            <a:spLocks noChangeShapeType="1"/>
          </p:cNvSpPr>
          <p:nvPr/>
        </p:nvSpPr>
        <p:spPr bwMode="auto">
          <a:xfrm>
            <a:off x="5495925" y="220821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>
            <a:off x="5505450" y="26892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1"/>
          <p:cNvSpPr>
            <a:spLocks noChangeShapeType="1"/>
          </p:cNvSpPr>
          <p:nvPr/>
        </p:nvSpPr>
        <p:spPr bwMode="auto">
          <a:xfrm>
            <a:off x="5514975" y="315595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2"/>
          <p:cNvSpPr>
            <a:spLocks noChangeShapeType="1"/>
          </p:cNvSpPr>
          <p:nvPr/>
        </p:nvSpPr>
        <p:spPr bwMode="auto">
          <a:xfrm>
            <a:off x="5524500" y="36369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3"/>
          <p:cNvSpPr>
            <a:spLocks noChangeShapeType="1"/>
          </p:cNvSpPr>
          <p:nvPr/>
        </p:nvSpPr>
        <p:spPr bwMode="auto">
          <a:xfrm>
            <a:off x="6235700" y="124777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4"/>
          <p:cNvSpPr>
            <a:spLocks noChangeShapeType="1"/>
          </p:cNvSpPr>
          <p:nvPr/>
        </p:nvSpPr>
        <p:spPr bwMode="auto">
          <a:xfrm>
            <a:off x="6942138" y="1265238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5"/>
          <p:cNvSpPr>
            <a:spLocks noChangeShapeType="1"/>
          </p:cNvSpPr>
          <p:nvPr/>
        </p:nvSpPr>
        <p:spPr bwMode="auto">
          <a:xfrm>
            <a:off x="7648575" y="1254125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6"/>
          <p:cNvSpPr txBox="1">
            <a:spLocks noChangeArrowheads="1"/>
          </p:cNvSpPr>
          <p:nvPr/>
        </p:nvSpPr>
        <p:spPr bwMode="auto">
          <a:xfrm>
            <a:off x="6048375" y="41036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1" name="Text Box 17"/>
          <p:cNvSpPr txBox="1">
            <a:spLocks noChangeArrowheads="1"/>
          </p:cNvSpPr>
          <p:nvPr/>
        </p:nvSpPr>
        <p:spPr bwMode="auto">
          <a:xfrm>
            <a:off x="6756400" y="4105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2" name="Text Box 18"/>
          <p:cNvSpPr txBox="1">
            <a:spLocks noChangeArrowheads="1"/>
          </p:cNvSpPr>
          <p:nvPr/>
        </p:nvSpPr>
        <p:spPr bwMode="auto">
          <a:xfrm>
            <a:off x="7446963" y="41084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3" name="Text Box 19"/>
          <p:cNvSpPr txBox="1">
            <a:spLocks noChangeArrowheads="1"/>
          </p:cNvSpPr>
          <p:nvPr/>
        </p:nvSpPr>
        <p:spPr bwMode="auto">
          <a:xfrm>
            <a:off x="8169275" y="41116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49174" name="Line 20"/>
          <p:cNvSpPr>
            <a:spLocks noChangeShapeType="1"/>
          </p:cNvSpPr>
          <p:nvPr/>
        </p:nvSpPr>
        <p:spPr bwMode="auto">
          <a:xfrm>
            <a:off x="6030913" y="556895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21"/>
          <p:cNvSpPr>
            <a:spLocks noChangeShapeType="1"/>
          </p:cNvSpPr>
          <p:nvPr/>
        </p:nvSpPr>
        <p:spPr bwMode="auto">
          <a:xfrm>
            <a:off x="6030913" y="517525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Line 22"/>
          <p:cNvSpPr>
            <a:spLocks noChangeShapeType="1"/>
          </p:cNvSpPr>
          <p:nvPr/>
        </p:nvSpPr>
        <p:spPr bwMode="auto">
          <a:xfrm>
            <a:off x="6043613" y="475615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7" name="Text Box 23"/>
          <p:cNvSpPr txBox="1">
            <a:spLocks noChangeArrowheads="1"/>
          </p:cNvSpPr>
          <p:nvPr/>
        </p:nvSpPr>
        <p:spPr bwMode="auto">
          <a:xfrm>
            <a:off x="6442075" y="46228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49178" name="Text Box 24"/>
          <p:cNvSpPr txBox="1">
            <a:spLocks noChangeArrowheads="1"/>
          </p:cNvSpPr>
          <p:nvPr/>
        </p:nvSpPr>
        <p:spPr bwMode="auto">
          <a:xfrm>
            <a:off x="6429375" y="501491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49179" name="Text Box 25"/>
          <p:cNvSpPr txBox="1">
            <a:spLocks noChangeArrowheads="1"/>
          </p:cNvSpPr>
          <p:nvPr/>
        </p:nvSpPr>
        <p:spPr bwMode="auto">
          <a:xfrm>
            <a:off x="6445250" y="5421313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49180" name="Text Box 26"/>
          <p:cNvSpPr txBox="1">
            <a:spLocks noChangeArrowheads="1"/>
          </p:cNvSpPr>
          <p:nvPr/>
        </p:nvSpPr>
        <p:spPr bwMode="auto">
          <a:xfrm>
            <a:off x="6548438" y="42846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49181" name="Text Box 27"/>
          <p:cNvSpPr txBox="1">
            <a:spLocks noChangeArrowheads="1"/>
          </p:cNvSpPr>
          <p:nvPr/>
        </p:nvSpPr>
        <p:spPr bwMode="auto">
          <a:xfrm rot="-5400000">
            <a:off x="4614069" y="257889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49182" name="Text Box 28"/>
          <p:cNvSpPr txBox="1">
            <a:spLocks noChangeArrowheads="1"/>
          </p:cNvSpPr>
          <p:nvPr/>
        </p:nvSpPr>
        <p:spPr bwMode="auto">
          <a:xfrm>
            <a:off x="4972050" y="1111250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49183" name="Text Box 29"/>
          <p:cNvSpPr txBox="1">
            <a:spLocks noChangeArrowheads="1"/>
          </p:cNvSpPr>
          <p:nvPr/>
        </p:nvSpPr>
        <p:spPr bwMode="auto">
          <a:xfrm>
            <a:off x="4991100" y="1592263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49184" name="Text Box 30"/>
          <p:cNvSpPr txBox="1">
            <a:spLocks noChangeArrowheads="1"/>
          </p:cNvSpPr>
          <p:nvPr/>
        </p:nvSpPr>
        <p:spPr bwMode="auto">
          <a:xfrm>
            <a:off x="4981575" y="205898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49185" name="Text Box 31"/>
          <p:cNvSpPr txBox="1">
            <a:spLocks noChangeArrowheads="1"/>
          </p:cNvSpPr>
          <p:nvPr/>
        </p:nvSpPr>
        <p:spPr bwMode="auto">
          <a:xfrm>
            <a:off x="4991100" y="29924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49186" name="Text Box 32"/>
          <p:cNvSpPr txBox="1">
            <a:spLocks noChangeArrowheads="1"/>
          </p:cNvSpPr>
          <p:nvPr/>
        </p:nvSpPr>
        <p:spPr bwMode="auto">
          <a:xfrm>
            <a:off x="4995863" y="34734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49187" name="Text Box 33"/>
          <p:cNvSpPr txBox="1">
            <a:spLocks noChangeArrowheads="1"/>
          </p:cNvSpPr>
          <p:nvPr/>
        </p:nvSpPr>
        <p:spPr bwMode="auto">
          <a:xfrm>
            <a:off x="4986338" y="3968750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49188" name="Text Box 34"/>
          <p:cNvSpPr txBox="1">
            <a:spLocks noChangeArrowheads="1"/>
          </p:cNvSpPr>
          <p:nvPr/>
        </p:nvSpPr>
        <p:spPr bwMode="auto">
          <a:xfrm>
            <a:off x="4973638" y="25479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49189" name="Text Box 36"/>
          <p:cNvSpPr txBox="1">
            <a:spLocks noChangeArrowheads="1"/>
          </p:cNvSpPr>
          <p:nvPr/>
        </p:nvSpPr>
        <p:spPr bwMode="auto">
          <a:xfrm>
            <a:off x="5475288" y="5857875"/>
            <a:ext cx="314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Quadrature Amplitude Modulation (QAM)</a:t>
            </a:r>
          </a:p>
          <a:p>
            <a:r>
              <a:rPr lang="en-US" sz="1200"/>
              <a:t>Binary Phase Shift Keying (BPSK)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12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8A398C8-973F-46BD-B43A-E226D6FD4F09}" type="slidenum">
              <a:rPr lang="en-US"/>
              <a:pPr/>
              <a:t>21</a:t>
            </a:fld>
            <a:endParaRPr lang="en-US"/>
          </a:p>
        </p:txBody>
      </p:sp>
      <p:sp>
        <p:nvSpPr>
          <p:cNvPr id="5121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00025"/>
            <a:ext cx="7772400" cy="1143000"/>
          </a:xfrm>
        </p:spPr>
        <p:txBody>
          <a:bodyPr/>
          <a:lstStyle/>
          <a:p>
            <a:r>
              <a:rPr lang="en-US" sz="3600" smtClean="0"/>
              <a:t>Wireless network characteristics</a:t>
            </a:r>
          </a:p>
        </p:txBody>
      </p:sp>
      <p:sp>
        <p:nvSpPr>
          <p:cNvPr id="51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1150938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Multiple wireless senders and receivers create additional problems (beyond multiple access):</a:t>
            </a:r>
          </a:p>
        </p:txBody>
      </p:sp>
      <p:grpSp>
        <p:nvGrpSpPr>
          <p:cNvPr id="51218" name="Group 33"/>
          <p:cNvGrpSpPr>
            <a:grpSpLocks/>
          </p:cNvGrpSpPr>
          <p:nvPr/>
        </p:nvGrpSpPr>
        <p:grpSpPr bwMode="auto">
          <a:xfrm>
            <a:off x="698500" y="2413000"/>
            <a:ext cx="3194050" cy="1616075"/>
            <a:chOff x="759" y="2008"/>
            <a:chExt cx="2012" cy="1018"/>
          </a:xfrm>
        </p:grpSpPr>
        <p:grpSp>
          <p:nvGrpSpPr>
            <p:cNvPr id="51239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51212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12" name="Clip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51213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13" name="Clip" r:id="rId5" imgW="1266840" imgH="1200240" progId="">
                  <p:embed/>
                </p:oleObj>
              </a:graphicData>
            </a:graphic>
          </p:graphicFrame>
        </p:grpSp>
        <p:sp>
          <p:nvSpPr>
            <p:cNvPr id="51240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>
                <a:gd name="T0" fmla="*/ 9 w 1273"/>
                <a:gd name="T1" fmla="*/ 675 h 684"/>
                <a:gd name="T2" fmla="*/ 316 w 1273"/>
                <a:gd name="T3" fmla="*/ 0 h 684"/>
                <a:gd name="T4" fmla="*/ 461 w 1273"/>
                <a:gd name="T5" fmla="*/ 228 h 684"/>
                <a:gd name="T6" fmla="*/ 510 w 1273"/>
                <a:gd name="T7" fmla="*/ 119 h 684"/>
                <a:gd name="T8" fmla="*/ 631 w 1273"/>
                <a:gd name="T9" fmla="*/ 467 h 684"/>
                <a:gd name="T10" fmla="*/ 667 w 1273"/>
                <a:gd name="T11" fmla="*/ 391 h 684"/>
                <a:gd name="T12" fmla="*/ 739 w 1273"/>
                <a:gd name="T13" fmla="*/ 464 h 684"/>
                <a:gd name="T14" fmla="*/ 1058 w 1273"/>
                <a:gd name="T15" fmla="*/ 57 h 684"/>
                <a:gd name="T16" fmla="*/ 1273 w 1273"/>
                <a:gd name="T17" fmla="*/ 684 h 684"/>
                <a:gd name="T18" fmla="*/ 0 w 1273"/>
                <a:gd name="T19" fmla="*/ 674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1241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51210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10" name="Clip" r:id="rId6" imgW="819000" imgH="847800" progId="">
                  <p:embed/>
                </p:oleObj>
              </a:graphicData>
            </a:graphic>
          </p:graphicFrame>
          <p:graphicFrame>
            <p:nvGraphicFramePr>
              <p:cNvPr id="51211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11" name="Clip" r:id="rId7" imgW="1266840" imgH="1200240" progId="">
                  <p:embed/>
                </p:oleObj>
              </a:graphicData>
            </a:graphic>
          </p:graphicFrame>
        </p:grpSp>
        <p:grpSp>
          <p:nvGrpSpPr>
            <p:cNvPr id="51242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51208" name="Object 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08" name="Clip" r:id="rId8" imgW="819000" imgH="847800" progId="">
                  <p:embed/>
                </p:oleObj>
              </a:graphicData>
            </a:graphic>
          </p:graphicFrame>
          <p:graphicFrame>
            <p:nvGraphicFramePr>
              <p:cNvPr id="51209" name="Object 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09" name="Clip" r:id="rId9" imgW="1266840" imgH="1200240" progId="">
                  <p:embed/>
                </p:oleObj>
              </a:graphicData>
            </a:graphic>
          </p:graphicFrame>
        </p:grpSp>
        <p:sp>
          <p:nvSpPr>
            <p:cNvPr id="51243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44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45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51246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51247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51219" name="Rectangle 32"/>
          <p:cNvSpPr>
            <a:spLocks noChangeArrowheads="1"/>
          </p:cNvSpPr>
          <p:nvPr/>
        </p:nvSpPr>
        <p:spPr bwMode="auto">
          <a:xfrm>
            <a:off x="471488" y="4175125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/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/>
          </a:p>
        </p:txBody>
      </p:sp>
      <p:grpSp>
        <p:nvGrpSpPr>
          <p:cNvPr id="51220" name="Group 72"/>
          <p:cNvGrpSpPr>
            <a:grpSpLocks/>
          </p:cNvGrpSpPr>
          <p:nvPr/>
        </p:nvGrpSpPr>
        <p:grpSpPr bwMode="auto">
          <a:xfrm>
            <a:off x="4943475" y="2105025"/>
            <a:ext cx="3625850" cy="2281238"/>
            <a:chOff x="3264" y="1698"/>
            <a:chExt cx="2284" cy="1437"/>
          </a:xfrm>
        </p:grpSpPr>
        <p:grpSp>
          <p:nvGrpSpPr>
            <p:cNvPr id="51222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51233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6" name="Object 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6" name="Clip" r:id="rId10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7" name="Object 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7" name="Clip" r:id="rId11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51234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4" name="Object 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4" name="Clip" r:id="rId12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5" name="Object 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5" name="Clip" r:id="rId13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51235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51236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51237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51238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02" name="Object 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51202" name="Clip" r:id="rId1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51203" name="Object 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51203" name="Clip" r:id="rId15" imgW="1266840" imgH="1200240" progId="">
                    <p:embed/>
                  </p:oleObj>
                </a:graphicData>
              </a:graphic>
            </p:graphicFrame>
          </p:grpSp>
        </p:grpSp>
        <p:sp>
          <p:nvSpPr>
            <p:cNvPr id="51223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51224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5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6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7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51228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29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51230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1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2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221" name="Rectangle 70"/>
          <p:cNvSpPr>
            <a:spLocks noChangeArrowheads="1"/>
          </p:cNvSpPr>
          <p:nvPr/>
        </p:nvSpPr>
        <p:spPr bwMode="auto">
          <a:xfrm>
            <a:off x="4995863" y="44323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A, C can not hear each other interfering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85F61B0-07E7-4D13-9828-3599F399A548}" type="slidenum">
              <a:rPr lang="en-US"/>
              <a:pPr/>
              <a:t>22</a:t>
            </a:fld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6.1</a:t>
            </a:r>
            <a:r>
              <a:rPr lang="en-US" sz="2400" smtClean="0"/>
              <a:t> Introduction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6.3 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79D150F-4546-41F2-A2E3-822DCBD7833D}" type="slidenum">
              <a:rPr lang="en-US"/>
              <a:pPr/>
              <a:t>23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IEEE 802.11 Wireless LAN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802.11b</a:t>
            </a:r>
            <a:endParaRPr lang="en-US" sz="2400" smtClean="0"/>
          </a:p>
          <a:p>
            <a:pPr lvl="1"/>
            <a:r>
              <a:rPr lang="en-US" sz="2000" smtClean="0"/>
              <a:t>2.4-5 GHz unlicensed spectrum</a:t>
            </a:r>
          </a:p>
          <a:p>
            <a:pPr lvl="1"/>
            <a:r>
              <a:rPr lang="en-US" sz="2000" smtClean="0"/>
              <a:t>up to 11 Mbps</a:t>
            </a:r>
          </a:p>
          <a:p>
            <a:pPr lvl="1"/>
            <a:r>
              <a:rPr lang="en-US" sz="2000" smtClean="0"/>
              <a:t>direct sequence spread spectrum (DSSS) in physical layer (CDMA: code division multiple access)</a:t>
            </a:r>
          </a:p>
          <a:p>
            <a:pPr lvl="2"/>
            <a:r>
              <a:rPr lang="en-US" smtClean="0"/>
              <a:t>all hosts use same chipping code</a:t>
            </a:r>
            <a:endParaRPr lang="en-US" sz="1800" smtClean="0"/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4733925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802.11a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5-6 GHz range</a:t>
            </a:r>
          </a:p>
          <a:p>
            <a:pPr lvl="1"/>
            <a:r>
              <a:rPr lang="en-US" sz="2000" smtClean="0"/>
              <a:t>up to 54 Mbps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802.11g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2.4-5 GHz range</a:t>
            </a:r>
          </a:p>
          <a:p>
            <a:pPr lvl="1"/>
            <a:r>
              <a:rPr lang="en-US" sz="2000" smtClean="0"/>
              <a:t>up to 54 Mbps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802.11n: </a:t>
            </a:r>
            <a:r>
              <a:rPr lang="en-US" sz="2000" smtClean="0"/>
              <a:t>multiple antennae</a:t>
            </a:r>
          </a:p>
          <a:p>
            <a:pPr lvl="1"/>
            <a:r>
              <a:rPr lang="en-US" sz="2000" smtClean="0"/>
              <a:t>2.4-5 GHz range</a:t>
            </a:r>
          </a:p>
          <a:p>
            <a:pPr lvl="1"/>
            <a:r>
              <a:rPr lang="en-US" sz="2000" smtClean="0"/>
              <a:t>up to 200 Mbps</a:t>
            </a:r>
          </a:p>
        </p:txBody>
      </p:sp>
      <p:sp>
        <p:nvSpPr>
          <p:cNvPr id="55303" name="Rectangle 5"/>
          <p:cNvSpPr>
            <a:spLocks noChangeArrowheads="1"/>
          </p:cNvSpPr>
          <p:nvPr/>
        </p:nvSpPr>
        <p:spPr bwMode="auto">
          <a:xfrm>
            <a:off x="1530350" y="5456238"/>
            <a:ext cx="66357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all have base-station and ad-hoc network versions</a:t>
            </a:r>
          </a:p>
        </p:txBody>
      </p:sp>
      <p:sp>
        <p:nvSpPr>
          <p:cNvPr id="55304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7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9E63329-15DF-485E-AAF1-D71C7505E981}" type="slidenum">
              <a:rPr lang="en-US"/>
              <a:pPr/>
              <a:t>24</a:t>
            </a:fld>
            <a:endParaRPr lang="en-US"/>
          </a:p>
        </p:txBody>
      </p:sp>
      <p:sp>
        <p:nvSpPr>
          <p:cNvPr id="5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98438"/>
            <a:ext cx="7772400" cy="1143000"/>
          </a:xfrm>
        </p:spPr>
        <p:txBody>
          <a:bodyPr/>
          <a:lstStyle/>
          <a:p>
            <a:r>
              <a:rPr lang="en-US" smtClean="0"/>
              <a:t>802.11 LAN architecture</a:t>
            </a:r>
          </a:p>
        </p:txBody>
      </p:sp>
      <p:sp>
        <p:nvSpPr>
          <p:cNvPr id="57363" name="Rectangle 4"/>
          <p:cNvSpPr>
            <a:spLocks noChangeArrowheads="1"/>
          </p:cNvSpPr>
          <p:nvPr/>
        </p:nvSpPr>
        <p:spPr bwMode="auto">
          <a:xfrm>
            <a:off x="5005388" y="1603375"/>
            <a:ext cx="388302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wireless host communicates with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FF0000"/>
                </a:solidFill>
              </a:rPr>
              <a:t>base station = access point (AP)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Basic Service Set (BSS)</a:t>
            </a:r>
            <a:r>
              <a:rPr lang="en-US" sz="2000"/>
              <a:t> (aka “cell”) in infrastructure mode contains: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wireless hosts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access point (AP): base station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/>
              <a:t>ad hoc mode: hosts only</a:t>
            </a:r>
            <a:endParaRPr lang="en-US"/>
          </a:p>
        </p:txBody>
      </p:sp>
      <p:sp>
        <p:nvSpPr>
          <p:cNvPr id="57364" name="Oval 5"/>
          <p:cNvSpPr>
            <a:spLocks noChangeArrowheads="1"/>
          </p:cNvSpPr>
          <p:nvPr/>
        </p:nvSpPr>
        <p:spPr bwMode="auto">
          <a:xfrm>
            <a:off x="2374900" y="4230688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6"/>
          <p:cNvSpPr>
            <a:spLocks noChangeArrowheads="1"/>
          </p:cNvSpPr>
          <p:nvPr/>
        </p:nvSpPr>
        <p:spPr bwMode="auto">
          <a:xfrm>
            <a:off x="333375" y="2492375"/>
            <a:ext cx="2055813" cy="1946275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66" name="Group 7"/>
          <p:cNvGrpSpPr>
            <a:grpSpLocks/>
          </p:cNvGrpSpPr>
          <p:nvPr/>
        </p:nvGrpSpPr>
        <p:grpSpPr bwMode="auto">
          <a:xfrm>
            <a:off x="3013075" y="3606800"/>
            <a:ext cx="417513" cy="192088"/>
            <a:chOff x="3600" y="219"/>
            <a:chExt cx="360" cy="175"/>
          </a:xfrm>
        </p:grpSpPr>
        <p:sp>
          <p:nvSpPr>
            <p:cNvPr id="57425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6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8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57429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30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743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431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432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4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7367" name="Group 21"/>
          <p:cNvGrpSpPr>
            <a:grpSpLocks/>
          </p:cNvGrpSpPr>
          <p:nvPr/>
        </p:nvGrpSpPr>
        <p:grpSpPr bwMode="auto">
          <a:xfrm>
            <a:off x="895350" y="3576638"/>
            <a:ext cx="415925" cy="509587"/>
            <a:chOff x="2870" y="1518"/>
            <a:chExt cx="292" cy="320"/>
          </a:xfrm>
        </p:grpSpPr>
        <p:graphicFrame>
          <p:nvGraphicFramePr>
            <p:cNvPr id="57358" name="Object 1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8" name="Clip" r:id="rId4" imgW="819000" imgH="847800" progId="">
                <p:embed/>
              </p:oleObj>
            </a:graphicData>
          </a:graphic>
        </p:graphicFrame>
        <p:graphicFrame>
          <p:nvGraphicFramePr>
            <p:cNvPr id="57359" name="Object 1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9" name="Clip" r:id="rId5" imgW="1266840" imgH="1200240" progId="">
                <p:embed/>
              </p:oleObj>
            </a:graphicData>
          </a:graphic>
        </p:graphicFrame>
      </p:grp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917575" y="440848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BSS 1</a:t>
            </a:r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>
            <a:off x="3203575" y="3794125"/>
            <a:ext cx="192088" cy="81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1990725" y="373221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3119438" y="6188075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BSS 2</a:t>
            </a: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V="1">
            <a:off x="3176588" y="2684463"/>
            <a:ext cx="214312" cy="90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373" name="Group 29"/>
          <p:cNvGrpSpPr>
            <a:grpSpLocks/>
          </p:cNvGrpSpPr>
          <p:nvPr/>
        </p:nvGrpSpPr>
        <p:grpSpPr bwMode="auto">
          <a:xfrm>
            <a:off x="2447925" y="1503363"/>
            <a:ext cx="1978025" cy="1444625"/>
            <a:chOff x="3744" y="1392"/>
            <a:chExt cx="1488" cy="1110"/>
          </a:xfrm>
        </p:grpSpPr>
        <p:sp>
          <p:nvSpPr>
            <p:cNvPr id="57423" name="Freeform 30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4" name="Text Box 31"/>
            <p:cNvSpPr txBox="1">
              <a:spLocks noChangeArrowheads="1"/>
            </p:cNvSpPr>
            <p:nvPr/>
          </p:nvSpPr>
          <p:spPr bwMode="auto">
            <a:xfrm>
              <a:off x="4129" y="1776"/>
              <a:ext cx="84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sp>
        <p:nvSpPr>
          <p:cNvPr id="57374" name="Text Box 32"/>
          <p:cNvSpPr txBox="1">
            <a:spLocks noChangeArrowheads="1"/>
          </p:cNvSpPr>
          <p:nvPr/>
        </p:nvSpPr>
        <p:spPr bwMode="auto">
          <a:xfrm>
            <a:off x="3348038" y="34083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hub, switch</a:t>
            </a:r>
          </a:p>
          <a:p>
            <a:pPr eaLnBrk="1" hangingPunct="1"/>
            <a:r>
              <a:rPr lang="en-US"/>
              <a:t>or router</a:t>
            </a:r>
          </a:p>
        </p:txBody>
      </p:sp>
      <p:grpSp>
        <p:nvGrpSpPr>
          <p:cNvPr id="57375" name="Group 33"/>
          <p:cNvGrpSpPr>
            <a:grpSpLocks/>
          </p:cNvGrpSpPr>
          <p:nvPr/>
        </p:nvGrpSpPr>
        <p:grpSpPr bwMode="auto">
          <a:xfrm>
            <a:off x="1524000" y="3263900"/>
            <a:ext cx="782638" cy="917575"/>
            <a:chOff x="1952" y="1032"/>
            <a:chExt cx="589" cy="706"/>
          </a:xfrm>
        </p:grpSpPr>
        <p:sp>
          <p:nvSpPr>
            <p:cNvPr id="57403" name="Text Box 34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57404" name="Group 35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7405" name="Picture 36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406" name="AutoShape 37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7" name="Freeform 38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8" name="Freeform 39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9" name="Freeform 40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0" name="Freeform 41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1" name="Freeform 42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2" name="Freeform 43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3" name="Freeform 44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4" name="Freeform 45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5" name="Freeform 46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6" name="Freeform 47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7" name="Freeform 48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8" name="Freeform 49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19" name="Freeform 50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0" name="Freeform 51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1" name="Freeform 52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22" name="Freeform 53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376" name="Group 54"/>
          <p:cNvGrpSpPr>
            <a:grpSpLocks/>
          </p:cNvGrpSpPr>
          <p:nvPr/>
        </p:nvGrpSpPr>
        <p:grpSpPr bwMode="auto">
          <a:xfrm>
            <a:off x="619125" y="2992438"/>
            <a:ext cx="414338" cy="511175"/>
            <a:chOff x="2870" y="1518"/>
            <a:chExt cx="292" cy="320"/>
          </a:xfrm>
        </p:grpSpPr>
        <p:graphicFrame>
          <p:nvGraphicFramePr>
            <p:cNvPr id="57356" name="Object 1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6" name="Clip" r:id="rId7" imgW="819000" imgH="847800" progId="">
                <p:embed/>
              </p:oleObj>
            </a:graphicData>
          </a:graphic>
        </p:graphicFrame>
        <p:graphicFrame>
          <p:nvGraphicFramePr>
            <p:cNvPr id="57357" name="Object 1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7" name="Clip" r:id="rId8" imgW="1266840" imgH="1200240" progId="">
                <p:embed/>
              </p:oleObj>
            </a:graphicData>
          </a:graphic>
        </p:graphicFrame>
      </p:grpSp>
      <p:grpSp>
        <p:nvGrpSpPr>
          <p:cNvPr id="57377" name="Group 57"/>
          <p:cNvGrpSpPr>
            <a:grpSpLocks/>
          </p:cNvGrpSpPr>
          <p:nvPr/>
        </p:nvGrpSpPr>
        <p:grpSpPr bwMode="auto">
          <a:xfrm>
            <a:off x="1171575" y="2774950"/>
            <a:ext cx="415925" cy="509588"/>
            <a:chOff x="2870" y="1518"/>
            <a:chExt cx="292" cy="320"/>
          </a:xfrm>
        </p:grpSpPr>
        <p:graphicFrame>
          <p:nvGraphicFramePr>
            <p:cNvPr id="57354" name="Object 1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4" name="Clip" r:id="rId9" imgW="819000" imgH="847800" progId="">
                <p:embed/>
              </p:oleObj>
            </a:graphicData>
          </a:graphic>
        </p:graphicFrame>
        <p:graphicFrame>
          <p:nvGraphicFramePr>
            <p:cNvPr id="57355" name="Object 1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5" name="Clip" r:id="rId10" imgW="1266840" imgH="1200240" progId="">
                <p:embed/>
              </p:oleObj>
            </a:graphicData>
          </a:graphic>
        </p:graphicFrame>
      </p:grpSp>
      <p:grpSp>
        <p:nvGrpSpPr>
          <p:cNvPr id="57378" name="Group 60"/>
          <p:cNvGrpSpPr>
            <a:grpSpLocks/>
          </p:cNvGrpSpPr>
          <p:nvPr/>
        </p:nvGrpSpPr>
        <p:grpSpPr bwMode="auto">
          <a:xfrm>
            <a:off x="3076575" y="4232275"/>
            <a:ext cx="782638" cy="917575"/>
            <a:chOff x="1952" y="1032"/>
            <a:chExt cx="589" cy="706"/>
          </a:xfrm>
        </p:grpSpPr>
        <p:sp>
          <p:nvSpPr>
            <p:cNvPr id="57383" name="Text Box 61"/>
            <p:cNvSpPr txBox="1">
              <a:spLocks noChangeArrowheads="1"/>
            </p:cNvSpPr>
            <p:nvPr/>
          </p:nvSpPr>
          <p:spPr bwMode="auto">
            <a:xfrm>
              <a:off x="2080" y="1456"/>
              <a:ext cx="35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57384" name="Group 6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7385" name="Picture 63" descr="31u_bnrz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7386" name="AutoShape 6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7" name="Freeform 6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8" name="Freeform 6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89" name="Freeform 6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0" name="Freeform 6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1" name="Freeform 6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2" name="Freeform 7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3" name="Freeform 7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4" name="Freeform 7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5" name="Freeform 7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6" name="Freeform 7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7" name="Freeform 7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8" name="Freeform 7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99" name="Freeform 7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0" name="Freeform 7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1" name="Freeform 7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02" name="Freeform 8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379" name="Group 81"/>
          <p:cNvGrpSpPr>
            <a:grpSpLocks/>
          </p:cNvGrpSpPr>
          <p:nvPr/>
        </p:nvGrpSpPr>
        <p:grpSpPr bwMode="auto">
          <a:xfrm>
            <a:off x="2587625" y="4762500"/>
            <a:ext cx="414338" cy="509588"/>
            <a:chOff x="2870" y="1518"/>
            <a:chExt cx="292" cy="320"/>
          </a:xfrm>
        </p:grpSpPr>
        <p:graphicFrame>
          <p:nvGraphicFramePr>
            <p:cNvPr id="57352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2" name="Clip" r:id="rId11" imgW="819000" imgH="847800" progId="">
                <p:embed/>
              </p:oleObj>
            </a:graphicData>
          </a:graphic>
        </p:graphicFrame>
        <p:graphicFrame>
          <p:nvGraphicFramePr>
            <p:cNvPr id="57353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3" name="Clip" r:id="rId12" imgW="1266840" imgH="1200240" progId="">
                <p:embed/>
              </p:oleObj>
            </a:graphicData>
          </a:graphic>
        </p:graphicFrame>
      </p:grpSp>
      <p:grpSp>
        <p:nvGrpSpPr>
          <p:cNvPr id="57380" name="Group 84"/>
          <p:cNvGrpSpPr>
            <a:grpSpLocks/>
          </p:cNvGrpSpPr>
          <p:nvPr/>
        </p:nvGrpSpPr>
        <p:grpSpPr bwMode="auto">
          <a:xfrm>
            <a:off x="2767013" y="5303838"/>
            <a:ext cx="415925" cy="509587"/>
            <a:chOff x="2870" y="1518"/>
            <a:chExt cx="292" cy="320"/>
          </a:xfrm>
        </p:grpSpPr>
        <p:graphicFrame>
          <p:nvGraphicFramePr>
            <p:cNvPr id="57350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50" name="Clip" r:id="rId13" imgW="819000" imgH="847800" progId="">
                <p:embed/>
              </p:oleObj>
            </a:graphicData>
          </a:graphic>
        </p:graphicFrame>
        <p:graphicFrame>
          <p:nvGraphicFramePr>
            <p:cNvPr id="57351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51" name="Clip" r:id="rId14" imgW="1266840" imgH="1200240" progId="">
                <p:embed/>
              </p:oleObj>
            </a:graphicData>
          </a:graphic>
        </p:graphicFrame>
      </p:grpSp>
      <p:grpSp>
        <p:nvGrpSpPr>
          <p:cNvPr id="57381" name="Group 87"/>
          <p:cNvGrpSpPr>
            <a:grpSpLocks/>
          </p:cNvGrpSpPr>
          <p:nvPr/>
        </p:nvGrpSpPr>
        <p:grpSpPr bwMode="auto">
          <a:xfrm>
            <a:off x="3798888" y="4772025"/>
            <a:ext cx="415925" cy="511175"/>
            <a:chOff x="2870" y="1518"/>
            <a:chExt cx="292" cy="320"/>
          </a:xfrm>
        </p:grpSpPr>
        <p:graphicFrame>
          <p:nvGraphicFramePr>
            <p:cNvPr id="5734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48" name="Clip" r:id="rId15" imgW="819000" imgH="847800" progId="">
                <p:embed/>
              </p:oleObj>
            </a:graphicData>
          </a:graphic>
        </p:graphicFrame>
        <p:graphicFrame>
          <p:nvGraphicFramePr>
            <p:cNvPr id="5734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49" name="Clip" r:id="rId16" imgW="1266840" imgH="1200240" progId="">
                <p:embed/>
              </p:oleObj>
            </a:graphicData>
          </a:graphic>
        </p:graphicFrame>
      </p:grpSp>
      <p:grpSp>
        <p:nvGrpSpPr>
          <p:cNvPr id="57382" name="Group 90"/>
          <p:cNvGrpSpPr>
            <a:grpSpLocks/>
          </p:cNvGrpSpPr>
          <p:nvPr/>
        </p:nvGrpSpPr>
        <p:grpSpPr bwMode="auto">
          <a:xfrm>
            <a:off x="3352800" y="5313363"/>
            <a:ext cx="414338" cy="509587"/>
            <a:chOff x="2870" y="1518"/>
            <a:chExt cx="292" cy="320"/>
          </a:xfrm>
        </p:grpSpPr>
        <p:graphicFrame>
          <p:nvGraphicFramePr>
            <p:cNvPr id="57346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57346" name="Clip" r:id="rId17" imgW="819000" imgH="847800" progId="">
                <p:embed/>
              </p:oleObj>
            </a:graphicData>
          </a:graphic>
        </p:graphicFrame>
        <p:graphicFrame>
          <p:nvGraphicFramePr>
            <p:cNvPr id="57347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57347" name="Clip" r:id="rId18" imgW="1266840" imgH="120024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57FADF8-4CBF-4743-BA54-766F09100EA7}" type="slidenum">
              <a:rPr lang="en-US"/>
              <a:pPr/>
              <a:t>25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802.11: Channels, association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7887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802.11b: 2.4GHz-2.485GHz spectrum divided into 11 channels at different frequencies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AP admin chooses frequency for AP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interference possible: channel can be same as that chosen by neighboring AP!</a:t>
            </a:r>
          </a:p>
          <a:p>
            <a:pPr>
              <a:lnSpc>
                <a:spcPct val="90000"/>
              </a:lnSpc>
            </a:pPr>
            <a:r>
              <a:rPr lang="en-US" smtClean="0"/>
              <a:t>host: must </a:t>
            </a:r>
            <a:r>
              <a:rPr lang="en-US" i="1" smtClean="0">
                <a:solidFill>
                  <a:srgbClr val="FF0000"/>
                </a:solidFill>
              </a:rPr>
              <a:t>associate</a:t>
            </a:r>
            <a:r>
              <a:rPr lang="en-US" smtClean="0"/>
              <a:t> with an AP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scans channels, listening for </a:t>
            </a:r>
            <a:r>
              <a:rPr lang="en-US" i="1" smtClean="0"/>
              <a:t>beacon frames</a:t>
            </a:r>
            <a:r>
              <a:rPr lang="en-US" smtClean="0"/>
              <a:t> containing AP’s name service set ID (SSID) and MAC address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selects AP to associate with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may perform authentication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will typically run DHCP to get IP address in AP’s subnet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14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7B09476-3316-4F2F-9A27-F01E7D3B8399}" type="slidenum">
              <a:rPr lang="en-US"/>
              <a:pPr/>
              <a:t>26</a:t>
            </a:fld>
            <a:endParaRPr lang="en-US"/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12125" cy="1143000"/>
          </a:xfrm>
        </p:spPr>
        <p:txBody>
          <a:bodyPr/>
          <a:lstStyle/>
          <a:p>
            <a:r>
              <a:rPr lang="en-US" smtClean="0"/>
              <a:t>802.11: passive/active scanning</a:t>
            </a:r>
          </a:p>
        </p:txBody>
      </p:sp>
      <p:sp>
        <p:nvSpPr>
          <p:cNvPr id="61449" name="Oval 6"/>
          <p:cNvSpPr>
            <a:spLocks noChangeArrowheads="1"/>
          </p:cNvSpPr>
          <p:nvPr/>
        </p:nvSpPr>
        <p:spPr bwMode="auto">
          <a:xfrm>
            <a:off x="6580188" y="1455738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61450" name="Oval 7"/>
          <p:cNvSpPr>
            <a:spLocks noChangeArrowheads="1"/>
          </p:cNvSpPr>
          <p:nvPr/>
        </p:nvSpPr>
        <p:spPr bwMode="auto">
          <a:xfrm>
            <a:off x="4724400" y="1390650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61451" name="Text Box 8"/>
          <p:cNvSpPr txBox="1">
            <a:spLocks noChangeArrowheads="1"/>
          </p:cNvSpPr>
          <p:nvPr/>
        </p:nvSpPr>
        <p:spPr bwMode="auto">
          <a:xfrm>
            <a:off x="7920038" y="23256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61452" name="Text Box 9"/>
          <p:cNvSpPr txBox="1">
            <a:spLocks noChangeArrowheads="1"/>
          </p:cNvSpPr>
          <p:nvPr/>
        </p:nvSpPr>
        <p:spPr bwMode="auto">
          <a:xfrm>
            <a:off x="6211888" y="21621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53" name="Text Box 10"/>
          <p:cNvSpPr txBox="1">
            <a:spLocks noChangeArrowheads="1"/>
          </p:cNvSpPr>
          <p:nvPr/>
        </p:nvSpPr>
        <p:spPr bwMode="auto">
          <a:xfrm>
            <a:off x="5299075" y="2295525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61454" name="Text Box 11"/>
          <p:cNvSpPr txBox="1">
            <a:spLocks noChangeArrowheads="1"/>
          </p:cNvSpPr>
          <p:nvPr/>
        </p:nvSpPr>
        <p:spPr bwMode="auto">
          <a:xfrm>
            <a:off x="6577013" y="3178175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61455" name="Text Box 12"/>
          <p:cNvSpPr txBox="1">
            <a:spLocks noChangeArrowheads="1"/>
          </p:cNvSpPr>
          <p:nvPr/>
        </p:nvSpPr>
        <p:spPr bwMode="auto">
          <a:xfrm>
            <a:off x="8218488" y="29813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56" name="Text Box 13"/>
          <p:cNvSpPr txBox="1">
            <a:spLocks noChangeArrowheads="1"/>
          </p:cNvSpPr>
          <p:nvPr/>
        </p:nvSpPr>
        <p:spPr bwMode="auto">
          <a:xfrm>
            <a:off x="7367588" y="1512888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61457" name="Text Box 14"/>
          <p:cNvSpPr txBox="1">
            <a:spLocks noChangeArrowheads="1"/>
          </p:cNvSpPr>
          <p:nvPr/>
        </p:nvSpPr>
        <p:spPr bwMode="auto">
          <a:xfrm>
            <a:off x="5551488" y="1462088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61458" name="Group 15"/>
          <p:cNvGrpSpPr>
            <a:grpSpLocks/>
          </p:cNvGrpSpPr>
          <p:nvPr/>
        </p:nvGrpSpPr>
        <p:grpSpPr bwMode="auto">
          <a:xfrm>
            <a:off x="7426325" y="2011363"/>
            <a:ext cx="842963" cy="600075"/>
            <a:chOff x="1160" y="2192"/>
            <a:chExt cx="589" cy="440"/>
          </a:xfrm>
        </p:grpSpPr>
        <p:pic>
          <p:nvPicPr>
            <p:cNvPr id="61566" name="Picture 16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7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8" name="Freeform 18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9" name="Freeform 19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0" name="Freeform 20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1" name="Freeform 21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2" name="Freeform 22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3" name="Freeform 23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4" name="Freeform 24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5" name="Freeform 25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6" name="Freeform 26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7" name="Freeform 27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8" name="Freeform 28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9" name="Freeform 29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0" name="Freeform 30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1" name="Freeform 31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2" name="Freeform 32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3" name="Freeform 33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59" name="Group 34"/>
          <p:cNvGrpSpPr>
            <a:grpSpLocks/>
          </p:cNvGrpSpPr>
          <p:nvPr/>
        </p:nvGrpSpPr>
        <p:grpSpPr bwMode="auto">
          <a:xfrm>
            <a:off x="5502275" y="2000250"/>
            <a:ext cx="844550" cy="600075"/>
            <a:chOff x="1160" y="2192"/>
            <a:chExt cx="589" cy="440"/>
          </a:xfrm>
        </p:grpSpPr>
        <p:pic>
          <p:nvPicPr>
            <p:cNvPr id="61548" name="Picture 35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9" name="AutoShape 36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0" name="Freeform 37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Freeform 38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Freeform 39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Freeform 40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Freeform 41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Freeform 42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Freeform 43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Freeform 44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Freeform 45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Freeform 46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Freeform 47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Freeform 48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Freeform 49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3" name="Freeform 50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4" name="Freeform 51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5" name="Freeform 52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60" name="Group 53"/>
          <p:cNvGrpSpPr>
            <a:grpSpLocks/>
          </p:cNvGrpSpPr>
          <p:nvPr/>
        </p:nvGrpSpPr>
        <p:grpSpPr bwMode="auto">
          <a:xfrm>
            <a:off x="6442075" y="2627313"/>
            <a:ext cx="635000" cy="588962"/>
            <a:chOff x="2870" y="1518"/>
            <a:chExt cx="292" cy="320"/>
          </a:xfrm>
        </p:grpSpPr>
        <p:graphicFrame>
          <p:nvGraphicFramePr>
            <p:cNvPr id="6144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1444" name="Clip" r:id="rId5" imgW="819000" imgH="847800" progId="">
                <p:embed/>
              </p:oleObj>
            </a:graphicData>
          </a:graphic>
        </p:graphicFrame>
        <p:graphicFrame>
          <p:nvGraphicFramePr>
            <p:cNvPr id="6144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1445" name="Clip" r:id="rId6" imgW="1266840" imgH="1200240" progId="">
                <p:embed/>
              </p:oleObj>
            </a:graphicData>
          </a:graphic>
        </p:graphicFrame>
      </p:grpSp>
      <p:sp>
        <p:nvSpPr>
          <p:cNvPr id="61461" name="Freeform 56"/>
          <p:cNvSpPr>
            <a:spLocks/>
          </p:cNvSpPr>
          <p:nvPr/>
        </p:nvSpPr>
        <p:spPr bwMode="auto">
          <a:xfrm>
            <a:off x="6837363" y="2466975"/>
            <a:ext cx="869950" cy="225425"/>
          </a:xfrm>
          <a:custGeom>
            <a:avLst/>
            <a:gdLst>
              <a:gd name="T0" fmla="*/ 0 w 548"/>
              <a:gd name="T1" fmla="*/ 142 h 142"/>
              <a:gd name="T2" fmla="*/ 0 w 548"/>
              <a:gd name="T3" fmla="*/ 0 h 142"/>
              <a:gd name="T4" fmla="*/ 548 w 548"/>
              <a:gd name="T5" fmla="*/ 0 h 142"/>
              <a:gd name="T6" fmla="*/ 0 60000 65536"/>
              <a:gd name="T7" fmla="*/ 0 60000 65536"/>
              <a:gd name="T8" fmla="*/ 0 60000 65536"/>
              <a:gd name="T9" fmla="*/ 0 w 548"/>
              <a:gd name="T10" fmla="*/ 0 h 142"/>
              <a:gd name="T11" fmla="*/ 548 w 548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142">
                <a:moveTo>
                  <a:pt x="0" y="142"/>
                </a:moveTo>
                <a:lnTo>
                  <a:pt x="0" y="0"/>
                </a:lnTo>
                <a:lnTo>
                  <a:pt x="54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Line 57"/>
          <p:cNvSpPr>
            <a:spLocks noChangeShapeType="1"/>
          </p:cNvSpPr>
          <p:nvPr/>
        </p:nvSpPr>
        <p:spPr bwMode="auto">
          <a:xfrm flipH="1">
            <a:off x="6011863" y="2466975"/>
            <a:ext cx="823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3" name="Line 58"/>
          <p:cNvSpPr>
            <a:spLocks noChangeShapeType="1"/>
          </p:cNvSpPr>
          <p:nvPr/>
        </p:nvSpPr>
        <p:spPr bwMode="auto">
          <a:xfrm>
            <a:off x="6073775" y="254317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59"/>
          <p:cNvSpPr>
            <a:spLocks noChangeShapeType="1"/>
          </p:cNvSpPr>
          <p:nvPr/>
        </p:nvSpPr>
        <p:spPr bwMode="auto">
          <a:xfrm flipH="1">
            <a:off x="6961188" y="25590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60"/>
          <p:cNvSpPr>
            <a:spLocks noChangeShapeType="1"/>
          </p:cNvSpPr>
          <p:nvPr/>
        </p:nvSpPr>
        <p:spPr bwMode="auto">
          <a:xfrm flipH="1">
            <a:off x="7159625" y="2890838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Line 61"/>
          <p:cNvSpPr>
            <a:spLocks noChangeShapeType="1"/>
          </p:cNvSpPr>
          <p:nvPr/>
        </p:nvSpPr>
        <p:spPr bwMode="auto">
          <a:xfrm flipV="1">
            <a:off x="7115175" y="27114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67" name="Group 62"/>
          <p:cNvGrpSpPr>
            <a:grpSpLocks/>
          </p:cNvGrpSpPr>
          <p:nvPr/>
        </p:nvGrpSpPr>
        <p:grpSpPr bwMode="auto">
          <a:xfrm>
            <a:off x="6686550" y="2295525"/>
            <a:ext cx="282575" cy="304800"/>
            <a:chOff x="1255" y="3461"/>
            <a:chExt cx="178" cy="192"/>
          </a:xfrm>
        </p:grpSpPr>
        <p:sp>
          <p:nvSpPr>
            <p:cNvPr id="61546" name="Oval 63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" name="Text Box 64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1468" name="Group 65"/>
          <p:cNvGrpSpPr>
            <a:grpSpLocks/>
          </p:cNvGrpSpPr>
          <p:nvPr/>
        </p:nvGrpSpPr>
        <p:grpSpPr bwMode="auto">
          <a:xfrm>
            <a:off x="7258050" y="2492375"/>
            <a:ext cx="282575" cy="304800"/>
            <a:chOff x="1851" y="2490"/>
            <a:chExt cx="178" cy="192"/>
          </a:xfrm>
        </p:grpSpPr>
        <p:sp>
          <p:nvSpPr>
            <p:cNvPr id="61544" name="Oval 66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" name="Text Box 67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69" name="Group 68"/>
          <p:cNvGrpSpPr>
            <a:grpSpLocks/>
          </p:cNvGrpSpPr>
          <p:nvPr/>
        </p:nvGrpSpPr>
        <p:grpSpPr bwMode="auto">
          <a:xfrm>
            <a:off x="6180138" y="2509838"/>
            <a:ext cx="282575" cy="304800"/>
            <a:chOff x="1851" y="2490"/>
            <a:chExt cx="178" cy="192"/>
          </a:xfrm>
        </p:grpSpPr>
        <p:sp>
          <p:nvSpPr>
            <p:cNvPr id="61542" name="Oval 69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3" name="Text Box 70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70" name="Group 71"/>
          <p:cNvGrpSpPr>
            <a:grpSpLocks/>
          </p:cNvGrpSpPr>
          <p:nvPr/>
        </p:nvGrpSpPr>
        <p:grpSpPr bwMode="auto">
          <a:xfrm>
            <a:off x="7200900" y="2735263"/>
            <a:ext cx="282575" cy="304800"/>
            <a:chOff x="1851" y="2490"/>
            <a:chExt cx="178" cy="192"/>
          </a:xfrm>
        </p:grpSpPr>
        <p:sp>
          <p:nvSpPr>
            <p:cNvPr id="61540" name="Oval 72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1" name="Text Box 73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61471" name="Group 74"/>
          <p:cNvGrpSpPr>
            <a:grpSpLocks/>
          </p:cNvGrpSpPr>
          <p:nvPr/>
        </p:nvGrpSpPr>
        <p:grpSpPr bwMode="auto">
          <a:xfrm>
            <a:off x="7489825" y="2827338"/>
            <a:ext cx="282575" cy="304800"/>
            <a:chOff x="1851" y="2490"/>
            <a:chExt cx="178" cy="192"/>
          </a:xfrm>
        </p:grpSpPr>
        <p:sp>
          <p:nvSpPr>
            <p:cNvPr id="61538" name="Oval 75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9" name="Text Box 76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4</a:t>
              </a:r>
            </a:p>
          </p:txBody>
        </p:sp>
      </p:grpSp>
      <p:sp>
        <p:nvSpPr>
          <p:cNvPr id="61472" name="Text Box 77"/>
          <p:cNvSpPr txBox="1">
            <a:spLocks noChangeArrowheads="1"/>
          </p:cNvSpPr>
          <p:nvPr/>
        </p:nvSpPr>
        <p:spPr bwMode="auto">
          <a:xfrm>
            <a:off x="4618038" y="3689350"/>
            <a:ext cx="3962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Active Scanning</a:t>
            </a:r>
            <a:r>
              <a:rPr lang="en-US" sz="1600">
                <a:latin typeface="Arial" charset="0"/>
              </a:rPr>
              <a:t>: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 Request frame broadcast from H1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Probes response frame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  <p:sp>
        <p:nvSpPr>
          <p:cNvPr id="61473" name="Oval 80"/>
          <p:cNvSpPr>
            <a:spLocks noChangeArrowheads="1"/>
          </p:cNvSpPr>
          <p:nvPr/>
        </p:nvSpPr>
        <p:spPr bwMode="auto">
          <a:xfrm>
            <a:off x="2208213" y="1484313"/>
            <a:ext cx="2335212" cy="2224087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61474" name="Oval 81"/>
          <p:cNvSpPr>
            <a:spLocks noChangeArrowheads="1"/>
          </p:cNvSpPr>
          <p:nvPr/>
        </p:nvSpPr>
        <p:spPr bwMode="auto">
          <a:xfrm>
            <a:off x="352425" y="1419225"/>
            <a:ext cx="2335213" cy="2224088"/>
          </a:xfrm>
          <a:prstGeom prst="ellipse">
            <a:avLst/>
          </a:prstGeom>
          <a:solidFill>
            <a:srgbClr val="00CCFF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61475" name="Text Box 82"/>
          <p:cNvSpPr txBox="1">
            <a:spLocks noChangeArrowheads="1"/>
          </p:cNvSpPr>
          <p:nvPr/>
        </p:nvSpPr>
        <p:spPr bwMode="auto">
          <a:xfrm>
            <a:off x="3548063" y="235426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61476" name="Text Box 83"/>
          <p:cNvSpPr txBox="1">
            <a:spLocks noChangeArrowheads="1"/>
          </p:cNvSpPr>
          <p:nvPr/>
        </p:nvSpPr>
        <p:spPr bwMode="auto">
          <a:xfrm>
            <a:off x="1839913" y="219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77" name="Text Box 84"/>
          <p:cNvSpPr txBox="1">
            <a:spLocks noChangeArrowheads="1"/>
          </p:cNvSpPr>
          <p:nvPr/>
        </p:nvSpPr>
        <p:spPr bwMode="auto">
          <a:xfrm>
            <a:off x="927100" y="2324100"/>
            <a:ext cx="592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61478" name="Text Box 85"/>
          <p:cNvSpPr txBox="1">
            <a:spLocks noChangeArrowheads="1"/>
          </p:cNvSpPr>
          <p:nvPr/>
        </p:nvSpPr>
        <p:spPr bwMode="auto">
          <a:xfrm>
            <a:off x="2205038" y="320675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61479" name="Text Box 86"/>
          <p:cNvSpPr txBox="1">
            <a:spLocks noChangeArrowheads="1"/>
          </p:cNvSpPr>
          <p:nvPr/>
        </p:nvSpPr>
        <p:spPr bwMode="auto">
          <a:xfrm>
            <a:off x="3846513" y="30099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61480" name="Text Box 87"/>
          <p:cNvSpPr txBox="1">
            <a:spLocks noChangeArrowheads="1"/>
          </p:cNvSpPr>
          <p:nvPr/>
        </p:nvSpPr>
        <p:spPr bwMode="auto">
          <a:xfrm>
            <a:off x="2995613" y="1541463"/>
            <a:ext cx="766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61481" name="Text Box 88"/>
          <p:cNvSpPr txBox="1">
            <a:spLocks noChangeArrowheads="1"/>
          </p:cNvSpPr>
          <p:nvPr/>
        </p:nvSpPr>
        <p:spPr bwMode="auto">
          <a:xfrm>
            <a:off x="1179513" y="1490663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61482" name="Group 89"/>
          <p:cNvGrpSpPr>
            <a:grpSpLocks/>
          </p:cNvGrpSpPr>
          <p:nvPr/>
        </p:nvGrpSpPr>
        <p:grpSpPr bwMode="auto">
          <a:xfrm>
            <a:off x="3054350" y="2039938"/>
            <a:ext cx="842963" cy="600075"/>
            <a:chOff x="1160" y="2192"/>
            <a:chExt cx="589" cy="440"/>
          </a:xfrm>
        </p:grpSpPr>
        <p:pic>
          <p:nvPicPr>
            <p:cNvPr id="61520" name="Picture 90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1" name="AutoShape 91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2" name="Freeform 92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3" name="Freeform 93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4" name="Freeform 94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5" name="Freeform 95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6" name="Freeform 96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Freeform 97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8" name="Freeform 98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9" name="Freeform 99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0" name="Freeform 100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1" name="Freeform 101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2" name="Freeform 102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3" name="Freeform 103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4" name="Freeform 104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5" name="Freeform 105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6" name="Freeform 106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7" name="Freeform 107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3" name="Group 108"/>
          <p:cNvGrpSpPr>
            <a:grpSpLocks/>
          </p:cNvGrpSpPr>
          <p:nvPr/>
        </p:nvGrpSpPr>
        <p:grpSpPr bwMode="auto">
          <a:xfrm>
            <a:off x="1130300" y="2028825"/>
            <a:ext cx="844550" cy="600075"/>
            <a:chOff x="1160" y="2192"/>
            <a:chExt cx="589" cy="440"/>
          </a:xfrm>
        </p:grpSpPr>
        <p:pic>
          <p:nvPicPr>
            <p:cNvPr id="61502" name="Picture 109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3" name="AutoShape 11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11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Freeform 11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Freeform 11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Freeform 11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Freeform 11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Freeform 11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Freeform 11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Freeform 11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Freeform 11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3" name="Freeform 12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4" name="Freeform 12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5" name="Freeform 12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6" name="Freeform 12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7" name="Freeform 12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8" name="Freeform 12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9" name="Freeform 12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84" name="Group 127"/>
          <p:cNvGrpSpPr>
            <a:grpSpLocks/>
          </p:cNvGrpSpPr>
          <p:nvPr/>
        </p:nvGrpSpPr>
        <p:grpSpPr bwMode="auto">
          <a:xfrm>
            <a:off x="2070100" y="2655888"/>
            <a:ext cx="635000" cy="588962"/>
            <a:chOff x="2870" y="1518"/>
            <a:chExt cx="292" cy="320"/>
          </a:xfrm>
        </p:grpSpPr>
        <p:graphicFrame>
          <p:nvGraphicFramePr>
            <p:cNvPr id="61442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61442" name="Clip" r:id="rId7" imgW="819000" imgH="847800" progId="">
                <p:embed/>
              </p:oleObj>
            </a:graphicData>
          </a:graphic>
        </p:graphicFrame>
        <p:graphicFrame>
          <p:nvGraphicFramePr>
            <p:cNvPr id="61443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61443" name="Clip" r:id="rId8" imgW="1266840" imgH="1200240" progId="">
                <p:embed/>
              </p:oleObj>
            </a:graphicData>
          </a:graphic>
        </p:graphicFrame>
      </p:grpSp>
      <p:sp>
        <p:nvSpPr>
          <p:cNvPr id="61485" name="Line 130"/>
          <p:cNvSpPr>
            <a:spLocks noChangeShapeType="1"/>
          </p:cNvSpPr>
          <p:nvPr/>
        </p:nvSpPr>
        <p:spPr bwMode="auto">
          <a:xfrm>
            <a:off x="1701800" y="2571750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6" name="Line 131"/>
          <p:cNvSpPr>
            <a:spLocks noChangeShapeType="1"/>
          </p:cNvSpPr>
          <p:nvPr/>
        </p:nvSpPr>
        <p:spPr bwMode="auto">
          <a:xfrm flipH="1">
            <a:off x="2589213" y="25876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7" name="Line 132"/>
          <p:cNvSpPr>
            <a:spLocks noChangeShapeType="1"/>
          </p:cNvSpPr>
          <p:nvPr/>
        </p:nvSpPr>
        <p:spPr bwMode="auto">
          <a:xfrm flipH="1">
            <a:off x="2787650" y="2919413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8" name="Line 133"/>
          <p:cNvSpPr>
            <a:spLocks noChangeShapeType="1"/>
          </p:cNvSpPr>
          <p:nvPr/>
        </p:nvSpPr>
        <p:spPr bwMode="auto">
          <a:xfrm flipV="1">
            <a:off x="2743200" y="2740025"/>
            <a:ext cx="644525" cy="225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489" name="Group 134"/>
          <p:cNvGrpSpPr>
            <a:grpSpLocks/>
          </p:cNvGrpSpPr>
          <p:nvPr/>
        </p:nvGrpSpPr>
        <p:grpSpPr bwMode="auto">
          <a:xfrm>
            <a:off x="2898775" y="2489200"/>
            <a:ext cx="282575" cy="304800"/>
            <a:chOff x="1255" y="3461"/>
            <a:chExt cx="178" cy="192"/>
          </a:xfrm>
        </p:grpSpPr>
        <p:sp>
          <p:nvSpPr>
            <p:cNvPr id="61500" name="Oval 135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Text Box 136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61490" name="Group 137"/>
          <p:cNvGrpSpPr>
            <a:grpSpLocks/>
          </p:cNvGrpSpPr>
          <p:nvPr/>
        </p:nvGrpSpPr>
        <p:grpSpPr bwMode="auto">
          <a:xfrm>
            <a:off x="2811463" y="2746375"/>
            <a:ext cx="282575" cy="304800"/>
            <a:chOff x="1851" y="2490"/>
            <a:chExt cx="178" cy="192"/>
          </a:xfrm>
        </p:grpSpPr>
        <p:sp>
          <p:nvSpPr>
            <p:cNvPr id="61498" name="Oval 138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9" name="Text Box 139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61491" name="Group 140"/>
          <p:cNvGrpSpPr>
            <a:grpSpLocks/>
          </p:cNvGrpSpPr>
          <p:nvPr/>
        </p:nvGrpSpPr>
        <p:grpSpPr bwMode="auto">
          <a:xfrm>
            <a:off x="3097213" y="2852738"/>
            <a:ext cx="282575" cy="304800"/>
            <a:chOff x="1851" y="2490"/>
            <a:chExt cx="178" cy="192"/>
          </a:xfrm>
        </p:grpSpPr>
        <p:sp>
          <p:nvSpPr>
            <p:cNvPr id="61496" name="Oval 141"/>
            <p:cNvSpPr>
              <a:spLocks noChangeArrowheads="1"/>
            </p:cNvSpPr>
            <p:nvPr/>
          </p:nvSpPr>
          <p:spPr bwMode="auto">
            <a:xfrm>
              <a:off x="1861" y="251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Text Box 142"/>
            <p:cNvSpPr txBox="1">
              <a:spLocks noChangeArrowheads="1"/>
            </p:cNvSpPr>
            <p:nvPr/>
          </p:nvSpPr>
          <p:spPr bwMode="auto">
            <a:xfrm>
              <a:off x="1851" y="2490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61492" name="Group 143"/>
          <p:cNvGrpSpPr>
            <a:grpSpLocks/>
          </p:cNvGrpSpPr>
          <p:nvPr/>
        </p:nvGrpSpPr>
        <p:grpSpPr bwMode="auto">
          <a:xfrm>
            <a:off x="1731963" y="2462213"/>
            <a:ext cx="282575" cy="304800"/>
            <a:chOff x="1255" y="3461"/>
            <a:chExt cx="178" cy="192"/>
          </a:xfrm>
        </p:grpSpPr>
        <p:sp>
          <p:nvSpPr>
            <p:cNvPr id="61494" name="Oval 144"/>
            <p:cNvSpPr>
              <a:spLocks noChangeArrowheads="1"/>
            </p:cNvSpPr>
            <p:nvPr/>
          </p:nvSpPr>
          <p:spPr bwMode="auto">
            <a:xfrm>
              <a:off x="1274" y="3494"/>
              <a:ext cx="151" cy="1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Text Box 145"/>
            <p:cNvSpPr txBox="1">
              <a:spLocks noChangeArrowheads="1"/>
            </p:cNvSpPr>
            <p:nvPr/>
          </p:nvSpPr>
          <p:spPr bwMode="auto">
            <a:xfrm>
              <a:off x="1255" y="3461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atin typeface="Arial" charset="0"/>
                </a:rPr>
                <a:t>1</a:t>
              </a:r>
            </a:p>
          </p:txBody>
        </p:sp>
      </p:grpSp>
      <p:sp>
        <p:nvSpPr>
          <p:cNvPr id="61493" name="Text Box 146"/>
          <p:cNvSpPr txBox="1">
            <a:spLocks noChangeArrowheads="1"/>
          </p:cNvSpPr>
          <p:nvPr/>
        </p:nvSpPr>
        <p:spPr bwMode="auto">
          <a:xfrm>
            <a:off x="265113" y="3703638"/>
            <a:ext cx="411638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000" i="1" u="sng">
                <a:solidFill>
                  <a:srgbClr val="FF3300"/>
                </a:solidFill>
                <a:latin typeface="Arial" charset="0"/>
              </a:rPr>
              <a:t>Passive Scanning:</a:t>
            </a:r>
            <a:r>
              <a:rPr lang="en-US" sz="1600" u="sng">
                <a:latin typeface="Arial" charset="0"/>
              </a:rPr>
              <a:t>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beacon frames sent from APs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Request frame sent: H1 to selected AP </a:t>
            </a:r>
          </a:p>
          <a:p>
            <a:pPr marL="342900" indent="-342900" eaLnBrk="1" hangingPunct="1">
              <a:buFontTx/>
              <a:buAutoNum type="arabicParenBoth"/>
            </a:pPr>
            <a:r>
              <a:rPr lang="en-US">
                <a:latin typeface="Arial" charset="0"/>
              </a:rPr>
              <a:t>association Response frame sent: selected AP to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ECD8109-C121-4589-BCEA-4B2665421ED0}" type="slidenum">
              <a:rPr lang="en-US"/>
              <a:pPr/>
              <a:t>27</a:t>
            </a:fld>
            <a:endParaRPr lang="en-US"/>
          </a:p>
        </p:txBody>
      </p:sp>
      <p:sp>
        <p:nvSpPr>
          <p:cNvPr id="6350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mtClean="0"/>
              <a:t>IEEE 802.11: multiple access</a:t>
            </a:r>
          </a:p>
        </p:txBody>
      </p:sp>
      <p:sp>
        <p:nvSpPr>
          <p:cNvPr id="63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 smtClean="0"/>
              <a:t>avoid collisions: 2</a:t>
            </a:r>
            <a:r>
              <a:rPr lang="en-US" sz="2400" baseline="30000" smtClean="0"/>
              <a:t>+</a:t>
            </a:r>
            <a:r>
              <a:rPr lang="en-US" sz="2400" smtClean="0"/>
              <a:t> nodes </a:t>
            </a:r>
            <a:r>
              <a:rPr lang="en-US" sz="2400" smtClean="0">
                <a:sym typeface="Symbol" pitchFamily="-111" charset="2"/>
              </a:rPr>
              <a:t>transmitting at same time</a:t>
            </a:r>
          </a:p>
          <a:p>
            <a:r>
              <a:rPr lang="en-US" sz="2400" smtClean="0">
                <a:sym typeface="Symbol" pitchFamily="-111" charset="2"/>
              </a:rPr>
              <a:t>802.11: CSMA - sense before transmitting</a:t>
            </a:r>
          </a:p>
          <a:p>
            <a:pPr lvl="1"/>
            <a:r>
              <a:rPr lang="en-US" sz="2000" smtClean="0"/>
              <a:t>don’t collide with ongoing transmission by other node</a:t>
            </a:r>
          </a:p>
          <a:p>
            <a:r>
              <a:rPr lang="en-US" sz="2400" smtClean="0"/>
              <a:t>802.11: </a:t>
            </a:r>
            <a:r>
              <a:rPr lang="en-US" sz="2400" i="1" smtClean="0"/>
              <a:t>no</a:t>
            </a:r>
            <a:r>
              <a:rPr lang="en-US" sz="2400" smtClean="0"/>
              <a:t> collision detection!</a:t>
            </a:r>
          </a:p>
          <a:p>
            <a:pPr lvl="1"/>
            <a:r>
              <a:rPr lang="en-US" sz="2000" smtClean="0"/>
              <a:t>difficult to receive (sense collisions) when transmitting due to weak received signals (fading)</a:t>
            </a:r>
          </a:p>
          <a:p>
            <a:pPr lvl="1"/>
            <a:r>
              <a:rPr lang="en-US" sz="2000" smtClean="0"/>
              <a:t>can’t sense all collisions in any case: hidden terminal, fading</a:t>
            </a:r>
          </a:p>
          <a:p>
            <a:pPr lvl="1"/>
            <a:r>
              <a:rPr lang="en-US" sz="2000" smtClean="0"/>
              <a:t>goal: </a:t>
            </a:r>
            <a:r>
              <a:rPr lang="en-US" sz="2000" i="1" smtClean="0">
                <a:solidFill>
                  <a:srgbClr val="FF0000"/>
                </a:solidFill>
              </a:rPr>
              <a:t>avoid collisions:</a:t>
            </a:r>
            <a:r>
              <a:rPr lang="en-US" sz="2000" smtClean="0"/>
              <a:t> CSMA/C(ollision)A(voidance)</a:t>
            </a:r>
            <a:endParaRPr lang="en-US" sz="2000" smtClean="0">
              <a:solidFill>
                <a:srgbClr val="FF0000"/>
              </a:solidFill>
            </a:endParaRPr>
          </a:p>
        </p:txBody>
      </p:sp>
      <p:grpSp>
        <p:nvGrpSpPr>
          <p:cNvPr id="63506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63507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63526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63500" name="Object 1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500" name="Clip" r:id="rId4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501" name="Object 1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501" name="Clip" r:id="rId5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27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3528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8" name="Object 1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8" name="Clip" r:id="rId6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9" name="Object 1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9" name="Clip" r:id="rId7" imgW="1266840" imgH="1200240" progId="">
                    <p:embed/>
                  </p:oleObj>
                </a:graphicData>
              </a:graphic>
            </p:graphicFrame>
          </p:grpSp>
          <p:grpSp>
            <p:nvGrpSpPr>
              <p:cNvPr id="63529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63496" name="Object 8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496" name="Clip" r:id="rId8" imgW="819000" imgH="847800" progId="">
                    <p:embed/>
                  </p:oleObj>
                </a:graphicData>
              </a:graphic>
            </p:graphicFrame>
            <p:graphicFrame>
              <p:nvGraphicFramePr>
                <p:cNvPr id="63497" name="Object 9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497" name="Clip" r:id="rId9" imgW="1266840" imgH="1200240" progId="">
                    <p:embed/>
                  </p:oleObj>
                </a:graphicData>
              </a:graphic>
            </p:graphicFrame>
          </p:grpSp>
          <p:sp>
            <p:nvSpPr>
              <p:cNvPr id="63530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1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32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63533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63534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63508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63509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63520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4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4" name="Clip" r:id="rId10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5" name="Object 7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5" name="Clip" r:id="rId11" imgW="1266840" imgH="1200240" progId="">
                      <p:embed/>
                    </p:oleObj>
                  </a:graphicData>
                </a:graphic>
              </p:graphicFrame>
            </p:grpSp>
            <p:grpSp>
              <p:nvGrpSpPr>
                <p:cNvPr id="63521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2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2" name="Clip" r:id="rId12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3" name="Object 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3" name="Clip" r:id="rId13" imgW="1266840" imgH="1200240" progId="">
                      <p:embed/>
                    </p:oleObj>
                  </a:graphicData>
                </a:graphic>
              </p:graphicFrame>
            </p:grpSp>
            <p:sp>
              <p:nvSpPr>
                <p:cNvPr id="6352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6352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6352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63525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63490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3490" name="Clip" r:id="rId14" imgW="819000" imgH="847800" progId="">
                      <p:embed/>
                    </p:oleObj>
                  </a:graphicData>
                </a:graphic>
              </p:graphicFrame>
              <p:graphicFrame>
                <p:nvGraphicFramePr>
                  <p:cNvPr id="63491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3491" name="Clip" r:id="rId15" imgW="1266840" imgH="1200240" progId="">
                      <p:embed/>
                    </p:oleObj>
                  </a:graphicData>
                </a:graphic>
              </p:graphicFrame>
            </p:grpSp>
          </p:grpSp>
          <p:sp>
            <p:nvSpPr>
              <p:cNvPr id="63510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63511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2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3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4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63515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6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63517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8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3519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D26B52E-679B-434B-8B56-ADEFC47AE713}" type="slidenum">
              <a:rPr lang="en-US"/>
              <a:pPr/>
              <a:t>28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IEEE 802.11 MAC Protocol: CSMA/CA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13" y="1354138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802.11 sender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1 </a:t>
            </a:r>
            <a:r>
              <a:rPr lang="en-US" sz="2000" smtClean="0">
                <a:solidFill>
                  <a:schemeClr val="accent2"/>
                </a:solidFill>
              </a:rPr>
              <a:t>if sense channel idle</a:t>
            </a:r>
            <a:r>
              <a:rPr lang="en-US" sz="2000" smtClean="0"/>
              <a:t> for </a:t>
            </a:r>
            <a:r>
              <a:rPr lang="en-US" sz="2000" b="1" smtClean="0"/>
              <a:t>DIFS</a:t>
            </a:r>
            <a:r>
              <a:rPr lang="en-US" sz="2000" smtClean="0"/>
              <a:t>  </a:t>
            </a:r>
            <a:r>
              <a:rPr lang="en-US" sz="2000" smtClean="0">
                <a:solidFill>
                  <a:schemeClr val="accent2"/>
                </a:solidFill>
              </a:rPr>
              <a:t>then</a:t>
            </a:r>
            <a:r>
              <a:rPr lang="en-US" sz="2000" smtClean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2 if</a:t>
            </a:r>
            <a:r>
              <a:rPr lang="en-US" sz="20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sense channel busy then</a:t>
            </a:r>
            <a:r>
              <a:rPr lang="en-US" sz="2000" smtClean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start random backoff time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 smtClean="0"/>
              <a:t>if no ACK, increase random backoff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802.11 receiver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- </a:t>
            </a:r>
            <a:r>
              <a:rPr lang="en-US" sz="2000" smtClean="0">
                <a:solidFill>
                  <a:schemeClr val="accent2"/>
                </a:solidFill>
              </a:rPr>
              <a:t>if frame received OK</a:t>
            </a:r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chemeClr val="accent2"/>
                </a:solidFill>
              </a:rPr>
              <a:t>   </a:t>
            </a:r>
            <a:r>
              <a:rPr lang="en-US" sz="2000" smtClean="0"/>
              <a:t>return ACK after </a:t>
            </a:r>
            <a:r>
              <a:rPr lang="en-US" sz="2000" b="1" smtClean="0"/>
              <a:t>SIFS </a:t>
            </a:r>
            <a:r>
              <a:rPr lang="en-US" sz="2000" smtClean="0"/>
              <a:t>(ACK needed </a:t>
            </a:r>
          </a:p>
          <a:p>
            <a:pPr>
              <a:buFont typeface="ZapfDingbats" pitchFamily="82" charset="2"/>
              <a:buNone/>
            </a:pPr>
            <a:r>
              <a:rPr lang="en-US" sz="2000" smtClean="0"/>
              <a:t>due to hidden terminal problem) </a:t>
            </a:r>
            <a:endParaRPr lang="en-US" sz="2400" b="1" smtClean="0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>
            <a:off x="6381750" y="15382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301038" y="1525588"/>
            <a:ext cx="0" cy="333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5972175" y="1181100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810500" y="1190625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86425" y="1835150"/>
            <a:ext cx="2616200" cy="1690688"/>
            <a:chOff x="3614" y="1617"/>
            <a:chExt cx="1648" cy="1065"/>
          </a:xfrm>
        </p:grpSpPr>
        <p:grpSp>
          <p:nvGrpSpPr>
            <p:cNvPr id="65554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65558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9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65555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65556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57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369050" y="3535363"/>
            <a:ext cx="2563813" cy="923925"/>
            <a:chOff x="4044" y="2688"/>
            <a:chExt cx="1615" cy="582"/>
          </a:xfrm>
        </p:grpSpPr>
        <p:sp>
          <p:nvSpPr>
            <p:cNvPr id="65549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SIFS</a:t>
              </a:r>
            </a:p>
          </p:txBody>
        </p:sp>
        <p:sp>
          <p:nvSpPr>
            <p:cNvPr id="65550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1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65552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5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  <p:sp>
        <p:nvSpPr>
          <p:cNvPr id="65548" name="Text Box 25"/>
          <p:cNvSpPr txBox="1">
            <a:spLocks noChangeArrowheads="1"/>
          </p:cNvSpPr>
          <p:nvPr/>
        </p:nvSpPr>
        <p:spPr bwMode="auto">
          <a:xfrm>
            <a:off x="5402263" y="5129213"/>
            <a:ext cx="3619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Distributed Inter-frame Spacing (DIFS) </a:t>
            </a:r>
          </a:p>
          <a:p>
            <a:r>
              <a:rPr lang="en-US" sz="1400"/>
              <a:t>Short Inter-frame Spacing (SIFS)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FAD3AE1-679E-41EF-9AD0-C7C4E121A9E5}" type="slidenum">
              <a:rPr lang="en-US"/>
              <a:pPr/>
              <a:t>29</a:t>
            </a:fld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Hidden Terminal Problem in WLANs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7590" name="Picture 4" descr="fig06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8" y="1619250"/>
            <a:ext cx="56102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7065A02-9C30-413B-92CA-B3E7ABE7A06A}" type="slidenum">
              <a:rPr lang="en-US"/>
              <a:pPr/>
              <a:t>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mtClean="0"/>
              <a:t>(2) Early Packet Discard (EPD):</a:t>
            </a:r>
          </a:p>
          <a:p>
            <a:pPr lvl="1">
              <a:buFontTx/>
              <a:buChar char="-"/>
            </a:pPr>
            <a:r>
              <a:rPr lang="en-US" smtClean="0"/>
              <a:t>when buffer exceeds a threshold, drop complete IP datragrams</a:t>
            </a:r>
          </a:p>
          <a:p>
            <a:pPr lvl="1">
              <a:buFontTx/>
              <a:buChar char="-"/>
            </a:pPr>
            <a:r>
              <a:rPr lang="en-US" smtClean="0"/>
              <a:t>problem of fairness: the shorter the datagram, the higher the probability of drop</a:t>
            </a:r>
          </a:p>
          <a:p>
            <a:r>
              <a:rPr lang="en-US" smtClean="0"/>
              <a:t>(3) add fairness using fair buffer allocation (FBA):</a:t>
            </a:r>
          </a:p>
          <a:p>
            <a:pPr lvl="1"/>
            <a:r>
              <a:rPr lang="en-US" smtClean="0"/>
              <a:t>when EPD is invoked drop from connections using more than their fair 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49FE127-60E6-4665-B431-DAA0007554C2}" type="slidenum">
              <a:rPr lang="en-US"/>
              <a:pPr/>
              <a:t>30</a:t>
            </a:fld>
            <a:endParaRPr lang="en-US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r>
              <a:rPr lang="en-US" smtClean="0"/>
              <a:t>Avoiding collisions: RTS/CTS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511300"/>
            <a:ext cx="7772400" cy="36115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idea:</a:t>
            </a:r>
            <a:r>
              <a:rPr lang="en-US" sz="2400" smtClean="0"/>
              <a:t> </a:t>
            </a:r>
            <a:r>
              <a:rPr lang="en-US" sz="2000" smtClean="0"/>
              <a:t> allow sender to “reserve” channel rather than random access of data frames: avoid  collisions of long  data frames</a:t>
            </a:r>
          </a:p>
          <a:p>
            <a:r>
              <a:rPr lang="en-US" sz="2000" smtClean="0"/>
              <a:t>sender first transmits </a:t>
            </a:r>
            <a:r>
              <a:rPr lang="en-US" sz="2000" i="1" smtClean="0"/>
              <a:t>small</a:t>
            </a:r>
            <a:r>
              <a:rPr lang="en-US" sz="2000" smtClean="0"/>
              <a:t> request-to-send (RTS) packets to BS using CSMA</a:t>
            </a:r>
          </a:p>
          <a:p>
            <a:pPr lvl="1"/>
            <a:r>
              <a:rPr lang="en-US" sz="2000" smtClean="0"/>
              <a:t>RTSs may still collide with each other (but they’re short)</a:t>
            </a:r>
          </a:p>
          <a:p>
            <a:r>
              <a:rPr lang="en-US" sz="2000" smtClean="0"/>
              <a:t>BS broadcasts clear-to-send (CTS) in response to RTS</a:t>
            </a:r>
          </a:p>
          <a:p>
            <a:r>
              <a:rPr lang="en-US" sz="2000" smtClean="0"/>
              <a:t>RTS heard by all nodes</a:t>
            </a:r>
          </a:p>
          <a:p>
            <a:pPr lvl="1"/>
            <a:r>
              <a:rPr lang="en-US" sz="2000" smtClean="0"/>
              <a:t>sender transmits data frame</a:t>
            </a:r>
          </a:p>
          <a:p>
            <a:pPr lvl="1"/>
            <a:r>
              <a:rPr lang="en-US" sz="2000" smtClean="0"/>
              <a:t>other stations defer transmissions </a:t>
            </a:r>
          </a:p>
          <a:p>
            <a:pPr lvl="1">
              <a:buFont typeface="ZapfDingbats" pitchFamily="82" charset="2"/>
              <a:buNone/>
            </a:pPr>
            <a:endParaRPr lang="en-US" sz="2000" smtClean="0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1770063" y="5030788"/>
            <a:ext cx="5653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avoid data frame collisions completely </a:t>
            </a:r>
          </a:p>
          <a:p>
            <a:pPr algn="ctr"/>
            <a:r>
              <a:rPr lang="en-US" sz="2400"/>
              <a:t>using small reservation packets!</a:t>
            </a:r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1660525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16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9BD7113-FF6C-4B84-9139-F2B80EA00C5D}" type="slidenum">
              <a:rPr lang="en-US"/>
              <a:pPr/>
              <a:t>31</a:t>
            </a:fld>
            <a:endParaRPr lang="en-US"/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1143000"/>
          </a:xfrm>
        </p:spPr>
        <p:txBody>
          <a:bodyPr/>
          <a:lstStyle/>
          <a:p>
            <a:r>
              <a:rPr lang="en-US" sz="3200" smtClean="0"/>
              <a:t>Collision Avoidance: RTS-CTS exchange</a:t>
            </a:r>
          </a:p>
        </p:txBody>
      </p:sp>
      <p:sp>
        <p:nvSpPr>
          <p:cNvPr id="71689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>
              <a:latin typeface="Times New Roman" pitchFamily="-111" charset="0"/>
            </a:endParaRPr>
          </a:p>
        </p:txBody>
      </p:sp>
      <p:sp>
        <p:nvSpPr>
          <p:cNvPr id="71690" name="Text Box 15"/>
          <p:cNvSpPr txBox="1">
            <a:spLocks noChangeArrowheads="1"/>
          </p:cNvSpPr>
          <p:nvPr/>
        </p:nvSpPr>
        <p:spPr bwMode="auto">
          <a:xfrm>
            <a:off x="4624388" y="1393825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AP</a:t>
            </a:r>
          </a:p>
        </p:txBody>
      </p:sp>
      <p:grpSp>
        <p:nvGrpSpPr>
          <p:cNvPr id="71691" name="Group 16"/>
          <p:cNvGrpSpPr>
            <a:grpSpLocks/>
          </p:cNvGrpSpPr>
          <p:nvPr/>
        </p:nvGrpSpPr>
        <p:grpSpPr bwMode="auto">
          <a:xfrm>
            <a:off x="4202113" y="1109663"/>
            <a:ext cx="782637" cy="571500"/>
            <a:chOff x="1160" y="2192"/>
            <a:chExt cx="589" cy="440"/>
          </a:xfrm>
        </p:grpSpPr>
        <p:pic>
          <p:nvPicPr>
            <p:cNvPr id="71724" name="Picture 17" descr="31u_bnrz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6" name="Freeform 19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7" name="Freeform 20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8" name="Freeform 21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9" name="Freeform 22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0" name="Freeform 23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1" name="Freeform 24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2" name="Freeform 25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3" name="Freeform 26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4" name="Freeform 27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5" name="Freeform 28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6" name="Freeform 29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7" name="Freeform 30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8" name="Freeform 31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9" name="Freeform 32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0" name="Freeform 33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1" name="Freeform 34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692" name="Group 35"/>
          <p:cNvGrpSpPr>
            <a:grpSpLocks/>
          </p:cNvGrpSpPr>
          <p:nvPr/>
        </p:nvGrpSpPr>
        <p:grpSpPr bwMode="auto">
          <a:xfrm>
            <a:off x="1701800" y="1128713"/>
            <a:ext cx="415925" cy="511175"/>
            <a:chOff x="2870" y="1518"/>
            <a:chExt cx="292" cy="320"/>
          </a:xfrm>
        </p:grpSpPr>
        <p:graphicFrame>
          <p:nvGraphicFramePr>
            <p:cNvPr id="7168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4" name="Clip" r:id="rId5" imgW="819000" imgH="847800" progId="">
                <p:embed/>
              </p:oleObj>
            </a:graphicData>
          </a:graphic>
        </p:graphicFrame>
        <p:graphicFrame>
          <p:nvGraphicFramePr>
            <p:cNvPr id="7168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5" name="Clip" r:id="rId6" imgW="1266840" imgH="1200240" progId="">
                <p:embed/>
              </p:oleObj>
            </a:graphicData>
          </a:graphic>
        </p:graphicFrame>
      </p:grpSp>
      <p:grpSp>
        <p:nvGrpSpPr>
          <p:cNvPr id="71693" name="Group 38"/>
          <p:cNvGrpSpPr>
            <a:grpSpLocks/>
          </p:cNvGrpSpPr>
          <p:nvPr/>
        </p:nvGrpSpPr>
        <p:grpSpPr bwMode="auto">
          <a:xfrm>
            <a:off x="8029575" y="1098550"/>
            <a:ext cx="415925" cy="511175"/>
            <a:chOff x="2870" y="1518"/>
            <a:chExt cx="292" cy="320"/>
          </a:xfrm>
        </p:grpSpPr>
        <p:graphicFrame>
          <p:nvGraphicFramePr>
            <p:cNvPr id="71682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1682" name="Clip" r:id="rId7" imgW="819000" imgH="847800" progId="">
                <p:embed/>
              </p:oleObj>
            </a:graphicData>
          </a:graphic>
        </p:graphicFrame>
        <p:graphicFrame>
          <p:nvGraphicFramePr>
            <p:cNvPr id="71683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1683" name="Clip" r:id="rId8" imgW="1266840" imgH="1200240" progId="">
                <p:embed/>
              </p:oleObj>
            </a:graphicData>
          </a:graphic>
        </p:graphicFrame>
      </p:grpSp>
      <p:sp>
        <p:nvSpPr>
          <p:cNvPr id="71694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1695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1696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697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71698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71719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71722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723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996 w 2996"/>
                  <a:gd name="T3" fmla="*/ 298 h 461"/>
                  <a:gd name="T4" fmla="*/ 2996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20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21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RTS(B)</a:t>
              </a:r>
            </a:p>
          </p:txBody>
        </p:sp>
      </p:grp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71713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996 w 2996"/>
                <a:gd name="T3" fmla="*/ 298 h 461"/>
                <a:gd name="T4" fmla="*/ 2996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4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RTS(A)</a:t>
              </a:r>
            </a:p>
          </p:txBody>
        </p:sp>
        <p:sp>
          <p:nvSpPr>
            <p:cNvPr id="71715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6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7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  <p:sp>
          <p:nvSpPr>
            <p:cNvPr id="71718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CTS(A)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71707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08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DATA (A)</a:t>
              </a:r>
            </a:p>
          </p:txBody>
        </p:sp>
        <p:sp>
          <p:nvSpPr>
            <p:cNvPr id="71709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0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11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  <p:sp>
          <p:nvSpPr>
            <p:cNvPr id="71712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ACK(A)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71705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6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sp>
        <p:nvSpPr>
          <p:cNvPr id="71703" name="Line 71"/>
          <p:cNvSpPr>
            <a:spLocks noChangeShapeType="1"/>
          </p:cNvSpPr>
          <p:nvPr/>
        </p:nvSpPr>
        <p:spPr bwMode="auto">
          <a:xfrm>
            <a:off x="8428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04" name="Text Box 72"/>
          <p:cNvSpPr txBox="1">
            <a:spLocks noChangeArrowheads="1"/>
          </p:cNvSpPr>
          <p:nvPr/>
        </p:nvSpPr>
        <p:spPr bwMode="auto">
          <a:xfrm>
            <a:off x="8015288" y="4689475"/>
            <a:ext cx="7953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2EF76C5-C59F-49EA-B6F6-7E292317A561}" type="slidenum">
              <a:rPr lang="en-US"/>
              <a:pPr/>
              <a:t>32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3734" name="Picture 4" descr="fig06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261938"/>
            <a:ext cx="5610225" cy="601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400050" y="6411913"/>
            <a:ext cx="4238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Check Animations on-line (applet &amp; ns)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C0529C6-D92A-4B31-B7E1-AB4CC6ADD115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75780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75790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75791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75792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75793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75794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75795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75796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5797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75798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75799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0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1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2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3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4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5805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5806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75807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5808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sp>
        <p:nvSpPr>
          <p:cNvPr id="75781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frame: addressing</a:t>
            </a:r>
          </a:p>
        </p:txBody>
      </p:sp>
      <p:sp>
        <p:nvSpPr>
          <p:cNvPr id="75782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75783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4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5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75786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7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75788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75789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78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A898B81-5FCD-47B6-84EB-57CE0DD0583E}" type="slidenum">
              <a:rPr lang="en-US"/>
              <a:pPr/>
              <a:t>34</a:t>
            </a:fld>
            <a:endParaRPr lang="en-US"/>
          </a:p>
        </p:txBody>
      </p:sp>
      <p:sp>
        <p:nvSpPr>
          <p:cNvPr id="77832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34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7835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77936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37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77836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77921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77923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4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5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26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-111" charset="0"/>
                </a:endParaRPr>
              </a:p>
            </p:txBody>
          </p:sp>
          <p:sp>
            <p:nvSpPr>
              <p:cNvPr id="77927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928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793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4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5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7929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793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1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932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7922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77837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77901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77902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77903" name="Picture 33" descr="31u_bnrz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4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3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4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5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6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8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9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0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7838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77828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7828" name="Clip" r:id="rId5" imgW="819000" imgH="847800" progId="">
                <p:embed/>
              </p:oleObj>
            </a:graphicData>
          </a:graphic>
        </p:graphicFrame>
        <p:graphicFrame>
          <p:nvGraphicFramePr>
            <p:cNvPr id="77829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7829" name="Clip" r:id="rId6" imgW="1266840" imgH="1200240" progId="">
                <p:embed/>
              </p:oleObj>
            </a:graphicData>
          </a:graphic>
        </p:graphicFrame>
      </p:grpSp>
      <p:grpSp>
        <p:nvGrpSpPr>
          <p:cNvPr id="77839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77826" name="Object 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77826" name="Clip" r:id="rId7" imgW="819000" imgH="847800" progId="">
                <p:embed/>
              </p:oleObj>
            </a:graphicData>
          </a:graphic>
        </p:graphicFrame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77827" name="Clip" r:id="rId8" imgW="1266840" imgH="1200240" progId="">
                <p:embed/>
              </p:oleObj>
            </a:graphicData>
          </a:graphic>
        </p:graphicFrame>
      </p:grpSp>
      <p:sp>
        <p:nvSpPr>
          <p:cNvPr id="77840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77841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11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77872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3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4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75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76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77877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8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79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80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77898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9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900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81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77895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6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7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82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77892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3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4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83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84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77889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0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91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85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77886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77887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77888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77845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47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R1 MAC addr  AP MAC addr </a:t>
              </a:r>
            </a:p>
          </p:txBody>
        </p:sp>
        <p:sp>
          <p:nvSpPr>
            <p:cNvPr id="77850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51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852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7853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77869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70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71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4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77866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7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8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5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77863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4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5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56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77860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1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862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7857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77858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77859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  <p:sp>
        <p:nvSpPr>
          <p:cNvPr id="77844" name="Rectangle 159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2EB2B99-B207-44D4-AABC-29AF67267B1C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79876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79908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  <p:sp>
          <p:nvSpPr>
            <p:cNvPr id="79909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duration</a:t>
              </a:r>
            </a:p>
          </p:txBody>
        </p:sp>
        <p:sp>
          <p:nvSpPr>
            <p:cNvPr id="79910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79911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79912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79913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79914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9915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payload</a:t>
              </a:r>
            </a:p>
          </p:txBody>
        </p:sp>
        <p:sp>
          <p:nvSpPr>
            <p:cNvPr id="79916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CRC</a:t>
              </a:r>
            </a:p>
          </p:txBody>
        </p:sp>
        <p:sp>
          <p:nvSpPr>
            <p:cNvPr id="79917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18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19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0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1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2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923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6</a:t>
              </a:r>
            </a:p>
          </p:txBody>
        </p:sp>
        <p:sp>
          <p:nvSpPr>
            <p:cNvPr id="79924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0 - 2312</a:t>
              </a:r>
            </a:p>
          </p:txBody>
        </p:sp>
        <p:sp>
          <p:nvSpPr>
            <p:cNvPr id="79925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9926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control</a:t>
              </a:r>
            </a:p>
          </p:txBody>
        </p:sp>
      </p:grpSp>
      <p:grpSp>
        <p:nvGrpSpPr>
          <p:cNvPr id="79877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79886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79887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79888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Subtype</a:t>
              </a:r>
            </a:p>
          </p:txBody>
        </p:sp>
        <p:sp>
          <p:nvSpPr>
            <p:cNvPr id="79889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AP</a:t>
              </a:r>
            </a:p>
          </p:txBody>
        </p:sp>
        <p:sp>
          <p:nvSpPr>
            <p:cNvPr id="79890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frag</a:t>
              </a:r>
            </a:p>
          </p:txBody>
        </p:sp>
        <p:sp>
          <p:nvSpPr>
            <p:cNvPr id="79891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WEP</a:t>
              </a:r>
            </a:p>
          </p:txBody>
        </p:sp>
        <p:sp>
          <p:nvSpPr>
            <p:cNvPr id="79892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data</a:t>
              </a:r>
            </a:p>
          </p:txBody>
        </p:sp>
        <p:sp>
          <p:nvSpPr>
            <p:cNvPr id="79893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mgt</a:t>
              </a:r>
            </a:p>
          </p:txBody>
        </p:sp>
        <p:sp>
          <p:nvSpPr>
            <p:cNvPr id="79894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Retry</a:t>
              </a:r>
            </a:p>
          </p:txBody>
        </p:sp>
        <p:sp>
          <p:nvSpPr>
            <p:cNvPr id="79895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Rsvd</a:t>
              </a:r>
            </a:p>
          </p:txBody>
        </p:sp>
        <p:sp>
          <p:nvSpPr>
            <p:cNvPr id="79896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charset="0"/>
                </a:rPr>
                <a:t>version</a:t>
              </a:r>
            </a:p>
          </p:txBody>
        </p:sp>
        <p:sp>
          <p:nvSpPr>
            <p:cNvPr id="79897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898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2</a:t>
              </a:r>
            </a:p>
          </p:txBody>
        </p:sp>
        <p:sp>
          <p:nvSpPr>
            <p:cNvPr id="79899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4</a:t>
              </a:r>
            </a:p>
          </p:txBody>
        </p:sp>
        <p:sp>
          <p:nvSpPr>
            <p:cNvPr id="79900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1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2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3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4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5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6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79907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1</a:t>
              </a:r>
            </a:p>
          </p:txBody>
        </p:sp>
      </p:grpSp>
      <p:sp>
        <p:nvSpPr>
          <p:cNvPr id="79878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64 w 5489"/>
              <a:gd name="T1" fmla="*/ 0 h 672"/>
              <a:gd name="T2" fmla="*/ 0 w 5489"/>
              <a:gd name="T3" fmla="*/ 664 h 672"/>
              <a:gd name="T4" fmla="*/ 5392 w 5489"/>
              <a:gd name="T5" fmla="*/ 672 h 672"/>
              <a:gd name="T6" fmla="*/ 584 w 5489"/>
              <a:gd name="T7" fmla="*/ 0 h 672"/>
              <a:gd name="T8" fmla="*/ 64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Rectangle 48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u="sng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79880" name="Text Box 49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duration of reserved </a:t>
            </a:r>
          </a:p>
          <a:p>
            <a:r>
              <a:rPr lang="en-US"/>
              <a:t>transmission time (RTS/CTS)</a:t>
            </a:r>
          </a:p>
        </p:txBody>
      </p:sp>
      <p:sp>
        <p:nvSpPr>
          <p:cNvPr id="79881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2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reliable ARQ)</a:t>
            </a:r>
          </a:p>
        </p:txBody>
      </p:sp>
      <p:sp>
        <p:nvSpPr>
          <p:cNvPr id="79883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4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5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19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285EC34-5FA2-42EE-8FB6-5278E13A0007}" type="slidenum">
              <a:rPr lang="en-US"/>
              <a:pPr/>
              <a:t>36</a:t>
            </a:fld>
            <a:endParaRPr lang="en-US"/>
          </a:p>
        </p:txBody>
      </p:sp>
      <p:sp>
        <p:nvSpPr>
          <p:cNvPr id="81930" name="Oval 2"/>
          <p:cNvSpPr>
            <a:spLocks noChangeArrowheads="1"/>
          </p:cNvSpPr>
          <p:nvPr/>
        </p:nvSpPr>
        <p:spPr bwMode="auto">
          <a:xfrm>
            <a:off x="6397625" y="3155950"/>
            <a:ext cx="2335213" cy="2224088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/>
          </a:p>
        </p:txBody>
      </p:sp>
      <p:sp>
        <p:nvSpPr>
          <p:cNvPr id="81931" name="Oval 3"/>
          <p:cNvSpPr>
            <a:spLocks noChangeArrowheads="1"/>
          </p:cNvSpPr>
          <p:nvPr/>
        </p:nvSpPr>
        <p:spPr bwMode="auto">
          <a:xfrm>
            <a:off x="4541838" y="3090863"/>
            <a:ext cx="2335212" cy="2224087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81932" name="Group 4"/>
          <p:cNvGrpSpPr>
            <a:grpSpLocks/>
          </p:cNvGrpSpPr>
          <p:nvPr/>
        </p:nvGrpSpPr>
        <p:grpSpPr bwMode="auto">
          <a:xfrm>
            <a:off x="4748213" y="4268788"/>
            <a:ext cx="617537" cy="654050"/>
            <a:chOff x="2870" y="1518"/>
            <a:chExt cx="292" cy="320"/>
          </a:xfrm>
        </p:grpSpPr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6" name="Clip" r:id="rId4" imgW="819000" imgH="847800" progId="">
                <p:embed/>
              </p:oleObj>
            </a:graphicData>
          </a:graphic>
        </p:graphicFrame>
        <p:graphicFrame>
          <p:nvGraphicFramePr>
            <p:cNvPr id="81927" name="Object 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7" name="Clip" r:id="rId5" imgW="1266840" imgH="1200240" progId="">
                <p:embed/>
              </p:oleObj>
            </a:graphicData>
          </a:graphic>
        </p:graphicFrame>
      </p:grpSp>
      <p:grpSp>
        <p:nvGrpSpPr>
          <p:cNvPr id="81933" name="Group 7"/>
          <p:cNvGrpSpPr>
            <a:grpSpLocks/>
          </p:cNvGrpSpPr>
          <p:nvPr/>
        </p:nvGrpSpPr>
        <p:grpSpPr bwMode="auto">
          <a:xfrm>
            <a:off x="7770813" y="3319463"/>
            <a:ext cx="619125" cy="654050"/>
            <a:chOff x="2870" y="1518"/>
            <a:chExt cx="292" cy="320"/>
          </a:xfrm>
        </p:grpSpPr>
        <p:graphicFrame>
          <p:nvGraphicFramePr>
            <p:cNvPr id="81924" name="Object 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81924" name="Clip" r:id="rId6" imgW="819000" imgH="847800" progId="">
                <p:embed/>
              </p:oleObj>
            </a:graphicData>
          </a:graphic>
        </p:graphicFrame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81925" name="Clip" r:id="rId7" imgW="1266840" imgH="1200240" progId="">
                <p:embed/>
              </p:oleObj>
            </a:graphicData>
          </a:graphic>
        </p:graphicFrame>
      </p:grpSp>
      <p:sp>
        <p:nvSpPr>
          <p:cNvPr id="81934" name="Text Box 10"/>
          <p:cNvSpPr txBox="1">
            <a:spLocks noChangeArrowheads="1"/>
          </p:cNvSpPr>
          <p:nvPr/>
        </p:nvSpPr>
        <p:spPr bwMode="auto">
          <a:xfrm>
            <a:off x="6602413" y="2522538"/>
            <a:ext cx="854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hub or </a:t>
            </a:r>
          </a:p>
          <a:p>
            <a:pPr eaLnBrk="1" hangingPunct="1"/>
            <a:r>
              <a:rPr lang="en-US" sz="1600"/>
              <a:t>switch</a:t>
            </a:r>
          </a:p>
        </p:txBody>
      </p:sp>
      <p:sp>
        <p:nvSpPr>
          <p:cNvPr id="81935" name="Line 11"/>
          <p:cNvSpPr>
            <a:spLocks noChangeShapeType="1"/>
          </p:cNvSpPr>
          <p:nvPr/>
        </p:nvSpPr>
        <p:spPr bwMode="auto">
          <a:xfrm flipH="1">
            <a:off x="5778500" y="3287713"/>
            <a:ext cx="687388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6" name="Line 12"/>
          <p:cNvSpPr>
            <a:spLocks noChangeShapeType="1"/>
          </p:cNvSpPr>
          <p:nvPr/>
        </p:nvSpPr>
        <p:spPr bwMode="auto">
          <a:xfrm>
            <a:off x="6740525" y="3155950"/>
            <a:ext cx="869950" cy="1112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7" name="Line 13"/>
          <p:cNvSpPr>
            <a:spLocks noChangeShapeType="1"/>
          </p:cNvSpPr>
          <p:nvPr/>
        </p:nvSpPr>
        <p:spPr bwMode="auto">
          <a:xfrm flipV="1">
            <a:off x="6626225" y="2306638"/>
            <a:ext cx="14288" cy="773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38" name="Text Box 14"/>
          <p:cNvSpPr txBox="1">
            <a:spLocks noChangeArrowheads="1"/>
          </p:cNvSpPr>
          <p:nvPr/>
        </p:nvSpPr>
        <p:spPr bwMode="auto">
          <a:xfrm>
            <a:off x="7346950" y="42989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2</a:t>
            </a:r>
          </a:p>
        </p:txBody>
      </p:sp>
      <p:sp>
        <p:nvSpPr>
          <p:cNvPr id="81939" name="Text Box 15"/>
          <p:cNvSpPr txBox="1">
            <a:spLocks noChangeArrowheads="1"/>
          </p:cNvSpPr>
          <p:nvPr/>
        </p:nvSpPr>
        <p:spPr bwMode="auto">
          <a:xfrm>
            <a:off x="6029325" y="38623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0" name="Text Box 16"/>
          <p:cNvSpPr txBox="1">
            <a:spLocks noChangeArrowheads="1"/>
          </p:cNvSpPr>
          <p:nvPr/>
        </p:nvSpPr>
        <p:spPr bwMode="auto">
          <a:xfrm>
            <a:off x="5846763" y="3830638"/>
            <a:ext cx="592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AP 1</a:t>
            </a:r>
          </a:p>
        </p:txBody>
      </p:sp>
      <p:sp>
        <p:nvSpPr>
          <p:cNvPr id="81941" name="Text Box 18"/>
          <p:cNvSpPr txBox="1">
            <a:spLocks noChangeArrowheads="1"/>
          </p:cNvSpPr>
          <p:nvPr/>
        </p:nvSpPr>
        <p:spPr bwMode="auto">
          <a:xfrm>
            <a:off x="5973763" y="4833938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H1</a:t>
            </a:r>
          </a:p>
        </p:txBody>
      </p:sp>
      <p:sp>
        <p:nvSpPr>
          <p:cNvPr id="81942" name="Text Box 19"/>
          <p:cNvSpPr txBox="1">
            <a:spLocks noChangeArrowheads="1"/>
          </p:cNvSpPr>
          <p:nvPr/>
        </p:nvSpPr>
        <p:spPr bwMode="auto">
          <a:xfrm>
            <a:off x="8035925" y="46815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81943" name="Text Box 20"/>
          <p:cNvSpPr txBox="1">
            <a:spLocks noChangeArrowheads="1"/>
          </p:cNvSpPr>
          <p:nvPr/>
        </p:nvSpPr>
        <p:spPr bwMode="auto">
          <a:xfrm>
            <a:off x="7620000" y="4846638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2</a:t>
            </a:r>
          </a:p>
        </p:txBody>
      </p:sp>
      <p:sp>
        <p:nvSpPr>
          <p:cNvPr id="81944" name="Text Box 21"/>
          <p:cNvSpPr txBox="1">
            <a:spLocks noChangeArrowheads="1"/>
          </p:cNvSpPr>
          <p:nvPr/>
        </p:nvSpPr>
        <p:spPr bwMode="auto">
          <a:xfrm>
            <a:off x="5145088" y="3343275"/>
            <a:ext cx="735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/>
              <a:t>BBS 1</a:t>
            </a:r>
          </a:p>
        </p:txBody>
      </p:sp>
      <p:grpSp>
        <p:nvGrpSpPr>
          <p:cNvPr id="81945" name="Group 22"/>
          <p:cNvGrpSpPr>
            <a:grpSpLocks/>
          </p:cNvGrpSpPr>
          <p:nvPr/>
        </p:nvGrpSpPr>
        <p:grpSpPr bwMode="auto">
          <a:xfrm>
            <a:off x="6327775" y="3025775"/>
            <a:ext cx="412750" cy="284163"/>
            <a:chOff x="2016" y="960"/>
            <a:chExt cx="288" cy="209"/>
          </a:xfrm>
        </p:grpSpPr>
        <p:sp>
          <p:nvSpPr>
            <p:cNvPr id="82008" name="Line 23"/>
            <p:cNvSpPr>
              <a:spLocks noChangeShapeType="1"/>
            </p:cNvSpPr>
            <p:nvPr/>
          </p:nvSpPr>
          <p:spPr bwMode="auto">
            <a:xfrm>
              <a:off x="2304" y="96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09" name="Rectangle 24"/>
            <p:cNvSpPr>
              <a:spLocks noChangeArrowheads="1"/>
            </p:cNvSpPr>
            <p:nvPr/>
          </p:nvSpPr>
          <p:spPr bwMode="auto">
            <a:xfrm>
              <a:off x="2016" y="110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82010" name="Group 25"/>
            <p:cNvGrpSpPr>
              <a:grpSpLocks/>
            </p:cNvGrpSpPr>
            <p:nvPr/>
          </p:nvGrpSpPr>
          <p:grpSpPr bwMode="auto">
            <a:xfrm>
              <a:off x="2160" y="1008"/>
              <a:ext cx="109" cy="91"/>
              <a:chOff x="576" y="3456"/>
              <a:chExt cx="288" cy="240"/>
            </a:xfrm>
          </p:grpSpPr>
          <p:sp>
            <p:nvSpPr>
              <p:cNvPr id="82011" name="Line 26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012" name="Line 27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1946" name="Group 28"/>
          <p:cNvGrpSpPr>
            <a:grpSpLocks/>
          </p:cNvGrpSpPr>
          <p:nvPr/>
        </p:nvGrpSpPr>
        <p:grpSpPr bwMode="auto">
          <a:xfrm>
            <a:off x="7243763" y="3711575"/>
            <a:ext cx="842962" cy="600075"/>
            <a:chOff x="1160" y="2192"/>
            <a:chExt cx="589" cy="440"/>
          </a:xfrm>
        </p:grpSpPr>
        <p:pic>
          <p:nvPicPr>
            <p:cNvPr id="81990" name="Picture 29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91" name="AutoShape 30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Freeform 31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3" name="Freeform 32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Freeform 33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Freeform 34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Freeform 35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Freeform 36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Freeform 37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Freeform 38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Freeform 39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1" name="Freeform 40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2" name="Freeform 41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Freeform 42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Freeform 43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Freeform 44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Freeform 45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Freeform 46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7" name="Group 47"/>
          <p:cNvGrpSpPr>
            <a:grpSpLocks/>
          </p:cNvGrpSpPr>
          <p:nvPr/>
        </p:nvGrpSpPr>
        <p:grpSpPr bwMode="auto">
          <a:xfrm>
            <a:off x="5319713" y="3700463"/>
            <a:ext cx="844550" cy="600075"/>
            <a:chOff x="1160" y="2192"/>
            <a:chExt cx="589" cy="440"/>
          </a:xfrm>
        </p:grpSpPr>
        <p:pic>
          <p:nvPicPr>
            <p:cNvPr id="81972" name="Picture 48" descr="31u_bnrz[1]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73" name="AutoShape 49"/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Freeform 50"/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87 w 247"/>
                <a:gd name="T1" fmla="*/ 26 h 203"/>
                <a:gd name="T2" fmla="*/ 68 w 247"/>
                <a:gd name="T3" fmla="*/ 34 h 203"/>
                <a:gd name="T4" fmla="*/ 52 w 247"/>
                <a:gd name="T5" fmla="*/ 44 h 203"/>
                <a:gd name="T6" fmla="*/ 38 w 247"/>
                <a:gd name="T7" fmla="*/ 55 h 203"/>
                <a:gd name="T8" fmla="*/ 25 w 247"/>
                <a:gd name="T9" fmla="*/ 67 h 203"/>
                <a:gd name="T10" fmla="*/ 14 w 247"/>
                <a:gd name="T11" fmla="*/ 80 h 203"/>
                <a:gd name="T12" fmla="*/ 7 w 247"/>
                <a:gd name="T13" fmla="*/ 94 h 203"/>
                <a:gd name="T14" fmla="*/ 3 w 247"/>
                <a:gd name="T15" fmla="*/ 109 h 203"/>
                <a:gd name="T16" fmla="*/ 0 w 247"/>
                <a:gd name="T17" fmla="*/ 124 h 203"/>
                <a:gd name="T18" fmla="*/ 3 w 247"/>
                <a:gd name="T19" fmla="*/ 145 h 203"/>
                <a:gd name="T20" fmla="*/ 14 w 247"/>
                <a:gd name="T21" fmla="*/ 163 h 203"/>
                <a:gd name="T22" fmla="*/ 32 w 247"/>
                <a:gd name="T23" fmla="*/ 178 h 203"/>
                <a:gd name="T24" fmla="*/ 55 w 247"/>
                <a:gd name="T25" fmla="*/ 189 h 203"/>
                <a:gd name="T26" fmla="*/ 81 w 247"/>
                <a:gd name="T27" fmla="*/ 198 h 203"/>
                <a:gd name="T28" fmla="*/ 109 w 247"/>
                <a:gd name="T29" fmla="*/ 202 h 203"/>
                <a:gd name="T30" fmla="*/ 138 w 247"/>
                <a:gd name="T31" fmla="*/ 203 h 203"/>
                <a:gd name="T32" fmla="*/ 165 w 247"/>
                <a:gd name="T33" fmla="*/ 200 h 203"/>
                <a:gd name="T34" fmla="*/ 171 w 247"/>
                <a:gd name="T35" fmla="*/ 200 h 203"/>
                <a:gd name="T36" fmla="*/ 177 w 247"/>
                <a:gd name="T37" fmla="*/ 198 h 203"/>
                <a:gd name="T38" fmla="*/ 181 w 247"/>
                <a:gd name="T39" fmla="*/ 195 h 203"/>
                <a:gd name="T40" fmla="*/ 183 w 247"/>
                <a:gd name="T41" fmla="*/ 191 h 203"/>
                <a:gd name="T42" fmla="*/ 180 w 247"/>
                <a:gd name="T43" fmla="*/ 186 h 203"/>
                <a:gd name="T44" fmla="*/ 174 w 247"/>
                <a:gd name="T45" fmla="*/ 182 h 203"/>
                <a:gd name="T46" fmla="*/ 167 w 247"/>
                <a:gd name="T47" fmla="*/ 178 h 203"/>
                <a:gd name="T48" fmla="*/ 160 w 247"/>
                <a:gd name="T49" fmla="*/ 176 h 203"/>
                <a:gd name="T50" fmla="*/ 145 w 247"/>
                <a:gd name="T51" fmla="*/ 173 h 203"/>
                <a:gd name="T52" fmla="*/ 131 w 247"/>
                <a:gd name="T53" fmla="*/ 171 h 203"/>
                <a:gd name="T54" fmla="*/ 116 w 247"/>
                <a:gd name="T55" fmla="*/ 169 h 203"/>
                <a:gd name="T56" fmla="*/ 103 w 247"/>
                <a:gd name="T57" fmla="*/ 167 h 203"/>
                <a:gd name="T58" fmla="*/ 90 w 247"/>
                <a:gd name="T59" fmla="*/ 164 h 203"/>
                <a:gd name="T60" fmla="*/ 77 w 247"/>
                <a:gd name="T61" fmla="*/ 160 h 203"/>
                <a:gd name="T62" fmla="*/ 65 w 247"/>
                <a:gd name="T63" fmla="*/ 154 h 203"/>
                <a:gd name="T64" fmla="*/ 54 w 247"/>
                <a:gd name="T65" fmla="*/ 146 h 203"/>
                <a:gd name="T66" fmla="*/ 49 w 247"/>
                <a:gd name="T67" fmla="*/ 112 h 203"/>
                <a:gd name="T68" fmla="*/ 61 w 247"/>
                <a:gd name="T69" fmla="*/ 84 h 203"/>
                <a:gd name="T70" fmla="*/ 84 w 247"/>
                <a:gd name="T71" fmla="*/ 62 h 203"/>
                <a:gd name="T72" fmla="*/ 116 w 247"/>
                <a:gd name="T73" fmla="*/ 44 h 203"/>
                <a:gd name="T74" fmla="*/ 151 w 247"/>
                <a:gd name="T75" fmla="*/ 30 h 203"/>
                <a:gd name="T76" fmla="*/ 187 w 247"/>
                <a:gd name="T77" fmla="*/ 19 h 203"/>
                <a:gd name="T78" fmla="*/ 220 w 247"/>
                <a:gd name="T79" fmla="*/ 11 h 203"/>
                <a:gd name="T80" fmla="*/ 247 w 247"/>
                <a:gd name="T81" fmla="*/ 4 h 203"/>
                <a:gd name="T82" fmla="*/ 231 w 247"/>
                <a:gd name="T83" fmla="*/ 1 h 203"/>
                <a:gd name="T84" fmla="*/ 213 w 247"/>
                <a:gd name="T85" fmla="*/ 0 h 203"/>
                <a:gd name="T86" fmla="*/ 193 w 247"/>
                <a:gd name="T87" fmla="*/ 2 h 203"/>
                <a:gd name="T88" fmla="*/ 171 w 247"/>
                <a:gd name="T89" fmla="*/ 4 h 203"/>
                <a:gd name="T90" fmla="*/ 149 w 247"/>
                <a:gd name="T91" fmla="*/ 9 h 203"/>
                <a:gd name="T92" fmla="*/ 128 w 247"/>
                <a:gd name="T93" fmla="*/ 14 h 203"/>
                <a:gd name="T94" fmla="*/ 106 w 247"/>
                <a:gd name="T95" fmla="*/ 20 h 203"/>
                <a:gd name="T96" fmla="*/ 87 w 247"/>
                <a:gd name="T97" fmla="*/ 26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Freeform 51"/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133 w 158"/>
                <a:gd name="T1" fmla="*/ 52 h 158"/>
                <a:gd name="T2" fmla="*/ 139 w 158"/>
                <a:gd name="T3" fmla="*/ 68 h 158"/>
                <a:gd name="T4" fmla="*/ 137 w 158"/>
                <a:gd name="T5" fmla="*/ 83 h 158"/>
                <a:gd name="T6" fmla="*/ 127 w 158"/>
                <a:gd name="T7" fmla="*/ 95 h 158"/>
                <a:gd name="T8" fmla="*/ 113 w 158"/>
                <a:gd name="T9" fmla="*/ 106 h 158"/>
                <a:gd name="T10" fmla="*/ 95 w 158"/>
                <a:gd name="T11" fmla="*/ 116 h 158"/>
                <a:gd name="T12" fmla="*/ 75 w 158"/>
                <a:gd name="T13" fmla="*/ 126 h 158"/>
                <a:gd name="T14" fmla="*/ 55 w 158"/>
                <a:gd name="T15" fmla="*/ 135 h 158"/>
                <a:gd name="T16" fmla="*/ 37 w 158"/>
                <a:gd name="T17" fmla="*/ 144 h 158"/>
                <a:gd name="T18" fmla="*/ 34 w 158"/>
                <a:gd name="T19" fmla="*/ 147 h 158"/>
                <a:gd name="T20" fmla="*/ 33 w 158"/>
                <a:gd name="T21" fmla="*/ 149 h 158"/>
                <a:gd name="T22" fmla="*/ 33 w 158"/>
                <a:gd name="T23" fmla="*/ 152 h 158"/>
                <a:gd name="T24" fmla="*/ 34 w 158"/>
                <a:gd name="T25" fmla="*/ 155 h 158"/>
                <a:gd name="T26" fmla="*/ 39 w 158"/>
                <a:gd name="T27" fmla="*/ 157 h 158"/>
                <a:gd name="T28" fmla="*/ 43 w 158"/>
                <a:gd name="T29" fmla="*/ 158 h 158"/>
                <a:gd name="T30" fmla="*/ 46 w 158"/>
                <a:gd name="T31" fmla="*/ 158 h 158"/>
                <a:gd name="T32" fmla="*/ 50 w 158"/>
                <a:gd name="T33" fmla="*/ 157 h 158"/>
                <a:gd name="T34" fmla="*/ 74 w 158"/>
                <a:gd name="T35" fmla="*/ 148 h 158"/>
                <a:gd name="T36" fmla="*/ 95 w 158"/>
                <a:gd name="T37" fmla="*/ 138 h 158"/>
                <a:gd name="T38" fmla="*/ 116 w 158"/>
                <a:gd name="T39" fmla="*/ 127 h 158"/>
                <a:gd name="T40" fmla="*/ 135 w 158"/>
                <a:gd name="T41" fmla="*/ 114 h 158"/>
                <a:gd name="T42" fmla="*/ 148 w 158"/>
                <a:gd name="T43" fmla="*/ 100 h 158"/>
                <a:gd name="T44" fmla="*/ 156 w 158"/>
                <a:gd name="T45" fmla="*/ 84 h 158"/>
                <a:gd name="T46" fmla="*/ 158 w 158"/>
                <a:gd name="T47" fmla="*/ 67 h 158"/>
                <a:gd name="T48" fmla="*/ 152 w 158"/>
                <a:gd name="T49" fmla="*/ 49 h 158"/>
                <a:gd name="T50" fmla="*/ 139 w 158"/>
                <a:gd name="T51" fmla="*/ 35 h 158"/>
                <a:gd name="T52" fmla="*/ 120 w 158"/>
                <a:gd name="T53" fmla="*/ 23 h 158"/>
                <a:gd name="T54" fmla="*/ 97 w 158"/>
                <a:gd name="T55" fmla="*/ 14 h 158"/>
                <a:gd name="T56" fmla="*/ 71 w 158"/>
                <a:gd name="T57" fmla="*/ 7 h 158"/>
                <a:gd name="T58" fmla="*/ 45 w 158"/>
                <a:gd name="T59" fmla="*/ 2 h 158"/>
                <a:gd name="T60" fmla="*/ 23 w 158"/>
                <a:gd name="T61" fmla="*/ 0 h 158"/>
                <a:gd name="T62" fmla="*/ 7 w 158"/>
                <a:gd name="T63" fmla="*/ 0 h 158"/>
                <a:gd name="T64" fmla="*/ 0 w 158"/>
                <a:gd name="T65" fmla="*/ 4 h 158"/>
                <a:gd name="T66" fmla="*/ 17 w 158"/>
                <a:gd name="T67" fmla="*/ 9 h 158"/>
                <a:gd name="T68" fmla="*/ 36 w 158"/>
                <a:gd name="T69" fmla="*/ 13 h 158"/>
                <a:gd name="T70" fmla="*/ 56 w 158"/>
                <a:gd name="T71" fmla="*/ 17 h 158"/>
                <a:gd name="T72" fmla="*/ 75 w 158"/>
                <a:gd name="T73" fmla="*/ 21 h 158"/>
                <a:gd name="T74" fmla="*/ 94 w 158"/>
                <a:gd name="T75" fmla="*/ 26 h 158"/>
                <a:gd name="T76" fmla="*/ 110 w 158"/>
                <a:gd name="T77" fmla="*/ 33 h 158"/>
                <a:gd name="T78" fmla="*/ 123 w 158"/>
                <a:gd name="T79" fmla="*/ 41 h 158"/>
                <a:gd name="T80" fmla="*/ 133 w 158"/>
                <a:gd name="T81" fmla="*/ 52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52"/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124 w 399"/>
                <a:gd name="T1" fmla="*/ 62 h 331"/>
                <a:gd name="T2" fmla="*/ 66 w 399"/>
                <a:gd name="T3" fmla="*/ 101 h 331"/>
                <a:gd name="T4" fmla="*/ 21 w 399"/>
                <a:gd name="T5" fmla="*/ 146 h 331"/>
                <a:gd name="T6" fmla="*/ 0 w 399"/>
                <a:gd name="T7" fmla="*/ 199 h 331"/>
                <a:gd name="T8" fmla="*/ 4 w 399"/>
                <a:gd name="T9" fmla="*/ 234 h 331"/>
                <a:gd name="T10" fmla="*/ 11 w 399"/>
                <a:gd name="T11" fmla="*/ 248 h 331"/>
                <a:gd name="T12" fmla="*/ 24 w 399"/>
                <a:gd name="T13" fmla="*/ 261 h 331"/>
                <a:gd name="T14" fmla="*/ 40 w 399"/>
                <a:gd name="T15" fmla="*/ 272 h 331"/>
                <a:gd name="T16" fmla="*/ 69 w 399"/>
                <a:gd name="T17" fmla="*/ 284 h 331"/>
                <a:gd name="T18" fmla="*/ 107 w 399"/>
                <a:gd name="T19" fmla="*/ 297 h 331"/>
                <a:gd name="T20" fmla="*/ 148 w 399"/>
                <a:gd name="T21" fmla="*/ 307 h 331"/>
                <a:gd name="T22" fmla="*/ 188 w 399"/>
                <a:gd name="T23" fmla="*/ 315 h 331"/>
                <a:gd name="T24" fmla="*/ 230 w 399"/>
                <a:gd name="T25" fmla="*/ 321 h 331"/>
                <a:gd name="T26" fmla="*/ 272 w 399"/>
                <a:gd name="T27" fmla="*/ 325 h 331"/>
                <a:gd name="T28" fmla="*/ 315 w 399"/>
                <a:gd name="T29" fmla="*/ 328 h 331"/>
                <a:gd name="T30" fmla="*/ 358 w 399"/>
                <a:gd name="T31" fmla="*/ 330 h 331"/>
                <a:gd name="T32" fmla="*/ 386 w 399"/>
                <a:gd name="T33" fmla="*/ 331 h 331"/>
                <a:gd name="T34" fmla="*/ 396 w 399"/>
                <a:gd name="T35" fmla="*/ 325 h 331"/>
                <a:gd name="T36" fmla="*/ 399 w 399"/>
                <a:gd name="T37" fmla="*/ 316 h 331"/>
                <a:gd name="T38" fmla="*/ 390 w 399"/>
                <a:gd name="T39" fmla="*/ 309 h 331"/>
                <a:gd name="T40" fmla="*/ 364 w 399"/>
                <a:gd name="T41" fmla="*/ 304 h 331"/>
                <a:gd name="T42" fmla="*/ 326 w 399"/>
                <a:gd name="T43" fmla="*/ 299 h 331"/>
                <a:gd name="T44" fmla="*/ 287 w 399"/>
                <a:gd name="T45" fmla="*/ 295 h 331"/>
                <a:gd name="T46" fmla="*/ 248 w 399"/>
                <a:gd name="T47" fmla="*/ 291 h 331"/>
                <a:gd name="T48" fmla="*/ 210 w 399"/>
                <a:gd name="T49" fmla="*/ 286 h 331"/>
                <a:gd name="T50" fmla="*/ 172 w 399"/>
                <a:gd name="T51" fmla="*/ 279 h 331"/>
                <a:gd name="T52" fmla="*/ 136 w 399"/>
                <a:gd name="T53" fmla="*/ 271 h 331"/>
                <a:gd name="T54" fmla="*/ 100 w 399"/>
                <a:gd name="T55" fmla="*/ 261 h 331"/>
                <a:gd name="T56" fmla="*/ 68 w 399"/>
                <a:gd name="T57" fmla="*/ 247 h 331"/>
                <a:gd name="T58" fmla="*/ 48 w 399"/>
                <a:gd name="T59" fmla="*/ 228 h 331"/>
                <a:gd name="T60" fmla="*/ 42 w 399"/>
                <a:gd name="T61" fmla="*/ 204 h 331"/>
                <a:gd name="T62" fmla="*/ 48 w 399"/>
                <a:gd name="T63" fmla="*/ 175 h 331"/>
                <a:gd name="T64" fmla="*/ 64 w 399"/>
                <a:gd name="T65" fmla="*/ 149 h 331"/>
                <a:gd name="T66" fmla="*/ 88 w 399"/>
                <a:gd name="T67" fmla="*/ 121 h 331"/>
                <a:gd name="T68" fmla="*/ 117 w 399"/>
                <a:gd name="T69" fmla="*/ 97 h 331"/>
                <a:gd name="T70" fmla="*/ 152 w 399"/>
                <a:gd name="T71" fmla="*/ 73 h 331"/>
                <a:gd name="T72" fmla="*/ 190 w 399"/>
                <a:gd name="T73" fmla="*/ 51 h 331"/>
                <a:gd name="T74" fmla="*/ 242 w 399"/>
                <a:gd name="T75" fmla="*/ 33 h 331"/>
                <a:gd name="T76" fmla="*/ 294 w 399"/>
                <a:gd name="T77" fmla="*/ 18 h 331"/>
                <a:gd name="T78" fmla="*/ 328 w 399"/>
                <a:gd name="T79" fmla="*/ 6 h 331"/>
                <a:gd name="T80" fmla="*/ 317 w 399"/>
                <a:gd name="T81" fmla="*/ 0 h 331"/>
                <a:gd name="T82" fmla="*/ 274 w 399"/>
                <a:gd name="T83" fmla="*/ 4 h 331"/>
                <a:gd name="T84" fmla="*/ 223 w 399"/>
                <a:gd name="T85" fmla="*/ 16 h 331"/>
                <a:gd name="T86" fmla="*/ 175 w 399"/>
                <a:gd name="T87" fmla="*/ 3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53"/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290 w 350"/>
                <a:gd name="T1" fmla="*/ 68 h 221"/>
                <a:gd name="T2" fmla="*/ 306 w 350"/>
                <a:gd name="T3" fmla="*/ 80 h 221"/>
                <a:gd name="T4" fmla="*/ 316 w 350"/>
                <a:gd name="T5" fmla="*/ 94 h 221"/>
                <a:gd name="T6" fmla="*/ 321 w 350"/>
                <a:gd name="T7" fmla="*/ 109 h 221"/>
                <a:gd name="T8" fmla="*/ 321 w 350"/>
                <a:gd name="T9" fmla="*/ 125 h 221"/>
                <a:gd name="T10" fmla="*/ 318 w 350"/>
                <a:gd name="T11" fmla="*/ 138 h 221"/>
                <a:gd name="T12" fmla="*/ 312 w 350"/>
                <a:gd name="T13" fmla="*/ 149 h 221"/>
                <a:gd name="T14" fmla="*/ 302 w 350"/>
                <a:gd name="T15" fmla="*/ 160 h 221"/>
                <a:gd name="T16" fmla="*/ 292 w 350"/>
                <a:gd name="T17" fmla="*/ 169 h 221"/>
                <a:gd name="T18" fmla="*/ 279 w 350"/>
                <a:gd name="T19" fmla="*/ 179 h 221"/>
                <a:gd name="T20" fmla="*/ 266 w 350"/>
                <a:gd name="T21" fmla="*/ 187 h 221"/>
                <a:gd name="T22" fmla="*/ 253 w 350"/>
                <a:gd name="T23" fmla="*/ 196 h 221"/>
                <a:gd name="T24" fmla="*/ 240 w 350"/>
                <a:gd name="T25" fmla="*/ 205 h 221"/>
                <a:gd name="T26" fmla="*/ 237 w 350"/>
                <a:gd name="T27" fmla="*/ 209 h 221"/>
                <a:gd name="T28" fmla="*/ 237 w 350"/>
                <a:gd name="T29" fmla="*/ 212 h 221"/>
                <a:gd name="T30" fmla="*/ 237 w 350"/>
                <a:gd name="T31" fmla="*/ 215 h 221"/>
                <a:gd name="T32" fmla="*/ 240 w 350"/>
                <a:gd name="T33" fmla="*/ 218 h 221"/>
                <a:gd name="T34" fmla="*/ 244 w 350"/>
                <a:gd name="T35" fmla="*/ 220 h 221"/>
                <a:gd name="T36" fmla="*/ 250 w 350"/>
                <a:gd name="T37" fmla="*/ 221 h 221"/>
                <a:gd name="T38" fmla="*/ 254 w 350"/>
                <a:gd name="T39" fmla="*/ 220 h 221"/>
                <a:gd name="T40" fmla="*/ 258 w 350"/>
                <a:gd name="T41" fmla="*/ 218 h 221"/>
                <a:gd name="T42" fmla="*/ 287 w 350"/>
                <a:gd name="T43" fmla="*/ 204 h 221"/>
                <a:gd name="T44" fmla="*/ 312 w 350"/>
                <a:gd name="T45" fmla="*/ 187 h 221"/>
                <a:gd name="T46" fmla="*/ 331 w 350"/>
                <a:gd name="T47" fmla="*/ 168 h 221"/>
                <a:gd name="T48" fmla="*/ 344 w 350"/>
                <a:gd name="T49" fmla="*/ 146 h 221"/>
                <a:gd name="T50" fmla="*/ 350 w 350"/>
                <a:gd name="T51" fmla="*/ 124 h 221"/>
                <a:gd name="T52" fmla="*/ 347 w 350"/>
                <a:gd name="T53" fmla="*/ 101 h 221"/>
                <a:gd name="T54" fmla="*/ 335 w 350"/>
                <a:gd name="T55" fmla="*/ 80 h 221"/>
                <a:gd name="T56" fmla="*/ 312 w 350"/>
                <a:gd name="T57" fmla="*/ 61 h 221"/>
                <a:gd name="T58" fmla="*/ 295 w 350"/>
                <a:gd name="T59" fmla="*/ 50 h 221"/>
                <a:gd name="T60" fmla="*/ 274 w 350"/>
                <a:gd name="T61" fmla="*/ 42 h 221"/>
                <a:gd name="T62" fmla="*/ 253 w 350"/>
                <a:gd name="T63" fmla="*/ 34 h 221"/>
                <a:gd name="T64" fmla="*/ 228 w 350"/>
                <a:gd name="T65" fmla="*/ 27 h 221"/>
                <a:gd name="T66" fmla="*/ 203 w 350"/>
                <a:gd name="T67" fmla="*/ 20 h 221"/>
                <a:gd name="T68" fmla="*/ 179 w 350"/>
                <a:gd name="T69" fmla="*/ 15 h 221"/>
                <a:gd name="T70" fmla="*/ 152 w 350"/>
                <a:gd name="T71" fmla="*/ 11 h 221"/>
                <a:gd name="T72" fmla="*/ 128 w 350"/>
                <a:gd name="T73" fmla="*/ 7 h 221"/>
                <a:gd name="T74" fmla="*/ 103 w 350"/>
                <a:gd name="T75" fmla="*/ 4 h 221"/>
                <a:gd name="T76" fmla="*/ 81 w 350"/>
                <a:gd name="T77" fmla="*/ 2 h 221"/>
                <a:gd name="T78" fmla="*/ 60 w 350"/>
                <a:gd name="T79" fmla="*/ 0 h 221"/>
                <a:gd name="T80" fmla="*/ 42 w 350"/>
                <a:gd name="T81" fmla="*/ 0 h 221"/>
                <a:gd name="T82" fmla="*/ 26 w 350"/>
                <a:gd name="T83" fmla="*/ 0 h 221"/>
                <a:gd name="T84" fmla="*/ 13 w 350"/>
                <a:gd name="T85" fmla="*/ 0 h 221"/>
                <a:gd name="T86" fmla="*/ 4 w 350"/>
                <a:gd name="T87" fmla="*/ 2 h 221"/>
                <a:gd name="T88" fmla="*/ 0 w 350"/>
                <a:gd name="T89" fmla="*/ 4 h 221"/>
                <a:gd name="T90" fmla="*/ 15 w 350"/>
                <a:gd name="T91" fmla="*/ 6 h 221"/>
                <a:gd name="T92" fmla="*/ 29 w 350"/>
                <a:gd name="T93" fmla="*/ 7 h 221"/>
                <a:gd name="T94" fmla="*/ 47 w 350"/>
                <a:gd name="T95" fmla="*/ 9 h 221"/>
                <a:gd name="T96" fmla="*/ 64 w 350"/>
                <a:gd name="T97" fmla="*/ 11 h 221"/>
                <a:gd name="T98" fmla="*/ 81 w 350"/>
                <a:gd name="T99" fmla="*/ 14 h 221"/>
                <a:gd name="T100" fmla="*/ 102 w 350"/>
                <a:gd name="T101" fmla="*/ 16 h 221"/>
                <a:gd name="T102" fmla="*/ 121 w 350"/>
                <a:gd name="T103" fmla="*/ 19 h 221"/>
                <a:gd name="T104" fmla="*/ 141 w 350"/>
                <a:gd name="T105" fmla="*/ 22 h 221"/>
                <a:gd name="T106" fmla="*/ 160 w 350"/>
                <a:gd name="T107" fmla="*/ 26 h 221"/>
                <a:gd name="T108" fmla="*/ 180 w 350"/>
                <a:gd name="T109" fmla="*/ 30 h 221"/>
                <a:gd name="T110" fmla="*/ 200 w 350"/>
                <a:gd name="T111" fmla="*/ 34 h 221"/>
                <a:gd name="T112" fmla="*/ 219 w 350"/>
                <a:gd name="T113" fmla="*/ 39 h 221"/>
                <a:gd name="T114" fmla="*/ 238 w 350"/>
                <a:gd name="T115" fmla="*/ 45 h 221"/>
                <a:gd name="T116" fmla="*/ 257 w 350"/>
                <a:gd name="T117" fmla="*/ 53 h 221"/>
                <a:gd name="T118" fmla="*/ 274 w 350"/>
                <a:gd name="T119" fmla="*/ 60 h 221"/>
                <a:gd name="T120" fmla="*/ 290 w 350"/>
                <a:gd name="T121" fmla="*/ 68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54"/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114 h 208"/>
                <a:gd name="T2" fmla="*/ 0 w 142"/>
                <a:gd name="T3" fmla="*/ 131 h 208"/>
                <a:gd name="T4" fmla="*/ 6 w 142"/>
                <a:gd name="T5" fmla="*/ 147 h 208"/>
                <a:gd name="T6" fmla="*/ 16 w 142"/>
                <a:gd name="T7" fmla="*/ 162 h 208"/>
                <a:gd name="T8" fmla="*/ 30 w 142"/>
                <a:gd name="T9" fmla="*/ 175 h 208"/>
                <a:gd name="T10" fmla="*/ 48 w 142"/>
                <a:gd name="T11" fmla="*/ 186 h 208"/>
                <a:gd name="T12" fmla="*/ 68 w 142"/>
                <a:gd name="T13" fmla="*/ 196 h 208"/>
                <a:gd name="T14" fmla="*/ 91 w 142"/>
                <a:gd name="T15" fmla="*/ 203 h 208"/>
                <a:gd name="T16" fmla="*/ 114 w 142"/>
                <a:gd name="T17" fmla="*/ 207 h 208"/>
                <a:gd name="T18" fmla="*/ 122 w 142"/>
                <a:gd name="T19" fmla="*/ 208 h 208"/>
                <a:gd name="T20" fmla="*/ 129 w 142"/>
                <a:gd name="T21" fmla="*/ 206 h 208"/>
                <a:gd name="T22" fmla="*/ 135 w 142"/>
                <a:gd name="T23" fmla="*/ 203 h 208"/>
                <a:gd name="T24" fmla="*/ 138 w 142"/>
                <a:gd name="T25" fmla="*/ 199 h 208"/>
                <a:gd name="T26" fmla="*/ 138 w 142"/>
                <a:gd name="T27" fmla="*/ 194 h 208"/>
                <a:gd name="T28" fmla="*/ 136 w 142"/>
                <a:gd name="T29" fmla="*/ 189 h 208"/>
                <a:gd name="T30" fmla="*/ 132 w 142"/>
                <a:gd name="T31" fmla="*/ 185 h 208"/>
                <a:gd name="T32" fmla="*/ 125 w 142"/>
                <a:gd name="T33" fmla="*/ 183 h 208"/>
                <a:gd name="T34" fmla="*/ 101 w 142"/>
                <a:gd name="T35" fmla="*/ 177 h 208"/>
                <a:gd name="T36" fmla="*/ 80 w 142"/>
                <a:gd name="T37" fmla="*/ 169 h 208"/>
                <a:gd name="T38" fmla="*/ 62 w 142"/>
                <a:gd name="T39" fmla="*/ 158 h 208"/>
                <a:gd name="T40" fmla="*/ 49 w 142"/>
                <a:gd name="T41" fmla="*/ 146 h 208"/>
                <a:gd name="T42" fmla="*/ 40 w 142"/>
                <a:gd name="T43" fmla="*/ 131 h 208"/>
                <a:gd name="T44" fmla="*/ 36 w 142"/>
                <a:gd name="T45" fmla="*/ 115 h 208"/>
                <a:gd name="T46" fmla="*/ 36 w 142"/>
                <a:gd name="T47" fmla="*/ 97 h 208"/>
                <a:gd name="T48" fmla="*/ 43 w 142"/>
                <a:gd name="T49" fmla="*/ 79 h 208"/>
                <a:gd name="T50" fmla="*/ 52 w 142"/>
                <a:gd name="T51" fmla="*/ 66 h 208"/>
                <a:gd name="T52" fmla="*/ 64 w 142"/>
                <a:gd name="T53" fmla="*/ 54 h 208"/>
                <a:gd name="T54" fmla="*/ 77 w 142"/>
                <a:gd name="T55" fmla="*/ 43 h 208"/>
                <a:gd name="T56" fmla="*/ 91 w 142"/>
                <a:gd name="T57" fmla="*/ 33 h 208"/>
                <a:gd name="T58" fmla="*/ 104 w 142"/>
                <a:gd name="T59" fmla="*/ 24 h 208"/>
                <a:gd name="T60" fmla="*/ 119 w 142"/>
                <a:gd name="T61" fmla="*/ 16 h 208"/>
                <a:gd name="T62" fmla="*/ 132 w 142"/>
                <a:gd name="T63" fmla="*/ 8 h 208"/>
                <a:gd name="T64" fmla="*/ 142 w 142"/>
                <a:gd name="T65" fmla="*/ 1 h 208"/>
                <a:gd name="T66" fmla="*/ 132 w 142"/>
                <a:gd name="T67" fmla="*/ 0 h 208"/>
                <a:gd name="T68" fmla="*/ 116 w 142"/>
                <a:gd name="T69" fmla="*/ 5 h 208"/>
                <a:gd name="T70" fmla="*/ 94 w 142"/>
                <a:gd name="T71" fmla="*/ 16 h 208"/>
                <a:gd name="T72" fmla="*/ 69 w 142"/>
                <a:gd name="T73" fmla="*/ 31 h 208"/>
                <a:gd name="T74" fmla="*/ 46 w 142"/>
                <a:gd name="T75" fmla="*/ 50 h 208"/>
                <a:gd name="T76" fmla="*/ 24 w 142"/>
                <a:gd name="T77" fmla="*/ 70 h 208"/>
                <a:gd name="T78" fmla="*/ 9 w 142"/>
                <a:gd name="T79" fmla="*/ 92 h 208"/>
                <a:gd name="T80" fmla="*/ 0 w 142"/>
                <a:gd name="T81" fmla="*/ 114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Freeform 55"/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257 w 304"/>
                <a:gd name="T1" fmla="*/ 109 h 272"/>
                <a:gd name="T2" fmla="*/ 271 w 304"/>
                <a:gd name="T3" fmla="*/ 126 h 272"/>
                <a:gd name="T4" fmla="*/ 278 w 304"/>
                <a:gd name="T5" fmla="*/ 144 h 272"/>
                <a:gd name="T6" fmla="*/ 274 w 304"/>
                <a:gd name="T7" fmla="*/ 164 h 272"/>
                <a:gd name="T8" fmla="*/ 258 w 304"/>
                <a:gd name="T9" fmla="*/ 183 h 272"/>
                <a:gd name="T10" fmla="*/ 233 w 304"/>
                <a:gd name="T11" fmla="*/ 200 h 272"/>
                <a:gd name="T12" fmla="*/ 206 w 304"/>
                <a:gd name="T13" fmla="*/ 215 h 272"/>
                <a:gd name="T14" fmla="*/ 177 w 304"/>
                <a:gd name="T15" fmla="*/ 232 h 272"/>
                <a:gd name="T16" fmla="*/ 159 w 304"/>
                <a:gd name="T17" fmla="*/ 244 h 272"/>
                <a:gd name="T18" fmla="*/ 154 w 304"/>
                <a:gd name="T19" fmla="*/ 252 h 272"/>
                <a:gd name="T20" fmla="*/ 149 w 304"/>
                <a:gd name="T21" fmla="*/ 260 h 272"/>
                <a:gd name="T22" fmla="*/ 151 w 304"/>
                <a:gd name="T23" fmla="*/ 268 h 272"/>
                <a:gd name="T24" fmla="*/ 161 w 304"/>
                <a:gd name="T25" fmla="*/ 272 h 272"/>
                <a:gd name="T26" fmla="*/ 172 w 304"/>
                <a:gd name="T27" fmla="*/ 271 h 272"/>
                <a:gd name="T28" fmla="*/ 191 w 304"/>
                <a:gd name="T29" fmla="*/ 257 h 272"/>
                <a:gd name="T30" fmla="*/ 223 w 304"/>
                <a:gd name="T31" fmla="*/ 236 h 272"/>
                <a:gd name="T32" fmla="*/ 257 w 304"/>
                <a:gd name="T33" fmla="*/ 215 h 272"/>
                <a:gd name="T34" fmla="*/ 286 w 304"/>
                <a:gd name="T35" fmla="*/ 192 h 272"/>
                <a:gd name="T36" fmla="*/ 303 w 304"/>
                <a:gd name="T37" fmla="*/ 164 h 272"/>
                <a:gd name="T38" fmla="*/ 300 w 304"/>
                <a:gd name="T39" fmla="*/ 134 h 272"/>
                <a:gd name="T40" fmla="*/ 281 w 304"/>
                <a:gd name="T41" fmla="*/ 106 h 272"/>
                <a:gd name="T42" fmla="*/ 249 w 304"/>
                <a:gd name="T43" fmla="*/ 83 h 272"/>
                <a:gd name="T44" fmla="*/ 219 w 304"/>
                <a:gd name="T45" fmla="*/ 65 h 272"/>
                <a:gd name="T46" fmla="*/ 188 w 304"/>
                <a:gd name="T47" fmla="*/ 52 h 272"/>
                <a:gd name="T48" fmla="*/ 157 w 304"/>
                <a:gd name="T49" fmla="*/ 38 h 272"/>
                <a:gd name="T50" fmla="*/ 122 w 304"/>
                <a:gd name="T51" fmla="*/ 25 h 272"/>
                <a:gd name="T52" fmla="*/ 90 w 304"/>
                <a:gd name="T53" fmla="*/ 14 h 272"/>
                <a:gd name="T54" fmla="*/ 58 w 304"/>
                <a:gd name="T55" fmla="*/ 6 h 272"/>
                <a:gd name="T56" fmla="*/ 30 w 304"/>
                <a:gd name="T57" fmla="*/ 1 h 272"/>
                <a:gd name="T58" fmla="*/ 9 w 304"/>
                <a:gd name="T59" fmla="*/ 1 h 272"/>
                <a:gd name="T60" fmla="*/ 10 w 304"/>
                <a:gd name="T61" fmla="*/ 5 h 272"/>
                <a:gd name="T62" fmla="*/ 35 w 304"/>
                <a:gd name="T63" fmla="*/ 12 h 272"/>
                <a:gd name="T64" fmla="*/ 64 w 304"/>
                <a:gd name="T65" fmla="*/ 21 h 272"/>
                <a:gd name="T66" fmla="*/ 97 w 304"/>
                <a:gd name="T67" fmla="*/ 32 h 272"/>
                <a:gd name="T68" fmla="*/ 132 w 304"/>
                <a:gd name="T69" fmla="*/ 45 h 272"/>
                <a:gd name="T70" fmla="*/ 167 w 304"/>
                <a:gd name="T71" fmla="*/ 60 h 272"/>
                <a:gd name="T72" fmla="*/ 201 w 304"/>
                <a:gd name="T73" fmla="*/ 77 h 272"/>
                <a:gd name="T74" fmla="*/ 232 w 304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Freeform 56"/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39 w 103"/>
                <a:gd name="T1" fmla="*/ 12 h 164"/>
                <a:gd name="T2" fmla="*/ 37 w 103"/>
                <a:gd name="T3" fmla="*/ 7 h 164"/>
                <a:gd name="T4" fmla="*/ 32 w 103"/>
                <a:gd name="T5" fmla="*/ 3 h 164"/>
                <a:gd name="T6" fmla="*/ 25 w 103"/>
                <a:gd name="T7" fmla="*/ 1 h 164"/>
                <a:gd name="T8" fmla="*/ 18 w 103"/>
                <a:gd name="T9" fmla="*/ 0 h 164"/>
                <a:gd name="T10" fmla="*/ 10 w 103"/>
                <a:gd name="T11" fmla="*/ 2 h 164"/>
                <a:gd name="T12" fmla="*/ 5 w 103"/>
                <a:gd name="T13" fmla="*/ 5 h 164"/>
                <a:gd name="T14" fmla="*/ 0 w 103"/>
                <a:gd name="T15" fmla="*/ 10 h 164"/>
                <a:gd name="T16" fmla="*/ 0 w 103"/>
                <a:gd name="T17" fmla="*/ 15 h 164"/>
                <a:gd name="T18" fmla="*/ 8 w 103"/>
                <a:gd name="T19" fmla="*/ 37 h 164"/>
                <a:gd name="T20" fmla="*/ 19 w 103"/>
                <a:gd name="T21" fmla="*/ 63 h 164"/>
                <a:gd name="T22" fmla="*/ 34 w 103"/>
                <a:gd name="T23" fmla="*/ 88 h 164"/>
                <a:gd name="T24" fmla="*/ 51 w 103"/>
                <a:gd name="T25" fmla="*/ 112 h 164"/>
                <a:gd name="T26" fmla="*/ 68 w 103"/>
                <a:gd name="T27" fmla="*/ 133 h 164"/>
                <a:gd name="T28" fmla="*/ 84 w 103"/>
                <a:gd name="T29" fmla="*/ 150 h 164"/>
                <a:gd name="T30" fmla="*/ 96 w 103"/>
                <a:gd name="T31" fmla="*/ 161 h 164"/>
                <a:gd name="T32" fmla="*/ 103 w 103"/>
                <a:gd name="T33" fmla="*/ 164 h 164"/>
                <a:gd name="T34" fmla="*/ 100 w 103"/>
                <a:gd name="T35" fmla="*/ 153 h 164"/>
                <a:gd name="T36" fmla="*/ 93 w 103"/>
                <a:gd name="T37" fmla="*/ 139 h 164"/>
                <a:gd name="T38" fmla="*/ 84 w 103"/>
                <a:gd name="T39" fmla="*/ 121 h 164"/>
                <a:gd name="T40" fmla="*/ 74 w 103"/>
                <a:gd name="T41" fmla="*/ 100 h 164"/>
                <a:gd name="T42" fmla="*/ 64 w 103"/>
                <a:gd name="T43" fmla="*/ 78 h 164"/>
                <a:gd name="T44" fmla="*/ 54 w 103"/>
                <a:gd name="T45" fmla="*/ 55 h 164"/>
                <a:gd name="T46" fmla="*/ 45 w 103"/>
                <a:gd name="T47" fmla="*/ 33 h 164"/>
                <a:gd name="T48" fmla="*/ 39 w 103"/>
                <a:gd name="T49" fmla="*/ 12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Freeform 57"/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28 w 54"/>
                <a:gd name="T1" fmla="*/ 9 h 82"/>
                <a:gd name="T2" fmla="*/ 26 w 54"/>
                <a:gd name="T3" fmla="*/ 5 h 82"/>
                <a:gd name="T4" fmla="*/ 22 w 54"/>
                <a:gd name="T5" fmla="*/ 2 h 82"/>
                <a:gd name="T6" fmla="*/ 18 w 54"/>
                <a:gd name="T7" fmla="*/ 0 h 82"/>
                <a:gd name="T8" fmla="*/ 12 w 54"/>
                <a:gd name="T9" fmla="*/ 0 h 82"/>
                <a:gd name="T10" fmla="*/ 8 w 54"/>
                <a:gd name="T11" fmla="*/ 1 h 82"/>
                <a:gd name="T12" fmla="*/ 3 w 54"/>
                <a:gd name="T13" fmla="*/ 3 h 82"/>
                <a:gd name="T14" fmla="*/ 0 w 54"/>
                <a:gd name="T15" fmla="*/ 6 h 82"/>
                <a:gd name="T16" fmla="*/ 0 w 54"/>
                <a:gd name="T17" fmla="*/ 10 h 82"/>
                <a:gd name="T18" fmla="*/ 0 w 54"/>
                <a:gd name="T19" fmla="*/ 21 h 82"/>
                <a:gd name="T20" fmla="*/ 5 w 54"/>
                <a:gd name="T21" fmla="*/ 33 h 82"/>
                <a:gd name="T22" fmla="*/ 10 w 54"/>
                <a:gd name="T23" fmla="*/ 45 h 82"/>
                <a:gd name="T24" fmla="*/ 18 w 54"/>
                <a:gd name="T25" fmla="*/ 57 h 82"/>
                <a:gd name="T26" fmla="*/ 26 w 54"/>
                <a:gd name="T27" fmla="*/ 68 h 82"/>
                <a:gd name="T28" fmla="*/ 35 w 54"/>
                <a:gd name="T29" fmla="*/ 76 h 82"/>
                <a:gd name="T30" fmla="*/ 45 w 54"/>
                <a:gd name="T31" fmla="*/ 81 h 82"/>
                <a:gd name="T32" fmla="*/ 53 w 54"/>
                <a:gd name="T33" fmla="*/ 82 h 82"/>
                <a:gd name="T34" fmla="*/ 54 w 54"/>
                <a:gd name="T35" fmla="*/ 66 h 82"/>
                <a:gd name="T36" fmla="*/ 47 w 54"/>
                <a:gd name="T37" fmla="*/ 47 h 82"/>
                <a:gd name="T38" fmla="*/ 38 w 54"/>
                <a:gd name="T39" fmla="*/ 28 h 82"/>
                <a:gd name="T40" fmla="*/ 28 w 54"/>
                <a:gd name="T41" fmla="*/ 9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2" name="Freeform 58"/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24 w 46"/>
                <a:gd name="T1" fmla="*/ 6 h 47"/>
                <a:gd name="T2" fmla="*/ 24 w 46"/>
                <a:gd name="T3" fmla="*/ 7 h 47"/>
                <a:gd name="T4" fmla="*/ 24 w 46"/>
                <a:gd name="T5" fmla="*/ 7 h 47"/>
                <a:gd name="T6" fmla="*/ 24 w 46"/>
                <a:gd name="T7" fmla="*/ 7 h 47"/>
                <a:gd name="T8" fmla="*/ 24 w 46"/>
                <a:gd name="T9" fmla="*/ 7 h 47"/>
                <a:gd name="T10" fmla="*/ 23 w 46"/>
                <a:gd name="T11" fmla="*/ 4 h 47"/>
                <a:gd name="T12" fmla="*/ 19 w 46"/>
                <a:gd name="T13" fmla="*/ 1 h 47"/>
                <a:gd name="T14" fmla="*/ 14 w 46"/>
                <a:gd name="T15" fmla="*/ 0 h 47"/>
                <a:gd name="T16" fmla="*/ 8 w 46"/>
                <a:gd name="T17" fmla="*/ 0 h 47"/>
                <a:gd name="T18" fmla="*/ 4 w 46"/>
                <a:gd name="T19" fmla="*/ 1 h 47"/>
                <a:gd name="T20" fmla="*/ 1 w 46"/>
                <a:gd name="T21" fmla="*/ 4 h 47"/>
                <a:gd name="T22" fmla="*/ 0 w 46"/>
                <a:gd name="T23" fmla="*/ 7 h 47"/>
                <a:gd name="T24" fmla="*/ 0 w 46"/>
                <a:gd name="T25" fmla="*/ 10 h 47"/>
                <a:gd name="T26" fmla="*/ 1 w 46"/>
                <a:gd name="T27" fmla="*/ 15 h 47"/>
                <a:gd name="T28" fmla="*/ 4 w 46"/>
                <a:gd name="T29" fmla="*/ 21 h 47"/>
                <a:gd name="T30" fmla="*/ 10 w 46"/>
                <a:gd name="T31" fmla="*/ 28 h 47"/>
                <a:gd name="T32" fmla="*/ 17 w 46"/>
                <a:gd name="T33" fmla="*/ 34 h 47"/>
                <a:gd name="T34" fmla="*/ 24 w 46"/>
                <a:gd name="T35" fmla="*/ 40 h 47"/>
                <a:gd name="T36" fmla="*/ 33 w 46"/>
                <a:gd name="T37" fmla="*/ 44 h 47"/>
                <a:gd name="T38" fmla="*/ 40 w 46"/>
                <a:gd name="T39" fmla="*/ 47 h 47"/>
                <a:gd name="T40" fmla="*/ 46 w 46"/>
                <a:gd name="T41" fmla="*/ 47 h 47"/>
                <a:gd name="T42" fmla="*/ 45 w 46"/>
                <a:gd name="T43" fmla="*/ 37 h 47"/>
                <a:gd name="T44" fmla="*/ 39 w 46"/>
                <a:gd name="T45" fmla="*/ 25 h 47"/>
                <a:gd name="T46" fmla="*/ 30 w 46"/>
                <a:gd name="T47" fmla="*/ 14 h 47"/>
                <a:gd name="T48" fmla="*/ 24 w 46"/>
                <a:gd name="T49" fmla="*/ 6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3" name="Freeform 59"/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50 w 63"/>
                <a:gd name="T1" fmla="*/ 23 h 31"/>
                <a:gd name="T2" fmla="*/ 56 w 63"/>
                <a:gd name="T3" fmla="*/ 21 h 31"/>
                <a:gd name="T4" fmla="*/ 62 w 63"/>
                <a:gd name="T5" fmla="*/ 18 h 31"/>
                <a:gd name="T6" fmla="*/ 63 w 63"/>
                <a:gd name="T7" fmla="*/ 14 h 31"/>
                <a:gd name="T8" fmla="*/ 63 w 63"/>
                <a:gd name="T9" fmla="*/ 10 h 31"/>
                <a:gd name="T10" fmla="*/ 61 w 63"/>
                <a:gd name="T11" fmla="*/ 5 h 31"/>
                <a:gd name="T12" fmla="*/ 56 w 63"/>
                <a:gd name="T13" fmla="*/ 2 h 31"/>
                <a:gd name="T14" fmla="*/ 50 w 63"/>
                <a:gd name="T15" fmla="*/ 0 h 31"/>
                <a:gd name="T16" fmla="*/ 43 w 63"/>
                <a:gd name="T17" fmla="*/ 0 h 31"/>
                <a:gd name="T18" fmla="*/ 40 w 63"/>
                <a:gd name="T19" fmla="*/ 0 h 31"/>
                <a:gd name="T20" fmla="*/ 34 w 63"/>
                <a:gd name="T21" fmla="*/ 1 h 31"/>
                <a:gd name="T22" fmla="*/ 26 w 63"/>
                <a:gd name="T23" fmla="*/ 3 h 31"/>
                <a:gd name="T24" fmla="*/ 16 w 63"/>
                <a:gd name="T25" fmla="*/ 7 h 31"/>
                <a:gd name="T26" fmla="*/ 7 w 63"/>
                <a:gd name="T27" fmla="*/ 13 h 31"/>
                <a:gd name="T28" fmla="*/ 3 w 63"/>
                <a:gd name="T29" fmla="*/ 19 h 31"/>
                <a:gd name="T30" fmla="*/ 0 w 63"/>
                <a:gd name="T31" fmla="*/ 25 h 31"/>
                <a:gd name="T32" fmla="*/ 0 w 63"/>
                <a:gd name="T33" fmla="*/ 27 h 31"/>
                <a:gd name="T34" fmla="*/ 4 w 63"/>
                <a:gd name="T35" fmla="*/ 29 h 31"/>
                <a:gd name="T36" fmla="*/ 10 w 63"/>
                <a:gd name="T37" fmla="*/ 31 h 31"/>
                <a:gd name="T38" fmla="*/ 16 w 63"/>
                <a:gd name="T39" fmla="*/ 31 h 31"/>
                <a:gd name="T40" fmla="*/ 21 w 63"/>
                <a:gd name="T41" fmla="*/ 31 h 31"/>
                <a:gd name="T42" fmla="*/ 29 w 63"/>
                <a:gd name="T43" fmla="*/ 29 h 31"/>
                <a:gd name="T44" fmla="*/ 36 w 63"/>
                <a:gd name="T45" fmla="*/ 28 h 31"/>
                <a:gd name="T46" fmla="*/ 43 w 63"/>
                <a:gd name="T47" fmla="*/ 26 h 31"/>
                <a:gd name="T48" fmla="*/ 50 w 63"/>
                <a:gd name="T49" fmla="*/ 23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4" name="Freeform 60"/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90 w 245"/>
                <a:gd name="T1" fmla="*/ 31 h 206"/>
                <a:gd name="T2" fmla="*/ 72 w 245"/>
                <a:gd name="T3" fmla="*/ 40 h 206"/>
                <a:gd name="T4" fmla="*/ 56 w 245"/>
                <a:gd name="T5" fmla="*/ 50 h 206"/>
                <a:gd name="T6" fmla="*/ 40 w 245"/>
                <a:gd name="T7" fmla="*/ 62 h 206"/>
                <a:gd name="T8" fmla="*/ 27 w 245"/>
                <a:gd name="T9" fmla="*/ 74 h 206"/>
                <a:gd name="T10" fmla="*/ 17 w 245"/>
                <a:gd name="T11" fmla="*/ 87 h 206"/>
                <a:gd name="T12" fmla="*/ 8 w 245"/>
                <a:gd name="T13" fmla="*/ 100 h 206"/>
                <a:gd name="T14" fmla="*/ 3 w 245"/>
                <a:gd name="T15" fmla="*/ 113 h 206"/>
                <a:gd name="T16" fmla="*/ 0 w 245"/>
                <a:gd name="T17" fmla="*/ 127 h 206"/>
                <a:gd name="T18" fmla="*/ 3 w 245"/>
                <a:gd name="T19" fmla="*/ 149 h 206"/>
                <a:gd name="T20" fmla="*/ 14 w 245"/>
                <a:gd name="T21" fmla="*/ 166 h 206"/>
                <a:gd name="T22" fmla="*/ 32 w 245"/>
                <a:gd name="T23" fmla="*/ 181 h 206"/>
                <a:gd name="T24" fmla="*/ 53 w 245"/>
                <a:gd name="T25" fmla="*/ 192 h 206"/>
                <a:gd name="T26" fmla="*/ 80 w 245"/>
                <a:gd name="T27" fmla="*/ 200 h 206"/>
                <a:gd name="T28" fmla="*/ 109 w 245"/>
                <a:gd name="T29" fmla="*/ 205 h 206"/>
                <a:gd name="T30" fmla="*/ 136 w 245"/>
                <a:gd name="T31" fmla="*/ 206 h 206"/>
                <a:gd name="T32" fmla="*/ 164 w 245"/>
                <a:gd name="T33" fmla="*/ 203 h 206"/>
                <a:gd name="T34" fmla="*/ 169 w 245"/>
                <a:gd name="T35" fmla="*/ 203 h 206"/>
                <a:gd name="T36" fmla="*/ 175 w 245"/>
                <a:gd name="T37" fmla="*/ 201 h 206"/>
                <a:gd name="T38" fmla="*/ 180 w 245"/>
                <a:gd name="T39" fmla="*/ 197 h 206"/>
                <a:gd name="T40" fmla="*/ 181 w 245"/>
                <a:gd name="T41" fmla="*/ 193 h 206"/>
                <a:gd name="T42" fmla="*/ 180 w 245"/>
                <a:gd name="T43" fmla="*/ 191 h 206"/>
                <a:gd name="T44" fmla="*/ 175 w 245"/>
                <a:gd name="T45" fmla="*/ 191 h 206"/>
                <a:gd name="T46" fmla="*/ 169 w 245"/>
                <a:gd name="T47" fmla="*/ 190 h 206"/>
                <a:gd name="T48" fmla="*/ 162 w 245"/>
                <a:gd name="T49" fmla="*/ 190 h 206"/>
                <a:gd name="T50" fmla="*/ 154 w 245"/>
                <a:gd name="T51" fmla="*/ 190 h 206"/>
                <a:gd name="T52" fmla="*/ 146 w 245"/>
                <a:gd name="T53" fmla="*/ 190 h 206"/>
                <a:gd name="T54" fmla="*/ 139 w 245"/>
                <a:gd name="T55" fmla="*/ 190 h 206"/>
                <a:gd name="T56" fmla="*/ 135 w 245"/>
                <a:gd name="T57" fmla="*/ 190 h 206"/>
                <a:gd name="T58" fmla="*/ 120 w 245"/>
                <a:gd name="T59" fmla="*/ 189 h 206"/>
                <a:gd name="T60" fmla="*/ 107 w 245"/>
                <a:gd name="T61" fmla="*/ 188 h 206"/>
                <a:gd name="T62" fmla="*/ 93 w 245"/>
                <a:gd name="T63" fmla="*/ 187 h 206"/>
                <a:gd name="T64" fmla="*/ 78 w 245"/>
                <a:gd name="T65" fmla="*/ 184 h 206"/>
                <a:gd name="T66" fmla="*/ 64 w 245"/>
                <a:gd name="T67" fmla="*/ 181 h 206"/>
                <a:gd name="T68" fmla="*/ 49 w 245"/>
                <a:gd name="T69" fmla="*/ 174 h 206"/>
                <a:gd name="T70" fmla="*/ 36 w 245"/>
                <a:gd name="T71" fmla="*/ 165 h 206"/>
                <a:gd name="T72" fmla="*/ 22 w 245"/>
                <a:gd name="T73" fmla="*/ 152 h 206"/>
                <a:gd name="T74" fmla="*/ 19 w 245"/>
                <a:gd name="T75" fmla="*/ 136 h 206"/>
                <a:gd name="T76" fmla="*/ 20 w 245"/>
                <a:gd name="T77" fmla="*/ 122 h 206"/>
                <a:gd name="T78" fmla="*/ 26 w 245"/>
                <a:gd name="T79" fmla="*/ 108 h 206"/>
                <a:gd name="T80" fmla="*/ 35 w 245"/>
                <a:gd name="T81" fmla="*/ 95 h 206"/>
                <a:gd name="T82" fmla="*/ 48 w 245"/>
                <a:gd name="T83" fmla="*/ 83 h 206"/>
                <a:gd name="T84" fmla="*/ 62 w 245"/>
                <a:gd name="T85" fmla="*/ 71 h 206"/>
                <a:gd name="T86" fmla="*/ 78 w 245"/>
                <a:gd name="T87" fmla="*/ 61 h 206"/>
                <a:gd name="T88" fmla="*/ 97 w 245"/>
                <a:gd name="T89" fmla="*/ 51 h 206"/>
                <a:gd name="T90" fmla="*/ 116 w 245"/>
                <a:gd name="T91" fmla="*/ 42 h 206"/>
                <a:gd name="T92" fmla="*/ 136 w 245"/>
                <a:gd name="T93" fmla="*/ 34 h 206"/>
                <a:gd name="T94" fmla="*/ 156 w 245"/>
                <a:gd name="T95" fmla="*/ 27 h 206"/>
                <a:gd name="T96" fmla="*/ 175 w 245"/>
                <a:gd name="T97" fmla="*/ 21 h 206"/>
                <a:gd name="T98" fmla="*/ 196 w 245"/>
                <a:gd name="T99" fmla="*/ 16 h 206"/>
                <a:gd name="T100" fmla="*/ 213 w 245"/>
                <a:gd name="T101" fmla="*/ 11 h 206"/>
                <a:gd name="T102" fmla="*/ 230 w 245"/>
                <a:gd name="T103" fmla="*/ 8 h 206"/>
                <a:gd name="T104" fmla="*/ 245 w 245"/>
                <a:gd name="T105" fmla="*/ 6 h 206"/>
                <a:gd name="T106" fmla="*/ 235 w 245"/>
                <a:gd name="T107" fmla="*/ 2 h 206"/>
                <a:gd name="T108" fmla="*/ 219 w 245"/>
                <a:gd name="T109" fmla="*/ 0 h 206"/>
                <a:gd name="T110" fmla="*/ 200 w 245"/>
                <a:gd name="T111" fmla="*/ 2 h 206"/>
                <a:gd name="T112" fmla="*/ 178 w 245"/>
                <a:gd name="T113" fmla="*/ 5 h 206"/>
                <a:gd name="T114" fmla="*/ 154 w 245"/>
                <a:gd name="T115" fmla="*/ 10 h 206"/>
                <a:gd name="T116" fmla="*/ 130 w 245"/>
                <a:gd name="T117" fmla="*/ 16 h 206"/>
                <a:gd name="T118" fmla="*/ 109 w 245"/>
                <a:gd name="T119" fmla="*/ 24 h 206"/>
                <a:gd name="T120" fmla="*/ 90 w 245"/>
                <a:gd name="T121" fmla="*/ 31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5" name="Freeform 61"/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134 w 159"/>
                <a:gd name="T1" fmla="*/ 53 h 160"/>
                <a:gd name="T2" fmla="*/ 138 w 159"/>
                <a:gd name="T3" fmla="*/ 70 h 160"/>
                <a:gd name="T4" fmla="*/ 135 w 159"/>
                <a:gd name="T5" fmla="*/ 84 h 160"/>
                <a:gd name="T6" fmla="*/ 125 w 159"/>
                <a:gd name="T7" fmla="*/ 96 h 160"/>
                <a:gd name="T8" fmla="*/ 111 w 159"/>
                <a:gd name="T9" fmla="*/ 107 h 160"/>
                <a:gd name="T10" fmla="*/ 93 w 159"/>
                <a:gd name="T11" fmla="*/ 117 h 160"/>
                <a:gd name="T12" fmla="*/ 74 w 159"/>
                <a:gd name="T13" fmla="*/ 126 h 160"/>
                <a:gd name="T14" fmla="*/ 54 w 159"/>
                <a:gd name="T15" fmla="*/ 136 h 160"/>
                <a:gd name="T16" fmla="*/ 37 w 159"/>
                <a:gd name="T17" fmla="*/ 146 h 160"/>
                <a:gd name="T18" fmla="*/ 34 w 159"/>
                <a:gd name="T19" fmla="*/ 149 h 160"/>
                <a:gd name="T20" fmla="*/ 32 w 159"/>
                <a:gd name="T21" fmla="*/ 151 h 160"/>
                <a:gd name="T22" fmla="*/ 32 w 159"/>
                <a:gd name="T23" fmla="*/ 154 h 160"/>
                <a:gd name="T24" fmla="*/ 35 w 159"/>
                <a:gd name="T25" fmla="*/ 157 h 160"/>
                <a:gd name="T26" fmla="*/ 38 w 159"/>
                <a:gd name="T27" fmla="*/ 159 h 160"/>
                <a:gd name="T28" fmla="*/ 43 w 159"/>
                <a:gd name="T29" fmla="*/ 160 h 160"/>
                <a:gd name="T30" fmla="*/ 47 w 159"/>
                <a:gd name="T31" fmla="*/ 160 h 160"/>
                <a:gd name="T32" fmla="*/ 51 w 159"/>
                <a:gd name="T33" fmla="*/ 159 h 160"/>
                <a:gd name="T34" fmla="*/ 73 w 159"/>
                <a:gd name="T35" fmla="*/ 150 h 160"/>
                <a:gd name="T36" fmla="*/ 95 w 159"/>
                <a:gd name="T37" fmla="*/ 139 h 160"/>
                <a:gd name="T38" fmla="*/ 115 w 159"/>
                <a:gd name="T39" fmla="*/ 128 h 160"/>
                <a:gd name="T40" fmla="*/ 134 w 159"/>
                <a:gd name="T41" fmla="*/ 115 h 160"/>
                <a:gd name="T42" fmla="*/ 147 w 159"/>
                <a:gd name="T43" fmla="*/ 101 h 160"/>
                <a:gd name="T44" fmla="*/ 156 w 159"/>
                <a:gd name="T45" fmla="*/ 85 h 160"/>
                <a:gd name="T46" fmla="*/ 159 w 159"/>
                <a:gd name="T47" fmla="*/ 68 h 160"/>
                <a:gd name="T48" fmla="*/ 153 w 159"/>
                <a:gd name="T49" fmla="*/ 50 h 160"/>
                <a:gd name="T50" fmla="*/ 140 w 159"/>
                <a:gd name="T51" fmla="*/ 36 h 160"/>
                <a:gd name="T52" fmla="*/ 122 w 159"/>
                <a:gd name="T53" fmla="*/ 24 h 160"/>
                <a:gd name="T54" fmla="*/ 99 w 159"/>
                <a:gd name="T55" fmla="*/ 14 h 160"/>
                <a:gd name="T56" fmla="*/ 76 w 159"/>
                <a:gd name="T57" fmla="*/ 7 h 160"/>
                <a:gd name="T58" fmla="*/ 51 w 159"/>
                <a:gd name="T59" fmla="*/ 2 h 160"/>
                <a:gd name="T60" fmla="*/ 29 w 159"/>
                <a:gd name="T61" fmla="*/ 0 h 160"/>
                <a:gd name="T62" fmla="*/ 12 w 159"/>
                <a:gd name="T63" fmla="*/ 1 h 160"/>
                <a:gd name="T64" fmla="*/ 0 w 159"/>
                <a:gd name="T65" fmla="*/ 5 h 160"/>
                <a:gd name="T66" fmla="*/ 21 w 159"/>
                <a:gd name="T67" fmla="*/ 9 h 160"/>
                <a:gd name="T68" fmla="*/ 41 w 159"/>
                <a:gd name="T69" fmla="*/ 12 h 160"/>
                <a:gd name="T70" fmla="*/ 60 w 159"/>
                <a:gd name="T71" fmla="*/ 15 h 160"/>
                <a:gd name="T72" fmla="*/ 79 w 159"/>
                <a:gd name="T73" fmla="*/ 19 h 160"/>
                <a:gd name="T74" fmla="*/ 96 w 159"/>
                <a:gd name="T75" fmla="*/ 24 h 160"/>
                <a:gd name="T76" fmla="*/ 112 w 159"/>
                <a:gd name="T77" fmla="*/ 31 h 160"/>
                <a:gd name="T78" fmla="*/ 125 w 159"/>
                <a:gd name="T79" fmla="*/ 40 h 160"/>
                <a:gd name="T80" fmla="*/ 134 w 159"/>
                <a:gd name="T81" fmla="*/ 53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6" name="Freeform 62"/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125 w 399"/>
                <a:gd name="T1" fmla="*/ 62 h 332"/>
                <a:gd name="T2" fmla="*/ 67 w 399"/>
                <a:gd name="T3" fmla="*/ 101 h 332"/>
                <a:gd name="T4" fmla="*/ 22 w 399"/>
                <a:gd name="T5" fmla="*/ 147 h 332"/>
                <a:gd name="T6" fmla="*/ 0 w 399"/>
                <a:gd name="T7" fmla="*/ 200 h 332"/>
                <a:gd name="T8" fmla="*/ 4 w 399"/>
                <a:gd name="T9" fmla="*/ 235 h 332"/>
                <a:gd name="T10" fmla="*/ 13 w 399"/>
                <a:gd name="T11" fmla="*/ 249 h 332"/>
                <a:gd name="T12" fmla="*/ 26 w 399"/>
                <a:gd name="T13" fmla="*/ 262 h 332"/>
                <a:gd name="T14" fmla="*/ 42 w 399"/>
                <a:gd name="T15" fmla="*/ 273 h 332"/>
                <a:gd name="T16" fmla="*/ 70 w 399"/>
                <a:gd name="T17" fmla="*/ 285 h 332"/>
                <a:gd name="T18" fmla="*/ 107 w 399"/>
                <a:gd name="T19" fmla="*/ 298 h 332"/>
                <a:gd name="T20" fmla="*/ 148 w 399"/>
                <a:gd name="T21" fmla="*/ 308 h 332"/>
                <a:gd name="T22" fmla="*/ 189 w 399"/>
                <a:gd name="T23" fmla="*/ 316 h 332"/>
                <a:gd name="T24" fmla="*/ 231 w 399"/>
                <a:gd name="T25" fmla="*/ 322 h 332"/>
                <a:gd name="T26" fmla="*/ 273 w 399"/>
                <a:gd name="T27" fmla="*/ 326 h 332"/>
                <a:gd name="T28" fmla="*/ 316 w 399"/>
                <a:gd name="T29" fmla="*/ 329 h 332"/>
                <a:gd name="T30" fmla="*/ 358 w 399"/>
                <a:gd name="T31" fmla="*/ 331 h 332"/>
                <a:gd name="T32" fmla="*/ 386 w 399"/>
                <a:gd name="T33" fmla="*/ 332 h 332"/>
                <a:gd name="T34" fmla="*/ 396 w 399"/>
                <a:gd name="T35" fmla="*/ 326 h 332"/>
                <a:gd name="T36" fmla="*/ 399 w 399"/>
                <a:gd name="T37" fmla="*/ 316 h 332"/>
                <a:gd name="T38" fmla="*/ 390 w 399"/>
                <a:gd name="T39" fmla="*/ 309 h 332"/>
                <a:gd name="T40" fmla="*/ 364 w 399"/>
                <a:gd name="T41" fmla="*/ 308 h 332"/>
                <a:gd name="T42" fmla="*/ 325 w 399"/>
                <a:gd name="T43" fmla="*/ 307 h 332"/>
                <a:gd name="T44" fmla="*/ 286 w 399"/>
                <a:gd name="T45" fmla="*/ 305 h 332"/>
                <a:gd name="T46" fmla="*/ 247 w 399"/>
                <a:gd name="T47" fmla="*/ 301 h 332"/>
                <a:gd name="T48" fmla="*/ 208 w 399"/>
                <a:gd name="T49" fmla="*/ 296 h 332"/>
                <a:gd name="T50" fmla="*/ 168 w 399"/>
                <a:gd name="T51" fmla="*/ 289 h 332"/>
                <a:gd name="T52" fmla="*/ 131 w 399"/>
                <a:gd name="T53" fmla="*/ 281 h 332"/>
                <a:gd name="T54" fmla="*/ 94 w 399"/>
                <a:gd name="T55" fmla="*/ 269 h 332"/>
                <a:gd name="T56" fmla="*/ 62 w 399"/>
                <a:gd name="T57" fmla="*/ 256 h 332"/>
                <a:gd name="T58" fmla="*/ 44 w 399"/>
                <a:gd name="T59" fmla="*/ 236 h 332"/>
                <a:gd name="T60" fmla="*/ 38 w 399"/>
                <a:gd name="T61" fmla="*/ 210 h 332"/>
                <a:gd name="T62" fmla="*/ 46 w 399"/>
                <a:gd name="T63" fmla="*/ 173 h 332"/>
                <a:gd name="T64" fmla="*/ 62 w 399"/>
                <a:gd name="T65" fmla="*/ 145 h 332"/>
                <a:gd name="T66" fmla="*/ 84 w 399"/>
                <a:gd name="T67" fmla="*/ 120 h 332"/>
                <a:gd name="T68" fmla="*/ 110 w 399"/>
                <a:gd name="T69" fmla="*/ 98 h 332"/>
                <a:gd name="T70" fmla="*/ 141 w 399"/>
                <a:gd name="T71" fmla="*/ 78 h 332"/>
                <a:gd name="T72" fmla="*/ 179 w 399"/>
                <a:gd name="T73" fmla="*/ 57 h 332"/>
                <a:gd name="T74" fmla="*/ 223 w 399"/>
                <a:gd name="T75" fmla="*/ 37 h 332"/>
                <a:gd name="T76" fmla="*/ 271 w 399"/>
                <a:gd name="T77" fmla="*/ 19 h 332"/>
                <a:gd name="T78" fmla="*/ 313 w 399"/>
                <a:gd name="T79" fmla="*/ 6 h 332"/>
                <a:gd name="T80" fmla="*/ 315 w 399"/>
                <a:gd name="T81" fmla="*/ 0 h 332"/>
                <a:gd name="T82" fmla="*/ 273 w 399"/>
                <a:gd name="T83" fmla="*/ 5 h 332"/>
                <a:gd name="T84" fmla="*/ 223 w 399"/>
                <a:gd name="T85" fmla="*/ 17 h 332"/>
                <a:gd name="T86" fmla="*/ 176 w 399"/>
                <a:gd name="T87" fmla="*/ 35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7" name="Freeform 63"/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290 w 348"/>
                <a:gd name="T1" fmla="*/ 69 h 222"/>
                <a:gd name="T2" fmla="*/ 306 w 348"/>
                <a:gd name="T3" fmla="*/ 81 h 222"/>
                <a:gd name="T4" fmla="*/ 315 w 348"/>
                <a:gd name="T5" fmla="*/ 95 h 222"/>
                <a:gd name="T6" fmla="*/ 321 w 348"/>
                <a:gd name="T7" fmla="*/ 110 h 222"/>
                <a:gd name="T8" fmla="*/ 321 w 348"/>
                <a:gd name="T9" fmla="*/ 126 h 222"/>
                <a:gd name="T10" fmla="*/ 318 w 348"/>
                <a:gd name="T11" fmla="*/ 139 h 222"/>
                <a:gd name="T12" fmla="*/ 312 w 348"/>
                <a:gd name="T13" fmla="*/ 150 h 222"/>
                <a:gd name="T14" fmla="*/ 302 w 348"/>
                <a:gd name="T15" fmla="*/ 161 h 222"/>
                <a:gd name="T16" fmla="*/ 292 w 348"/>
                <a:gd name="T17" fmla="*/ 170 h 222"/>
                <a:gd name="T18" fmla="*/ 279 w 348"/>
                <a:gd name="T19" fmla="*/ 180 h 222"/>
                <a:gd name="T20" fmla="*/ 265 w 348"/>
                <a:gd name="T21" fmla="*/ 188 h 222"/>
                <a:gd name="T22" fmla="*/ 252 w 348"/>
                <a:gd name="T23" fmla="*/ 198 h 222"/>
                <a:gd name="T24" fmla="*/ 239 w 348"/>
                <a:gd name="T25" fmla="*/ 207 h 222"/>
                <a:gd name="T26" fmla="*/ 236 w 348"/>
                <a:gd name="T27" fmla="*/ 210 h 222"/>
                <a:gd name="T28" fmla="*/ 235 w 348"/>
                <a:gd name="T29" fmla="*/ 213 h 222"/>
                <a:gd name="T30" fmla="*/ 236 w 348"/>
                <a:gd name="T31" fmla="*/ 216 h 222"/>
                <a:gd name="T32" fmla="*/ 239 w 348"/>
                <a:gd name="T33" fmla="*/ 219 h 222"/>
                <a:gd name="T34" fmla="*/ 244 w 348"/>
                <a:gd name="T35" fmla="*/ 221 h 222"/>
                <a:gd name="T36" fmla="*/ 248 w 348"/>
                <a:gd name="T37" fmla="*/ 222 h 222"/>
                <a:gd name="T38" fmla="*/ 254 w 348"/>
                <a:gd name="T39" fmla="*/ 221 h 222"/>
                <a:gd name="T40" fmla="*/ 258 w 348"/>
                <a:gd name="T41" fmla="*/ 219 h 222"/>
                <a:gd name="T42" fmla="*/ 287 w 348"/>
                <a:gd name="T43" fmla="*/ 206 h 222"/>
                <a:gd name="T44" fmla="*/ 310 w 348"/>
                <a:gd name="T45" fmla="*/ 188 h 222"/>
                <a:gd name="T46" fmla="*/ 331 w 348"/>
                <a:gd name="T47" fmla="*/ 168 h 222"/>
                <a:gd name="T48" fmla="*/ 344 w 348"/>
                <a:gd name="T49" fmla="*/ 147 h 222"/>
                <a:gd name="T50" fmla="*/ 348 w 348"/>
                <a:gd name="T51" fmla="*/ 124 h 222"/>
                <a:gd name="T52" fmla="*/ 345 w 348"/>
                <a:gd name="T53" fmla="*/ 102 h 222"/>
                <a:gd name="T54" fmla="*/ 334 w 348"/>
                <a:gd name="T55" fmla="*/ 81 h 222"/>
                <a:gd name="T56" fmla="*/ 310 w 348"/>
                <a:gd name="T57" fmla="*/ 62 h 222"/>
                <a:gd name="T58" fmla="*/ 293 w 348"/>
                <a:gd name="T59" fmla="*/ 52 h 222"/>
                <a:gd name="T60" fmla="*/ 273 w 348"/>
                <a:gd name="T61" fmla="*/ 43 h 222"/>
                <a:gd name="T62" fmla="*/ 249 w 348"/>
                <a:gd name="T63" fmla="*/ 34 h 222"/>
                <a:gd name="T64" fmla="*/ 226 w 348"/>
                <a:gd name="T65" fmla="*/ 27 h 222"/>
                <a:gd name="T66" fmla="*/ 202 w 348"/>
                <a:gd name="T67" fmla="*/ 21 h 222"/>
                <a:gd name="T68" fmla="*/ 176 w 348"/>
                <a:gd name="T69" fmla="*/ 16 h 222"/>
                <a:gd name="T70" fmla="*/ 151 w 348"/>
                <a:gd name="T71" fmla="*/ 11 h 222"/>
                <a:gd name="T72" fmla="*/ 125 w 348"/>
                <a:gd name="T73" fmla="*/ 7 h 222"/>
                <a:gd name="T74" fmla="*/ 102 w 348"/>
                <a:gd name="T75" fmla="*/ 4 h 222"/>
                <a:gd name="T76" fmla="*/ 78 w 348"/>
                <a:gd name="T77" fmla="*/ 2 h 222"/>
                <a:gd name="T78" fmla="*/ 58 w 348"/>
                <a:gd name="T79" fmla="*/ 0 h 222"/>
                <a:gd name="T80" fmla="*/ 39 w 348"/>
                <a:gd name="T81" fmla="*/ 0 h 222"/>
                <a:gd name="T82" fmla="*/ 23 w 348"/>
                <a:gd name="T83" fmla="*/ 0 h 222"/>
                <a:gd name="T84" fmla="*/ 12 w 348"/>
                <a:gd name="T85" fmla="*/ 1 h 222"/>
                <a:gd name="T86" fmla="*/ 4 w 348"/>
                <a:gd name="T87" fmla="*/ 3 h 222"/>
                <a:gd name="T88" fmla="*/ 0 w 348"/>
                <a:gd name="T89" fmla="*/ 5 h 222"/>
                <a:gd name="T90" fmla="*/ 14 w 348"/>
                <a:gd name="T91" fmla="*/ 7 h 222"/>
                <a:gd name="T92" fmla="*/ 30 w 348"/>
                <a:gd name="T93" fmla="*/ 8 h 222"/>
                <a:gd name="T94" fmla="*/ 46 w 348"/>
                <a:gd name="T95" fmla="*/ 10 h 222"/>
                <a:gd name="T96" fmla="*/ 64 w 348"/>
                <a:gd name="T97" fmla="*/ 12 h 222"/>
                <a:gd name="T98" fmla="*/ 83 w 348"/>
                <a:gd name="T99" fmla="*/ 14 h 222"/>
                <a:gd name="T100" fmla="*/ 102 w 348"/>
                <a:gd name="T101" fmla="*/ 16 h 222"/>
                <a:gd name="T102" fmla="*/ 120 w 348"/>
                <a:gd name="T103" fmla="*/ 19 h 222"/>
                <a:gd name="T104" fmla="*/ 141 w 348"/>
                <a:gd name="T105" fmla="*/ 22 h 222"/>
                <a:gd name="T106" fmla="*/ 160 w 348"/>
                <a:gd name="T107" fmla="*/ 26 h 222"/>
                <a:gd name="T108" fmla="*/ 180 w 348"/>
                <a:gd name="T109" fmla="*/ 30 h 222"/>
                <a:gd name="T110" fmla="*/ 200 w 348"/>
                <a:gd name="T111" fmla="*/ 35 h 222"/>
                <a:gd name="T112" fmla="*/ 219 w 348"/>
                <a:gd name="T113" fmla="*/ 41 h 222"/>
                <a:gd name="T114" fmla="*/ 238 w 348"/>
                <a:gd name="T115" fmla="*/ 47 h 222"/>
                <a:gd name="T116" fmla="*/ 257 w 348"/>
                <a:gd name="T117" fmla="*/ 53 h 222"/>
                <a:gd name="T118" fmla="*/ 274 w 348"/>
                <a:gd name="T119" fmla="*/ 61 h 222"/>
                <a:gd name="T120" fmla="*/ 290 w 348"/>
                <a:gd name="T121" fmla="*/ 69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8" name="Freeform 64"/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113 h 207"/>
                <a:gd name="T2" fmla="*/ 0 w 142"/>
                <a:gd name="T3" fmla="*/ 130 h 207"/>
                <a:gd name="T4" fmla="*/ 6 w 142"/>
                <a:gd name="T5" fmla="*/ 146 h 207"/>
                <a:gd name="T6" fmla="*/ 16 w 142"/>
                <a:gd name="T7" fmla="*/ 161 h 207"/>
                <a:gd name="T8" fmla="*/ 31 w 142"/>
                <a:gd name="T9" fmla="*/ 174 h 207"/>
                <a:gd name="T10" fmla="*/ 48 w 142"/>
                <a:gd name="T11" fmla="*/ 185 h 207"/>
                <a:gd name="T12" fmla="*/ 68 w 142"/>
                <a:gd name="T13" fmla="*/ 195 h 207"/>
                <a:gd name="T14" fmla="*/ 92 w 142"/>
                <a:gd name="T15" fmla="*/ 202 h 207"/>
                <a:gd name="T16" fmla="*/ 115 w 142"/>
                <a:gd name="T17" fmla="*/ 206 h 207"/>
                <a:gd name="T18" fmla="*/ 122 w 142"/>
                <a:gd name="T19" fmla="*/ 207 h 207"/>
                <a:gd name="T20" fmla="*/ 129 w 142"/>
                <a:gd name="T21" fmla="*/ 205 h 207"/>
                <a:gd name="T22" fmla="*/ 135 w 142"/>
                <a:gd name="T23" fmla="*/ 202 h 207"/>
                <a:gd name="T24" fmla="*/ 138 w 142"/>
                <a:gd name="T25" fmla="*/ 198 h 207"/>
                <a:gd name="T26" fmla="*/ 138 w 142"/>
                <a:gd name="T27" fmla="*/ 193 h 207"/>
                <a:gd name="T28" fmla="*/ 137 w 142"/>
                <a:gd name="T29" fmla="*/ 188 h 207"/>
                <a:gd name="T30" fmla="*/ 132 w 142"/>
                <a:gd name="T31" fmla="*/ 184 h 207"/>
                <a:gd name="T32" fmla="*/ 125 w 142"/>
                <a:gd name="T33" fmla="*/ 182 h 207"/>
                <a:gd name="T34" fmla="*/ 102 w 142"/>
                <a:gd name="T35" fmla="*/ 176 h 207"/>
                <a:gd name="T36" fmla="*/ 80 w 142"/>
                <a:gd name="T37" fmla="*/ 168 h 207"/>
                <a:gd name="T38" fmla="*/ 63 w 142"/>
                <a:gd name="T39" fmla="*/ 157 h 207"/>
                <a:gd name="T40" fmla="*/ 50 w 142"/>
                <a:gd name="T41" fmla="*/ 145 h 207"/>
                <a:gd name="T42" fmla="*/ 41 w 142"/>
                <a:gd name="T43" fmla="*/ 130 h 207"/>
                <a:gd name="T44" fmla="*/ 37 w 142"/>
                <a:gd name="T45" fmla="*/ 114 h 207"/>
                <a:gd name="T46" fmla="*/ 37 w 142"/>
                <a:gd name="T47" fmla="*/ 97 h 207"/>
                <a:gd name="T48" fmla="*/ 44 w 142"/>
                <a:gd name="T49" fmla="*/ 79 h 207"/>
                <a:gd name="T50" fmla="*/ 54 w 142"/>
                <a:gd name="T51" fmla="*/ 65 h 207"/>
                <a:gd name="T52" fmla="*/ 70 w 142"/>
                <a:gd name="T53" fmla="*/ 52 h 207"/>
                <a:gd name="T54" fmla="*/ 87 w 142"/>
                <a:gd name="T55" fmla="*/ 40 h 207"/>
                <a:gd name="T56" fmla="*/ 106 w 142"/>
                <a:gd name="T57" fmla="*/ 29 h 207"/>
                <a:gd name="T58" fmla="*/ 122 w 142"/>
                <a:gd name="T59" fmla="*/ 20 h 207"/>
                <a:gd name="T60" fmla="*/ 135 w 142"/>
                <a:gd name="T61" fmla="*/ 11 h 207"/>
                <a:gd name="T62" fmla="*/ 142 w 142"/>
                <a:gd name="T63" fmla="*/ 5 h 207"/>
                <a:gd name="T64" fmla="*/ 142 w 142"/>
                <a:gd name="T65" fmla="*/ 0 h 207"/>
                <a:gd name="T66" fmla="*/ 126 w 142"/>
                <a:gd name="T67" fmla="*/ 4 h 207"/>
                <a:gd name="T68" fmla="*/ 106 w 142"/>
                <a:gd name="T69" fmla="*/ 11 h 207"/>
                <a:gd name="T70" fmla="*/ 84 w 142"/>
                <a:gd name="T71" fmla="*/ 23 h 207"/>
                <a:gd name="T72" fmla="*/ 61 w 142"/>
                <a:gd name="T73" fmla="*/ 37 h 207"/>
                <a:gd name="T74" fmla="*/ 39 w 142"/>
                <a:gd name="T75" fmla="*/ 53 h 207"/>
                <a:gd name="T76" fmla="*/ 22 w 142"/>
                <a:gd name="T77" fmla="*/ 72 h 207"/>
                <a:gd name="T78" fmla="*/ 8 w 142"/>
                <a:gd name="T79" fmla="*/ 93 h 207"/>
                <a:gd name="T80" fmla="*/ 0 w 142"/>
                <a:gd name="T81" fmla="*/ 113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9" name="Freeform 65"/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256 w 303"/>
                <a:gd name="T1" fmla="*/ 109 h 272"/>
                <a:gd name="T2" fmla="*/ 271 w 303"/>
                <a:gd name="T3" fmla="*/ 126 h 272"/>
                <a:gd name="T4" fmla="*/ 278 w 303"/>
                <a:gd name="T5" fmla="*/ 144 h 272"/>
                <a:gd name="T6" fmla="*/ 274 w 303"/>
                <a:gd name="T7" fmla="*/ 164 h 272"/>
                <a:gd name="T8" fmla="*/ 256 w 303"/>
                <a:gd name="T9" fmla="*/ 183 h 272"/>
                <a:gd name="T10" fmla="*/ 232 w 303"/>
                <a:gd name="T11" fmla="*/ 200 h 272"/>
                <a:gd name="T12" fmla="*/ 204 w 303"/>
                <a:gd name="T13" fmla="*/ 216 h 272"/>
                <a:gd name="T14" fmla="*/ 175 w 303"/>
                <a:gd name="T15" fmla="*/ 232 h 272"/>
                <a:gd name="T16" fmla="*/ 158 w 303"/>
                <a:gd name="T17" fmla="*/ 244 h 272"/>
                <a:gd name="T18" fmla="*/ 152 w 303"/>
                <a:gd name="T19" fmla="*/ 252 h 272"/>
                <a:gd name="T20" fmla="*/ 148 w 303"/>
                <a:gd name="T21" fmla="*/ 260 h 272"/>
                <a:gd name="T22" fmla="*/ 151 w 303"/>
                <a:gd name="T23" fmla="*/ 268 h 272"/>
                <a:gd name="T24" fmla="*/ 161 w 303"/>
                <a:gd name="T25" fmla="*/ 272 h 272"/>
                <a:gd name="T26" fmla="*/ 171 w 303"/>
                <a:gd name="T27" fmla="*/ 271 h 272"/>
                <a:gd name="T28" fmla="*/ 190 w 303"/>
                <a:gd name="T29" fmla="*/ 256 h 272"/>
                <a:gd name="T30" fmla="*/ 222 w 303"/>
                <a:gd name="T31" fmla="*/ 236 h 272"/>
                <a:gd name="T32" fmla="*/ 255 w 303"/>
                <a:gd name="T33" fmla="*/ 216 h 272"/>
                <a:gd name="T34" fmla="*/ 284 w 303"/>
                <a:gd name="T35" fmla="*/ 192 h 272"/>
                <a:gd name="T36" fmla="*/ 301 w 303"/>
                <a:gd name="T37" fmla="*/ 163 h 272"/>
                <a:gd name="T38" fmla="*/ 300 w 303"/>
                <a:gd name="T39" fmla="*/ 133 h 272"/>
                <a:gd name="T40" fmla="*/ 281 w 303"/>
                <a:gd name="T41" fmla="*/ 105 h 272"/>
                <a:gd name="T42" fmla="*/ 251 w 303"/>
                <a:gd name="T43" fmla="*/ 82 h 272"/>
                <a:gd name="T44" fmla="*/ 217 w 303"/>
                <a:gd name="T45" fmla="*/ 67 h 272"/>
                <a:gd name="T46" fmla="*/ 185 w 303"/>
                <a:gd name="T47" fmla="*/ 54 h 272"/>
                <a:gd name="T48" fmla="*/ 151 w 303"/>
                <a:gd name="T49" fmla="*/ 40 h 272"/>
                <a:gd name="T50" fmla="*/ 114 w 303"/>
                <a:gd name="T51" fmla="*/ 27 h 272"/>
                <a:gd name="T52" fmla="*/ 81 w 303"/>
                <a:gd name="T53" fmla="*/ 16 h 272"/>
                <a:gd name="T54" fmla="*/ 49 w 303"/>
                <a:gd name="T55" fmla="*/ 7 h 272"/>
                <a:gd name="T56" fmla="*/ 24 w 303"/>
                <a:gd name="T57" fmla="*/ 1 h 272"/>
                <a:gd name="T58" fmla="*/ 5 w 303"/>
                <a:gd name="T59" fmla="*/ 0 h 272"/>
                <a:gd name="T60" fmla="*/ 13 w 303"/>
                <a:gd name="T61" fmla="*/ 7 h 272"/>
                <a:gd name="T62" fmla="*/ 43 w 303"/>
                <a:gd name="T63" fmla="*/ 17 h 272"/>
                <a:gd name="T64" fmla="*/ 74 w 303"/>
                <a:gd name="T65" fmla="*/ 27 h 272"/>
                <a:gd name="T66" fmla="*/ 106 w 303"/>
                <a:gd name="T67" fmla="*/ 38 h 272"/>
                <a:gd name="T68" fmla="*/ 139 w 303"/>
                <a:gd name="T69" fmla="*/ 50 h 272"/>
                <a:gd name="T70" fmla="*/ 171 w 303"/>
                <a:gd name="T71" fmla="*/ 63 h 272"/>
                <a:gd name="T72" fmla="*/ 203 w 303"/>
                <a:gd name="T73" fmla="*/ 78 h 272"/>
                <a:gd name="T74" fmla="*/ 232 w 303"/>
                <a:gd name="T75" fmla="*/ 9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48" name="Group 66"/>
          <p:cNvGrpSpPr>
            <a:grpSpLocks/>
          </p:cNvGrpSpPr>
          <p:nvPr/>
        </p:nvGrpSpPr>
        <p:grpSpPr bwMode="auto">
          <a:xfrm>
            <a:off x="5859463" y="4267200"/>
            <a:ext cx="1325562" cy="588963"/>
            <a:chOff x="1697" y="583"/>
            <a:chExt cx="726" cy="368"/>
          </a:xfrm>
        </p:grpSpPr>
        <p:grpSp>
          <p:nvGrpSpPr>
            <p:cNvPr id="81967" name="Group 67"/>
            <p:cNvGrpSpPr>
              <a:grpSpLocks/>
            </p:cNvGrpSpPr>
            <p:nvPr/>
          </p:nvGrpSpPr>
          <p:grpSpPr bwMode="auto">
            <a:xfrm>
              <a:off x="1809" y="583"/>
              <a:ext cx="348" cy="368"/>
              <a:chOff x="2870" y="1518"/>
              <a:chExt cx="292" cy="320"/>
            </a:xfrm>
          </p:grpSpPr>
          <p:graphicFrame>
            <p:nvGraphicFramePr>
              <p:cNvPr id="81922" name="Object 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81922" name="Clip" r:id="rId9" imgW="819000" imgH="847800" progId="">
                  <p:embed/>
                </p:oleObj>
              </a:graphicData>
            </a:graphic>
          </p:graphicFrame>
          <p:graphicFrame>
            <p:nvGraphicFramePr>
              <p:cNvPr id="81923" name="Object 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81923" name="Clip" r:id="rId10" imgW="1266840" imgH="1200240" progId="">
                  <p:embed/>
                </p:oleObj>
              </a:graphicData>
            </a:graphic>
          </p:graphicFrame>
        </p:grpSp>
        <p:sp>
          <p:nvSpPr>
            <p:cNvPr id="81968" name="Line 70"/>
            <p:cNvSpPr>
              <a:spLocks noChangeShapeType="1"/>
            </p:cNvSpPr>
            <p:nvPr/>
          </p:nvSpPr>
          <p:spPr bwMode="auto">
            <a:xfrm>
              <a:off x="2158" y="793"/>
              <a:ext cx="2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Line 71"/>
            <p:cNvSpPr>
              <a:spLocks noChangeShapeType="1"/>
            </p:cNvSpPr>
            <p:nvPr/>
          </p:nvSpPr>
          <p:spPr bwMode="auto">
            <a:xfrm flipH="1">
              <a:off x="1734" y="715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Line 72"/>
            <p:cNvSpPr>
              <a:spLocks noChangeShapeType="1"/>
            </p:cNvSpPr>
            <p:nvPr/>
          </p:nvSpPr>
          <p:spPr bwMode="auto">
            <a:xfrm flipH="1">
              <a:off x="1747" y="776"/>
              <a:ext cx="16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Line 73"/>
            <p:cNvSpPr>
              <a:spLocks noChangeShapeType="1"/>
            </p:cNvSpPr>
            <p:nvPr/>
          </p:nvSpPr>
          <p:spPr bwMode="auto">
            <a:xfrm flipH="1">
              <a:off x="1697" y="830"/>
              <a:ext cx="16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9" name="Rectangle 74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mobility within same subnet</a:t>
            </a:r>
          </a:p>
        </p:txBody>
      </p:sp>
      <p:grpSp>
        <p:nvGrpSpPr>
          <p:cNvPr id="81950" name="Group 77"/>
          <p:cNvGrpSpPr>
            <a:grpSpLocks/>
          </p:cNvGrpSpPr>
          <p:nvPr/>
        </p:nvGrpSpPr>
        <p:grpSpPr bwMode="auto">
          <a:xfrm>
            <a:off x="6299200" y="1798638"/>
            <a:ext cx="876300" cy="525462"/>
            <a:chOff x="2960" y="1439"/>
            <a:chExt cx="552" cy="331"/>
          </a:xfrm>
        </p:grpSpPr>
        <p:grpSp>
          <p:nvGrpSpPr>
            <p:cNvPr id="81952" name="Group 78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8195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-111" charset="0"/>
                </a:endParaRPr>
              </a:p>
            </p:txBody>
          </p:sp>
          <p:sp>
            <p:nvSpPr>
              <p:cNvPr id="8195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5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196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196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196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53" name="Text Box 92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sp>
        <p:nvSpPr>
          <p:cNvPr id="81951" name="Rectangle 9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43313" cy="4648200"/>
          </a:xfrm>
        </p:spPr>
        <p:txBody>
          <a:bodyPr/>
          <a:lstStyle/>
          <a:p>
            <a:pPr>
              <a:tabLst>
                <a:tab pos="746125" algn="l"/>
              </a:tabLst>
            </a:pPr>
            <a:r>
              <a:rPr lang="en-US" sz="2400" smtClean="0"/>
              <a:t>H1 remains in same IP subnet: IP address can remain same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switch: which AP is associated with H1?</a:t>
            </a:r>
          </a:p>
          <a:p>
            <a:pPr marL="685800" lvl="1" indent="-228600">
              <a:tabLst>
                <a:tab pos="746125" algn="l"/>
              </a:tabLst>
            </a:pPr>
            <a:r>
              <a:rPr lang="en-US" sz="2000" smtClean="0"/>
              <a:t>self-learning (Ch. 5): switch will see frame from H1 and “remember” which switch port can be used to reach H1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87F7166-0F32-4FF4-BC74-206C4908C45A}" type="slidenum">
              <a:rPr lang="en-US"/>
              <a:pPr/>
              <a:t>37</a:t>
            </a:fld>
            <a:endParaRPr lang="en-US"/>
          </a:p>
        </p:txBody>
      </p:sp>
      <p:sp>
        <p:nvSpPr>
          <p:cNvPr id="83972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83973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 smtClean="0">
                <a:solidFill>
                  <a:srgbClr val="FF33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 smtClean="0"/>
              <a:t>base station, mobile dynamically change transmission rate (physical layer modulation technique) as mobile moves, SNR varies </a:t>
            </a:r>
          </a:p>
        </p:txBody>
      </p:sp>
      <p:sp>
        <p:nvSpPr>
          <p:cNvPr id="83974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5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6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77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83978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83979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8398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>
              <a:gd name="T0" fmla="*/ 0 w 384"/>
              <a:gd name="T1" fmla="*/ 0 h 1592"/>
              <a:gd name="T2" fmla="*/ 184 w 384"/>
              <a:gd name="T3" fmla="*/ 384 h 1592"/>
              <a:gd name="T4" fmla="*/ 304 w 384"/>
              <a:gd name="T5" fmla="*/ 984 h 1592"/>
              <a:gd name="T6" fmla="*/ 384 w 384"/>
              <a:gd name="T7" fmla="*/ 1592 h 1592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1592"/>
              <a:gd name="T14" fmla="*/ 384 w 384"/>
              <a:gd name="T15" fmla="*/ 1592 h 1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>
              <a:gd name="T0" fmla="*/ 0 w 432"/>
              <a:gd name="T1" fmla="*/ 0 h 1800"/>
              <a:gd name="T2" fmla="*/ 168 w 432"/>
              <a:gd name="T3" fmla="*/ 296 h 1800"/>
              <a:gd name="T4" fmla="*/ 256 w 432"/>
              <a:gd name="T5" fmla="*/ 600 h 1800"/>
              <a:gd name="T6" fmla="*/ 360 w 432"/>
              <a:gd name="T7" fmla="*/ 1192 h 1800"/>
              <a:gd name="T8" fmla="*/ 432 w 432"/>
              <a:gd name="T9" fmla="*/ 1800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800"/>
              <a:gd name="T17" fmla="*/ 432 w 432"/>
              <a:gd name="T18" fmla="*/ 1800 h 1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>
              <a:gd name="T0" fmla="*/ 0 w 408"/>
              <a:gd name="T1" fmla="*/ 0 h 1792"/>
              <a:gd name="T2" fmla="*/ 152 w 408"/>
              <a:gd name="T3" fmla="*/ 296 h 1792"/>
              <a:gd name="T4" fmla="*/ 232 w 408"/>
              <a:gd name="T5" fmla="*/ 592 h 1792"/>
              <a:gd name="T6" fmla="*/ 344 w 408"/>
              <a:gd name="T7" fmla="*/ 1192 h 1792"/>
              <a:gd name="T8" fmla="*/ 408 w 408"/>
              <a:gd name="T9" fmla="*/ 1792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8"/>
              <a:gd name="T16" fmla="*/ 0 h 1792"/>
              <a:gd name="T17" fmla="*/ 408 w 408"/>
              <a:gd name="T18" fmla="*/ 1792 h 1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8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399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83996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83997" name="Text Box 147"/>
          <p:cNvSpPr txBox="1">
            <a:spLocks noChangeArrowheads="1"/>
          </p:cNvSpPr>
          <p:nvPr/>
        </p:nvSpPr>
        <p:spPr bwMode="auto">
          <a:xfrm rot="-54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83998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83999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84000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84001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84002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84003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84004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007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2. When BER becomes too high, switch to lower transmission rate but with lower BER</a:t>
            </a:r>
          </a:p>
        </p:txBody>
      </p:sp>
      <p:sp>
        <p:nvSpPr>
          <p:cNvPr id="84010" name="Text Box 163"/>
          <p:cNvSpPr txBox="1">
            <a:spLocks noChangeArrowheads="1"/>
          </p:cNvSpPr>
          <p:nvPr/>
        </p:nvSpPr>
        <p:spPr bwMode="auto">
          <a:xfrm>
            <a:off x="376238" y="5873750"/>
            <a:ext cx="4489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Rate adaptation can change rate from </a:t>
            </a:r>
          </a:p>
          <a:p>
            <a:r>
              <a:rPr lang="en-US"/>
              <a:t>100Mbps to 1Mbps !!</a:t>
            </a:r>
          </a:p>
          <a:p>
            <a:r>
              <a:rPr lang="en-US"/>
              <a:t>Does this affect higher protocol layers?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7B3370F-97EC-4FDE-B3CC-C263E64DFA38}" type="slidenum">
              <a:rPr lang="en-US"/>
              <a:pPr/>
              <a:t>38</a:t>
            </a:fld>
            <a:endParaRPr lang="en-US"/>
          </a:p>
        </p:txBody>
      </p:sp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802.11: advanced capabilities</a:t>
            </a:r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461963" y="1266825"/>
            <a:ext cx="7327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>
                <a:solidFill>
                  <a:srgbClr val="FF3300"/>
                </a:solidFill>
              </a:rPr>
              <a:t>Power Management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node-to-AP: “I am going to sleep until next beacon frame”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AP knows not to transmit frames to this node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wakes up before next beacon frame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746125" algn="l"/>
              </a:tabLst>
            </a:pPr>
            <a:r>
              <a:rPr lang="en-US" sz="2400"/>
              <a:t>beacon frame: contains list of mobiles with AP-to-mobile frames waiting to be sent</a:t>
            </a:r>
          </a:p>
          <a:p>
            <a:pPr marL="685800" lvl="1" indent="-22860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746125" algn="l"/>
              </a:tabLst>
            </a:pPr>
            <a:r>
              <a:rPr lang="en-US" sz="2400"/>
              <a:t>node will stay awake if AP-to-mobile frames to be sent; otherwise sleep again until next beacon frame (typically after 100msec)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tabLst>
                <a:tab pos="746125" algn="l"/>
              </a:tabLst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A00C364-3086-4C37-B4E0-0D1CC97F97EF}" type="slidenum">
              <a:rPr lang="en-US"/>
              <a:pPr/>
              <a:t>39</a:t>
            </a:fld>
            <a:endParaRPr lang="en-US"/>
          </a:p>
        </p:txBody>
      </p:sp>
      <p:sp>
        <p:nvSpPr>
          <p:cNvPr id="88068" name="Oval 2"/>
          <p:cNvSpPr>
            <a:spLocks noChangeArrowheads="1"/>
          </p:cNvSpPr>
          <p:nvPr/>
        </p:nvSpPr>
        <p:spPr bwMode="auto">
          <a:xfrm>
            <a:off x="5029200" y="1292225"/>
            <a:ext cx="3479800" cy="3416300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grpSp>
        <p:nvGrpSpPr>
          <p:cNvPr id="88069" name="Group 4"/>
          <p:cNvGrpSpPr>
            <a:grpSpLocks/>
          </p:cNvGrpSpPr>
          <p:nvPr/>
        </p:nvGrpSpPr>
        <p:grpSpPr bwMode="auto">
          <a:xfrm>
            <a:off x="6626225" y="2863850"/>
            <a:ext cx="333375" cy="336550"/>
            <a:chOff x="1334" y="2718"/>
            <a:chExt cx="210" cy="212"/>
          </a:xfrm>
        </p:grpSpPr>
        <p:sp>
          <p:nvSpPr>
            <p:cNvPr id="88107" name="Oval 5"/>
            <p:cNvSpPr>
              <a:spLocks noChangeArrowheads="1"/>
            </p:cNvSpPr>
            <p:nvPr/>
          </p:nvSpPr>
          <p:spPr bwMode="auto">
            <a:xfrm>
              <a:off x="1352" y="2728"/>
              <a:ext cx="192" cy="18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Text Box 6"/>
            <p:cNvSpPr txBox="1">
              <a:spLocks noChangeArrowheads="1"/>
            </p:cNvSpPr>
            <p:nvPr/>
          </p:nvSpPr>
          <p:spPr bwMode="auto">
            <a:xfrm>
              <a:off x="1334" y="271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M</a:t>
              </a:r>
            </a:p>
          </p:txBody>
        </p:sp>
      </p:grp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6972300" y="3019425"/>
            <a:ext cx="1524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5029200" y="3019425"/>
            <a:ext cx="1587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7591425" y="2736850"/>
            <a:ext cx="101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radius of</a:t>
            </a:r>
          </a:p>
          <a:p>
            <a:pPr eaLnBrk="1" hangingPunct="1"/>
            <a:r>
              <a:rPr lang="en-US" sz="1600">
                <a:latin typeface="Arial" charset="0"/>
              </a:rPr>
              <a:t>coverage</a:t>
            </a:r>
          </a:p>
        </p:txBody>
      </p:sp>
      <p:grpSp>
        <p:nvGrpSpPr>
          <p:cNvPr id="88073" name="Group 10"/>
          <p:cNvGrpSpPr>
            <a:grpSpLocks/>
          </p:cNvGrpSpPr>
          <p:nvPr/>
        </p:nvGrpSpPr>
        <p:grpSpPr bwMode="auto">
          <a:xfrm>
            <a:off x="6067425" y="2228850"/>
            <a:ext cx="320675" cy="336550"/>
            <a:chOff x="4166" y="3398"/>
            <a:chExt cx="202" cy="212"/>
          </a:xfrm>
        </p:grpSpPr>
        <p:sp>
          <p:nvSpPr>
            <p:cNvPr id="88105" name="Oval 11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6" name="Text Box 12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4" name="Group 13"/>
          <p:cNvGrpSpPr>
            <a:grpSpLocks/>
          </p:cNvGrpSpPr>
          <p:nvPr/>
        </p:nvGrpSpPr>
        <p:grpSpPr bwMode="auto">
          <a:xfrm>
            <a:off x="6981825" y="3524250"/>
            <a:ext cx="320675" cy="336550"/>
            <a:chOff x="4166" y="3398"/>
            <a:chExt cx="202" cy="212"/>
          </a:xfrm>
        </p:grpSpPr>
        <p:sp>
          <p:nvSpPr>
            <p:cNvPr id="88103" name="Oval 14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Text Box 15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5" name="Group 16"/>
          <p:cNvGrpSpPr>
            <a:grpSpLocks/>
          </p:cNvGrpSpPr>
          <p:nvPr/>
        </p:nvGrpSpPr>
        <p:grpSpPr bwMode="auto">
          <a:xfrm>
            <a:off x="5775325" y="3587750"/>
            <a:ext cx="320675" cy="336550"/>
            <a:chOff x="4166" y="3398"/>
            <a:chExt cx="202" cy="212"/>
          </a:xfrm>
        </p:grpSpPr>
        <p:sp>
          <p:nvSpPr>
            <p:cNvPr id="88101" name="Oval 17"/>
            <p:cNvSpPr>
              <a:spLocks noChangeArrowheads="1"/>
            </p:cNvSpPr>
            <p:nvPr/>
          </p:nvSpPr>
          <p:spPr bwMode="auto">
            <a:xfrm>
              <a:off x="4176" y="3408"/>
              <a:ext cx="192" cy="18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Text Box 18"/>
            <p:cNvSpPr txBox="1">
              <a:spLocks noChangeArrowheads="1"/>
            </p:cNvSpPr>
            <p:nvPr/>
          </p:nvSpPr>
          <p:spPr bwMode="auto">
            <a:xfrm>
              <a:off x="4166" y="3398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S</a:t>
              </a:r>
            </a:p>
          </p:txBody>
        </p:sp>
      </p:grpSp>
      <p:grpSp>
        <p:nvGrpSpPr>
          <p:cNvPr id="88076" name="Group 19"/>
          <p:cNvGrpSpPr>
            <a:grpSpLocks/>
          </p:cNvGrpSpPr>
          <p:nvPr/>
        </p:nvGrpSpPr>
        <p:grpSpPr bwMode="auto">
          <a:xfrm>
            <a:off x="7131050" y="2127250"/>
            <a:ext cx="306388" cy="336550"/>
            <a:chOff x="4784" y="2710"/>
            <a:chExt cx="193" cy="212"/>
          </a:xfrm>
        </p:grpSpPr>
        <p:sp>
          <p:nvSpPr>
            <p:cNvPr id="88099" name="Oval 20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100" name="Text Box 21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7" name="Group 22"/>
          <p:cNvGrpSpPr>
            <a:grpSpLocks/>
          </p:cNvGrpSpPr>
          <p:nvPr/>
        </p:nvGrpSpPr>
        <p:grpSpPr bwMode="auto">
          <a:xfrm>
            <a:off x="6584950" y="3676650"/>
            <a:ext cx="306388" cy="336550"/>
            <a:chOff x="4784" y="2710"/>
            <a:chExt cx="193" cy="212"/>
          </a:xfrm>
        </p:grpSpPr>
        <p:sp>
          <p:nvSpPr>
            <p:cNvPr id="88097" name="Oval 23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8" name="Text Box 24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8" name="Group 25"/>
          <p:cNvGrpSpPr>
            <a:grpSpLocks/>
          </p:cNvGrpSpPr>
          <p:nvPr/>
        </p:nvGrpSpPr>
        <p:grpSpPr bwMode="auto">
          <a:xfrm>
            <a:off x="6305550" y="2635250"/>
            <a:ext cx="306388" cy="336550"/>
            <a:chOff x="4784" y="2710"/>
            <a:chExt cx="193" cy="212"/>
          </a:xfrm>
        </p:grpSpPr>
        <p:sp>
          <p:nvSpPr>
            <p:cNvPr id="88095" name="Oval 26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6" name="Text Box 27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79" name="Group 28"/>
          <p:cNvGrpSpPr>
            <a:grpSpLocks/>
          </p:cNvGrpSpPr>
          <p:nvPr/>
        </p:nvGrpSpPr>
        <p:grpSpPr bwMode="auto">
          <a:xfrm>
            <a:off x="7626350" y="3498850"/>
            <a:ext cx="306388" cy="336550"/>
            <a:chOff x="4784" y="2710"/>
            <a:chExt cx="193" cy="212"/>
          </a:xfrm>
        </p:grpSpPr>
        <p:sp>
          <p:nvSpPr>
            <p:cNvPr id="88093" name="Oval 29"/>
            <p:cNvSpPr>
              <a:spLocks noChangeArrowheads="1"/>
            </p:cNvSpPr>
            <p:nvPr/>
          </p:nvSpPr>
          <p:spPr bwMode="auto">
            <a:xfrm>
              <a:off x="4784" y="2720"/>
              <a:ext cx="192" cy="184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1"/>
            </a:p>
          </p:txBody>
        </p:sp>
        <p:sp>
          <p:nvSpPr>
            <p:cNvPr id="88094" name="Text Box 30"/>
            <p:cNvSpPr txBox="1">
              <a:spLocks noChangeArrowheads="1"/>
            </p:cNvSpPr>
            <p:nvPr/>
          </p:nvSpPr>
          <p:spPr bwMode="auto">
            <a:xfrm>
              <a:off x="4786" y="2710"/>
              <a:ext cx="1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969696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88080" name="Group 31"/>
          <p:cNvGrpSpPr>
            <a:grpSpLocks/>
          </p:cNvGrpSpPr>
          <p:nvPr/>
        </p:nvGrpSpPr>
        <p:grpSpPr bwMode="auto">
          <a:xfrm>
            <a:off x="5699125" y="4741863"/>
            <a:ext cx="2927350" cy="1330325"/>
            <a:chOff x="4270" y="2809"/>
            <a:chExt cx="1844" cy="838"/>
          </a:xfrm>
        </p:grpSpPr>
        <p:grpSp>
          <p:nvGrpSpPr>
            <p:cNvPr id="88083" name="Group 32"/>
            <p:cNvGrpSpPr>
              <a:grpSpLocks/>
            </p:cNvGrpSpPr>
            <p:nvPr/>
          </p:nvGrpSpPr>
          <p:grpSpPr bwMode="auto">
            <a:xfrm>
              <a:off x="4270" y="2878"/>
              <a:ext cx="210" cy="212"/>
              <a:chOff x="1334" y="2718"/>
              <a:chExt cx="210" cy="212"/>
            </a:xfrm>
          </p:grpSpPr>
          <p:sp>
            <p:nvSpPr>
              <p:cNvPr id="88091" name="Oval 33"/>
              <p:cNvSpPr>
                <a:spLocks noChangeArrowheads="1"/>
              </p:cNvSpPr>
              <p:nvPr/>
            </p:nvSpPr>
            <p:spPr bwMode="auto">
              <a:xfrm>
                <a:off x="1352" y="2728"/>
                <a:ext cx="192" cy="18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Text Box 34"/>
              <p:cNvSpPr txBox="1">
                <a:spLocks noChangeArrowheads="1"/>
              </p:cNvSpPr>
              <p:nvPr/>
            </p:nvSpPr>
            <p:spPr bwMode="auto">
              <a:xfrm>
                <a:off x="1334" y="271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M</a:t>
                </a:r>
              </a:p>
            </p:txBody>
          </p:sp>
        </p:grpSp>
        <p:grpSp>
          <p:nvGrpSpPr>
            <p:cNvPr id="88084" name="Group 35"/>
            <p:cNvGrpSpPr>
              <a:grpSpLocks/>
            </p:cNvGrpSpPr>
            <p:nvPr/>
          </p:nvGrpSpPr>
          <p:grpSpPr bwMode="auto">
            <a:xfrm>
              <a:off x="4294" y="3166"/>
              <a:ext cx="202" cy="212"/>
              <a:chOff x="4166" y="3398"/>
              <a:chExt cx="202" cy="212"/>
            </a:xfrm>
          </p:grpSpPr>
          <p:sp>
            <p:nvSpPr>
              <p:cNvPr id="88089" name="Oval 3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92" cy="18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0" name="Text Box 37"/>
              <p:cNvSpPr txBox="1">
                <a:spLocks noChangeArrowheads="1"/>
              </p:cNvSpPr>
              <p:nvPr/>
            </p:nvSpPr>
            <p:spPr bwMode="auto">
              <a:xfrm>
                <a:off x="4166" y="3398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S</a:t>
                </a:r>
              </a:p>
            </p:txBody>
          </p:sp>
        </p:grpSp>
        <p:sp>
          <p:nvSpPr>
            <p:cNvPr id="88085" name="Text Box 38"/>
            <p:cNvSpPr txBox="1">
              <a:spLocks noChangeArrowheads="1"/>
            </p:cNvSpPr>
            <p:nvPr/>
          </p:nvSpPr>
          <p:spPr bwMode="auto">
            <a:xfrm>
              <a:off x="4462" y="2809"/>
              <a:ext cx="1652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Master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Slave device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>
                  <a:latin typeface="Arial" charset="0"/>
                </a:rPr>
                <a:t>Parked device (inactive)</a:t>
              </a:r>
            </a:p>
          </p:txBody>
        </p:sp>
        <p:grpSp>
          <p:nvGrpSpPr>
            <p:cNvPr id="88086" name="Group 39"/>
            <p:cNvGrpSpPr>
              <a:grpSpLocks/>
            </p:cNvGrpSpPr>
            <p:nvPr/>
          </p:nvGrpSpPr>
          <p:grpSpPr bwMode="auto">
            <a:xfrm>
              <a:off x="4292" y="3398"/>
              <a:ext cx="193" cy="212"/>
              <a:chOff x="4784" y="2710"/>
              <a:chExt cx="193" cy="212"/>
            </a:xfrm>
          </p:grpSpPr>
          <p:sp>
            <p:nvSpPr>
              <p:cNvPr id="88087" name="Oval 40"/>
              <p:cNvSpPr>
                <a:spLocks noChangeArrowheads="1"/>
              </p:cNvSpPr>
              <p:nvPr/>
            </p:nvSpPr>
            <p:spPr bwMode="auto">
              <a:xfrm>
                <a:off x="4784" y="2720"/>
                <a:ext cx="192" cy="184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b="1"/>
              </a:p>
            </p:txBody>
          </p:sp>
          <p:sp>
            <p:nvSpPr>
              <p:cNvPr id="88088" name="Text Box 41"/>
              <p:cNvSpPr txBox="1">
                <a:spLocks noChangeArrowheads="1"/>
              </p:cNvSpPr>
              <p:nvPr/>
            </p:nvSpPr>
            <p:spPr bwMode="auto">
              <a:xfrm>
                <a:off x="4786" y="2710"/>
                <a:ext cx="1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969696"/>
                    </a:solidFill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88081" name="Rectangle 42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u="sng">
                <a:solidFill>
                  <a:schemeClr val="accent2"/>
                </a:solidFill>
              </a:rPr>
              <a:t>802.15: personal area network</a:t>
            </a:r>
          </a:p>
        </p:txBody>
      </p:sp>
      <p:sp>
        <p:nvSpPr>
          <p:cNvPr id="88082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73075" y="1339850"/>
            <a:ext cx="4465638" cy="5518150"/>
          </a:xfrm>
        </p:spPr>
        <p:txBody>
          <a:bodyPr/>
          <a:lstStyle/>
          <a:p>
            <a:r>
              <a:rPr lang="en-US" sz="2400" smtClean="0"/>
              <a:t>less than 10 m diameter</a:t>
            </a:r>
          </a:p>
          <a:p>
            <a:r>
              <a:rPr lang="en-US" sz="2400" smtClean="0"/>
              <a:t>replacement for cables (mouse, keyboard, headphones)</a:t>
            </a:r>
          </a:p>
          <a:p>
            <a:r>
              <a:rPr lang="en-US" sz="2400" smtClean="0"/>
              <a:t>ad hoc: no infrastructure</a:t>
            </a:r>
          </a:p>
          <a:p>
            <a:r>
              <a:rPr lang="en-US" sz="2400" smtClean="0"/>
              <a:t>master/slaves:</a:t>
            </a:r>
          </a:p>
          <a:p>
            <a:pPr lvl="1"/>
            <a:r>
              <a:rPr lang="en-US" sz="2000" smtClean="0"/>
              <a:t>slaves request permission to send (to master)</a:t>
            </a:r>
          </a:p>
          <a:p>
            <a:pPr lvl="1"/>
            <a:r>
              <a:rPr lang="en-US" sz="2000" smtClean="0"/>
              <a:t>master grants requests</a:t>
            </a:r>
          </a:p>
          <a:p>
            <a:r>
              <a:rPr lang="en-US" sz="2400" smtClean="0"/>
              <a:t>802.15: evolved from Bluetooth specification</a:t>
            </a:r>
          </a:p>
          <a:p>
            <a:pPr lvl="1"/>
            <a:r>
              <a:rPr lang="en-US" sz="2000" smtClean="0"/>
              <a:t>2.4-2.5 GHz radio band</a:t>
            </a:r>
          </a:p>
          <a:p>
            <a:pPr lvl="1"/>
            <a:r>
              <a:rPr lang="en-US" sz="2000" smtClean="0"/>
              <a:t>up to 721 kbps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00C9C45-00FF-423E-83A6-9671B89FA3C4}" type="slidenum">
              <a:rPr lang="en-US"/>
              <a:pPr/>
              <a:t>4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mtClean="0"/>
              <a:t>the number of VC connections is V</a:t>
            </a:r>
          </a:p>
          <a:p>
            <a:pPr>
              <a:buFontTx/>
              <a:buChar char="-"/>
            </a:pPr>
            <a:r>
              <a:rPr lang="en-US" smtClean="0"/>
              <a:t>if N is the current occupancy, then the fair share is N/V</a:t>
            </a:r>
          </a:p>
          <a:p>
            <a:pPr>
              <a:buFontTx/>
              <a:buChar char="-"/>
            </a:pPr>
            <a:r>
              <a:rPr lang="en-US" smtClean="0"/>
              <a:t>the weight w(i)=N(i)/[N/V], where N(i) is occupancy of connection I</a:t>
            </a:r>
          </a:p>
          <a:p>
            <a:pPr>
              <a:buFontTx/>
              <a:buChar char="-"/>
            </a:pPr>
            <a:r>
              <a:rPr lang="en-US" smtClean="0"/>
              <a:t>policy to drop: if (N&gt;R) and w(i)&gt;z then drop, where R is the congestion threshold and z~1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1B4504D-600F-405A-B6EE-1AFFFCAD6410}" type="slidenum">
              <a:rPr lang="en-US"/>
              <a:pPr/>
              <a:t>40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6.1 </a:t>
            </a:r>
            <a:r>
              <a:rPr lang="en-US" sz="2400" smtClean="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6.4 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942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5DE8341-BAC6-4FE9-A26D-C834BA1FCE1D}" type="slidenum">
              <a:rPr lang="en-US"/>
              <a:pPr/>
              <a:t>41</a:t>
            </a:fld>
            <a:endParaRPr lang="en-US"/>
          </a:p>
        </p:txBody>
      </p:sp>
      <p:grpSp>
        <p:nvGrpSpPr>
          <p:cNvPr id="96260" name="Group 372"/>
          <p:cNvGrpSpPr>
            <a:grpSpLocks/>
          </p:cNvGrpSpPr>
          <p:nvPr/>
        </p:nvGrpSpPr>
        <p:grpSpPr bwMode="auto">
          <a:xfrm>
            <a:off x="3314700" y="2635250"/>
            <a:ext cx="5368925" cy="3657600"/>
            <a:chOff x="1820" y="1536"/>
            <a:chExt cx="3382" cy="2304"/>
          </a:xfrm>
        </p:grpSpPr>
        <p:sp>
          <p:nvSpPr>
            <p:cNvPr id="96279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86" name="Group 11"/>
            <p:cNvGrpSpPr>
              <a:grpSpLocks/>
            </p:cNvGrpSpPr>
            <p:nvPr/>
          </p:nvGrpSpPr>
          <p:grpSpPr bwMode="auto">
            <a:xfrm>
              <a:off x="3110" y="3346"/>
              <a:ext cx="153" cy="306"/>
              <a:chOff x="3796" y="1043"/>
              <a:chExt cx="865" cy="1237"/>
            </a:xfrm>
          </p:grpSpPr>
          <p:sp>
            <p:nvSpPr>
              <p:cNvPr id="96504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5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6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7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8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09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0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1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2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3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4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5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6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7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518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519" name="Group 27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30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1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2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33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0" name="Group 32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526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7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8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9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521" name="Group 37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522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3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4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25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7" name="Group 42"/>
            <p:cNvGrpSpPr>
              <a:grpSpLocks/>
            </p:cNvGrpSpPr>
            <p:nvPr/>
          </p:nvGrpSpPr>
          <p:grpSpPr bwMode="auto">
            <a:xfrm>
              <a:off x="2590" y="2509"/>
              <a:ext cx="153" cy="306"/>
              <a:chOff x="3796" y="1043"/>
              <a:chExt cx="865" cy="1237"/>
            </a:xfrm>
          </p:grpSpPr>
          <p:sp>
            <p:nvSpPr>
              <p:cNvPr id="96474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5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6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7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8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79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0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1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2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3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4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5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6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7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88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89" name="Group 58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500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1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2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503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0" name="Group 63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96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7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8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9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91" name="Group 68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92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3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4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95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8" name="Group 73"/>
            <p:cNvGrpSpPr>
              <a:grpSpLocks/>
            </p:cNvGrpSpPr>
            <p:nvPr/>
          </p:nvGrpSpPr>
          <p:grpSpPr bwMode="auto">
            <a:xfrm>
              <a:off x="2596" y="3076"/>
              <a:ext cx="153" cy="306"/>
              <a:chOff x="3796" y="1043"/>
              <a:chExt cx="865" cy="1237"/>
            </a:xfrm>
          </p:grpSpPr>
          <p:sp>
            <p:nvSpPr>
              <p:cNvPr id="96444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5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6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7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8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49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0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1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2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3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4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5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6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7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58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59" name="Group 89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70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1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2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73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0" name="Group 94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66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7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8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9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61" name="Group 99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62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3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4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65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89" name="Group 135"/>
            <p:cNvGrpSpPr>
              <a:grpSpLocks/>
            </p:cNvGrpSpPr>
            <p:nvPr/>
          </p:nvGrpSpPr>
          <p:grpSpPr bwMode="auto">
            <a:xfrm>
              <a:off x="2095" y="1649"/>
              <a:ext cx="153" cy="306"/>
              <a:chOff x="3796" y="1043"/>
              <a:chExt cx="865" cy="1237"/>
            </a:xfrm>
          </p:grpSpPr>
          <p:sp>
            <p:nvSpPr>
              <p:cNvPr id="96414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5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6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7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8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19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0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1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2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3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4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5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6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7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428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429" name="Group 15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40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1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2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43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0" name="Group 15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36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7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8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9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31" name="Group 16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32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3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4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35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0" name="Group 197"/>
            <p:cNvGrpSpPr>
              <a:grpSpLocks/>
            </p:cNvGrpSpPr>
            <p:nvPr/>
          </p:nvGrpSpPr>
          <p:grpSpPr bwMode="auto">
            <a:xfrm>
              <a:off x="2579" y="1941"/>
              <a:ext cx="153" cy="306"/>
              <a:chOff x="3796" y="1043"/>
              <a:chExt cx="865" cy="1237"/>
            </a:xfrm>
          </p:grpSpPr>
          <p:sp>
            <p:nvSpPr>
              <p:cNvPr id="96384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5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6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7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8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89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0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1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2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3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4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5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6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7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98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99" name="Group 21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410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1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2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13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0" name="Group 21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406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7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8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9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401" name="Group 22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402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3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4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405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1" name="Group 228"/>
            <p:cNvGrpSpPr>
              <a:grpSpLocks/>
            </p:cNvGrpSpPr>
            <p:nvPr/>
          </p:nvGrpSpPr>
          <p:grpSpPr bwMode="auto">
            <a:xfrm>
              <a:off x="2108" y="2790"/>
              <a:ext cx="153" cy="306"/>
              <a:chOff x="3796" y="1043"/>
              <a:chExt cx="865" cy="1237"/>
            </a:xfrm>
          </p:grpSpPr>
          <p:sp>
            <p:nvSpPr>
              <p:cNvPr id="96354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5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6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7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8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59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0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1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2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3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4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5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6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7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68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69" name="Group 244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80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1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2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83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0" name="Group 249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76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7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8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9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71" name="Group 254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72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3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4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75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6292" name="Group 259"/>
            <p:cNvGrpSpPr>
              <a:grpSpLocks/>
            </p:cNvGrpSpPr>
            <p:nvPr/>
          </p:nvGrpSpPr>
          <p:grpSpPr bwMode="auto">
            <a:xfrm>
              <a:off x="2091" y="2221"/>
              <a:ext cx="153" cy="306"/>
              <a:chOff x="3796" y="1043"/>
              <a:chExt cx="865" cy="1237"/>
            </a:xfrm>
          </p:grpSpPr>
          <p:sp>
            <p:nvSpPr>
              <p:cNvPr id="96324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5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6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7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8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29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0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1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2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3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4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5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6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7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338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6339" name="Group 2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96350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1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2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53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0" name="Group 2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96346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7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8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9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6341" name="Group 2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96342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3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4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6345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6293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Line 293"/>
            <p:cNvSpPr>
              <a:spLocks noChangeShapeType="1"/>
            </p:cNvSpPr>
            <p:nvPr/>
          </p:nvSpPr>
          <p:spPr bwMode="auto">
            <a:xfrm flipV="1">
              <a:off x="2225" y="2948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0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60"/>
              <a:chOff x="2197" y="1155"/>
              <a:chExt cx="622" cy="460"/>
            </a:xfrm>
          </p:grpSpPr>
          <p:grpSp>
            <p:nvGrpSpPr>
              <p:cNvPr id="96320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22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23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21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01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Public telephone</a:t>
              </a:r>
            </a:p>
            <a:p>
              <a:pPr eaLnBrk="1" hangingPunct="1"/>
              <a:r>
                <a:rPr lang="en-US" sz="1600"/>
                <a:t>network, and</a:t>
              </a:r>
            </a:p>
            <a:p>
              <a:pPr eaLnBrk="1" hangingPunct="1"/>
              <a:r>
                <a:rPr lang="en-US" sz="1600"/>
                <a:t>Internet</a:t>
              </a:r>
            </a:p>
          </p:txBody>
        </p:sp>
        <p:pic>
          <p:nvPicPr>
            <p:cNvPr id="96303" name="Picture 309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4" name="Picture 310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5" name="Picture 311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6" name="Picture 312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7" name="Picture 313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8" name="Picture 316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6309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96317" name="Picture 318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318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9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0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60"/>
              <a:chOff x="2197" y="1155"/>
              <a:chExt cx="622" cy="460"/>
            </a:xfrm>
          </p:grpSpPr>
          <p:grpSp>
            <p:nvGrpSpPr>
              <p:cNvPr id="96313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96315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316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96314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Mobile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Switching </a:t>
                </a:r>
              </a:p>
              <a:p>
                <a:pPr algn="ctr" eaLnBrk="1" hangingPunct="1"/>
                <a:r>
                  <a:rPr lang="en-US" sz="1400">
                    <a:latin typeface="Arial" charset="0"/>
                  </a:rPr>
                  <a:t>Center</a:t>
                </a:r>
              </a:p>
            </p:txBody>
          </p:sp>
        </p:grpSp>
        <p:sp>
          <p:nvSpPr>
            <p:cNvPr id="96311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1" name="Rectangle 364"/>
          <p:cNvSpPr>
            <a:spLocks noChangeArrowheads="1"/>
          </p:cNvSpPr>
          <p:nvPr/>
        </p:nvSpPr>
        <p:spPr bwMode="auto">
          <a:xfrm>
            <a:off x="298450" y="306388"/>
            <a:ext cx="8658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u="sng">
                <a:solidFill>
                  <a:schemeClr val="accent2"/>
                </a:solidFill>
              </a:rPr>
              <a:t>Components of cellular network architecture</a:t>
            </a:r>
          </a:p>
        </p:txBody>
      </p:sp>
      <p:grpSp>
        <p:nvGrpSpPr>
          <p:cNvPr id="418827" name="Group 381"/>
          <p:cNvGrpSpPr>
            <a:grpSpLocks/>
          </p:cNvGrpSpPr>
          <p:nvPr/>
        </p:nvGrpSpPr>
        <p:grpSpPr bwMode="auto">
          <a:xfrm>
            <a:off x="4495800" y="1006475"/>
            <a:ext cx="4022725" cy="1981200"/>
            <a:chOff x="2380" y="634"/>
            <a:chExt cx="2534" cy="1248"/>
          </a:xfrm>
        </p:grpSpPr>
        <p:sp>
          <p:nvSpPr>
            <p:cNvPr id="96273" name="Text Box 366"/>
            <p:cNvSpPr txBox="1">
              <a:spLocks noChangeArrowheads="1"/>
            </p:cNvSpPr>
            <p:nvPr/>
          </p:nvSpPr>
          <p:spPr bwMode="auto">
            <a:xfrm>
              <a:off x="2457" y="843"/>
              <a:ext cx="23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connects cells to wide area 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manages call setup (more later!)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handles mobility (more later!)</a:t>
              </a:r>
            </a:p>
          </p:txBody>
        </p:sp>
        <p:sp>
          <p:nvSpPr>
            <p:cNvPr id="96274" name="Rectangle 368"/>
            <p:cNvSpPr>
              <a:spLocks noChangeArrowheads="1"/>
            </p:cNvSpPr>
            <p:nvPr/>
          </p:nvSpPr>
          <p:spPr bwMode="auto">
            <a:xfrm>
              <a:off x="2380" y="777"/>
              <a:ext cx="2534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75" name="Group 371"/>
            <p:cNvGrpSpPr>
              <a:grpSpLocks/>
            </p:cNvGrpSpPr>
            <p:nvPr/>
          </p:nvGrpSpPr>
          <p:grpSpPr bwMode="auto">
            <a:xfrm>
              <a:off x="2544" y="634"/>
              <a:ext cx="547" cy="288"/>
              <a:chOff x="442" y="3293"/>
              <a:chExt cx="547" cy="288"/>
            </a:xfrm>
          </p:grpSpPr>
          <p:sp>
            <p:nvSpPr>
              <p:cNvPr id="96277" name="Rectangle 370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8" name="Text Box 369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53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MSC</a:t>
                </a:r>
              </a:p>
            </p:txBody>
          </p:sp>
        </p:grpSp>
        <p:sp>
          <p:nvSpPr>
            <p:cNvPr id="96276" name="Line 374"/>
            <p:cNvSpPr>
              <a:spLocks noChangeShapeType="1"/>
            </p:cNvSpPr>
            <p:nvPr/>
          </p:nvSpPr>
          <p:spPr bwMode="auto">
            <a:xfrm>
              <a:off x="3293" y="1450"/>
              <a:ext cx="278" cy="43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48" name="Group 383"/>
          <p:cNvGrpSpPr>
            <a:grpSpLocks/>
          </p:cNvGrpSpPr>
          <p:nvPr/>
        </p:nvGrpSpPr>
        <p:grpSpPr bwMode="auto">
          <a:xfrm>
            <a:off x="274638" y="2071688"/>
            <a:ext cx="3170237" cy="3243262"/>
            <a:chOff x="173" y="1305"/>
            <a:chExt cx="1997" cy="2043"/>
          </a:xfrm>
        </p:grpSpPr>
        <p:sp>
          <p:nvSpPr>
            <p:cNvPr id="96267" name="Text Box 376"/>
            <p:cNvSpPr txBox="1">
              <a:spLocks noChangeArrowheads="1"/>
            </p:cNvSpPr>
            <p:nvPr/>
          </p:nvSpPr>
          <p:spPr bwMode="auto">
            <a:xfrm>
              <a:off x="250" y="1514"/>
              <a:ext cx="1662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covers geographical region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base station</a:t>
              </a:r>
              <a:r>
                <a:rPr lang="en-US"/>
                <a:t> (BS) analogous to 802.11 AP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mobile users</a:t>
              </a:r>
              <a:r>
                <a:rPr lang="en-US"/>
                <a:t> attach to network through BS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-111" charset="2"/>
                <a:buChar char="q"/>
              </a:pPr>
              <a:r>
                <a:rPr lang="en-US"/>
                <a:t> </a:t>
              </a:r>
              <a:r>
                <a:rPr lang="en-US" i="1">
                  <a:solidFill>
                    <a:srgbClr val="FF0000"/>
                  </a:solidFill>
                </a:rPr>
                <a:t>air-interface:</a:t>
              </a:r>
              <a:r>
                <a:rPr lang="en-US"/>
                <a:t> physical and link layer protocol between mobile and BS</a:t>
              </a:r>
            </a:p>
          </p:txBody>
        </p:sp>
        <p:sp>
          <p:nvSpPr>
            <p:cNvPr id="96268" name="Rectangle 377"/>
            <p:cNvSpPr>
              <a:spLocks noChangeArrowheads="1"/>
            </p:cNvSpPr>
            <p:nvPr/>
          </p:nvSpPr>
          <p:spPr bwMode="auto">
            <a:xfrm>
              <a:off x="173" y="1448"/>
              <a:ext cx="1727" cy="19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269" name="Group 378"/>
            <p:cNvGrpSpPr>
              <a:grpSpLocks/>
            </p:cNvGrpSpPr>
            <p:nvPr/>
          </p:nvGrpSpPr>
          <p:grpSpPr bwMode="auto">
            <a:xfrm>
              <a:off x="337" y="1305"/>
              <a:ext cx="547" cy="288"/>
              <a:chOff x="442" y="3293"/>
              <a:chExt cx="547" cy="288"/>
            </a:xfrm>
          </p:grpSpPr>
          <p:sp>
            <p:nvSpPr>
              <p:cNvPr id="96271" name="Rectangle 379"/>
              <p:cNvSpPr>
                <a:spLocks noChangeArrowheads="1"/>
              </p:cNvSpPr>
              <p:nvPr/>
            </p:nvSpPr>
            <p:spPr bwMode="auto">
              <a:xfrm>
                <a:off x="442" y="3321"/>
                <a:ext cx="547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" name="Text Box 380"/>
              <p:cNvSpPr txBox="1">
                <a:spLocks noChangeArrowheads="1"/>
              </p:cNvSpPr>
              <p:nvPr/>
            </p:nvSpPr>
            <p:spPr bwMode="auto">
              <a:xfrm>
                <a:off x="450" y="3293"/>
                <a:ext cx="4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cell</a:t>
                </a:r>
              </a:p>
            </p:txBody>
          </p:sp>
        </p:grpSp>
        <p:sp>
          <p:nvSpPr>
            <p:cNvPr id="96270" name="Line 382"/>
            <p:cNvSpPr>
              <a:spLocks noChangeShapeType="1"/>
            </p:cNvSpPr>
            <p:nvPr/>
          </p:nvSpPr>
          <p:spPr bwMode="auto">
            <a:xfrm>
              <a:off x="1891" y="1622"/>
              <a:ext cx="279" cy="1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8858" name="Group 386"/>
          <p:cNvGrpSpPr>
            <a:grpSpLocks/>
          </p:cNvGrpSpPr>
          <p:nvPr/>
        </p:nvGrpSpPr>
        <p:grpSpPr bwMode="auto">
          <a:xfrm>
            <a:off x="6567488" y="4556125"/>
            <a:ext cx="2209800" cy="1401763"/>
            <a:chOff x="4137" y="2870"/>
            <a:chExt cx="1392" cy="883"/>
          </a:xfrm>
        </p:grpSpPr>
        <p:sp>
          <p:nvSpPr>
            <p:cNvPr id="96265" name="Text Box 384"/>
            <p:cNvSpPr txBox="1">
              <a:spLocks noChangeArrowheads="1"/>
            </p:cNvSpPr>
            <p:nvPr/>
          </p:nvSpPr>
          <p:spPr bwMode="auto">
            <a:xfrm>
              <a:off x="4137" y="3465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wired network</a:t>
              </a:r>
            </a:p>
          </p:txBody>
        </p:sp>
        <p:sp>
          <p:nvSpPr>
            <p:cNvPr id="96266" name="Line 385"/>
            <p:cNvSpPr>
              <a:spLocks noChangeShapeType="1"/>
            </p:cNvSpPr>
            <p:nvPr/>
          </p:nvSpPr>
          <p:spPr bwMode="auto">
            <a:xfrm flipV="1">
              <a:off x="4560" y="2870"/>
              <a:ext cx="384" cy="6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B25A63D-2EA8-4900-9C13-E0D534EF7124}" type="slidenum">
              <a:rPr lang="en-US"/>
              <a:pPr/>
              <a:t>42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Wireless Comm. Systems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general a wireless communication network consists of:</a:t>
            </a:r>
          </a:p>
          <a:p>
            <a:pPr>
              <a:buFontTx/>
              <a:buChar char="-"/>
            </a:pPr>
            <a:r>
              <a:rPr lang="en-US" noProof="1" smtClean="0"/>
              <a:t>1- Users (mobile station)</a:t>
            </a:r>
          </a:p>
          <a:p>
            <a:pPr>
              <a:buFontTx/>
              <a:buChar char="-"/>
            </a:pPr>
            <a:r>
              <a:rPr lang="en-US" noProof="1" smtClean="0"/>
              <a:t>2- Base Station (BS): connects users to MSC</a:t>
            </a:r>
          </a:p>
          <a:p>
            <a:pPr>
              <a:buFontTx/>
              <a:buChar char="-"/>
            </a:pPr>
            <a:r>
              <a:rPr lang="en-US" noProof="1" smtClean="0"/>
              <a:t>3- Mobile Switching Center (MSC):</a:t>
            </a:r>
          </a:p>
          <a:p>
            <a:pPr lvl="1">
              <a:buFontTx/>
              <a:buChar char="-"/>
            </a:pPr>
            <a:r>
              <a:rPr lang="en-US" noProof="1" smtClean="0"/>
              <a:t>connects the base stations with each other, and to the PSTN (public switched telephone network)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29FD0A8-D5F6-4F52-A69F-56E52CAC2F12}" type="slidenum">
              <a:rPr lang="en-US"/>
              <a:pPr/>
              <a:t>43</a:t>
            </a:fld>
            <a:endParaRPr lang="en-US"/>
          </a:p>
        </p:txBody>
      </p:sp>
      <p:pic>
        <p:nvPicPr>
          <p:cNvPr id="1003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49275"/>
            <a:ext cx="70866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2CCCAC4-FF0E-4F85-A871-77B0980A9DEA}" type="slidenum">
              <a:rPr lang="en-US"/>
              <a:pPr/>
              <a:t>44</a:t>
            </a:fld>
            <a:endParaRPr lang="en-US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34975"/>
            <a:ext cx="6477000" cy="598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AABA261-DAB6-4E20-B97E-CB6D514A7153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Cellular Comm./Networking Terminology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Hand-off: the process of transferring the mobile from one base station to another</a:t>
            </a:r>
          </a:p>
          <a:p>
            <a:pPr>
              <a:buFontTx/>
              <a:buChar char="-"/>
            </a:pPr>
            <a:r>
              <a:rPr lang="en-US" noProof="1" smtClean="0"/>
              <a:t>Roamer: a mobile operating in a coverage area other than the one in which it subscribed (moving to another MSC)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BAA55F3-1CAD-4BA9-BD70-BBC87F8ACD68}" type="slidenum">
              <a:rPr lang="en-US"/>
              <a:pPr/>
              <a:t>46</a:t>
            </a:fld>
            <a:endParaRPr 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noProof="1" smtClean="0"/>
              <a:t>Cellular Telephone Systems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 cellular system services a large number of users over extended geographical coverage with limited frequency spectrum.</a:t>
            </a:r>
          </a:p>
          <a:p>
            <a:pPr>
              <a:buFontTx/>
              <a:buChar char="-"/>
            </a:pPr>
            <a:r>
              <a:rPr lang="en-US" noProof="1" smtClean="0"/>
              <a:t>High capacity is attained by limiting the coverage of the base station to a cell, so that the same frequency can be re-used in other cells</a:t>
            </a:r>
          </a:p>
          <a:p>
            <a:pPr>
              <a:buFontTx/>
              <a:buChar char="-"/>
            </a:pPr>
            <a:r>
              <a:rPr lang="en-US" noProof="1" smtClean="0"/>
              <a:t>A problem may occur when moving from one cell to another while keeping the call un-interrupted. [the hand-off problem]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E75E975-4552-4D60-844A-585E61A36F5C}" type="slidenum">
              <a:rPr lang="en-US"/>
              <a:pPr/>
              <a:t>47</a:t>
            </a:fld>
            <a:endParaRPr lang="en-US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90588"/>
            <a:ext cx="784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22A5885-7735-43C9-BEC4-365C603F7143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Design concepts: The Cellular Concept and Frequency Re-use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The cellular concept was introduced to solve the problem of frequency limitation (or spectral congestion) and user capacity</a:t>
            </a:r>
          </a:p>
          <a:p>
            <a:pPr>
              <a:buFontTx/>
              <a:buChar char="-"/>
            </a:pPr>
            <a:r>
              <a:rPr lang="en-US" noProof="1" smtClean="0"/>
              <a:t>Replace a single high power base station with several lower power base stations, each covering a smaller geographical area, a ‘cell’.</a:t>
            </a:r>
          </a:p>
          <a:p>
            <a:pPr>
              <a:buFontTx/>
              <a:buChar char="-"/>
            </a:pPr>
            <a:r>
              <a:rPr lang="en-US" noProof="1" smtClean="0"/>
              <a:t>Each of the base stations is allocated a number of channels (portion of the overall system channels)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861A40-498F-4F67-B90C-C7D551FBE95C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Neighboring base stations (would in general) use different frequency channels to reduce interference.</a:t>
            </a:r>
          </a:p>
          <a:p>
            <a:pPr>
              <a:buFontTx/>
              <a:buChar char="-"/>
            </a:pPr>
            <a:r>
              <a:rPr lang="en-US" noProof="1" smtClean="0"/>
              <a:t>(more later on interference, channel assignment and frequency planning)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D8E8C09-D25B-4F62-ACA4-60A3150F6EC1}" type="slidenum">
              <a:rPr lang="en-US"/>
              <a:pPr/>
              <a:t>5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635125"/>
            <a:ext cx="81534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12DDA74-EE4A-47F8-92E0-4716860769A1}" type="slidenum">
              <a:rPr lang="en-US"/>
              <a:pPr/>
              <a:t>50</a:t>
            </a:fld>
            <a:endParaRPr 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Frequency Re-use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 cell uses a set of frequencies</a:t>
            </a:r>
          </a:p>
          <a:p>
            <a:pPr>
              <a:buFontTx/>
              <a:buChar char="-"/>
            </a:pPr>
            <a:r>
              <a:rPr lang="en-US" noProof="1" smtClean="0"/>
              <a:t>A ‘cluster’ holds several cells</a:t>
            </a:r>
          </a:p>
          <a:p>
            <a:pPr>
              <a:buFontTx/>
              <a:buChar char="-"/>
            </a:pPr>
            <a:r>
              <a:rPr lang="en-US" noProof="1" smtClean="0"/>
              <a:t>Frequency re-use factor: 1/#cells per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4F7D888-DC06-4585-A55B-4C07132F39EB}" type="slidenum">
              <a:rPr lang="en-US"/>
              <a:pPr/>
              <a:t>51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304800"/>
            <a:ext cx="2057400" cy="2286000"/>
            <a:chOff x="2544" y="528"/>
            <a:chExt cx="1296" cy="1440"/>
          </a:xfrm>
        </p:grpSpPr>
        <p:sp>
          <p:nvSpPr>
            <p:cNvPr id="116802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803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804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805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806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7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8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15000" y="1066800"/>
            <a:ext cx="2057400" cy="2286000"/>
            <a:chOff x="2544" y="528"/>
            <a:chExt cx="1296" cy="1440"/>
          </a:xfrm>
        </p:grpSpPr>
        <p:sp>
          <p:nvSpPr>
            <p:cNvPr id="116795" name="AutoShape 11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96" name="AutoShape 12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7" name="AutoShape 13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8" name="AutoShape 14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9" name="AutoShape 15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800" name="AutoShape 16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801" name="AutoShape 17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495800" y="2590800"/>
            <a:ext cx="2057400" cy="2286000"/>
            <a:chOff x="2544" y="528"/>
            <a:chExt cx="1296" cy="1440"/>
          </a:xfrm>
        </p:grpSpPr>
        <p:sp>
          <p:nvSpPr>
            <p:cNvPr id="116788" name="AutoShape 19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9" name="AutoShape 20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90" name="AutoShape 21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91" name="AutoShape 22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92" name="AutoShape 23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93" name="AutoShape 24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94" name="AutoShape 25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667000" y="2209800"/>
            <a:ext cx="2057400" cy="2286000"/>
            <a:chOff x="2544" y="528"/>
            <a:chExt cx="1296" cy="1440"/>
          </a:xfrm>
        </p:grpSpPr>
        <p:sp>
          <p:nvSpPr>
            <p:cNvPr id="116781" name="AutoShape 27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16782" name="AutoShape 28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16783" name="AutoShape 29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16784" name="AutoShape 30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16785" name="AutoShape 31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16786" name="AutoShape 32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16787" name="AutoShape 33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588834" name="AutoShape 34"/>
          <p:cNvSpPr>
            <a:spLocks noChangeArrowheads="1"/>
          </p:cNvSpPr>
          <p:nvPr/>
        </p:nvSpPr>
        <p:spPr bwMode="auto">
          <a:xfrm>
            <a:off x="38862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F</a:t>
            </a:r>
          </a:p>
        </p:txBody>
      </p:sp>
      <p:sp>
        <p:nvSpPr>
          <p:cNvPr id="588835" name="AutoShape 35"/>
          <p:cNvSpPr>
            <a:spLocks noChangeArrowheads="1"/>
          </p:cNvSpPr>
          <p:nvPr/>
        </p:nvSpPr>
        <p:spPr bwMode="auto">
          <a:xfrm>
            <a:off x="51054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C</a:t>
            </a:r>
          </a:p>
        </p:txBody>
      </p:sp>
      <p:sp>
        <p:nvSpPr>
          <p:cNvPr id="588836" name="AutoShape 36"/>
          <p:cNvSpPr>
            <a:spLocks noChangeArrowheads="1"/>
          </p:cNvSpPr>
          <p:nvPr/>
        </p:nvSpPr>
        <p:spPr bwMode="auto">
          <a:xfrm>
            <a:off x="4495800" y="685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B</a:t>
            </a:r>
          </a:p>
        </p:txBody>
      </p:sp>
      <p:sp>
        <p:nvSpPr>
          <p:cNvPr id="588837" name="AutoShape 37"/>
          <p:cNvSpPr>
            <a:spLocks noChangeArrowheads="1"/>
          </p:cNvSpPr>
          <p:nvPr/>
        </p:nvSpPr>
        <p:spPr bwMode="auto">
          <a:xfrm>
            <a:off x="5105400" y="1828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D</a:t>
            </a:r>
          </a:p>
        </p:txBody>
      </p:sp>
      <p:sp>
        <p:nvSpPr>
          <p:cNvPr id="588838" name="AutoShape 38"/>
          <p:cNvSpPr>
            <a:spLocks noChangeArrowheads="1"/>
          </p:cNvSpPr>
          <p:nvPr/>
        </p:nvSpPr>
        <p:spPr bwMode="auto">
          <a:xfrm>
            <a:off x="4495800" y="2209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E</a:t>
            </a:r>
          </a:p>
        </p:txBody>
      </p:sp>
      <p:sp>
        <p:nvSpPr>
          <p:cNvPr id="588839" name="AutoShape 39"/>
          <p:cNvSpPr>
            <a:spLocks noChangeArrowheads="1"/>
          </p:cNvSpPr>
          <p:nvPr/>
        </p:nvSpPr>
        <p:spPr bwMode="auto">
          <a:xfrm>
            <a:off x="4495800" y="1447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A</a:t>
            </a:r>
          </a:p>
        </p:txBody>
      </p:sp>
      <p:sp>
        <p:nvSpPr>
          <p:cNvPr id="588840" name="AutoShape 40"/>
          <p:cNvSpPr>
            <a:spLocks noChangeArrowheads="1"/>
          </p:cNvSpPr>
          <p:nvPr/>
        </p:nvSpPr>
        <p:spPr bwMode="auto">
          <a:xfrm>
            <a:off x="3886200" y="1066800"/>
            <a:ext cx="838200" cy="762000"/>
          </a:xfrm>
          <a:prstGeom prst="hexagon">
            <a:avLst>
              <a:gd name="adj" fmla="val 2750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-111" charset="0"/>
              </a:rPr>
              <a:t>G</a:t>
            </a:r>
          </a:p>
        </p:txBody>
      </p:sp>
      <p:sp>
        <p:nvSpPr>
          <p:cNvPr id="116751" name="Text Box 41"/>
          <p:cNvSpPr txBox="1">
            <a:spLocks noChangeArrowheads="1"/>
          </p:cNvSpPr>
          <p:nvPr/>
        </p:nvSpPr>
        <p:spPr bwMode="auto">
          <a:xfrm>
            <a:off x="1219200" y="5105400"/>
            <a:ext cx="67548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-111" charset="0"/>
              </a:rPr>
              <a:t>Cellular frequency re-use concept: cells with the same letter use the same set of frequencies.</a:t>
            </a:r>
          </a:p>
          <a:p>
            <a:r>
              <a:rPr lang="en-US" sz="1400">
                <a:latin typeface="Times New Roman" pitchFamily="-111" charset="0"/>
              </a:rPr>
              <a:t>A cluster of cells (highlighted in bold) is replicated over the coverage area. The cluster size,</a:t>
            </a:r>
          </a:p>
          <a:p>
            <a:r>
              <a:rPr lang="en-US" sz="1400" i="1">
                <a:latin typeface="Times New Roman" pitchFamily="-111" charset="0"/>
              </a:rPr>
              <a:t>N</a:t>
            </a:r>
            <a:r>
              <a:rPr lang="en-US" sz="1400">
                <a:latin typeface="Times New Roman" pitchFamily="-111" charset="0"/>
              </a:rPr>
              <a:t>, is equal to 7. Since each cell contains one-seventh of the overall channels, the cell</a:t>
            </a:r>
          </a:p>
          <a:p>
            <a:r>
              <a:rPr lang="en-US" sz="1400">
                <a:latin typeface="Times New Roman" pitchFamily="-111" charset="0"/>
              </a:rPr>
              <a:t>frequency re-use factor is 1/7.</a:t>
            </a:r>
            <a:endParaRPr lang="en-US" sz="2400">
              <a:latin typeface="Times New Roman" pitchFamily="-111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84600" y="685800"/>
            <a:ext cx="2263775" cy="2286000"/>
            <a:chOff x="2384" y="432"/>
            <a:chExt cx="1426" cy="1440"/>
          </a:xfrm>
        </p:grpSpPr>
        <p:grpSp>
          <p:nvGrpSpPr>
            <p:cNvPr id="116760" name="Group 43"/>
            <p:cNvGrpSpPr>
              <a:grpSpLocks/>
            </p:cNvGrpSpPr>
            <p:nvPr/>
          </p:nvGrpSpPr>
          <p:grpSpPr bwMode="auto">
            <a:xfrm>
              <a:off x="2832" y="1632"/>
              <a:ext cx="528" cy="240"/>
              <a:chOff x="2832" y="1632"/>
              <a:chExt cx="528" cy="240"/>
            </a:xfrm>
          </p:grpSpPr>
          <p:sp>
            <p:nvSpPr>
              <p:cNvPr id="116778" name="Line 44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9" name="Line 45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80" name="Line 46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6761" name="Group 47"/>
            <p:cNvGrpSpPr>
              <a:grpSpLocks/>
            </p:cNvGrpSpPr>
            <p:nvPr/>
          </p:nvGrpSpPr>
          <p:grpSpPr bwMode="auto">
            <a:xfrm flipV="1">
              <a:off x="2832" y="432"/>
              <a:ext cx="528" cy="240"/>
              <a:chOff x="2832" y="1632"/>
              <a:chExt cx="528" cy="240"/>
            </a:xfrm>
          </p:grpSpPr>
          <p:sp>
            <p:nvSpPr>
              <p:cNvPr id="116775" name="Line 48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6" name="Line 49"/>
              <p:cNvSpPr>
                <a:spLocks noChangeShapeType="1"/>
              </p:cNvSpPr>
              <p:nvPr/>
            </p:nvSpPr>
            <p:spPr bwMode="auto">
              <a:xfrm flipV="1">
                <a:off x="3216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7" name="Line 50"/>
              <p:cNvSpPr>
                <a:spLocks noChangeShapeType="1"/>
              </p:cNvSpPr>
              <p:nvPr/>
            </p:nvSpPr>
            <p:spPr bwMode="auto">
              <a:xfrm flipH="1" flipV="1">
                <a:off x="2832" y="1632"/>
                <a:ext cx="144" cy="24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2" name="Line 51"/>
            <p:cNvSpPr>
              <a:spLocks noChangeShapeType="1"/>
            </p:cNvSpPr>
            <p:nvPr/>
          </p:nvSpPr>
          <p:spPr bwMode="auto">
            <a:xfrm rot="-7342051">
              <a:off x="3557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Line 52"/>
            <p:cNvSpPr>
              <a:spLocks noChangeShapeType="1"/>
            </p:cNvSpPr>
            <p:nvPr/>
          </p:nvSpPr>
          <p:spPr bwMode="auto">
            <a:xfrm rot="14257949" flipV="1">
              <a:off x="3403" y="558"/>
              <a:ext cx="144" cy="23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Line 53"/>
            <p:cNvSpPr>
              <a:spLocks noChangeShapeType="1"/>
            </p:cNvSpPr>
            <p:nvPr/>
          </p:nvSpPr>
          <p:spPr bwMode="auto">
            <a:xfrm rot="-7342051" flipH="1" flipV="1">
              <a:off x="3576" y="882"/>
              <a:ext cx="174" cy="294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Line 54"/>
            <p:cNvSpPr>
              <a:spLocks noChangeShapeType="1"/>
            </p:cNvSpPr>
            <p:nvPr/>
          </p:nvSpPr>
          <p:spPr bwMode="auto">
            <a:xfrm rot="7342051" flipH="1">
              <a:off x="2394" y="775"/>
              <a:ext cx="24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Line 55"/>
            <p:cNvSpPr>
              <a:spLocks noChangeShapeType="1"/>
            </p:cNvSpPr>
            <p:nvPr/>
          </p:nvSpPr>
          <p:spPr bwMode="auto">
            <a:xfrm rot="7342051" flipH="1" flipV="1">
              <a:off x="2646" y="557"/>
              <a:ext cx="144" cy="24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Line 56"/>
            <p:cNvSpPr>
              <a:spLocks noChangeShapeType="1"/>
            </p:cNvSpPr>
            <p:nvPr/>
          </p:nvSpPr>
          <p:spPr bwMode="auto">
            <a:xfrm rot="7342051" flipV="1">
              <a:off x="2421" y="892"/>
              <a:ext cx="174" cy="24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6768" name="Group 57"/>
            <p:cNvGrpSpPr>
              <a:grpSpLocks/>
            </p:cNvGrpSpPr>
            <p:nvPr/>
          </p:nvGrpSpPr>
          <p:grpSpPr bwMode="auto">
            <a:xfrm>
              <a:off x="2384" y="1200"/>
              <a:ext cx="430" cy="485"/>
              <a:chOff x="2384" y="1200"/>
              <a:chExt cx="430" cy="485"/>
            </a:xfrm>
          </p:grpSpPr>
          <p:sp>
            <p:nvSpPr>
              <p:cNvPr id="116772" name="Line 58"/>
              <p:cNvSpPr>
                <a:spLocks noChangeShapeType="1"/>
              </p:cNvSpPr>
              <p:nvPr/>
            </p:nvSpPr>
            <p:spPr bwMode="auto">
              <a:xfrm rot="-7342051" flipH="1" flipV="1">
                <a:off x="2394" y="1528"/>
                <a:ext cx="240" cy="0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3" name="Line 59"/>
              <p:cNvSpPr>
                <a:spLocks noChangeShapeType="1"/>
              </p:cNvSpPr>
              <p:nvPr/>
            </p:nvSpPr>
            <p:spPr bwMode="auto">
              <a:xfrm rot="14257949" flipH="1">
                <a:off x="2625" y="1496"/>
                <a:ext cx="147" cy="231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74" name="Line 60"/>
              <p:cNvSpPr>
                <a:spLocks noChangeShapeType="1"/>
              </p:cNvSpPr>
              <p:nvPr/>
            </p:nvSpPr>
            <p:spPr bwMode="auto">
              <a:xfrm rot="-7342051">
                <a:off x="2421" y="1163"/>
                <a:ext cx="173" cy="247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69" name="Line 61"/>
            <p:cNvSpPr>
              <a:spLocks noChangeShapeType="1"/>
            </p:cNvSpPr>
            <p:nvPr/>
          </p:nvSpPr>
          <p:spPr bwMode="auto">
            <a:xfrm rot="7342051" flipV="1">
              <a:off x="3520" y="1491"/>
              <a:ext cx="304" cy="1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0" name="Line 62"/>
            <p:cNvSpPr>
              <a:spLocks noChangeShapeType="1"/>
            </p:cNvSpPr>
            <p:nvPr/>
          </p:nvSpPr>
          <p:spPr bwMode="auto">
            <a:xfrm rot="7342051">
              <a:off x="3402" y="1496"/>
              <a:ext cx="147" cy="231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Line 63"/>
            <p:cNvSpPr>
              <a:spLocks noChangeShapeType="1"/>
            </p:cNvSpPr>
            <p:nvPr/>
          </p:nvSpPr>
          <p:spPr bwMode="auto">
            <a:xfrm rot="7342051" flipH="1">
              <a:off x="3590" y="1156"/>
              <a:ext cx="154" cy="2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181600" y="574675"/>
            <a:ext cx="1208088" cy="1101725"/>
            <a:chOff x="3264" y="362"/>
            <a:chExt cx="761" cy="694"/>
          </a:xfrm>
        </p:grpSpPr>
        <p:sp>
          <p:nvSpPr>
            <p:cNvPr id="116758" name="Line 65"/>
            <p:cNvSpPr>
              <a:spLocks noChangeShapeType="1"/>
            </p:cNvSpPr>
            <p:nvPr/>
          </p:nvSpPr>
          <p:spPr bwMode="auto">
            <a:xfrm flipH="1">
              <a:off x="3264" y="57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Text Box 66"/>
            <p:cNvSpPr txBox="1">
              <a:spLocks noChangeArrowheads="1"/>
            </p:cNvSpPr>
            <p:nvPr/>
          </p:nvSpPr>
          <p:spPr bwMode="auto">
            <a:xfrm>
              <a:off x="3590" y="362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Cell</a:t>
              </a: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5257800" y="117475"/>
            <a:ext cx="1200150" cy="873125"/>
            <a:chOff x="3312" y="74"/>
            <a:chExt cx="756" cy="550"/>
          </a:xfrm>
        </p:grpSpPr>
        <p:sp>
          <p:nvSpPr>
            <p:cNvPr id="116756" name="Line 68"/>
            <p:cNvSpPr>
              <a:spLocks noChangeShapeType="1"/>
            </p:cNvSpPr>
            <p:nvPr/>
          </p:nvSpPr>
          <p:spPr bwMode="auto">
            <a:xfrm flipH="1">
              <a:off x="3312" y="28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Text Box 69"/>
            <p:cNvSpPr txBox="1">
              <a:spLocks noChangeArrowheads="1"/>
            </p:cNvSpPr>
            <p:nvPr/>
          </p:nvSpPr>
          <p:spPr bwMode="auto">
            <a:xfrm>
              <a:off x="3398" y="74"/>
              <a:ext cx="6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-111" charset="0"/>
                </a:rPr>
                <a:t>Cluster</a:t>
              </a:r>
            </a:p>
          </p:txBody>
        </p:sp>
      </p:grpSp>
      <p:sp>
        <p:nvSpPr>
          <p:cNvPr id="116755" name="Text Box 70"/>
          <p:cNvSpPr txBox="1">
            <a:spLocks noChangeArrowheads="1"/>
          </p:cNvSpPr>
          <p:nvPr/>
        </p:nvSpPr>
        <p:spPr bwMode="auto">
          <a:xfrm>
            <a:off x="1165225" y="6057900"/>
            <a:ext cx="612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requires channel/frequency planning and allocation!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34" grpId="0" animBg="1" autoUpdateAnimBg="0"/>
      <p:bldP spid="588835" grpId="0" animBg="1" autoUpdateAnimBg="0"/>
      <p:bldP spid="588836" grpId="0" animBg="1" autoUpdateAnimBg="0"/>
      <p:bldP spid="588837" grpId="0" animBg="1" autoUpdateAnimBg="0"/>
      <p:bldP spid="588838" grpId="0" animBg="1" autoUpdateAnimBg="0"/>
      <p:bldP spid="588839" grpId="0" animBg="1" autoUpdateAnimBg="0"/>
      <p:bldP spid="58884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CD464DC-2998-4945-BECC-1ADCDA266C70}" type="slidenum">
              <a:rPr lang="en-US"/>
              <a:pPr/>
              <a:t>52</a:t>
            </a:fld>
            <a:endParaRPr lang="en-US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Analysis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noProof="1" smtClean="0"/>
              <a:t>A cellular system with ‘S’ duplex channels</a:t>
            </a:r>
          </a:p>
          <a:p>
            <a:r>
              <a:rPr lang="en-US" noProof="1" smtClean="0"/>
              <a:t>Each cell has ‘k’ channels. There are N cells with identical number of channels: S=kN</a:t>
            </a:r>
          </a:p>
          <a:p>
            <a:r>
              <a:rPr lang="en-US" noProof="1" smtClean="0"/>
              <a:t>If the cluster is repeated M times then (overall capacity)=MS=MkN</a:t>
            </a:r>
          </a:p>
          <a:p>
            <a:r>
              <a:rPr lang="en-US" noProof="1" smtClean="0"/>
              <a:t>N: cluster size, typically 4,7,12</a:t>
            </a:r>
          </a:p>
          <a:p>
            <a:r>
              <a:rPr lang="en-US" noProof="1" smtClean="0"/>
              <a:t>Frequency re-use factor = 1/N</a:t>
            </a:r>
          </a:p>
          <a:p>
            <a:r>
              <a:rPr lang="en-US" noProof="1" smtClean="0"/>
              <a:t>Each cell is assigned 1/N of total bandwidth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ED259DED-1A43-4D57-B9BB-BE50DE7F591F}" type="slidenum">
              <a:rPr lang="en-US"/>
              <a:pPr/>
              <a:t>53</a:t>
            </a:fld>
            <a:endParaRPr lang="en-US"/>
          </a:p>
        </p:txBody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Example: Total of 33MHz bandwidth is available. Cellular phone channel uses 25kHz in simplex mode (i.e. 50kHz in duplex mode). Get the number of channels available per cell if we have 4-cell re-use. If 1 MHz is allocated for control. How many control channels per cell will there be?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C0F8F56-E2FE-42C6-8E5A-AAC94CF9A3BA}" type="slidenum">
              <a:rPr lang="en-US"/>
              <a:pPr/>
              <a:t>54</a:t>
            </a:fld>
            <a:endParaRPr lang="en-US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Each duplex channel uses 2x25kHz=50kHz</a:t>
            </a:r>
          </a:p>
          <a:p>
            <a:pPr>
              <a:buFontTx/>
              <a:buChar char="-"/>
            </a:pPr>
            <a:r>
              <a:rPr lang="en-US" noProof="1" smtClean="0"/>
              <a:t>Total number of channels=33M/50k=660 channels</a:t>
            </a:r>
          </a:p>
          <a:p>
            <a:pPr>
              <a:buFontTx/>
              <a:buChar char="-"/>
            </a:pPr>
            <a:r>
              <a:rPr lang="en-US" noProof="1" smtClean="0"/>
              <a:t>For 4-cell reuse, channels per cell = 660/4=165</a:t>
            </a:r>
          </a:p>
          <a:p>
            <a:pPr>
              <a:buFontTx/>
              <a:buChar char="-"/>
            </a:pPr>
            <a:r>
              <a:rPr lang="en-US" noProof="1" smtClean="0"/>
              <a:t>1Mhz of control </a:t>
            </a:r>
          </a:p>
          <a:p>
            <a:pPr>
              <a:buFontTx/>
              <a:buChar char="-"/>
            </a:pPr>
            <a:r>
              <a:rPr lang="en-US" noProof="1" smtClean="0"/>
              <a:t>Total control 1MHz/50k=20 control channels</a:t>
            </a:r>
          </a:p>
          <a:p>
            <a:pPr>
              <a:buFontTx/>
              <a:buChar char="-"/>
            </a:pPr>
            <a:r>
              <a:rPr lang="en-US" noProof="1" smtClean="0"/>
              <a:t>number of control channels per cell = 20/4 =5, 165-5=160 voice channels per cell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2CA3ED-CA77-447E-A91D-4D53C8B606E6}" type="slidenum">
              <a:rPr lang="en-US"/>
              <a:pPr/>
              <a:t>55</a:t>
            </a:fld>
            <a:endParaRPr lang="en-US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noProof="1" smtClean="0"/>
              <a:t>Channel assignment strategies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noProof="1" smtClean="0"/>
              <a:t>Channel assignment affects handoff </a:t>
            </a:r>
          </a:p>
          <a:p>
            <a:r>
              <a:rPr lang="en-US" noProof="1" smtClean="0"/>
              <a:t>(1) Fixed Assignment: </a:t>
            </a:r>
          </a:p>
          <a:p>
            <a:pPr lvl="1"/>
            <a:r>
              <a:rPr lang="en-US" noProof="1" smtClean="0"/>
              <a:t>Each cell is allocated a pre-determined set of channels or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If a call request is made and no available channels exist, then it will be blocked (may lead to high blocking probability)</a:t>
            </a:r>
          </a:p>
          <a:p>
            <a:pPr>
              <a:buFontTx/>
              <a:buChar char="-"/>
            </a:pPr>
            <a:r>
              <a:rPr lang="en-US" noProof="1" smtClean="0"/>
              <a:t>The notion of ‘borrowing’ may be used to alleviate blocking.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09DDE90-A18C-4CA5-9901-A7199D787A8A}" type="slidenum">
              <a:rPr lang="en-US"/>
              <a:pPr/>
              <a:t>56</a:t>
            </a:fld>
            <a:endParaRPr lang="en-US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01000" cy="4114800"/>
          </a:xfrm>
        </p:spPr>
        <p:txBody>
          <a:bodyPr/>
          <a:lstStyle/>
          <a:p>
            <a:r>
              <a:rPr lang="en-US" smtClean="0"/>
              <a:t>(2) D</a:t>
            </a:r>
            <a:r>
              <a:rPr lang="en-US" noProof="1" smtClean="0"/>
              <a:t>ynamic Assignment: </a:t>
            </a:r>
          </a:p>
          <a:p>
            <a:pPr lvl="1"/>
            <a:r>
              <a:rPr lang="en-US" noProof="1" smtClean="0"/>
              <a:t>channels allocated on-demand</a:t>
            </a:r>
          </a:p>
          <a:p>
            <a:pPr>
              <a:buFontTx/>
              <a:buChar char="-"/>
            </a:pPr>
            <a:r>
              <a:rPr lang="en-US" noProof="1" smtClean="0"/>
              <a:t>Reduces blocking (similar in concept to the shared buffer switch)</a:t>
            </a:r>
          </a:p>
          <a:p>
            <a:pPr>
              <a:buFontTx/>
              <a:buChar char="-"/>
            </a:pPr>
            <a:r>
              <a:rPr lang="en-US" noProof="1" smtClean="0"/>
              <a:t>Requires that the MSC collects real-time iformation about channel occupancy, traffic distribution, radio signal strength indications (RSSI), periodically for all channels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120515E-7763-4AF5-BC76-68DA4FE3ACE8}" type="slidenum">
              <a:rPr lang="en-US"/>
              <a:pPr/>
              <a:t>57</a:t>
            </a:fld>
            <a:endParaRPr lang="en-US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Hand-off strategies</a:t>
            </a:r>
          </a:p>
        </p:txBody>
      </p:sp>
      <p:sp>
        <p:nvSpPr>
          <p:cNvPr id="1239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Mobile moves into a different cell</a:t>
            </a:r>
          </a:p>
          <a:p>
            <a:pPr>
              <a:buFontTx/>
              <a:buChar char="-"/>
            </a:pPr>
            <a:r>
              <a:rPr lang="en-US" noProof="1" smtClean="0"/>
              <a:t>It monitors the signal strength from the current base station</a:t>
            </a:r>
          </a:p>
          <a:p>
            <a:pPr>
              <a:buFontTx/>
              <a:buChar char="-"/>
            </a:pPr>
            <a:r>
              <a:rPr lang="en-US" noProof="1" smtClean="0"/>
              <a:t>When power drops below a certain threshold we need hand off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6222025-B2ED-4083-A580-40078BF86E5C}" type="slidenum">
              <a:rPr lang="en-US"/>
              <a:pPr/>
              <a:t>58</a:t>
            </a:fld>
            <a:endParaRPr lang="en-US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477000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313EA3C-7802-47A9-BA6D-B57A1E5926E0}" type="slidenum">
              <a:rPr lang="en-US"/>
              <a:pPr/>
              <a:t>59</a:t>
            </a:fld>
            <a:endParaRPr lang="en-US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During handoff: to avoid call termination, allow a safety margin</a:t>
            </a:r>
          </a:p>
          <a:p>
            <a:pPr lvl="1">
              <a:buFontTx/>
              <a:buChar char="-"/>
            </a:pPr>
            <a:r>
              <a:rPr lang="en-US" noProof="1" smtClean="0">
                <a:sym typeface="Symbol" pitchFamily="-111" charset="2"/>
              </a:rPr>
              <a:t></a:t>
            </a:r>
            <a:r>
              <a:rPr lang="en-US" noProof="1" smtClean="0"/>
              <a:t>=Power_</a:t>
            </a:r>
            <a:r>
              <a:rPr lang="en-US" baseline="-25000" noProof="1" smtClean="0"/>
              <a:t>handoff</a:t>
            </a:r>
            <a:r>
              <a:rPr lang="en-US" noProof="1" smtClean="0"/>
              <a:t> – Power_</a:t>
            </a:r>
            <a:r>
              <a:rPr lang="en-US" baseline="-25000" noProof="1" smtClean="0"/>
              <a:t>min usable</a:t>
            </a:r>
            <a:endParaRPr lang="en-US" noProof="1" smtClean="0"/>
          </a:p>
          <a:p>
            <a:pPr>
              <a:buFontTx/>
              <a:buChar char="-"/>
            </a:pPr>
            <a:r>
              <a:rPr lang="en-US" noProof="1" smtClean="0"/>
              <a:t>Note: </a:t>
            </a:r>
          </a:p>
          <a:p>
            <a:pPr lvl="1">
              <a:buFontTx/>
              <a:buChar char="-"/>
            </a:pPr>
            <a:r>
              <a:rPr lang="en-US" noProof="1" smtClean="0"/>
              <a:t>Does handoff occur only during movement?</a:t>
            </a:r>
          </a:p>
        </p:txBody>
      </p:sp>
      <p:sp>
        <p:nvSpPr>
          <p:cNvPr id="702467" name="Text Box 3"/>
          <p:cNvSpPr txBox="1">
            <a:spLocks noChangeArrowheads="1"/>
          </p:cNvSpPr>
          <p:nvPr/>
        </p:nvSpPr>
        <p:spPr bwMode="auto">
          <a:xfrm>
            <a:off x="533400" y="4114800"/>
            <a:ext cx="8347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sz="2400" noProof="1">
                <a:latin typeface="Times New Roman" pitchFamily="-111" charset="0"/>
              </a:rPr>
              <a:t>Even if the mobile is stationary, the signal strength may vary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with changes in the surrounding environment, so we may need </a:t>
            </a:r>
          </a:p>
          <a:p>
            <a:pPr lvl="1"/>
            <a:r>
              <a:rPr lang="en-US" sz="2400" noProof="1">
                <a:latin typeface="Times New Roman" pitchFamily="-111" charset="0"/>
              </a:rPr>
              <a:t>a handoff</a:t>
            </a:r>
          </a:p>
          <a:p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58A3409-E436-49C4-B76E-23E3638EF784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295400" y="-381000"/>
          <a:ext cx="5888038" cy="7620000"/>
        </p:xfrm>
        <a:graphic>
          <a:graphicData uri="http://schemas.openxmlformats.org/presentationml/2006/ole">
            <p:oleObj spid="_x0000_s21506" name="Acrobat Document" r:id="rId3" imgW="5842000" imgH="7556500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4FE00AB-6669-4232-AED3-58476F040A6D}" type="slidenum">
              <a:rPr lang="en-US"/>
              <a:pPr/>
              <a:t>60</a:t>
            </a:fld>
            <a:endParaRPr lang="en-US"/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Handoff in 1</a:t>
            </a:r>
            <a:r>
              <a:rPr lang="en-US" baseline="30000" noProof="1" smtClean="0"/>
              <a:t>st</a:t>
            </a:r>
            <a:r>
              <a:rPr lang="en-US" noProof="1" smtClean="0"/>
              <a:t> generation:</a:t>
            </a:r>
          </a:p>
          <a:p>
            <a:pPr lvl="1">
              <a:buFontTx/>
              <a:buChar char="-"/>
            </a:pPr>
            <a:r>
              <a:rPr lang="en-US" noProof="1" smtClean="0"/>
              <a:t>Strength of signal measurement is done by the base station and supervised by MSC</a:t>
            </a:r>
          </a:p>
          <a:p>
            <a:pPr>
              <a:buFontTx/>
              <a:buChar char="-"/>
            </a:pPr>
            <a:r>
              <a:rPr lang="en-US" noProof="1" smtClean="0"/>
              <a:t>Hand off in 2</a:t>
            </a:r>
            <a:r>
              <a:rPr lang="en-US" baseline="30000" noProof="1" smtClean="0"/>
              <a:t>nd</a:t>
            </a:r>
            <a:r>
              <a:rPr lang="en-US" noProof="1" smtClean="0"/>
              <a:t> generation: </a:t>
            </a:r>
          </a:p>
          <a:p>
            <a:pPr>
              <a:buFontTx/>
              <a:buChar char="-"/>
            </a:pPr>
            <a:r>
              <a:rPr lang="en-US" noProof="1" smtClean="0"/>
              <a:t>In TDMA: it is mobile assisted handoff (MAHO). </a:t>
            </a:r>
          </a:p>
          <a:p>
            <a:pPr lvl="1">
              <a:buFontTx/>
              <a:buChar char="-"/>
            </a:pPr>
            <a:r>
              <a:rPr lang="en-US" noProof="1" smtClean="0"/>
              <a:t>Every mobile measures the strength of signal to base stations and reports to the serving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Mobile performs measurement during idle time slots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5A4A94-EAAB-469B-AB77-C58B8574D9D7}" type="slidenum">
              <a:rPr lang="en-US"/>
              <a:pPr/>
              <a:t>61</a:t>
            </a:fld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CDMA: (code division  multiple access)</a:t>
            </a:r>
          </a:p>
          <a:p>
            <a:pPr lvl="1">
              <a:buFontTx/>
              <a:buChar char="-"/>
            </a:pPr>
            <a:r>
              <a:rPr lang="en-US" noProof="1" smtClean="0"/>
              <a:t>Soft handoff:</a:t>
            </a:r>
          </a:p>
          <a:p>
            <a:pPr lvl="1">
              <a:buFontTx/>
              <a:buChar char="-"/>
            </a:pPr>
            <a:r>
              <a:rPr lang="en-US" noProof="1" smtClean="0"/>
              <a:t>No change of channel, only change of base station</a:t>
            </a:r>
          </a:p>
          <a:p>
            <a:pPr lvl="1">
              <a:buFontTx/>
              <a:buChar char="-"/>
            </a:pPr>
            <a:r>
              <a:rPr lang="en-US" noProof="1" smtClean="0"/>
              <a:t>The cells use the same frequency and channels</a:t>
            </a:r>
          </a:p>
          <a:p>
            <a:pPr>
              <a:buFontTx/>
              <a:buChar char="-"/>
            </a:pPr>
            <a:r>
              <a:rPr lang="en-US" noProof="1" smtClean="0"/>
              <a:t>[More later when we talk about CDMA/TDMA]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169AF1-51CC-4D70-8C8A-99B637BDB85F}" type="slidenum">
              <a:rPr lang="en-US"/>
              <a:pPr/>
              <a:t>62</a:t>
            </a:fld>
            <a:endParaRPr lang="en-US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Interference in Cellular Networks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 smtClean="0"/>
              <a:t>Main types on interference:</a:t>
            </a:r>
          </a:p>
          <a:p>
            <a:pPr lvl="1"/>
            <a:r>
              <a:rPr lang="en-US" smtClean="0"/>
              <a:t>‘C</a:t>
            </a:r>
            <a:r>
              <a:rPr lang="en-US" noProof="1" smtClean="0"/>
              <a:t>o-channel’ interference</a:t>
            </a:r>
          </a:p>
          <a:p>
            <a:pPr lvl="1"/>
            <a:r>
              <a:rPr lang="en-US" smtClean="0"/>
              <a:t>‘A</a:t>
            </a:r>
            <a:r>
              <a:rPr lang="en-US" noProof="1" smtClean="0"/>
              <a:t>djacent channel’ interference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xternal sources</a:t>
            </a:r>
          </a:p>
          <a:p>
            <a:pPr lvl="1"/>
            <a:r>
              <a:rPr lang="en-US" smtClean="0"/>
              <a:t>E</a:t>
            </a:r>
            <a:r>
              <a:rPr lang="en-US" noProof="1" smtClean="0"/>
              <a:t>ffects of fading</a:t>
            </a:r>
          </a:p>
          <a:p>
            <a:pPr lvl="1"/>
            <a:r>
              <a:rPr lang="en-US" noProof="1" smtClean="0"/>
              <a:t>…</a:t>
            </a:r>
          </a:p>
        </p:txBody>
      </p:sp>
      <p:pic>
        <p:nvPicPr>
          <p:cNvPr id="1290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191000"/>
            <a:ext cx="2667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664F4E32-D722-4BD1-8C9E-FC268D87B497}" type="slidenum">
              <a:rPr lang="en-US"/>
              <a:pPr/>
              <a:t>63</a:t>
            </a:fld>
            <a:endParaRPr lang="en-US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Co-channel Interference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Exists between signals from co-channel cells (in different clusters)</a:t>
            </a:r>
          </a:p>
          <a:p>
            <a:pPr>
              <a:buFontTx/>
              <a:buChar char="-"/>
            </a:pPr>
            <a:r>
              <a:rPr lang="en-US" noProof="1" smtClean="0"/>
              <a:t>Co-channel cells are those cells that use the same set of frequencies</a:t>
            </a:r>
          </a:p>
          <a:p>
            <a:pPr>
              <a:buFontTx/>
              <a:buChar char="-"/>
            </a:pPr>
            <a:r>
              <a:rPr lang="en-US" noProof="1" smtClean="0"/>
              <a:t>Co-channel interference cannot be reduced by strengthening the signal.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E0C34B2-19AB-4491-B91E-7FC9014CCA0E}" type="slidenum">
              <a:rPr lang="en-US"/>
              <a:pPr/>
              <a:t>64</a:t>
            </a:fld>
            <a:endParaRPr lang="en-US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1" smtClean="0"/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It is a function of the radius of the cell (R) and the distance between centers of the nearest co-channel cells (D)</a:t>
            </a:r>
          </a:p>
          <a:p>
            <a:pPr>
              <a:buFontTx/>
              <a:buChar char="-"/>
            </a:pPr>
            <a:r>
              <a:rPr lang="en-US" noProof="1" smtClean="0"/>
              <a:t>Q=D/R, “Q: channel re-use ratio” </a:t>
            </a:r>
          </a:p>
          <a:p>
            <a:pPr>
              <a:buFontTx/>
              <a:buChar char="-"/>
            </a:pPr>
            <a:r>
              <a:rPr lang="en-US" noProof="1" smtClean="0"/>
              <a:t>As Q increases, the spatial separation between co-channels relative to the cell size increases, so interference decreases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C4803A9-01C3-4E64-8166-0F78ECF81D72}" type="slidenum">
              <a:rPr lang="en-US"/>
              <a:pPr/>
              <a:t>65</a:t>
            </a:fld>
            <a:endParaRPr lang="en-US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477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1" name="Text Box 3"/>
          <p:cNvSpPr txBox="1">
            <a:spLocks noChangeArrowheads="1"/>
          </p:cNvSpPr>
          <p:nvPr/>
        </p:nvSpPr>
        <p:spPr bwMode="auto">
          <a:xfrm>
            <a:off x="762000" y="5486400"/>
            <a:ext cx="7377113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Illustration of co-channel cells for a cluster size of N=7.</a:t>
            </a:r>
          </a:p>
          <a:p>
            <a:r>
              <a:rPr lang="en-US" sz="2400">
                <a:latin typeface="Times New Roman" pitchFamily="-111" charset="0"/>
              </a:rPr>
              <a:t>When the mobile is at the cell boundary (A), it experiences</a:t>
            </a:r>
          </a:p>
          <a:p>
            <a:r>
              <a:rPr lang="en-US" sz="2400">
                <a:latin typeface="Times New Roman" pitchFamily="-111" charset="0"/>
              </a:rPr>
              <a:t>worst case co-channel interference on the forward channel.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8247021-AFC8-44CD-B272-1B7AF422ED7E}" type="slidenum">
              <a:rPr lang="en-US"/>
              <a:pPr/>
              <a:t>66</a:t>
            </a:fld>
            <a:endParaRPr lang="en-US"/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noProof="1" smtClean="0"/>
              <a:t>Adjacent Channel Interference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Signals that occupy frequency spectrum adjacent to the desired signal, may cause interference due to imperfect filtering (at the receivers). </a:t>
            </a:r>
          </a:p>
          <a:p>
            <a:pPr>
              <a:buFontTx/>
              <a:buChar char="-"/>
            </a:pPr>
            <a:r>
              <a:rPr lang="en-US" noProof="1" smtClean="0"/>
              <a:t>The worst interference occurs when the adjacent frequencies are used within the same cell</a:t>
            </a:r>
          </a:p>
          <a:p>
            <a:pPr>
              <a:buFontTx/>
              <a:buChar char="-"/>
            </a:pPr>
            <a:r>
              <a:rPr lang="en-US" noProof="1" smtClean="0"/>
              <a:t>Can be reduced by filtering and careful channel assignment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099FFBA-7D63-4F64-85FE-2807932FD6D5}" type="slidenum">
              <a:rPr lang="en-US"/>
              <a:pPr/>
              <a:t>67</a:t>
            </a:fld>
            <a:endParaRPr lang="en-US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(1) Channel assignment in a cell: </a:t>
            </a:r>
          </a:p>
          <a:p>
            <a:pPr lvl="1">
              <a:buFontTx/>
              <a:buChar char="-"/>
            </a:pPr>
            <a:r>
              <a:rPr lang="en-US" noProof="1" smtClean="0"/>
              <a:t>Instead of assigning channels from a contiguous band of frequencies</a:t>
            </a:r>
          </a:p>
          <a:p>
            <a:pPr lvl="1">
              <a:buFontTx/>
              <a:buChar char="-"/>
            </a:pPr>
            <a:r>
              <a:rPr lang="en-US" noProof="1" smtClean="0"/>
              <a:t>Channels are assigned such that frequency separations between channels are maximized. </a:t>
            </a:r>
          </a:p>
          <a:p>
            <a:pPr lvl="1">
              <a:buFontTx/>
              <a:buChar char="-"/>
            </a:pPr>
            <a:r>
              <a:rPr lang="en-US" noProof="1" smtClean="0"/>
              <a:t>For example, by sequentially assigning adjacent bands to different cells</a:t>
            </a:r>
          </a:p>
          <a:p>
            <a:pPr lvl="1">
              <a:buFontTx/>
              <a:buChar char="-"/>
            </a:pPr>
            <a:r>
              <a:rPr lang="en-US" noProof="1" smtClean="0"/>
              <a:t>This is called ‘frequency planning’.</a:t>
            </a:r>
          </a:p>
          <a:p>
            <a:pPr>
              <a:buFontTx/>
              <a:buChar char="-"/>
            </a:pPr>
            <a:r>
              <a:rPr lang="en-US" noProof="1" smtClean="0"/>
              <a:t>(2) A filter is used in the base station to reject power from adjacent channels.</a:t>
            </a:r>
          </a:p>
          <a:p>
            <a:pPr>
              <a:buFontTx/>
              <a:buChar char="-"/>
            </a:pPr>
            <a:endParaRPr lang="en-US" noProof="1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32795DB-12D9-47E6-A937-3A5D383AF452}" type="slidenum">
              <a:rPr lang="en-US"/>
              <a:pPr/>
              <a:t>68</a:t>
            </a:fld>
            <a:endParaRPr lang="en-US"/>
          </a:p>
        </p:txBody>
      </p:sp>
      <p:grpSp>
        <p:nvGrpSpPr>
          <p:cNvPr id="135172" name="Group 2"/>
          <p:cNvGrpSpPr>
            <a:grpSpLocks/>
          </p:cNvGrpSpPr>
          <p:nvPr/>
        </p:nvGrpSpPr>
        <p:grpSpPr bwMode="auto">
          <a:xfrm>
            <a:off x="2286000" y="1981200"/>
            <a:ext cx="3810000" cy="3657600"/>
            <a:chOff x="2544" y="528"/>
            <a:chExt cx="1296" cy="1440"/>
          </a:xfrm>
        </p:grpSpPr>
        <p:sp>
          <p:nvSpPr>
            <p:cNvPr id="135219" name="AutoShape 3"/>
            <p:cNvSpPr>
              <a:spLocks noChangeArrowheads="1"/>
            </p:cNvSpPr>
            <p:nvPr/>
          </p:nvSpPr>
          <p:spPr bwMode="auto">
            <a:xfrm>
              <a:off x="2544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F</a:t>
              </a:r>
            </a:p>
          </p:txBody>
        </p:sp>
        <p:sp>
          <p:nvSpPr>
            <p:cNvPr id="135220" name="AutoShape 4"/>
            <p:cNvSpPr>
              <a:spLocks noChangeArrowheads="1"/>
            </p:cNvSpPr>
            <p:nvPr/>
          </p:nvSpPr>
          <p:spPr bwMode="auto">
            <a:xfrm>
              <a:off x="3312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C</a:t>
              </a:r>
            </a:p>
          </p:txBody>
        </p:sp>
        <p:sp>
          <p:nvSpPr>
            <p:cNvPr id="135221" name="AutoShape 5"/>
            <p:cNvSpPr>
              <a:spLocks noChangeArrowheads="1"/>
            </p:cNvSpPr>
            <p:nvPr/>
          </p:nvSpPr>
          <p:spPr bwMode="auto">
            <a:xfrm>
              <a:off x="2928" y="52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B</a:t>
              </a:r>
            </a:p>
          </p:txBody>
        </p:sp>
        <p:sp>
          <p:nvSpPr>
            <p:cNvPr id="135222" name="AutoShape 6"/>
            <p:cNvSpPr>
              <a:spLocks noChangeArrowheads="1"/>
            </p:cNvSpPr>
            <p:nvPr/>
          </p:nvSpPr>
          <p:spPr bwMode="auto">
            <a:xfrm>
              <a:off x="3312" y="124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D</a:t>
              </a:r>
            </a:p>
          </p:txBody>
        </p:sp>
        <p:sp>
          <p:nvSpPr>
            <p:cNvPr id="135223" name="AutoShape 7"/>
            <p:cNvSpPr>
              <a:spLocks noChangeArrowheads="1"/>
            </p:cNvSpPr>
            <p:nvPr/>
          </p:nvSpPr>
          <p:spPr bwMode="auto">
            <a:xfrm>
              <a:off x="2928" y="148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E</a:t>
              </a:r>
            </a:p>
          </p:txBody>
        </p:sp>
        <p:sp>
          <p:nvSpPr>
            <p:cNvPr id="135224" name="AutoShape 8"/>
            <p:cNvSpPr>
              <a:spLocks noChangeArrowheads="1"/>
            </p:cNvSpPr>
            <p:nvPr/>
          </p:nvSpPr>
          <p:spPr bwMode="auto">
            <a:xfrm>
              <a:off x="2928" y="100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A</a:t>
              </a:r>
            </a:p>
          </p:txBody>
        </p:sp>
        <p:sp>
          <p:nvSpPr>
            <p:cNvPr id="135225" name="AutoShape 9"/>
            <p:cNvSpPr>
              <a:spLocks noChangeArrowheads="1"/>
            </p:cNvSpPr>
            <p:nvPr/>
          </p:nvSpPr>
          <p:spPr bwMode="auto">
            <a:xfrm>
              <a:off x="2544" y="768"/>
              <a:ext cx="528" cy="480"/>
            </a:xfrm>
            <a:prstGeom prst="hexagon">
              <a:avLst>
                <a:gd name="adj" fmla="val 27500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-111" charset="0"/>
                </a:rPr>
                <a:t>G</a:t>
              </a:r>
            </a:p>
          </p:txBody>
        </p:sp>
      </p:grpSp>
      <p:sp>
        <p:nvSpPr>
          <p:cNvPr id="135173" name="Line 10"/>
          <p:cNvSpPr>
            <a:spLocks noChangeShapeType="1"/>
          </p:cNvSpPr>
          <p:nvPr/>
        </p:nvSpPr>
        <p:spPr bwMode="auto">
          <a:xfrm>
            <a:off x="1981200" y="9906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Text Box 11"/>
          <p:cNvSpPr txBox="1">
            <a:spLocks noChangeArrowheads="1"/>
          </p:cNvSpPr>
          <p:nvPr/>
        </p:nvSpPr>
        <p:spPr bwMode="auto">
          <a:xfrm>
            <a:off x="6781800" y="914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</a:t>
            </a:r>
          </a:p>
        </p:txBody>
      </p:sp>
      <p:sp>
        <p:nvSpPr>
          <p:cNvPr id="135175" name="Line 12"/>
          <p:cNvSpPr>
            <a:spLocks noChangeShapeType="1"/>
          </p:cNvSpPr>
          <p:nvPr/>
        </p:nvSpPr>
        <p:spPr bwMode="auto">
          <a:xfrm>
            <a:off x="2438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Line 13"/>
          <p:cNvSpPr>
            <a:spLocks noChangeShapeType="1"/>
          </p:cNvSpPr>
          <p:nvPr/>
        </p:nvSpPr>
        <p:spPr bwMode="auto">
          <a:xfrm>
            <a:off x="2743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Line 14"/>
          <p:cNvSpPr>
            <a:spLocks noChangeShapeType="1"/>
          </p:cNvSpPr>
          <p:nvPr/>
        </p:nvSpPr>
        <p:spPr bwMode="auto">
          <a:xfrm>
            <a:off x="3124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Line 15"/>
          <p:cNvSpPr>
            <a:spLocks noChangeShapeType="1"/>
          </p:cNvSpPr>
          <p:nvPr/>
        </p:nvSpPr>
        <p:spPr bwMode="auto">
          <a:xfrm>
            <a:off x="3505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Line 16"/>
          <p:cNvSpPr>
            <a:spLocks noChangeShapeType="1"/>
          </p:cNvSpPr>
          <p:nvPr/>
        </p:nvSpPr>
        <p:spPr bwMode="auto">
          <a:xfrm>
            <a:off x="3886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0" name="Line 17"/>
          <p:cNvSpPr>
            <a:spLocks noChangeShapeType="1"/>
          </p:cNvSpPr>
          <p:nvPr/>
        </p:nvSpPr>
        <p:spPr bwMode="auto">
          <a:xfrm>
            <a:off x="4267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Line 18"/>
          <p:cNvSpPr>
            <a:spLocks noChangeShapeType="1"/>
          </p:cNvSpPr>
          <p:nvPr/>
        </p:nvSpPr>
        <p:spPr bwMode="auto">
          <a:xfrm>
            <a:off x="4572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Line 19"/>
          <p:cNvSpPr>
            <a:spLocks noChangeShapeType="1"/>
          </p:cNvSpPr>
          <p:nvPr/>
        </p:nvSpPr>
        <p:spPr bwMode="auto">
          <a:xfrm>
            <a:off x="4953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Line 20"/>
          <p:cNvSpPr>
            <a:spLocks noChangeShapeType="1"/>
          </p:cNvSpPr>
          <p:nvPr/>
        </p:nvSpPr>
        <p:spPr bwMode="auto">
          <a:xfrm>
            <a:off x="5257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4" name="Line 21"/>
          <p:cNvSpPr>
            <a:spLocks noChangeShapeType="1"/>
          </p:cNvSpPr>
          <p:nvPr/>
        </p:nvSpPr>
        <p:spPr bwMode="auto">
          <a:xfrm>
            <a:off x="5562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Line 22"/>
          <p:cNvSpPr>
            <a:spLocks noChangeShapeType="1"/>
          </p:cNvSpPr>
          <p:nvPr/>
        </p:nvSpPr>
        <p:spPr bwMode="auto">
          <a:xfrm>
            <a:off x="58674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Line 23"/>
          <p:cNvSpPr>
            <a:spLocks noChangeShapeType="1"/>
          </p:cNvSpPr>
          <p:nvPr/>
        </p:nvSpPr>
        <p:spPr bwMode="auto">
          <a:xfrm>
            <a:off x="61722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Text Box 24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135188" name="Line 25"/>
          <p:cNvSpPr>
            <a:spLocks noChangeShapeType="1"/>
          </p:cNvSpPr>
          <p:nvPr/>
        </p:nvSpPr>
        <p:spPr bwMode="auto">
          <a:xfrm>
            <a:off x="21336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Text Box 26"/>
          <p:cNvSpPr txBox="1">
            <a:spLocks noChangeArrowheads="1"/>
          </p:cNvSpPr>
          <p:nvPr/>
        </p:nvSpPr>
        <p:spPr bwMode="auto">
          <a:xfrm>
            <a:off x="2438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135190" name="Text Box 27"/>
          <p:cNvSpPr txBox="1">
            <a:spLocks noChangeArrowheads="1"/>
          </p:cNvSpPr>
          <p:nvPr/>
        </p:nvSpPr>
        <p:spPr bwMode="auto">
          <a:xfrm>
            <a:off x="2743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135191" name="Text Box 28"/>
          <p:cNvSpPr txBox="1">
            <a:spLocks noChangeArrowheads="1"/>
          </p:cNvSpPr>
          <p:nvPr/>
        </p:nvSpPr>
        <p:spPr bwMode="auto">
          <a:xfrm>
            <a:off x="3124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135192" name="Text Box 29"/>
          <p:cNvSpPr txBox="1">
            <a:spLocks noChangeArrowheads="1"/>
          </p:cNvSpPr>
          <p:nvPr/>
        </p:nvSpPr>
        <p:spPr bwMode="auto">
          <a:xfrm>
            <a:off x="3505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135193" name="Text Box 30"/>
          <p:cNvSpPr txBox="1">
            <a:spLocks noChangeArrowheads="1"/>
          </p:cNvSpPr>
          <p:nvPr/>
        </p:nvSpPr>
        <p:spPr bwMode="auto">
          <a:xfrm>
            <a:off x="3886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135194" name="Text Box 31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135195" name="Text Box 32"/>
          <p:cNvSpPr txBox="1">
            <a:spLocks noChangeArrowheads="1"/>
          </p:cNvSpPr>
          <p:nvPr/>
        </p:nvSpPr>
        <p:spPr bwMode="auto">
          <a:xfrm>
            <a:off x="4648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135196" name="Text Box 33"/>
          <p:cNvSpPr txBox="1">
            <a:spLocks noChangeArrowheads="1"/>
          </p:cNvSpPr>
          <p:nvPr/>
        </p:nvSpPr>
        <p:spPr bwMode="auto">
          <a:xfrm>
            <a:off x="495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135197" name="Text Box 34"/>
          <p:cNvSpPr txBox="1">
            <a:spLocks noChangeArrowheads="1"/>
          </p:cNvSpPr>
          <p:nvPr/>
        </p:nvSpPr>
        <p:spPr bwMode="auto">
          <a:xfrm>
            <a:off x="51816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135198" name="Text Box 35"/>
          <p:cNvSpPr txBox="1">
            <a:spLocks noChangeArrowheads="1"/>
          </p:cNvSpPr>
          <p:nvPr/>
        </p:nvSpPr>
        <p:spPr bwMode="auto">
          <a:xfrm>
            <a:off x="54864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135199" name="Text Box 36"/>
          <p:cNvSpPr txBox="1">
            <a:spLocks noChangeArrowheads="1"/>
          </p:cNvSpPr>
          <p:nvPr/>
        </p:nvSpPr>
        <p:spPr bwMode="auto">
          <a:xfrm>
            <a:off x="57912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</a:t>
            </a:r>
          </a:p>
        </p:txBody>
      </p:sp>
      <p:sp>
        <p:nvSpPr>
          <p:cNvPr id="712742" name="Text Box 38"/>
          <p:cNvSpPr txBox="1">
            <a:spLocks noChangeArrowheads="1"/>
          </p:cNvSpPr>
          <p:nvPr/>
        </p:nvSpPr>
        <p:spPr bwMode="auto">
          <a:xfrm>
            <a:off x="4038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2</a:t>
            </a:r>
          </a:p>
        </p:txBody>
      </p:sp>
      <p:sp>
        <p:nvSpPr>
          <p:cNvPr id="712743" name="Text Box 39"/>
          <p:cNvSpPr txBox="1">
            <a:spLocks noChangeArrowheads="1"/>
          </p:cNvSpPr>
          <p:nvPr/>
        </p:nvSpPr>
        <p:spPr bwMode="auto">
          <a:xfrm>
            <a:off x="3962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3</a:t>
            </a:r>
          </a:p>
        </p:txBody>
      </p:sp>
      <p:sp>
        <p:nvSpPr>
          <p:cNvPr id="712744" name="Text Box 40"/>
          <p:cNvSpPr txBox="1">
            <a:spLocks noChangeArrowheads="1"/>
          </p:cNvSpPr>
          <p:nvPr/>
        </p:nvSpPr>
        <p:spPr bwMode="auto">
          <a:xfrm>
            <a:off x="2819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4</a:t>
            </a:r>
          </a:p>
        </p:txBody>
      </p:sp>
      <p:sp>
        <p:nvSpPr>
          <p:cNvPr id="712745" name="Text Box 41"/>
          <p:cNvSpPr txBox="1">
            <a:spLocks noChangeArrowheads="1"/>
          </p:cNvSpPr>
          <p:nvPr/>
        </p:nvSpPr>
        <p:spPr bwMode="auto">
          <a:xfrm>
            <a:off x="5181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5</a:t>
            </a:r>
          </a:p>
        </p:txBody>
      </p:sp>
      <p:sp>
        <p:nvSpPr>
          <p:cNvPr id="712746" name="Text Box 42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6</a:t>
            </a:r>
          </a:p>
        </p:txBody>
      </p:sp>
      <p:sp>
        <p:nvSpPr>
          <p:cNvPr id="712747" name="Text Box 43"/>
          <p:cNvSpPr txBox="1">
            <a:spLocks noChangeArrowheads="1"/>
          </p:cNvSpPr>
          <p:nvPr/>
        </p:nvSpPr>
        <p:spPr bwMode="auto">
          <a:xfrm>
            <a:off x="5105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7</a:t>
            </a:r>
          </a:p>
        </p:txBody>
      </p:sp>
      <p:sp>
        <p:nvSpPr>
          <p:cNvPr id="712748" name="Text Box 44"/>
          <p:cNvSpPr txBox="1">
            <a:spLocks noChangeArrowheads="1"/>
          </p:cNvSpPr>
          <p:nvPr/>
        </p:nvSpPr>
        <p:spPr bwMode="auto">
          <a:xfrm>
            <a:off x="4419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8</a:t>
            </a:r>
          </a:p>
        </p:txBody>
      </p:sp>
      <p:sp>
        <p:nvSpPr>
          <p:cNvPr id="712749" name="Text Box 45"/>
          <p:cNvSpPr txBox="1">
            <a:spLocks noChangeArrowheads="1"/>
          </p:cNvSpPr>
          <p:nvPr/>
        </p:nvSpPr>
        <p:spPr bwMode="auto">
          <a:xfrm>
            <a:off x="44196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9</a:t>
            </a:r>
          </a:p>
        </p:txBody>
      </p: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43434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10</a:t>
            </a:r>
          </a:p>
        </p:txBody>
      </p:sp>
      <p:sp>
        <p:nvSpPr>
          <p:cNvPr id="712751" name="Text Box 47"/>
          <p:cNvSpPr txBox="1">
            <a:spLocks noChangeArrowheads="1"/>
          </p:cNvSpPr>
          <p:nvPr/>
        </p:nvSpPr>
        <p:spPr bwMode="auto">
          <a:xfrm>
            <a:off x="3200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11</a:t>
            </a:r>
          </a:p>
        </p:txBody>
      </p:sp>
      <p:sp>
        <p:nvSpPr>
          <p:cNvPr id="712752" name="Text Box 48"/>
          <p:cNvSpPr txBox="1">
            <a:spLocks noChangeArrowheads="1"/>
          </p:cNvSpPr>
          <p:nvPr/>
        </p:nvSpPr>
        <p:spPr bwMode="auto">
          <a:xfrm>
            <a:off x="54864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12</a:t>
            </a:r>
          </a:p>
        </p:txBody>
      </p:sp>
      <p:sp>
        <p:nvSpPr>
          <p:cNvPr id="135212" name="Text Box 49"/>
          <p:cNvSpPr txBox="1">
            <a:spLocks noChangeArrowheads="1"/>
          </p:cNvSpPr>
          <p:nvPr/>
        </p:nvSpPr>
        <p:spPr bwMode="auto">
          <a:xfrm>
            <a:off x="60960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135213" name="Text Box 50"/>
          <p:cNvSpPr txBox="1">
            <a:spLocks noChangeArrowheads="1"/>
          </p:cNvSpPr>
          <p:nvPr/>
        </p:nvSpPr>
        <p:spPr bwMode="auto">
          <a:xfrm>
            <a:off x="6400800" y="45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4" name="Line 51"/>
          <p:cNvSpPr>
            <a:spLocks noChangeShapeType="1"/>
          </p:cNvSpPr>
          <p:nvPr/>
        </p:nvSpPr>
        <p:spPr bwMode="auto">
          <a:xfrm>
            <a:off x="64770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15" name="Line 52"/>
          <p:cNvSpPr>
            <a:spLocks noChangeShapeType="1"/>
          </p:cNvSpPr>
          <p:nvPr/>
        </p:nvSpPr>
        <p:spPr bwMode="auto">
          <a:xfrm>
            <a:off x="6781800" y="76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2757" name="Text Box 53"/>
          <p:cNvSpPr txBox="1">
            <a:spLocks noChangeArrowheads="1"/>
          </p:cNvSpPr>
          <p:nvPr/>
        </p:nvSpPr>
        <p:spPr bwMode="auto">
          <a:xfrm>
            <a:off x="32004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13</a:t>
            </a:r>
          </a:p>
        </p:txBody>
      </p:sp>
      <p:sp>
        <p:nvSpPr>
          <p:cNvPr id="712758" name="Text Box 54"/>
          <p:cNvSpPr txBox="1">
            <a:spLocks noChangeArrowheads="1"/>
          </p:cNvSpPr>
          <p:nvPr/>
        </p:nvSpPr>
        <p:spPr bwMode="auto">
          <a:xfrm>
            <a:off x="5562600" y="419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14</a:t>
            </a:r>
          </a:p>
        </p:txBody>
      </p:sp>
      <p:sp>
        <p:nvSpPr>
          <p:cNvPr id="135218" name="Text Box 55"/>
          <p:cNvSpPr txBox="1">
            <a:spLocks noChangeArrowheads="1"/>
          </p:cNvSpPr>
          <p:nvPr/>
        </p:nvSpPr>
        <p:spPr bwMode="auto">
          <a:xfrm>
            <a:off x="1828800" y="5867400"/>
            <a:ext cx="525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Frequency Planning/Channel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41" grpId="0" autoUpdateAnimBg="0"/>
      <p:bldP spid="712742" grpId="0" autoUpdateAnimBg="0"/>
      <p:bldP spid="712743" grpId="0" autoUpdateAnimBg="0"/>
      <p:bldP spid="712744" grpId="0" autoUpdateAnimBg="0"/>
      <p:bldP spid="712745" grpId="0" autoUpdateAnimBg="0"/>
      <p:bldP spid="712746" grpId="0" autoUpdateAnimBg="0"/>
      <p:bldP spid="712747" grpId="0" autoUpdateAnimBg="0"/>
      <p:bldP spid="712748" grpId="0" autoUpdateAnimBg="0"/>
      <p:bldP spid="712749" grpId="0" autoUpdateAnimBg="0"/>
      <p:bldP spid="712750" grpId="0" autoUpdateAnimBg="0"/>
      <p:bldP spid="712751" grpId="0" autoUpdateAnimBg="0"/>
      <p:bldP spid="712752" grpId="0" autoUpdateAnimBg="0"/>
      <p:bldP spid="712757" grpId="0" autoUpdateAnimBg="0"/>
      <p:bldP spid="71275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7F39605-EA7A-4B38-94A6-D018A0F9D5BA}" type="slidenum">
              <a:rPr lang="en-US"/>
              <a:pPr/>
              <a:t>69</a:t>
            </a:fld>
            <a:endParaRPr lang="en-US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noProof="1" smtClean="0"/>
              <a:t>Multiple Access (MA) Techniques for Wireless Communications</a:t>
            </a:r>
          </a:p>
        </p:txBody>
      </p:sp>
      <p:sp>
        <p:nvSpPr>
          <p:cNvPr id="136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989138"/>
            <a:ext cx="7772400" cy="31623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MA schemes allow multiple mobile users to share a limited frequency spectrum.</a:t>
            </a:r>
          </a:p>
          <a:p>
            <a:pPr>
              <a:buFontTx/>
              <a:buChar char="-"/>
            </a:pPr>
            <a:r>
              <a:rPr lang="en-US" noProof="1" smtClean="0"/>
              <a:t>Main MA schemes: FDMA, TDMA, SSMA (FHMA, CDMA [DSMA]), SDMA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7A086D1-93DA-4004-BDD7-BD9439095863}" type="slidenum">
              <a:rPr lang="en-US"/>
              <a:pPr/>
              <a:t>7</a:t>
            </a:fld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82588" y="493713"/>
            <a:ext cx="576421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Chapter 6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>
                <a:solidFill>
                  <a:schemeClr val="accent2"/>
                </a:solidFill>
              </a:rPr>
              <a:t>Wireless and Mobile Networks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6229350" y="3486150"/>
            <a:ext cx="27305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 dirty="0">
                <a:solidFill>
                  <a:schemeClr val="accent2"/>
                </a:solidFill>
              </a:rPr>
              <a:t>Computer Networking: A Top Down </a:t>
            </a:r>
            <a:r>
              <a:rPr lang="en-US" i="1" dirty="0" smtClean="0">
                <a:solidFill>
                  <a:schemeClr val="accent2"/>
                </a:solidFill>
              </a:rPr>
              <a:t>Approach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Jim Kurose, Keith Ross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Addison-</a:t>
            </a:r>
            <a:r>
              <a:rPr lang="en-US" dirty="0" smtClean="0">
                <a:solidFill>
                  <a:schemeClr val="accent2"/>
                </a:solidFill>
              </a:rPr>
              <a:t>Wesley. 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750" y="561975"/>
            <a:ext cx="25971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0136079679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49" y="1774686"/>
            <a:ext cx="24257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kurose-6th-editi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2989263"/>
            <a:ext cx="2882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ED12CA9-C49A-41A9-B8CD-34F1707F3794}" type="slidenum">
              <a:rPr lang="en-US"/>
              <a:pPr/>
              <a:t>70</a:t>
            </a:fld>
            <a:endParaRPr lang="en-US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71600"/>
            <a:ext cx="576262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3"/>
          <p:cNvSpPr txBox="1">
            <a:spLocks noChangeArrowheads="1"/>
          </p:cNvSpPr>
          <p:nvPr/>
        </p:nvSpPr>
        <p:spPr bwMode="auto">
          <a:xfrm>
            <a:off x="3184525" y="552767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FDMA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0C26E8C-0544-4A01-A90C-0AE80328C639}" type="slidenum">
              <a:rPr lang="en-US"/>
              <a:pPr/>
              <a:t>71</a:t>
            </a:fld>
            <a:endParaRPr lang="en-US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Frequency Division Multiple Access (FDMA) </a:t>
            </a:r>
          </a:p>
        </p:txBody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Assigns individual channels to individual users on demand</a:t>
            </a:r>
          </a:p>
          <a:p>
            <a:pPr>
              <a:buFontTx/>
              <a:buChar char="-"/>
            </a:pPr>
            <a:r>
              <a:rPr lang="en-US" noProof="1" smtClean="0"/>
              <a:t>Only 1 user utilizes the channel at a time. Idle times are wasted. Capacity is not shared.</a:t>
            </a:r>
          </a:p>
          <a:p>
            <a:pPr>
              <a:buFontTx/>
              <a:buChar char="-"/>
            </a:pPr>
            <a:r>
              <a:rPr lang="en-US" noProof="1" smtClean="0"/>
              <a:t>Communication is continuous</a:t>
            </a:r>
          </a:p>
          <a:p>
            <a:pPr>
              <a:buFontTx/>
              <a:buChar char="-"/>
            </a:pPr>
            <a:r>
              <a:rPr lang="en-US" noProof="1" smtClean="0"/>
              <a:t>Does not need synchronization </a:t>
            </a:r>
          </a:p>
          <a:p>
            <a:pPr>
              <a:buFontTx/>
              <a:buChar char="-"/>
            </a:pPr>
            <a:r>
              <a:rPr lang="en-US" noProof="1" smtClean="0"/>
              <a:t>Costly filters at the base station</a:t>
            </a:r>
          </a:p>
          <a:p>
            <a:pPr>
              <a:buFontTx/>
              <a:buChar char="-"/>
            </a:pPr>
            <a:r>
              <a:rPr lang="en-US" noProof="1" smtClean="0"/>
              <a:t>Need guard bands to alleviate interference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F769D2B-CB59-4455-AB00-F3DE37790F9F}" type="slidenum">
              <a:rPr lang="en-US"/>
              <a:pPr/>
              <a:t>72</a:t>
            </a:fld>
            <a:endParaRPr lang="en-US"/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7912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3184525" y="56038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TDMA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4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708400C-C6DB-4522-9AA2-3B106D241786}" type="slidenum">
              <a:rPr lang="en-US"/>
              <a:pPr/>
              <a:t>73</a:t>
            </a:fld>
            <a:endParaRPr lang="en-US"/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Time Division Multiple Access (TDMA)</a:t>
            </a:r>
          </a:p>
        </p:txBody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In a time slot only 1 user transmits (or receives)</a:t>
            </a:r>
          </a:p>
          <a:p>
            <a:pPr>
              <a:buFontTx/>
              <a:buChar char="-"/>
            </a:pPr>
            <a:r>
              <a:rPr lang="en-US" noProof="1" smtClean="0"/>
              <a:t>Several users share a single frequency channel </a:t>
            </a:r>
          </a:p>
          <a:p>
            <a:pPr>
              <a:buFontTx/>
              <a:buChar char="-"/>
            </a:pPr>
            <a:r>
              <a:rPr lang="en-US" noProof="1" smtClean="0"/>
              <a:t>Transmission is non-continuous</a:t>
            </a:r>
          </a:p>
          <a:p>
            <a:pPr>
              <a:buFontTx/>
              <a:buChar char="-"/>
            </a:pPr>
            <a:r>
              <a:rPr lang="en-US" noProof="1" smtClean="0"/>
              <a:t>Power consumption is lower than FDMA (e.g., the transmitter can be turned off when idle)</a:t>
            </a:r>
          </a:p>
          <a:p>
            <a:pPr>
              <a:buFontTx/>
              <a:buChar char="-"/>
            </a:pPr>
            <a:r>
              <a:rPr lang="en-US" noProof="1" smtClean="0"/>
              <a:t>During idle time, a mobile performs MAHO</a:t>
            </a:r>
          </a:p>
          <a:p>
            <a:pPr>
              <a:buFontTx/>
              <a:buChar char="-"/>
            </a:pPr>
            <a:r>
              <a:rPr lang="en-US" noProof="1" smtClean="0"/>
              <a:t>Synchronization is needed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6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495CBD7D-4FBF-4879-ADD4-DFE612D74E67}" type="slidenum">
              <a:rPr lang="en-US"/>
              <a:pPr/>
              <a:t>74</a:t>
            </a:fld>
            <a:endParaRPr lang="en-US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Traditional communication techniques </a:t>
            </a:r>
          </a:p>
          <a:p>
            <a:pPr lvl="1">
              <a:buFontTx/>
              <a:buChar char="-"/>
            </a:pPr>
            <a:r>
              <a:rPr lang="en-US" noProof="1" smtClean="0"/>
              <a:t>Strive to conserve bandwidth  </a:t>
            </a:r>
          </a:p>
          <a:p>
            <a:pPr>
              <a:buFontTx/>
              <a:buChar char="-"/>
            </a:pPr>
            <a:r>
              <a:rPr lang="en-US" noProof="1" smtClean="0"/>
              <a:t>By contrast, Spread spectrum techniques</a:t>
            </a:r>
          </a:p>
          <a:p>
            <a:pPr lvl="1">
              <a:buFontTx/>
              <a:buChar char="-"/>
            </a:pPr>
            <a:r>
              <a:rPr lang="en-US" noProof="1" smtClean="0"/>
              <a:t>use bandwidth several orders of magnitude larger than the min. required bandwidth</a:t>
            </a:r>
            <a:r>
              <a:rPr lang="en-US" smtClean="0"/>
              <a:t> !!</a:t>
            </a:r>
            <a:endParaRPr lang="en-US" noProof="1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47EB93B-3CA3-4AAA-86F3-A7E1C1851556}" type="slidenum">
              <a:rPr lang="en-US"/>
              <a:pPr/>
              <a:t>75</a:t>
            </a:fld>
            <a:endParaRPr lang="en-US"/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Spread Spectrum Multiple Access (SSMA)</a:t>
            </a: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990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Spread spectrum techniques use bandwidth larger than the min. required bandwidth</a:t>
            </a:r>
          </a:p>
        </p:txBody>
      </p:sp>
      <p:sp>
        <p:nvSpPr>
          <p:cNvPr id="148486" name="Rectangle 4"/>
          <p:cNvSpPr>
            <a:spLocks noChangeArrowheads="1"/>
          </p:cNvSpPr>
          <p:nvPr/>
        </p:nvSpPr>
        <p:spPr bwMode="auto">
          <a:xfrm>
            <a:off x="228600" y="25908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Uses pseudo-noise (PN) sequence to convert the signal into wideband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The PN is random, but can be re-produced by receiver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Tx/>
              <a:buChar char="-"/>
            </a:pPr>
            <a:r>
              <a:rPr lang="en-US" sz="2800" noProof="1"/>
              <a:t>Demodulation: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Correct correlation using a PN re-produces the signal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Tx/>
              <a:buChar char="-"/>
            </a:pPr>
            <a:r>
              <a:rPr lang="en-US" sz="2400" noProof="1"/>
              <a:t>Using wrong PN sequence produces noise, hence this scheme is ‘secure’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0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A25BE30-F486-4A56-BC6A-D7AD0DEE9C21}" type="slidenum">
              <a:rPr lang="en-US"/>
              <a:pPr/>
              <a:t>76</a:t>
            </a:fld>
            <a:endParaRPr lang="en-US"/>
          </a:p>
        </p:txBody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334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Spread Spectrum (SS) uses two techniques:</a:t>
            </a:r>
          </a:p>
          <a:p>
            <a:pPr lvl="1">
              <a:buFontTx/>
              <a:buChar char="-"/>
            </a:pPr>
            <a:r>
              <a:rPr lang="en-US" noProof="1" smtClean="0"/>
              <a:t>(1) FHMA: frequency hopped MA</a:t>
            </a:r>
          </a:p>
          <a:p>
            <a:pPr lvl="1">
              <a:buFontTx/>
              <a:buChar char="-"/>
            </a:pPr>
            <a:r>
              <a:rPr lang="en-US" noProof="1" smtClean="0"/>
              <a:t>(1) DSMA: direct sequence MA (also called CDMA: code division multiple access)</a:t>
            </a:r>
          </a:p>
          <a:p>
            <a:pPr>
              <a:buFontTx/>
              <a:buChar char="-"/>
            </a:pPr>
            <a:r>
              <a:rPr lang="en-US" noProof="1" smtClean="0"/>
              <a:t>Frequency Hopped MA (FHMA)</a:t>
            </a:r>
          </a:p>
          <a:p>
            <a:pPr lvl="1">
              <a:buFontTx/>
              <a:buChar char="-"/>
            </a:pPr>
            <a:r>
              <a:rPr lang="en-US" noProof="1" smtClean="0"/>
              <a:t>Frequencies of individual users are varied in a pseudo-random fashion within the wideband range</a:t>
            </a:r>
          </a:p>
          <a:p>
            <a:pPr lvl="1">
              <a:buFontTx/>
              <a:buChar char="-"/>
            </a:pPr>
            <a:r>
              <a:rPr lang="en-US" noProof="1" smtClean="0"/>
              <a:t>The signal is broken into bursts and each burst is sent on a different frequency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A790577A-A9E3-4586-802F-FC4530F6015B}" type="slidenum">
              <a:rPr lang="en-US"/>
              <a:pPr/>
              <a:t>77</a:t>
            </a:fld>
            <a:endParaRPr lang="en-US"/>
          </a:p>
        </p:txBody>
      </p:sp>
      <p:pic>
        <p:nvPicPr>
          <p:cNvPr id="152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035050"/>
            <a:ext cx="6705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Text Box 3"/>
          <p:cNvSpPr txBox="1">
            <a:spLocks noChangeArrowheads="1"/>
          </p:cNvSpPr>
          <p:nvPr/>
        </p:nvSpPr>
        <p:spPr bwMode="auto">
          <a:xfrm>
            <a:off x="3489325" y="5756275"/>
            <a:ext cx="110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CDMA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4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079499B-1948-4B07-BB83-C06A74E6402C}" type="slidenum">
              <a:rPr lang="en-US"/>
              <a:pPr/>
              <a:t>78</a:t>
            </a:fld>
            <a:endParaRPr lang="en-US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57175"/>
            <a:ext cx="8364538" cy="1143000"/>
          </a:xfrm>
        </p:spPr>
        <p:txBody>
          <a:bodyPr/>
          <a:lstStyle/>
          <a:p>
            <a:r>
              <a:rPr lang="en-US" sz="3600" smtClean="0"/>
              <a:t>Code Division Multiple Access (CDMA)</a:t>
            </a:r>
          </a:p>
        </p:txBody>
      </p:sp>
      <p:sp>
        <p:nvSpPr>
          <p:cNvPr id="154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343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used  in several wireless broadcast channels (cellular, satellite, etc) standards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unique “code” assigned to each user; i.e., code set partitioning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 users share same frequency, but each user has own “chipping” sequence (i.e., code) to encode data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encoded signal</a:t>
            </a:r>
            <a:r>
              <a:rPr lang="en-US" sz="2400" smtClean="0"/>
              <a:t> = (original data) X (chipping sequence)</a:t>
            </a:r>
          </a:p>
          <a:p>
            <a:pPr>
              <a:lnSpc>
                <a:spcPct val="8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decoding:</a:t>
            </a:r>
            <a:r>
              <a:rPr lang="en-US" sz="2400" smtClean="0"/>
              <a:t> inner-product of encoded signal and chipping sequence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allows multiple users to “coexist” and transmit simultaneously with minimal interference (if codes are “orthogonal”)</a:t>
            </a:r>
            <a:endParaRPr lang="en-US" sz="3200" smtClean="0"/>
          </a:p>
          <a:p>
            <a:pPr>
              <a:lnSpc>
                <a:spcPct val="80000"/>
              </a:lnSpc>
            </a:pP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6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AE719AC-7178-43CF-A54A-813E0BD9D5BD}" type="slidenum">
              <a:rPr lang="en-US"/>
              <a:pPr/>
              <a:t>79</a:t>
            </a:fld>
            <a:endParaRPr lang="en-US"/>
          </a:p>
        </p:txBody>
      </p:sp>
      <p:sp>
        <p:nvSpPr>
          <p:cNvPr id="156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058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Speading the signal power over a wide spread of the frequency spectrum reduces fading effects</a:t>
            </a:r>
          </a:p>
          <a:p>
            <a:pPr lvl="1">
              <a:buFontTx/>
              <a:buChar char="-"/>
            </a:pPr>
            <a:r>
              <a:rPr lang="en-US" noProof="1" smtClean="0"/>
              <a:t>only part of the spectrum, hence only part of the signal, is affected by fading</a:t>
            </a:r>
          </a:p>
          <a:p>
            <a:pPr>
              <a:buFontTx/>
              <a:buChar char="-"/>
            </a:pPr>
            <a:r>
              <a:rPr lang="en-US" noProof="1" smtClean="0"/>
              <a:t>No frequency planning required since users use the same frequency</a:t>
            </a:r>
          </a:p>
          <a:p>
            <a:pPr>
              <a:buFontTx/>
              <a:buChar char="-"/>
            </a:pPr>
            <a:r>
              <a:rPr lang="en-US" noProof="1" smtClean="0"/>
              <a:t>Soft hand-off can be provided since all the cells use the same frequency. MSC monitors signals.</a:t>
            </a:r>
          </a:p>
          <a:p>
            <a:pPr>
              <a:buFontTx/>
              <a:buChar char="-"/>
            </a:pPr>
            <a:r>
              <a:rPr lang="en-US" noProof="1" smtClean="0"/>
              <a:t>In soft hand-off the channel (or frequency) remains the same and the base station changes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E590603-84BF-4E6B-AAD4-B2D191631872}" type="slidenum">
              <a:rPr lang="en-US"/>
              <a:pPr/>
              <a:t>8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610600" cy="1143000"/>
          </a:xfrm>
        </p:spPr>
        <p:txBody>
          <a:bodyPr/>
          <a:lstStyle/>
          <a:p>
            <a:r>
              <a:rPr lang="en-US" sz="3200" smtClean="0"/>
              <a:t>Chapter 6: Wireless and Mobile Networks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Background: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# wireless (mobile) phone subscribers now exceeds # wired phone subscribers!</a:t>
            </a:r>
          </a:p>
          <a:p>
            <a:r>
              <a:rPr lang="en-US" sz="2400" dirty="0" smtClean="0"/>
              <a:t>computer nets: laptops, palmtops, </a:t>
            </a:r>
            <a:r>
              <a:rPr lang="en-US" sz="2400" dirty="0" err="1" smtClean="0"/>
              <a:t>smartphones</a:t>
            </a:r>
            <a:r>
              <a:rPr lang="en-US" sz="2400" dirty="0" smtClean="0"/>
              <a:t>, Internet-enabled phone promise anytime wireless Internet access (and sometimes </a:t>
            </a:r>
            <a:r>
              <a:rPr lang="en-US" sz="2400" dirty="0" err="1" smtClean="0"/>
              <a:t>untethered</a:t>
            </a:r>
            <a:r>
              <a:rPr lang="en-US" sz="2400" dirty="0" smtClean="0"/>
              <a:t> operation)</a:t>
            </a:r>
          </a:p>
          <a:p>
            <a:r>
              <a:rPr lang="en-US" sz="2400" dirty="0" smtClean="0"/>
              <a:t>two important (but different) challenges</a:t>
            </a:r>
          </a:p>
          <a:p>
            <a:pPr lvl="1"/>
            <a:r>
              <a:rPr lang="en-US" sz="2000" i="1" dirty="0" smtClean="0">
                <a:solidFill>
                  <a:srgbClr val="FF3300"/>
                </a:solidFill>
              </a:rPr>
              <a:t>wireless:</a:t>
            </a:r>
            <a:r>
              <a:rPr lang="en-US" sz="2000" dirty="0" smtClean="0"/>
              <a:t> communication over wireless link</a:t>
            </a:r>
          </a:p>
          <a:p>
            <a:pPr lvl="1"/>
            <a:r>
              <a:rPr lang="en-US" sz="2000" i="1" dirty="0" smtClean="0">
                <a:solidFill>
                  <a:srgbClr val="FF3300"/>
                </a:solidFill>
              </a:rPr>
              <a:t>mobility:</a:t>
            </a:r>
            <a:r>
              <a:rPr lang="en-US" sz="2000" dirty="0" smtClean="0"/>
              <a:t> handling the mobile user who changes point of attachment to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58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89765AE-0894-45D3-A548-8586DE4D7063}" type="slidenum">
              <a:rPr lang="en-US"/>
              <a:pPr/>
              <a:t>80</a:t>
            </a:fld>
            <a:endParaRPr lang="en-US"/>
          </a:p>
        </p:txBody>
      </p:sp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mtClean="0"/>
              <a:t>Direct Sequence Spread Spectrum</a:t>
            </a: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1752600"/>
          </a:xfrm>
        </p:spPr>
        <p:txBody>
          <a:bodyPr/>
          <a:lstStyle/>
          <a:p>
            <a:r>
              <a:rPr lang="en-US" smtClean="0"/>
              <a:t>Original signal is </a:t>
            </a:r>
            <a:r>
              <a:rPr lang="en-US" i="1" smtClean="0"/>
              <a:t>m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r>
              <a:rPr lang="en-US" smtClean="0"/>
              <a:t>The </a:t>
            </a:r>
            <a:r>
              <a:rPr lang="en-US" i="1" smtClean="0"/>
              <a:t>spreading </a:t>
            </a:r>
            <a:r>
              <a:rPr lang="en-US" smtClean="0"/>
              <a:t>signal is </a:t>
            </a:r>
            <a:r>
              <a:rPr lang="en-US" i="1" smtClean="0"/>
              <a:t>p(t)</a:t>
            </a:r>
            <a:r>
              <a:rPr lang="en-US" smtClean="0"/>
              <a:t> [the PN sequence]</a:t>
            </a:r>
          </a:p>
          <a:p>
            <a:r>
              <a:rPr lang="en-US" smtClean="0"/>
              <a:t>The spread spectrum signal is </a:t>
            </a:r>
            <a:r>
              <a:rPr lang="en-US" i="1" smtClean="0"/>
              <a:t>S</a:t>
            </a:r>
            <a:r>
              <a:rPr lang="en-US" i="1" baseline="-25000" smtClean="0"/>
              <a:t>ss</a:t>
            </a:r>
            <a:r>
              <a:rPr lang="en-US" i="1" smtClean="0"/>
              <a:t>(t)</a:t>
            </a:r>
            <a:endParaRPr lang="en-US" smtClean="0"/>
          </a:p>
        </p:txBody>
      </p:sp>
      <p:sp>
        <p:nvSpPr>
          <p:cNvPr id="158726" name="Text Box 4"/>
          <p:cNvSpPr txBox="1">
            <a:spLocks noChangeArrowheads="1"/>
          </p:cNvSpPr>
          <p:nvPr/>
        </p:nvSpPr>
        <p:spPr bwMode="auto">
          <a:xfrm>
            <a:off x="685800" y="3886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A single pulse or symbol of the PN waveform is called a </a:t>
            </a:r>
            <a:r>
              <a:rPr lang="en-US" sz="2400" i="1">
                <a:latin typeface="Times New Roman" pitchFamily="-111" charset="0"/>
              </a:rPr>
              <a:t>chip</a:t>
            </a:r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932FC99F-210C-4075-A3A2-834041331723}" type="slidenum">
              <a:rPr lang="en-US"/>
              <a:pPr/>
              <a:t>81</a:t>
            </a:fld>
            <a:endParaRPr lang="en-US"/>
          </a:p>
        </p:txBody>
      </p:sp>
      <p:grpSp>
        <p:nvGrpSpPr>
          <p:cNvPr id="160772" name="Group 2"/>
          <p:cNvGrpSpPr>
            <a:grpSpLocks/>
          </p:cNvGrpSpPr>
          <p:nvPr/>
        </p:nvGrpSpPr>
        <p:grpSpPr bwMode="auto">
          <a:xfrm>
            <a:off x="1752600" y="457200"/>
            <a:ext cx="4975225" cy="1603375"/>
            <a:chOff x="1430" y="2880"/>
            <a:chExt cx="3134" cy="1010"/>
          </a:xfrm>
        </p:grpSpPr>
        <p:sp>
          <p:nvSpPr>
            <p:cNvPr id="160797" name="Text Box 3"/>
            <p:cNvSpPr txBox="1">
              <a:spLocks noChangeArrowheads="1"/>
            </p:cNvSpPr>
            <p:nvPr/>
          </p:nvSpPr>
          <p:spPr bwMode="auto">
            <a:xfrm>
              <a:off x="1440" y="2880"/>
              <a:ext cx="22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 ~ </a:t>
              </a:r>
              <a:r>
                <a:rPr lang="en-US" sz="2400" i="1">
                  <a:latin typeface="Times New Roman" pitchFamily="-111" charset="0"/>
                </a:rPr>
                <a:t>m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</a:t>
              </a:r>
              <a:r>
                <a:rPr lang="en-US" sz="2400" i="1">
                  <a:latin typeface="Times New Roman" pitchFamily="-111" charset="0"/>
                </a:rPr>
                <a:t>p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)cos(2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</a:t>
              </a:r>
              <a:r>
                <a:rPr lang="en-US" sz="2400" i="1">
                  <a:latin typeface="Times New Roman" pitchFamily="-111" charset="0"/>
                </a:rPr>
                <a:t>f</a:t>
              </a:r>
              <a:r>
                <a:rPr lang="en-US" sz="2400" baseline="-25000">
                  <a:latin typeface="Times New Roman" pitchFamily="-111" charset="0"/>
                </a:rPr>
                <a:t>c</a:t>
              </a:r>
              <a:r>
                <a:rPr lang="en-US" sz="2400">
                  <a:latin typeface="Times New Roman" pitchFamily="-111" charset="0"/>
                </a:rPr>
                <a:t>t+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</p:txBody>
        </p:sp>
        <p:sp>
          <p:nvSpPr>
            <p:cNvPr id="160798" name="Text Box 4"/>
            <p:cNvSpPr txBox="1">
              <a:spLocks noChangeArrowheads="1"/>
            </p:cNvSpPr>
            <p:nvPr/>
          </p:nvSpPr>
          <p:spPr bwMode="auto">
            <a:xfrm>
              <a:off x="1430" y="3142"/>
              <a:ext cx="31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B</a:t>
              </a:r>
              <a:r>
                <a:rPr lang="en-US" sz="2400">
                  <a:latin typeface="Times New Roman" pitchFamily="-111" charset="0"/>
                </a:rPr>
                <a:t>: is the bandwidth of </a:t>
              </a:r>
              <a:r>
                <a:rPr lang="en-US" sz="2400" i="1">
                  <a:latin typeface="Times New Roman" pitchFamily="-111" charset="0"/>
                </a:rPr>
                <a:t>m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)cos(2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</a:t>
              </a:r>
              <a:r>
                <a:rPr lang="en-US" sz="2400" i="1">
                  <a:latin typeface="Times New Roman" pitchFamily="-111" charset="0"/>
                </a:rPr>
                <a:t>f</a:t>
              </a:r>
              <a:r>
                <a:rPr lang="en-US" sz="2400" baseline="-25000">
                  <a:latin typeface="Times New Roman" pitchFamily="-111" charset="0"/>
                </a:rPr>
                <a:t>c</a:t>
              </a:r>
              <a:r>
                <a:rPr lang="en-US" sz="2400">
                  <a:latin typeface="Times New Roman" pitchFamily="-111" charset="0"/>
                </a:rPr>
                <a:t>t+</a:t>
              </a:r>
              <a:r>
                <a:rPr lang="en-US" sz="2400">
                  <a:latin typeface="Times New Roman" pitchFamily="-111" charset="0"/>
                  <a:sym typeface="Symbol" pitchFamily="-111" charset="2"/>
                </a:rPr>
                <a:t>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  <a:p>
              <a:r>
                <a:rPr lang="en-US" sz="2400" i="1">
                  <a:latin typeface="Times New Roman" pitchFamily="-111" charset="0"/>
                </a:rPr>
                <a:t>W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: is the bandwidth of </a:t>
              </a:r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 </a:t>
              </a:r>
            </a:p>
            <a:p>
              <a:r>
                <a:rPr lang="en-US" sz="2400" i="1">
                  <a:latin typeface="Times New Roman" pitchFamily="-111" charset="0"/>
                </a:rPr>
                <a:t>W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 &gt;&gt; </a:t>
              </a:r>
              <a:r>
                <a:rPr lang="en-US" sz="2400" i="1">
                  <a:latin typeface="Times New Roman" pitchFamily="-111" charset="0"/>
                </a:rPr>
                <a:t>B</a:t>
              </a:r>
            </a:p>
          </p:txBody>
        </p:sp>
      </p:grpSp>
      <p:grpSp>
        <p:nvGrpSpPr>
          <p:cNvPr id="160773" name="Group 5"/>
          <p:cNvGrpSpPr>
            <a:grpSpLocks/>
          </p:cNvGrpSpPr>
          <p:nvPr/>
        </p:nvGrpSpPr>
        <p:grpSpPr bwMode="auto">
          <a:xfrm>
            <a:off x="1143000" y="2514600"/>
            <a:ext cx="7569200" cy="3124200"/>
            <a:chOff x="576" y="432"/>
            <a:chExt cx="4768" cy="1968"/>
          </a:xfrm>
        </p:grpSpPr>
        <p:grpSp>
          <p:nvGrpSpPr>
            <p:cNvPr id="160776" name="Group 6"/>
            <p:cNvGrpSpPr>
              <a:grpSpLocks/>
            </p:cNvGrpSpPr>
            <p:nvPr/>
          </p:nvGrpSpPr>
          <p:grpSpPr bwMode="auto">
            <a:xfrm>
              <a:off x="1584" y="768"/>
              <a:ext cx="336" cy="336"/>
              <a:chOff x="1632" y="624"/>
              <a:chExt cx="336" cy="336"/>
            </a:xfrm>
          </p:grpSpPr>
          <p:sp>
            <p:nvSpPr>
              <p:cNvPr id="160794" name="Oval 7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5" name="Line 8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6" name="Line 9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777" name="Group 10"/>
            <p:cNvGrpSpPr>
              <a:grpSpLocks/>
            </p:cNvGrpSpPr>
            <p:nvPr/>
          </p:nvGrpSpPr>
          <p:grpSpPr bwMode="auto">
            <a:xfrm>
              <a:off x="2688" y="768"/>
              <a:ext cx="336" cy="336"/>
              <a:chOff x="1632" y="624"/>
              <a:chExt cx="336" cy="336"/>
            </a:xfrm>
          </p:grpSpPr>
          <p:sp>
            <p:nvSpPr>
              <p:cNvPr id="160791" name="Oval 11"/>
              <p:cNvSpPr>
                <a:spLocks noChangeArrowheads="1"/>
              </p:cNvSpPr>
              <p:nvPr/>
            </p:nvSpPr>
            <p:spPr bwMode="auto">
              <a:xfrm>
                <a:off x="1632" y="624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2" name="Line 12"/>
              <p:cNvSpPr>
                <a:spLocks noChangeShapeType="1"/>
              </p:cNvSpPr>
              <p:nvPr/>
            </p:nvSpPr>
            <p:spPr bwMode="auto">
              <a:xfrm flipH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93" name="Line 13"/>
              <p:cNvSpPr>
                <a:spLocks noChangeShapeType="1"/>
              </p:cNvSpPr>
              <p:nvPr/>
            </p:nvSpPr>
            <p:spPr bwMode="auto">
              <a:xfrm flipH="1" flipV="1">
                <a:off x="1680" y="67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78" name="Rectangle 14"/>
            <p:cNvSpPr>
              <a:spLocks noChangeArrowheads="1"/>
            </p:cNvSpPr>
            <p:nvPr/>
          </p:nvSpPr>
          <p:spPr bwMode="auto">
            <a:xfrm>
              <a:off x="1440" y="2016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Chip Clock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79" name="Rectangle 15"/>
            <p:cNvSpPr>
              <a:spLocks noChangeArrowheads="1"/>
            </p:cNvSpPr>
            <p:nvPr/>
          </p:nvSpPr>
          <p:spPr bwMode="auto">
            <a:xfrm>
              <a:off x="1440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PN Code</a:t>
              </a:r>
            </a:p>
            <a:p>
              <a:pPr algn="ctr"/>
              <a:r>
                <a:rPr lang="en-US">
                  <a:latin typeface="Times New Roman" pitchFamily="-111" charset="0"/>
                </a:rPr>
                <a:t>Generator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0" name="Rectangle 16"/>
            <p:cNvSpPr>
              <a:spLocks noChangeArrowheads="1"/>
            </p:cNvSpPr>
            <p:nvPr/>
          </p:nvSpPr>
          <p:spPr bwMode="auto">
            <a:xfrm>
              <a:off x="2592" y="1392"/>
              <a:ext cx="720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Oscillator</a:t>
              </a:r>
            </a:p>
            <a:p>
              <a:pPr algn="ctr"/>
              <a:r>
                <a:rPr lang="en-US" i="1">
                  <a:latin typeface="Times New Roman" pitchFamily="-111" charset="0"/>
                </a:rPr>
                <a:t>f</a:t>
              </a:r>
              <a:r>
                <a:rPr lang="en-US" baseline="-25000">
                  <a:latin typeface="Times New Roman" pitchFamily="-111" charset="0"/>
                </a:rPr>
                <a:t>c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1" name="Line 17"/>
            <p:cNvSpPr>
              <a:spLocks noChangeShapeType="1"/>
            </p:cNvSpPr>
            <p:nvPr/>
          </p:nvSpPr>
          <p:spPr bwMode="auto">
            <a:xfrm>
              <a:off x="624" y="9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2" name="Line 18"/>
            <p:cNvSpPr>
              <a:spLocks noChangeShapeType="1"/>
            </p:cNvSpPr>
            <p:nvPr/>
          </p:nvSpPr>
          <p:spPr bwMode="auto">
            <a:xfrm>
              <a:off x="1920" y="9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3" name="Line 19"/>
            <p:cNvSpPr>
              <a:spLocks noChangeShapeType="1"/>
            </p:cNvSpPr>
            <p:nvPr/>
          </p:nvSpPr>
          <p:spPr bwMode="auto">
            <a:xfrm>
              <a:off x="3024" y="912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4" name="Line 20"/>
            <p:cNvSpPr>
              <a:spLocks noChangeShapeType="1"/>
            </p:cNvSpPr>
            <p:nvPr/>
          </p:nvSpPr>
          <p:spPr bwMode="auto">
            <a:xfrm flipV="1">
              <a:off x="1776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5" name="Line 21"/>
            <p:cNvSpPr>
              <a:spLocks noChangeShapeType="1"/>
            </p:cNvSpPr>
            <p:nvPr/>
          </p:nvSpPr>
          <p:spPr bwMode="auto">
            <a:xfrm flipV="1">
              <a:off x="177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6" name="Line 22"/>
            <p:cNvSpPr>
              <a:spLocks noChangeShapeType="1"/>
            </p:cNvSpPr>
            <p:nvPr/>
          </p:nvSpPr>
          <p:spPr bwMode="auto">
            <a:xfrm flipV="1">
              <a:off x="2880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87" name="Text Box 23"/>
            <p:cNvSpPr txBox="1">
              <a:spLocks noChangeArrowheads="1"/>
            </p:cNvSpPr>
            <p:nvPr/>
          </p:nvSpPr>
          <p:spPr bwMode="auto">
            <a:xfrm>
              <a:off x="3686" y="506"/>
              <a:ext cx="4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S</a:t>
              </a:r>
              <a:r>
                <a:rPr lang="en-US" sz="2400" baseline="-25000">
                  <a:latin typeface="Times New Roman" pitchFamily="-111" charset="0"/>
                </a:rPr>
                <a:t>ss</a:t>
              </a:r>
              <a:r>
                <a:rPr lang="en-US" sz="2400">
                  <a:latin typeface="Times New Roman" pitchFamily="-111" charset="0"/>
                </a:rPr>
                <a:t>(</a:t>
              </a:r>
              <a:r>
                <a:rPr lang="en-US" sz="2400" i="1">
                  <a:latin typeface="Times New Roman" pitchFamily="-111" charset="0"/>
                </a:rPr>
                <a:t>t</a:t>
              </a:r>
              <a:r>
                <a:rPr lang="en-US" sz="2400">
                  <a:latin typeface="Times New Roman" pitchFamily="-111" charset="0"/>
                </a:rPr>
                <a:t>)</a:t>
              </a:r>
            </a:p>
          </p:txBody>
        </p:sp>
        <p:sp>
          <p:nvSpPr>
            <p:cNvPr id="160788" name="Text Box 24"/>
            <p:cNvSpPr txBox="1">
              <a:spLocks noChangeArrowheads="1"/>
            </p:cNvSpPr>
            <p:nvPr/>
          </p:nvSpPr>
          <p:spPr bwMode="auto">
            <a:xfrm>
              <a:off x="4128" y="912"/>
              <a:ext cx="12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Transmitted Signal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89" name="Text Box 25"/>
            <p:cNvSpPr txBox="1">
              <a:spLocks noChangeArrowheads="1"/>
            </p:cNvSpPr>
            <p:nvPr/>
          </p:nvSpPr>
          <p:spPr bwMode="auto">
            <a:xfrm>
              <a:off x="576" y="672"/>
              <a:ext cx="6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Data </a:t>
              </a:r>
              <a:r>
                <a:rPr lang="en-US" i="1">
                  <a:latin typeface="Times New Roman" pitchFamily="-111" charset="0"/>
                </a:rPr>
                <a:t>m(t)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0790" name="Text Box 26"/>
            <p:cNvSpPr txBox="1">
              <a:spLocks noChangeArrowheads="1"/>
            </p:cNvSpPr>
            <p:nvPr/>
          </p:nvSpPr>
          <p:spPr bwMode="auto">
            <a:xfrm>
              <a:off x="2256" y="43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Phase modulation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160774" name="Text Box 27"/>
          <p:cNvSpPr txBox="1">
            <a:spLocks noChangeArrowheads="1"/>
          </p:cNvSpPr>
          <p:nvPr/>
        </p:nvSpPr>
        <p:spPr bwMode="auto">
          <a:xfrm>
            <a:off x="1295400" y="59436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Block diagram of a DS-SS system with binary phase modulation</a:t>
            </a:r>
          </a:p>
          <a:p>
            <a:pPr algn="ctr"/>
            <a:r>
              <a:rPr lang="en-US">
                <a:latin typeface="Times New Roman" pitchFamily="-111" charset="0"/>
              </a:rPr>
              <a:t>Transmitter</a:t>
            </a:r>
          </a:p>
        </p:txBody>
      </p:sp>
      <p:sp>
        <p:nvSpPr>
          <p:cNvPr id="160775" name="Text Box 28"/>
          <p:cNvSpPr txBox="1">
            <a:spLocks noChangeArrowheads="1"/>
          </p:cNvSpPr>
          <p:nvPr/>
        </p:nvSpPr>
        <p:spPr bwMode="auto">
          <a:xfrm>
            <a:off x="2514600" y="3657600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-111" charset="0"/>
              </a:rPr>
              <a:t>p(t)</a:t>
            </a:r>
            <a:endParaRPr lang="en-US" sz="2400" i="1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529DD94-6432-4C3F-95DC-80F8164D0621}" type="slidenum">
              <a:rPr lang="en-US"/>
              <a:pPr/>
              <a:t>82</a:t>
            </a:fld>
            <a:endParaRPr lang="en-US"/>
          </a:p>
        </p:txBody>
      </p:sp>
      <p:grpSp>
        <p:nvGrpSpPr>
          <p:cNvPr id="162820" name="Group 2"/>
          <p:cNvGrpSpPr>
            <a:grpSpLocks/>
          </p:cNvGrpSpPr>
          <p:nvPr/>
        </p:nvGrpSpPr>
        <p:grpSpPr bwMode="auto">
          <a:xfrm>
            <a:off x="2209800" y="838200"/>
            <a:ext cx="3810000" cy="1395413"/>
            <a:chOff x="1382" y="3312"/>
            <a:chExt cx="2400" cy="879"/>
          </a:xfrm>
        </p:grpSpPr>
        <p:sp>
          <p:nvSpPr>
            <p:cNvPr id="162825" name="Oval 3"/>
            <p:cNvSpPr>
              <a:spLocks noChangeArrowheads="1"/>
            </p:cNvSpPr>
            <p:nvPr/>
          </p:nvSpPr>
          <p:spPr bwMode="auto">
            <a:xfrm>
              <a:off x="2688" y="345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6" name="Line 4"/>
            <p:cNvSpPr>
              <a:spLocks noChangeShapeType="1"/>
            </p:cNvSpPr>
            <p:nvPr/>
          </p:nvSpPr>
          <p:spPr bwMode="auto">
            <a:xfrm>
              <a:off x="2352" y="36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Line 5"/>
            <p:cNvSpPr>
              <a:spLocks noChangeShapeType="1"/>
            </p:cNvSpPr>
            <p:nvPr/>
          </p:nvSpPr>
          <p:spPr bwMode="auto">
            <a:xfrm flipV="1">
              <a:off x="2784" y="36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8" name="Line 6"/>
            <p:cNvSpPr>
              <a:spLocks noChangeShapeType="1"/>
            </p:cNvSpPr>
            <p:nvPr/>
          </p:nvSpPr>
          <p:spPr bwMode="auto">
            <a:xfrm>
              <a:off x="2928" y="36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9" name="Rectangle 7"/>
            <p:cNvSpPr>
              <a:spLocks noChangeArrowheads="1"/>
            </p:cNvSpPr>
            <p:nvPr/>
          </p:nvSpPr>
          <p:spPr bwMode="auto">
            <a:xfrm>
              <a:off x="1824" y="3360"/>
              <a:ext cx="528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-111" charset="0"/>
                </a:rPr>
                <a:t>Channel </a:t>
              </a:r>
            </a:p>
            <a:p>
              <a:pPr algn="ctr"/>
              <a:r>
                <a:rPr lang="en-US">
                  <a:latin typeface="Times New Roman" pitchFamily="-111" charset="0"/>
                </a:rPr>
                <a:t>encoder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0" name="Line 8"/>
            <p:cNvSpPr>
              <a:spLocks noChangeShapeType="1"/>
            </p:cNvSpPr>
            <p:nvPr/>
          </p:nvSpPr>
          <p:spPr bwMode="auto">
            <a:xfrm>
              <a:off x="1536" y="36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Text Box 9"/>
            <p:cNvSpPr txBox="1">
              <a:spLocks noChangeArrowheads="1"/>
            </p:cNvSpPr>
            <p:nvPr/>
          </p:nvSpPr>
          <p:spPr bwMode="auto">
            <a:xfrm>
              <a:off x="1382" y="333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(A)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2" name="Text Box 10"/>
            <p:cNvSpPr txBox="1">
              <a:spLocks noChangeArrowheads="1"/>
            </p:cNvSpPr>
            <p:nvPr/>
          </p:nvSpPr>
          <p:spPr bwMode="auto">
            <a:xfrm>
              <a:off x="2352" y="3312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(B)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3" name="Text Box 11"/>
            <p:cNvSpPr txBox="1">
              <a:spLocks noChangeArrowheads="1"/>
            </p:cNvSpPr>
            <p:nvPr/>
          </p:nvSpPr>
          <p:spPr bwMode="auto">
            <a:xfrm>
              <a:off x="2630" y="3960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-111" charset="0"/>
                </a:rPr>
                <a:t>(C)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2834" name="Text Box 12"/>
            <p:cNvSpPr txBox="1">
              <a:spLocks noChangeArrowheads="1"/>
            </p:cNvSpPr>
            <p:nvPr/>
          </p:nvSpPr>
          <p:spPr bwMode="auto">
            <a:xfrm>
              <a:off x="3302" y="343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Times New Roman" pitchFamily="-111" charset="0"/>
                </a:rPr>
                <a:t>f</a:t>
              </a:r>
              <a:r>
                <a:rPr lang="en-US">
                  <a:latin typeface="Times New Roman" pitchFamily="-111" charset="0"/>
                </a:rPr>
                <a:t>(B,C)</a:t>
              </a:r>
              <a:endParaRPr lang="en-US" sz="2400">
                <a:latin typeface="Times New Roman" pitchFamily="-111" charset="0"/>
              </a:endParaRPr>
            </a:p>
          </p:txBody>
        </p:sp>
      </p:grpSp>
      <p:sp>
        <p:nvSpPr>
          <p:cNvPr id="162821" name="Text Box 13"/>
          <p:cNvSpPr txBox="1">
            <a:spLocks noChangeArrowheads="1"/>
          </p:cNvSpPr>
          <p:nvPr/>
        </p:nvSpPr>
        <p:spPr bwMode="auto">
          <a:xfrm>
            <a:off x="1143000" y="28194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-111" charset="0"/>
              </a:rPr>
              <a:t>Symbol duration for </a:t>
            </a:r>
            <a:r>
              <a:rPr lang="en-US" i="1">
                <a:latin typeface="Times New Roman" pitchFamily="-111" charset="0"/>
              </a:rPr>
              <a:t>m(t)</a:t>
            </a:r>
            <a:r>
              <a:rPr lang="en-US">
                <a:latin typeface="Times New Roman" pitchFamily="-111" charset="0"/>
              </a:rPr>
              <a:t>: </a:t>
            </a:r>
            <a:r>
              <a:rPr lang="en-US" i="1">
                <a:latin typeface="Times New Roman" pitchFamily="-111" charset="0"/>
              </a:rPr>
              <a:t>Ts</a:t>
            </a:r>
            <a:endParaRPr lang="en-US">
              <a:latin typeface="Times New Roman" pitchFamily="-111" charset="0"/>
            </a:endParaRPr>
          </a:p>
          <a:p>
            <a:r>
              <a:rPr lang="en-US">
                <a:latin typeface="Times New Roman" pitchFamily="-111" charset="0"/>
              </a:rPr>
              <a:t>Chip duration for </a:t>
            </a:r>
            <a:r>
              <a:rPr lang="en-US" i="1">
                <a:latin typeface="Times New Roman" pitchFamily="-111" charset="0"/>
              </a:rPr>
              <a:t>p(t)</a:t>
            </a:r>
            <a:r>
              <a:rPr lang="en-US">
                <a:latin typeface="Times New Roman" pitchFamily="-111" charset="0"/>
              </a:rPr>
              <a:t>: </a:t>
            </a:r>
            <a:r>
              <a:rPr lang="en-US" i="1">
                <a:latin typeface="Times New Roman" pitchFamily="-111" charset="0"/>
              </a:rPr>
              <a:t>Tc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62822" name="Text Box 14"/>
          <p:cNvSpPr txBox="1">
            <a:spLocks noChangeArrowheads="1"/>
          </p:cNvSpPr>
          <p:nvPr/>
        </p:nvSpPr>
        <p:spPr bwMode="auto">
          <a:xfrm>
            <a:off x="1066800" y="4267200"/>
            <a:ext cx="761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Processing Gain </a:t>
            </a:r>
            <a:r>
              <a:rPr lang="en-US" i="1">
                <a:latin typeface="Times New Roman" pitchFamily="-111" charset="0"/>
              </a:rPr>
              <a:t>PG=W</a:t>
            </a:r>
            <a:r>
              <a:rPr lang="en-US" i="1" baseline="-25000">
                <a:latin typeface="Times New Roman" pitchFamily="-111" charset="0"/>
              </a:rPr>
              <a:t>ss</a:t>
            </a:r>
            <a:r>
              <a:rPr lang="en-US" i="1">
                <a:latin typeface="Times New Roman" pitchFamily="-111" charset="0"/>
              </a:rPr>
              <a:t>/B=Ts/Tc</a:t>
            </a:r>
            <a:r>
              <a:rPr lang="en-US">
                <a:latin typeface="Times New Roman" pitchFamily="-111" charset="0"/>
              </a:rPr>
              <a:t>, a measure of interference rejection capability</a:t>
            </a:r>
          </a:p>
        </p:txBody>
      </p:sp>
      <p:sp>
        <p:nvSpPr>
          <p:cNvPr id="162823" name="Text Box 15"/>
          <p:cNvSpPr txBox="1">
            <a:spLocks noChangeArrowheads="1"/>
          </p:cNvSpPr>
          <p:nvPr/>
        </p:nvSpPr>
        <p:spPr bwMode="auto">
          <a:xfrm>
            <a:off x="3794125" y="5715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Symbol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62824" name="Text Box 16"/>
          <p:cNvSpPr txBox="1">
            <a:spLocks noChangeArrowheads="1"/>
          </p:cNvSpPr>
          <p:nvPr/>
        </p:nvSpPr>
        <p:spPr bwMode="auto">
          <a:xfrm>
            <a:off x="4343400" y="2209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-111" charset="0"/>
              </a:rPr>
              <a:t>Chip</a:t>
            </a:r>
            <a:endParaRPr lang="en-US" sz="2400">
              <a:latin typeface="Times New Roman" pitchFamily="-111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A671E61-DBD0-4FEA-A449-BEE93D01007C}" type="slidenum">
              <a:rPr lang="en-US"/>
              <a:pPr/>
              <a:t>83</a:t>
            </a:fld>
            <a:endParaRPr lang="en-US"/>
          </a:p>
        </p:txBody>
      </p:sp>
      <p:sp>
        <p:nvSpPr>
          <p:cNvPr id="691202" name="Line 2"/>
          <p:cNvSpPr>
            <a:spLocks noChangeShapeType="1"/>
          </p:cNvSpPr>
          <p:nvPr/>
        </p:nvSpPr>
        <p:spPr bwMode="auto">
          <a:xfrm>
            <a:off x="1219200" y="1600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3" name="Line 3"/>
          <p:cNvSpPr>
            <a:spLocks noChangeShapeType="1"/>
          </p:cNvSpPr>
          <p:nvPr/>
        </p:nvSpPr>
        <p:spPr bwMode="auto">
          <a:xfrm flipV="1">
            <a:off x="1752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 flipV="1">
            <a:off x="2667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 flipV="1">
            <a:off x="35814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 flipV="1">
            <a:off x="44958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7" name="Line 7"/>
          <p:cNvSpPr>
            <a:spLocks noChangeShapeType="1"/>
          </p:cNvSpPr>
          <p:nvPr/>
        </p:nvSpPr>
        <p:spPr bwMode="auto">
          <a:xfrm flipV="1">
            <a:off x="54102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>
            <a:off x="1752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35814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4958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 flipV="1">
            <a:off x="63246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 flipV="1">
            <a:off x="7239000" y="106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3" name="Line 13"/>
          <p:cNvSpPr>
            <a:spLocks noChangeShapeType="1"/>
          </p:cNvSpPr>
          <p:nvPr/>
        </p:nvSpPr>
        <p:spPr bwMode="auto">
          <a:xfrm>
            <a:off x="6324600" y="106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>
            <a:off x="1219200" y="2819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V="1">
            <a:off x="3581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V="1">
            <a:off x="44958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V="1">
            <a:off x="54102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52600" y="2286000"/>
            <a:ext cx="914400" cy="533400"/>
            <a:chOff x="1440" y="1728"/>
            <a:chExt cx="576" cy="336"/>
          </a:xfrm>
        </p:grpSpPr>
        <p:sp>
          <p:nvSpPr>
            <p:cNvPr id="165050" name="Line 19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1" name="Line 20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52" name="Line 21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22" name="Line 22"/>
          <p:cNvSpPr>
            <a:spLocks noChangeShapeType="1"/>
          </p:cNvSpPr>
          <p:nvPr/>
        </p:nvSpPr>
        <p:spPr bwMode="auto">
          <a:xfrm>
            <a:off x="35814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3" name="Line 23"/>
          <p:cNvSpPr>
            <a:spLocks noChangeShapeType="1"/>
          </p:cNvSpPr>
          <p:nvPr/>
        </p:nvSpPr>
        <p:spPr bwMode="auto">
          <a:xfrm>
            <a:off x="44958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4" name="Line 24"/>
          <p:cNvSpPr>
            <a:spLocks noChangeShapeType="1"/>
          </p:cNvSpPr>
          <p:nvPr/>
        </p:nvSpPr>
        <p:spPr bwMode="auto">
          <a:xfrm flipV="1">
            <a:off x="63246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5" name="Line 25"/>
          <p:cNvSpPr>
            <a:spLocks noChangeShapeType="1"/>
          </p:cNvSpPr>
          <p:nvPr/>
        </p:nvSpPr>
        <p:spPr bwMode="auto">
          <a:xfrm flipV="1">
            <a:off x="72390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1226" name="Line 26"/>
          <p:cNvSpPr>
            <a:spLocks noChangeShapeType="1"/>
          </p:cNvSpPr>
          <p:nvPr/>
        </p:nvSpPr>
        <p:spPr bwMode="auto">
          <a:xfrm>
            <a:off x="6324600" y="2286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 flipH="1" flipV="1">
            <a:off x="2667000" y="2819400"/>
            <a:ext cx="914400" cy="533400"/>
            <a:chOff x="1440" y="1728"/>
            <a:chExt cx="576" cy="336"/>
          </a:xfrm>
        </p:grpSpPr>
        <p:sp>
          <p:nvSpPr>
            <p:cNvPr id="165047" name="Line 28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8" name="Line 29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9" name="Line 30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 flipH="1" flipV="1">
            <a:off x="5410200" y="2819400"/>
            <a:ext cx="914400" cy="533400"/>
            <a:chOff x="1440" y="1728"/>
            <a:chExt cx="576" cy="336"/>
          </a:xfrm>
        </p:grpSpPr>
        <p:sp>
          <p:nvSpPr>
            <p:cNvPr id="165044" name="Line 32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5" name="Line 33"/>
            <p:cNvSpPr>
              <a:spLocks noChangeShapeType="1"/>
            </p:cNvSpPr>
            <p:nvPr/>
          </p:nvSpPr>
          <p:spPr bwMode="auto">
            <a:xfrm flipV="1">
              <a:off x="2016" y="17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6" name="Line 34"/>
            <p:cNvSpPr>
              <a:spLocks noChangeShapeType="1"/>
            </p:cNvSpPr>
            <p:nvPr/>
          </p:nvSpPr>
          <p:spPr bwMode="auto">
            <a:xfrm>
              <a:off x="1440" y="172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1235" name="Line 35"/>
          <p:cNvSpPr>
            <a:spLocks noChangeShapeType="1"/>
          </p:cNvSpPr>
          <p:nvPr/>
        </p:nvSpPr>
        <p:spPr bwMode="auto">
          <a:xfrm>
            <a:off x="1295400" y="4191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752600" y="3657600"/>
            <a:ext cx="1066800" cy="1066800"/>
            <a:chOff x="1440" y="2688"/>
            <a:chExt cx="672" cy="672"/>
          </a:xfrm>
        </p:grpSpPr>
        <p:sp>
          <p:nvSpPr>
            <p:cNvPr id="165023" name="Line 37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4" name="Line 38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5" name="Line 39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6" name="Line 40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7" name="Line 41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8" name="Line 42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9" name="Line 43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0" name="Line 44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1" name="Line 45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2" name="Line 46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3" name="Line 47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4" name="Line 48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5" name="Line 49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6" name="Line 50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7" name="Line 51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8" name="Line 52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39" name="Line 53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0" name="Line 54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1" name="Line 55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2" name="Line 56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43" name="Line 57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 flipV="1">
            <a:off x="2819400" y="3657600"/>
            <a:ext cx="1066800" cy="1066800"/>
            <a:chOff x="1440" y="2688"/>
            <a:chExt cx="672" cy="672"/>
          </a:xfrm>
        </p:grpSpPr>
        <p:sp>
          <p:nvSpPr>
            <p:cNvPr id="165002" name="Line 59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3" name="Line 60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4" name="Line 61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5" name="Line 62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6" name="Line 63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7" name="Line 64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8" name="Line 65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9" name="Line 66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0" name="Line 67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1" name="Line 68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2" name="Line 69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3" name="Line 70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4" name="Line 71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5" name="Line 72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6" name="Line 73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7" name="Line 74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8" name="Line 75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19" name="Line 76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0" name="Line 77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1" name="Line 78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22" name="Line 79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 flipH="1">
            <a:off x="3886200" y="3657600"/>
            <a:ext cx="1066800" cy="1066800"/>
            <a:chOff x="1440" y="2688"/>
            <a:chExt cx="672" cy="672"/>
          </a:xfrm>
        </p:grpSpPr>
        <p:sp>
          <p:nvSpPr>
            <p:cNvPr id="164981" name="Line 81"/>
            <p:cNvSpPr>
              <a:spLocks noChangeShapeType="1"/>
            </p:cNvSpPr>
            <p:nvPr/>
          </p:nvSpPr>
          <p:spPr bwMode="auto">
            <a:xfrm flipV="1">
              <a:off x="144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2" name="Line 82"/>
            <p:cNvSpPr>
              <a:spLocks noChangeShapeType="1"/>
            </p:cNvSpPr>
            <p:nvPr/>
          </p:nvSpPr>
          <p:spPr bwMode="auto">
            <a:xfrm flipV="1">
              <a:off x="153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3" name="Line 83"/>
            <p:cNvSpPr>
              <a:spLocks noChangeShapeType="1"/>
            </p:cNvSpPr>
            <p:nvPr/>
          </p:nvSpPr>
          <p:spPr bwMode="auto">
            <a:xfrm>
              <a:off x="144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4" name="Line 84"/>
            <p:cNvSpPr>
              <a:spLocks noChangeShapeType="1"/>
            </p:cNvSpPr>
            <p:nvPr/>
          </p:nvSpPr>
          <p:spPr bwMode="auto">
            <a:xfrm flipV="1">
              <a:off x="153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5" name="Line 85"/>
            <p:cNvSpPr>
              <a:spLocks noChangeShapeType="1"/>
            </p:cNvSpPr>
            <p:nvPr/>
          </p:nvSpPr>
          <p:spPr bwMode="auto">
            <a:xfrm flipV="1">
              <a:off x="163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Line 86"/>
            <p:cNvSpPr>
              <a:spLocks noChangeShapeType="1"/>
            </p:cNvSpPr>
            <p:nvPr/>
          </p:nvSpPr>
          <p:spPr bwMode="auto">
            <a:xfrm flipV="1">
              <a:off x="163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7" name="Line 87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8" name="Line 88"/>
            <p:cNvSpPr>
              <a:spLocks noChangeShapeType="1"/>
            </p:cNvSpPr>
            <p:nvPr/>
          </p:nvSpPr>
          <p:spPr bwMode="auto">
            <a:xfrm flipV="1">
              <a:off x="1728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9" name="Line 89"/>
            <p:cNvSpPr>
              <a:spLocks noChangeShapeType="1"/>
            </p:cNvSpPr>
            <p:nvPr/>
          </p:nvSpPr>
          <p:spPr bwMode="auto">
            <a:xfrm flipV="1">
              <a:off x="1824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0" name="Line 90"/>
            <p:cNvSpPr>
              <a:spLocks noChangeShapeType="1"/>
            </p:cNvSpPr>
            <p:nvPr/>
          </p:nvSpPr>
          <p:spPr bwMode="auto">
            <a:xfrm flipV="1">
              <a:off x="1824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1" name="Line 91"/>
            <p:cNvSpPr>
              <a:spLocks noChangeShapeType="1"/>
            </p:cNvSpPr>
            <p:nvPr/>
          </p:nvSpPr>
          <p:spPr bwMode="auto">
            <a:xfrm flipV="1">
              <a:off x="192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2" name="Line 92"/>
            <p:cNvSpPr>
              <a:spLocks noChangeShapeType="1"/>
            </p:cNvSpPr>
            <p:nvPr/>
          </p:nvSpPr>
          <p:spPr bwMode="auto">
            <a:xfrm flipV="1">
              <a:off x="1920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3" name="Line 93"/>
            <p:cNvSpPr>
              <a:spLocks noChangeShapeType="1"/>
            </p:cNvSpPr>
            <p:nvPr/>
          </p:nvSpPr>
          <p:spPr bwMode="auto">
            <a:xfrm flipV="1">
              <a:off x="2016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4" name="Line 94"/>
            <p:cNvSpPr>
              <a:spLocks noChangeShapeType="1"/>
            </p:cNvSpPr>
            <p:nvPr/>
          </p:nvSpPr>
          <p:spPr bwMode="auto">
            <a:xfrm flipV="1">
              <a:off x="2016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5" name="Line 95"/>
            <p:cNvSpPr>
              <a:spLocks noChangeShapeType="1"/>
            </p:cNvSpPr>
            <p:nvPr/>
          </p:nvSpPr>
          <p:spPr bwMode="auto">
            <a:xfrm flipV="1">
              <a:off x="2112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6" name="Line 96"/>
            <p:cNvSpPr>
              <a:spLocks noChangeShapeType="1"/>
            </p:cNvSpPr>
            <p:nvPr/>
          </p:nvSpPr>
          <p:spPr bwMode="auto">
            <a:xfrm>
              <a:off x="153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7" name="Line 97"/>
            <p:cNvSpPr>
              <a:spLocks noChangeShapeType="1"/>
            </p:cNvSpPr>
            <p:nvPr/>
          </p:nvSpPr>
          <p:spPr bwMode="auto">
            <a:xfrm>
              <a:off x="1632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8" name="Line 98"/>
            <p:cNvSpPr>
              <a:spLocks noChangeShapeType="1"/>
            </p:cNvSpPr>
            <p:nvPr/>
          </p:nvSpPr>
          <p:spPr bwMode="auto">
            <a:xfrm>
              <a:off x="172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9" name="Line 99"/>
            <p:cNvSpPr>
              <a:spLocks noChangeShapeType="1"/>
            </p:cNvSpPr>
            <p:nvPr/>
          </p:nvSpPr>
          <p:spPr bwMode="auto">
            <a:xfrm>
              <a:off x="1824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Line 100"/>
            <p:cNvSpPr>
              <a:spLocks noChangeShapeType="1"/>
            </p:cNvSpPr>
            <p:nvPr/>
          </p:nvSpPr>
          <p:spPr bwMode="auto">
            <a:xfrm>
              <a:off x="1920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1" name="Line 101"/>
            <p:cNvSpPr>
              <a:spLocks noChangeShapeType="1"/>
            </p:cNvSpPr>
            <p:nvPr/>
          </p:nvSpPr>
          <p:spPr bwMode="auto">
            <a:xfrm>
              <a:off x="2016" y="33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 flipH="1" flipV="1">
            <a:off x="4953000" y="3657600"/>
            <a:ext cx="3200400" cy="1066800"/>
            <a:chOff x="1536" y="2784"/>
            <a:chExt cx="2016" cy="672"/>
          </a:xfrm>
        </p:grpSpPr>
        <p:grpSp>
          <p:nvGrpSpPr>
            <p:cNvPr id="164915" name="Group 103"/>
            <p:cNvGrpSpPr>
              <a:grpSpLocks/>
            </p:cNvGrpSpPr>
            <p:nvPr/>
          </p:nvGrpSpPr>
          <p:grpSpPr bwMode="auto">
            <a:xfrm>
              <a:off x="1536" y="2784"/>
              <a:ext cx="672" cy="672"/>
              <a:chOff x="1440" y="2688"/>
              <a:chExt cx="672" cy="672"/>
            </a:xfrm>
          </p:grpSpPr>
          <p:sp>
            <p:nvSpPr>
              <p:cNvPr id="164960" name="Line 104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1" name="Line 105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2" name="Line 106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3" name="Line 107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4" name="Line 108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5" name="Line 109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6" name="Line 110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7" name="Line 111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8" name="Line 112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9" name="Line 113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0" name="Line 114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1" name="Line 115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2" name="Line 116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3" name="Line 117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4" name="Line 118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5" name="Line 119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6" name="Line 120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7" name="Line 121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8" name="Line 122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9" name="Line 123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0" name="Line 124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6" name="Group 125"/>
            <p:cNvGrpSpPr>
              <a:grpSpLocks/>
            </p:cNvGrpSpPr>
            <p:nvPr/>
          </p:nvGrpSpPr>
          <p:grpSpPr bwMode="auto">
            <a:xfrm flipV="1">
              <a:off x="2208" y="2784"/>
              <a:ext cx="672" cy="672"/>
              <a:chOff x="1440" y="2688"/>
              <a:chExt cx="672" cy="672"/>
            </a:xfrm>
          </p:grpSpPr>
          <p:sp>
            <p:nvSpPr>
              <p:cNvPr id="164939" name="Line 126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0" name="Line 127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1" name="Line 128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2" name="Line 129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3" name="Line 130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4" name="Line 131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5" name="Line 132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6" name="Line 133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7" name="Line 134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8" name="Line 135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49" name="Line 136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0" name="Line 137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1" name="Line 138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2" name="Line 139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3" name="Line 140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4" name="Line 141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5" name="Line 142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6" name="Line 143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7" name="Line 144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8" name="Line 145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59" name="Line 146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7" name="Group 147"/>
            <p:cNvGrpSpPr>
              <a:grpSpLocks/>
            </p:cNvGrpSpPr>
            <p:nvPr/>
          </p:nvGrpSpPr>
          <p:grpSpPr bwMode="auto">
            <a:xfrm flipH="1">
              <a:off x="2880" y="2784"/>
              <a:ext cx="672" cy="672"/>
              <a:chOff x="1440" y="2688"/>
              <a:chExt cx="672" cy="672"/>
            </a:xfrm>
          </p:grpSpPr>
          <p:sp>
            <p:nvSpPr>
              <p:cNvPr id="164918" name="Line 148"/>
              <p:cNvSpPr>
                <a:spLocks noChangeShapeType="1"/>
              </p:cNvSpPr>
              <p:nvPr/>
            </p:nvSpPr>
            <p:spPr bwMode="auto">
              <a:xfrm flipV="1">
                <a:off x="144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9" name="Line 149"/>
              <p:cNvSpPr>
                <a:spLocks noChangeShapeType="1"/>
              </p:cNvSpPr>
              <p:nvPr/>
            </p:nvSpPr>
            <p:spPr bwMode="auto">
              <a:xfrm flipV="1">
                <a:off x="153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0" name="Line 150"/>
              <p:cNvSpPr>
                <a:spLocks noChangeShapeType="1"/>
              </p:cNvSpPr>
              <p:nvPr/>
            </p:nvSpPr>
            <p:spPr bwMode="auto">
              <a:xfrm>
                <a:off x="144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1" name="Line 151"/>
              <p:cNvSpPr>
                <a:spLocks noChangeShapeType="1"/>
              </p:cNvSpPr>
              <p:nvPr/>
            </p:nvSpPr>
            <p:spPr bwMode="auto">
              <a:xfrm flipV="1">
                <a:off x="153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2" name="Line 152"/>
              <p:cNvSpPr>
                <a:spLocks noChangeShapeType="1"/>
              </p:cNvSpPr>
              <p:nvPr/>
            </p:nvSpPr>
            <p:spPr bwMode="auto">
              <a:xfrm flipV="1">
                <a:off x="163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3" name="Line 153"/>
              <p:cNvSpPr>
                <a:spLocks noChangeShapeType="1"/>
              </p:cNvSpPr>
              <p:nvPr/>
            </p:nvSpPr>
            <p:spPr bwMode="auto">
              <a:xfrm flipV="1">
                <a:off x="1632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4" name="Line 154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5" name="Line 155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6" name="Line 156"/>
              <p:cNvSpPr>
                <a:spLocks noChangeShapeType="1"/>
              </p:cNvSpPr>
              <p:nvPr/>
            </p:nvSpPr>
            <p:spPr bwMode="auto">
              <a:xfrm flipV="1">
                <a:off x="1824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7" name="Line 157"/>
              <p:cNvSpPr>
                <a:spLocks noChangeShapeType="1"/>
              </p:cNvSpPr>
              <p:nvPr/>
            </p:nvSpPr>
            <p:spPr bwMode="auto">
              <a:xfrm flipV="1">
                <a:off x="1824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8" name="Line 158"/>
              <p:cNvSpPr>
                <a:spLocks noChangeShapeType="1"/>
              </p:cNvSpPr>
              <p:nvPr/>
            </p:nvSpPr>
            <p:spPr bwMode="auto">
              <a:xfrm flipV="1">
                <a:off x="1920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9" name="Line 159"/>
              <p:cNvSpPr>
                <a:spLocks noChangeShapeType="1"/>
              </p:cNvSpPr>
              <p:nvPr/>
            </p:nvSpPr>
            <p:spPr bwMode="auto">
              <a:xfrm flipV="1">
                <a:off x="1920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0" name="Line 160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1" name="Line 161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2" name="Line 162"/>
              <p:cNvSpPr>
                <a:spLocks noChangeShapeType="1"/>
              </p:cNvSpPr>
              <p:nvPr/>
            </p:nvSpPr>
            <p:spPr bwMode="auto">
              <a:xfrm flipV="1">
                <a:off x="2112" y="30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3" name="Line 163"/>
              <p:cNvSpPr>
                <a:spLocks noChangeShapeType="1"/>
              </p:cNvSpPr>
              <p:nvPr/>
            </p:nvSpPr>
            <p:spPr bwMode="auto">
              <a:xfrm>
                <a:off x="153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4" name="Line 164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5" name="Line 165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6" name="Line 166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7" name="Line 167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38" name="Line 168"/>
              <p:cNvSpPr>
                <a:spLocks noChangeShapeType="1"/>
              </p:cNvSpPr>
              <p:nvPr/>
            </p:nvSpPr>
            <p:spPr bwMode="auto">
              <a:xfrm>
                <a:off x="2016" y="33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1369" name="Text Box 169"/>
          <p:cNvSpPr txBox="1">
            <a:spLocks noChangeArrowheads="1"/>
          </p:cNvSpPr>
          <p:nvPr/>
        </p:nvSpPr>
        <p:spPr bwMode="auto">
          <a:xfrm>
            <a:off x="136525" y="952500"/>
            <a:ext cx="113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Bit stream</a:t>
            </a:r>
          </a:p>
          <a:p>
            <a:pPr algn="ctr"/>
            <a:r>
              <a:rPr lang="en-US">
                <a:latin typeface="Times New Roman" pitchFamily="-111" charset="0"/>
              </a:rPr>
              <a:t>(A)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0" name="Text Box 170"/>
          <p:cNvSpPr txBox="1">
            <a:spLocks noChangeArrowheads="1"/>
          </p:cNvSpPr>
          <p:nvPr/>
        </p:nvSpPr>
        <p:spPr bwMode="auto">
          <a:xfrm>
            <a:off x="136525" y="2247900"/>
            <a:ext cx="984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Encoded</a:t>
            </a:r>
          </a:p>
          <a:p>
            <a:pPr algn="ctr"/>
            <a:r>
              <a:rPr lang="en-US">
                <a:latin typeface="Times New Roman" pitchFamily="-111" charset="0"/>
              </a:rPr>
              <a:t>stream</a:t>
            </a:r>
          </a:p>
          <a:p>
            <a:pPr algn="ctr"/>
            <a:r>
              <a:rPr lang="en-US">
                <a:latin typeface="Times New Roman" pitchFamily="-111" charset="0"/>
              </a:rPr>
              <a:t>(B)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1" name="Text Box 171"/>
          <p:cNvSpPr txBox="1">
            <a:spLocks noChangeArrowheads="1"/>
          </p:cNvSpPr>
          <p:nvPr/>
        </p:nvSpPr>
        <p:spPr bwMode="auto">
          <a:xfrm>
            <a:off x="60325" y="3771900"/>
            <a:ext cx="140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imes New Roman" pitchFamily="-111" charset="0"/>
              </a:rPr>
              <a:t>Pseudo-noise</a:t>
            </a:r>
          </a:p>
          <a:p>
            <a:pPr algn="ctr"/>
            <a:r>
              <a:rPr lang="en-US">
                <a:latin typeface="Times New Roman" pitchFamily="-111" charset="0"/>
              </a:rPr>
              <a:t>sequence</a:t>
            </a:r>
          </a:p>
          <a:p>
            <a:pPr algn="ctr"/>
            <a:r>
              <a:rPr lang="en-US">
                <a:latin typeface="Times New Roman" pitchFamily="-111" charset="0"/>
              </a:rPr>
              <a:t>(C)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691372" name="Text Box 172"/>
          <p:cNvSpPr txBox="1">
            <a:spLocks noChangeArrowheads="1"/>
          </p:cNvSpPr>
          <p:nvPr/>
        </p:nvSpPr>
        <p:spPr bwMode="auto">
          <a:xfrm>
            <a:off x="7908925" y="2555875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-111" charset="0"/>
              </a:rPr>
              <a:t>m</a:t>
            </a:r>
            <a:r>
              <a:rPr lang="en-US" sz="2400">
                <a:latin typeface="Times New Roman" pitchFamily="-111" charset="0"/>
              </a:rPr>
              <a:t>(</a:t>
            </a:r>
            <a:r>
              <a:rPr lang="en-US" sz="2400" i="1">
                <a:latin typeface="Times New Roman" pitchFamily="-111" charset="0"/>
              </a:rPr>
              <a:t>t</a:t>
            </a:r>
            <a:r>
              <a:rPr lang="en-US" sz="2400">
                <a:latin typeface="Times New Roman" pitchFamily="-111" charset="0"/>
              </a:rPr>
              <a:t>)</a:t>
            </a:r>
          </a:p>
        </p:txBody>
      </p:sp>
      <p:sp>
        <p:nvSpPr>
          <p:cNvPr id="691373" name="Text Box 173"/>
          <p:cNvSpPr txBox="1">
            <a:spLocks noChangeArrowheads="1"/>
          </p:cNvSpPr>
          <p:nvPr/>
        </p:nvSpPr>
        <p:spPr bwMode="auto">
          <a:xfrm>
            <a:off x="8366125" y="3927475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-111" charset="0"/>
              </a:rPr>
              <a:t>p</a:t>
            </a:r>
            <a:r>
              <a:rPr lang="en-US" sz="2400">
                <a:latin typeface="Times New Roman" pitchFamily="-111" charset="0"/>
              </a:rPr>
              <a:t>(</a:t>
            </a:r>
            <a:r>
              <a:rPr lang="en-US" sz="2400" i="1">
                <a:latin typeface="Times New Roman" pitchFamily="-111" charset="0"/>
              </a:rPr>
              <a:t>t</a:t>
            </a:r>
            <a:r>
              <a:rPr lang="en-US" sz="2400">
                <a:latin typeface="Times New Roman" pitchFamily="-111" charset="0"/>
              </a:rPr>
              <a:t>)</a:t>
            </a:r>
          </a:p>
        </p:txBody>
      </p:sp>
      <p:grpSp>
        <p:nvGrpSpPr>
          <p:cNvPr id="12" name="Group 174"/>
          <p:cNvGrpSpPr>
            <a:grpSpLocks/>
          </p:cNvGrpSpPr>
          <p:nvPr/>
        </p:nvGrpSpPr>
        <p:grpSpPr bwMode="auto">
          <a:xfrm>
            <a:off x="1143000" y="3048000"/>
            <a:ext cx="1066800" cy="533400"/>
            <a:chOff x="720" y="1920"/>
            <a:chExt cx="672" cy="336"/>
          </a:xfrm>
        </p:grpSpPr>
        <p:sp>
          <p:nvSpPr>
            <p:cNvPr id="164908" name="Text Box 175"/>
            <p:cNvSpPr txBox="1">
              <a:spLocks noChangeArrowheads="1"/>
            </p:cNvSpPr>
            <p:nvPr/>
          </p:nvSpPr>
          <p:spPr bwMode="auto">
            <a:xfrm>
              <a:off x="720" y="1920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Tc</a:t>
              </a:r>
              <a:endParaRPr lang="en-US" sz="2400">
                <a:latin typeface="Times New Roman" pitchFamily="-111" charset="0"/>
              </a:endParaRPr>
            </a:p>
          </p:txBody>
        </p:sp>
        <p:sp>
          <p:nvSpPr>
            <p:cNvPr id="164909" name="Line 176"/>
            <p:cNvSpPr>
              <a:spLocks noChangeShapeType="1"/>
            </p:cNvSpPr>
            <p:nvPr/>
          </p:nvSpPr>
          <p:spPr bwMode="auto">
            <a:xfrm flipV="1">
              <a:off x="110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10" name="Line 177"/>
            <p:cNvSpPr>
              <a:spLocks noChangeShapeType="1"/>
            </p:cNvSpPr>
            <p:nvPr/>
          </p:nvSpPr>
          <p:spPr bwMode="auto">
            <a:xfrm flipV="1"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911" name="Group 178"/>
            <p:cNvGrpSpPr>
              <a:grpSpLocks/>
            </p:cNvGrpSpPr>
            <p:nvPr/>
          </p:nvGrpSpPr>
          <p:grpSpPr bwMode="auto">
            <a:xfrm>
              <a:off x="912" y="2160"/>
              <a:ext cx="480" cy="0"/>
              <a:chOff x="912" y="2208"/>
              <a:chExt cx="480" cy="0"/>
            </a:xfrm>
          </p:grpSpPr>
          <p:sp>
            <p:nvSpPr>
              <p:cNvPr id="164912" name="Line 179"/>
              <p:cNvSpPr>
                <a:spLocks noChangeShapeType="1"/>
              </p:cNvSpPr>
              <p:nvPr/>
            </p:nvSpPr>
            <p:spPr bwMode="auto">
              <a:xfrm>
                <a:off x="912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3" name="Line 18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14" name="Line 181"/>
              <p:cNvSpPr>
                <a:spLocks noChangeShapeType="1"/>
              </p:cNvSpPr>
              <p:nvPr/>
            </p:nvSpPr>
            <p:spPr bwMode="auto">
              <a:xfrm flipH="1">
                <a:off x="120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182"/>
          <p:cNvGrpSpPr>
            <a:grpSpLocks/>
          </p:cNvGrpSpPr>
          <p:nvPr/>
        </p:nvGrpSpPr>
        <p:grpSpPr bwMode="auto">
          <a:xfrm>
            <a:off x="1752600" y="1641475"/>
            <a:ext cx="914400" cy="568325"/>
            <a:chOff x="1104" y="1034"/>
            <a:chExt cx="576" cy="358"/>
          </a:xfrm>
        </p:grpSpPr>
        <p:sp>
          <p:nvSpPr>
            <p:cNvPr id="164904" name="Line 183"/>
            <p:cNvSpPr>
              <a:spLocks noChangeShapeType="1"/>
            </p:cNvSpPr>
            <p:nvPr/>
          </p:nvSpPr>
          <p:spPr bwMode="auto">
            <a:xfrm flipV="1">
              <a:off x="1104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5" name="Line 184"/>
            <p:cNvSpPr>
              <a:spLocks noChangeShapeType="1"/>
            </p:cNvSpPr>
            <p:nvPr/>
          </p:nvSpPr>
          <p:spPr bwMode="auto">
            <a:xfrm flipV="1">
              <a:off x="168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6" name="Line 185"/>
            <p:cNvSpPr>
              <a:spLocks noChangeShapeType="1"/>
            </p:cNvSpPr>
            <p:nvPr/>
          </p:nvSpPr>
          <p:spPr bwMode="auto">
            <a:xfrm>
              <a:off x="1104" y="129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07" name="Text Box 186"/>
            <p:cNvSpPr txBox="1">
              <a:spLocks noChangeArrowheads="1"/>
            </p:cNvSpPr>
            <p:nvPr/>
          </p:nvSpPr>
          <p:spPr bwMode="auto">
            <a:xfrm>
              <a:off x="1238" y="1034"/>
              <a:ext cx="2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-111" charset="0"/>
                </a:rPr>
                <a:t>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animBg="1"/>
      <p:bldP spid="691203" grpId="0" animBg="1"/>
      <p:bldP spid="691204" grpId="0" animBg="1"/>
      <p:bldP spid="691205" grpId="0" animBg="1"/>
      <p:bldP spid="691206" grpId="0" animBg="1"/>
      <p:bldP spid="691207" grpId="0" animBg="1"/>
      <p:bldP spid="691208" grpId="0" animBg="1"/>
      <p:bldP spid="691209" grpId="0" animBg="1"/>
      <p:bldP spid="691210" grpId="0" animBg="1"/>
      <p:bldP spid="691211" grpId="0" animBg="1"/>
      <p:bldP spid="691212" grpId="0" animBg="1"/>
      <p:bldP spid="691213" grpId="0" animBg="1"/>
      <p:bldP spid="691214" grpId="0" animBg="1"/>
      <p:bldP spid="691215" grpId="0" animBg="1"/>
      <p:bldP spid="691216" grpId="0" animBg="1"/>
      <p:bldP spid="691217" grpId="0" animBg="1"/>
      <p:bldP spid="691222" grpId="0" animBg="1"/>
      <p:bldP spid="691223" grpId="0" animBg="1"/>
      <p:bldP spid="691224" grpId="0" animBg="1"/>
      <p:bldP spid="691225" grpId="0" animBg="1"/>
      <p:bldP spid="691226" grpId="0" animBg="1"/>
      <p:bldP spid="691235" grpId="0" animBg="1"/>
      <p:bldP spid="691369" grpId="0" autoUpdateAnimBg="0"/>
      <p:bldP spid="691370" grpId="0" autoUpdateAnimBg="0"/>
      <p:bldP spid="691371" grpId="0" autoUpdateAnimBg="0"/>
      <p:bldP spid="691372" grpId="0" autoUpdateAnimBg="0"/>
      <p:bldP spid="691373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6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23F3ED43-B49A-4D7B-8373-30DEB77E95A7}" type="slidenum">
              <a:rPr lang="en-US"/>
              <a:pPr/>
              <a:t>84</a:t>
            </a:fld>
            <a:endParaRPr lang="en-US"/>
          </a:p>
        </p:txBody>
      </p:sp>
      <p:sp>
        <p:nvSpPr>
          <p:cNvPr id="16691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Example:</a:t>
            </a:r>
          </a:p>
          <a:p>
            <a:pPr lvl="1"/>
            <a:r>
              <a:rPr lang="en-US" i="1" smtClean="0"/>
              <a:t>f</a:t>
            </a:r>
            <a:r>
              <a:rPr lang="en-US" smtClean="0"/>
              <a:t>(B,C)=B</a:t>
            </a:r>
            <a:r>
              <a:rPr lang="en-US" smtClean="0">
                <a:sym typeface="Symbol" pitchFamily="-111" charset="2"/>
              </a:rPr>
              <a:t></a:t>
            </a:r>
            <a:r>
              <a:rPr lang="en-US" smtClean="0"/>
              <a:t>C, where</a:t>
            </a:r>
          </a:p>
          <a:p>
            <a:pPr lvl="2"/>
            <a:r>
              <a:rPr lang="en-US" smtClean="0"/>
              <a:t>1 </a:t>
            </a:r>
            <a:r>
              <a:rPr lang="en-US" smtClean="0">
                <a:sym typeface="Symbol" pitchFamily="-111" charset="2"/>
              </a:rPr>
              <a:t> 1= 0</a:t>
            </a:r>
          </a:p>
          <a:p>
            <a:pPr lvl="2"/>
            <a:r>
              <a:rPr lang="en-US" smtClean="0">
                <a:sym typeface="Symbol" pitchFamily="-111" charset="2"/>
              </a:rPr>
              <a:t>1  0 = 1</a:t>
            </a:r>
          </a:p>
          <a:p>
            <a:pPr lvl="2"/>
            <a:r>
              <a:rPr lang="en-US" smtClean="0">
                <a:sym typeface="Symbol" pitchFamily="-111" charset="2"/>
              </a:rPr>
              <a:t>0  0 = 0</a:t>
            </a:r>
          </a:p>
          <a:p>
            <a:pPr lvl="1"/>
            <a:r>
              <a:rPr lang="en-US" smtClean="0">
                <a:sym typeface="Symbol" pitchFamily="-111" charset="2"/>
              </a:rPr>
              <a:t>if we have received </a:t>
            </a:r>
            <a:r>
              <a:rPr lang="en-US" i="1" smtClean="0">
                <a:sym typeface="Symbol" pitchFamily="-111" charset="2"/>
              </a:rPr>
              <a:t>f</a:t>
            </a:r>
            <a:r>
              <a:rPr lang="en-US" smtClean="0">
                <a:sym typeface="Symbol" pitchFamily="-111" charset="2"/>
              </a:rPr>
              <a:t>(B,C) and we are able to re-generate the PN (C), then we can get B.</a:t>
            </a:r>
          </a:p>
          <a:p>
            <a:pPr lvl="1"/>
            <a:endParaRPr lang="en-US" smtClean="0">
              <a:sym typeface="Symbol" pitchFamily="-111" charset="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68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D4A7F86-4987-4F6A-BCB3-BFE1A9C89DE8}" type="slidenum">
              <a:rPr lang="en-US"/>
              <a:pPr/>
              <a:t>85</a:t>
            </a:fld>
            <a:endParaRPr lang="en-US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Space Division MA (SDMA)</a:t>
            </a:r>
          </a:p>
        </p:txBody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07375" cy="4648200"/>
          </a:xfrm>
        </p:spPr>
        <p:txBody>
          <a:bodyPr/>
          <a:lstStyle/>
          <a:p>
            <a:r>
              <a:rPr lang="en-US" noProof="1" smtClean="0"/>
              <a:t>Controls the radiated energy for each user in space using spot beam </a:t>
            </a:r>
            <a:r>
              <a:rPr lang="en-US" smtClean="0"/>
              <a:t>(directional) </a:t>
            </a:r>
            <a:r>
              <a:rPr lang="en-US" noProof="1" smtClean="0"/>
              <a:t>antennas</a:t>
            </a:r>
          </a:p>
        </p:txBody>
      </p:sp>
      <p:pic>
        <p:nvPicPr>
          <p:cNvPr id="1689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070225"/>
            <a:ext cx="60198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1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CB9B2D0-0057-4E62-821F-98C15F20F83A}" type="slidenum">
              <a:rPr lang="en-US"/>
              <a:pPr/>
              <a:t>86</a:t>
            </a:fld>
            <a:endParaRPr lang="en-US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Hybrid Multiple Access Systems</a:t>
            </a:r>
          </a:p>
        </p:txBody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Time division frequency hopping (TDFH): (used in </a:t>
            </a:r>
            <a:r>
              <a:rPr lang="en-US" smtClean="0"/>
              <a:t>some versions of </a:t>
            </a:r>
            <a:r>
              <a:rPr lang="en-US" noProof="1" smtClean="0"/>
              <a:t>GSM)</a:t>
            </a:r>
          </a:p>
          <a:p>
            <a:pPr>
              <a:buFontTx/>
              <a:buChar char="-"/>
            </a:pPr>
            <a:r>
              <a:rPr lang="en-US" noProof="1" smtClean="0"/>
              <a:t>User can hop to new frequency at the start of a new TDMA frame</a:t>
            </a:r>
          </a:p>
          <a:p>
            <a:pPr>
              <a:buFontTx/>
              <a:buChar char="-"/>
            </a:pPr>
            <a:r>
              <a:rPr lang="en-US" noProof="1" smtClean="0"/>
              <a:t>Hence reducing interference and fading effects</a:t>
            </a:r>
          </a:p>
          <a:p>
            <a:pPr>
              <a:buFontTx/>
              <a:buChar char="-"/>
            </a:pPr>
            <a:r>
              <a:rPr lang="en-US" noProof="1" smtClean="0"/>
              <a:t>User hops over pre-defined frequencies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3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74ECFA4-D827-4715-9E02-0BE7365311E3}" type="slidenum">
              <a:rPr lang="en-US"/>
              <a:pPr/>
              <a:t>87</a:t>
            </a:fld>
            <a:endParaRPr lang="en-US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noProof="1" smtClean="0"/>
              <a:t>FDMA/CDMA:</a:t>
            </a:r>
          </a:p>
          <a:p>
            <a:pPr>
              <a:buFontTx/>
              <a:buChar char="-"/>
            </a:pPr>
            <a:r>
              <a:rPr lang="en-US" noProof="1" smtClean="0"/>
              <a:t>The available bandwidth is split into subspectra. In each subspectrum CDMA is used</a:t>
            </a:r>
          </a:p>
          <a:p>
            <a:pPr>
              <a:buFontTx/>
              <a:buChar char="-"/>
            </a:pPr>
            <a:r>
              <a:rPr lang="en-US" noProof="1" smtClean="0"/>
              <a:t>Allows to assign subspectra on-demand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D9BF204C-B945-485F-B26A-1E879153CF97}" type="slidenum">
              <a:rPr lang="en-US"/>
              <a:pPr/>
              <a:t>88</a:t>
            </a:fld>
            <a:endParaRPr lang="en-US"/>
          </a:p>
        </p:txBody>
      </p:sp>
      <p:pic>
        <p:nvPicPr>
          <p:cNvPr id="175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28713"/>
            <a:ext cx="82296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9" name="Text Box 3"/>
          <p:cNvSpPr txBox="1">
            <a:spLocks noChangeArrowheads="1"/>
          </p:cNvSpPr>
          <p:nvPr/>
        </p:nvSpPr>
        <p:spPr bwMode="auto">
          <a:xfrm>
            <a:off x="3276600" y="55626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-111" charset="0"/>
              </a:rPr>
              <a:t>FDMA/CDMA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7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77C220A-4341-4D21-A234-30E3CF6DC70A}" type="slidenum">
              <a:rPr lang="en-US"/>
              <a:pPr/>
              <a:t>89</a:t>
            </a:fld>
            <a:endParaRPr lang="en-US"/>
          </a:p>
        </p:txBody>
      </p:sp>
      <p:sp>
        <p:nvSpPr>
          <p:cNvPr id="177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networks: the first hop</a:t>
            </a:r>
          </a:p>
        </p:txBody>
      </p:sp>
      <p:sp>
        <p:nvSpPr>
          <p:cNvPr id="177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447800"/>
            <a:ext cx="44354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Techniques for sharing mobile-to-BS radio spectrum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combined FDMA/TDMA:</a:t>
            </a:r>
            <a:r>
              <a:rPr lang="en-US" sz="2400" smtClean="0"/>
              <a:t> divide spectrum in frequency channels, divide each channel into time slots</a:t>
            </a:r>
          </a:p>
        </p:txBody>
      </p:sp>
      <p:grpSp>
        <p:nvGrpSpPr>
          <p:cNvPr id="177158" name="Group 306"/>
          <p:cNvGrpSpPr>
            <a:grpSpLocks/>
          </p:cNvGrpSpPr>
          <p:nvPr/>
        </p:nvGrpSpPr>
        <p:grpSpPr bwMode="auto">
          <a:xfrm>
            <a:off x="6005513" y="1484313"/>
            <a:ext cx="1849437" cy="1477962"/>
            <a:chOff x="3375" y="1055"/>
            <a:chExt cx="1165" cy="931"/>
          </a:xfrm>
        </p:grpSpPr>
        <p:sp>
          <p:nvSpPr>
            <p:cNvPr id="177201" name="AutoShape 5"/>
            <p:cNvSpPr>
              <a:spLocks noChangeArrowheads="1"/>
            </p:cNvSpPr>
            <p:nvPr/>
          </p:nvSpPr>
          <p:spPr bwMode="auto">
            <a:xfrm>
              <a:off x="3375" y="1055"/>
              <a:ext cx="1165" cy="931"/>
            </a:xfrm>
            <a:prstGeom prst="hexagon">
              <a:avLst>
                <a:gd name="adj" fmla="val 31284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7202" name="Group 105"/>
            <p:cNvGrpSpPr>
              <a:grpSpLocks/>
            </p:cNvGrpSpPr>
            <p:nvPr/>
          </p:nvGrpSpPr>
          <p:grpSpPr bwMode="auto">
            <a:xfrm>
              <a:off x="3880" y="1159"/>
              <a:ext cx="268" cy="495"/>
              <a:chOff x="3796" y="1043"/>
              <a:chExt cx="865" cy="1237"/>
            </a:xfrm>
          </p:grpSpPr>
          <p:sp>
            <p:nvSpPr>
              <p:cNvPr id="177209" name="Line 10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0" name="Line 10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1" name="Line 10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2" name="Line 10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3" name="Line 11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4" name="Line 11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5" name="Line 11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6" name="Line 11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7" name="Line 11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8" name="Line 11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19" name="Line 11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0" name="Line 11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1" name="Line 11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2" name="Line 11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7223" name="Line 12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77224" name="Group 121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77235" name="Line 12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6" name="Line 12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7" name="Line 12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8" name="Line 1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7225" name="Group 126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77231" name="Line 12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2" name="Line 12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3" name="Line 12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4" name="Line 13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7226" name="Group 131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77227" name="Line 13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28" name="Line 13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29" name="Line 13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77230" name="Line 13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177203" name="Picture 244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9" y="1275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7204" name="Group 249"/>
            <p:cNvGrpSpPr>
              <a:grpSpLocks/>
            </p:cNvGrpSpPr>
            <p:nvPr/>
          </p:nvGrpSpPr>
          <p:grpSpPr bwMode="auto">
            <a:xfrm>
              <a:off x="3755" y="1749"/>
              <a:ext cx="524" cy="114"/>
              <a:chOff x="3072" y="739"/>
              <a:chExt cx="652" cy="146"/>
            </a:xfrm>
          </p:grpSpPr>
          <p:pic>
            <p:nvPicPr>
              <p:cNvPr id="177206" name="Picture 250" descr="lgv_fqmg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7207" name="Line 251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8" name="Line 252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7205" name="Picture 260" descr="imgyjavg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4" y="1553"/>
              <a:ext cx="27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7159" name="Group 307"/>
          <p:cNvGrpSpPr>
            <a:grpSpLocks/>
          </p:cNvGrpSpPr>
          <p:nvPr/>
        </p:nvGrpSpPr>
        <p:grpSpPr bwMode="auto">
          <a:xfrm>
            <a:off x="4059238" y="3057525"/>
            <a:ext cx="4387850" cy="2409825"/>
            <a:chOff x="2693" y="2142"/>
            <a:chExt cx="2764" cy="1518"/>
          </a:xfrm>
        </p:grpSpPr>
        <p:grpSp>
          <p:nvGrpSpPr>
            <p:cNvPr id="177160" name="Group 295"/>
            <p:cNvGrpSpPr>
              <a:grpSpLocks/>
            </p:cNvGrpSpPr>
            <p:nvPr/>
          </p:nvGrpSpPr>
          <p:grpSpPr bwMode="auto">
            <a:xfrm>
              <a:off x="3444" y="2506"/>
              <a:ext cx="2013" cy="1150"/>
              <a:chOff x="3444" y="2506"/>
              <a:chExt cx="2013" cy="1150"/>
            </a:xfrm>
          </p:grpSpPr>
          <p:sp>
            <p:nvSpPr>
              <p:cNvPr id="177196" name="Rectangle 261"/>
              <p:cNvSpPr>
                <a:spLocks noChangeArrowheads="1"/>
              </p:cNvSpPr>
              <p:nvPr/>
            </p:nvSpPr>
            <p:spPr bwMode="auto">
              <a:xfrm>
                <a:off x="3446" y="2506"/>
                <a:ext cx="2002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7" name="Rectangle 262"/>
              <p:cNvSpPr>
                <a:spLocks noChangeArrowheads="1"/>
              </p:cNvSpPr>
              <p:nvPr/>
            </p:nvSpPr>
            <p:spPr bwMode="auto">
              <a:xfrm>
                <a:off x="3447" y="274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8" name="Rectangle 263"/>
              <p:cNvSpPr>
                <a:spLocks noChangeArrowheads="1"/>
              </p:cNvSpPr>
              <p:nvPr/>
            </p:nvSpPr>
            <p:spPr bwMode="auto">
              <a:xfrm>
                <a:off x="3444" y="2982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9" name="Rectangle 264"/>
              <p:cNvSpPr>
                <a:spLocks noChangeArrowheads="1"/>
              </p:cNvSpPr>
              <p:nvPr/>
            </p:nvSpPr>
            <p:spPr bwMode="auto">
              <a:xfrm>
                <a:off x="3445" y="3230"/>
                <a:ext cx="2010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0" name="Rectangle 265"/>
              <p:cNvSpPr>
                <a:spLocks noChangeArrowheads="1"/>
              </p:cNvSpPr>
              <p:nvPr/>
            </p:nvSpPr>
            <p:spPr bwMode="auto">
              <a:xfrm>
                <a:off x="3446" y="3474"/>
                <a:ext cx="1998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1" name="Line 268"/>
            <p:cNvSpPr>
              <a:spLocks noChangeShapeType="1"/>
            </p:cNvSpPr>
            <p:nvPr/>
          </p:nvSpPr>
          <p:spPr bwMode="auto">
            <a:xfrm>
              <a:off x="35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2" name="Line 269"/>
            <p:cNvSpPr>
              <a:spLocks noChangeShapeType="1"/>
            </p:cNvSpPr>
            <p:nvPr/>
          </p:nvSpPr>
          <p:spPr bwMode="auto">
            <a:xfrm>
              <a:off x="35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3" name="Line 270"/>
            <p:cNvSpPr>
              <a:spLocks noChangeShapeType="1"/>
            </p:cNvSpPr>
            <p:nvPr/>
          </p:nvSpPr>
          <p:spPr bwMode="auto">
            <a:xfrm>
              <a:off x="366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4" name="Line 271"/>
            <p:cNvSpPr>
              <a:spLocks noChangeShapeType="1"/>
            </p:cNvSpPr>
            <p:nvPr/>
          </p:nvSpPr>
          <p:spPr bwMode="auto">
            <a:xfrm>
              <a:off x="373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5" name="Line 272"/>
            <p:cNvSpPr>
              <a:spLocks noChangeShapeType="1"/>
            </p:cNvSpPr>
            <p:nvPr/>
          </p:nvSpPr>
          <p:spPr bwMode="auto">
            <a:xfrm>
              <a:off x="380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6" name="Line 273"/>
            <p:cNvSpPr>
              <a:spLocks noChangeShapeType="1"/>
            </p:cNvSpPr>
            <p:nvPr/>
          </p:nvSpPr>
          <p:spPr bwMode="auto">
            <a:xfrm>
              <a:off x="388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7" name="Line 274"/>
            <p:cNvSpPr>
              <a:spLocks noChangeShapeType="1"/>
            </p:cNvSpPr>
            <p:nvPr/>
          </p:nvSpPr>
          <p:spPr bwMode="auto">
            <a:xfrm>
              <a:off x="395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8" name="Line 275"/>
            <p:cNvSpPr>
              <a:spLocks noChangeShapeType="1"/>
            </p:cNvSpPr>
            <p:nvPr/>
          </p:nvSpPr>
          <p:spPr bwMode="auto">
            <a:xfrm>
              <a:off x="402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69" name="Line 276"/>
            <p:cNvSpPr>
              <a:spLocks noChangeShapeType="1"/>
            </p:cNvSpPr>
            <p:nvPr/>
          </p:nvSpPr>
          <p:spPr bwMode="auto">
            <a:xfrm>
              <a:off x="409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0" name="Line 277"/>
            <p:cNvSpPr>
              <a:spLocks noChangeShapeType="1"/>
            </p:cNvSpPr>
            <p:nvPr/>
          </p:nvSpPr>
          <p:spPr bwMode="auto">
            <a:xfrm>
              <a:off x="416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1" name="Line 278"/>
            <p:cNvSpPr>
              <a:spLocks noChangeShapeType="1"/>
            </p:cNvSpPr>
            <p:nvPr/>
          </p:nvSpPr>
          <p:spPr bwMode="auto">
            <a:xfrm>
              <a:off x="424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2" name="Line 279"/>
            <p:cNvSpPr>
              <a:spLocks noChangeShapeType="1"/>
            </p:cNvSpPr>
            <p:nvPr/>
          </p:nvSpPr>
          <p:spPr bwMode="auto">
            <a:xfrm>
              <a:off x="431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3" name="Line 280"/>
            <p:cNvSpPr>
              <a:spLocks noChangeShapeType="1"/>
            </p:cNvSpPr>
            <p:nvPr/>
          </p:nvSpPr>
          <p:spPr bwMode="auto">
            <a:xfrm>
              <a:off x="438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4" name="Line 281"/>
            <p:cNvSpPr>
              <a:spLocks noChangeShapeType="1"/>
            </p:cNvSpPr>
            <p:nvPr/>
          </p:nvSpPr>
          <p:spPr bwMode="auto">
            <a:xfrm>
              <a:off x="445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5" name="Line 282"/>
            <p:cNvSpPr>
              <a:spLocks noChangeShapeType="1"/>
            </p:cNvSpPr>
            <p:nvPr/>
          </p:nvSpPr>
          <p:spPr bwMode="auto">
            <a:xfrm>
              <a:off x="452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6" name="Line 283"/>
            <p:cNvSpPr>
              <a:spLocks noChangeShapeType="1"/>
            </p:cNvSpPr>
            <p:nvPr/>
          </p:nvSpPr>
          <p:spPr bwMode="auto">
            <a:xfrm>
              <a:off x="460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7" name="Line 284"/>
            <p:cNvSpPr>
              <a:spLocks noChangeShapeType="1"/>
            </p:cNvSpPr>
            <p:nvPr/>
          </p:nvSpPr>
          <p:spPr bwMode="auto">
            <a:xfrm>
              <a:off x="467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8" name="Line 285"/>
            <p:cNvSpPr>
              <a:spLocks noChangeShapeType="1"/>
            </p:cNvSpPr>
            <p:nvPr/>
          </p:nvSpPr>
          <p:spPr bwMode="auto">
            <a:xfrm>
              <a:off x="474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79" name="Line 286"/>
            <p:cNvSpPr>
              <a:spLocks noChangeShapeType="1"/>
            </p:cNvSpPr>
            <p:nvPr/>
          </p:nvSpPr>
          <p:spPr bwMode="auto">
            <a:xfrm>
              <a:off x="481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0" name="Line 287"/>
            <p:cNvSpPr>
              <a:spLocks noChangeShapeType="1"/>
            </p:cNvSpPr>
            <p:nvPr/>
          </p:nvSpPr>
          <p:spPr bwMode="auto">
            <a:xfrm>
              <a:off x="488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88"/>
            <p:cNvSpPr>
              <a:spLocks noChangeShapeType="1"/>
            </p:cNvSpPr>
            <p:nvPr/>
          </p:nvSpPr>
          <p:spPr bwMode="auto">
            <a:xfrm>
              <a:off x="496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289"/>
            <p:cNvSpPr>
              <a:spLocks noChangeShapeType="1"/>
            </p:cNvSpPr>
            <p:nvPr/>
          </p:nvSpPr>
          <p:spPr bwMode="auto">
            <a:xfrm>
              <a:off x="503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290"/>
            <p:cNvSpPr>
              <a:spLocks noChangeShapeType="1"/>
            </p:cNvSpPr>
            <p:nvPr/>
          </p:nvSpPr>
          <p:spPr bwMode="auto">
            <a:xfrm>
              <a:off x="5104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291"/>
            <p:cNvSpPr>
              <a:spLocks noChangeShapeType="1"/>
            </p:cNvSpPr>
            <p:nvPr/>
          </p:nvSpPr>
          <p:spPr bwMode="auto">
            <a:xfrm>
              <a:off x="5176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292"/>
            <p:cNvSpPr>
              <a:spLocks noChangeShapeType="1"/>
            </p:cNvSpPr>
            <p:nvPr/>
          </p:nvSpPr>
          <p:spPr bwMode="auto">
            <a:xfrm>
              <a:off x="5248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6" name="Line 293"/>
            <p:cNvSpPr>
              <a:spLocks noChangeShapeType="1"/>
            </p:cNvSpPr>
            <p:nvPr/>
          </p:nvSpPr>
          <p:spPr bwMode="auto">
            <a:xfrm>
              <a:off x="5320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7" name="Line 294"/>
            <p:cNvSpPr>
              <a:spLocks noChangeShapeType="1"/>
            </p:cNvSpPr>
            <p:nvPr/>
          </p:nvSpPr>
          <p:spPr bwMode="auto">
            <a:xfrm>
              <a:off x="5392" y="2504"/>
              <a:ext cx="0" cy="1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8" name="Rectangle 298"/>
            <p:cNvSpPr>
              <a:spLocks noChangeArrowheads="1"/>
            </p:cNvSpPr>
            <p:nvPr/>
          </p:nvSpPr>
          <p:spPr bwMode="auto">
            <a:xfrm>
              <a:off x="3444" y="269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89" name="Rectangle 299"/>
            <p:cNvSpPr>
              <a:spLocks noChangeArrowheads="1"/>
            </p:cNvSpPr>
            <p:nvPr/>
          </p:nvSpPr>
          <p:spPr bwMode="auto">
            <a:xfrm>
              <a:off x="3440" y="2932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0" name="Rectangle 300"/>
            <p:cNvSpPr>
              <a:spLocks noChangeArrowheads="1"/>
            </p:cNvSpPr>
            <p:nvPr/>
          </p:nvSpPr>
          <p:spPr bwMode="auto">
            <a:xfrm>
              <a:off x="3436" y="3176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1" name="Rectangle 301"/>
            <p:cNvSpPr>
              <a:spLocks noChangeArrowheads="1"/>
            </p:cNvSpPr>
            <p:nvPr/>
          </p:nvSpPr>
          <p:spPr bwMode="auto">
            <a:xfrm>
              <a:off x="3432" y="3420"/>
              <a:ext cx="200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2" name="AutoShape 302"/>
            <p:cNvSpPr>
              <a:spLocks/>
            </p:cNvSpPr>
            <p:nvPr/>
          </p:nvSpPr>
          <p:spPr bwMode="auto">
            <a:xfrm>
              <a:off x="3316" y="2508"/>
              <a:ext cx="96" cy="1144"/>
            </a:xfrm>
            <a:prstGeom prst="leftBrace">
              <a:avLst>
                <a:gd name="adj1" fmla="val 993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3" name="AutoShape 303"/>
            <p:cNvSpPr>
              <a:spLocks/>
            </p:cNvSpPr>
            <p:nvPr/>
          </p:nvSpPr>
          <p:spPr bwMode="auto">
            <a:xfrm rot="5400000">
              <a:off x="4386" y="1410"/>
              <a:ext cx="96" cy="1988"/>
            </a:xfrm>
            <a:prstGeom prst="leftBrace">
              <a:avLst>
                <a:gd name="adj1" fmla="val 17256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4" name="Text Box 304"/>
            <p:cNvSpPr txBox="1">
              <a:spLocks noChangeArrowheads="1"/>
            </p:cNvSpPr>
            <p:nvPr/>
          </p:nvSpPr>
          <p:spPr bwMode="auto">
            <a:xfrm>
              <a:off x="2693" y="2870"/>
              <a:ext cx="6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frequency</a:t>
              </a:r>
            </a:p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bands</a:t>
              </a:r>
            </a:p>
          </p:txBody>
        </p:sp>
        <p:sp>
          <p:nvSpPr>
            <p:cNvPr id="177195" name="Text Box 305"/>
            <p:cNvSpPr txBox="1">
              <a:spLocks noChangeArrowheads="1"/>
            </p:cNvSpPr>
            <p:nvPr/>
          </p:nvSpPr>
          <p:spPr bwMode="auto">
            <a:xfrm>
              <a:off x="4097" y="2142"/>
              <a:ext cx="6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Arial" charset="0"/>
                  <a:cs typeface="Arial" charset="0"/>
                </a:rPr>
                <a:t>time slots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05F17C7-7F59-4CD4-AF44-D90EDD2154A6}" type="slidenum">
              <a:rPr lang="en-US"/>
              <a:pPr/>
              <a:t>9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6.1 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6.5</a:t>
            </a:r>
            <a:r>
              <a:rPr lang="en-US" sz="2400" smtClean="0"/>
              <a:t>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79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0C83C4B6-44CF-4F51-9631-12E9877C6F0E}" type="slidenum">
              <a:rPr lang="en-US"/>
              <a:pPr/>
              <a:t>90</a:t>
            </a:fld>
            <a:endParaRPr lang="en-US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79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2G systems:</a:t>
            </a:r>
            <a:r>
              <a:rPr lang="en-US" smtClean="0"/>
              <a:t> voice channels</a:t>
            </a:r>
          </a:p>
          <a:p>
            <a:r>
              <a:rPr lang="en-US" sz="2400" smtClean="0"/>
              <a:t>IS-136 TDMA: combined FDMA/TDMA (north america)</a:t>
            </a:r>
          </a:p>
          <a:p>
            <a:r>
              <a:rPr lang="en-US" sz="2400" smtClean="0"/>
              <a:t>GSM (global system for mobile communications): combined FDMA/TDMA </a:t>
            </a:r>
          </a:p>
          <a:p>
            <a:pPr lvl="1"/>
            <a:r>
              <a:rPr lang="en-US" sz="2000" smtClean="0"/>
              <a:t>most widely deployed</a:t>
            </a:r>
          </a:p>
          <a:p>
            <a:r>
              <a:rPr lang="en-US" sz="2400" smtClean="0"/>
              <a:t>IS-95 CDMA: code division multiple access</a:t>
            </a:r>
          </a:p>
        </p:txBody>
      </p:sp>
      <p:grpSp>
        <p:nvGrpSpPr>
          <p:cNvPr id="179206" name="Group 8"/>
          <p:cNvGrpSpPr>
            <a:grpSpLocks/>
          </p:cNvGrpSpPr>
          <p:nvPr/>
        </p:nvGrpSpPr>
        <p:grpSpPr bwMode="auto">
          <a:xfrm>
            <a:off x="1341438" y="5200650"/>
            <a:ext cx="3160712" cy="879475"/>
            <a:chOff x="1862" y="3427"/>
            <a:chExt cx="1471" cy="554"/>
          </a:xfrm>
        </p:grpSpPr>
        <p:sp>
          <p:nvSpPr>
            <p:cNvPr id="179216" name="Freeform 6"/>
            <p:cNvSpPr>
              <a:spLocks/>
            </p:cNvSpPr>
            <p:nvPr/>
          </p:nvSpPr>
          <p:spPr bwMode="auto">
            <a:xfrm>
              <a:off x="1866" y="3612"/>
              <a:ext cx="1467" cy="369"/>
            </a:xfrm>
            <a:custGeom>
              <a:avLst/>
              <a:gdLst>
                <a:gd name="T0" fmla="*/ 0 w 1467"/>
                <a:gd name="T1" fmla="*/ 6 h 369"/>
                <a:gd name="T2" fmla="*/ 396 w 1467"/>
                <a:gd name="T3" fmla="*/ 318 h 369"/>
                <a:gd name="T4" fmla="*/ 1129 w 1467"/>
                <a:gd name="T5" fmla="*/ 314 h 369"/>
                <a:gd name="T6" fmla="*/ 1467 w 1467"/>
                <a:gd name="T7" fmla="*/ 0 h 369"/>
                <a:gd name="T8" fmla="*/ 0 w 1467"/>
                <a:gd name="T9" fmla="*/ 6 h 3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67"/>
                <a:gd name="T16" fmla="*/ 0 h 369"/>
                <a:gd name="T17" fmla="*/ 1467 w 1467"/>
                <a:gd name="T18" fmla="*/ 369 h 3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67" h="369">
                  <a:moveTo>
                    <a:pt x="0" y="6"/>
                  </a:moveTo>
                  <a:lnTo>
                    <a:pt x="396" y="318"/>
                  </a:lnTo>
                  <a:cubicBezTo>
                    <a:pt x="584" y="369"/>
                    <a:pt x="951" y="367"/>
                    <a:pt x="1129" y="314"/>
                  </a:cubicBezTo>
                  <a:lnTo>
                    <a:pt x="146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17" name="Oval 4"/>
            <p:cNvSpPr>
              <a:spLocks noChangeArrowheads="1"/>
            </p:cNvSpPr>
            <p:nvPr/>
          </p:nvSpPr>
          <p:spPr bwMode="auto">
            <a:xfrm>
              <a:off x="1862" y="3427"/>
              <a:ext cx="1469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9218" name="Oval 7"/>
            <p:cNvSpPr>
              <a:spLocks noChangeArrowheads="1"/>
            </p:cNvSpPr>
            <p:nvPr/>
          </p:nvSpPr>
          <p:spPr bwMode="auto">
            <a:xfrm>
              <a:off x="1961" y="3466"/>
              <a:ext cx="1268" cy="2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79207" name="Text Box 9"/>
          <p:cNvSpPr txBox="1">
            <a:spLocks noChangeArrowheads="1"/>
          </p:cNvSpPr>
          <p:nvPr/>
        </p:nvSpPr>
        <p:spPr bwMode="auto">
          <a:xfrm rot="535086">
            <a:off x="1824038" y="5370513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IS-136</a:t>
            </a:r>
          </a:p>
        </p:txBody>
      </p:sp>
      <p:sp>
        <p:nvSpPr>
          <p:cNvPr id="179208" name="Text Box 10"/>
          <p:cNvSpPr txBox="1">
            <a:spLocks noChangeArrowheads="1"/>
          </p:cNvSpPr>
          <p:nvPr/>
        </p:nvSpPr>
        <p:spPr bwMode="auto">
          <a:xfrm>
            <a:off x="2616200" y="5430838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GSM</a:t>
            </a:r>
          </a:p>
        </p:txBody>
      </p:sp>
      <p:sp>
        <p:nvSpPr>
          <p:cNvPr id="179209" name="Text Box 11"/>
          <p:cNvSpPr txBox="1">
            <a:spLocks noChangeArrowheads="1"/>
          </p:cNvSpPr>
          <p:nvPr/>
        </p:nvSpPr>
        <p:spPr bwMode="auto">
          <a:xfrm rot="-226692">
            <a:off x="3209925" y="53594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IS-95</a:t>
            </a:r>
          </a:p>
        </p:txBody>
      </p:sp>
      <p:sp>
        <p:nvSpPr>
          <p:cNvPr id="179210" name="Text Box 12"/>
          <p:cNvSpPr txBox="1">
            <a:spLocks noChangeArrowheads="1"/>
          </p:cNvSpPr>
          <p:nvPr/>
        </p:nvSpPr>
        <p:spPr bwMode="auto">
          <a:xfrm rot="194335">
            <a:off x="2079625" y="51911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GPRS</a:t>
            </a:r>
          </a:p>
        </p:txBody>
      </p:sp>
      <p:sp>
        <p:nvSpPr>
          <p:cNvPr id="179211" name="Text Box 13"/>
          <p:cNvSpPr txBox="1">
            <a:spLocks noChangeArrowheads="1"/>
          </p:cNvSpPr>
          <p:nvPr/>
        </p:nvSpPr>
        <p:spPr bwMode="auto">
          <a:xfrm rot="-293470">
            <a:off x="2930525" y="5165725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EDGE</a:t>
            </a:r>
          </a:p>
        </p:txBody>
      </p:sp>
      <p:sp>
        <p:nvSpPr>
          <p:cNvPr id="179212" name="Text Box 14"/>
          <p:cNvSpPr txBox="1">
            <a:spLocks noChangeArrowheads="1"/>
          </p:cNvSpPr>
          <p:nvPr/>
        </p:nvSpPr>
        <p:spPr bwMode="auto">
          <a:xfrm rot="-328813">
            <a:off x="1344613" y="4992688"/>
            <a:ext cx="130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CDMA-2000</a:t>
            </a:r>
          </a:p>
        </p:txBody>
      </p:sp>
      <p:sp>
        <p:nvSpPr>
          <p:cNvPr id="179213" name="Text Box 15"/>
          <p:cNvSpPr txBox="1">
            <a:spLocks noChangeArrowheads="1"/>
          </p:cNvSpPr>
          <p:nvPr/>
        </p:nvSpPr>
        <p:spPr bwMode="auto">
          <a:xfrm rot="697246">
            <a:off x="3724275" y="5249863"/>
            <a:ext cx="75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UMTS</a:t>
            </a:r>
          </a:p>
        </p:txBody>
      </p:sp>
      <p:sp>
        <p:nvSpPr>
          <p:cNvPr id="179214" name="Text Box 17"/>
          <p:cNvSpPr txBox="1">
            <a:spLocks noChangeArrowheads="1"/>
          </p:cNvSpPr>
          <p:nvPr/>
        </p:nvSpPr>
        <p:spPr bwMode="auto">
          <a:xfrm rot="258206">
            <a:off x="2994025" y="4943475"/>
            <a:ext cx="1390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TDMA/FDMA</a:t>
            </a:r>
          </a:p>
        </p:txBody>
      </p:sp>
      <p:sp>
        <p:nvSpPr>
          <p:cNvPr id="179215" name="Text Box 18"/>
          <p:cNvSpPr txBox="1">
            <a:spLocks noChangeArrowheads="1"/>
          </p:cNvSpPr>
          <p:nvPr/>
        </p:nvSpPr>
        <p:spPr bwMode="auto">
          <a:xfrm>
            <a:off x="4664075" y="5256213"/>
            <a:ext cx="25003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  <a:cs typeface="Arial" charset="0"/>
              </a:rPr>
              <a:t>Don’t drown in a bowl</a:t>
            </a:r>
          </a:p>
          <a:p>
            <a:r>
              <a:rPr lang="en-US" sz="1600">
                <a:latin typeface="Arial" charset="0"/>
                <a:cs typeface="Arial" charset="0"/>
              </a:rPr>
              <a:t>of alphabet soup: use this</a:t>
            </a:r>
          </a:p>
          <a:p>
            <a:r>
              <a:rPr lang="en-US" sz="1600">
                <a:latin typeface="Arial" charset="0"/>
                <a:cs typeface="Arial" charset="0"/>
              </a:rPr>
              <a:t>for reference only </a:t>
            </a:r>
            <a:r>
              <a:rPr lang="en-US" sz="1600">
                <a:latin typeface="Arial" charset="0"/>
                <a:cs typeface="Arial" charset="0"/>
                <a:sym typeface="Wingdings" pitchFamily="-111" charset="2"/>
              </a:rPr>
              <a:t>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1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8F69ED94-26F1-41DA-A7A8-E9DBCF8F802D}" type="slidenum">
              <a:rPr lang="en-US"/>
              <a:pPr/>
              <a:t>91</a:t>
            </a:fld>
            <a:endParaRPr lang="en-US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2.5 G systems:</a:t>
            </a:r>
            <a:r>
              <a:rPr lang="en-US" smtClean="0"/>
              <a:t> voice and data channels</a:t>
            </a:r>
          </a:p>
          <a:p>
            <a:r>
              <a:rPr lang="en-US" sz="2400" smtClean="0"/>
              <a:t>for those who can’t wait for 3G service: 2G extensions</a:t>
            </a:r>
          </a:p>
          <a:p>
            <a:r>
              <a:rPr lang="en-US" sz="2400" smtClean="0"/>
              <a:t>general packet radio service</a:t>
            </a:r>
            <a:r>
              <a:rPr lang="en-US" sz="2400" smtClean="0">
                <a:solidFill>
                  <a:srgbClr val="FF0000"/>
                </a:solidFill>
              </a:rPr>
              <a:t> (GPRS)</a:t>
            </a:r>
          </a:p>
          <a:p>
            <a:pPr lvl="1"/>
            <a:r>
              <a:rPr lang="en-US" sz="2000" smtClean="0"/>
              <a:t>evolved from GSM </a:t>
            </a:r>
          </a:p>
          <a:p>
            <a:pPr lvl="1"/>
            <a:r>
              <a:rPr lang="en-US" sz="2000" smtClean="0"/>
              <a:t>data sent on multiple channels (if available)</a:t>
            </a:r>
          </a:p>
          <a:p>
            <a:r>
              <a:rPr lang="en-US" sz="2400" smtClean="0"/>
              <a:t>enhanced data rates for global evolution </a:t>
            </a:r>
            <a:r>
              <a:rPr lang="en-US" sz="2400" smtClean="0">
                <a:solidFill>
                  <a:srgbClr val="FF0000"/>
                </a:solidFill>
              </a:rPr>
              <a:t>(EDGE)</a:t>
            </a:r>
          </a:p>
          <a:p>
            <a:pPr lvl="1"/>
            <a:r>
              <a:rPr lang="en-US" sz="2000" smtClean="0"/>
              <a:t>also evolved from GSM, using enhanced modulation </a:t>
            </a:r>
          </a:p>
          <a:p>
            <a:pPr lvl="1"/>
            <a:r>
              <a:rPr lang="en-US" sz="2000" smtClean="0"/>
              <a:t>data rates up to 384K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CDMA-2000</a:t>
            </a:r>
            <a:r>
              <a:rPr lang="en-US" sz="2400" smtClean="0"/>
              <a:t> (phase 1)</a:t>
            </a:r>
          </a:p>
          <a:p>
            <a:pPr lvl="1"/>
            <a:r>
              <a:rPr lang="en-US" sz="2000" smtClean="0"/>
              <a:t>data rates up to 144K</a:t>
            </a:r>
          </a:p>
          <a:p>
            <a:pPr lvl="1"/>
            <a:r>
              <a:rPr lang="en-US" sz="2000" smtClean="0"/>
              <a:t>evolved from IS-95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3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45CC859-4337-466B-A88E-DF264209F728}" type="slidenum">
              <a:rPr lang="en-US"/>
              <a:pPr/>
              <a:t>92</a:t>
            </a:fld>
            <a:endParaRPr lang="en-US"/>
          </a:p>
        </p:txBody>
      </p:sp>
      <p:sp>
        <p:nvSpPr>
          <p:cNvPr id="183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Cellular standards: brief survey</a:t>
            </a:r>
          </a:p>
        </p:txBody>
      </p:sp>
      <p:sp>
        <p:nvSpPr>
          <p:cNvPr id="183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47088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3G systems:</a:t>
            </a:r>
            <a:r>
              <a:rPr lang="en-US" sz="2000" smtClean="0"/>
              <a:t> voice/data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Universal Mobile Telecommunications Service (UMTS)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data service: High Speed Uplink/Downlink packet Access (HSDPA/HSUPA): 3 Mbps (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CDMA-2000: CDMA in TDMA slots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data service: 1xEvolution Data Optimized (1xEVDO)  up to 14 Mbps (Verizon 3G: ~2.5Mbps)</a:t>
            </a:r>
          </a:p>
          <a:p>
            <a:pPr>
              <a:lnSpc>
                <a:spcPct val="80000"/>
              </a:lnSpc>
            </a:pPr>
            <a:r>
              <a:rPr lang="en-US" sz="1800" smtClean="0"/>
              <a:t>Other (future):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LTE (Long Term Evolution): new standard, may become universal replacing GSM and CDMA. Competitor of WiMax. Uses OFDMA (Orthogonal frequency division multiple access) and MIMO (multipl-input multiple-output) data transmission using multiple smart antennas (~2010-2011 time frame). 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5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FF4390F3-C573-4EE6-AC7F-0927A9AFFF5E}" type="slidenum">
              <a:rPr lang="en-US"/>
              <a:pPr/>
              <a:t>93</a:t>
            </a:fld>
            <a:endParaRPr lang="en-US"/>
          </a:p>
        </p:txBody>
      </p:sp>
      <p:sp>
        <p:nvSpPr>
          <p:cNvPr id="185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 outline</a:t>
            </a:r>
          </a:p>
        </p:txBody>
      </p:sp>
      <p:sp>
        <p:nvSpPr>
          <p:cNvPr id="185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chemeClr val="accent2"/>
                </a:solidFill>
              </a:rPr>
              <a:t>6.1 </a:t>
            </a:r>
            <a:r>
              <a:rPr lang="en-US" sz="2400" smtClean="0"/>
              <a:t>Introduction 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Wireless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6.2 </a:t>
            </a:r>
            <a:r>
              <a:rPr lang="en-US" sz="2400" smtClean="0"/>
              <a:t>Wireless links, characteristics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CDMA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6.3 </a:t>
            </a:r>
            <a:r>
              <a:rPr lang="en-US" sz="2400" smtClean="0"/>
              <a:t>IEEE 802.11 wireless LANs (“wi-fi”)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accent2"/>
                </a:solidFill>
              </a:rPr>
              <a:t>6.4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Cellular Internet Access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architecture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standards (e.g., GSM)</a:t>
            </a:r>
          </a:p>
        </p:txBody>
      </p:sp>
      <p:sp>
        <p:nvSpPr>
          <p:cNvPr id="185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Mobility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6.5 Principles: addressing and routing to mobile users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6.6</a:t>
            </a:r>
            <a:r>
              <a:rPr lang="en-US" sz="2400" smtClean="0"/>
              <a:t> Mobile IP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6.7</a:t>
            </a:r>
            <a:r>
              <a:rPr lang="en-US" sz="2400" smtClean="0"/>
              <a:t> Handling mobility in cellular networks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00FF"/>
                </a:solidFill>
              </a:rPr>
              <a:t>6.8</a:t>
            </a:r>
            <a:r>
              <a:rPr lang="en-US" sz="2400" smtClean="0"/>
              <a:t> Mobility and higher-layer protocols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6.9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7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79F05A87-B0FA-49DE-A1F8-BE8E100DC852}" type="slidenum">
              <a:rPr lang="en-US"/>
              <a:pPr/>
              <a:t>94</a:t>
            </a:fld>
            <a:endParaRPr lang="en-US"/>
          </a:p>
        </p:txBody>
      </p:sp>
      <p:sp>
        <p:nvSpPr>
          <p:cNvPr id="187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mobility?</a:t>
            </a:r>
          </a:p>
        </p:txBody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1788"/>
            <a:ext cx="8197850" cy="574675"/>
          </a:xfrm>
        </p:spPr>
        <p:txBody>
          <a:bodyPr/>
          <a:lstStyle/>
          <a:p>
            <a:r>
              <a:rPr lang="en-US" sz="2400" smtClean="0"/>
              <a:t>spectrum of mobility, from the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i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perspective:</a:t>
            </a:r>
          </a:p>
        </p:txBody>
      </p:sp>
      <p:grpSp>
        <p:nvGrpSpPr>
          <p:cNvPr id="187398" name="Group 4"/>
          <p:cNvGrpSpPr>
            <a:grpSpLocks/>
          </p:cNvGrpSpPr>
          <p:nvPr/>
        </p:nvGrpSpPr>
        <p:grpSpPr bwMode="auto">
          <a:xfrm>
            <a:off x="644525" y="2657475"/>
            <a:ext cx="7670800" cy="771525"/>
            <a:chOff x="390" y="890"/>
            <a:chExt cx="4832" cy="486"/>
          </a:xfrm>
        </p:grpSpPr>
        <p:sp>
          <p:nvSpPr>
            <p:cNvPr id="187405" name="Rectangle 5"/>
            <p:cNvSpPr>
              <a:spLocks noChangeArrowheads="1"/>
            </p:cNvSpPr>
            <p:nvPr/>
          </p:nvSpPr>
          <p:spPr bwMode="auto">
            <a:xfrm>
              <a:off x="392" y="1120"/>
              <a:ext cx="4800" cy="2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7406" name="Text Box 6"/>
            <p:cNvSpPr txBox="1">
              <a:spLocks noChangeArrowheads="1"/>
            </p:cNvSpPr>
            <p:nvPr/>
          </p:nvSpPr>
          <p:spPr bwMode="auto">
            <a:xfrm>
              <a:off x="390" y="890"/>
              <a:ext cx="8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mobility</a:t>
              </a:r>
            </a:p>
          </p:txBody>
        </p:sp>
        <p:sp>
          <p:nvSpPr>
            <p:cNvPr id="187407" name="Text Box 7"/>
            <p:cNvSpPr txBox="1">
              <a:spLocks noChangeArrowheads="1"/>
            </p:cNvSpPr>
            <p:nvPr/>
          </p:nvSpPr>
          <p:spPr bwMode="auto">
            <a:xfrm>
              <a:off x="4246" y="898"/>
              <a:ext cx="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high mobility</a:t>
              </a:r>
            </a:p>
          </p:txBody>
        </p:sp>
      </p:grpSp>
      <p:sp>
        <p:nvSpPr>
          <p:cNvPr id="187399" name="Text Box 8"/>
          <p:cNvSpPr txBox="1">
            <a:spLocks noChangeArrowheads="1"/>
          </p:cNvSpPr>
          <p:nvPr/>
        </p:nvSpPr>
        <p:spPr bwMode="auto">
          <a:xfrm>
            <a:off x="568325" y="4081463"/>
            <a:ext cx="2725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mobile wireless user, </a:t>
            </a:r>
          </a:p>
          <a:p>
            <a:r>
              <a:rPr lang="en-US" sz="2000"/>
              <a:t>using same access </a:t>
            </a:r>
          </a:p>
          <a:p>
            <a:r>
              <a:rPr lang="en-US" sz="2000"/>
              <a:t>point</a:t>
            </a:r>
          </a:p>
        </p:txBody>
      </p:sp>
      <p:sp>
        <p:nvSpPr>
          <p:cNvPr id="187400" name="Text Box 9"/>
          <p:cNvSpPr txBox="1">
            <a:spLocks noChangeArrowheads="1"/>
          </p:cNvSpPr>
          <p:nvPr/>
        </p:nvSpPr>
        <p:spPr bwMode="auto">
          <a:xfrm>
            <a:off x="6016625" y="4092575"/>
            <a:ext cx="269081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mobile user, passing through multiple access point while maintaining ongoing connections (</a:t>
            </a:r>
            <a:r>
              <a:rPr lang="en-US"/>
              <a:t>like cell phone)</a:t>
            </a:r>
          </a:p>
        </p:txBody>
      </p:sp>
      <p:sp>
        <p:nvSpPr>
          <p:cNvPr id="187401" name="Text Box 10"/>
          <p:cNvSpPr txBox="1">
            <a:spLocks noChangeArrowheads="1"/>
          </p:cNvSpPr>
          <p:nvPr/>
        </p:nvSpPr>
        <p:spPr bwMode="auto">
          <a:xfrm>
            <a:off x="3248025" y="4094163"/>
            <a:ext cx="2432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mobile user, connecting/ disconnecting from network using DHCP.  </a:t>
            </a:r>
          </a:p>
        </p:txBody>
      </p:sp>
      <p:sp>
        <p:nvSpPr>
          <p:cNvPr id="187402" name="Line 11"/>
          <p:cNvSpPr>
            <a:spLocks noChangeShapeType="1"/>
          </p:cNvSpPr>
          <p:nvPr/>
        </p:nvSpPr>
        <p:spPr bwMode="auto">
          <a:xfrm flipH="1" flipV="1">
            <a:off x="1003300" y="32258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7403" name="Line 12"/>
          <p:cNvSpPr>
            <a:spLocks noChangeShapeType="1"/>
          </p:cNvSpPr>
          <p:nvPr/>
        </p:nvSpPr>
        <p:spPr bwMode="auto">
          <a:xfrm flipV="1">
            <a:off x="7531100" y="3263900"/>
            <a:ext cx="215900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7404" name="Line 13"/>
          <p:cNvSpPr>
            <a:spLocks noChangeShapeType="1"/>
          </p:cNvSpPr>
          <p:nvPr/>
        </p:nvSpPr>
        <p:spPr bwMode="auto">
          <a:xfrm flipV="1">
            <a:off x="4114800" y="3263900"/>
            <a:ext cx="25400" cy="850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894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BEDFF215-6E27-4252-B9F3-C94DC08D57BE}" type="slidenum">
              <a:rPr lang="en-US"/>
              <a:pPr/>
              <a:t>95</a:t>
            </a:fld>
            <a:endParaRPr lang="en-US"/>
          </a:p>
        </p:txBody>
      </p:sp>
      <p:sp>
        <p:nvSpPr>
          <p:cNvPr id="189447" name="Freeform 2"/>
          <p:cNvSpPr>
            <a:spLocks/>
          </p:cNvSpPr>
          <p:nvPr/>
        </p:nvSpPr>
        <p:spPr bwMode="auto">
          <a:xfrm>
            <a:off x="1612900" y="261620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48" name="Group 3"/>
          <p:cNvGrpSpPr>
            <a:grpSpLocks/>
          </p:cNvGrpSpPr>
          <p:nvPr/>
        </p:nvGrpSpPr>
        <p:grpSpPr bwMode="auto">
          <a:xfrm>
            <a:off x="2668588" y="3609975"/>
            <a:ext cx="501650" cy="233363"/>
            <a:chOff x="3600" y="219"/>
            <a:chExt cx="360" cy="175"/>
          </a:xfrm>
        </p:grpSpPr>
        <p:sp>
          <p:nvSpPr>
            <p:cNvPr id="189556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7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8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59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560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561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56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562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56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449" name="Group 17"/>
          <p:cNvGrpSpPr>
            <a:grpSpLocks/>
          </p:cNvGrpSpPr>
          <p:nvPr/>
        </p:nvGrpSpPr>
        <p:grpSpPr bwMode="auto">
          <a:xfrm>
            <a:off x="1771650" y="3263900"/>
            <a:ext cx="1333500" cy="342900"/>
            <a:chOff x="8025" y="5070"/>
            <a:chExt cx="2100" cy="540"/>
          </a:xfrm>
        </p:grpSpPr>
        <p:sp>
          <p:nvSpPr>
            <p:cNvPr id="189553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4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55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5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Vocabulary</a:t>
            </a:r>
          </a:p>
        </p:txBody>
      </p:sp>
      <p:sp>
        <p:nvSpPr>
          <p:cNvPr id="189451" name="Text Box 22"/>
          <p:cNvSpPr txBox="1">
            <a:spLocks noChangeArrowheads="1"/>
          </p:cNvSpPr>
          <p:nvPr/>
        </p:nvSpPr>
        <p:spPr bwMode="auto">
          <a:xfrm>
            <a:off x="593725" y="1350963"/>
            <a:ext cx="3349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network:</a:t>
            </a:r>
            <a:r>
              <a:rPr lang="en-US" sz="2000"/>
              <a:t> permanent “home” of mobile</a:t>
            </a:r>
          </a:p>
          <a:p>
            <a:r>
              <a:rPr lang="en-US" sz="1600"/>
              <a:t>(e.g., 128.119.40/24)</a:t>
            </a:r>
          </a:p>
        </p:txBody>
      </p:sp>
      <p:sp>
        <p:nvSpPr>
          <p:cNvPr id="189452" name="Text Box 23"/>
          <p:cNvSpPr txBox="1">
            <a:spLocks noChangeArrowheads="1"/>
          </p:cNvSpPr>
          <p:nvPr/>
        </p:nvSpPr>
        <p:spPr bwMode="auto">
          <a:xfrm>
            <a:off x="320675" y="4257675"/>
            <a:ext cx="2905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address in home network, </a:t>
            </a:r>
            <a:r>
              <a:rPr lang="en-US" sz="2000" i="1"/>
              <a:t>can always</a:t>
            </a:r>
            <a:r>
              <a:rPr lang="en-US" sz="2000"/>
              <a:t> be used to reach mobile</a:t>
            </a:r>
          </a:p>
          <a:p>
            <a:r>
              <a:rPr lang="en-US" sz="1600"/>
              <a:t>e.g., 128.119.40.186</a:t>
            </a:r>
          </a:p>
        </p:txBody>
      </p:sp>
      <p:sp>
        <p:nvSpPr>
          <p:cNvPr id="189453" name="Text Box 24"/>
          <p:cNvSpPr txBox="1">
            <a:spLocks noChangeArrowheads="1"/>
          </p:cNvSpPr>
          <p:nvPr/>
        </p:nvSpPr>
        <p:spPr bwMode="auto">
          <a:xfrm>
            <a:off x="4232275" y="1423988"/>
            <a:ext cx="391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home agent: </a:t>
            </a:r>
            <a:r>
              <a:rPr lang="en-US" sz="2000" i="1"/>
              <a:t>entity that will perform mobility functions on behalf of mobile, when mobile is remote</a:t>
            </a:r>
            <a:endParaRPr lang="en-US" sz="2000"/>
          </a:p>
        </p:txBody>
      </p:sp>
      <p:grpSp>
        <p:nvGrpSpPr>
          <p:cNvPr id="189454" name="Group 25"/>
          <p:cNvGrpSpPr>
            <a:grpSpLocks/>
          </p:cNvGrpSpPr>
          <p:nvPr/>
        </p:nvGrpSpPr>
        <p:grpSpPr bwMode="auto">
          <a:xfrm>
            <a:off x="1520825" y="2822575"/>
            <a:ext cx="914400" cy="590550"/>
            <a:chOff x="10665" y="3225"/>
            <a:chExt cx="1440" cy="930"/>
          </a:xfrm>
        </p:grpSpPr>
        <p:sp>
          <p:nvSpPr>
            <p:cNvPr id="189483" name="Oval 26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84" name="Group 27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89485" name="Freeform 28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6" name="Freeform 29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7" name="Freeform 30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8" name="Freeform 31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89" name="Freeform 32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0" name="Freeform 33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1" name="Freeform 34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2" name="Freeform 35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3" name="Freeform 36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4" name="Freeform 37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5" name="Freeform 38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6" name="Freeform 39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7" name="Freeform 40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8" name="Freeform 41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99" name="Freeform 42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0" name="Freeform 43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1" name="Freeform 44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2" name="Freeform 45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3" name="Freeform 46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4" name="Freeform 47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5" name="Freeform 48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6" name="Freeform 49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7" name="Freeform 50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8" name="Freeform 51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09" name="Freeform 52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0" name="Freeform 53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1" name="Freeform 54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2" name="Freeform 55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3" name="Freeform 56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4" name="Freeform 57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5" name="Freeform 58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6" name="Freeform 59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7" name="Freeform 60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8" name="Freeform 61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19" name="Freeform 62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0" name="Freeform 63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1" name="Freeform 64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2" name="Freeform 65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3" name="Freeform 66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4" name="Freeform 67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5" name="Freeform 68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6" name="Freeform 69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7" name="Freeform 70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8" name="Freeform 71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29" name="Freeform 72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0" name="Freeform 73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1" name="Freeform 74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2" name="Freeform 75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3" name="Freeform 76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4" name="Freeform 77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5" name="Freeform 78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6" name="Freeform 79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7" name="Freeform 80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8" name="Freeform 81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39" name="Freeform 82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0" name="Freeform 83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1" name="Freeform 84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2" name="Freeform 85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3" name="Freeform 86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4" name="Freeform 87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5" name="Freeform 88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6" name="Freeform 89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7" name="Freeform 90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8" name="Freeform 91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49" name="Freeform 92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0" name="Freeform 93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1" name="Freeform 94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52" name="Freeform 95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9455" name="Freeform 96"/>
          <p:cNvSpPr>
            <a:spLocks/>
          </p:cNvSpPr>
          <p:nvPr/>
        </p:nvSpPr>
        <p:spPr bwMode="auto">
          <a:xfrm>
            <a:off x="6413500" y="248602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456" name="Group 97"/>
          <p:cNvGrpSpPr>
            <a:grpSpLocks/>
          </p:cNvGrpSpPr>
          <p:nvPr/>
        </p:nvGrpSpPr>
        <p:grpSpPr bwMode="auto">
          <a:xfrm>
            <a:off x="6705600" y="3724275"/>
            <a:ext cx="501650" cy="233363"/>
            <a:chOff x="3600" y="219"/>
            <a:chExt cx="360" cy="175"/>
          </a:xfrm>
        </p:grpSpPr>
        <p:sp>
          <p:nvSpPr>
            <p:cNvPr id="189470" name="Oval 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Line 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2" name="Line 1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3" name="Rectangle 101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9474" name="Oval 1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475" name="Group 1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948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9476" name="Group 1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9477" name="Line 1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8" name="Line 1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9" name="Line 1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457" name="Line 111"/>
          <p:cNvSpPr>
            <a:spLocks noChangeShapeType="1"/>
          </p:cNvSpPr>
          <p:nvPr/>
        </p:nvSpPr>
        <p:spPr bwMode="auto">
          <a:xfrm>
            <a:off x="6735763" y="355282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8" name="Line 112"/>
          <p:cNvSpPr>
            <a:spLocks noChangeShapeType="1"/>
          </p:cNvSpPr>
          <p:nvPr/>
        </p:nvSpPr>
        <p:spPr bwMode="auto">
          <a:xfrm>
            <a:off x="6945313" y="355282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459" name="Line 113"/>
          <p:cNvSpPr>
            <a:spLocks noChangeShapeType="1"/>
          </p:cNvSpPr>
          <p:nvPr/>
        </p:nvSpPr>
        <p:spPr bwMode="auto">
          <a:xfrm>
            <a:off x="7797800" y="338613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9460" name="Group 114"/>
          <p:cNvGrpSpPr>
            <a:grpSpLocks/>
          </p:cNvGrpSpPr>
          <p:nvPr/>
        </p:nvGrpSpPr>
        <p:grpSpPr bwMode="auto">
          <a:xfrm>
            <a:off x="7340600" y="2914650"/>
            <a:ext cx="914400" cy="590550"/>
            <a:chOff x="10665" y="3225"/>
            <a:chExt cx="1440" cy="930"/>
          </a:xfrm>
        </p:grpSpPr>
        <p:sp>
          <p:nvSpPr>
            <p:cNvPr id="189468" name="Oval 115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9469" name="Group 116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89443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89443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89444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89444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89461" name="Freeform 119"/>
          <p:cNvSpPr>
            <a:spLocks/>
          </p:cNvSpPr>
          <p:nvPr/>
        </p:nvSpPr>
        <p:spPr bwMode="auto">
          <a:xfrm>
            <a:off x="3954463" y="343217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9462" name="Text Box 120"/>
          <p:cNvSpPr txBox="1">
            <a:spLocks noChangeArrowheads="1"/>
          </p:cNvSpPr>
          <p:nvPr/>
        </p:nvSpPr>
        <p:spPr bwMode="auto">
          <a:xfrm>
            <a:off x="4129088" y="372903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89463" name="Freeform 121"/>
          <p:cNvSpPr>
            <a:spLocks/>
          </p:cNvSpPr>
          <p:nvPr/>
        </p:nvSpPr>
        <p:spPr bwMode="auto">
          <a:xfrm>
            <a:off x="3259138" y="499586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42" name="Object 2"/>
          <p:cNvGraphicFramePr>
            <a:graphicFrameLocks noChangeAspect="1"/>
          </p:cNvGraphicFramePr>
          <p:nvPr/>
        </p:nvGraphicFramePr>
        <p:xfrm>
          <a:off x="4392613" y="5178425"/>
          <a:ext cx="415925" cy="317500"/>
        </p:xfrm>
        <a:graphic>
          <a:graphicData uri="http://schemas.openxmlformats.org/presentationml/2006/ole">
            <p:oleObj spid="_x0000_s189442" r:id="rId6" imgW="1305000" imgH="1085760" progId="">
              <p:embed/>
            </p:oleObj>
          </a:graphicData>
        </a:graphic>
      </p:graphicFrame>
      <p:sp>
        <p:nvSpPr>
          <p:cNvPr id="189464" name="Text Box 123"/>
          <p:cNvSpPr txBox="1">
            <a:spLocks noChangeArrowheads="1"/>
          </p:cNvSpPr>
          <p:nvPr/>
        </p:nvSpPr>
        <p:spPr bwMode="auto">
          <a:xfrm>
            <a:off x="3984625" y="5473700"/>
            <a:ext cx="138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correspondent</a:t>
            </a:r>
            <a:endParaRPr lang="en-US"/>
          </a:p>
        </p:txBody>
      </p:sp>
      <p:sp>
        <p:nvSpPr>
          <p:cNvPr id="189465" name="Line 124"/>
          <p:cNvSpPr>
            <a:spLocks noChangeShapeType="1"/>
          </p:cNvSpPr>
          <p:nvPr/>
        </p:nvSpPr>
        <p:spPr bwMode="auto">
          <a:xfrm>
            <a:off x="1169988" y="2298700"/>
            <a:ext cx="511175" cy="712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6" name="Line 125"/>
          <p:cNvSpPr>
            <a:spLocks noChangeShapeType="1"/>
          </p:cNvSpPr>
          <p:nvPr/>
        </p:nvSpPr>
        <p:spPr bwMode="auto">
          <a:xfrm flipV="1">
            <a:off x="757238" y="3216275"/>
            <a:ext cx="996950" cy="1103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9467" name="Line 126"/>
          <p:cNvSpPr>
            <a:spLocks noChangeShapeType="1"/>
          </p:cNvSpPr>
          <p:nvPr/>
        </p:nvSpPr>
        <p:spPr bwMode="auto">
          <a:xfrm flipH="1">
            <a:off x="3003550" y="1711325"/>
            <a:ext cx="1263650" cy="1843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14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50254A4B-D2E6-4738-AE02-23AF5A461434}" type="slidenum">
              <a:rPr lang="en-US"/>
              <a:pPr/>
              <a:t>96</a:t>
            </a:fld>
            <a:endParaRPr lang="en-US"/>
          </a:p>
        </p:txBody>
      </p:sp>
      <p:sp>
        <p:nvSpPr>
          <p:cNvPr id="191495" name="Freeform 2"/>
          <p:cNvSpPr>
            <a:spLocks/>
          </p:cNvSpPr>
          <p:nvPr/>
        </p:nvSpPr>
        <p:spPr bwMode="auto">
          <a:xfrm>
            <a:off x="1612900" y="2838450"/>
            <a:ext cx="1866900" cy="1589088"/>
          </a:xfrm>
          <a:custGeom>
            <a:avLst/>
            <a:gdLst>
              <a:gd name="T0" fmla="*/ 550 w 1340"/>
              <a:gd name="T1" fmla="*/ 42 h 1191"/>
              <a:gd name="T2" fmla="*/ 82 w 1340"/>
              <a:gd name="T3" fmla="*/ 60 h 1191"/>
              <a:gd name="T4" fmla="*/ 58 w 1340"/>
              <a:gd name="T5" fmla="*/ 402 h 1191"/>
              <a:gd name="T6" fmla="*/ 28 w 1340"/>
              <a:gd name="T7" fmla="*/ 720 h 1191"/>
              <a:gd name="T8" fmla="*/ 112 w 1340"/>
              <a:gd name="T9" fmla="*/ 870 h 1191"/>
              <a:gd name="T10" fmla="*/ 538 w 1340"/>
              <a:gd name="T11" fmla="*/ 876 h 1191"/>
              <a:gd name="T12" fmla="*/ 640 w 1340"/>
              <a:gd name="T13" fmla="*/ 1128 h 1191"/>
              <a:gd name="T14" fmla="*/ 1234 w 1340"/>
              <a:gd name="T15" fmla="*/ 1098 h 1191"/>
              <a:gd name="T16" fmla="*/ 1276 w 1340"/>
              <a:gd name="T17" fmla="*/ 570 h 1191"/>
              <a:gd name="T18" fmla="*/ 1204 w 1340"/>
              <a:gd name="T19" fmla="*/ 342 h 1191"/>
              <a:gd name="T20" fmla="*/ 760 w 1340"/>
              <a:gd name="T21" fmla="*/ 288 h 1191"/>
              <a:gd name="T22" fmla="*/ 550 w 1340"/>
              <a:gd name="T23" fmla="*/ 42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496" name="Group 3"/>
          <p:cNvGrpSpPr>
            <a:grpSpLocks/>
          </p:cNvGrpSpPr>
          <p:nvPr/>
        </p:nvGrpSpPr>
        <p:grpSpPr bwMode="auto">
          <a:xfrm>
            <a:off x="2668588" y="3832225"/>
            <a:ext cx="501650" cy="233363"/>
            <a:chOff x="3600" y="219"/>
            <a:chExt cx="360" cy="175"/>
          </a:xfrm>
        </p:grpSpPr>
        <p:sp>
          <p:nvSpPr>
            <p:cNvPr id="191607" name="Oval 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8" name="Line 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09" name="Line 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10" name="Rectangle 7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611" name="Oval 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612" name="Group 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617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8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9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613" name="Group 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61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61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1497" name="Group 17"/>
          <p:cNvGrpSpPr>
            <a:grpSpLocks/>
          </p:cNvGrpSpPr>
          <p:nvPr/>
        </p:nvGrpSpPr>
        <p:grpSpPr bwMode="auto">
          <a:xfrm>
            <a:off x="1771650" y="3486150"/>
            <a:ext cx="1333500" cy="342900"/>
            <a:chOff x="8025" y="5070"/>
            <a:chExt cx="2100" cy="540"/>
          </a:xfrm>
        </p:grpSpPr>
        <p:sp>
          <p:nvSpPr>
            <p:cNvPr id="191604" name="Line 18"/>
            <p:cNvSpPr>
              <a:spLocks noChangeShapeType="1"/>
            </p:cNvSpPr>
            <p:nvPr/>
          </p:nvSpPr>
          <p:spPr bwMode="auto">
            <a:xfrm>
              <a:off x="8025" y="5325"/>
              <a:ext cx="21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5" name="Line 19"/>
            <p:cNvSpPr>
              <a:spLocks noChangeShapeType="1"/>
            </p:cNvSpPr>
            <p:nvPr/>
          </p:nvSpPr>
          <p:spPr bwMode="auto">
            <a:xfrm>
              <a:off x="8355" y="507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06" name="Line 20"/>
            <p:cNvSpPr>
              <a:spLocks noChangeShapeType="1"/>
            </p:cNvSpPr>
            <p:nvPr/>
          </p:nvSpPr>
          <p:spPr bwMode="auto">
            <a:xfrm>
              <a:off x="9765" y="5340"/>
              <a:ext cx="0" cy="2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8" name="Rectangle 21"/>
          <p:cNvSpPr>
            <a:spLocks noGrp="1" noChangeArrowheads="1"/>
          </p:cNvSpPr>
          <p:nvPr>
            <p:ph type="title"/>
          </p:nvPr>
        </p:nvSpPr>
        <p:spPr>
          <a:xfrm>
            <a:off x="392113" y="220663"/>
            <a:ext cx="7772400" cy="1143000"/>
          </a:xfrm>
        </p:spPr>
        <p:txBody>
          <a:bodyPr/>
          <a:lstStyle/>
          <a:p>
            <a:r>
              <a:rPr lang="en-US" smtClean="0"/>
              <a:t>Mobility: more vocabulary</a:t>
            </a:r>
          </a:p>
        </p:txBody>
      </p:sp>
      <p:sp>
        <p:nvSpPr>
          <p:cNvPr id="191499" name="Text Box 22"/>
          <p:cNvSpPr txBox="1">
            <a:spLocks noChangeArrowheads="1"/>
          </p:cNvSpPr>
          <p:nvPr/>
        </p:nvSpPr>
        <p:spPr bwMode="auto">
          <a:xfrm>
            <a:off x="2728913" y="2665413"/>
            <a:ext cx="3335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Care-of-address:</a:t>
            </a:r>
            <a:r>
              <a:rPr lang="en-US" sz="2000"/>
              <a:t> address in visited network.</a:t>
            </a:r>
          </a:p>
          <a:p>
            <a:r>
              <a:rPr lang="en-US" sz="1600"/>
              <a:t>(e.g., 79,129.13.2) </a:t>
            </a:r>
          </a:p>
        </p:txBody>
      </p:sp>
      <p:grpSp>
        <p:nvGrpSpPr>
          <p:cNvPr id="191500" name="Group 23"/>
          <p:cNvGrpSpPr>
            <a:grpSpLocks/>
          </p:cNvGrpSpPr>
          <p:nvPr/>
        </p:nvGrpSpPr>
        <p:grpSpPr bwMode="auto">
          <a:xfrm>
            <a:off x="1520825" y="3044825"/>
            <a:ext cx="914400" cy="590550"/>
            <a:chOff x="10665" y="3225"/>
            <a:chExt cx="1440" cy="930"/>
          </a:xfrm>
        </p:grpSpPr>
        <p:sp>
          <p:nvSpPr>
            <p:cNvPr id="191534" name="Oval 24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35" name="Group 25"/>
            <p:cNvGrpSpPr>
              <a:grpSpLocks/>
            </p:cNvGrpSpPr>
            <p:nvPr/>
          </p:nvGrpSpPr>
          <p:grpSpPr bwMode="auto">
            <a:xfrm>
              <a:off x="11038" y="3281"/>
              <a:ext cx="618" cy="667"/>
              <a:chOff x="8023" y="4451"/>
              <a:chExt cx="618" cy="667"/>
            </a:xfrm>
          </p:grpSpPr>
          <p:sp>
            <p:nvSpPr>
              <p:cNvPr id="191536" name="Freeform 26"/>
              <p:cNvSpPr>
                <a:spLocks/>
              </p:cNvSpPr>
              <p:nvPr/>
            </p:nvSpPr>
            <p:spPr bwMode="auto">
              <a:xfrm>
                <a:off x="8279" y="4653"/>
                <a:ext cx="263" cy="380"/>
              </a:xfrm>
              <a:custGeom>
                <a:avLst/>
                <a:gdLst>
                  <a:gd name="T0" fmla="*/ 298 w 788"/>
                  <a:gd name="T1" fmla="*/ 0 h 1138"/>
                  <a:gd name="T2" fmla="*/ 263 w 788"/>
                  <a:gd name="T3" fmla="*/ 0 h 1138"/>
                  <a:gd name="T4" fmla="*/ 219 w 788"/>
                  <a:gd name="T5" fmla="*/ 4 h 1138"/>
                  <a:gd name="T6" fmla="*/ 167 w 788"/>
                  <a:gd name="T7" fmla="*/ 12 h 1138"/>
                  <a:gd name="T8" fmla="*/ 116 w 788"/>
                  <a:gd name="T9" fmla="*/ 25 h 1138"/>
                  <a:gd name="T10" fmla="*/ 67 w 788"/>
                  <a:gd name="T11" fmla="*/ 45 h 1138"/>
                  <a:gd name="T12" fmla="*/ 29 w 788"/>
                  <a:gd name="T13" fmla="*/ 73 h 1138"/>
                  <a:gd name="T14" fmla="*/ 6 w 788"/>
                  <a:gd name="T15" fmla="*/ 109 h 1138"/>
                  <a:gd name="T16" fmla="*/ 0 w 788"/>
                  <a:gd name="T17" fmla="*/ 137 h 1138"/>
                  <a:gd name="T18" fmla="*/ 3 w 788"/>
                  <a:gd name="T19" fmla="*/ 152 h 1138"/>
                  <a:gd name="T20" fmla="*/ 13 w 788"/>
                  <a:gd name="T21" fmla="*/ 197 h 1138"/>
                  <a:gd name="T22" fmla="*/ 39 w 788"/>
                  <a:gd name="T23" fmla="*/ 290 h 1138"/>
                  <a:gd name="T24" fmla="*/ 76 w 788"/>
                  <a:gd name="T25" fmla="*/ 410 h 1138"/>
                  <a:gd name="T26" fmla="*/ 123 w 788"/>
                  <a:gd name="T27" fmla="*/ 543 h 1138"/>
                  <a:gd name="T28" fmla="*/ 176 w 788"/>
                  <a:gd name="T29" fmla="*/ 684 h 1138"/>
                  <a:gd name="T30" fmla="*/ 235 w 788"/>
                  <a:gd name="T31" fmla="*/ 822 h 1138"/>
                  <a:gd name="T32" fmla="*/ 293 w 788"/>
                  <a:gd name="T33" fmla="*/ 949 h 1138"/>
                  <a:gd name="T34" fmla="*/ 352 w 788"/>
                  <a:gd name="T35" fmla="*/ 1055 h 1138"/>
                  <a:gd name="T36" fmla="*/ 389 w 788"/>
                  <a:gd name="T37" fmla="*/ 1109 h 1138"/>
                  <a:gd name="T38" fmla="*/ 406 w 788"/>
                  <a:gd name="T39" fmla="*/ 1130 h 1138"/>
                  <a:gd name="T40" fmla="*/ 436 w 788"/>
                  <a:gd name="T41" fmla="*/ 1130 h 1138"/>
                  <a:gd name="T42" fmla="*/ 487 w 788"/>
                  <a:gd name="T43" fmla="*/ 1111 h 1138"/>
                  <a:gd name="T44" fmla="*/ 547 w 788"/>
                  <a:gd name="T45" fmla="*/ 1088 h 1138"/>
                  <a:gd name="T46" fmla="*/ 609 w 788"/>
                  <a:gd name="T47" fmla="*/ 1062 h 1138"/>
                  <a:gd name="T48" fmla="*/ 669 w 788"/>
                  <a:gd name="T49" fmla="*/ 1036 h 1138"/>
                  <a:gd name="T50" fmla="*/ 722 w 788"/>
                  <a:gd name="T51" fmla="*/ 1012 h 1138"/>
                  <a:gd name="T52" fmla="*/ 762 w 788"/>
                  <a:gd name="T53" fmla="*/ 987 h 1138"/>
                  <a:gd name="T54" fmla="*/ 785 w 788"/>
                  <a:gd name="T55" fmla="*/ 967 h 1138"/>
                  <a:gd name="T56" fmla="*/ 756 w 788"/>
                  <a:gd name="T57" fmla="*/ 915 h 1138"/>
                  <a:gd name="T58" fmla="*/ 687 w 788"/>
                  <a:gd name="T59" fmla="*/ 813 h 1138"/>
                  <a:gd name="T60" fmla="*/ 612 w 788"/>
                  <a:gd name="T61" fmla="*/ 693 h 1138"/>
                  <a:gd name="T62" fmla="*/ 537 w 788"/>
                  <a:gd name="T63" fmla="*/ 561 h 1138"/>
                  <a:gd name="T64" fmla="*/ 467 w 788"/>
                  <a:gd name="T65" fmla="*/ 423 h 1138"/>
                  <a:gd name="T66" fmla="*/ 404 w 788"/>
                  <a:gd name="T67" fmla="*/ 287 h 1138"/>
                  <a:gd name="T68" fmla="*/ 352 w 788"/>
                  <a:gd name="T69" fmla="*/ 161 h 1138"/>
                  <a:gd name="T70" fmla="*/ 318 w 788"/>
                  <a:gd name="T71" fmla="*/ 49 h 1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8"/>
                  <a:gd name="T109" fmla="*/ 0 h 1138"/>
                  <a:gd name="T110" fmla="*/ 788 w 788"/>
                  <a:gd name="T111" fmla="*/ 1138 h 1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8" h="1138">
                    <a:moveTo>
                      <a:pt x="310" y="2"/>
                    </a:moveTo>
                    <a:lnTo>
                      <a:pt x="298" y="0"/>
                    </a:lnTo>
                    <a:lnTo>
                      <a:pt x="282" y="0"/>
                    </a:lnTo>
                    <a:lnTo>
                      <a:pt x="263" y="0"/>
                    </a:lnTo>
                    <a:lnTo>
                      <a:pt x="242" y="2"/>
                    </a:lnTo>
                    <a:lnTo>
                      <a:pt x="219" y="4"/>
                    </a:lnTo>
                    <a:lnTo>
                      <a:pt x="192" y="7"/>
                    </a:lnTo>
                    <a:lnTo>
                      <a:pt x="167" y="12"/>
                    </a:lnTo>
                    <a:lnTo>
                      <a:pt x="141" y="17"/>
                    </a:lnTo>
                    <a:lnTo>
                      <a:pt x="116" y="25"/>
                    </a:lnTo>
                    <a:lnTo>
                      <a:pt x="91" y="35"/>
                    </a:lnTo>
                    <a:lnTo>
                      <a:pt x="67" y="45"/>
                    </a:lnTo>
                    <a:lnTo>
                      <a:pt x="47" y="58"/>
                    </a:lnTo>
                    <a:lnTo>
                      <a:pt x="29" y="73"/>
                    </a:lnTo>
                    <a:lnTo>
                      <a:pt x="16" y="91"/>
                    </a:lnTo>
                    <a:lnTo>
                      <a:pt x="6" y="109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1" y="144"/>
                    </a:lnTo>
                    <a:lnTo>
                      <a:pt x="3" y="152"/>
                    </a:lnTo>
                    <a:lnTo>
                      <a:pt x="4" y="162"/>
                    </a:lnTo>
                    <a:lnTo>
                      <a:pt x="13" y="197"/>
                    </a:lnTo>
                    <a:lnTo>
                      <a:pt x="25" y="240"/>
                    </a:lnTo>
                    <a:lnTo>
                      <a:pt x="39" y="290"/>
                    </a:lnTo>
                    <a:lnTo>
                      <a:pt x="57" y="348"/>
                    </a:lnTo>
                    <a:lnTo>
                      <a:pt x="76" y="410"/>
                    </a:lnTo>
                    <a:lnTo>
                      <a:pt x="100" y="474"/>
                    </a:lnTo>
                    <a:lnTo>
                      <a:pt x="123" y="543"/>
                    </a:lnTo>
                    <a:lnTo>
                      <a:pt x="150" y="612"/>
                    </a:lnTo>
                    <a:lnTo>
                      <a:pt x="176" y="684"/>
                    </a:lnTo>
                    <a:lnTo>
                      <a:pt x="205" y="753"/>
                    </a:lnTo>
                    <a:lnTo>
                      <a:pt x="235" y="822"/>
                    </a:lnTo>
                    <a:lnTo>
                      <a:pt x="264" y="887"/>
                    </a:lnTo>
                    <a:lnTo>
                      <a:pt x="293" y="949"/>
                    </a:lnTo>
                    <a:lnTo>
                      <a:pt x="323" y="1005"/>
                    </a:lnTo>
                    <a:lnTo>
                      <a:pt x="352" y="1055"/>
                    </a:lnTo>
                    <a:lnTo>
                      <a:pt x="381" y="1098"/>
                    </a:lnTo>
                    <a:lnTo>
                      <a:pt x="389" y="1109"/>
                    </a:lnTo>
                    <a:lnTo>
                      <a:pt x="398" y="1120"/>
                    </a:lnTo>
                    <a:lnTo>
                      <a:pt x="406" y="1130"/>
                    </a:lnTo>
                    <a:lnTo>
                      <a:pt x="414" y="1138"/>
                    </a:lnTo>
                    <a:lnTo>
                      <a:pt x="436" y="1130"/>
                    </a:lnTo>
                    <a:lnTo>
                      <a:pt x="461" y="1121"/>
                    </a:lnTo>
                    <a:lnTo>
                      <a:pt x="487" y="1111"/>
                    </a:lnTo>
                    <a:lnTo>
                      <a:pt x="517" y="1099"/>
                    </a:lnTo>
                    <a:lnTo>
                      <a:pt x="547" y="1088"/>
                    </a:lnTo>
                    <a:lnTo>
                      <a:pt x="578" y="1075"/>
                    </a:lnTo>
                    <a:lnTo>
                      <a:pt x="609" y="1062"/>
                    </a:lnTo>
                    <a:lnTo>
                      <a:pt x="640" y="1049"/>
                    </a:lnTo>
                    <a:lnTo>
                      <a:pt x="669" y="1036"/>
                    </a:lnTo>
                    <a:lnTo>
                      <a:pt x="697" y="1023"/>
                    </a:lnTo>
                    <a:lnTo>
                      <a:pt x="722" y="1012"/>
                    </a:lnTo>
                    <a:lnTo>
                      <a:pt x="744" y="999"/>
                    </a:lnTo>
                    <a:lnTo>
                      <a:pt x="762" y="987"/>
                    </a:lnTo>
                    <a:lnTo>
                      <a:pt x="775" y="977"/>
                    </a:lnTo>
                    <a:lnTo>
                      <a:pt x="785" y="967"/>
                    </a:lnTo>
                    <a:lnTo>
                      <a:pt x="788" y="959"/>
                    </a:lnTo>
                    <a:lnTo>
                      <a:pt x="756" y="915"/>
                    </a:lnTo>
                    <a:lnTo>
                      <a:pt x="722" y="868"/>
                    </a:lnTo>
                    <a:lnTo>
                      <a:pt x="687" y="813"/>
                    </a:lnTo>
                    <a:lnTo>
                      <a:pt x="650" y="755"/>
                    </a:lnTo>
                    <a:lnTo>
                      <a:pt x="612" y="693"/>
                    </a:lnTo>
                    <a:lnTo>
                      <a:pt x="575" y="627"/>
                    </a:lnTo>
                    <a:lnTo>
                      <a:pt x="537" y="561"/>
                    </a:lnTo>
                    <a:lnTo>
                      <a:pt x="500" y="492"/>
                    </a:lnTo>
                    <a:lnTo>
                      <a:pt x="467" y="423"/>
                    </a:lnTo>
                    <a:lnTo>
                      <a:pt x="433" y="354"/>
                    </a:lnTo>
                    <a:lnTo>
                      <a:pt x="404" y="287"/>
                    </a:lnTo>
                    <a:lnTo>
                      <a:pt x="376" y="223"/>
                    </a:lnTo>
                    <a:lnTo>
                      <a:pt x="352" y="161"/>
                    </a:lnTo>
                    <a:lnTo>
                      <a:pt x="333" y="102"/>
                    </a:lnTo>
                    <a:lnTo>
                      <a:pt x="318" y="49"/>
                    </a:lnTo>
                    <a:lnTo>
                      <a:pt x="310" y="2"/>
                    </a:lnTo>
                    <a:close/>
                  </a:path>
                </a:pathLst>
              </a:custGeom>
              <a:solidFill>
                <a:srgbClr val="F4FCEA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27"/>
              <p:cNvSpPr>
                <a:spLocks/>
              </p:cNvSpPr>
              <p:nvPr/>
            </p:nvSpPr>
            <p:spPr bwMode="auto">
              <a:xfrm>
                <a:off x="8264" y="4707"/>
                <a:ext cx="142" cy="312"/>
              </a:xfrm>
              <a:custGeom>
                <a:avLst/>
                <a:gdLst>
                  <a:gd name="T0" fmla="*/ 48 w 425"/>
                  <a:gd name="T1" fmla="*/ 0 h 936"/>
                  <a:gd name="T2" fmla="*/ 48 w 425"/>
                  <a:gd name="T3" fmla="*/ 2 h 936"/>
                  <a:gd name="T4" fmla="*/ 48 w 425"/>
                  <a:gd name="T5" fmla="*/ 5 h 936"/>
                  <a:gd name="T6" fmla="*/ 47 w 425"/>
                  <a:gd name="T7" fmla="*/ 11 h 936"/>
                  <a:gd name="T8" fmla="*/ 44 w 425"/>
                  <a:gd name="T9" fmla="*/ 19 h 936"/>
                  <a:gd name="T10" fmla="*/ 39 w 425"/>
                  <a:gd name="T11" fmla="*/ 35 h 936"/>
                  <a:gd name="T12" fmla="*/ 32 w 425"/>
                  <a:gd name="T13" fmla="*/ 55 h 936"/>
                  <a:gd name="T14" fmla="*/ 20 w 425"/>
                  <a:gd name="T15" fmla="*/ 82 h 936"/>
                  <a:gd name="T16" fmla="*/ 6 w 425"/>
                  <a:gd name="T17" fmla="*/ 117 h 936"/>
                  <a:gd name="T18" fmla="*/ 0 w 425"/>
                  <a:gd name="T19" fmla="*/ 141 h 936"/>
                  <a:gd name="T20" fmla="*/ 0 w 425"/>
                  <a:gd name="T21" fmla="*/ 177 h 936"/>
                  <a:gd name="T22" fmla="*/ 4 w 425"/>
                  <a:gd name="T23" fmla="*/ 220 h 936"/>
                  <a:gd name="T24" fmla="*/ 13 w 425"/>
                  <a:gd name="T25" fmla="*/ 271 h 936"/>
                  <a:gd name="T26" fmla="*/ 26 w 425"/>
                  <a:gd name="T27" fmla="*/ 325 h 936"/>
                  <a:gd name="T28" fmla="*/ 41 w 425"/>
                  <a:gd name="T29" fmla="*/ 386 h 936"/>
                  <a:gd name="T30" fmla="*/ 58 w 425"/>
                  <a:gd name="T31" fmla="*/ 446 h 936"/>
                  <a:gd name="T32" fmla="*/ 78 w 425"/>
                  <a:gd name="T33" fmla="*/ 509 h 936"/>
                  <a:gd name="T34" fmla="*/ 98 w 425"/>
                  <a:gd name="T35" fmla="*/ 570 h 936"/>
                  <a:gd name="T36" fmla="*/ 119 w 425"/>
                  <a:gd name="T37" fmla="*/ 628 h 936"/>
                  <a:gd name="T38" fmla="*/ 138 w 425"/>
                  <a:gd name="T39" fmla="*/ 683 h 936"/>
                  <a:gd name="T40" fmla="*/ 157 w 425"/>
                  <a:gd name="T41" fmla="*/ 733 h 936"/>
                  <a:gd name="T42" fmla="*/ 174 w 425"/>
                  <a:gd name="T43" fmla="*/ 775 h 936"/>
                  <a:gd name="T44" fmla="*/ 189 w 425"/>
                  <a:gd name="T45" fmla="*/ 808 h 936"/>
                  <a:gd name="T46" fmla="*/ 201 w 425"/>
                  <a:gd name="T47" fmla="*/ 831 h 936"/>
                  <a:gd name="T48" fmla="*/ 210 w 425"/>
                  <a:gd name="T49" fmla="*/ 843 h 936"/>
                  <a:gd name="T50" fmla="*/ 223 w 425"/>
                  <a:gd name="T51" fmla="*/ 853 h 936"/>
                  <a:gd name="T52" fmla="*/ 239 w 425"/>
                  <a:gd name="T53" fmla="*/ 861 h 936"/>
                  <a:gd name="T54" fmla="*/ 258 w 425"/>
                  <a:gd name="T55" fmla="*/ 873 h 936"/>
                  <a:gd name="T56" fmla="*/ 282 w 425"/>
                  <a:gd name="T57" fmla="*/ 883 h 936"/>
                  <a:gd name="T58" fmla="*/ 310 w 425"/>
                  <a:gd name="T59" fmla="*/ 896 h 936"/>
                  <a:gd name="T60" fmla="*/ 342 w 425"/>
                  <a:gd name="T61" fmla="*/ 907 h 936"/>
                  <a:gd name="T62" fmla="*/ 380 w 425"/>
                  <a:gd name="T63" fmla="*/ 922 h 936"/>
                  <a:gd name="T64" fmla="*/ 425 w 425"/>
                  <a:gd name="T65" fmla="*/ 936 h 936"/>
                  <a:gd name="T66" fmla="*/ 396 w 425"/>
                  <a:gd name="T67" fmla="*/ 893 h 936"/>
                  <a:gd name="T68" fmla="*/ 367 w 425"/>
                  <a:gd name="T69" fmla="*/ 843 h 936"/>
                  <a:gd name="T70" fmla="*/ 337 w 425"/>
                  <a:gd name="T71" fmla="*/ 787 h 936"/>
                  <a:gd name="T72" fmla="*/ 308 w 425"/>
                  <a:gd name="T73" fmla="*/ 725 h 936"/>
                  <a:gd name="T74" fmla="*/ 279 w 425"/>
                  <a:gd name="T75" fmla="*/ 660 h 936"/>
                  <a:gd name="T76" fmla="*/ 249 w 425"/>
                  <a:gd name="T77" fmla="*/ 591 h 936"/>
                  <a:gd name="T78" fmla="*/ 220 w 425"/>
                  <a:gd name="T79" fmla="*/ 522 h 936"/>
                  <a:gd name="T80" fmla="*/ 194 w 425"/>
                  <a:gd name="T81" fmla="*/ 450 h 936"/>
                  <a:gd name="T82" fmla="*/ 167 w 425"/>
                  <a:gd name="T83" fmla="*/ 381 h 936"/>
                  <a:gd name="T84" fmla="*/ 144 w 425"/>
                  <a:gd name="T85" fmla="*/ 312 h 936"/>
                  <a:gd name="T86" fmla="*/ 120 w 425"/>
                  <a:gd name="T87" fmla="*/ 248 h 936"/>
                  <a:gd name="T88" fmla="*/ 101 w 425"/>
                  <a:gd name="T89" fmla="*/ 186 h 936"/>
                  <a:gd name="T90" fmla="*/ 83 w 425"/>
                  <a:gd name="T91" fmla="*/ 128 h 936"/>
                  <a:gd name="T92" fmla="*/ 69 w 425"/>
                  <a:gd name="T93" fmla="*/ 78 h 936"/>
                  <a:gd name="T94" fmla="*/ 57 w 425"/>
                  <a:gd name="T95" fmla="*/ 35 h 936"/>
                  <a:gd name="T96" fmla="*/ 48 w 425"/>
                  <a:gd name="T97" fmla="*/ 0 h 9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5"/>
                  <a:gd name="T148" fmla="*/ 0 h 936"/>
                  <a:gd name="T149" fmla="*/ 425 w 425"/>
                  <a:gd name="T150" fmla="*/ 936 h 9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5" h="936">
                    <a:moveTo>
                      <a:pt x="48" y="0"/>
                    </a:moveTo>
                    <a:lnTo>
                      <a:pt x="48" y="2"/>
                    </a:lnTo>
                    <a:lnTo>
                      <a:pt x="48" y="5"/>
                    </a:lnTo>
                    <a:lnTo>
                      <a:pt x="47" y="11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2" y="55"/>
                    </a:lnTo>
                    <a:lnTo>
                      <a:pt x="20" y="82"/>
                    </a:lnTo>
                    <a:lnTo>
                      <a:pt x="6" y="117"/>
                    </a:lnTo>
                    <a:lnTo>
                      <a:pt x="0" y="141"/>
                    </a:lnTo>
                    <a:lnTo>
                      <a:pt x="0" y="177"/>
                    </a:lnTo>
                    <a:lnTo>
                      <a:pt x="4" y="220"/>
                    </a:lnTo>
                    <a:lnTo>
                      <a:pt x="13" y="271"/>
                    </a:lnTo>
                    <a:lnTo>
                      <a:pt x="26" y="325"/>
                    </a:lnTo>
                    <a:lnTo>
                      <a:pt x="41" y="386"/>
                    </a:lnTo>
                    <a:lnTo>
                      <a:pt x="58" y="446"/>
                    </a:lnTo>
                    <a:lnTo>
                      <a:pt x="78" y="509"/>
                    </a:lnTo>
                    <a:lnTo>
                      <a:pt x="98" y="570"/>
                    </a:lnTo>
                    <a:lnTo>
                      <a:pt x="119" y="628"/>
                    </a:lnTo>
                    <a:lnTo>
                      <a:pt x="138" y="683"/>
                    </a:lnTo>
                    <a:lnTo>
                      <a:pt x="157" y="733"/>
                    </a:lnTo>
                    <a:lnTo>
                      <a:pt x="174" y="775"/>
                    </a:lnTo>
                    <a:lnTo>
                      <a:pt x="189" y="808"/>
                    </a:lnTo>
                    <a:lnTo>
                      <a:pt x="201" y="831"/>
                    </a:lnTo>
                    <a:lnTo>
                      <a:pt x="210" y="843"/>
                    </a:lnTo>
                    <a:lnTo>
                      <a:pt x="223" y="853"/>
                    </a:lnTo>
                    <a:lnTo>
                      <a:pt x="239" y="861"/>
                    </a:lnTo>
                    <a:lnTo>
                      <a:pt x="258" y="873"/>
                    </a:lnTo>
                    <a:lnTo>
                      <a:pt x="282" y="883"/>
                    </a:lnTo>
                    <a:lnTo>
                      <a:pt x="310" y="896"/>
                    </a:lnTo>
                    <a:lnTo>
                      <a:pt x="342" y="907"/>
                    </a:lnTo>
                    <a:lnTo>
                      <a:pt x="380" y="922"/>
                    </a:lnTo>
                    <a:lnTo>
                      <a:pt x="425" y="936"/>
                    </a:lnTo>
                    <a:lnTo>
                      <a:pt x="396" y="893"/>
                    </a:lnTo>
                    <a:lnTo>
                      <a:pt x="367" y="843"/>
                    </a:lnTo>
                    <a:lnTo>
                      <a:pt x="337" y="787"/>
                    </a:lnTo>
                    <a:lnTo>
                      <a:pt x="308" y="725"/>
                    </a:lnTo>
                    <a:lnTo>
                      <a:pt x="279" y="660"/>
                    </a:lnTo>
                    <a:lnTo>
                      <a:pt x="249" y="591"/>
                    </a:lnTo>
                    <a:lnTo>
                      <a:pt x="220" y="522"/>
                    </a:lnTo>
                    <a:lnTo>
                      <a:pt x="194" y="450"/>
                    </a:lnTo>
                    <a:lnTo>
                      <a:pt x="167" y="381"/>
                    </a:lnTo>
                    <a:lnTo>
                      <a:pt x="144" y="312"/>
                    </a:lnTo>
                    <a:lnTo>
                      <a:pt x="120" y="248"/>
                    </a:lnTo>
                    <a:lnTo>
                      <a:pt x="101" y="186"/>
                    </a:lnTo>
                    <a:lnTo>
                      <a:pt x="83" y="128"/>
                    </a:lnTo>
                    <a:lnTo>
                      <a:pt x="69" y="78"/>
                    </a:lnTo>
                    <a:lnTo>
                      <a:pt x="57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28"/>
              <p:cNvSpPr>
                <a:spLocks/>
              </p:cNvSpPr>
              <p:nvPr/>
            </p:nvSpPr>
            <p:spPr bwMode="auto">
              <a:xfrm>
                <a:off x="8310" y="4696"/>
                <a:ext cx="64" cy="69"/>
              </a:xfrm>
              <a:custGeom>
                <a:avLst/>
                <a:gdLst>
                  <a:gd name="T0" fmla="*/ 26 w 192"/>
                  <a:gd name="T1" fmla="*/ 11 h 208"/>
                  <a:gd name="T2" fmla="*/ 13 w 192"/>
                  <a:gd name="T3" fmla="*/ 24 h 208"/>
                  <a:gd name="T4" fmla="*/ 4 w 192"/>
                  <a:gd name="T5" fmla="*/ 43 h 208"/>
                  <a:gd name="T6" fmla="*/ 0 w 192"/>
                  <a:gd name="T7" fmla="*/ 67 h 208"/>
                  <a:gd name="T8" fmla="*/ 0 w 192"/>
                  <a:gd name="T9" fmla="*/ 93 h 208"/>
                  <a:gd name="T10" fmla="*/ 3 w 192"/>
                  <a:gd name="T11" fmla="*/ 120 h 208"/>
                  <a:gd name="T12" fmla="*/ 10 w 192"/>
                  <a:gd name="T13" fmla="*/ 148 h 208"/>
                  <a:gd name="T14" fmla="*/ 20 w 192"/>
                  <a:gd name="T15" fmla="*/ 171 h 208"/>
                  <a:gd name="T16" fmla="*/ 35 w 192"/>
                  <a:gd name="T17" fmla="*/ 189 h 208"/>
                  <a:gd name="T18" fmla="*/ 51 w 192"/>
                  <a:gd name="T19" fmla="*/ 201 h 208"/>
                  <a:gd name="T20" fmla="*/ 70 w 192"/>
                  <a:gd name="T21" fmla="*/ 206 h 208"/>
                  <a:gd name="T22" fmla="*/ 91 w 192"/>
                  <a:gd name="T23" fmla="*/ 208 h 208"/>
                  <a:gd name="T24" fmla="*/ 111 w 192"/>
                  <a:gd name="T25" fmla="*/ 204 h 208"/>
                  <a:gd name="T26" fmla="*/ 130 w 192"/>
                  <a:gd name="T27" fmla="*/ 196 h 208"/>
                  <a:gd name="T28" fmla="*/ 148 w 192"/>
                  <a:gd name="T29" fmla="*/ 186 h 208"/>
                  <a:gd name="T30" fmla="*/ 163 w 192"/>
                  <a:gd name="T31" fmla="*/ 176 h 208"/>
                  <a:gd name="T32" fmla="*/ 174 w 192"/>
                  <a:gd name="T33" fmla="*/ 163 h 208"/>
                  <a:gd name="T34" fmla="*/ 189 w 192"/>
                  <a:gd name="T35" fmla="*/ 130 h 208"/>
                  <a:gd name="T36" fmla="*/ 192 w 192"/>
                  <a:gd name="T37" fmla="*/ 89 h 208"/>
                  <a:gd name="T38" fmla="*/ 185 w 192"/>
                  <a:gd name="T39" fmla="*/ 50 h 208"/>
                  <a:gd name="T40" fmla="*/ 166 w 192"/>
                  <a:gd name="T41" fmla="*/ 27 h 208"/>
                  <a:gd name="T42" fmla="*/ 152 w 192"/>
                  <a:gd name="T43" fmla="*/ 21 h 208"/>
                  <a:gd name="T44" fmla="*/ 138 w 192"/>
                  <a:gd name="T45" fmla="*/ 14 h 208"/>
                  <a:gd name="T46" fmla="*/ 122 w 192"/>
                  <a:gd name="T47" fmla="*/ 8 h 208"/>
                  <a:gd name="T48" fmla="*/ 104 w 192"/>
                  <a:gd name="T49" fmla="*/ 2 h 208"/>
                  <a:gd name="T50" fmla="*/ 85 w 192"/>
                  <a:gd name="T51" fmla="*/ 0 h 208"/>
                  <a:gd name="T52" fmla="*/ 66 w 192"/>
                  <a:gd name="T53" fmla="*/ 0 h 208"/>
                  <a:gd name="T54" fmla="*/ 47 w 192"/>
                  <a:gd name="T55" fmla="*/ 2 h 208"/>
                  <a:gd name="T56" fmla="*/ 26 w 192"/>
                  <a:gd name="T57" fmla="*/ 11 h 2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2"/>
                  <a:gd name="T88" fmla="*/ 0 h 208"/>
                  <a:gd name="T89" fmla="*/ 192 w 192"/>
                  <a:gd name="T90" fmla="*/ 208 h 2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2" h="208">
                    <a:moveTo>
                      <a:pt x="26" y="11"/>
                    </a:moveTo>
                    <a:lnTo>
                      <a:pt x="13" y="24"/>
                    </a:lnTo>
                    <a:lnTo>
                      <a:pt x="4" y="43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3" y="120"/>
                    </a:lnTo>
                    <a:lnTo>
                      <a:pt x="10" y="148"/>
                    </a:lnTo>
                    <a:lnTo>
                      <a:pt x="20" y="171"/>
                    </a:lnTo>
                    <a:lnTo>
                      <a:pt x="35" y="189"/>
                    </a:lnTo>
                    <a:lnTo>
                      <a:pt x="51" y="201"/>
                    </a:lnTo>
                    <a:lnTo>
                      <a:pt x="70" y="206"/>
                    </a:lnTo>
                    <a:lnTo>
                      <a:pt x="91" y="208"/>
                    </a:lnTo>
                    <a:lnTo>
                      <a:pt x="111" y="204"/>
                    </a:lnTo>
                    <a:lnTo>
                      <a:pt x="130" y="196"/>
                    </a:lnTo>
                    <a:lnTo>
                      <a:pt x="148" y="186"/>
                    </a:lnTo>
                    <a:lnTo>
                      <a:pt x="163" y="176"/>
                    </a:lnTo>
                    <a:lnTo>
                      <a:pt x="174" y="163"/>
                    </a:lnTo>
                    <a:lnTo>
                      <a:pt x="189" y="130"/>
                    </a:lnTo>
                    <a:lnTo>
                      <a:pt x="192" y="89"/>
                    </a:lnTo>
                    <a:lnTo>
                      <a:pt x="185" y="50"/>
                    </a:lnTo>
                    <a:lnTo>
                      <a:pt x="166" y="27"/>
                    </a:lnTo>
                    <a:lnTo>
                      <a:pt x="152" y="21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4" y="2"/>
                    </a:lnTo>
                    <a:lnTo>
                      <a:pt x="85" y="0"/>
                    </a:lnTo>
                    <a:lnTo>
                      <a:pt x="66" y="0"/>
                    </a:lnTo>
                    <a:lnTo>
                      <a:pt x="47" y="2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29"/>
              <p:cNvSpPr>
                <a:spLocks/>
              </p:cNvSpPr>
              <p:nvPr/>
            </p:nvSpPr>
            <p:spPr bwMode="auto">
              <a:xfrm>
                <a:off x="8406" y="4895"/>
                <a:ext cx="82" cy="84"/>
              </a:xfrm>
              <a:custGeom>
                <a:avLst/>
                <a:gdLst>
                  <a:gd name="T0" fmla="*/ 33 w 247"/>
                  <a:gd name="T1" fmla="*/ 29 h 251"/>
                  <a:gd name="T2" fmla="*/ 21 w 247"/>
                  <a:gd name="T3" fmla="*/ 44 h 251"/>
                  <a:gd name="T4" fmla="*/ 12 w 247"/>
                  <a:gd name="T5" fmla="*/ 60 h 251"/>
                  <a:gd name="T6" fmla="*/ 5 w 247"/>
                  <a:gd name="T7" fmla="*/ 79 h 251"/>
                  <a:gd name="T8" fmla="*/ 0 w 247"/>
                  <a:gd name="T9" fmla="*/ 97 h 251"/>
                  <a:gd name="T10" fmla="*/ 0 w 247"/>
                  <a:gd name="T11" fmla="*/ 116 h 251"/>
                  <a:gd name="T12" fmla="*/ 5 w 247"/>
                  <a:gd name="T13" fmla="*/ 135 h 251"/>
                  <a:gd name="T14" fmla="*/ 12 w 247"/>
                  <a:gd name="T15" fmla="*/ 152 h 251"/>
                  <a:gd name="T16" fmla="*/ 25 w 247"/>
                  <a:gd name="T17" fmla="*/ 169 h 251"/>
                  <a:gd name="T18" fmla="*/ 42 w 247"/>
                  <a:gd name="T19" fmla="*/ 187 h 251"/>
                  <a:gd name="T20" fmla="*/ 58 w 247"/>
                  <a:gd name="T21" fmla="*/ 202 h 251"/>
                  <a:gd name="T22" fmla="*/ 77 w 247"/>
                  <a:gd name="T23" fmla="*/ 220 h 251"/>
                  <a:gd name="T24" fmla="*/ 96 w 247"/>
                  <a:gd name="T25" fmla="*/ 233 h 251"/>
                  <a:gd name="T26" fmla="*/ 114 w 247"/>
                  <a:gd name="T27" fmla="*/ 244 h 251"/>
                  <a:gd name="T28" fmla="*/ 133 w 247"/>
                  <a:gd name="T29" fmla="*/ 251 h 251"/>
                  <a:gd name="T30" fmla="*/ 149 w 247"/>
                  <a:gd name="T31" fmla="*/ 251 h 251"/>
                  <a:gd name="T32" fmla="*/ 165 w 247"/>
                  <a:gd name="T33" fmla="*/ 246 h 251"/>
                  <a:gd name="T34" fmla="*/ 180 w 247"/>
                  <a:gd name="T35" fmla="*/ 237 h 251"/>
                  <a:gd name="T36" fmla="*/ 196 w 247"/>
                  <a:gd name="T37" fmla="*/ 228 h 251"/>
                  <a:gd name="T38" fmla="*/ 209 w 247"/>
                  <a:gd name="T39" fmla="*/ 220 h 251"/>
                  <a:gd name="T40" fmla="*/ 222 w 247"/>
                  <a:gd name="T41" fmla="*/ 212 h 251"/>
                  <a:gd name="T42" fmla="*/ 232 w 247"/>
                  <a:gd name="T43" fmla="*/ 202 h 251"/>
                  <a:gd name="T44" fmla="*/ 240 w 247"/>
                  <a:gd name="T45" fmla="*/ 191 h 251"/>
                  <a:gd name="T46" fmla="*/ 246 w 247"/>
                  <a:gd name="T47" fmla="*/ 178 h 251"/>
                  <a:gd name="T48" fmla="*/ 247 w 247"/>
                  <a:gd name="T49" fmla="*/ 162 h 251"/>
                  <a:gd name="T50" fmla="*/ 244 w 247"/>
                  <a:gd name="T51" fmla="*/ 142 h 251"/>
                  <a:gd name="T52" fmla="*/ 238 w 247"/>
                  <a:gd name="T53" fmla="*/ 120 h 251"/>
                  <a:gd name="T54" fmla="*/ 228 w 247"/>
                  <a:gd name="T55" fmla="*/ 96 h 251"/>
                  <a:gd name="T56" fmla="*/ 215 w 247"/>
                  <a:gd name="T57" fmla="*/ 72 h 251"/>
                  <a:gd name="T58" fmla="*/ 200 w 247"/>
                  <a:gd name="T59" fmla="*/ 50 h 251"/>
                  <a:gd name="T60" fmla="*/ 184 w 247"/>
                  <a:gd name="T61" fmla="*/ 30 h 251"/>
                  <a:gd name="T62" fmla="*/ 165 w 247"/>
                  <a:gd name="T63" fmla="*/ 16 h 251"/>
                  <a:gd name="T64" fmla="*/ 147 w 247"/>
                  <a:gd name="T65" fmla="*/ 7 h 251"/>
                  <a:gd name="T66" fmla="*/ 130 w 247"/>
                  <a:gd name="T67" fmla="*/ 3 h 251"/>
                  <a:gd name="T68" fmla="*/ 112 w 247"/>
                  <a:gd name="T69" fmla="*/ 0 h 251"/>
                  <a:gd name="T70" fmla="*/ 94 w 247"/>
                  <a:gd name="T71" fmla="*/ 1 h 251"/>
                  <a:gd name="T72" fmla="*/ 80 w 247"/>
                  <a:gd name="T73" fmla="*/ 3 h 251"/>
                  <a:gd name="T74" fmla="*/ 65 w 247"/>
                  <a:gd name="T75" fmla="*/ 7 h 251"/>
                  <a:gd name="T76" fmla="*/ 52 w 247"/>
                  <a:gd name="T77" fmla="*/ 13 h 251"/>
                  <a:gd name="T78" fmla="*/ 42 w 247"/>
                  <a:gd name="T79" fmla="*/ 20 h 251"/>
                  <a:gd name="T80" fmla="*/ 33 w 247"/>
                  <a:gd name="T81" fmla="*/ 29 h 2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251"/>
                  <a:gd name="T125" fmla="*/ 247 w 247"/>
                  <a:gd name="T126" fmla="*/ 251 h 2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251">
                    <a:moveTo>
                      <a:pt x="33" y="29"/>
                    </a:moveTo>
                    <a:lnTo>
                      <a:pt x="21" y="44"/>
                    </a:lnTo>
                    <a:lnTo>
                      <a:pt x="12" y="60"/>
                    </a:lnTo>
                    <a:lnTo>
                      <a:pt x="5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5" y="135"/>
                    </a:lnTo>
                    <a:lnTo>
                      <a:pt x="12" y="152"/>
                    </a:lnTo>
                    <a:lnTo>
                      <a:pt x="25" y="169"/>
                    </a:lnTo>
                    <a:lnTo>
                      <a:pt x="42" y="187"/>
                    </a:lnTo>
                    <a:lnTo>
                      <a:pt x="58" y="202"/>
                    </a:lnTo>
                    <a:lnTo>
                      <a:pt x="77" y="220"/>
                    </a:lnTo>
                    <a:lnTo>
                      <a:pt x="96" y="233"/>
                    </a:lnTo>
                    <a:lnTo>
                      <a:pt x="114" y="244"/>
                    </a:lnTo>
                    <a:lnTo>
                      <a:pt x="133" y="251"/>
                    </a:lnTo>
                    <a:lnTo>
                      <a:pt x="149" y="251"/>
                    </a:lnTo>
                    <a:lnTo>
                      <a:pt x="165" y="246"/>
                    </a:lnTo>
                    <a:lnTo>
                      <a:pt x="180" y="237"/>
                    </a:lnTo>
                    <a:lnTo>
                      <a:pt x="196" y="228"/>
                    </a:lnTo>
                    <a:lnTo>
                      <a:pt x="209" y="220"/>
                    </a:lnTo>
                    <a:lnTo>
                      <a:pt x="222" y="212"/>
                    </a:lnTo>
                    <a:lnTo>
                      <a:pt x="232" y="202"/>
                    </a:lnTo>
                    <a:lnTo>
                      <a:pt x="240" y="191"/>
                    </a:lnTo>
                    <a:lnTo>
                      <a:pt x="246" y="178"/>
                    </a:lnTo>
                    <a:lnTo>
                      <a:pt x="247" y="162"/>
                    </a:lnTo>
                    <a:lnTo>
                      <a:pt x="244" y="142"/>
                    </a:lnTo>
                    <a:lnTo>
                      <a:pt x="238" y="120"/>
                    </a:lnTo>
                    <a:lnTo>
                      <a:pt x="228" y="96"/>
                    </a:lnTo>
                    <a:lnTo>
                      <a:pt x="215" y="72"/>
                    </a:lnTo>
                    <a:lnTo>
                      <a:pt x="200" y="50"/>
                    </a:lnTo>
                    <a:lnTo>
                      <a:pt x="184" y="30"/>
                    </a:lnTo>
                    <a:lnTo>
                      <a:pt x="165" y="16"/>
                    </a:lnTo>
                    <a:lnTo>
                      <a:pt x="147" y="7"/>
                    </a:lnTo>
                    <a:lnTo>
                      <a:pt x="130" y="3"/>
                    </a:lnTo>
                    <a:lnTo>
                      <a:pt x="112" y="0"/>
                    </a:lnTo>
                    <a:lnTo>
                      <a:pt x="94" y="1"/>
                    </a:lnTo>
                    <a:lnTo>
                      <a:pt x="80" y="3"/>
                    </a:lnTo>
                    <a:lnTo>
                      <a:pt x="65" y="7"/>
                    </a:lnTo>
                    <a:lnTo>
                      <a:pt x="52" y="13"/>
                    </a:lnTo>
                    <a:lnTo>
                      <a:pt x="42" y="20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CCEF7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30"/>
              <p:cNvSpPr>
                <a:spLocks/>
              </p:cNvSpPr>
              <p:nvPr/>
            </p:nvSpPr>
            <p:spPr bwMode="auto">
              <a:xfrm>
                <a:off x="8313" y="4687"/>
                <a:ext cx="75" cy="80"/>
              </a:xfrm>
              <a:custGeom>
                <a:avLst/>
                <a:gdLst>
                  <a:gd name="T0" fmla="*/ 115 w 226"/>
                  <a:gd name="T1" fmla="*/ 3 h 240"/>
                  <a:gd name="T2" fmla="*/ 93 w 226"/>
                  <a:gd name="T3" fmla="*/ 0 h 240"/>
                  <a:gd name="T4" fmla="*/ 66 w 226"/>
                  <a:gd name="T5" fmla="*/ 2 h 240"/>
                  <a:gd name="T6" fmla="*/ 43 w 226"/>
                  <a:gd name="T7" fmla="*/ 12 h 240"/>
                  <a:gd name="T8" fmla="*/ 16 w 226"/>
                  <a:gd name="T9" fmla="*/ 37 h 240"/>
                  <a:gd name="T10" fmla="*/ 0 w 226"/>
                  <a:gd name="T11" fmla="*/ 79 h 240"/>
                  <a:gd name="T12" fmla="*/ 2 w 226"/>
                  <a:gd name="T13" fmla="*/ 124 h 240"/>
                  <a:gd name="T14" fmla="*/ 15 w 226"/>
                  <a:gd name="T15" fmla="*/ 168 h 240"/>
                  <a:gd name="T16" fmla="*/ 32 w 226"/>
                  <a:gd name="T17" fmla="*/ 201 h 240"/>
                  <a:gd name="T18" fmla="*/ 56 w 226"/>
                  <a:gd name="T19" fmla="*/ 223 h 240"/>
                  <a:gd name="T20" fmla="*/ 84 w 226"/>
                  <a:gd name="T21" fmla="*/ 237 h 240"/>
                  <a:gd name="T22" fmla="*/ 113 w 226"/>
                  <a:gd name="T23" fmla="*/ 240 h 240"/>
                  <a:gd name="T24" fmla="*/ 151 w 226"/>
                  <a:gd name="T25" fmla="*/ 229 h 240"/>
                  <a:gd name="T26" fmla="*/ 189 w 226"/>
                  <a:gd name="T27" fmla="*/ 204 h 240"/>
                  <a:gd name="T28" fmla="*/ 216 w 226"/>
                  <a:gd name="T29" fmla="*/ 171 h 240"/>
                  <a:gd name="T30" fmla="*/ 226 w 226"/>
                  <a:gd name="T31" fmla="*/ 131 h 240"/>
                  <a:gd name="T32" fmla="*/ 222 w 226"/>
                  <a:gd name="T33" fmla="*/ 104 h 240"/>
                  <a:gd name="T34" fmla="*/ 213 w 226"/>
                  <a:gd name="T35" fmla="*/ 95 h 240"/>
                  <a:gd name="T36" fmla="*/ 201 w 226"/>
                  <a:gd name="T37" fmla="*/ 96 h 240"/>
                  <a:gd name="T38" fmla="*/ 194 w 226"/>
                  <a:gd name="T39" fmla="*/ 105 h 240"/>
                  <a:gd name="T40" fmla="*/ 191 w 226"/>
                  <a:gd name="T41" fmla="*/ 127 h 240"/>
                  <a:gd name="T42" fmla="*/ 182 w 226"/>
                  <a:gd name="T43" fmla="*/ 158 h 240"/>
                  <a:gd name="T44" fmla="*/ 162 w 226"/>
                  <a:gd name="T45" fmla="*/ 183 h 240"/>
                  <a:gd name="T46" fmla="*/ 131 w 226"/>
                  <a:gd name="T47" fmla="*/ 197 h 240"/>
                  <a:gd name="T48" fmla="*/ 90 w 226"/>
                  <a:gd name="T49" fmla="*/ 197 h 240"/>
                  <a:gd name="T50" fmla="*/ 60 w 226"/>
                  <a:gd name="T51" fmla="*/ 177 h 240"/>
                  <a:gd name="T52" fmla="*/ 44 w 226"/>
                  <a:gd name="T53" fmla="*/ 144 h 240"/>
                  <a:gd name="T54" fmla="*/ 34 w 226"/>
                  <a:gd name="T55" fmla="*/ 105 h 240"/>
                  <a:gd name="T56" fmla="*/ 32 w 226"/>
                  <a:gd name="T57" fmla="*/ 76 h 240"/>
                  <a:gd name="T58" fmla="*/ 41 w 226"/>
                  <a:gd name="T59" fmla="*/ 56 h 240"/>
                  <a:gd name="T60" fmla="*/ 54 w 226"/>
                  <a:gd name="T61" fmla="*/ 39 h 240"/>
                  <a:gd name="T62" fmla="*/ 74 w 226"/>
                  <a:gd name="T63" fmla="*/ 26 h 240"/>
                  <a:gd name="T64" fmla="*/ 87 w 226"/>
                  <a:gd name="T65" fmla="*/ 25 h 240"/>
                  <a:gd name="T66" fmla="*/ 106 w 226"/>
                  <a:gd name="T67" fmla="*/ 25 h 240"/>
                  <a:gd name="T68" fmla="*/ 126 w 226"/>
                  <a:gd name="T69" fmla="*/ 25 h 240"/>
                  <a:gd name="T70" fmla="*/ 129 w 226"/>
                  <a:gd name="T71" fmla="*/ 12 h 2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6"/>
                  <a:gd name="T109" fmla="*/ 0 h 240"/>
                  <a:gd name="T110" fmla="*/ 226 w 226"/>
                  <a:gd name="T111" fmla="*/ 240 h 2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6" h="240">
                    <a:moveTo>
                      <a:pt x="125" y="6"/>
                    </a:moveTo>
                    <a:lnTo>
                      <a:pt x="115" y="3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2"/>
                    </a:lnTo>
                    <a:lnTo>
                      <a:pt x="54" y="6"/>
                    </a:lnTo>
                    <a:lnTo>
                      <a:pt x="43" y="12"/>
                    </a:lnTo>
                    <a:lnTo>
                      <a:pt x="32" y="19"/>
                    </a:lnTo>
                    <a:lnTo>
                      <a:pt x="16" y="37"/>
                    </a:lnTo>
                    <a:lnTo>
                      <a:pt x="6" y="58"/>
                    </a:lnTo>
                    <a:lnTo>
                      <a:pt x="0" y="79"/>
                    </a:lnTo>
                    <a:lnTo>
                      <a:pt x="0" y="101"/>
                    </a:lnTo>
                    <a:lnTo>
                      <a:pt x="2" y="124"/>
                    </a:lnTo>
                    <a:lnTo>
                      <a:pt x="7" y="145"/>
                    </a:lnTo>
                    <a:lnTo>
                      <a:pt x="15" y="168"/>
                    </a:lnTo>
                    <a:lnTo>
                      <a:pt x="24" y="188"/>
                    </a:lnTo>
                    <a:lnTo>
                      <a:pt x="32" y="201"/>
                    </a:lnTo>
                    <a:lnTo>
                      <a:pt x="43" y="213"/>
                    </a:lnTo>
                    <a:lnTo>
                      <a:pt x="56" y="223"/>
                    </a:lnTo>
                    <a:lnTo>
                      <a:pt x="69" y="231"/>
                    </a:lnTo>
                    <a:lnTo>
                      <a:pt x="84" y="237"/>
                    </a:lnTo>
                    <a:lnTo>
                      <a:pt x="98" y="240"/>
                    </a:lnTo>
                    <a:lnTo>
                      <a:pt x="113" y="240"/>
                    </a:lnTo>
                    <a:lnTo>
                      <a:pt x="129" y="237"/>
                    </a:lnTo>
                    <a:lnTo>
                      <a:pt x="151" y="229"/>
                    </a:lnTo>
                    <a:lnTo>
                      <a:pt x="172" y="219"/>
                    </a:lnTo>
                    <a:lnTo>
                      <a:pt x="189" y="204"/>
                    </a:lnTo>
                    <a:lnTo>
                      <a:pt x="206" y="188"/>
                    </a:lnTo>
                    <a:lnTo>
                      <a:pt x="216" y="171"/>
                    </a:lnTo>
                    <a:lnTo>
                      <a:pt x="223" y="152"/>
                    </a:lnTo>
                    <a:lnTo>
                      <a:pt x="226" y="131"/>
                    </a:lnTo>
                    <a:lnTo>
                      <a:pt x="223" y="109"/>
                    </a:lnTo>
                    <a:lnTo>
                      <a:pt x="222" y="104"/>
                    </a:lnTo>
                    <a:lnTo>
                      <a:pt x="219" y="98"/>
                    </a:lnTo>
                    <a:lnTo>
                      <a:pt x="213" y="95"/>
                    </a:lnTo>
                    <a:lnTo>
                      <a:pt x="207" y="95"/>
                    </a:lnTo>
                    <a:lnTo>
                      <a:pt x="201" y="96"/>
                    </a:lnTo>
                    <a:lnTo>
                      <a:pt x="197" y="99"/>
                    </a:lnTo>
                    <a:lnTo>
                      <a:pt x="194" y="105"/>
                    </a:lnTo>
                    <a:lnTo>
                      <a:pt x="192" y="111"/>
                    </a:lnTo>
                    <a:lnTo>
                      <a:pt x="191" y="127"/>
                    </a:lnTo>
                    <a:lnTo>
                      <a:pt x="188" y="142"/>
                    </a:lnTo>
                    <a:lnTo>
                      <a:pt x="182" y="158"/>
                    </a:lnTo>
                    <a:lnTo>
                      <a:pt x="173" y="171"/>
                    </a:lnTo>
                    <a:lnTo>
                      <a:pt x="162" y="183"/>
                    </a:lnTo>
                    <a:lnTo>
                      <a:pt x="147" y="191"/>
                    </a:lnTo>
                    <a:lnTo>
                      <a:pt x="131" y="197"/>
                    </a:lnTo>
                    <a:lnTo>
                      <a:pt x="110" y="200"/>
                    </a:lnTo>
                    <a:lnTo>
                      <a:pt x="90" y="197"/>
                    </a:lnTo>
                    <a:lnTo>
                      <a:pt x="74" y="190"/>
                    </a:lnTo>
                    <a:lnTo>
                      <a:pt x="60" y="177"/>
                    </a:lnTo>
                    <a:lnTo>
                      <a:pt x="51" y="161"/>
                    </a:lnTo>
                    <a:lnTo>
                      <a:pt x="44" y="144"/>
                    </a:lnTo>
                    <a:lnTo>
                      <a:pt x="38" y="124"/>
                    </a:lnTo>
                    <a:lnTo>
                      <a:pt x="34" y="105"/>
                    </a:lnTo>
                    <a:lnTo>
                      <a:pt x="32" y="86"/>
                    </a:lnTo>
                    <a:lnTo>
                      <a:pt x="32" y="76"/>
                    </a:lnTo>
                    <a:lnTo>
                      <a:pt x="35" y="66"/>
                    </a:lnTo>
                    <a:lnTo>
                      <a:pt x="41" y="56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63" y="32"/>
                    </a:lnTo>
                    <a:lnTo>
                      <a:pt x="74" y="26"/>
                    </a:lnTo>
                    <a:lnTo>
                      <a:pt x="84" y="25"/>
                    </a:lnTo>
                    <a:lnTo>
                      <a:pt x="87" y="25"/>
                    </a:lnTo>
                    <a:lnTo>
                      <a:pt x="94" y="23"/>
                    </a:lnTo>
                    <a:lnTo>
                      <a:pt x="106" y="25"/>
                    </a:lnTo>
                    <a:lnTo>
                      <a:pt x="119" y="26"/>
                    </a:lnTo>
                    <a:lnTo>
                      <a:pt x="126" y="25"/>
                    </a:lnTo>
                    <a:lnTo>
                      <a:pt x="131" y="19"/>
                    </a:lnTo>
                    <a:lnTo>
                      <a:pt x="129" y="1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31"/>
              <p:cNvSpPr>
                <a:spLocks/>
              </p:cNvSpPr>
              <p:nvPr/>
            </p:nvSpPr>
            <p:spPr bwMode="auto">
              <a:xfrm>
                <a:off x="8412" y="4892"/>
                <a:ext cx="93" cy="90"/>
              </a:xfrm>
              <a:custGeom>
                <a:avLst/>
                <a:gdLst>
                  <a:gd name="T0" fmla="*/ 60 w 279"/>
                  <a:gd name="T1" fmla="*/ 8 h 270"/>
                  <a:gd name="T2" fmla="*/ 34 w 279"/>
                  <a:gd name="T3" fmla="*/ 27 h 270"/>
                  <a:gd name="T4" fmla="*/ 15 w 279"/>
                  <a:gd name="T5" fmla="*/ 50 h 270"/>
                  <a:gd name="T6" fmla="*/ 3 w 279"/>
                  <a:gd name="T7" fmla="*/ 80 h 270"/>
                  <a:gd name="T8" fmla="*/ 0 w 279"/>
                  <a:gd name="T9" fmla="*/ 112 h 270"/>
                  <a:gd name="T10" fmla="*/ 6 w 279"/>
                  <a:gd name="T11" fmla="*/ 145 h 270"/>
                  <a:gd name="T12" fmla="*/ 18 w 279"/>
                  <a:gd name="T13" fmla="*/ 175 h 270"/>
                  <a:gd name="T14" fmla="*/ 37 w 279"/>
                  <a:gd name="T15" fmla="*/ 204 h 270"/>
                  <a:gd name="T16" fmla="*/ 65 w 279"/>
                  <a:gd name="T17" fmla="*/ 231 h 270"/>
                  <a:gd name="T18" fmla="*/ 101 w 279"/>
                  <a:gd name="T19" fmla="*/ 257 h 270"/>
                  <a:gd name="T20" fmla="*/ 142 w 279"/>
                  <a:gd name="T21" fmla="*/ 270 h 270"/>
                  <a:gd name="T22" fmla="*/ 185 w 279"/>
                  <a:gd name="T23" fmla="*/ 263 h 270"/>
                  <a:gd name="T24" fmla="*/ 219 w 279"/>
                  <a:gd name="T25" fmla="*/ 240 h 270"/>
                  <a:gd name="T26" fmla="*/ 244 w 279"/>
                  <a:gd name="T27" fmla="*/ 215 h 270"/>
                  <a:gd name="T28" fmla="*/ 263 w 279"/>
                  <a:gd name="T29" fmla="*/ 188 h 270"/>
                  <a:gd name="T30" fmla="*/ 276 w 279"/>
                  <a:gd name="T31" fmla="*/ 158 h 270"/>
                  <a:gd name="T32" fmla="*/ 279 w 279"/>
                  <a:gd name="T33" fmla="*/ 133 h 270"/>
                  <a:gd name="T34" fmla="*/ 273 w 279"/>
                  <a:gd name="T35" fmla="*/ 120 h 270"/>
                  <a:gd name="T36" fmla="*/ 258 w 279"/>
                  <a:gd name="T37" fmla="*/ 116 h 270"/>
                  <a:gd name="T38" fmla="*/ 245 w 279"/>
                  <a:gd name="T39" fmla="*/ 122 h 270"/>
                  <a:gd name="T40" fmla="*/ 241 w 279"/>
                  <a:gd name="T41" fmla="*/ 132 h 270"/>
                  <a:gd name="T42" fmla="*/ 235 w 279"/>
                  <a:gd name="T43" fmla="*/ 151 h 270"/>
                  <a:gd name="T44" fmla="*/ 220 w 279"/>
                  <a:gd name="T45" fmla="*/ 176 h 270"/>
                  <a:gd name="T46" fmla="*/ 198 w 279"/>
                  <a:gd name="T47" fmla="*/ 201 h 270"/>
                  <a:gd name="T48" fmla="*/ 154 w 279"/>
                  <a:gd name="T49" fmla="*/ 211 h 270"/>
                  <a:gd name="T50" fmla="*/ 100 w 279"/>
                  <a:gd name="T51" fmla="*/ 197 h 270"/>
                  <a:gd name="T52" fmla="*/ 59 w 279"/>
                  <a:gd name="T53" fmla="*/ 162 h 270"/>
                  <a:gd name="T54" fmla="*/ 40 w 279"/>
                  <a:gd name="T55" fmla="*/ 113 h 270"/>
                  <a:gd name="T56" fmla="*/ 44 w 279"/>
                  <a:gd name="T57" fmla="*/ 73 h 270"/>
                  <a:gd name="T58" fmla="*/ 60 w 279"/>
                  <a:gd name="T59" fmla="*/ 50 h 270"/>
                  <a:gd name="T60" fmla="*/ 81 w 279"/>
                  <a:gd name="T61" fmla="*/ 30 h 270"/>
                  <a:gd name="T62" fmla="*/ 103 w 279"/>
                  <a:gd name="T63" fmla="*/ 16 h 270"/>
                  <a:gd name="T64" fmla="*/ 109 w 279"/>
                  <a:gd name="T65" fmla="*/ 4 h 270"/>
                  <a:gd name="T66" fmla="*/ 88 w 279"/>
                  <a:gd name="T67" fmla="*/ 0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270"/>
                  <a:gd name="T104" fmla="*/ 279 w 279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270">
                    <a:moveTo>
                      <a:pt x="75" y="3"/>
                    </a:moveTo>
                    <a:lnTo>
                      <a:pt x="60" y="8"/>
                    </a:lnTo>
                    <a:lnTo>
                      <a:pt x="47" y="17"/>
                    </a:lnTo>
                    <a:lnTo>
                      <a:pt x="34" y="27"/>
                    </a:lnTo>
                    <a:lnTo>
                      <a:pt x="24" y="39"/>
                    </a:lnTo>
                    <a:lnTo>
                      <a:pt x="15" y="50"/>
                    </a:lnTo>
                    <a:lnTo>
                      <a:pt x="7" y="64"/>
                    </a:lnTo>
                    <a:lnTo>
                      <a:pt x="3" y="80"/>
                    </a:lnTo>
                    <a:lnTo>
                      <a:pt x="0" y="96"/>
                    </a:lnTo>
                    <a:lnTo>
                      <a:pt x="0" y="112"/>
                    </a:lnTo>
                    <a:lnTo>
                      <a:pt x="2" y="129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5"/>
                    </a:lnTo>
                    <a:lnTo>
                      <a:pt x="27" y="189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1"/>
                    </a:lnTo>
                    <a:lnTo>
                      <a:pt x="82" y="244"/>
                    </a:lnTo>
                    <a:lnTo>
                      <a:pt x="101" y="257"/>
                    </a:lnTo>
                    <a:lnTo>
                      <a:pt x="122" y="266"/>
                    </a:lnTo>
                    <a:lnTo>
                      <a:pt x="142" y="270"/>
                    </a:lnTo>
                    <a:lnTo>
                      <a:pt x="165" y="270"/>
                    </a:lnTo>
                    <a:lnTo>
                      <a:pt x="185" y="263"/>
                    </a:lnTo>
                    <a:lnTo>
                      <a:pt x="206" y="250"/>
                    </a:lnTo>
                    <a:lnTo>
                      <a:pt x="219" y="240"/>
                    </a:lnTo>
                    <a:lnTo>
                      <a:pt x="232" y="228"/>
                    </a:lnTo>
                    <a:lnTo>
                      <a:pt x="244" y="215"/>
                    </a:lnTo>
                    <a:lnTo>
                      <a:pt x="254" y="202"/>
                    </a:lnTo>
                    <a:lnTo>
                      <a:pt x="263" y="188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79" y="133"/>
                    </a:lnTo>
                    <a:lnTo>
                      <a:pt x="278" y="126"/>
                    </a:lnTo>
                    <a:lnTo>
                      <a:pt x="273" y="120"/>
                    </a:lnTo>
                    <a:lnTo>
                      <a:pt x="266" y="116"/>
                    </a:lnTo>
                    <a:lnTo>
                      <a:pt x="258" y="116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1" y="129"/>
                    </a:lnTo>
                    <a:lnTo>
                      <a:pt x="241" y="132"/>
                    </a:lnTo>
                    <a:lnTo>
                      <a:pt x="238" y="139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0" y="176"/>
                    </a:lnTo>
                    <a:lnTo>
                      <a:pt x="210" y="191"/>
                    </a:lnTo>
                    <a:lnTo>
                      <a:pt x="198" y="201"/>
                    </a:lnTo>
                    <a:lnTo>
                      <a:pt x="182" y="210"/>
                    </a:lnTo>
                    <a:lnTo>
                      <a:pt x="154" y="211"/>
                    </a:lnTo>
                    <a:lnTo>
                      <a:pt x="126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2"/>
                    </a:lnTo>
                    <a:lnTo>
                      <a:pt x="46" y="139"/>
                    </a:lnTo>
                    <a:lnTo>
                      <a:pt x="40" y="113"/>
                    </a:lnTo>
                    <a:lnTo>
                      <a:pt x="40" y="86"/>
                    </a:lnTo>
                    <a:lnTo>
                      <a:pt x="44" y="73"/>
                    </a:lnTo>
                    <a:lnTo>
                      <a:pt x="50" y="62"/>
                    </a:lnTo>
                    <a:lnTo>
                      <a:pt x="60" y="50"/>
                    </a:lnTo>
                    <a:lnTo>
                      <a:pt x="71" y="39"/>
                    </a:lnTo>
                    <a:lnTo>
                      <a:pt x="81" y="30"/>
                    </a:lnTo>
                    <a:lnTo>
                      <a:pt x="93" y="21"/>
                    </a:lnTo>
                    <a:lnTo>
                      <a:pt x="103" y="16"/>
                    </a:lnTo>
                    <a:lnTo>
                      <a:pt x="112" y="11"/>
                    </a:lnTo>
                    <a:lnTo>
                      <a:pt x="109" y="4"/>
                    </a:lnTo>
                    <a:lnTo>
                      <a:pt x="100" y="0"/>
                    </a:lnTo>
                    <a:lnTo>
                      <a:pt x="88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32"/>
              <p:cNvSpPr>
                <a:spLocks/>
              </p:cNvSpPr>
              <p:nvPr/>
            </p:nvSpPr>
            <p:spPr bwMode="auto">
              <a:xfrm>
                <a:off x="8347" y="4786"/>
                <a:ext cx="24" cy="25"/>
              </a:xfrm>
              <a:custGeom>
                <a:avLst/>
                <a:gdLst>
                  <a:gd name="T0" fmla="*/ 7 w 72"/>
                  <a:gd name="T1" fmla="*/ 65 h 75"/>
                  <a:gd name="T2" fmla="*/ 15 w 72"/>
                  <a:gd name="T3" fmla="*/ 72 h 75"/>
                  <a:gd name="T4" fmla="*/ 25 w 72"/>
                  <a:gd name="T5" fmla="*/ 75 h 75"/>
                  <a:gd name="T6" fmla="*/ 32 w 72"/>
                  <a:gd name="T7" fmla="*/ 75 h 75"/>
                  <a:gd name="T8" fmla="*/ 37 w 72"/>
                  <a:gd name="T9" fmla="*/ 73 h 75"/>
                  <a:gd name="T10" fmla="*/ 39 w 72"/>
                  <a:gd name="T11" fmla="*/ 72 h 75"/>
                  <a:gd name="T12" fmla="*/ 47 w 72"/>
                  <a:gd name="T13" fmla="*/ 71 h 75"/>
                  <a:gd name="T14" fmla="*/ 56 w 72"/>
                  <a:gd name="T15" fmla="*/ 66 h 75"/>
                  <a:gd name="T16" fmla="*/ 64 w 72"/>
                  <a:gd name="T17" fmla="*/ 60 h 75"/>
                  <a:gd name="T18" fmla="*/ 69 w 72"/>
                  <a:gd name="T19" fmla="*/ 56 h 75"/>
                  <a:gd name="T20" fmla="*/ 72 w 72"/>
                  <a:gd name="T21" fmla="*/ 52 h 75"/>
                  <a:gd name="T22" fmla="*/ 72 w 72"/>
                  <a:gd name="T23" fmla="*/ 49 h 75"/>
                  <a:gd name="T24" fmla="*/ 70 w 72"/>
                  <a:gd name="T25" fmla="*/ 45 h 75"/>
                  <a:gd name="T26" fmla="*/ 67 w 72"/>
                  <a:gd name="T27" fmla="*/ 40 h 75"/>
                  <a:gd name="T28" fmla="*/ 63 w 72"/>
                  <a:gd name="T29" fmla="*/ 39 h 75"/>
                  <a:gd name="T30" fmla="*/ 59 w 72"/>
                  <a:gd name="T31" fmla="*/ 38 h 75"/>
                  <a:gd name="T32" fmla="*/ 54 w 72"/>
                  <a:gd name="T33" fmla="*/ 39 h 75"/>
                  <a:gd name="T34" fmla="*/ 48 w 72"/>
                  <a:gd name="T35" fmla="*/ 42 h 75"/>
                  <a:gd name="T36" fmla="*/ 39 w 72"/>
                  <a:gd name="T37" fmla="*/ 46 h 75"/>
                  <a:gd name="T38" fmla="*/ 32 w 72"/>
                  <a:gd name="T39" fmla="*/ 50 h 75"/>
                  <a:gd name="T40" fmla="*/ 29 w 72"/>
                  <a:gd name="T41" fmla="*/ 52 h 75"/>
                  <a:gd name="T42" fmla="*/ 26 w 72"/>
                  <a:gd name="T43" fmla="*/ 43 h 75"/>
                  <a:gd name="T44" fmla="*/ 20 w 72"/>
                  <a:gd name="T45" fmla="*/ 25 h 75"/>
                  <a:gd name="T46" fmla="*/ 12 w 72"/>
                  <a:gd name="T47" fmla="*/ 7 h 75"/>
                  <a:gd name="T48" fmla="*/ 1 w 72"/>
                  <a:gd name="T49" fmla="*/ 0 h 75"/>
                  <a:gd name="T50" fmla="*/ 0 w 72"/>
                  <a:gd name="T51" fmla="*/ 17 h 75"/>
                  <a:gd name="T52" fmla="*/ 3 w 72"/>
                  <a:gd name="T53" fmla="*/ 39 h 75"/>
                  <a:gd name="T54" fmla="*/ 6 w 72"/>
                  <a:gd name="T55" fmla="*/ 58 h 75"/>
                  <a:gd name="T56" fmla="*/ 7 w 72"/>
                  <a:gd name="T57" fmla="*/ 65 h 7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"/>
                  <a:gd name="T88" fmla="*/ 0 h 75"/>
                  <a:gd name="T89" fmla="*/ 72 w 72"/>
                  <a:gd name="T90" fmla="*/ 75 h 7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9" y="72"/>
                    </a:lnTo>
                    <a:lnTo>
                      <a:pt x="47" y="71"/>
                    </a:lnTo>
                    <a:lnTo>
                      <a:pt x="56" y="66"/>
                    </a:lnTo>
                    <a:lnTo>
                      <a:pt x="64" y="60"/>
                    </a:lnTo>
                    <a:lnTo>
                      <a:pt x="69" y="56"/>
                    </a:lnTo>
                    <a:lnTo>
                      <a:pt x="72" y="52"/>
                    </a:lnTo>
                    <a:lnTo>
                      <a:pt x="72" y="49"/>
                    </a:lnTo>
                    <a:lnTo>
                      <a:pt x="70" y="45"/>
                    </a:lnTo>
                    <a:lnTo>
                      <a:pt x="67" y="40"/>
                    </a:lnTo>
                    <a:lnTo>
                      <a:pt x="63" y="39"/>
                    </a:lnTo>
                    <a:lnTo>
                      <a:pt x="59" y="38"/>
                    </a:lnTo>
                    <a:lnTo>
                      <a:pt x="54" y="39"/>
                    </a:lnTo>
                    <a:lnTo>
                      <a:pt x="48" y="42"/>
                    </a:lnTo>
                    <a:lnTo>
                      <a:pt x="39" y="46"/>
                    </a:lnTo>
                    <a:lnTo>
                      <a:pt x="32" y="50"/>
                    </a:lnTo>
                    <a:lnTo>
                      <a:pt x="29" y="52"/>
                    </a:lnTo>
                    <a:lnTo>
                      <a:pt x="26" y="43"/>
                    </a:lnTo>
                    <a:lnTo>
                      <a:pt x="20" y="25"/>
                    </a:lnTo>
                    <a:lnTo>
                      <a:pt x="12" y="7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3" y="39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33"/>
              <p:cNvSpPr>
                <a:spLocks/>
              </p:cNvSpPr>
              <p:nvPr/>
            </p:nvSpPr>
            <p:spPr bwMode="auto">
              <a:xfrm>
                <a:off x="8370" y="4780"/>
                <a:ext cx="23" cy="20"/>
              </a:xfrm>
              <a:custGeom>
                <a:avLst/>
                <a:gdLst>
                  <a:gd name="T0" fmla="*/ 15 w 70"/>
                  <a:gd name="T1" fmla="*/ 53 h 59"/>
                  <a:gd name="T2" fmla="*/ 16 w 70"/>
                  <a:gd name="T3" fmla="*/ 55 h 59"/>
                  <a:gd name="T4" fmla="*/ 20 w 70"/>
                  <a:gd name="T5" fmla="*/ 57 h 59"/>
                  <a:gd name="T6" fmla="*/ 25 w 70"/>
                  <a:gd name="T7" fmla="*/ 59 h 59"/>
                  <a:gd name="T8" fmla="*/ 26 w 70"/>
                  <a:gd name="T9" fmla="*/ 59 h 59"/>
                  <a:gd name="T10" fmla="*/ 35 w 70"/>
                  <a:gd name="T11" fmla="*/ 59 h 59"/>
                  <a:gd name="T12" fmla="*/ 45 w 70"/>
                  <a:gd name="T13" fmla="*/ 56 h 59"/>
                  <a:gd name="T14" fmla="*/ 54 w 70"/>
                  <a:gd name="T15" fmla="*/ 55 h 59"/>
                  <a:gd name="T16" fmla="*/ 63 w 70"/>
                  <a:gd name="T17" fmla="*/ 50 h 59"/>
                  <a:gd name="T18" fmla="*/ 66 w 70"/>
                  <a:gd name="T19" fmla="*/ 47 h 59"/>
                  <a:gd name="T20" fmla="*/ 69 w 70"/>
                  <a:gd name="T21" fmla="*/ 44 h 59"/>
                  <a:gd name="T22" fmla="*/ 70 w 70"/>
                  <a:gd name="T23" fmla="*/ 40 h 59"/>
                  <a:gd name="T24" fmla="*/ 69 w 70"/>
                  <a:gd name="T25" fmla="*/ 37 h 59"/>
                  <a:gd name="T26" fmla="*/ 56 w 70"/>
                  <a:gd name="T27" fmla="*/ 32 h 59"/>
                  <a:gd name="T28" fmla="*/ 42 w 70"/>
                  <a:gd name="T29" fmla="*/ 33 h 59"/>
                  <a:gd name="T30" fmla="*/ 32 w 70"/>
                  <a:gd name="T31" fmla="*/ 37 h 59"/>
                  <a:gd name="T32" fmla="*/ 28 w 70"/>
                  <a:gd name="T33" fmla="*/ 40 h 59"/>
                  <a:gd name="T34" fmla="*/ 20 w 70"/>
                  <a:gd name="T35" fmla="*/ 30 h 59"/>
                  <a:gd name="T36" fmla="*/ 16 w 70"/>
                  <a:gd name="T37" fmla="*/ 14 h 59"/>
                  <a:gd name="T38" fmla="*/ 10 w 70"/>
                  <a:gd name="T39" fmla="*/ 3 h 59"/>
                  <a:gd name="T40" fmla="*/ 3 w 70"/>
                  <a:gd name="T41" fmla="*/ 0 h 59"/>
                  <a:gd name="T42" fmla="*/ 0 w 70"/>
                  <a:gd name="T43" fmla="*/ 19 h 59"/>
                  <a:gd name="T44" fmla="*/ 4 w 70"/>
                  <a:gd name="T45" fmla="*/ 36 h 59"/>
                  <a:gd name="T46" fmla="*/ 12 w 70"/>
                  <a:gd name="T47" fmla="*/ 49 h 59"/>
                  <a:gd name="T48" fmla="*/ 15 w 70"/>
                  <a:gd name="T49" fmla="*/ 53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59"/>
                  <a:gd name="T77" fmla="*/ 70 w 70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59">
                    <a:moveTo>
                      <a:pt x="15" y="53"/>
                    </a:moveTo>
                    <a:lnTo>
                      <a:pt x="16" y="55"/>
                    </a:lnTo>
                    <a:lnTo>
                      <a:pt x="20" y="57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35" y="59"/>
                    </a:lnTo>
                    <a:lnTo>
                      <a:pt x="45" y="56"/>
                    </a:lnTo>
                    <a:lnTo>
                      <a:pt x="54" y="55"/>
                    </a:lnTo>
                    <a:lnTo>
                      <a:pt x="63" y="50"/>
                    </a:lnTo>
                    <a:lnTo>
                      <a:pt x="66" y="47"/>
                    </a:lnTo>
                    <a:lnTo>
                      <a:pt x="69" y="44"/>
                    </a:lnTo>
                    <a:lnTo>
                      <a:pt x="70" y="40"/>
                    </a:lnTo>
                    <a:lnTo>
                      <a:pt x="69" y="37"/>
                    </a:lnTo>
                    <a:lnTo>
                      <a:pt x="56" y="32"/>
                    </a:lnTo>
                    <a:lnTo>
                      <a:pt x="42" y="33"/>
                    </a:lnTo>
                    <a:lnTo>
                      <a:pt x="32" y="37"/>
                    </a:lnTo>
                    <a:lnTo>
                      <a:pt x="28" y="40"/>
                    </a:lnTo>
                    <a:lnTo>
                      <a:pt x="20" y="30"/>
                    </a:lnTo>
                    <a:lnTo>
                      <a:pt x="16" y="14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19"/>
                    </a:lnTo>
                    <a:lnTo>
                      <a:pt x="4" y="36"/>
                    </a:lnTo>
                    <a:lnTo>
                      <a:pt x="12" y="49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34"/>
              <p:cNvSpPr>
                <a:spLocks/>
              </p:cNvSpPr>
              <p:nvPr/>
            </p:nvSpPr>
            <p:spPr bwMode="auto">
              <a:xfrm>
                <a:off x="8390" y="4771"/>
                <a:ext cx="22" cy="20"/>
              </a:xfrm>
              <a:custGeom>
                <a:avLst/>
                <a:gdLst>
                  <a:gd name="T0" fmla="*/ 4 w 65"/>
                  <a:gd name="T1" fmla="*/ 46 h 60"/>
                  <a:gd name="T2" fmla="*/ 9 w 65"/>
                  <a:gd name="T3" fmla="*/ 56 h 60"/>
                  <a:gd name="T4" fmla="*/ 21 w 65"/>
                  <a:gd name="T5" fmla="*/ 60 h 60"/>
                  <a:gd name="T6" fmla="*/ 31 w 65"/>
                  <a:gd name="T7" fmla="*/ 60 h 60"/>
                  <a:gd name="T8" fmla="*/ 35 w 65"/>
                  <a:gd name="T9" fmla="*/ 60 h 60"/>
                  <a:gd name="T10" fmla="*/ 44 w 65"/>
                  <a:gd name="T11" fmla="*/ 57 h 60"/>
                  <a:gd name="T12" fmla="*/ 54 w 65"/>
                  <a:gd name="T13" fmla="*/ 51 h 60"/>
                  <a:gd name="T14" fmla="*/ 62 w 65"/>
                  <a:gd name="T15" fmla="*/ 46 h 60"/>
                  <a:gd name="T16" fmla="*/ 65 w 65"/>
                  <a:gd name="T17" fmla="*/ 40 h 60"/>
                  <a:gd name="T18" fmla="*/ 63 w 65"/>
                  <a:gd name="T19" fmla="*/ 36 h 60"/>
                  <a:gd name="T20" fmla="*/ 60 w 65"/>
                  <a:gd name="T21" fmla="*/ 34 h 60"/>
                  <a:gd name="T22" fmla="*/ 56 w 65"/>
                  <a:gd name="T23" fmla="*/ 33 h 60"/>
                  <a:gd name="T24" fmla="*/ 51 w 65"/>
                  <a:gd name="T25" fmla="*/ 33 h 60"/>
                  <a:gd name="T26" fmla="*/ 26 w 65"/>
                  <a:gd name="T27" fmla="*/ 37 h 60"/>
                  <a:gd name="T28" fmla="*/ 24 w 65"/>
                  <a:gd name="T29" fmla="*/ 30 h 60"/>
                  <a:gd name="T30" fmla="*/ 18 w 65"/>
                  <a:gd name="T31" fmla="*/ 15 h 60"/>
                  <a:gd name="T32" fmla="*/ 9 w 65"/>
                  <a:gd name="T33" fmla="*/ 2 h 60"/>
                  <a:gd name="T34" fmla="*/ 0 w 65"/>
                  <a:gd name="T35" fmla="*/ 0 h 60"/>
                  <a:gd name="T36" fmla="*/ 0 w 65"/>
                  <a:gd name="T37" fmla="*/ 14 h 60"/>
                  <a:gd name="T38" fmla="*/ 2 w 65"/>
                  <a:gd name="T39" fmla="*/ 30 h 60"/>
                  <a:gd name="T40" fmla="*/ 3 w 65"/>
                  <a:gd name="T41" fmla="*/ 41 h 60"/>
                  <a:gd name="T42" fmla="*/ 4 w 65"/>
                  <a:gd name="T43" fmla="*/ 46 h 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0"/>
                  <a:gd name="T68" fmla="*/ 65 w 65"/>
                  <a:gd name="T69" fmla="*/ 60 h 6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0">
                    <a:moveTo>
                      <a:pt x="4" y="46"/>
                    </a:moveTo>
                    <a:lnTo>
                      <a:pt x="9" y="56"/>
                    </a:lnTo>
                    <a:lnTo>
                      <a:pt x="21" y="60"/>
                    </a:lnTo>
                    <a:lnTo>
                      <a:pt x="31" y="60"/>
                    </a:lnTo>
                    <a:lnTo>
                      <a:pt x="35" y="60"/>
                    </a:lnTo>
                    <a:lnTo>
                      <a:pt x="44" y="57"/>
                    </a:lnTo>
                    <a:lnTo>
                      <a:pt x="54" y="51"/>
                    </a:lnTo>
                    <a:lnTo>
                      <a:pt x="62" y="46"/>
                    </a:lnTo>
                    <a:lnTo>
                      <a:pt x="65" y="40"/>
                    </a:lnTo>
                    <a:lnTo>
                      <a:pt x="63" y="36"/>
                    </a:lnTo>
                    <a:lnTo>
                      <a:pt x="60" y="34"/>
                    </a:lnTo>
                    <a:lnTo>
                      <a:pt x="56" y="33"/>
                    </a:lnTo>
                    <a:lnTo>
                      <a:pt x="51" y="33"/>
                    </a:lnTo>
                    <a:lnTo>
                      <a:pt x="26" y="37"/>
                    </a:lnTo>
                    <a:lnTo>
                      <a:pt x="24" y="30"/>
                    </a:lnTo>
                    <a:lnTo>
                      <a:pt x="18" y="1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30"/>
                    </a:lnTo>
                    <a:lnTo>
                      <a:pt x="3" y="41"/>
                    </a:lnTo>
                    <a:lnTo>
                      <a:pt x="4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35"/>
              <p:cNvSpPr>
                <a:spLocks/>
              </p:cNvSpPr>
              <p:nvPr/>
            </p:nvSpPr>
            <p:spPr bwMode="auto">
              <a:xfrm>
                <a:off x="8362" y="4825"/>
                <a:ext cx="23" cy="16"/>
              </a:xfrm>
              <a:custGeom>
                <a:avLst/>
                <a:gdLst>
                  <a:gd name="T0" fmla="*/ 9 w 69"/>
                  <a:gd name="T1" fmla="*/ 46 h 47"/>
                  <a:gd name="T2" fmla="*/ 12 w 69"/>
                  <a:gd name="T3" fmla="*/ 47 h 47"/>
                  <a:gd name="T4" fmla="*/ 16 w 69"/>
                  <a:gd name="T5" fmla="*/ 47 h 47"/>
                  <a:gd name="T6" fmla="*/ 22 w 69"/>
                  <a:gd name="T7" fmla="*/ 47 h 47"/>
                  <a:gd name="T8" fmla="*/ 23 w 69"/>
                  <a:gd name="T9" fmla="*/ 47 h 47"/>
                  <a:gd name="T10" fmla="*/ 31 w 69"/>
                  <a:gd name="T11" fmla="*/ 46 h 47"/>
                  <a:gd name="T12" fmla="*/ 40 w 69"/>
                  <a:gd name="T13" fmla="*/ 45 h 47"/>
                  <a:gd name="T14" fmla="*/ 48 w 69"/>
                  <a:gd name="T15" fmla="*/ 42 h 47"/>
                  <a:gd name="T16" fmla="*/ 56 w 69"/>
                  <a:gd name="T17" fmla="*/ 37 h 47"/>
                  <a:gd name="T18" fmla="*/ 63 w 69"/>
                  <a:gd name="T19" fmla="*/ 34 h 47"/>
                  <a:gd name="T20" fmla="*/ 67 w 69"/>
                  <a:gd name="T21" fmla="*/ 30 h 47"/>
                  <a:gd name="T22" fmla="*/ 69 w 69"/>
                  <a:gd name="T23" fmla="*/ 26 h 47"/>
                  <a:gd name="T24" fmla="*/ 66 w 69"/>
                  <a:gd name="T25" fmla="*/ 20 h 47"/>
                  <a:gd name="T26" fmla="*/ 62 w 69"/>
                  <a:gd name="T27" fmla="*/ 17 h 47"/>
                  <a:gd name="T28" fmla="*/ 56 w 69"/>
                  <a:gd name="T29" fmla="*/ 17 h 47"/>
                  <a:gd name="T30" fmla="*/ 48 w 69"/>
                  <a:gd name="T31" fmla="*/ 17 h 47"/>
                  <a:gd name="T32" fmla="*/ 40 w 69"/>
                  <a:gd name="T33" fmla="*/ 19 h 47"/>
                  <a:gd name="T34" fmla="*/ 32 w 69"/>
                  <a:gd name="T35" fmla="*/ 22 h 47"/>
                  <a:gd name="T36" fmla="*/ 26 w 69"/>
                  <a:gd name="T37" fmla="*/ 23 h 47"/>
                  <a:gd name="T38" fmla="*/ 22 w 69"/>
                  <a:gd name="T39" fmla="*/ 26 h 47"/>
                  <a:gd name="T40" fmla="*/ 20 w 69"/>
                  <a:gd name="T41" fmla="*/ 26 h 47"/>
                  <a:gd name="T42" fmla="*/ 19 w 69"/>
                  <a:gd name="T43" fmla="*/ 22 h 47"/>
                  <a:gd name="T44" fmla="*/ 16 w 69"/>
                  <a:gd name="T45" fmla="*/ 14 h 47"/>
                  <a:gd name="T46" fmla="*/ 12 w 69"/>
                  <a:gd name="T47" fmla="*/ 7 h 47"/>
                  <a:gd name="T48" fmla="*/ 10 w 69"/>
                  <a:gd name="T49" fmla="*/ 4 h 47"/>
                  <a:gd name="T50" fmla="*/ 7 w 69"/>
                  <a:gd name="T51" fmla="*/ 1 h 47"/>
                  <a:gd name="T52" fmla="*/ 6 w 69"/>
                  <a:gd name="T53" fmla="*/ 0 h 47"/>
                  <a:gd name="T54" fmla="*/ 3 w 69"/>
                  <a:gd name="T55" fmla="*/ 0 h 47"/>
                  <a:gd name="T56" fmla="*/ 0 w 69"/>
                  <a:gd name="T57" fmla="*/ 3 h 47"/>
                  <a:gd name="T58" fmla="*/ 0 w 69"/>
                  <a:gd name="T59" fmla="*/ 11 h 47"/>
                  <a:gd name="T60" fmla="*/ 3 w 69"/>
                  <a:gd name="T61" fmla="*/ 26 h 47"/>
                  <a:gd name="T62" fmla="*/ 7 w 69"/>
                  <a:gd name="T63" fmla="*/ 40 h 47"/>
                  <a:gd name="T64" fmla="*/ 9 w 69"/>
                  <a:gd name="T65" fmla="*/ 46 h 4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47"/>
                  <a:gd name="T101" fmla="*/ 69 w 69"/>
                  <a:gd name="T102" fmla="*/ 47 h 4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47">
                    <a:moveTo>
                      <a:pt x="9" y="46"/>
                    </a:moveTo>
                    <a:lnTo>
                      <a:pt x="12" y="47"/>
                    </a:lnTo>
                    <a:lnTo>
                      <a:pt x="16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31" y="46"/>
                    </a:lnTo>
                    <a:lnTo>
                      <a:pt x="40" y="45"/>
                    </a:lnTo>
                    <a:lnTo>
                      <a:pt x="48" y="42"/>
                    </a:lnTo>
                    <a:lnTo>
                      <a:pt x="56" y="37"/>
                    </a:lnTo>
                    <a:lnTo>
                      <a:pt x="63" y="34"/>
                    </a:lnTo>
                    <a:lnTo>
                      <a:pt x="67" y="30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2" y="17"/>
                    </a:lnTo>
                    <a:lnTo>
                      <a:pt x="56" y="17"/>
                    </a:lnTo>
                    <a:lnTo>
                      <a:pt x="48" y="17"/>
                    </a:lnTo>
                    <a:lnTo>
                      <a:pt x="40" y="19"/>
                    </a:lnTo>
                    <a:lnTo>
                      <a:pt x="32" y="22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6" y="14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" y="26"/>
                    </a:lnTo>
                    <a:lnTo>
                      <a:pt x="7" y="40"/>
                    </a:lnTo>
                    <a:lnTo>
                      <a:pt x="9" y="4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36"/>
              <p:cNvSpPr>
                <a:spLocks/>
              </p:cNvSpPr>
              <p:nvPr/>
            </p:nvSpPr>
            <p:spPr bwMode="auto">
              <a:xfrm>
                <a:off x="8390" y="4813"/>
                <a:ext cx="20" cy="20"/>
              </a:xfrm>
              <a:custGeom>
                <a:avLst/>
                <a:gdLst>
                  <a:gd name="T0" fmla="*/ 13 w 60"/>
                  <a:gd name="T1" fmla="*/ 52 h 58"/>
                  <a:gd name="T2" fmla="*/ 20 w 60"/>
                  <a:gd name="T3" fmla="*/ 55 h 58"/>
                  <a:gd name="T4" fmla="*/ 32 w 60"/>
                  <a:gd name="T5" fmla="*/ 58 h 58"/>
                  <a:gd name="T6" fmla="*/ 45 w 60"/>
                  <a:gd name="T7" fmla="*/ 56 h 58"/>
                  <a:gd name="T8" fmla="*/ 55 w 60"/>
                  <a:gd name="T9" fmla="*/ 50 h 58"/>
                  <a:gd name="T10" fmla="*/ 58 w 60"/>
                  <a:gd name="T11" fmla="*/ 49 h 58"/>
                  <a:gd name="T12" fmla="*/ 60 w 60"/>
                  <a:gd name="T13" fmla="*/ 46 h 58"/>
                  <a:gd name="T14" fmla="*/ 60 w 60"/>
                  <a:gd name="T15" fmla="*/ 42 h 58"/>
                  <a:gd name="T16" fmla="*/ 60 w 60"/>
                  <a:gd name="T17" fmla="*/ 39 h 58"/>
                  <a:gd name="T18" fmla="*/ 58 w 60"/>
                  <a:gd name="T19" fmla="*/ 36 h 58"/>
                  <a:gd name="T20" fmla="*/ 54 w 60"/>
                  <a:gd name="T21" fmla="*/ 33 h 58"/>
                  <a:gd name="T22" fmla="*/ 49 w 60"/>
                  <a:gd name="T23" fmla="*/ 32 h 58"/>
                  <a:gd name="T24" fmla="*/ 45 w 60"/>
                  <a:gd name="T25" fmla="*/ 32 h 58"/>
                  <a:gd name="T26" fmla="*/ 36 w 60"/>
                  <a:gd name="T27" fmla="*/ 35 h 58"/>
                  <a:gd name="T28" fmla="*/ 27 w 60"/>
                  <a:gd name="T29" fmla="*/ 36 h 58"/>
                  <a:gd name="T30" fmla="*/ 20 w 60"/>
                  <a:gd name="T31" fmla="*/ 35 h 58"/>
                  <a:gd name="T32" fmla="*/ 17 w 60"/>
                  <a:gd name="T33" fmla="*/ 35 h 58"/>
                  <a:gd name="T34" fmla="*/ 17 w 60"/>
                  <a:gd name="T35" fmla="*/ 29 h 58"/>
                  <a:gd name="T36" fmla="*/ 17 w 60"/>
                  <a:gd name="T37" fmla="*/ 16 h 58"/>
                  <a:gd name="T38" fmla="*/ 14 w 60"/>
                  <a:gd name="T39" fmla="*/ 3 h 58"/>
                  <a:gd name="T40" fmla="*/ 5 w 60"/>
                  <a:gd name="T41" fmla="*/ 0 h 58"/>
                  <a:gd name="T42" fmla="*/ 1 w 60"/>
                  <a:gd name="T43" fmla="*/ 12 h 58"/>
                  <a:gd name="T44" fmla="*/ 0 w 60"/>
                  <a:gd name="T45" fmla="*/ 26 h 58"/>
                  <a:gd name="T46" fmla="*/ 3 w 60"/>
                  <a:gd name="T47" fmla="*/ 40 h 58"/>
                  <a:gd name="T48" fmla="*/ 13 w 60"/>
                  <a:gd name="T49" fmla="*/ 52 h 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58"/>
                  <a:gd name="T77" fmla="*/ 60 w 60"/>
                  <a:gd name="T78" fmla="*/ 58 h 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58">
                    <a:moveTo>
                      <a:pt x="13" y="52"/>
                    </a:moveTo>
                    <a:lnTo>
                      <a:pt x="20" y="55"/>
                    </a:lnTo>
                    <a:lnTo>
                      <a:pt x="32" y="58"/>
                    </a:lnTo>
                    <a:lnTo>
                      <a:pt x="45" y="56"/>
                    </a:lnTo>
                    <a:lnTo>
                      <a:pt x="55" y="50"/>
                    </a:lnTo>
                    <a:lnTo>
                      <a:pt x="58" y="49"/>
                    </a:lnTo>
                    <a:lnTo>
                      <a:pt x="60" y="46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8" y="36"/>
                    </a:lnTo>
                    <a:lnTo>
                      <a:pt x="54" y="33"/>
                    </a:lnTo>
                    <a:lnTo>
                      <a:pt x="49" y="32"/>
                    </a:lnTo>
                    <a:lnTo>
                      <a:pt x="45" y="32"/>
                    </a:lnTo>
                    <a:lnTo>
                      <a:pt x="36" y="35"/>
                    </a:lnTo>
                    <a:lnTo>
                      <a:pt x="27" y="36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7" y="16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1" y="12"/>
                    </a:lnTo>
                    <a:lnTo>
                      <a:pt x="0" y="26"/>
                    </a:lnTo>
                    <a:lnTo>
                      <a:pt x="3" y="40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37"/>
              <p:cNvSpPr>
                <a:spLocks/>
              </p:cNvSpPr>
              <p:nvPr/>
            </p:nvSpPr>
            <p:spPr bwMode="auto">
              <a:xfrm>
                <a:off x="8411" y="4806"/>
                <a:ext cx="20" cy="18"/>
              </a:xfrm>
              <a:custGeom>
                <a:avLst/>
                <a:gdLst>
                  <a:gd name="T0" fmla="*/ 19 w 59"/>
                  <a:gd name="T1" fmla="*/ 52 h 55"/>
                  <a:gd name="T2" fmla="*/ 31 w 59"/>
                  <a:gd name="T3" fmla="*/ 55 h 55"/>
                  <a:gd name="T4" fmla="*/ 43 w 59"/>
                  <a:gd name="T5" fmla="*/ 54 h 55"/>
                  <a:gd name="T6" fmla="*/ 53 w 59"/>
                  <a:gd name="T7" fmla="*/ 46 h 55"/>
                  <a:gd name="T8" fmla="*/ 59 w 59"/>
                  <a:gd name="T9" fmla="*/ 35 h 55"/>
                  <a:gd name="T10" fmla="*/ 57 w 59"/>
                  <a:gd name="T11" fmla="*/ 31 h 55"/>
                  <a:gd name="T12" fmla="*/ 54 w 59"/>
                  <a:gd name="T13" fmla="*/ 29 h 55"/>
                  <a:gd name="T14" fmla="*/ 49 w 59"/>
                  <a:gd name="T15" fmla="*/ 28 h 55"/>
                  <a:gd name="T16" fmla="*/ 44 w 59"/>
                  <a:gd name="T17" fmla="*/ 29 h 55"/>
                  <a:gd name="T18" fmla="*/ 41 w 59"/>
                  <a:gd name="T19" fmla="*/ 32 h 55"/>
                  <a:gd name="T20" fmla="*/ 38 w 59"/>
                  <a:gd name="T21" fmla="*/ 35 h 55"/>
                  <a:gd name="T22" fmla="*/ 34 w 59"/>
                  <a:gd name="T23" fmla="*/ 36 h 55"/>
                  <a:gd name="T24" fmla="*/ 31 w 59"/>
                  <a:gd name="T25" fmla="*/ 39 h 55"/>
                  <a:gd name="T26" fmla="*/ 28 w 59"/>
                  <a:gd name="T27" fmla="*/ 32 h 55"/>
                  <a:gd name="T28" fmla="*/ 21 w 59"/>
                  <a:gd name="T29" fmla="*/ 18 h 55"/>
                  <a:gd name="T30" fmla="*/ 10 w 59"/>
                  <a:gd name="T31" fmla="*/ 5 h 55"/>
                  <a:gd name="T32" fmla="*/ 0 w 59"/>
                  <a:gd name="T33" fmla="*/ 0 h 55"/>
                  <a:gd name="T34" fmla="*/ 2 w 59"/>
                  <a:gd name="T35" fmla="*/ 18 h 55"/>
                  <a:gd name="T36" fmla="*/ 9 w 59"/>
                  <a:gd name="T37" fmla="*/ 35 h 55"/>
                  <a:gd name="T38" fmla="*/ 16 w 59"/>
                  <a:gd name="T39" fmla="*/ 46 h 55"/>
                  <a:gd name="T40" fmla="*/ 19 w 59"/>
                  <a:gd name="T41" fmla="*/ 5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55"/>
                  <a:gd name="T65" fmla="*/ 59 w 5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55">
                    <a:moveTo>
                      <a:pt x="19" y="52"/>
                    </a:moveTo>
                    <a:lnTo>
                      <a:pt x="31" y="55"/>
                    </a:lnTo>
                    <a:lnTo>
                      <a:pt x="43" y="54"/>
                    </a:lnTo>
                    <a:lnTo>
                      <a:pt x="53" y="46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4" y="29"/>
                    </a:lnTo>
                    <a:lnTo>
                      <a:pt x="49" y="28"/>
                    </a:lnTo>
                    <a:lnTo>
                      <a:pt x="44" y="29"/>
                    </a:lnTo>
                    <a:lnTo>
                      <a:pt x="41" y="32"/>
                    </a:lnTo>
                    <a:lnTo>
                      <a:pt x="38" y="35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2"/>
                    </a:lnTo>
                    <a:lnTo>
                      <a:pt x="21" y="18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2" y="18"/>
                    </a:lnTo>
                    <a:lnTo>
                      <a:pt x="9" y="35"/>
                    </a:lnTo>
                    <a:lnTo>
                      <a:pt x="16" y="46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38"/>
              <p:cNvSpPr>
                <a:spLocks/>
              </p:cNvSpPr>
              <p:nvPr/>
            </p:nvSpPr>
            <p:spPr bwMode="auto">
              <a:xfrm>
                <a:off x="8374" y="4857"/>
                <a:ext cx="27" cy="25"/>
              </a:xfrm>
              <a:custGeom>
                <a:avLst/>
                <a:gdLst>
                  <a:gd name="T0" fmla="*/ 32 w 82"/>
                  <a:gd name="T1" fmla="*/ 75 h 76"/>
                  <a:gd name="T2" fmla="*/ 38 w 82"/>
                  <a:gd name="T3" fmla="*/ 76 h 76"/>
                  <a:gd name="T4" fmla="*/ 44 w 82"/>
                  <a:gd name="T5" fmla="*/ 76 h 76"/>
                  <a:gd name="T6" fmla="*/ 50 w 82"/>
                  <a:gd name="T7" fmla="*/ 76 h 76"/>
                  <a:gd name="T8" fmla="*/ 57 w 82"/>
                  <a:gd name="T9" fmla="*/ 75 h 76"/>
                  <a:gd name="T10" fmla="*/ 61 w 82"/>
                  <a:gd name="T11" fmla="*/ 72 h 76"/>
                  <a:gd name="T12" fmla="*/ 67 w 82"/>
                  <a:gd name="T13" fmla="*/ 67 h 76"/>
                  <a:gd name="T14" fmla="*/ 72 w 82"/>
                  <a:gd name="T15" fmla="*/ 64 h 76"/>
                  <a:gd name="T16" fmla="*/ 76 w 82"/>
                  <a:gd name="T17" fmla="*/ 59 h 76"/>
                  <a:gd name="T18" fmla="*/ 80 w 82"/>
                  <a:gd name="T19" fmla="*/ 56 h 76"/>
                  <a:gd name="T20" fmla="*/ 82 w 82"/>
                  <a:gd name="T21" fmla="*/ 52 h 76"/>
                  <a:gd name="T22" fmla="*/ 82 w 82"/>
                  <a:gd name="T23" fmla="*/ 47 h 76"/>
                  <a:gd name="T24" fmla="*/ 79 w 82"/>
                  <a:gd name="T25" fmla="*/ 43 h 76"/>
                  <a:gd name="T26" fmla="*/ 70 w 82"/>
                  <a:gd name="T27" fmla="*/ 39 h 76"/>
                  <a:gd name="T28" fmla="*/ 63 w 82"/>
                  <a:gd name="T29" fmla="*/ 37 h 76"/>
                  <a:gd name="T30" fmla="*/ 54 w 82"/>
                  <a:gd name="T31" fmla="*/ 39 h 76"/>
                  <a:gd name="T32" fmla="*/ 47 w 82"/>
                  <a:gd name="T33" fmla="*/ 41 h 76"/>
                  <a:gd name="T34" fmla="*/ 39 w 82"/>
                  <a:gd name="T35" fmla="*/ 44 h 76"/>
                  <a:gd name="T36" fmla="*/ 35 w 82"/>
                  <a:gd name="T37" fmla="*/ 49 h 76"/>
                  <a:gd name="T38" fmla="*/ 32 w 82"/>
                  <a:gd name="T39" fmla="*/ 50 h 76"/>
                  <a:gd name="T40" fmla="*/ 30 w 82"/>
                  <a:gd name="T41" fmla="*/ 52 h 76"/>
                  <a:gd name="T42" fmla="*/ 29 w 82"/>
                  <a:gd name="T43" fmla="*/ 43 h 76"/>
                  <a:gd name="T44" fmla="*/ 23 w 82"/>
                  <a:gd name="T45" fmla="*/ 23 h 76"/>
                  <a:gd name="T46" fmla="*/ 14 w 82"/>
                  <a:gd name="T47" fmla="*/ 6 h 76"/>
                  <a:gd name="T48" fmla="*/ 4 w 82"/>
                  <a:gd name="T49" fmla="*/ 0 h 76"/>
                  <a:gd name="T50" fmla="*/ 0 w 82"/>
                  <a:gd name="T51" fmla="*/ 17 h 76"/>
                  <a:gd name="T52" fmla="*/ 0 w 82"/>
                  <a:gd name="T53" fmla="*/ 31 h 76"/>
                  <a:gd name="T54" fmla="*/ 4 w 82"/>
                  <a:gd name="T55" fmla="*/ 44 h 76"/>
                  <a:gd name="T56" fmla="*/ 11 w 82"/>
                  <a:gd name="T57" fmla="*/ 54 h 76"/>
                  <a:gd name="T58" fmla="*/ 19 w 82"/>
                  <a:gd name="T59" fmla="*/ 63 h 76"/>
                  <a:gd name="T60" fmla="*/ 25 w 82"/>
                  <a:gd name="T61" fmla="*/ 70 h 76"/>
                  <a:gd name="T62" fmla="*/ 30 w 82"/>
                  <a:gd name="T63" fmla="*/ 73 h 76"/>
                  <a:gd name="T64" fmla="*/ 32 w 82"/>
                  <a:gd name="T65" fmla="*/ 75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76"/>
                  <a:gd name="T101" fmla="*/ 82 w 82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76">
                    <a:moveTo>
                      <a:pt x="32" y="75"/>
                    </a:moveTo>
                    <a:lnTo>
                      <a:pt x="38" y="76"/>
                    </a:lnTo>
                    <a:lnTo>
                      <a:pt x="44" y="76"/>
                    </a:lnTo>
                    <a:lnTo>
                      <a:pt x="50" y="76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6" y="59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79" y="43"/>
                    </a:lnTo>
                    <a:lnTo>
                      <a:pt x="70" y="39"/>
                    </a:lnTo>
                    <a:lnTo>
                      <a:pt x="63" y="37"/>
                    </a:lnTo>
                    <a:lnTo>
                      <a:pt x="54" y="39"/>
                    </a:lnTo>
                    <a:lnTo>
                      <a:pt x="47" y="41"/>
                    </a:lnTo>
                    <a:lnTo>
                      <a:pt x="39" y="44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0" y="52"/>
                    </a:lnTo>
                    <a:lnTo>
                      <a:pt x="29" y="43"/>
                    </a:lnTo>
                    <a:lnTo>
                      <a:pt x="23" y="23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4" y="44"/>
                    </a:lnTo>
                    <a:lnTo>
                      <a:pt x="11" y="54"/>
                    </a:lnTo>
                    <a:lnTo>
                      <a:pt x="19" y="63"/>
                    </a:lnTo>
                    <a:lnTo>
                      <a:pt x="25" y="70"/>
                    </a:lnTo>
                    <a:lnTo>
                      <a:pt x="30" y="73"/>
                    </a:lnTo>
                    <a:lnTo>
                      <a:pt x="32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39"/>
              <p:cNvSpPr>
                <a:spLocks/>
              </p:cNvSpPr>
              <p:nvPr/>
            </p:nvSpPr>
            <p:spPr bwMode="auto">
              <a:xfrm>
                <a:off x="8404" y="4847"/>
                <a:ext cx="25" cy="22"/>
              </a:xfrm>
              <a:custGeom>
                <a:avLst/>
                <a:gdLst>
                  <a:gd name="T0" fmla="*/ 12 w 75"/>
                  <a:gd name="T1" fmla="*/ 53 h 66"/>
                  <a:gd name="T2" fmla="*/ 15 w 75"/>
                  <a:gd name="T3" fmla="*/ 56 h 66"/>
                  <a:gd name="T4" fmla="*/ 19 w 75"/>
                  <a:gd name="T5" fmla="*/ 60 h 66"/>
                  <a:gd name="T6" fmla="*/ 25 w 75"/>
                  <a:gd name="T7" fmla="*/ 62 h 66"/>
                  <a:gd name="T8" fmla="*/ 27 w 75"/>
                  <a:gd name="T9" fmla="*/ 63 h 66"/>
                  <a:gd name="T10" fmla="*/ 32 w 75"/>
                  <a:gd name="T11" fmla="*/ 65 h 66"/>
                  <a:gd name="T12" fmla="*/ 40 w 75"/>
                  <a:gd name="T13" fmla="*/ 65 h 66"/>
                  <a:gd name="T14" fmla="*/ 49 w 75"/>
                  <a:gd name="T15" fmla="*/ 66 h 66"/>
                  <a:gd name="T16" fmla="*/ 57 w 75"/>
                  <a:gd name="T17" fmla="*/ 65 h 66"/>
                  <a:gd name="T18" fmla="*/ 65 w 75"/>
                  <a:gd name="T19" fmla="*/ 63 h 66"/>
                  <a:gd name="T20" fmla="*/ 71 w 75"/>
                  <a:gd name="T21" fmla="*/ 60 h 66"/>
                  <a:gd name="T22" fmla="*/ 75 w 75"/>
                  <a:gd name="T23" fmla="*/ 55 h 66"/>
                  <a:gd name="T24" fmla="*/ 75 w 75"/>
                  <a:gd name="T25" fmla="*/ 46 h 66"/>
                  <a:gd name="T26" fmla="*/ 72 w 75"/>
                  <a:gd name="T27" fmla="*/ 39 h 66"/>
                  <a:gd name="T28" fmla="*/ 66 w 75"/>
                  <a:gd name="T29" fmla="*/ 35 h 66"/>
                  <a:gd name="T30" fmla="*/ 59 w 75"/>
                  <a:gd name="T31" fmla="*/ 33 h 66"/>
                  <a:gd name="T32" fmla="*/ 50 w 75"/>
                  <a:gd name="T33" fmla="*/ 33 h 66"/>
                  <a:gd name="T34" fmla="*/ 41 w 75"/>
                  <a:gd name="T35" fmla="*/ 35 h 66"/>
                  <a:gd name="T36" fmla="*/ 34 w 75"/>
                  <a:gd name="T37" fmla="*/ 36 h 66"/>
                  <a:gd name="T38" fmla="*/ 28 w 75"/>
                  <a:gd name="T39" fmla="*/ 39 h 66"/>
                  <a:gd name="T40" fmla="*/ 27 w 75"/>
                  <a:gd name="T41" fmla="*/ 39 h 66"/>
                  <a:gd name="T42" fmla="*/ 25 w 75"/>
                  <a:gd name="T43" fmla="*/ 32 h 66"/>
                  <a:gd name="T44" fmla="*/ 19 w 75"/>
                  <a:gd name="T45" fmla="*/ 16 h 66"/>
                  <a:gd name="T46" fmla="*/ 10 w 75"/>
                  <a:gd name="T47" fmla="*/ 3 h 66"/>
                  <a:gd name="T48" fmla="*/ 0 w 75"/>
                  <a:gd name="T49" fmla="*/ 0 h 66"/>
                  <a:gd name="T50" fmla="*/ 0 w 75"/>
                  <a:gd name="T51" fmla="*/ 22 h 66"/>
                  <a:gd name="T52" fmla="*/ 5 w 75"/>
                  <a:gd name="T53" fmla="*/ 39 h 66"/>
                  <a:gd name="T54" fmla="*/ 9 w 75"/>
                  <a:gd name="T55" fmla="*/ 49 h 66"/>
                  <a:gd name="T56" fmla="*/ 12 w 75"/>
                  <a:gd name="T57" fmla="*/ 53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6"/>
                  <a:gd name="T89" fmla="*/ 75 w 75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6">
                    <a:moveTo>
                      <a:pt x="12" y="53"/>
                    </a:moveTo>
                    <a:lnTo>
                      <a:pt x="15" y="56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27" y="63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9" y="66"/>
                    </a:lnTo>
                    <a:lnTo>
                      <a:pt x="57" y="65"/>
                    </a:lnTo>
                    <a:lnTo>
                      <a:pt x="65" y="63"/>
                    </a:lnTo>
                    <a:lnTo>
                      <a:pt x="71" y="60"/>
                    </a:lnTo>
                    <a:lnTo>
                      <a:pt x="75" y="55"/>
                    </a:lnTo>
                    <a:lnTo>
                      <a:pt x="75" y="46"/>
                    </a:lnTo>
                    <a:lnTo>
                      <a:pt x="72" y="39"/>
                    </a:lnTo>
                    <a:lnTo>
                      <a:pt x="66" y="35"/>
                    </a:lnTo>
                    <a:lnTo>
                      <a:pt x="59" y="33"/>
                    </a:lnTo>
                    <a:lnTo>
                      <a:pt x="50" y="33"/>
                    </a:lnTo>
                    <a:lnTo>
                      <a:pt x="41" y="35"/>
                    </a:lnTo>
                    <a:lnTo>
                      <a:pt x="34" y="36"/>
                    </a:lnTo>
                    <a:lnTo>
                      <a:pt x="28" y="39"/>
                    </a:lnTo>
                    <a:lnTo>
                      <a:pt x="27" y="39"/>
                    </a:lnTo>
                    <a:lnTo>
                      <a:pt x="25" y="32"/>
                    </a:lnTo>
                    <a:lnTo>
                      <a:pt x="19" y="16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5" y="39"/>
                    </a:lnTo>
                    <a:lnTo>
                      <a:pt x="9" y="49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40"/>
              <p:cNvSpPr>
                <a:spLocks/>
              </p:cNvSpPr>
              <p:nvPr/>
            </p:nvSpPr>
            <p:spPr bwMode="auto">
              <a:xfrm>
                <a:off x="8434" y="4844"/>
                <a:ext cx="25" cy="21"/>
              </a:xfrm>
              <a:custGeom>
                <a:avLst/>
                <a:gdLst>
                  <a:gd name="T0" fmla="*/ 3 w 75"/>
                  <a:gd name="T1" fmla="*/ 41 h 63"/>
                  <a:gd name="T2" fmla="*/ 4 w 75"/>
                  <a:gd name="T3" fmla="*/ 46 h 63"/>
                  <a:gd name="T4" fmla="*/ 10 w 75"/>
                  <a:gd name="T5" fmla="*/ 50 h 63"/>
                  <a:gd name="T6" fmla="*/ 14 w 75"/>
                  <a:gd name="T7" fmla="*/ 56 h 63"/>
                  <a:gd name="T8" fmla="*/ 16 w 75"/>
                  <a:gd name="T9" fmla="*/ 57 h 63"/>
                  <a:gd name="T10" fmla="*/ 23 w 75"/>
                  <a:gd name="T11" fmla="*/ 60 h 63"/>
                  <a:gd name="T12" fmla="*/ 32 w 75"/>
                  <a:gd name="T13" fmla="*/ 63 h 63"/>
                  <a:gd name="T14" fmla="*/ 42 w 75"/>
                  <a:gd name="T15" fmla="*/ 63 h 63"/>
                  <a:gd name="T16" fmla="*/ 54 w 75"/>
                  <a:gd name="T17" fmla="*/ 61 h 63"/>
                  <a:gd name="T18" fmla="*/ 64 w 75"/>
                  <a:gd name="T19" fmla="*/ 58 h 63"/>
                  <a:gd name="T20" fmla="*/ 72 w 75"/>
                  <a:gd name="T21" fmla="*/ 54 h 63"/>
                  <a:gd name="T22" fmla="*/ 75 w 75"/>
                  <a:gd name="T23" fmla="*/ 47 h 63"/>
                  <a:gd name="T24" fmla="*/ 73 w 75"/>
                  <a:gd name="T25" fmla="*/ 40 h 63"/>
                  <a:gd name="T26" fmla="*/ 67 w 75"/>
                  <a:gd name="T27" fmla="*/ 34 h 63"/>
                  <a:gd name="T28" fmla="*/ 60 w 75"/>
                  <a:gd name="T29" fmla="*/ 30 h 63"/>
                  <a:gd name="T30" fmla="*/ 53 w 75"/>
                  <a:gd name="T31" fmla="*/ 28 h 63"/>
                  <a:gd name="T32" fmla="*/ 45 w 75"/>
                  <a:gd name="T33" fmla="*/ 30 h 63"/>
                  <a:gd name="T34" fmla="*/ 36 w 75"/>
                  <a:gd name="T35" fmla="*/ 31 h 63"/>
                  <a:gd name="T36" fmla="*/ 31 w 75"/>
                  <a:gd name="T37" fmla="*/ 33 h 63"/>
                  <a:gd name="T38" fmla="*/ 26 w 75"/>
                  <a:gd name="T39" fmla="*/ 36 h 63"/>
                  <a:gd name="T40" fmla="*/ 25 w 75"/>
                  <a:gd name="T41" fmla="*/ 36 h 63"/>
                  <a:gd name="T42" fmla="*/ 23 w 75"/>
                  <a:gd name="T43" fmla="*/ 30 h 63"/>
                  <a:gd name="T44" fmla="*/ 17 w 75"/>
                  <a:gd name="T45" fmla="*/ 15 h 63"/>
                  <a:gd name="T46" fmla="*/ 10 w 75"/>
                  <a:gd name="T47" fmla="*/ 2 h 63"/>
                  <a:gd name="T48" fmla="*/ 0 w 75"/>
                  <a:gd name="T49" fmla="*/ 0 h 63"/>
                  <a:gd name="T50" fmla="*/ 0 w 75"/>
                  <a:gd name="T51" fmla="*/ 15 h 63"/>
                  <a:gd name="T52" fmla="*/ 1 w 75"/>
                  <a:gd name="T53" fmla="*/ 28 h 63"/>
                  <a:gd name="T54" fmla="*/ 3 w 75"/>
                  <a:gd name="T55" fmla="*/ 38 h 63"/>
                  <a:gd name="T56" fmla="*/ 3 w 75"/>
                  <a:gd name="T57" fmla="*/ 41 h 6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63"/>
                  <a:gd name="T89" fmla="*/ 75 w 75"/>
                  <a:gd name="T90" fmla="*/ 63 h 6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63">
                    <a:moveTo>
                      <a:pt x="3" y="41"/>
                    </a:moveTo>
                    <a:lnTo>
                      <a:pt x="4" y="46"/>
                    </a:lnTo>
                    <a:lnTo>
                      <a:pt x="10" y="50"/>
                    </a:lnTo>
                    <a:lnTo>
                      <a:pt x="14" y="56"/>
                    </a:lnTo>
                    <a:lnTo>
                      <a:pt x="16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2" y="63"/>
                    </a:lnTo>
                    <a:lnTo>
                      <a:pt x="54" y="61"/>
                    </a:lnTo>
                    <a:lnTo>
                      <a:pt x="64" y="58"/>
                    </a:lnTo>
                    <a:lnTo>
                      <a:pt x="72" y="54"/>
                    </a:lnTo>
                    <a:lnTo>
                      <a:pt x="75" y="47"/>
                    </a:lnTo>
                    <a:lnTo>
                      <a:pt x="73" y="40"/>
                    </a:lnTo>
                    <a:lnTo>
                      <a:pt x="67" y="34"/>
                    </a:lnTo>
                    <a:lnTo>
                      <a:pt x="60" y="30"/>
                    </a:lnTo>
                    <a:lnTo>
                      <a:pt x="53" y="28"/>
                    </a:lnTo>
                    <a:lnTo>
                      <a:pt x="45" y="30"/>
                    </a:lnTo>
                    <a:lnTo>
                      <a:pt x="36" y="31"/>
                    </a:lnTo>
                    <a:lnTo>
                      <a:pt x="31" y="33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1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" y="28"/>
                    </a:lnTo>
                    <a:lnTo>
                      <a:pt x="3" y="38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41"/>
              <p:cNvSpPr>
                <a:spLocks/>
              </p:cNvSpPr>
              <p:nvPr/>
            </p:nvSpPr>
            <p:spPr bwMode="auto">
              <a:xfrm>
                <a:off x="8126" y="4482"/>
                <a:ext cx="83" cy="97"/>
              </a:xfrm>
              <a:custGeom>
                <a:avLst/>
                <a:gdLst>
                  <a:gd name="T0" fmla="*/ 88 w 250"/>
                  <a:gd name="T1" fmla="*/ 37 h 290"/>
                  <a:gd name="T2" fmla="*/ 69 w 250"/>
                  <a:gd name="T3" fmla="*/ 49 h 290"/>
                  <a:gd name="T4" fmla="*/ 53 w 250"/>
                  <a:gd name="T5" fmla="*/ 63 h 290"/>
                  <a:gd name="T6" fmla="*/ 39 w 250"/>
                  <a:gd name="T7" fmla="*/ 79 h 290"/>
                  <a:gd name="T8" fmla="*/ 25 w 250"/>
                  <a:gd name="T9" fmla="*/ 96 h 290"/>
                  <a:gd name="T10" fmla="*/ 15 w 250"/>
                  <a:gd name="T11" fmla="*/ 115 h 290"/>
                  <a:gd name="T12" fmla="*/ 8 w 250"/>
                  <a:gd name="T13" fmla="*/ 135 h 290"/>
                  <a:gd name="T14" fmla="*/ 3 w 250"/>
                  <a:gd name="T15" fmla="*/ 157 h 290"/>
                  <a:gd name="T16" fmla="*/ 0 w 250"/>
                  <a:gd name="T17" fmla="*/ 178 h 290"/>
                  <a:gd name="T18" fmla="*/ 3 w 250"/>
                  <a:gd name="T19" fmla="*/ 208 h 290"/>
                  <a:gd name="T20" fmla="*/ 15 w 250"/>
                  <a:gd name="T21" fmla="*/ 233 h 290"/>
                  <a:gd name="T22" fmla="*/ 33 w 250"/>
                  <a:gd name="T23" fmla="*/ 254 h 290"/>
                  <a:gd name="T24" fmla="*/ 56 w 250"/>
                  <a:gd name="T25" fmla="*/ 270 h 290"/>
                  <a:gd name="T26" fmla="*/ 83 w 250"/>
                  <a:gd name="T27" fmla="*/ 283 h 290"/>
                  <a:gd name="T28" fmla="*/ 110 w 250"/>
                  <a:gd name="T29" fmla="*/ 289 h 290"/>
                  <a:gd name="T30" fmla="*/ 140 w 250"/>
                  <a:gd name="T31" fmla="*/ 290 h 290"/>
                  <a:gd name="T32" fmla="*/ 168 w 250"/>
                  <a:gd name="T33" fmla="*/ 286 h 290"/>
                  <a:gd name="T34" fmla="*/ 174 w 250"/>
                  <a:gd name="T35" fmla="*/ 286 h 290"/>
                  <a:gd name="T36" fmla="*/ 179 w 250"/>
                  <a:gd name="T37" fmla="*/ 283 h 290"/>
                  <a:gd name="T38" fmla="*/ 184 w 250"/>
                  <a:gd name="T39" fmla="*/ 279 h 290"/>
                  <a:gd name="T40" fmla="*/ 185 w 250"/>
                  <a:gd name="T41" fmla="*/ 273 h 290"/>
                  <a:gd name="T42" fmla="*/ 182 w 250"/>
                  <a:gd name="T43" fmla="*/ 266 h 290"/>
                  <a:gd name="T44" fmla="*/ 176 w 250"/>
                  <a:gd name="T45" fmla="*/ 260 h 290"/>
                  <a:gd name="T46" fmla="*/ 169 w 250"/>
                  <a:gd name="T47" fmla="*/ 254 h 290"/>
                  <a:gd name="T48" fmla="*/ 162 w 250"/>
                  <a:gd name="T49" fmla="*/ 252 h 290"/>
                  <a:gd name="T50" fmla="*/ 147 w 250"/>
                  <a:gd name="T51" fmla="*/ 247 h 290"/>
                  <a:gd name="T52" fmla="*/ 132 w 250"/>
                  <a:gd name="T53" fmla="*/ 244 h 290"/>
                  <a:gd name="T54" fmla="*/ 118 w 250"/>
                  <a:gd name="T55" fmla="*/ 242 h 290"/>
                  <a:gd name="T56" fmla="*/ 105 w 250"/>
                  <a:gd name="T57" fmla="*/ 239 h 290"/>
                  <a:gd name="T58" fmla="*/ 91 w 250"/>
                  <a:gd name="T59" fmla="*/ 234 h 290"/>
                  <a:gd name="T60" fmla="*/ 78 w 250"/>
                  <a:gd name="T61" fmla="*/ 229 h 290"/>
                  <a:gd name="T62" fmla="*/ 66 w 250"/>
                  <a:gd name="T63" fmla="*/ 221 h 290"/>
                  <a:gd name="T64" fmla="*/ 55 w 250"/>
                  <a:gd name="T65" fmla="*/ 210 h 290"/>
                  <a:gd name="T66" fmla="*/ 50 w 250"/>
                  <a:gd name="T67" fmla="*/ 161 h 290"/>
                  <a:gd name="T68" fmla="*/ 62 w 250"/>
                  <a:gd name="T69" fmla="*/ 121 h 290"/>
                  <a:gd name="T70" fmla="*/ 85 w 250"/>
                  <a:gd name="T71" fmla="*/ 89 h 290"/>
                  <a:gd name="T72" fmla="*/ 118 w 250"/>
                  <a:gd name="T73" fmla="*/ 63 h 290"/>
                  <a:gd name="T74" fmla="*/ 153 w 250"/>
                  <a:gd name="T75" fmla="*/ 43 h 290"/>
                  <a:gd name="T76" fmla="*/ 190 w 250"/>
                  <a:gd name="T77" fmla="*/ 27 h 290"/>
                  <a:gd name="T78" fmla="*/ 223 w 250"/>
                  <a:gd name="T79" fmla="*/ 16 h 290"/>
                  <a:gd name="T80" fmla="*/ 250 w 250"/>
                  <a:gd name="T81" fmla="*/ 6 h 290"/>
                  <a:gd name="T82" fmla="*/ 234 w 250"/>
                  <a:gd name="T83" fmla="*/ 2 h 290"/>
                  <a:gd name="T84" fmla="*/ 216 w 250"/>
                  <a:gd name="T85" fmla="*/ 0 h 290"/>
                  <a:gd name="T86" fmla="*/ 196 w 250"/>
                  <a:gd name="T87" fmla="*/ 3 h 290"/>
                  <a:gd name="T88" fmla="*/ 174 w 250"/>
                  <a:gd name="T89" fmla="*/ 6 h 290"/>
                  <a:gd name="T90" fmla="*/ 152 w 250"/>
                  <a:gd name="T91" fmla="*/ 13 h 290"/>
                  <a:gd name="T92" fmla="*/ 130 w 250"/>
                  <a:gd name="T93" fmla="*/ 20 h 290"/>
                  <a:gd name="T94" fmla="*/ 107 w 250"/>
                  <a:gd name="T95" fmla="*/ 29 h 290"/>
                  <a:gd name="T96" fmla="*/ 88 w 250"/>
                  <a:gd name="T97" fmla="*/ 37 h 29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50"/>
                  <a:gd name="T148" fmla="*/ 0 h 290"/>
                  <a:gd name="T149" fmla="*/ 250 w 250"/>
                  <a:gd name="T150" fmla="*/ 290 h 29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50" h="290">
                    <a:moveTo>
                      <a:pt x="88" y="37"/>
                    </a:moveTo>
                    <a:lnTo>
                      <a:pt x="69" y="49"/>
                    </a:lnTo>
                    <a:lnTo>
                      <a:pt x="53" y="63"/>
                    </a:lnTo>
                    <a:lnTo>
                      <a:pt x="39" y="79"/>
                    </a:lnTo>
                    <a:lnTo>
                      <a:pt x="25" y="96"/>
                    </a:lnTo>
                    <a:lnTo>
                      <a:pt x="15" y="115"/>
                    </a:lnTo>
                    <a:lnTo>
                      <a:pt x="8" y="135"/>
                    </a:lnTo>
                    <a:lnTo>
                      <a:pt x="3" y="157"/>
                    </a:lnTo>
                    <a:lnTo>
                      <a:pt x="0" y="178"/>
                    </a:lnTo>
                    <a:lnTo>
                      <a:pt x="3" y="208"/>
                    </a:lnTo>
                    <a:lnTo>
                      <a:pt x="15" y="233"/>
                    </a:lnTo>
                    <a:lnTo>
                      <a:pt x="33" y="254"/>
                    </a:lnTo>
                    <a:lnTo>
                      <a:pt x="56" y="270"/>
                    </a:lnTo>
                    <a:lnTo>
                      <a:pt x="83" y="283"/>
                    </a:lnTo>
                    <a:lnTo>
                      <a:pt x="110" y="289"/>
                    </a:lnTo>
                    <a:lnTo>
                      <a:pt x="140" y="290"/>
                    </a:lnTo>
                    <a:lnTo>
                      <a:pt x="168" y="286"/>
                    </a:lnTo>
                    <a:lnTo>
                      <a:pt x="174" y="286"/>
                    </a:lnTo>
                    <a:lnTo>
                      <a:pt x="179" y="283"/>
                    </a:lnTo>
                    <a:lnTo>
                      <a:pt x="184" y="279"/>
                    </a:lnTo>
                    <a:lnTo>
                      <a:pt x="185" y="273"/>
                    </a:lnTo>
                    <a:lnTo>
                      <a:pt x="182" y="266"/>
                    </a:lnTo>
                    <a:lnTo>
                      <a:pt x="176" y="260"/>
                    </a:lnTo>
                    <a:lnTo>
                      <a:pt x="169" y="254"/>
                    </a:lnTo>
                    <a:lnTo>
                      <a:pt x="162" y="252"/>
                    </a:lnTo>
                    <a:lnTo>
                      <a:pt x="147" y="247"/>
                    </a:lnTo>
                    <a:lnTo>
                      <a:pt x="132" y="244"/>
                    </a:lnTo>
                    <a:lnTo>
                      <a:pt x="118" y="242"/>
                    </a:lnTo>
                    <a:lnTo>
                      <a:pt x="105" y="239"/>
                    </a:lnTo>
                    <a:lnTo>
                      <a:pt x="91" y="234"/>
                    </a:lnTo>
                    <a:lnTo>
                      <a:pt x="78" y="229"/>
                    </a:lnTo>
                    <a:lnTo>
                      <a:pt x="66" y="221"/>
                    </a:lnTo>
                    <a:lnTo>
                      <a:pt x="55" y="210"/>
                    </a:lnTo>
                    <a:lnTo>
                      <a:pt x="50" y="161"/>
                    </a:lnTo>
                    <a:lnTo>
                      <a:pt x="62" y="121"/>
                    </a:lnTo>
                    <a:lnTo>
                      <a:pt x="85" y="89"/>
                    </a:lnTo>
                    <a:lnTo>
                      <a:pt x="118" y="63"/>
                    </a:lnTo>
                    <a:lnTo>
                      <a:pt x="153" y="43"/>
                    </a:lnTo>
                    <a:lnTo>
                      <a:pt x="190" y="27"/>
                    </a:lnTo>
                    <a:lnTo>
                      <a:pt x="223" y="16"/>
                    </a:lnTo>
                    <a:lnTo>
                      <a:pt x="250" y="6"/>
                    </a:lnTo>
                    <a:lnTo>
                      <a:pt x="234" y="2"/>
                    </a:lnTo>
                    <a:lnTo>
                      <a:pt x="216" y="0"/>
                    </a:lnTo>
                    <a:lnTo>
                      <a:pt x="196" y="3"/>
                    </a:lnTo>
                    <a:lnTo>
                      <a:pt x="174" y="6"/>
                    </a:lnTo>
                    <a:lnTo>
                      <a:pt x="152" y="13"/>
                    </a:lnTo>
                    <a:lnTo>
                      <a:pt x="130" y="20"/>
                    </a:lnTo>
                    <a:lnTo>
                      <a:pt x="107" y="29"/>
                    </a:lnTo>
                    <a:lnTo>
                      <a:pt x="88" y="3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42"/>
              <p:cNvSpPr>
                <a:spLocks/>
              </p:cNvSpPr>
              <p:nvPr/>
            </p:nvSpPr>
            <p:spPr bwMode="auto">
              <a:xfrm>
                <a:off x="8268" y="4481"/>
                <a:ext cx="53" cy="75"/>
              </a:xfrm>
              <a:custGeom>
                <a:avLst/>
                <a:gdLst>
                  <a:gd name="T0" fmla="*/ 135 w 160"/>
                  <a:gd name="T1" fmla="*/ 73 h 225"/>
                  <a:gd name="T2" fmla="*/ 141 w 160"/>
                  <a:gd name="T3" fmla="*/ 96 h 225"/>
                  <a:gd name="T4" fmla="*/ 140 w 160"/>
                  <a:gd name="T5" fmla="*/ 118 h 225"/>
                  <a:gd name="T6" fmla="*/ 129 w 160"/>
                  <a:gd name="T7" fmla="*/ 135 h 225"/>
                  <a:gd name="T8" fmla="*/ 115 w 160"/>
                  <a:gd name="T9" fmla="*/ 151 h 225"/>
                  <a:gd name="T10" fmla="*/ 97 w 160"/>
                  <a:gd name="T11" fmla="*/ 165 h 225"/>
                  <a:gd name="T12" fmla="*/ 76 w 160"/>
                  <a:gd name="T13" fmla="*/ 179 h 225"/>
                  <a:gd name="T14" fmla="*/ 56 w 160"/>
                  <a:gd name="T15" fmla="*/ 192 h 225"/>
                  <a:gd name="T16" fmla="*/ 38 w 160"/>
                  <a:gd name="T17" fmla="*/ 205 h 225"/>
                  <a:gd name="T18" fmla="*/ 35 w 160"/>
                  <a:gd name="T19" fmla="*/ 210 h 225"/>
                  <a:gd name="T20" fmla="*/ 34 w 160"/>
                  <a:gd name="T21" fmla="*/ 212 h 225"/>
                  <a:gd name="T22" fmla="*/ 34 w 160"/>
                  <a:gd name="T23" fmla="*/ 217 h 225"/>
                  <a:gd name="T24" fmla="*/ 35 w 160"/>
                  <a:gd name="T25" fmla="*/ 221 h 225"/>
                  <a:gd name="T26" fmla="*/ 40 w 160"/>
                  <a:gd name="T27" fmla="*/ 224 h 225"/>
                  <a:gd name="T28" fmla="*/ 44 w 160"/>
                  <a:gd name="T29" fmla="*/ 225 h 225"/>
                  <a:gd name="T30" fmla="*/ 47 w 160"/>
                  <a:gd name="T31" fmla="*/ 225 h 225"/>
                  <a:gd name="T32" fmla="*/ 51 w 160"/>
                  <a:gd name="T33" fmla="*/ 224 h 225"/>
                  <a:gd name="T34" fmla="*/ 75 w 160"/>
                  <a:gd name="T35" fmla="*/ 211 h 225"/>
                  <a:gd name="T36" fmla="*/ 97 w 160"/>
                  <a:gd name="T37" fmla="*/ 197 h 225"/>
                  <a:gd name="T38" fmla="*/ 117 w 160"/>
                  <a:gd name="T39" fmla="*/ 181 h 225"/>
                  <a:gd name="T40" fmla="*/ 137 w 160"/>
                  <a:gd name="T41" fmla="*/ 162 h 225"/>
                  <a:gd name="T42" fmla="*/ 150 w 160"/>
                  <a:gd name="T43" fmla="*/ 142 h 225"/>
                  <a:gd name="T44" fmla="*/ 159 w 160"/>
                  <a:gd name="T45" fmla="*/ 119 h 225"/>
                  <a:gd name="T46" fmla="*/ 160 w 160"/>
                  <a:gd name="T47" fmla="*/ 95 h 225"/>
                  <a:gd name="T48" fmla="*/ 154 w 160"/>
                  <a:gd name="T49" fmla="*/ 69 h 225"/>
                  <a:gd name="T50" fmla="*/ 141 w 160"/>
                  <a:gd name="T51" fmla="*/ 49 h 225"/>
                  <a:gd name="T52" fmla="*/ 122 w 160"/>
                  <a:gd name="T53" fmla="*/ 31 h 225"/>
                  <a:gd name="T54" fmla="*/ 98 w 160"/>
                  <a:gd name="T55" fmla="*/ 18 h 225"/>
                  <a:gd name="T56" fmla="*/ 72 w 160"/>
                  <a:gd name="T57" fmla="*/ 8 h 225"/>
                  <a:gd name="T58" fmla="*/ 46 w 160"/>
                  <a:gd name="T59" fmla="*/ 3 h 225"/>
                  <a:gd name="T60" fmla="*/ 24 w 160"/>
                  <a:gd name="T61" fmla="*/ 0 h 225"/>
                  <a:gd name="T62" fmla="*/ 7 w 160"/>
                  <a:gd name="T63" fmla="*/ 0 h 225"/>
                  <a:gd name="T64" fmla="*/ 0 w 160"/>
                  <a:gd name="T65" fmla="*/ 4 h 225"/>
                  <a:gd name="T66" fmla="*/ 18 w 160"/>
                  <a:gd name="T67" fmla="*/ 11 h 225"/>
                  <a:gd name="T68" fmla="*/ 37 w 160"/>
                  <a:gd name="T69" fmla="*/ 17 h 225"/>
                  <a:gd name="T70" fmla="*/ 57 w 160"/>
                  <a:gd name="T71" fmla="*/ 23 h 225"/>
                  <a:gd name="T72" fmla="*/ 76 w 160"/>
                  <a:gd name="T73" fmla="*/ 29 h 225"/>
                  <a:gd name="T74" fmla="*/ 95 w 160"/>
                  <a:gd name="T75" fmla="*/ 36 h 225"/>
                  <a:gd name="T76" fmla="*/ 112 w 160"/>
                  <a:gd name="T77" fmla="*/ 46 h 225"/>
                  <a:gd name="T78" fmla="*/ 125 w 160"/>
                  <a:gd name="T79" fmla="*/ 57 h 225"/>
                  <a:gd name="T80" fmla="*/ 135 w 160"/>
                  <a:gd name="T81" fmla="*/ 73 h 2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225"/>
                  <a:gd name="T125" fmla="*/ 160 w 160"/>
                  <a:gd name="T126" fmla="*/ 225 h 2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225">
                    <a:moveTo>
                      <a:pt x="135" y="73"/>
                    </a:moveTo>
                    <a:lnTo>
                      <a:pt x="141" y="96"/>
                    </a:lnTo>
                    <a:lnTo>
                      <a:pt x="140" y="118"/>
                    </a:lnTo>
                    <a:lnTo>
                      <a:pt x="129" y="135"/>
                    </a:lnTo>
                    <a:lnTo>
                      <a:pt x="115" y="151"/>
                    </a:lnTo>
                    <a:lnTo>
                      <a:pt x="97" y="165"/>
                    </a:lnTo>
                    <a:lnTo>
                      <a:pt x="76" y="179"/>
                    </a:lnTo>
                    <a:lnTo>
                      <a:pt x="56" y="192"/>
                    </a:lnTo>
                    <a:lnTo>
                      <a:pt x="38" y="205"/>
                    </a:lnTo>
                    <a:lnTo>
                      <a:pt x="35" y="210"/>
                    </a:lnTo>
                    <a:lnTo>
                      <a:pt x="34" y="212"/>
                    </a:lnTo>
                    <a:lnTo>
                      <a:pt x="34" y="217"/>
                    </a:lnTo>
                    <a:lnTo>
                      <a:pt x="35" y="221"/>
                    </a:lnTo>
                    <a:lnTo>
                      <a:pt x="40" y="224"/>
                    </a:lnTo>
                    <a:lnTo>
                      <a:pt x="44" y="225"/>
                    </a:lnTo>
                    <a:lnTo>
                      <a:pt x="47" y="225"/>
                    </a:lnTo>
                    <a:lnTo>
                      <a:pt x="51" y="224"/>
                    </a:lnTo>
                    <a:lnTo>
                      <a:pt x="75" y="211"/>
                    </a:lnTo>
                    <a:lnTo>
                      <a:pt x="97" y="197"/>
                    </a:lnTo>
                    <a:lnTo>
                      <a:pt x="117" y="181"/>
                    </a:lnTo>
                    <a:lnTo>
                      <a:pt x="137" y="162"/>
                    </a:lnTo>
                    <a:lnTo>
                      <a:pt x="150" y="142"/>
                    </a:lnTo>
                    <a:lnTo>
                      <a:pt x="159" y="119"/>
                    </a:lnTo>
                    <a:lnTo>
                      <a:pt x="160" y="95"/>
                    </a:lnTo>
                    <a:lnTo>
                      <a:pt x="154" y="69"/>
                    </a:lnTo>
                    <a:lnTo>
                      <a:pt x="141" y="49"/>
                    </a:lnTo>
                    <a:lnTo>
                      <a:pt x="122" y="31"/>
                    </a:lnTo>
                    <a:lnTo>
                      <a:pt x="98" y="18"/>
                    </a:lnTo>
                    <a:lnTo>
                      <a:pt x="72" y="8"/>
                    </a:lnTo>
                    <a:lnTo>
                      <a:pt x="46" y="3"/>
                    </a:lnTo>
                    <a:lnTo>
                      <a:pt x="24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8" y="11"/>
                    </a:lnTo>
                    <a:lnTo>
                      <a:pt x="37" y="17"/>
                    </a:lnTo>
                    <a:lnTo>
                      <a:pt x="57" y="23"/>
                    </a:lnTo>
                    <a:lnTo>
                      <a:pt x="76" y="29"/>
                    </a:lnTo>
                    <a:lnTo>
                      <a:pt x="95" y="36"/>
                    </a:lnTo>
                    <a:lnTo>
                      <a:pt x="112" y="46"/>
                    </a:lnTo>
                    <a:lnTo>
                      <a:pt x="125" y="57"/>
                    </a:lnTo>
                    <a:lnTo>
                      <a:pt x="135" y="73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43"/>
              <p:cNvSpPr>
                <a:spLocks/>
              </p:cNvSpPr>
              <p:nvPr/>
            </p:nvSpPr>
            <p:spPr bwMode="auto">
              <a:xfrm>
                <a:off x="8073" y="4463"/>
                <a:ext cx="135" cy="158"/>
              </a:xfrm>
              <a:custGeom>
                <a:avLst/>
                <a:gdLst>
                  <a:gd name="T0" fmla="*/ 127 w 404"/>
                  <a:gd name="T1" fmla="*/ 87 h 472"/>
                  <a:gd name="T2" fmla="*/ 68 w 404"/>
                  <a:gd name="T3" fmla="*/ 143 h 472"/>
                  <a:gd name="T4" fmla="*/ 22 w 404"/>
                  <a:gd name="T5" fmla="*/ 208 h 472"/>
                  <a:gd name="T6" fmla="*/ 0 w 404"/>
                  <a:gd name="T7" fmla="*/ 283 h 472"/>
                  <a:gd name="T8" fmla="*/ 5 w 404"/>
                  <a:gd name="T9" fmla="*/ 333 h 472"/>
                  <a:gd name="T10" fmla="*/ 12 w 404"/>
                  <a:gd name="T11" fmla="*/ 353 h 472"/>
                  <a:gd name="T12" fmla="*/ 25 w 404"/>
                  <a:gd name="T13" fmla="*/ 372 h 472"/>
                  <a:gd name="T14" fmla="*/ 41 w 404"/>
                  <a:gd name="T15" fmla="*/ 388 h 472"/>
                  <a:gd name="T16" fmla="*/ 71 w 404"/>
                  <a:gd name="T17" fmla="*/ 405 h 472"/>
                  <a:gd name="T18" fmla="*/ 109 w 404"/>
                  <a:gd name="T19" fmla="*/ 424 h 472"/>
                  <a:gd name="T20" fmla="*/ 150 w 404"/>
                  <a:gd name="T21" fmla="*/ 438 h 472"/>
                  <a:gd name="T22" fmla="*/ 191 w 404"/>
                  <a:gd name="T23" fmla="*/ 449 h 472"/>
                  <a:gd name="T24" fmla="*/ 234 w 404"/>
                  <a:gd name="T25" fmla="*/ 458 h 472"/>
                  <a:gd name="T26" fmla="*/ 276 w 404"/>
                  <a:gd name="T27" fmla="*/ 464 h 472"/>
                  <a:gd name="T28" fmla="*/ 319 w 404"/>
                  <a:gd name="T29" fmla="*/ 468 h 472"/>
                  <a:gd name="T30" fmla="*/ 363 w 404"/>
                  <a:gd name="T31" fmla="*/ 471 h 472"/>
                  <a:gd name="T32" fmla="*/ 391 w 404"/>
                  <a:gd name="T33" fmla="*/ 472 h 472"/>
                  <a:gd name="T34" fmla="*/ 401 w 404"/>
                  <a:gd name="T35" fmla="*/ 464 h 472"/>
                  <a:gd name="T36" fmla="*/ 404 w 404"/>
                  <a:gd name="T37" fmla="*/ 451 h 472"/>
                  <a:gd name="T38" fmla="*/ 395 w 404"/>
                  <a:gd name="T39" fmla="*/ 441 h 472"/>
                  <a:gd name="T40" fmla="*/ 369 w 404"/>
                  <a:gd name="T41" fmla="*/ 434 h 472"/>
                  <a:gd name="T42" fmla="*/ 331 w 404"/>
                  <a:gd name="T43" fmla="*/ 426 h 472"/>
                  <a:gd name="T44" fmla="*/ 291 w 404"/>
                  <a:gd name="T45" fmla="*/ 421 h 472"/>
                  <a:gd name="T46" fmla="*/ 251 w 404"/>
                  <a:gd name="T47" fmla="*/ 415 h 472"/>
                  <a:gd name="T48" fmla="*/ 213 w 404"/>
                  <a:gd name="T49" fmla="*/ 408 h 472"/>
                  <a:gd name="T50" fmla="*/ 175 w 404"/>
                  <a:gd name="T51" fmla="*/ 398 h 472"/>
                  <a:gd name="T52" fmla="*/ 138 w 404"/>
                  <a:gd name="T53" fmla="*/ 386 h 472"/>
                  <a:gd name="T54" fmla="*/ 102 w 404"/>
                  <a:gd name="T55" fmla="*/ 372 h 472"/>
                  <a:gd name="T56" fmla="*/ 69 w 404"/>
                  <a:gd name="T57" fmla="*/ 352 h 472"/>
                  <a:gd name="T58" fmla="*/ 49 w 404"/>
                  <a:gd name="T59" fmla="*/ 324 h 472"/>
                  <a:gd name="T60" fmla="*/ 43 w 404"/>
                  <a:gd name="T61" fmla="*/ 290 h 472"/>
                  <a:gd name="T62" fmla="*/ 49 w 404"/>
                  <a:gd name="T63" fmla="*/ 250 h 472"/>
                  <a:gd name="T64" fmla="*/ 65 w 404"/>
                  <a:gd name="T65" fmla="*/ 212 h 472"/>
                  <a:gd name="T66" fmla="*/ 90 w 404"/>
                  <a:gd name="T67" fmla="*/ 172 h 472"/>
                  <a:gd name="T68" fmla="*/ 119 w 404"/>
                  <a:gd name="T69" fmla="*/ 138 h 472"/>
                  <a:gd name="T70" fmla="*/ 154 w 404"/>
                  <a:gd name="T71" fmla="*/ 103 h 472"/>
                  <a:gd name="T72" fmla="*/ 193 w 404"/>
                  <a:gd name="T73" fmla="*/ 71 h 472"/>
                  <a:gd name="T74" fmla="*/ 245 w 404"/>
                  <a:gd name="T75" fmla="*/ 47 h 472"/>
                  <a:gd name="T76" fmla="*/ 298 w 404"/>
                  <a:gd name="T77" fmla="*/ 25 h 472"/>
                  <a:gd name="T78" fmla="*/ 332 w 404"/>
                  <a:gd name="T79" fmla="*/ 8 h 472"/>
                  <a:gd name="T80" fmla="*/ 322 w 404"/>
                  <a:gd name="T81" fmla="*/ 0 h 472"/>
                  <a:gd name="T82" fmla="*/ 278 w 404"/>
                  <a:gd name="T83" fmla="*/ 5 h 472"/>
                  <a:gd name="T84" fmla="*/ 226 w 404"/>
                  <a:gd name="T85" fmla="*/ 23 h 472"/>
                  <a:gd name="T86" fmla="*/ 178 w 404"/>
                  <a:gd name="T87" fmla="*/ 47 h 4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472"/>
                  <a:gd name="T134" fmla="*/ 404 w 404"/>
                  <a:gd name="T135" fmla="*/ 472 h 4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472">
                    <a:moveTo>
                      <a:pt x="157" y="61"/>
                    </a:moveTo>
                    <a:lnTo>
                      <a:pt x="127" y="87"/>
                    </a:lnTo>
                    <a:lnTo>
                      <a:pt x="96" y="113"/>
                    </a:lnTo>
                    <a:lnTo>
                      <a:pt x="68" y="143"/>
                    </a:lnTo>
                    <a:lnTo>
                      <a:pt x="43" y="175"/>
                    </a:lnTo>
                    <a:lnTo>
                      <a:pt x="22" y="208"/>
                    </a:lnTo>
                    <a:lnTo>
                      <a:pt x="8" y="244"/>
                    </a:lnTo>
                    <a:lnTo>
                      <a:pt x="0" y="283"/>
                    </a:lnTo>
                    <a:lnTo>
                      <a:pt x="2" y="323"/>
                    </a:lnTo>
                    <a:lnTo>
                      <a:pt x="5" y="333"/>
                    </a:lnTo>
                    <a:lnTo>
                      <a:pt x="8" y="344"/>
                    </a:lnTo>
                    <a:lnTo>
                      <a:pt x="12" y="353"/>
                    </a:lnTo>
                    <a:lnTo>
                      <a:pt x="18" y="363"/>
                    </a:lnTo>
                    <a:lnTo>
                      <a:pt x="25" y="372"/>
                    </a:lnTo>
                    <a:lnTo>
                      <a:pt x="34" y="380"/>
                    </a:lnTo>
                    <a:lnTo>
                      <a:pt x="41" y="388"/>
                    </a:lnTo>
                    <a:lnTo>
                      <a:pt x="52" y="393"/>
                    </a:lnTo>
                    <a:lnTo>
                      <a:pt x="71" y="405"/>
                    </a:lnTo>
                    <a:lnTo>
                      <a:pt x="90" y="415"/>
                    </a:lnTo>
                    <a:lnTo>
                      <a:pt x="109" y="424"/>
                    </a:lnTo>
                    <a:lnTo>
                      <a:pt x="129" y="431"/>
                    </a:lnTo>
                    <a:lnTo>
                      <a:pt x="150" y="438"/>
                    </a:lnTo>
                    <a:lnTo>
                      <a:pt x="171" y="444"/>
                    </a:lnTo>
                    <a:lnTo>
                      <a:pt x="191" y="449"/>
                    </a:lnTo>
                    <a:lnTo>
                      <a:pt x="212" y="454"/>
                    </a:lnTo>
                    <a:lnTo>
                      <a:pt x="234" y="458"/>
                    </a:lnTo>
                    <a:lnTo>
                      <a:pt x="254" y="461"/>
                    </a:lnTo>
                    <a:lnTo>
                      <a:pt x="276" y="464"/>
                    </a:lnTo>
                    <a:lnTo>
                      <a:pt x="298" y="467"/>
                    </a:lnTo>
                    <a:lnTo>
                      <a:pt x="319" y="468"/>
                    </a:lnTo>
                    <a:lnTo>
                      <a:pt x="341" y="470"/>
                    </a:lnTo>
                    <a:lnTo>
                      <a:pt x="363" y="471"/>
                    </a:lnTo>
                    <a:lnTo>
                      <a:pt x="383" y="472"/>
                    </a:lnTo>
                    <a:lnTo>
                      <a:pt x="391" y="472"/>
                    </a:lnTo>
                    <a:lnTo>
                      <a:pt x="397" y="470"/>
                    </a:lnTo>
                    <a:lnTo>
                      <a:pt x="401" y="464"/>
                    </a:lnTo>
                    <a:lnTo>
                      <a:pt x="404" y="458"/>
                    </a:lnTo>
                    <a:lnTo>
                      <a:pt x="404" y="451"/>
                    </a:lnTo>
                    <a:lnTo>
                      <a:pt x="401" y="445"/>
                    </a:lnTo>
                    <a:lnTo>
                      <a:pt x="395" y="441"/>
                    </a:lnTo>
                    <a:lnTo>
                      <a:pt x="388" y="438"/>
                    </a:lnTo>
                    <a:lnTo>
                      <a:pt x="369" y="434"/>
                    </a:lnTo>
                    <a:lnTo>
                      <a:pt x="350" y="431"/>
                    </a:lnTo>
                    <a:lnTo>
                      <a:pt x="331" y="426"/>
                    </a:lnTo>
                    <a:lnTo>
                      <a:pt x="310" y="424"/>
                    </a:lnTo>
                    <a:lnTo>
                      <a:pt x="291" y="421"/>
                    </a:lnTo>
                    <a:lnTo>
                      <a:pt x="272" y="418"/>
                    </a:lnTo>
                    <a:lnTo>
                      <a:pt x="251" y="415"/>
                    </a:lnTo>
                    <a:lnTo>
                      <a:pt x="232" y="411"/>
                    </a:lnTo>
                    <a:lnTo>
                      <a:pt x="213" y="408"/>
                    </a:lnTo>
                    <a:lnTo>
                      <a:pt x="194" y="403"/>
                    </a:lnTo>
                    <a:lnTo>
                      <a:pt x="175" y="398"/>
                    </a:lnTo>
                    <a:lnTo>
                      <a:pt x="156" y="393"/>
                    </a:lnTo>
                    <a:lnTo>
                      <a:pt x="138" y="386"/>
                    </a:lnTo>
                    <a:lnTo>
                      <a:pt x="119" y="379"/>
                    </a:lnTo>
                    <a:lnTo>
                      <a:pt x="102" y="372"/>
                    </a:lnTo>
                    <a:lnTo>
                      <a:pt x="84" y="362"/>
                    </a:lnTo>
                    <a:lnTo>
                      <a:pt x="69" y="352"/>
                    </a:lnTo>
                    <a:lnTo>
                      <a:pt x="58" y="339"/>
                    </a:lnTo>
                    <a:lnTo>
                      <a:pt x="49" y="324"/>
                    </a:lnTo>
                    <a:lnTo>
                      <a:pt x="44" y="307"/>
                    </a:lnTo>
                    <a:lnTo>
                      <a:pt x="43" y="290"/>
                    </a:lnTo>
                    <a:lnTo>
                      <a:pt x="44" y="270"/>
                    </a:lnTo>
                    <a:lnTo>
                      <a:pt x="49" y="250"/>
                    </a:lnTo>
                    <a:lnTo>
                      <a:pt x="55" y="234"/>
                    </a:lnTo>
                    <a:lnTo>
                      <a:pt x="65" y="212"/>
                    </a:lnTo>
                    <a:lnTo>
                      <a:pt x="77" y="191"/>
                    </a:lnTo>
                    <a:lnTo>
                      <a:pt x="90" y="172"/>
                    </a:lnTo>
                    <a:lnTo>
                      <a:pt x="104" y="155"/>
                    </a:lnTo>
                    <a:lnTo>
                      <a:pt x="119" y="138"/>
                    </a:lnTo>
                    <a:lnTo>
                      <a:pt x="135" y="120"/>
                    </a:lnTo>
                    <a:lnTo>
                      <a:pt x="154" y="103"/>
                    </a:lnTo>
                    <a:lnTo>
                      <a:pt x="173" y="86"/>
                    </a:lnTo>
                    <a:lnTo>
                      <a:pt x="193" y="71"/>
                    </a:lnTo>
                    <a:lnTo>
                      <a:pt x="218" y="59"/>
                    </a:lnTo>
                    <a:lnTo>
                      <a:pt x="245" y="47"/>
                    </a:lnTo>
                    <a:lnTo>
                      <a:pt x="273" y="36"/>
                    </a:lnTo>
                    <a:lnTo>
                      <a:pt x="298" y="25"/>
                    </a:lnTo>
                    <a:lnTo>
                      <a:pt x="319" y="17"/>
                    </a:lnTo>
                    <a:lnTo>
                      <a:pt x="332" y="8"/>
                    </a:lnTo>
                    <a:lnTo>
                      <a:pt x="336" y="2"/>
                    </a:lnTo>
                    <a:lnTo>
                      <a:pt x="322" y="0"/>
                    </a:lnTo>
                    <a:lnTo>
                      <a:pt x="301" y="1"/>
                    </a:lnTo>
                    <a:lnTo>
                      <a:pt x="278" y="5"/>
                    </a:lnTo>
                    <a:lnTo>
                      <a:pt x="253" y="13"/>
                    </a:lnTo>
                    <a:lnTo>
                      <a:pt x="226" y="23"/>
                    </a:lnTo>
                    <a:lnTo>
                      <a:pt x="201" y="34"/>
                    </a:lnTo>
                    <a:lnTo>
                      <a:pt x="178" y="47"/>
                    </a:lnTo>
                    <a:lnTo>
                      <a:pt x="157" y="61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44"/>
              <p:cNvSpPr>
                <a:spLocks/>
              </p:cNvSpPr>
              <p:nvPr/>
            </p:nvSpPr>
            <p:spPr bwMode="auto">
              <a:xfrm>
                <a:off x="8263" y="4458"/>
                <a:ext cx="118" cy="105"/>
              </a:xfrm>
              <a:custGeom>
                <a:avLst/>
                <a:gdLst>
                  <a:gd name="T0" fmla="*/ 294 w 354"/>
                  <a:gd name="T1" fmla="*/ 96 h 315"/>
                  <a:gd name="T2" fmla="*/ 310 w 354"/>
                  <a:gd name="T3" fmla="*/ 113 h 315"/>
                  <a:gd name="T4" fmla="*/ 320 w 354"/>
                  <a:gd name="T5" fmla="*/ 133 h 315"/>
                  <a:gd name="T6" fmla="*/ 325 w 354"/>
                  <a:gd name="T7" fmla="*/ 155 h 315"/>
                  <a:gd name="T8" fmla="*/ 325 w 354"/>
                  <a:gd name="T9" fmla="*/ 178 h 315"/>
                  <a:gd name="T10" fmla="*/ 322 w 354"/>
                  <a:gd name="T11" fmla="*/ 197 h 315"/>
                  <a:gd name="T12" fmla="*/ 316 w 354"/>
                  <a:gd name="T13" fmla="*/ 212 h 315"/>
                  <a:gd name="T14" fmla="*/ 306 w 354"/>
                  <a:gd name="T15" fmla="*/ 228 h 315"/>
                  <a:gd name="T16" fmla="*/ 295 w 354"/>
                  <a:gd name="T17" fmla="*/ 241 h 315"/>
                  <a:gd name="T18" fmla="*/ 282 w 354"/>
                  <a:gd name="T19" fmla="*/ 256 h 315"/>
                  <a:gd name="T20" fmla="*/ 269 w 354"/>
                  <a:gd name="T21" fmla="*/ 267 h 315"/>
                  <a:gd name="T22" fmla="*/ 256 w 354"/>
                  <a:gd name="T23" fmla="*/ 280 h 315"/>
                  <a:gd name="T24" fmla="*/ 243 w 354"/>
                  <a:gd name="T25" fmla="*/ 293 h 315"/>
                  <a:gd name="T26" fmla="*/ 240 w 354"/>
                  <a:gd name="T27" fmla="*/ 297 h 315"/>
                  <a:gd name="T28" fmla="*/ 240 w 354"/>
                  <a:gd name="T29" fmla="*/ 302 h 315"/>
                  <a:gd name="T30" fmla="*/ 240 w 354"/>
                  <a:gd name="T31" fmla="*/ 306 h 315"/>
                  <a:gd name="T32" fmla="*/ 243 w 354"/>
                  <a:gd name="T33" fmla="*/ 310 h 315"/>
                  <a:gd name="T34" fmla="*/ 247 w 354"/>
                  <a:gd name="T35" fmla="*/ 313 h 315"/>
                  <a:gd name="T36" fmla="*/ 253 w 354"/>
                  <a:gd name="T37" fmla="*/ 315 h 315"/>
                  <a:gd name="T38" fmla="*/ 257 w 354"/>
                  <a:gd name="T39" fmla="*/ 313 h 315"/>
                  <a:gd name="T40" fmla="*/ 262 w 354"/>
                  <a:gd name="T41" fmla="*/ 310 h 315"/>
                  <a:gd name="T42" fmla="*/ 291 w 354"/>
                  <a:gd name="T43" fmla="*/ 292 h 315"/>
                  <a:gd name="T44" fmla="*/ 316 w 354"/>
                  <a:gd name="T45" fmla="*/ 267 h 315"/>
                  <a:gd name="T46" fmla="*/ 335 w 354"/>
                  <a:gd name="T47" fmla="*/ 240 h 315"/>
                  <a:gd name="T48" fmla="*/ 348 w 354"/>
                  <a:gd name="T49" fmla="*/ 208 h 315"/>
                  <a:gd name="T50" fmla="*/ 354 w 354"/>
                  <a:gd name="T51" fmla="*/ 177 h 315"/>
                  <a:gd name="T52" fmla="*/ 351 w 354"/>
                  <a:gd name="T53" fmla="*/ 143 h 315"/>
                  <a:gd name="T54" fmla="*/ 339 w 354"/>
                  <a:gd name="T55" fmla="*/ 113 h 315"/>
                  <a:gd name="T56" fmla="*/ 316 w 354"/>
                  <a:gd name="T57" fmla="*/ 86 h 315"/>
                  <a:gd name="T58" fmla="*/ 298 w 354"/>
                  <a:gd name="T59" fmla="*/ 72 h 315"/>
                  <a:gd name="T60" fmla="*/ 278 w 354"/>
                  <a:gd name="T61" fmla="*/ 60 h 315"/>
                  <a:gd name="T62" fmla="*/ 256 w 354"/>
                  <a:gd name="T63" fmla="*/ 49 h 315"/>
                  <a:gd name="T64" fmla="*/ 231 w 354"/>
                  <a:gd name="T65" fmla="*/ 39 h 315"/>
                  <a:gd name="T66" fmla="*/ 206 w 354"/>
                  <a:gd name="T67" fmla="*/ 29 h 315"/>
                  <a:gd name="T68" fmla="*/ 181 w 354"/>
                  <a:gd name="T69" fmla="*/ 21 h 315"/>
                  <a:gd name="T70" fmla="*/ 155 w 354"/>
                  <a:gd name="T71" fmla="*/ 16 h 315"/>
                  <a:gd name="T72" fmla="*/ 130 w 354"/>
                  <a:gd name="T73" fmla="*/ 10 h 315"/>
                  <a:gd name="T74" fmla="*/ 105 w 354"/>
                  <a:gd name="T75" fmla="*/ 6 h 315"/>
                  <a:gd name="T76" fmla="*/ 83 w 354"/>
                  <a:gd name="T77" fmla="*/ 3 h 315"/>
                  <a:gd name="T78" fmla="*/ 61 w 354"/>
                  <a:gd name="T79" fmla="*/ 0 h 315"/>
                  <a:gd name="T80" fmla="*/ 43 w 354"/>
                  <a:gd name="T81" fmla="*/ 0 h 315"/>
                  <a:gd name="T82" fmla="*/ 27 w 354"/>
                  <a:gd name="T83" fmla="*/ 0 h 315"/>
                  <a:gd name="T84" fmla="*/ 14 w 354"/>
                  <a:gd name="T85" fmla="*/ 0 h 315"/>
                  <a:gd name="T86" fmla="*/ 5 w 354"/>
                  <a:gd name="T87" fmla="*/ 3 h 315"/>
                  <a:gd name="T88" fmla="*/ 0 w 354"/>
                  <a:gd name="T89" fmla="*/ 6 h 315"/>
                  <a:gd name="T90" fmla="*/ 15 w 354"/>
                  <a:gd name="T91" fmla="*/ 8 h 315"/>
                  <a:gd name="T92" fmla="*/ 30 w 354"/>
                  <a:gd name="T93" fmla="*/ 10 h 315"/>
                  <a:gd name="T94" fmla="*/ 47 w 354"/>
                  <a:gd name="T95" fmla="*/ 13 h 315"/>
                  <a:gd name="T96" fmla="*/ 65 w 354"/>
                  <a:gd name="T97" fmla="*/ 16 h 315"/>
                  <a:gd name="T98" fmla="*/ 83 w 354"/>
                  <a:gd name="T99" fmla="*/ 20 h 315"/>
                  <a:gd name="T100" fmla="*/ 103 w 354"/>
                  <a:gd name="T101" fmla="*/ 23 h 315"/>
                  <a:gd name="T102" fmla="*/ 122 w 354"/>
                  <a:gd name="T103" fmla="*/ 27 h 315"/>
                  <a:gd name="T104" fmla="*/ 143 w 354"/>
                  <a:gd name="T105" fmla="*/ 31 h 315"/>
                  <a:gd name="T106" fmla="*/ 162 w 354"/>
                  <a:gd name="T107" fmla="*/ 37 h 315"/>
                  <a:gd name="T108" fmla="*/ 182 w 354"/>
                  <a:gd name="T109" fmla="*/ 43 h 315"/>
                  <a:gd name="T110" fmla="*/ 203 w 354"/>
                  <a:gd name="T111" fmla="*/ 49 h 315"/>
                  <a:gd name="T112" fmla="*/ 222 w 354"/>
                  <a:gd name="T113" fmla="*/ 56 h 315"/>
                  <a:gd name="T114" fmla="*/ 241 w 354"/>
                  <a:gd name="T115" fmla="*/ 64 h 315"/>
                  <a:gd name="T116" fmla="*/ 260 w 354"/>
                  <a:gd name="T117" fmla="*/ 75 h 315"/>
                  <a:gd name="T118" fmla="*/ 278 w 354"/>
                  <a:gd name="T119" fmla="*/ 85 h 315"/>
                  <a:gd name="T120" fmla="*/ 294 w 354"/>
                  <a:gd name="T121" fmla="*/ 96 h 3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4"/>
                  <a:gd name="T184" fmla="*/ 0 h 315"/>
                  <a:gd name="T185" fmla="*/ 354 w 354"/>
                  <a:gd name="T186" fmla="*/ 315 h 3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4" h="315">
                    <a:moveTo>
                      <a:pt x="294" y="96"/>
                    </a:moveTo>
                    <a:lnTo>
                      <a:pt x="310" y="113"/>
                    </a:lnTo>
                    <a:lnTo>
                      <a:pt x="320" y="133"/>
                    </a:lnTo>
                    <a:lnTo>
                      <a:pt x="325" y="155"/>
                    </a:lnTo>
                    <a:lnTo>
                      <a:pt x="325" y="178"/>
                    </a:lnTo>
                    <a:lnTo>
                      <a:pt x="322" y="197"/>
                    </a:lnTo>
                    <a:lnTo>
                      <a:pt x="316" y="212"/>
                    </a:lnTo>
                    <a:lnTo>
                      <a:pt x="306" y="228"/>
                    </a:lnTo>
                    <a:lnTo>
                      <a:pt x="295" y="241"/>
                    </a:lnTo>
                    <a:lnTo>
                      <a:pt x="282" y="256"/>
                    </a:lnTo>
                    <a:lnTo>
                      <a:pt x="269" y="267"/>
                    </a:lnTo>
                    <a:lnTo>
                      <a:pt x="256" y="280"/>
                    </a:lnTo>
                    <a:lnTo>
                      <a:pt x="243" y="293"/>
                    </a:lnTo>
                    <a:lnTo>
                      <a:pt x="240" y="297"/>
                    </a:lnTo>
                    <a:lnTo>
                      <a:pt x="240" y="302"/>
                    </a:lnTo>
                    <a:lnTo>
                      <a:pt x="240" y="306"/>
                    </a:lnTo>
                    <a:lnTo>
                      <a:pt x="243" y="310"/>
                    </a:lnTo>
                    <a:lnTo>
                      <a:pt x="247" y="313"/>
                    </a:lnTo>
                    <a:lnTo>
                      <a:pt x="253" y="315"/>
                    </a:lnTo>
                    <a:lnTo>
                      <a:pt x="257" y="313"/>
                    </a:lnTo>
                    <a:lnTo>
                      <a:pt x="262" y="310"/>
                    </a:lnTo>
                    <a:lnTo>
                      <a:pt x="291" y="292"/>
                    </a:lnTo>
                    <a:lnTo>
                      <a:pt x="316" y="267"/>
                    </a:lnTo>
                    <a:lnTo>
                      <a:pt x="335" y="240"/>
                    </a:lnTo>
                    <a:lnTo>
                      <a:pt x="348" y="208"/>
                    </a:lnTo>
                    <a:lnTo>
                      <a:pt x="354" y="177"/>
                    </a:lnTo>
                    <a:lnTo>
                      <a:pt x="351" y="143"/>
                    </a:lnTo>
                    <a:lnTo>
                      <a:pt x="339" y="113"/>
                    </a:lnTo>
                    <a:lnTo>
                      <a:pt x="316" y="86"/>
                    </a:lnTo>
                    <a:lnTo>
                      <a:pt x="298" y="72"/>
                    </a:lnTo>
                    <a:lnTo>
                      <a:pt x="278" y="60"/>
                    </a:lnTo>
                    <a:lnTo>
                      <a:pt x="256" y="49"/>
                    </a:lnTo>
                    <a:lnTo>
                      <a:pt x="231" y="39"/>
                    </a:lnTo>
                    <a:lnTo>
                      <a:pt x="206" y="29"/>
                    </a:lnTo>
                    <a:lnTo>
                      <a:pt x="181" y="21"/>
                    </a:lnTo>
                    <a:lnTo>
                      <a:pt x="155" y="16"/>
                    </a:lnTo>
                    <a:lnTo>
                      <a:pt x="130" y="10"/>
                    </a:lnTo>
                    <a:lnTo>
                      <a:pt x="105" y="6"/>
                    </a:lnTo>
                    <a:lnTo>
                      <a:pt x="83" y="3"/>
                    </a:lnTo>
                    <a:lnTo>
                      <a:pt x="61" y="0"/>
                    </a:lnTo>
                    <a:lnTo>
                      <a:pt x="43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15" y="8"/>
                    </a:lnTo>
                    <a:lnTo>
                      <a:pt x="30" y="10"/>
                    </a:lnTo>
                    <a:lnTo>
                      <a:pt x="47" y="13"/>
                    </a:lnTo>
                    <a:lnTo>
                      <a:pt x="65" y="16"/>
                    </a:lnTo>
                    <a:lnTo>
                      <a:pt x="83" y="20"/>
                    </a:lnTo>
                    <a:lnTo>
                      <a:pt x="103" y="23"/>
                    </a:lnTo>
                    <a:lnTo>
                      <a:pt x="122" y="27"/>
                    </a:lnTo>
                    <a:lnTo>
                      <a:pt x="143" y="31"/>
                    </a:lnTo>
                    <a:lnTo>
                      <a:pt x="162" y="37"/>
                    </a:lnTo>
                    <a:lnTo>
                      <a:pt x="182" y="43"/>
                    </a:lnTo>
                    <a:lnTo>
                      <a:pt x="203" y="49"/>
                    </a:lnTo>
                    <a:lnTo>
                      <a:pt x="222" y="56"/>
                    </a:lnTo>
                    <a:lnTo>
                      <a:pt x="241" y="64"/>
                    </a:lnTo>
                    <a:lnTo>
                      <a:pt x="260" y="75"/>
                    </a:lnTo>
                    <a:lnTo>
                      <a:pt x="278" y="85"/>
                    </a:lnTo>
                    <a:lnTo>
                      <a:pt x="294" y="96"/>
                    </a:lnTo>
                    <a:close/>
                  </a:path>
                </a:pathLst>
              </a:custGeom>
              <a:solidFill>
                <a:srgbClr val="C9E8FF"/>
              </a:solidFill>
              <a:ln w="63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45"/>
              <p:cNvSpPr>
                <a:spLocks/>
              </p:cNvSpPr>
              <p:nvPr/>
            </p:nvSpPr>
            <p:spPr bwMode="auto">
              <a:xfrm>
                <a:off x="8023" y="4506"/>
                <a:ext cx="47" cy="99"/>
              </a:xfrm>
              <a:custGeom>
                <a:avLst/>
                <a:gdLst>
                  <a:gd name="T0" fmla="*/ 0 w 143"/>
                  <a:gd name="T1" fmla="*/ 162 h 297"/>
                  <a:gd name="T2" fmla="*/ 0 w 143"/>
                  <a:gd name="T3" fmla="*/ 187 h 297"/>
                  <a:gd name="T4" fmla="*/ 5 w 143"/>
                  <a:gd name="T5" fmla="*/ 210 h 297"/>
                  <a:gd name="T6" fmla="*/ 16 w 143"/>
                  <a:gd name="T7" fmla="*/ 231 h 297"/>
                  <a:gd name="T8" fmla="*/ 30 w 143"/>
                  <a:gd name="T9" fmla="*/ 250 h 297"/>
                  <a:gd name="T10" fmla="*/ 48 w 143"/>
                  <a:gd name="T11" fmla="*/ 266 h 297"/>
                  <a:gd name="T12" fmla="*/ 69 w 143"/>
                  <a:gd name="T13" fmla="*/ 280 h 297"/>
                  <a:gd name="T14" fmla="*/ 92 w 143"/>
                  <a:gd name="T15" fmla="*/ 290 h 297"/>
                  <a:gd name="T16" fmla="*/ 116 w 143"/>
                  <a:gd name="T17" fmla="*/ 296 h 297"/>
                  <a:gd name="T18" fmla="*/ 123 w 143"/>
                  <a:gd name="T19" fmla="*/ 297 h 297"/>
                  <a:gd name="T20" fmla="*/ 130 w 143"/>
                  <a:gd name="T21" fmla="*/ 295 h 297"/>
                  <a:gd name="T22" fmla="*/ 136 w 143"/>
                  <a:gd name="T23" fmla="*/ 290 h 297"/>
                  <a:gd name="T24" fmla="*/ 139 w 143"/>
                  <a:gd name="T25" fmla="*/ 284 h 297"/>
                  <a:gd name="T26" fmla="*/ 139 w 143"/>
                  <a:gd name="T27" fmla="*/ 277 h 297"/>
                  <a:gd name="T28" fmla="*/ 138 w 143"/>
                  <a:gd name="T29" fmla="*/ 270 h 297"/>
                  <a:gd name="T30" fmla="*/ 133 w 143"/>
                  <a:gd name="T31" fmla="*/ 264 h 297"/>
                  <a:gd name="T32" fmla="*/ 126 w 143"/>
                  <a:gd name="T33" fmla="*/ 261 h 297"/>
                  <a:gd name="T34" fmla="*/ 102 w 143"/>
                  <a:gd name="T35" fmla="*/ 253 h 297"/>
                  <a:gd name="T36" fmla="*/ 80 w 143"/>
                  <a:gd name="T37" fmla="*/ 241 h 297"/>
                  <a:gd name="T38" fmla="*/ 63 w 143"/>
                  <a:gd name="T39" fmla="*/ 226 h 297"/>
                  <a:gd name="T40" fmla="*/ 50 w 143"/>
                  <a:gd name="T41" fmla="*/ 208 h 297"/>
                  <a:gd name="T42" fmla="*/ 41 w 143"/>
                  <a:gd name="T43" fmla="*/ 187 h 297"/>
                  <a:gd name="T44" fmla="*/ 36 w 143"/>
                  <a:gd name="T45" fmla="*/ 164 h 297"/>
                  <a:gd name="T46" fmla="*/ 36 w 143"/>
                  <a:gd name="T47" fmla="*/ 139 h 297"/>
                  <a:gd name="T48" fmla="*/ 44 w 143"/>
                  <a:gd name="T49" fmla="*/ 113 h 297"/>
                  <a:gd name="T50" fmla="*/ 52 w 143"/>
                  <a:gd name="T51" fmla="*/ 95 h 297"/>
                  <a:gd name="T52" fmla="*/ 64 w 143"/>
                  <a:gd name="T53" fmla="*/ 78 h 297"/>
                  <a:gd name="T54" fmla="*/ 77 w 143"/>
                  <a:gd name="T55" fmla="*/ 62 h 297"/>
                  <a:gd name="T56" fmla="*/ 92 w 143"/>
                  <a:gd name="T57" fmla="*/ 47 h 297"/>
                  <a:gd name="T58" fmla="*/ 105 w 143"/>
                  <a:gd name="T59" fmla="*/ 34 h 297"/>
                  <a:gd name="T60" fmla="*/ 120 w 143"/>
                  <a:gd name="T61" fmla="*/ 23 h 297"/>
                  <a:gd name="T62" fmla="*/ 133 w 143"/>
                  <a:gd name="T63" fmla="*/ 11 h 297"/>
                  <a:gd name="T64" fmla="*/ 143 w 143"/>
                  <a:gd name="T65" fmla="*/ 1 h 297"/>
                  <a:gd name="T66" fmla="*/ 133 w 143"/>
                  <a:gd name="T67" fmla="*/ 0 h 297"/>
                  <a:gd name="T68" fmla="*/ 117 w 143"/>
                  <a:gd name="T69" fmla="*/ 7 h 297"/>
                  <a:gd name="T70" fmla="*/ 95 w 143"/>
                  <a:gd name="T71" fmla="*/ 23 h 297"/>
                  <a:gd name="T72" fmla="*/ 70 w 143"/>
                  <a:gd name="T73" fmla="*/ 44 h 297"/>
                  <a:gd name="T74" fmla="*/ 47 w 143"/>
                  <a:gd name="T75" fmla="*/ 72 h 297"/>
                  <a:gd name="T76" fmla="*/ 25 w 143"/>
                  <a:gd name="T77" fmla="*/ 101 h 297"/>
                  <a:gd name="T78" fmla="*/ 8 w 143"/>
                  <a:gd name="T79" fmla="*/ 132 h 297"/>
                  <a:gd name="T80" fmla="*/ 0 w 143"/>
                  <a:gd name="T81" fmla="*/ 162 h 2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3"/>
                  <a:gd name="T124" fmla="*/ 0 h 297"/>
                  <a:gd name="T125" fmla="*/ 143 w 143"/>
                  <a:gd name="T126" fmla="*/ 297 h 2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3" h="297">
                    <a:moveTo>
                      <a:pt x="0" y="162"/>
                    </a:moveTo>
                    <a:lnTo>
                      <a:pt x="0" y="187"/>
                    </a:lnTo>
                    <a:lnTo>
                      <a:pt x="5" y="210"/>
                    </a:lnTo>
                    <a:lnTo>
                      <a:pt x="16" y="231"/>
                    </a:lnTo>
                    <a:lnTo>
                      <a:pt x="30" y="250"/>
                    </a:lnTo>
                    <a:lnTo>
                      <a:pt x="48" y="266"/>
                    </a:lnTo>
                    <a:lnTo>
                      <a:pt x="69" y="280"/>
                    </a:lnTo>
                    <a:lnTo>
                      <a:pt x="92" y="290"/>
                    </a:lnTo>
                    <a:lnTo>
                      <a:pt x="116" y="296"/>
                    </a:lnTo>
                    <a:lnTo>
                      <a:pt x="123" y="297"/>
                    </a:lnTo>
                    <a:lnTo>
                      <a:pt x="130" y="295"/>
                    </a:lnTo>
                    <a:lnTo>
                      <a:pt x="136" y="290"/>
                    </a:lnTo>
                    <a:lnTo>
                      <a:pt x="139" y="284"/>
                    </a:lnTo>
                    <a:lnTo>
                      <a:pt x="139" y="277"/>
                    </a:lnTo>
                    <a:lnTo>
                      <a:pt x="138" y="270"/>
                    </a:lnTo>
                    <a:lnTo>
                      <a:pt x="133" y="264"/>
                    </a:lnTo>
                    <a:lnTo>
                      <a:pt x="126" y="261"/>
                    </a:lnTo>
                    <a:lnTo>
                      <a:pt x="102" y="253"/>
                    </a:lnTo>
                    <a:lnTo>
                      <a:pt x="80" y="241"/>
                    </a:lnTo>
                    <a:lnTo>
                      <a:pt x="63" y="226"/>
                    </a:lnTo>
                    <a:lnTo>
                      <a:pt x="50" y="208"/>
                    </a:lnTo>
                    <a:lnTo>
                      <a:pt x="41" y="187"/>
                    </a:lnTo>
                    <a:lnTo>
                      <a:pt x="36" y="164"/>
                    </a:lnTo>
                    <a:lnTo>
                      <a:pt x="36" y="139"/>
                    </a:lnTo>
                    <a:lnTo>
                      <a:pt x="44" y="113"/>
                    </a:lnTo>
                    <a:lnTo>
                      <a:pt x="52" y="95"/>
                    </a:lnTo>
                    <a:lnTo>
                      <a:pt x="64" y="78"/>
                    </a:lnTo>
                    <a:lnTo>
                      <a:pt x="77" y="62"/>
                    </a:lnTo>
                    <a:lnTo>
                      <a:pt x="92" y="47"/>
                    </a:lnTo>
                    <a:lnTo>
                      <a:pt x="105" y="34"/>
                    </a:lnTo>
                    <a:lnTo>
                      <a:pt x="120" y="23"/>
                    </a:lnTo>
                    <a:lnTo>
                      <a:pt x="133" y="11"/>
                    </a:lnTo>
                    <a:lnTo>
                      <a:pt x="143" y="1"/>
                    </a:lnTo>
                    <a:lnTo>
                      <a:pt x="133" y="0"/>
                    </a:lnTo>
                    <a:lnTo>
                      <a:pt x="117" y="7"/>
                    </a:lnTo>
                    <a:lnTo>
                      <a:pt x="95" y="23"/>
                    </a:lnTo>
                    <a:lnTo>
                      <a:pt x="70" y="44"/>
                    </a:lnTo>
                    <a:lnTo>
                      <a:pt x="47" y="72"/>
                    </a:lnTo>
                    <a:lnTo>
                      <a:pt x="25" y="101"/>
                    </a:lnTo>
                    <a:lnTo>
                      <a:pt x="8" y="13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46"/>
              <p:cNvSpPr>
                <a:spLocks/>
              </p:cNvSpPr>
              <p:nvPr/>
            </p:nvSpPr>
            <p:spPr bwMode="auto">
              <a:xfrm>
                <a:off x="8360" y="4451"/>
                <a:ext cx="103" cy="129"/>
              </a:xfrm>
              <a:custGeom>
                <a:avLst/>
                <a:gdLst>
                  <a:gd name="T0" fmla="*/ 260 w 309"/>
                  <a:gd name="T1" fmla="*/ 155 h 388"/>
                  <a:gd name="T2" fmla="*/ 275 w 309"/>
                  <a:gd name="T3" fmla="*/ 180 h 388"/>
                  <a:gd name="T4" fmla="*/ 282 w 309"/>
                  <a:gd name="T5" fmla="*/ 206 h 388"/>
                  <a:gd name="T6" fmla="*/ 278 w 309"/>
                  <a:gd name="T7" fmla="*/ 234 h 388"/>
                  <a:gd name="T8" fmla="*/ 262 w 309"/>
                  <a:gd name="T9" fmla="*/ 262 h 388"/>
                  <a:gd name="T10" fmla="*/ 237 w 309"/>
                  <a:gd name="T11" fmla="*/ 286 h 388"/>
                  <a:gd name="T12" fmla="*/ 209 w 309"/>
                  <a:gd name="T13" fmla="*/ 308 h 388"/>
                  <a:gd name="T14" fmla="*/ 180 w 309"/>
                  <a:gd name="T15" fmla="*/ 331 h 388"/>
                  <a:gd name="T16" fmla="*/ 162 w 309"/>
                  <a:gd name="T17" fmla="*/ 348 h 388"/>
                  <a:gd name="T18" fmla="*/ 156 w 309"/>
                  <a:gd name="T19" fmla="*/ 359 h 388"/>
                  <a:gd name="T20" fmla="*/ 152 w 309"/>
                  <a:gd name="T21" fmla="*/ 371 h 388"/>
                  <a:gd name="T22" fmla="*/ 153 w 309"/>
                  <a:gd name="T23" fmla="*/ 382 h 388"/>
                  <a:gd name="T24" fmla="*/ 163 w 309"/>
                  <a:gd name="T25" fmla="*/ 388 h 388"/>
                  <a:gd name="T26" fmla="*/ 175 w 309"/>
                  <a:gd name="T27" fmla="*/ 387 h 388"/>
                  <a:gd name="T28" fmla="*/ 194 w 309"/>
                  <a:gd name="T29" fmla="*/ 367 h 388"/>
                  <a:gd name="T30" fmla="*/ 227 w 309"/>
                  <a:gd name="T31" fmla="*/ 337 h 388"/>
                  <a:gd name="T32" fmla="*/ 260 w 309"/>
                  <a:gd name="T33" fmla="*/ 308 h 388"/>
                  <a:gd name="T34" fmla="*/ 290 w 309"/>
                  <a:gd name="T35" fmla="*/ 275 h 388"/>
                  <a:gd name="T36" fmla="*/ 307 w 309"/>
                  <a:gd name="T37" fmla="*/ 234 h 388"/>
                  <a:gd name="T38" fmla="*/ 304 w 309"/>
                  <a:gd name="T39" fmla="*/ 191 h 388"/>
                  <a:gd name="T40" fmla="*/ 285 w 309"/>
                  <a:gd name="T41" fmla="*/ 151 h 388"/>
                  <a:gd name="T42" fmla="*/ 253 w 309"/>
                  <a:gd name="T43" fmla="*/ 118 h 388"/>
                  <a:gd name="T44" fmla="*/ 222 w 309"/>
                  <a:gd name="T45" fmla="*/ 94 h 388"/>
                  <a:gd name="T46" fmla="*/ 191 w 309"/>
                  <a:gd name="T47" fmla="*/ 75 h 388"/>
                  <a:gd name="T48" fmla="*/ 159 w 309"/>
                  <a:gd name="T49" fmla="*/ 55 h 388"/>
                  <a:gd name="T50" fmla="*/ 124 w 309"/>
                  <a:gd name="T51" fmla="*/ 36 h 388"/>
                  <a:gd name="T52" fmla="*/ 92 w 309"/>
                  <a:gd name="T53" fmla="*/ 20 h 388"/>
                  <a:gd name="T54" fmla="*/ 59 w 309"/>
                  <a:gd name="T55" fmla="*/ 9 h 388"/>
                  <a:gd name="T56" fmla="*/ 31 w 309"/>
                  <a:gd name="T57" fmla="*/ 2 h 388"/>
                  <a:gd name="T58" fmla="*/ 9 w 309"/>
                  <a:gd name="T59" fmla="*/ 2 h 388"/>
                  <a:gd name="T60" fmla="*/ 11 w 309"/>
                  <a:gd name="T61" fmla="*/ 7 h 388"/>
                  <a:gd name="T62" fmla="*/ 36 w 309"/>
                  <a:gd name="T63" fmla="*/ 17 h 388"/>
                  <a:gd name="T64" fmla="*/ 65 w 309"/>
                  <a:gd name="T65" fmla="*/ 30 h 388"/>
                  <a:gd name="T66" fmla="*/ 99 w 309"/>
                  <a:gd name="T67" fmla="*/ 46 h 388"/>
                  <a:gd name="T68" fmla="*/ 134 w 309"/>
                  <a:gd name="T69" fmla="*/ 65 h 388"/>
                  <a:gd name="T70" fmla="*/ 169 w 309"/>
                  <a:gd name="T71" fmla="*/ 86 h 388"/>
                  <a:gd name="T72" fmla="*/ 205 w 309"/>
                  <a:gd name="T73" fmla="*/ 109 h 388"/>
                  <a:gd name="T74" fmla="*/ 235 w 309"/>
                  <a:gd name="T75" fmla="*/ 132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9"/>
                  <a:gd name="T115" fmla="*/ 0 h 388"/>
                  <a:gd name="T116" fmla="*/ 309 w 309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9" h="388">
                    <a:moveTo>
                      <a:pt x="250" y="145"/>
                    </a:moveTo>
                    <a:lnTo>
                      <a:pt x="260" y="155"/>
                    </a:lnTo>
                    <a:lnTo>
                      <a:pt x="269" y="167"/>
                    </a:lnTo>
                    <a:lnTo>
                      <a:pt x="275" y="180"/>
                    </a:lnTo>
                    <a:lnTo>
                      <a:pt x="281" y="193"/>
                    </a:lnTo>
                    <a:lnTo>
                      <a:pt x="282" y="206"/>
                    </a:lnTo>
                    <a:lnTo>
                      <a:pt x="282" y="220"/>
                    </a:lnTo>
                    <a:lnTo>
                      <a:pt x="278" y="234"/>
                    </a:lnTo>
                    <a:lnTo>
                      <a:pt x="272" y="247"/>
                    </a:lnTo>
                    <a:lnTo>
                      <a:pt x="262" y="262"/>
                    </a:lnTo>
                    <a:lnTo>
                      <a:pt x="250" y="275"/>
                    </a:lnTo>
                    <a:lnTo>
                      <a:pt x="237" y="286"/>
                    </a:lnTo>
                    <a:lnTo>
                      <a:pt x="222" y="298"/>
                    </a:lnTo>
                    <a:lnTo>
                      <a:pt x="209" y="308"/>
                    </a:lnTo>
                    <a:lnTo>
                      <a:pt x="194" y="319"/>
                    </a:lnTo>
                    <a:lnTo>
                      <a:pt x="180" y="331"/>
                    </a:lnTo>
                    <a:lnTo>
                      <a:pt x="166" y="344"/>
                    </a:lnTo>
                    <a:lnTo>
                      <a:pt x="162" y="348"/>
                    </a:lnTo>
                    <a:lnTo>
                      <a:pt x="159" y="354"/>
                    </a:lnTo>
                    <a:lnTo>
                      <a:pt x="156" y="359"/>
                    </a:lnTo>
                    <a:lnTo>
                      <a:pt x="153" y="365"/>
                    </a:lnTo>
                    <a:lnTo>
                      <a:pt x="152" y="371"/>
                    </a:lnTo>
                    <a:lnTo>
                      <a:pt x="152" y="377"/>
                    </a:lnTo>
                    <a:lnTo>
                      <a:pt x="153" y="382"/>
                    </a:lnTo>
                    <a:lnTo>
                      <a:pt x="158" y="387"/>
                    </a:lnTo>
                    <a:lnTo>
                      <a:pt x="163" y="388"/>
                    </a:lnTo>
                    <a:lnTo>
                      <a:pt x="169" y="388"/>
                    </a:lnTo>
                    <a:lnTo>
                      <a:pt x="175" y="387"/>
                    </a:lnTo>
                    <a:lnTo>
                      <a:pt x="180" y="382"/>
                    </a:lnTo>
                    <a:lnTo>
                      <a:pt x="194" y="367"/>
                    </a:lnTo>
                    <a:lnTo>
                      <a:pt x="210" y="351"/>
                    </a:lnTo>
                    <a:lnTo>
                      <a:pt x="227" y="337"/>
                    </a:lnTo>
                    <a:lnTo>
                      <a:pt x="244" y="322"/>
                    </a:lnTo>
                    <a:lnTo>
                      <a:pt x="260" y="308"/>
                    </a:lnTo>
                    <a:lnTo>
                      <a:pt x="275" y="292"/>
                    </a:lnTo>
                    <a:lnTo>
                      <a:pt x="290" y="275"/>
                    </a:lnTo>
                    <a:lnTo>
                      <a:pt x="300" y="256"/>
                    </a:lnTo>
                    <a:lnTo>
                      <a:pt x="307" y="234"/>
                    </a:lnTo>
                    <a:lnTo>
                      <a:pt x="309" y="213"/>
                    </a:lnTo>
                    <a:lnTo>
                      <a:pt x="304" y="191"/>
                    </a:lnTo>
                    <a:lnTo>
                      <a:pt x="297" y="171"/>
                    </a:lnTo>
                    <a:lnTo>
                      <a:pt x="285" y="151"/>
                    </a:lnTo>
                    <a:lnTo>
                      <a:pt x="271" y="134"/>
                    </a:lnTo>
                    <a:lnTo>
                      <a:pt x="253" y="118"/>
                    </a:lnTo>
                    <a:lnTo>
                      <a:pt x="235" y="104"/>
                    </a:lnTo>
                    <a:lnTo>
                      <a:pt x="222" y="94"/>
                    </a:lnTo>
                    <a:lnTo>
                      <a:pt x="207" y="85"/>
                    </a:lnTo>
                    <a:lnTo>
                      <a:pt x="191" y="75"/>
                    </a:lnTo>
                    <a:lnTo>
                      <a:pt x="175" y="65"/>
                    </a:lnTo>
                    <a:lnTo>
                      <a:pt x="159" y="55"/>
                    </a:lnTo>
                    <a:lnTo>
                      <a:pt x="141" y="45"/>
                    </a:lnTo>
                    <a:lnTo>
                      <a:pt x="124" y="36"/>
                    </a:lnTo>
                    <a:lnTo>
                      <a:pt x="108" y="28"/>
                    </a:lnTo>
                    <a:lnTo>
                      <a:pt x="92" y="20"/>
                    </a:lnTo>
                    <a:lnTo>
                      <a:pt x="75" y="13"/>
                    </a:lnTo>
                    <a:lnTo>
                      <a:pt x="59" y="9"/>
                    </a:lnTo>
                    <a:lnTo>
                      <a:pt x="45" y="5"/>
                    </a:lnTo>
                    <a:lnTo>
                      <a:pt x="31" y="2"/>
                    </a:lnTo>
                    <a:lnTo>
                      <a:pt x="20" y="0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11" y="7"/>
                    </a:lnTo>
                    <a:lnTo>
                      <a:pt x="23" y="12"/>
                    </a:lnTo>
                    <a:lnTo>
                      <a:pt x="36" y="17"/>
                    </a:lnTo>
                    <a:lnTo>
                      <a:pt x="49" y="23"/>
                    </a:lnTo>
                    <a:lnTo>
                      <a:pt x="65" y="30"/>
                    </a:lnTo>
                    <a:lnTo>
                      <a:pt x="81" y="38"/>
                    </a:lnTo>
                    <a:lnTo>
                      <a:pt x="99" y="46"/>
                    </a:lnTo>
                    <a:lnTo>
                      <a:pt x="116" y="55"/>
                    </a:lnTo>
                    <a:lnTo>
                      <a:pt x="134" y="65"/>
                    </a:lnTo>
                    <a:lnTo>
                      <a:pt x="152" y="75"/>
                    </a:lnTo>
                    <a:lnTo>
                      <a:pt x="169" y="86"/>
                    </a:lnTo>
                    <a:lnTo>
                      <a:pt x="187" y="98"/>
                    </a:lnTo>
                    <a:lnTo>
                      <a:pt x="205" y="109"/>
                    </a:lnTo>
                    <a:lnTo>
                      <a:pt x="221" y="121"/>
                    </a:lnTo>
                    <a:lnTo>
                      <a:pt x="235" y="132"/>
                    </a:lnTo>
                    <a:lnTo>
                      <a:pt x="250" y="145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47"/>
              <p:cNvSpPr>
                <a:spLocks/>
              </p:cNvSpPr>
              <p:nvPr/>
            </p:nvSpPr>
            <p:spPr bwMode="auto">
              <a:xfrm>
                <a:off x="8279" y="4648"/>
                <a:ext cx="135" cy="97"/>
              </a:xfrm>
              <a:custGeom>
                <a:avLst/>
                <a:gdLst>
                  <a:gd name="T0" fmla="*/ 332 w 406"/>
                  <a:gd name="T1" fmla="*/ 65 h 292"/>
                  <a:gd name="T2" fmla="*/ 351 w 406"/>
                  <a:gd name="T3" fmla="*/ 123 h 292"/>
                  <a:gd name="T4" fmla="*/ 373 w 406"/>
                  <a:gd name="T5" fmla="*/ 181 h 292"/>
                  <a:gd name="T6" fmla="*/ 395 w 406"/>
                  <a:gd name="T7" fmla="*/ 237 h 292"/>
                  <a:gd name="T8" fmla="*/ 406 w 406"/>
                  <a:gd name="T9" fmla="*/ 273 h 292"/>
                  <a:gd name="T10" fmla="*/ 404 w 406"/>
                  <a:gd name="T11" fmla="*/ 284 h 292"/>
                  <a:gd name="T12" fmla="*/ 393 w 406"/>
                  <a:gd name="T13" fmla="*/ 292 h 292"/>
                  <a:gd name="T14" fmla="*/ 381 w 406"/>
                  <a:gd name="T15" fmla="*/ 289 h 292"/>
                  <a:gd name="T16" fmla="*/ 364 w 406"/>
                  <a:gd name="T17" fmla="*/ 251 h 292"/>
                  <a:gd name="T18" fmla="*/ 339 w 406"/>
                  <a:gd name="T19" fmla="*/ 171 h 292"/>
                  <a:gd name="T20" fmla="*/ 318 w 406"/>
                  <a:gd name="T21" fmla="*/ 93 h 292"/>
                  <a:gd name="T22" fmla="*/ 307 w 406"/>
                  <a:gd name="T23" fmla="*/ 42 h 292"/>
                  <a:gd name="T24" fmla="*/ 283 w 406"/>
                  <a:gd name="T25" fmla="*/ 34 h 292"/>
                  <a:gd name="T26" fmla="*/ 239 w 406"/>
                  <a:gd name="T27" fmla="*/ 39 h 292"/>
                  <a:gd name="T28" fmla="*/ 192 w 406"/>
                  <a:gd name="T29" fmla="*/ 50 h 292"/>
                  <a:gd name="T30" fmla="*/ 148 w 406"/>
                  <a:gd name="T31" fmla="*/ 65 h 292"/>
                  <a:gd name="T32" fmla="*/ 106 w 406"/>
                  <a:gd name="T33" fmla="*/ 83 h 292"/>
                  <a:gd name="T34" fmla="*/ 67 w 406"/>
                  <a:gd name="T35" fmla="*/ 103 h 292"/>
                  <a:gd name="T36" fmla="*/ 34 w 406"/>
                  <a:gd name="T37" fmla="*/ 122 h 292"/>
                  <a:gd name="T38" fmla="*/ 9 w 406"/>
                  <a:gd name="T39" fmla="*/ 141 h 292"/>
                  <a:gd name="T40" fmla="*/ 0 w 406"/>
                  <a:gd name="T41" fmla="*/ 133 h 292"/>
                  <a:gd name="T42" fmla="*/ 19 w 406"/>
                  <a:gd name="T43" fmla="*/ 102 h 292"/>
                  <a:gd name="T44" fmla="*/ 53 w 406"/>
                  <a:gd name="T45" fmla="*/ 70 h 292"/>
                  <a:gd name="T46" fmla="*/ 92 w 406"/>
                  <a:gd name="T47" fmla="*/ 43 h 292"/>
                  <a:gd name="T48" fmla="*/ 139 w 406"/>
                  <a:gd name="T49" fmla="*/ 23 h 292"/>
                  <a:gd name="T50" fmla="*/ 210 w 406"/>
                  <a:gd name="T51" fmla="*/ 8 h 292"/>
                  <a:gd name="T52" fmla="*/ 277 w 406"/>
                  <a:gd name="T53" fmla="*/ 1 h 292"/>
                  <a:gd name="T54" fmla="*/ 321 w 406"/>
                  <a:gd name="T55" fmla="*/ 0 h 292"/>
                  <a:gd name="T56" fmla="*/ 336 w 406"/>
                  <a:gd name="T57" fmla="*/ 1 h 292"/>
                  <a:gd name="T58" fmla="*/ 345 w 406"/>
                  <a:gd name="T59" fmla="*/ 11 h 292"/>
                  <a:gd name="T60" fmla="*/ 345 w 406"/>
                  <a:gd name="T61" fmla="*/ 26 h 292"/>
                  <a:gd name="T62" fmla="*/ 335 w 406"/>
                  <a:gd name="T63" fmla="*/ 34 h 2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6"/>
                  <a:gd name="T97" fmla="*/ 0 h 292"/>
                  <a:gd name="T98" fmla="*/ 406 w 406"/>
                  <a:gd name="T99" fmla="*/ 292 h 2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6" h="292">
                    <a:moveTo>
                      <a:pt x="326" y="36"/>
                    </a:moveTo>
                    <a:lnTo>
                      <a:pt x="332" y="65"/>
                    </a:lnTo>
                    <a:lnTo>
                      <a:pt x="340" y="93"/>
                    </a:lnTo>
                    <a:lnTo>
                      <a:pt x="351" y="123"/>
                    </a:lnTo>
                    <a:lnTo>
                      <a:pt x="361" y="152"/>
                    </a:lnTo>
                    <a:lnTo>
                      <a:pt x="373" y="181"/>
                    </a:lnTo>
                    <a:lnTo>
                      <a:pt x="384" y="210"/>
                    </a:lnTo>
                    <a:lnTo>
                      <a:pt x="395" y="237"/>
                    </a:lnTo>
                    <a:lnTo>
                      <a:pt x="405" y="266"/>
                    </a:lnTo>
                    <a:lnTo>
                      <a:pt x="406" y="273"/>
                    </a:lnTo>
                    <a:lnTo>
                      <a:pt x="406" y="279"/>
                    </a:lnTo>
                    <a:lnTo>
                      <a:pt x="404" y="284"/>
                    </a:lnTo>
                    <a:lnTo>
                      <a:pt x="399" y="289"/>
                    </a:lnTo>
                    <a:lnTo>
                      <a:pt x="393" y="292"/>
                    </a:lnTo>
                    <a:lnTo>
                      <a:pt x="387" y="292"/>
                    </a:lnTo>
                    <a:lnTo>
                      <a:pt x="381" y="289"/>
                    </a:lnTo>
                    <a:lnTo>
                      <a:pt x="377" y="283"/>
                    </a:lnTo>
                    <a:lnTo>
                      <a:pt x="364" y="251"/>
                    </a:lnTo>
                    <a:lnTo>
                      <a:pt x="352" y="213"/>
                    </a:lnTo>
                    <a:lnTo>
                      <a:pt x="339" y="171"/>
                    </a:lnTo>
                    <a:lnTo>
                      <a:pt x="329" y="131"/>
                    </a:lnTo>
                    <a:lnTo>
                      <a:pt x="318" y="93"/>
                    </a:lnTo>
                    <a:lnTo>
                      <a:pt x="311" y="63"/>
                    </a:lnTo>
                    <a:lnTo>
                      <a:pt x="307" y="42"/>
                    </a:lnTo>
                    <a:lnTo>
                      <a:pt x="305" y="34"/>
                    </a:lnTo>
                    <a:lnTo>
                      <a:pt x="283" y="34"/>
                    </a:lnTo>
                    <a:lnTo>
                      <a:pt x="261" y="36"/>
                    </a:lnTo>
                    <a:lnTo>
                      <a:pt x="239" y="39"/>
                    </a:lnTo>
                    <a:lnTo>
                      <a:pt x="216" y="43"/>
                    </a:lnTo>
                    <a:lnTo>
                      <a:pt x="192" y="50"/>
                    </a:lnTo>
                    <a:lnTo>
                      <a:pt x="170" y="57"/>
                    </a:lnTo>
                    <a:lnTo>
                      <a:pt x="148" y="65"/>
                    </a:lnTo>
                    <a:lnTo>
                      <a:pt x="126" y="73"/>
                    </a:lnTo>
                    <a:lnTo>
                      <a:pt x="106" y="83"/>
                    </a:lnTo>
                    <a:lnTo>
                      <a:pt x="85" y="93"/>
                    </a:lnTo>
                    <a:lnTo>
                      <a:pt x="67" y="103"/>
                    </a:lnTo>
                    <a:lnTo>
                      <a:pt x="50" y="113"/>
                    </a:lnTo>
                    <a:lnTo>
                      <a:pt x="34" y="122"/>
                    </a:lnTo>
                    <a:lnTo>
                      <a:pt x="20" y="132"/>
                    </a:lnTo>
                    <a:lnTo>
                      <a:pt x="9" y="141"/>
                    </a:lnTo>
                    <a:lnTo>
                      <a:pt x="0" y="148"/>
                    </a:lnTo>
                    <a:lnTo>
                      <a:pt x="0" y="133"/>
                    </a:lnTo>
                    <a:lnTo>
                      <a:pt x="7" y="118"/>
                    </a:lnTo>
                    <a:lnTo>
                      <a:pt x="19" y="102"/>
                    </a:lnTo>
                    <a:lnTo>
                      <a:pt x="35" y="86"/>
                    </a:lnTo>
                    <a:lnTo>
                      <a:pt x="53" y="70"/>
                    </a:lnTo>
                    <a:lnTo>
                      <a:pt x="73" y="54"/>
                    </a:lnTo>
                    <a:lnTo>
                      <a:pt x="92" y="43"/>
                    </a:lnTo>
                    <a:lnTo>
                      <a:pt x="111" y="33"/>
                    </a:lnTo>
                    <a:lnTo>
                      <a:pt x="139" y="23"/>
                    </a:lnTo>
                    <a:lnTo>
                      <a:pt x="173" y="14"/>
                    </a:lnTo>
                    <a:lnTo>
                      <a:pt x="210" y="8"/>
                    </a:lnTo>
                    <a:lnTo>
                      <a:pt x="245" y="4"/>
                    </a:lnTo>
                    <a:lnTo>
                      <a:pt x="277" y="1"/>
                    </a:lnTo>
                    <a:lnTo>
                      <a:pt x="304" y="0"/>
                    </a:lnTo>
                    <a:lnTo>
                      <a:pt x="321" y="0"/>
                    </a:lnTo>
                    <a:lnTo>
                      <a:pt x="329" y="0"/>
                    </a:lnTo>
                    <a:lnTo>
                      <a:pt x="336" y="1"/>
                    </a:lnTo>
                    <a:lnTo>
                      <a:pt x="342" y="6"/>
                    </a:lnTo>
                    <a:lnTo>
                      <a:pt x="345" y="11"/>
                    </a:lnTo>
                    <a:lnTo>
                      <a:pt x="346" y="19"/>
                    </a:lnTo>
                    <a:lnTo>
                      <a:pt x="345" y="26"/>
                    </a:lnTo>
                    <a:lnTo>
                      <a:pt x="340" y="31"/>
                    </a:lnTo>
                    <a:lnTo>
                      <a:pt x="335" y="34"/>
                    </a:lnTo>
                    <a:lnTo>
                      <a:pt x="32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48"/>
              <p:cNvSpPr>
                <a:spLocks/>
              </p:cNvSpPr>
              <p:nvPr/>
            </p:nvSpPr>
            <p:spPr bwMode="auto">
              <a:xfrm>
                <a:off x="8272" y="4697"/>
                <a:ext cx="146" cy="320"/>
              </a:xfrm>
              <a:custGeom>
                <a:avLst/>
                <a:gdLst>
                  <a:gd name="T0" fmla="*/ 82 w 439"/>
                  <a:gd name="T1" fmla="*/ 289 h 960"/>
                  <a:gd name="T2" fmla="*/ 87 w 439"/>
                  <a:gd name="T3" fmla="*/ 316 h 960"/>
                  <a:gd name="T4" fmla="*/ 107 w 439"/>
                  <a:gd name="T5" fmla="*/ 376 h 960"/>
                  <a:gd name="T6" fmla="*/ 141 w 439"/>
                  <a:gd name="T7" fmla="*/ 455 h 960"/>
                  <a:gd name="T8" fmla="*/ 175 w 439"/>
                  <a:gd name="T9" fmla="*/ 533 h 960"/>
                  <a:gd name="T10" fmla="*/ 210 w 439"/>
                  <a:gd name="T11" fmla="*/ 611 h 960"/>
                  <a:gd name="T12" fmla="*/ 248 w 439"/>
                  <a:gd name="T13" fmla="*/ 687 h 960"/>
                  <a:gd name="T14" fmla="*/ 287 w 439"/>
                  <a:gd name="T15" fmla="*/ 763 h 960"/>
                  <a:gd name="T16" fmla="*/ 326 w 439"/>
                  <a:gd name="T17" fmla="*/ 839 h 960"/>
                  <a:gd name="T18" fmla="*/ 367 w 439"/>
                  <a:gd name="T19" fmla="*/ 915 h 960"/>
                  <a:gd name="T20" fmla="*/ 391 w 439"/>
                  <a:gd name="T21" fmla="*/ 957 h 960"/>
                  <a:gd name="T22" fmla="*/ 404 w 439"/>
                  <a:gd name="T23" fmla="*/ 960 h 960"/>
                  <a:gd name="T24" fmla="*/ 420 w 439"/>
                  <a:gd name="T25" fmla="*/ 960 h 960"/>
                  <a:gd name="T26" fmla="*/ 433 w 439"/>
                  <a:gd name="T27" fmla="*/ 957 h 960"/>
                  <a:gd name="T28" fmla="*/ 439 w 439"/>
                  <a:gd name="T29" fmla="*/ 948 h 960"/>
                  <a:gd name="T30" fmla="*/ 436 w 439"/>
                  <a:gd name="T31" fmla="*/ 937 h 960"/>
                  <a:gd name="T32" fmla="*/ 414 w 439"/>
                  <a:gd name="T33" fmla="*/ 902 h 960"/>
                  <a:gd name="T34" fmla="*/ 380 w 439"/>
                  <a:gd name="T35" fmla="*/ 843 h 960"/>
                  <a:gd name="T36" fmla="*/ 348 w 439"/>
                  <a:gd name="T37" fmla="*/ 784 h 960"/>
                  <a:gd name="T38" fmla="*/ 314 w 439"/>
                  <a:gd name="T39" fmla="*/ 724 h 960"/>
                  <a:gd name="T40" fmla="*/ 269 w 439"/>
                  <a:gd name="T41" fmla="*/ 638 h 960"/>
                  <a:gd name="T42" fmla="*/ 216 w 439"/>
                  <a:gd name="T43" fmla="*/ 532 h 960"/>
                  <a:gd name="T44" fmla="*/ 169 w 439"/>
                  <a:gd name="T45" fmla="*/ 424 h 960"/>
                  <a:gd name="T46" fmla="*/ 128 w 439"/>
                  <a:gd name="T47" fmla="*/ 312 h 960"/>
                  <a:gd name="T48" fmla="*/ 91 w 439"/>
                  <a:gd name="T49" fmla="*/ 220 h 960"/>
                  <a:gd name="T50" fmla="*/ 60 w 439"/>
                  <a:gd name="T51" fmla="*/ 139 h 960"/>
                  <a:gd name="T52" fmla="*/ 35 w 439"/>
                  <a:gd name="T53" fmla="*/ 62 h 960"/>
                  <a:gd name="T54" fmla="*/ 15 w 439"/>
                  <a:gd name="T55" fmla="*/ 10 h 960"/>
                  <a:gd name="T56" fmla="*/ 5 w 439"/>
                  <a:gd name="T57" fmla="*/ 1 h 960"/>
                  <a:gd name="T58" fmla="*/ 0 w 439"/>
                  <a:gd name="T59" fmla="*/ 10 h 960"/>
                  <a:gd name="T60" fmla="*/ 6 w 439"/>
                  <a:gd name="T61" fmla="*/ 47 h 960"/>
                  <a:gd name="T62" fmla="*/ 16 w 439"/>
                  <a:gd name="T63" fmla="*/ 115 h 960"/>
                  <a:gd name="T64" fmla="*/ 33 w 439"/>
                  <a:gd name="T65" fmla="*/ 179 h 960"/>
                  <a:gd name="T66" fmla="*/ 56 w 439"/>
                  <a:gd name="T67" fmla="*/ 241 h 9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9"/>
                  <a:gd name="T103" fmla="*/ 0 h 960"/>
                  <a:gd name="T104" fmla="*/ 439 w 439"/>
                  <a:gd name="T105" fmla="*/ 960 h 9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9" h="960">
                    <a:moveTo>
                      <a:pt x="72" y="270"/>
                    </a:moveTo>
                    <a:lnTo>
                      <a:pt x="82" y="289"/>
                    </a:lnTo>
                    <a:lnTo>
                      <a:pt x="85" y="302"/>
                    </a:lnTo>
                    <a:lnTo>
                      <a:pt x="87" y="316"/>
                    </a:lnTo>
                    <a:lnTo>
                      <a:pt x="93" y="336"/>
                    </a:lnTo>
                    <a:lnTo>
                      <a:pt x="107" y="376"/>
                    </a:lnTo>
                    <a:lnTo>
                      <a:pt x="124" y="417"/>
                    </a:lnTo>
                    <a:lnTo>
                      <a:pt x="141" y="455"/>
                    </a:lnTo>
                    <a:lnTo>
                      <a:pt x="157" y="494"/>
                    </a:lnTo>
                    <a:lnTo>
                      <a:pt x="175" y="533"/>
                    </a:lnTo>
                    <a:lnTo>
                      <a:pt x="193" y="572"/>
                    </a:lnTo>
                    <a:lnTo>
                      <a:pt x="210" y="611"/>
                    </a:lnTo>
                    <a:lnTo>
                      <a:pt x="229" y="649"/>
                    </a:lnTo>
                    <a:lnTo>
                      <a:pt x="248" y="687"/>
                    </a:lnTo>
                    <a:lnTo>
                      <a:pt x="267" y="726"/>
                    </a:lnTo>
                    <a:lnTo>
                      <a:pt x="287" y="763"/>
                    </a:lnTo>
                    <a:lnTo>
                      <a:pt x="307" y="802"/>
                    </a:lnTo>
                    <a:lnTo>
                      <a:pt x="326" y="839"/>
                    </a:lnTo>
                    <a:lnTo>
                      <a:pt x="347" y="878"/>
                    </a:lnTo>
                    <a:lnTo>
                      <a:pt x="367" y="915"/>
                    </a:lnTo>
                    <a:lnTo>
                      <a:pt x="388" y="954"/>
                    </a:lnTo>
                    <a:lnTo>
                      <a:pt x="391" y="957"/>
                    </a:lnTo>
                    <a:lnTo>
                      <a:pt x="397" y="958"/>
                    </a:lnTo>
                    <a:lnTo>
                      <a:pt x="404" y="960"/>
                    </a:lnTo>
                    <a:lnTo>
                      <a:pt x="413" y="960"/>
                    </a:lnTo>
                    <a:lnTo>
                      <a:pt x="420" y="960"/>
                    </a:lnTo>
                    <a:lnTo>
                      <a:pt x="427" y="958"/>
                    </a:lnTo>
                    <a:lnTo>
                      <a:pt x="433" y="957"/>
                    </a:lnTo>
                    <a:lnTo>
                      <a:pt x="436" y="954"/>
                    </a:lnTo>
                    <a:lnTo>
                      <a:pt x="439" y="948"/>
                    </a:lnTo>
                    <a:lnTo>
                      <a:pt x="439" y="943"/>
                    </a:lnTo>
                    <a:lnTo>
                      <a:pt x="436" y="937"/>
                    </a:lnTo>
                    <a:lnTo>
                      <a:pt x="432" y="932"/>
                    </a:lnTo>
                    <a:lnTo>
                      <a:pt x="414" y="902"/>
                    </a:lnTo>
                    <a:lnTo>
                      <a:pt x="398" y="874"/>
                    </a:lnTo>
                    <a:lnTo>
                      <a:pt x="380" y="843"/>
                    </a:lnTo>
                    <a:lnTo>
                      <a:pt x="364" y="813"/>
                    </a:lnTo>
                    <a:lnTo>
                      <a:pt x="348" y="784"/>
                    </a:lnTo>
                    <a:lnTo>
                      <a:pt x="332" y="754"/>
                    </a:lnTo>
                    <a:lnTo>
                      <a:pt x="314" y="724"/>
                    </a:lnTo>
                    <a:lnTo>
                      <a:pt x="298" y="694"/>
                    </a:lnTo>
                    <a:lnTo>
                      <a:pt x="269" y="638"/>
                    </a:lnTo>
                    <a:lnTo>
                      <a:pt x="242" y="585"/>
                    </a:lnTo>
                    <a:lnTo>
                      <a:pt x="216" y="532"/>
                    </a:lnTo>
                    <a:lnTo>
                      <a:pt x="193" y="477"/>
                    </a:lnTo>
                    <a:lnTo>
                      <a:pt x="169" y="424"/>
                    </a:lnTo>
                    <a:lnTo>
                      <a:pt x="149" y="369"/>
                    </a:lnTo>
                    <a:lnTo>
                      <a:pt x="128" y="312"/>
                    </a:lnTo>
                    <a:lnTo>
                      <a:pt x="107" y="253"/>
                    </a:lnTo>
                    <a:lnTo>
                      <a:pt x="91" y="220"/>
                    </a:lnTo>
                    <a:lnTo>
                      <a:pt x="75" y="181"/>
                    </a:lnTo>
                    <a:lnTo>
                      <a:pt x="60" y="139"/>
                    </a:lnTo>
                    <a:lnTo>
                      <a:pt x="47" y="99"/>
                    </a:lnTo>
                    <a:lnTo>
                      <a:pt x="35" y="62"/>
                    </a:lnTo>
                    <a:lnTo>
                      <a:pt x="25" y="31"/>
                    </a:lnTo>
                    <a:lnTo>
                      <a:pt x="15" y="10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6" y="47"/>
                    </a:lnTo>
                    <a:lnTo>
                      <a:pt x="11" y="82"/>
                    </a:lnTo>
                    <a:lnTo>
                      <a:pt x="16" y="115"/>
                    </a:lnTo>
                    <a:lnTo>
                      <a:pt x="24" y="146"/>
                    </a:lnTo>
                    <a:lnTo>
                      <a:pt x="33" y="179"/>
                    </a:lnTo>
                    <a:lnTo>
                      <a:pt x="43" y="211"/>
                    </a:lnTo>
                    <a:lnTo>
                      <a:pt x="56" y="241"/>
                    </a:lnTo>
                    <a:lnTo>
                      <a:pt x="72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49"/>
              <p:cNvSpPr>
                <a:spLocks/>
              </p:cNvSpPr>
              <p:nvPr/>
            </p:nvSpPr>
            <p:spPr bwMode="auto">
              <a:xfrm>
                <a:off x="8416" y="4972"/>
                <a:ext cx="128" cy="66"/>
              </a:xfrm>
              <a:custGeom>
                <a:avLst/>
                <a:gdLst>
                  <a:gd name="T0" fmla="*/ 2 w 382"/>
                  <a:gd name="T1" fmla="*/ 182 h 198"/>
                  <a:gd name="T2" fmla="*/ 0 w 382"/>
                  <a:gd name="T3" fmla="*/ 187 h 198"/>
                  <a:gd name="T4" fmla="*/ 0 w 382"/>
                  <a:gd name="T5" fmla="*/ 191 h 198"/>
                  <a:gd name="T6" fmla="*/ 2 w 382"/>
                  <a:gd name="T7" fmla="*/ 195 h 198"/>
                  <a:gd name="T8" fmla="*/ 6 w 382"/>
                  <a:gd name="T9" fmla="*/ 198 h 198"/>
                  <a:gd name="T10" fmla="*/ 30 w 382"/>
                  <a:gd name="T11" fmla="*/ 187 h 198"/>
                  <a:gd name="T12" fmla="*/ 52 w 382"/>
                  <a:gd name="T13" fmla="*/ 176 h 198"/>
                  <a:gd name="T14" fmla="*/ 75 w 382"/>
                  <a:gd name="T15" fmla="*/ 166 h 198"/>
                  <a:gd name="T16" fmla="*/ 99 w 382"/>
                  <a:gd name="T17" fmla="*/ 156 h 198"/>
                  <a:gd name="T18" fmla="*/ 124 w 382"/>
                  <a:gd name="T19" fmla="*/ 146 h 198"/>
                  <a:gd name="T20" fmla="*/ 147 w 382"/>
                  <a:gd name="T21" fmla="*/ 138 h 198"/>
                  <a:gd name="T22" fmla="*/ 171 w 382"/>
                  <a:gd name="T23" fmla="*/ 128 h 198"/>
                  <a:gd name="T24" fmla="*/ 194 w 382"/>
                  <a:gd name="T25" fmla="*/ 119 h 198"/>
                  <a:gd name="T26" fmla="*/ 218 w 382"/>
                  <a:gd name="T27" fmla="*/ 109 h 198"/>
                  <a:gd name="T28" fmla="*/ 241 w 382"/>
                  <a:gd name="T29" fmla="*/ 99 h 198"/>
                  <a:gd name="T30" fmla="*/ 265 w 382"/>
                  <a:gd name="T31" fmla="*/ 89 h 198"/>
                  <a:gd name="T32" fmla="*/ 287 w 382"/>
                  <a:gd name="T33" fmla="*/ 77 h 198"/>
                  <a:gd name="T34" fmla="*/ 310 w 382"/>
                  <a:gd name="T35" fmla="*/ 66 h 198"/>
                  <a:gd name="T36" fmla="*/ 332 w 382"/>
                  <a:gd name="T37" fmla="*/ 54 h 198"/>
                  <a:gd name="T38" fmla="*/ 354 w 382"/>
                  <a:gd name="T39" fmla="*/ 41 h 198"/>
                  <a:gd name="T40" fmla="*/ 376 w 382"/>
                  <a:gd name="T41" fmla="*/ 27 h 198"/>
                  <a:gd name="T42" fmla="*/ 381 w 382"/>
                  <a:gd name="T43" fmla="*/ 23 h 198"/>
                  <a:gd name="T44" fmla="*/ 382 w 382"/>
                  <a:gd name="T45" fmla="*/ 17 h 198"/>
                  <a:gd name="T46" fmla="*/ 382 w 382"/>
                  <a:gd name="T47" fmla="*/ 11 h 198"/>
                  <a:gd name="T48" fmla="*/ 379 w 382"/>
                  <a:gd name="T49" fmla="*/ 7 h 198"/>
                  <a:gd name="T50" fmla="*/ 375 w 382"/>
                  <a:gd name="T51" fmla="*/ 3 h 198"/>
                  <a:gd name="T52" fmla="*/ 369 w 382"/>
                  <a:gd name="T53" fmla="*/ 0 h 198"/>
                  <a:gd name="T54" fmla="*/ 363 w 382"/>
                  <a:gd name="T55" fmla="*/ 0 h 198"/>
                  <a:gd name="T56" fmla="*/ 359 w 382"/>
                  <a:gd name="T57" fmla="*/ 3 h 198"/>
                  <a:gd name="T58" fmla="*/ 335 w 382"/>
                  <a:gd name="T59" fmla="*/ 16 h 198"/>
                  <a:gd name="T60" fmla="*/ 309 w 382"/>
                  <a:gd name="T61" fmla="*/ 28 h 198"/>
                  <a:gd name="T62" fmla="*/ 281 w 382"/>
                  <a:gd name="T63" fmla="*/ 41 h 198"/>
                  <a:gd name="T64" fmla="*/ 253 w 382"/>
                  <a:gd name="T65" fmla="*/ 56 h 198"/>
                  <a:gd name="T66" fmla="*/ 223 w 382"/>
                  <a:gd name="T67" fmla="*/ 70 h 198"/>
                  <a:gd name="T68" fmla="*/ 193 w 382"/>
                  <a:gd name="T69" fmla="*/ 84 h 198"/>
                  <a:gd name="T70" fmla="*/ 163 w 382"/>
                  <a:gd name="T71" fmla="*/ 97 h 198"/>
                  <a:gd name="T72" fmla="*/ 135 w 382"/>
                  <a:gd name="T73" fmla="*/ 112 h 198"/>
                  <a:gd name="T74" fmla="*/ 107 w 382"/>
                  <a:gd name="T75" fmla="*/ 125 h 198"/>
                  <a:gd name="T76" fmla="*/ 83 w 382"/>
                  <a:gd name="T77" fmla="*/ 136 h 198"/>
                  <a:gd name="T78" fmla="*/ 61 w 382"/>
                  <a:gd name="T79" fmla="*/ 148 h 198"/>
                  <a:gd name="T80" fmla="*/ 40 w 382"/>
                  <a:gd name="T81" fmla="*/ 158 h 198"/>
                  <a:gd name="T82" fmla="*/ 24 w 382"/>
                  <a:gd name="T83" fmla="*/ 166 h 198"/>
                  <a:gd name="T84" fmla="*/ 12 w 382"/>
                  <a:gd name="T85" fmla="*/ 174 h 198"/>
                  <a:gd name="T86" fmla="*/ 5 w 382"/>
                  <a:gd name="T87" fmla="*/ 179 h 198"/>
                  <a:gd name="T88" fmla="*/ 2 w 382"/>
                  <a:gd name="T89" fmla="*/ 182 h 198"/>
                  <a:gd name="T90" fmla="*/ 2 w 382"/>
                  <a:gd name="T91" fmla="*/ 182 h 1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2"/>
                  <a:gd name="T139" fmla="*/ 0 h 198"/>
                  <a:gd name="T140" fmla="*/ 382 w 382"/>
                  <a:gd name="T141" fmla="*/ 198 h 19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2" h="198">
                    <a:moveTo>
                      <a:pt x="2" y="182"/>
                    </a:moveTo>
                    <a:lnTo>
                      <a:pt x="0" y="187"/>
                    </a:lnTo>
                    <a:lnTo>
                      <a:pt x="0" y="191"/>
                    </a:lnTo>
                    <a:lnTo>
                      <a:pt x="2" y="195"/>
                    </a:lnTo>
                    <a:lnTo>
                      <a:pt x="6" y="198"/>
                    </a:lnTo>
                    <a:lnTo>
                      <a:pt x="30" y="187"/>
                    </a:lnTo>
                    <a:lnTo>
                      <a:pt x="52" y="176"/>
                    </a:lnTo>
                    <a:lnTo>
                      <a:pt x="75" y="166"/>
                    </a:lnTo>
                    <a:lnTo>
                      <a:pt x="99" y="156"/>
                    </a:lnTo>
                    <a:lnTo>
                      <a:pt x="124" y="146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194" y="119"/>
                    </a:lnTo>
                    <a:lnTo>
                      <a:pt x="218" y="109"/>
                    </a:lnTo>
                    <a:lnTo>
                      <a:pt x="241" y="99"/>
                    </a:lnTo>
                    <a:lnTo>
                      <a:pt x="265" y="89"/>
                    </a:lnTo>
                    <a:lnTo>
                      <a:pt x="287" y="77"/>
                    </a:lnTo>
                    <a:lnTo>
                      <a:pt x="310" y="66"/>
                    </a:lnTo>
                    <a:lnTo>
                      <a:pt x="332" y="54"/>
                    </a:lnTo>
                    <a:lnTo>
                      <a:pt x="354" y="41"/>
                    </a:lnTo>
                    <a:lnTo>
                      <a:pt x="376" y="27"/>
                    </a:lnTo>
                    <a:lnTo>
                      <a:pt x="381" y="23"/>
                    </a:lnTo>
                    <a:lnTo>
                      <a:pt x="382" y="17"/>
                    </a:lnTo>
                    <a:lnTo>
                      <a:pt x="382" y="11"/>
                    </a:lnTo>
                    <a:lnTo>
                      <a:pt x="379" y="7"/>
                    </a:lnTo>
                    <a:lnTo>
                      <a:pt x="375" y="3"/>
                    </a:lnTo>
                    <a:lnTo>
                      <a:pt x="369" y="0"/>
                    </a:lnTo>
                    <a:lnTo>
                      <a:pt x="363" y="0"/>
                    </a:lnTo>
                    <a:lnTo>
                      <a:pt x="359" y="3"/>
                    </a:lnTo>
                    <a:lnTo>
                      <a:pt x="335" y="16"/>
                    </a:lnTo>
                    <a:lnTo>
                      <a:pt x="309" y="28"/>
                    </a:lnTo>
                    <a:lnTo>
                      <a:pt x="281" y="41"/>
                    </a:lnTo>
                    <a:lnTo>
                      <a:pt x="253" y="56"/>
                    </a:lnTo>
                    <a:lnTo>
                      <a:pt x="223" y="70"/>
                    </a:lnTo>
                    <a:lnTo>
                      <a:pt x="193" y="84"/>
                    </a:lnTo>
                    <a:lnTo>
                      <a:pt x="163" y="97"/>
                    </a:lnTo>
                    <a:lnTo>
                      <a:pt x="135" y="112"/>
                    </a:lnTo>
                    <a:lnTo>
                      <a:pt x="107" y="125"/>
                    </a:lnTo>
                    <a:lnTo>
                      <a:pt x="83" y="136"/>
                    </a:lnTo>
                    <a:lnTo>
                      <a:pt x="61" y="148"/>
                    </a:lnTo>
                    <a:lnTo>
                      <a:pt x="40" y="158"/>
                    </a:lnTo>
                    <a:lnTo>
                      <a:pt x="24" y="166"/>
                    </a:lnTo>
                    <a:lnTo>
                      <a:pt x="12" y="174"/>
                    </a:lnTo>
                    <a:lnTo>
                      <a:pt x="5" y="179"/>
                    </a:ln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50"/>
              <p:cNvSpPr>
                <a:spLocks/>
              </p:cNvSpPr>
              <p:nvPr/>
            </p:nvSpPr>
            <p:spPr bwMode="auto">
              <a:xfrm>
                <a:off x="8304" y="4693"/>
                <a:ext cx="76" cy="80"/>
              </a:xfrm>
              <a:custGeom>
                <a:avLst/>
                <a:gdLst>
                  <a:gd name="T0" fmla="*/ 119 w 229"/>
                  <a:gd name="T1" fmla="*/ 3 h 240"/>
                  <a:gd name="T2" fmla="*/ 105 w 229"/>
                  <a:gd name="T3" fmla="*/ 1 h 240"/>
                  <a:gd name="T4" fmla="*/ 94 w 229"/>
                  <a:gd name="T5" fmla="*/ 0 h 240"/>
                  <a:gd name="T6" fmla="*/ 75 w 229"/>
                  <a:gd name="T7" fmla="*/ 1 h 240"/>
                  <a:gd name="T8" fmla="*/ 57 w 229"/>
                  <a:gd name="T9" fmla="*/ 4 h 240"/>
                  <a:gd name="T10" fmla="*/ 41 w 229"/>
                  <a:gd name="T11" fmla="*/ 13 h 240"/>
                  <a:gd name="T12" fmla="*/ 17 w 229"/>
                  <a:gd name="T13" fmla="*/ 34 h 240"/>
                  <a:gd name="T14" fmla="*/ 1 w 229"/>
                  <a:gd name="T15" fmla="*/ 76 h 240"/>
                  <a:gd name="T16" fmla="*/ 3 w 229"/>
                  <a:gd name="T17" fmla="*/ 121 h 240"/>
                  <a:gd name="T18" fmla="*/ 16 w 229"/>
                  <a:gd name="T19" fmla="*/ 167 h 240"/>
                  <a:gd name="T20" fmla="*/ 35 w 229"/>
                  <a:gd name="T21" fmla="*/ 200 h 240"/>
                  <a:gd name="T22" fmla="*/ 57 w 229"/>
                  <a:gd name="T23" fmla="*/ 223 h 240"/>
                  <a:gd name="T24" fmla="*/ 85 w 229"/>
                  <a:gd name="T25" fmla="*/ 236 h 240"/>
                  <a:gd name="T26" fmla="*/ 116 w 229"/>
                  <a:gd name="T27" fmla="*/ 240 h 240"/>
                  <a:gd name="T28" fmla="*/ 154 w 229"/>
                  <a:gd name="T29" fmla="*/ 228 h 240"/>
                  <a:gd name="T30" fmla="*/ 192 w 229"/>
                  <a:gd name="T31" fmla="*/ 204 h 240"/>
                  <a:gd name="T32" fmla="*/ 218 w 229"/>
                  <a:gd name="T33" fmla="*/ 171 h 240"/>
                  <a:gd name="T34" fmla="*/ 229 w 229"/>
                  <a:gd name="T35" fmla="*/ 131 h 240"/>
                  <a:gd name="T36" fmla="*/ 224 w 229"/>
                  <a:gd name="T37" fmla="*/ 103 h 240"/>
                  <a:gd name="T38" fmla="*/ 215 w 229"/>
                  <a:gd name="T39" fmla="*/ 95 h 240"/>
                  <a:gd name="T40" fmla="*/ 204 w 229"/>
                  <a:gd name="T41" fmla="*/ 95 h 240"/>
                  <a:gd name="T42" fmla="*/ 195 w 229"/>
                  <a:gd name="T43" fmla="*/ 105 h 240"/>
                  <a:gd name="T44" fmla="*/ 193 w 229"/>
                  <a:gd name="T45" fmla="*/ 126 h 240"/>
                  <a:gd name="T46" fmla="*/ 183 w 229"/>
                  <a:gd name="T47" fmla="*/ 158 h 240"/>
                  <a:gd name="T48" fmla="*/ 164 w 229"/>
                  <a:gd name="T49" fmla="*/ 181 h 240"/>
                  <a:gd name="T50" fmla="*/ 133 w 229"/>
                  <a:gd name="T51" fmla="*/ 195 h 240"/>
                  <a:gd name="T52" fmla="*/ 92 w 229"/>
                  <a:gd name="T53" fmla="*/ 197 h 240"/>
                  <a:gd name="T54" fmla="*/ 63 w 229"/>
                  <a:gd name="T55" fmla="*/ 177 h 240"/>
                  <a:gd name="T56" fmla="*/ 47 w 229"/>
                  <a:gd name="T57" fmla="*/ 142 h 240"/>
                  <a:gd name="T58" fmla="*/ 36 w 229"/>
                  <a:gd name="T59" fmla="*/ 103 h 240"/>
                  <a:gd name="T60" fmla="*/ 35 w 229"/>
                  <a:gd name="T61" fmla="*/ 73 h 240"/>
                  <a:gd name="T62" fmla="*/ 41 w 229"/>
                  <a:gd name="T63" fmla="*/ 50 h 240"/>
                  <a:gd name="T64" fmla="*/ 55 w 229"/>
                  <a:gd name="T65" fmla="*/ 33 h 240"/>
                  <a:gd name="T66" fmla="*/ 77 w 229"/>
                  <a:gd name="T67" fmla="*/ 21 h 240"/>
                  <a:gd name="T68" fmla="*/ 97 w 229"/>
                  <a:gd name="T69" fmla="*/ 19 h 240"/>
                  <a:gd name="T70" fmla="*/ 120 w 229"/>
                  <a:gd name="T71" fmla="*/ 19 h 240"/>
                  <a:gd name="T72" fmla="*/ 139 w 229"/>
                  <a:gd name="T73" fmla="*/ 20 h 240"/>
                  <a:gd name="T74" fmla="*/ 133 w 229"/>
                  <a:gd name="T75" fmla="*/ 9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9"/>
                  <a:gd name="T115" fmla="*/ 0 h 240"/>
                  <a:gd name="T116" fmla="*/ 229 w 229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9" h="240">
                    <a:moveTo>
                      <a:pt x="126" y="4"/>
                    </a:moveTo>
                    <a:lnTo>
                      <a:pt x="119" y="3"/>
                    </a:lnTo>
                    <a:lnTo>
                      <a:pt x="111" y="3"/>
                    </a:lnTo>
                    <a:lnTo>
                      <a:pt x="105" y="1"/>
                    </a:lnTo>
                    <a:lnTo>
                      <a:pt x="102" y="1"/>
                    </a:lnTo>
                    <a:lnTo>
                      <a:pt x="94" y="0"/>
                    </a:lnTo>
                    <a:lnTo>
                      <a:pt x="83" y="0"/>
                    </a:lnTo>
                    <a:lnTo>
                      <a:pt x="75" y="1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9"/>
                    </a:lnTo>
                    <a:lnTo>
                      <a:pt x="41" y="13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6" y="55"/>
                    </a:lnTo>
                    <a:lnTo>
                      <a:pt x="1" y="76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8" y="144"/>
                    </a:lnTo>
                    <a:lnTo>
                      <a:pt x="16" y="167"/>
                    </a:lnTo>
                    <a:lnTo>
                      <a:pt x="26" y="187"/>
                    </a:lnTo>
                    <a:lnTo>
                      <a:pt x="35" y="200"/>
                    </a:lnTo>
                    <a:lnTo>
                      <a:pt x="45" y="213"/>
                    </a:lnTo>
                    <a:lnTo>
                      <a:pt x="57" y="223"/>
                    </a:lnTo>
                    <a:lnTo>
                      <a:pt x="70" y="230"/>
                    </a:lnTo>
                    <a:lnTo>
                      <a:pt x="85" y="236"/>
                    </a:lnTo>
                    <a:lnTo>
                      <a:pt x="101" y="240"/>
                    </a:lnTo>
                    <a:lnTo>
                      <a:pt x="116" y="240"/>
                    </a:lnTo>
                    <a:lnTo>
                      <a:pt x="132" y="237"/>
                    </a:lnTo>
                    <a:lnTo>
                      <a:pt x="154" y="228"/>
                    </a:lnTo>
                    <a:lnTo>
                      <a:pt x="174" y="218"/>
                    </a:lnTo>
                    <a:lnTo>
                      <a:pt x="192" y="204"/>
                    </a:lnTo>
                    <a:lnTo>
                      <a:pt x="208" y="188"/>
                    </a:lnTo>
                    <a:lnTo>
                      <a:pt x="218" y="171"/>
                    </a:lnTo>
                    <a:lnTo>
                      <a:pt x="226" y="151"/>
                    </a:lnTo>
                    <a:lnTo>
                      <a:pt x="229" y="131"/>
                    </a:lnTo>
                    <a:lnTo>
                      <a:pt x="226" y="109"/>
                    </a:lnTo>
                    <a:lnTo>
                      <a:pt x="224" y="103"/>
                    </a:lnTo>
                    <a:lnTo>
                      <a:pt x="221" y="98"/>
                    </a:lnTo>
                    <a:lnTo>
                      <a:pt x="215" y="95"/>
                    </a:lnTo>
                    <a:lnTo>
                      <a:pt x="210" y="93"/>
                    </a:lnTo>
                    <a:lnTo>
                      <a:pt x="204" y="95"/>
                    </a:lnTo>
                    <a:lnTo>
                      <a:pt x="198" y="99"/>
                    </a:lnTo>
                    <a:lnTo>
                      <a:pt x="195" y="105"/>
                    </a:lnTo>
                    <a:lnTo>
                      <a:pt x="195" y="111"/>
                    </a:lnTo>
                    <a:lnTo>
                      <a:pt x="193" y="126"/>
                    </a:lnTo>
                    <a:lnTo>
                      <a:pt x="189" y="142"/>
                    </a:lnTo>
                    <a:lnTo>
                      <a:pt x="183" y="158"/>
                    </a:lnTo>
                    <a:lnTo>
                      <a:pt x="174" y="171"/>
                    </a:lnTo>
                    <a:lnTo>
                      <a:pt x="164" y="181"/>
                    </a:lnTo>
                    <a:lnTo>
                      <a:pt x="149" y="190"/>
                    </a:lnTo>
                    <a:lnTo>
                      <a:pt x="133" y="195"/>
                    </a:lnTo>
                    <a:lnTo>
                      <a:pt x="113" y="198"/>
                    </a:lnTo>
                    <a:lnTo>
                      <a:pt x="92" y="197"/>
                    </a:lnTo>
                    <a:lnTo>
                      <a:pt x="76" y="188"/>
                    </a:lnTo>
                    <a:lnTo>
                      <a:pt x="63" y="177"/>
                    </a:lnTo>
                    <a:lnTo>
                      <a:pt x="54" y="161"/>
                    </a:lnTo>
                    <a:lnTo>
                      <a:pt x="47" y="142"/>
                    </a:lnTo>
                    <a:lnTo>
                      <a:pt x="41" y="124"/>
                    </a:lnTo>
                    <a:lnTo>
                      <a:pt x="36" y="103"/>
                    </a:lnTo>
                    <a:lnTo>
                      <a:pt x="35" y="85"/>
                    </a:lnTo>
                    <a:lnTo>
                      <a:pt x="35" y="73"/>
                    </a:lnTo>
                    <a:lnTo>
                      <a:pt x="36" y="62"/>
                    </a:lnTo>
                    <a:lnTo>
                      <a:pt x="41" y="50"/>
                    </a:lnTo>
                    <a:lnTo>
                      <a:pt x="48" y="40"/>
                    </a:lnTo>
                    <a:lnTo>
                      <a:pt x="55" y="33"/>
                    </a:lnTo>
                    <a:lnTo>
                      <a:pt x="66" y="26"/>
                    </a:lnTo>
                    <a:lnTo>
                      <a:pt x="77" y="21"/>
                    </a:lnTo>
                    <a:lnTo>
                      <a:pt x="92" y="19"/>
                    </a:lnTo>
                    <a:lnTo>
                      <a:pt x="97" y="19"/>
                    </a:lnTo>
                    <a:lnTo>
                      <a:pt x="105" y="19"/>
                    </a:lnTo>
                    <a:lnTo>
                      <a:pt x="120" y="19"/>
                    </a:lnTo>
                    <a:lnTo>
                      <a:pt x="135" y="21"/>
                    </a:lnTo>
                    <a:lnTo>
                      <a:pt x="139" y="20"/>
                    </a:lnTo>
                    <a:lnTo>
                      <a:pt x="139" y="14"/>
                    </a:lnTo>
                    <a:lnTo>
                      <a:pt x="133" y="9"/>
                    </a:lnTo>
                    <a:lnTo>
                      <a:pt x="1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51"/>
              <p:cNvSpPr>
                <a:spLocks/>
              </p:cNvSpPr>
              <p:nvPr/>
            </p:nvSpPr>
            <p:spPr bwMode="auto">
              <a:xfrm>
                <a:off x="8401" y="4895"/>
                <a:ext cx="93" cy="90"/>
              </a:xfrm>
              <a:custGeom>
                <a:avLst/>
                <a:gdLst>
                  <a:gd name="T0" fmla="*/ 61 w 281"/>
                  <a:gd name="T1" fmla="*/ 10 h 270"/>
                  <a:gd name="T2" fmla="*/ 34 w 281"/>
                  <a:gd name="T3" fmla="*/ 28 h 270"/>
                  <a:gd name="T4" fmla="*/ 15 w 281"/>
                  <a:gd name="T5" fmla="*/ 52 h 270"/>
                  <a:gd name="T6" fmla="*/ 3 w 281"/>
                  <a:gd name="T7" fmla="*/ 81 h 270"/>
                  <a:gd name="T8" fmla="*/ 0 w 281"/>
                  <a:gd name="T9" fmla="*/ 114 h 270"/>
                  <a:gd name="T10" fmla="*/ 6 w 281"/>
                  <a:gd name="T11" fmla="*/ 145 h 270"/>
                  <a:gd name="T12" fmla="*/ 18 w 281"/>
                  <a:gd name="T13" fmla="*/ 176 h 270"/>
                  <a:gd name="T14" fmla="*/ 37 w 281"/>
                  <a:gd name="T15" fmla="*/ 204 h 270"/>
                  <a:gd name="T16" fmla="*/ 65 w 281"/>
                  <a:gd name="T17" fmla="*/ 232 h 270"/>
                  <a:gd name="T18" fmla="*/ 102 w 281"/>
                  <a:gd name="T19" fmla="*/ 258 h 270"/>
                  <a:gd name="T20" fmla="*/ 143 w 281"/>
                  <a:gd name="T21" fmla="*/ 270 h 270"/>
                  <a:gd name="T22" fmla="*/ 185 w 281"/>
                  <a:gd name="T23" fmla="*/ 265 h 270"/>
                  <a:gd name="T24" fmla="*/ 219 w 281"/>
                  <a:gd name="T25" fmla="*/ 240 h 270"/>
                  <a:gd name="T26" fmla="*/ 244 w 281"/>
                  <a:gd name="T27" fmla="*/ 216 h 270"/>
                  <a:gd name="T28" fmla="*/ 263 w 281"/>
                  <a:gd name="T29" fmla="*/ 189 h 270"/>
                  <a:gd name="T30" fmla="*/ 276 w 281"/>
                  <a:gd name="T31" fmla="*/ 158 h 270"/>
                  <a:gd name="T32" fmla="*/ 281 w 281"/>
                  <a:gd name="T33" fmla="*/ 134 h 270"/>
                  <a:gd name="T34" fmla="*/ 275 w 281"/>
                  <a:gd name="T35" fmla="*/ 121 h 270"/>
                  <a:gd name="T36" fmla="*/ 259 w 281"/>
                  <a:gd name="T37" fmla="*/ 117 h 270"/>
                  <a:gd name="T38" fmla="*/ 245 w 281"/>
                  <a:gd name="T39" fmla="*/ 122 h 270"/>
                  <a:gd name="T40" fmla="*/ 243 w 281"/>
                  <a:gd name="T41" fmla="*/ 133 h 270"/>
                  <a:gd name="T42" fmla="*/ 235 w 281"/>
                  <a:gd name="T43" fmla="*/ 151 h 270"/>
                  <a:gd name="T44" fmla="*/ 222 w 281"/>
                  <a:gd name="T45" fmla="*/ 179 h 270"/>
                  <a:gd name="T46" fmla="*/ 199 w 281"/>
                  <a:gd name="T47" fmla="*/ 203 h 270"/>
                  <a:gd name="T48" fmla="*/ 154 w 281"/>
                  <a:gd name="T49" fmla="*/ 212 h 270"/>
                  <a:gd name="T50" fmla="*/ 100 w 281"/>
                  <a:gd name="T51" fmla="*/ 197 h 270"/>
                  <a:gd name="T52" fmla="*/ 59 w 281"/>
                  <a:gd name="T53" fmla="*/ 163 h 270"/>
                  <a:gd name="T54" fmla="*/ 40 w 281"/>
                  <a:gd name="T55" fmla="*/ 114 h 270"/>
                  <a:gd name="T56" fmla="*/ 44 w 281"/>
                  <a:gd name="T57" fmla="*/ 74 h 270"/>
                  <a:gd name="T58" fmla="*/ 59 w 281"/>
                  <a:gd name="T59" fmla="*/ 51 h 270"/>
                  <a:gd name="T60" fmla="*/ 80 w 281"/>
                  <a:gd name="T61" fmla="*/ 31 h 270"/>
                  <a:gd name="T62" fmla="*/ 102 w 281"/>
                  <a:gd name="T63" fmla="*/ 19 h 270"/>
                  <a:gd name="T64" fmla="*/ 110 w 281"/>
                  <a:gd name="T65" fmla="*/ 5 h 270"/>
                  <a:gd name="T66" fmla="*/ 88 w 281"/>
                  <a:gd name="T67" fmla="*/ 2 h 2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1"/>
                  <a:gd name="T103" fmla="*/ 0 h 270"/>
                  <a:gd name="T104" fmla="*/ 281 w 281"/>
                  <a:gd name="T105" fmla="*/ 270 h 2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1" h="270">
                    <a:moveTo>
                      <a:pt x="75" y="5"/>
                    </a:moveTo>
                    <a:lnTo>
                      <a:pt x="61" y="10"/>
                    </a:lnTo>
                    <a:lnTo>
                      <a:pt x="47" y="19"/>
                    </a:lnTo>
                    <a:lnTo>
                      <a:pt x="34" y="28"/>
                    </a:lnTo>
                    <a:lnTo>
                      <a:pt x="24" y="39"/>
                    </a:lnTo>
                    <a:lnTo>
                      <a:pt x="15" y="52"/>
                    </a:lnTo>
                    <a:lnTo>
                      <a:pt x="8" y="65"/>
                    </a:lnTo>
                    <a:lnTo>
                      <a:pt x="3" y="81"/>
                    </a:lnTo>
                    <a:lnTo>
                      <a:pt x="0" y="97"/>
                    </a:lnTo>
                    <a:lnTo>
                      <a:pt x="0" y="114"/>
                    </a:lnTo>
                    <a:lnTo>
                      <a:pt x="2" y="130"/>
                    </a:lnTo>
                    <a:lnTo>
                      <a:pt x="6" y="145"/>
                    </a:lnTo>
                    <a:lnTo>
                      <a:pt x="12" y="161"/>
                    </a:lnTo>
                    <a:lnTo>
                      <a:pt x="18" y="176"/>
                    </a:lnTo>
                    <a:lnTo>
                      <a:pt x="27" y="191"/>
                    </a:lnTo>
                    <a:lnTo>
                      <a:pt x="37" y="204"/>
                    </a:lnTo>
                    <a:lnTo>
                      <a:pt x="49" y="217"/>
                    </a:lnTo>
                    <a:lnTo>
                      <a:pt x="65" y="232"/>
                    </a:lnTo>
                    <a:lnTo>
                      <a:pt x="83" y="245"/>
                    </a:lnTo>
                    <a:lnTo>
                      <a:pt x="102" y="258"/>
                    </a:lnTo>
                    <a:lnTo>
                      <a:pt x="122" y="266"/>
                    </a:lnTo>
                    <a:lnTo>
                      <a:pt x="143" y="270"/>
                    </a:lnTo>
                    <a:lnTo>
                      <a:pt x="165" y="270"/>
                    </a:lnTo>
                    <a:lnTo>
                      <a:pt x="185" y="265"/>
                    </a:lnTo>
                    <a:lnTo>
                      <a:pt x="206" y="252"/>
                    </a:lnTo>
                    <a:lnTo>
                      <a:pt x="219" y="240"/>
                    </a:lnTo>
                    <a:lnTo>
                      <a:pt x="232" y="229"/>
                    </a:lnTo>
                    <a:lnTo>
                      <a:pt x="244" y="216"/>
                    </a:lnTo>
                    <a:lnTo>
                      <a:pt x="254" y="203"/>
                    </a:lnTo>
                    <a:lnTo>
                      <a:pt x="263" y="189"/>
                    </a:lnTo>
                    <a:lnTo>
                      <a:pt x="270" y="174"/>
                    </a:lnTo>
                    <a:lnTo>
                      <a:pt x="276" y="158"/>
                    </a:lnTo>
                    <a:lnTo>
                      <a:pt x="279" y="141"/>
                    </a:lnTo>
                    <a:lnTo>
                      <a:pt x="281" y="134"/>
                    </a:lnTo>
                    <a:lnTo>
                      <a:pt x="279" y="127"/>
                    </a:lnTo>
                    <a:lnTo>
                      <a:pt x="275" y="121"/>
                    </a:lnTo>
                    <a:lnTo>
                      <a:pt x="268" y="117"/>
                    </a:lnTo>
                    <a:lnTo>
                      <a:pt x="259" y="117"/>
                    </a:lnTo>
                    <a:lnTo>
                      <a:pt x="251" y="118"/>
                    </a:lnTo>
                    <a:lnTo>
                      <a:pt x="245" y="122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40" y="140"/>
                    </a:lnTo>
                    <a:lnTo>
                      <a:pt x="235" y="151"/>
                    </a:lnTo>
                    <a:lnTo>
                      <a:pt x="229" y="164"/>
                    </a:lnTo>
                    <a:lnTo>
                      <a:pt x="222" y="179"/>
                    </a:lnTo>
                    <a:lnTo>
                      <a:pt x="210" y="191"/>
                    </a:lnTo>
                    <a:lnTo>
                      <a:pt x="199" y="203"/>
                    </a:lnTo>
                    <a:lnTo>
                      <a:pt x="182" y="210"/>
                    </a:lnTo>
                    <a:lnTo>
                      <a:pt x="154" y="212"/>
                    </a:lnTo>
                    <a:lnTo>
                      <a:pt x="127" y="207"/>
                    </a:lnTo>
                    <a:lnTo>
                      <a:pt x="100" y="197"/>
                    </a:lnTo>
                    <a:lnTo>
                      <a:pt x="78" y="181"/>
                    </a:lnTo>
                    <a:lnTo>
                      <a:pt x="59" y="163"/>
                    </a:lnTo>
                    <a:lnTo>
                      <a:pt x="46" y="140"/>
                    </a:lnTo>
                    <a:lnTo>
                      <a:pt x="40" y="114"/>
                    </a:lnTo>
                    <a:lnTo>
                      <a:pt x="40" y="87"/>
                    </a:lnTo>
                    <a:lnTo>
                      <a:pt x="44" y="74"/>
                    </a:lnTo>
                    <a:lnTo>
                      <a:pt x="50" y="62"/>
                    </a:lnTo>
                    <a:lnTo>
                      <a:pt x="59" y="51"/>
                    </a:lnTo>
                    <a:lnTo>
                      <a:pt x="69" y="41"/>
                    </a:lnTo>
                    <a:lnTo>
                      <a:pt x="80" y="31"/>
                    </a:lnTo>
                    <a:lnTo>
                      <a:pt x="91" y="23"/>
                    </a:lnTo>
                    <a:lnTo>
                      <a:pt x="102" y="19"/>
                    </a:lnTo>
                    <a:lnTo>
                      <a:pt x="112" y="16"/>
                    </a:lnTo>
                    <a:lnTo>
                      <a:pt x="110" y="5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52"/>
              <p:cNvSpPr>
                <a:spLocks/>
              </p:cNvSpPr>
              <p:nvPr/>
            </p:nvSpPr>
            <p:spPr bwMode="auto">
              <a:xfrm>
                <a:off x="8431" y="4921"/>
                <a:ext cx="5" cy="4"/>
              </a:xfrm>
              <a:custGeom>
                <a:avLst/>
                <a:gdLst>
                  <a:gd name="T0" fmla="*/ 0 w 15"/>
                  <a:gd name="T1" fmla="*/ 6 h 13"/>
                  <a:gd name="T2" fmla="*/ 2 w 15"/>
                  <a:gd name="T3" fmla="*/ 9 h 13"/>
                  <a:gd name="T4" fmla="*/ 3 w 15"/>
                  <a:gd name="T5" fmla="*/ 11 h 13"/>
                  <a:gd name="T6" fmla="*/ 5 w 15"/>
                  <a:gd name="T7" fmla="*/ 13 h 13"/>
                  <a:gd name="T8" fmla="*/ 8 w 15"/>
                  <a:gd name="T9" fmla="*/ 13 h 13"/>
                  <a:gd name="T10" fmla="*/ 11 w 15"/>
                  <a:gd name="T11" fmla="*/ 13 h 13"/>
                  <a:gd name="T12" fmla="*/ 14 w 15"/>
                  <a:gd name="T13" fmla="*/ 11 h 13"/>
                  <a:gd name="T14" fmla="*/ 15 w 15"/>
                  <a:gd name="T15" fmla="*/ 9 h 13"/>
                  <a:gd name="T16" fmla="*/ 15 w 15"/>
                  <a:gd name="T17" fmla="*/ 6 h 13"/>
                  <a:gd name="T18" fmla="*/ 15 w 15"/>
                  <a:gd name="T19" fmla="*/ 4 h 13"/>
                  <a:gd name="T20" fmla="*/ 14 w 15"/>
                  <a:gd name="T21" fmla="*/ 1 h 13"/>
                  <a:gd name="T22" fmla="*/ 11 w 15"/>
                  <a:gd name="T23" fmla="*/ 0 h 13"/>
                  <a:gd name="T24" fmla="*/ 8 w 15"/>
                  <a:gd name="T25" fmla="*/ 0 h 13"/>
                  <a:gd name="T26" fmla="*/ 5 w 15"/>
                  <a:gd name="T27" fmla="*/ 0 h 13"/>
                  <a:gd name="T28" fmla="*/ 3 w 15"/>
                  <a:gd name="T29" fmla="*/ 1 h 13"/>
                  <a:gd name="T30" fmla="*/ 2 w 15"/>
                  <a:gd name="T31" fmla="*/ 4 h 13"/>
                  <a:gd name="T32" fmla="*/ 0 w 15"/>
                  <a:gd name="T33" fmla="*/ 6 h 13"/>
                  <a:gd name="T34" fmla="*/ 0 w 15"/>
                  <a:gd name="T35" fmla="*/ 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3"/>
                  <a:gd name="T56" fmla="*/ 15 w 1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3">
                    <a:moveTo>
                      <a:pt x="0" y="6"/>
                    </a:moveTo>
                    <a:lnTo>
                      <a:pt x="2" y="9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4" y="11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53"/>
              <p:cNvSpPr>
                <a:spLocks/>
              </p:cNvSpPr>
              <p:nvPr/>
            </p:nvSpPr>
            <p:spPr bwMode="auto">
              <a:xfrm>
                <a:off x="8447" y="4911"/>
                <a:ext cx="6" cy="6"/>
              </a:xfrm>
              <a:custGeom>
                <a:avLst/>
                <a:gdLst>
                  <a:gd name="T0" fmla="*/ 0 w 17"/>
                  <a:gd name="T1" fmla="*/ 9 h 17"/>
                  <a:gd name="T2" fmla="*/ 1 w 17"/>
                  <a:gd name="T3" fmla="*/ 13 h 17"/>
                  <a:gd name="T4" fmla="*/ 3 w 17"/>
                  <a:gd name="T5" fmla="*/ 15 h 17"/>
                  <a:gd name="T6" fmla="*/ 6 w 17"/>
                  <a:gd name="T7" fmla="*/ 17 h 17"/>
                  <a:gd name="T8" fmla="*/ 9 w 17"/>
                  <a:gd name="T9" fmla="*/ 17 h 17"/>
                  <a:gd name="T10" fmla="*/ 13 w 17"/>
                  <a:gd name="T11" fmla="*/ 17 h 17"/>
                  <a:gd name="T12" fmla="*/ 16 w 17"/>
                  <a:gd name="T13" fmla="*/ 15 h 17"/>
                  <a:gd name="T14" fmla="*/ 17 w 17"/>
                  <a:gd name="T15" fmla="*/ 13 h 17"/>
                  <a:gd name="T16" fmla="*/ 17 w 17"/>
                  <a:gd name="T17" fmla="*/ 9 h 17"/>
                  <a:gd name="T18" fmla="*/ 17 w 17"/>
                  <a:gd name="T19" fmla="*/ 6 h 17"/>
                  <a:gd name="T20" fmla="*/ 16 w 17"/>
                  <a:gd name="T21" fmla="*/ 3 h 17"/>
                  <a:gd name="T22" fmla="*/ 13 w 17"/>
                  <a:gd name="T23" fmla="*/ 2 h 17"/>
                  <a:gd name="T24" fmla="*/ 9 w 17"/>
                  <a:gd name="T25" fmla="*/ 0 h 17"/>
                  <a:gd name="T26" fmla="*/ 6 w 17"/>
                  <a:gd name="T27" fmla="*/ 2 h 17"/>
                  <a:gd name="T28" fmla="*/ 3 w 17"/>
                  <a:gd name="T29" fmla="*/ 3 h 17"/>
                  <a:gd name="T30" fmla="*/ 1 w 17"/>
                  <a:gd name="T31" fmla="*/ 6 h 17"/>
                  <a:gd name="T32" fmla="*/ 0 w 17"/>
                  <a:gd name="T33" fmla="*/ 9 h 17"/>
                  <a:gd name="T34" fmla="*/ 0 w 17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9"/>
                    </a:move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54"/>
              <p:cNvSpPr>
                <a:spLocks/>
              </p:cNvSpPr>
              <p:nvPr/>
            </p:nvSpPr>
            <p:spPr bwMode="auto">
              <a:xfrm>
                <a:off x="8468" y="4904"/>
                <a:ext cx="3" cy="3"/>
              </a:xfrm>
              <a:custGeom>
                <a:avLst/>
                <a:gdLst>
                  <a:gd name="T0" fmla="*/ 0 w 9"/>
                  <a:gd name="T1" fmla="*/ 4 h 9"/>
                  <a:gd name="T2" fmla="*/ 0 w 9"/>
                  <a:gd name="T3" fmla="*/ 6 h 9"/>
                  <a:gd name="T4" fmla="*/ 1 w 9"/>
                  <a:gd name="T5" fmla="*/ 7 h 9"/>
                  <a:gd name="T6" fmla="*/ 3 w 9"/>
                  <a:gd name="T7" fmla="*/ 9 h 9"/>
                  <a:gd name="T8" fmla="*/ 4 w 9"/>
                  <a:gd name="T9" fmla="*/ 9 h 9"/>
                  <a:gd name="T10" fmla="*/ 6 w 9"/>
                  <a:gd name="T11" fmla="*/ 9 h 9"/>
                  <a:gd name="T12" fmla="*/ 7 w 9"/>
                  <a:gd name="T13" fmla="*/ 7 h 9"/>
                  <a:gd name="T14" fmla="*/ 9 w 9"/>
                  <a:gd name="T15" fmla="*/ 6 h 9"/>
                  <a:gd name="T16" fmla="*/ 9 w 9"/>
                  <a:gd name="T17" fmla="*/ 4 h 9"/>
                  <a:gd name="T18" fmla="*/ 9 w 9"/>
                  <a:gd name="T19" fmla="*/ 3 h 9"/>
                  <a:gd name="T20" fmla="*/ 7 w 9"/>
                  <a:gd name="T21" fmla="*/ 2 h 9"/>
                  <a:gd name="T22" fmla="*/ 6 w 9"/>
                  <a:gd name="T23" fmla="*/ 0 h 9"/>
                  <a:gd name="T24" fmla="*/ 4 w 9"/>
                  <a:gd name="T25" fmla="*/ 0 h 9"/>
                  <a:gd name="T26" fmla="*/ 3 w 9"/>
                  <a:gd name="T27" fmla="*/ 0 h 9"/>
                  <a:gd name="T28" fmla="*/ 1 w 9"/>
                  <a:gd name="T29" fmla="*/ 2 h 9"/>
                  <a:gd name="T30" fmla="*/ 0 w 9"/>
                  <a:gd name="T31" fmla="*/ 3 h 9"/>
                  <a:gd name="T32" fmla="*/ 0 w 9"/>
                  <a:gd name="T33" fmla="*/ 4 h 9"/>
                  <a:gd name="T34" fmla="*/ 0 w 9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"/>
                  <a:gd name="T55" fmla="*/ 0 h 9"/>
                  <a:gd name="T56" fmla="*/ 9 w 9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55"/>
              <p:cNvSpPr>
                <a:spLocks/>
              </p:cNvSpPr>
              <p:nvPr/>
            </p:nvSpPr>
            <p:spPr bwMode="auto">
              <a:xfrm>
                <a:off x="8459" y="4927"/>
                <a:ext cx="2" cy="3"/>
              </a:xfrm>
              <a:custGeom>
                <a:avLst/>
                <a:gdLst>
                  <a:gd name="T0" fmla="*/ 0 w 7"/>
                  <a:gd name="T1" fmla="*/ 4 h 8"/>
                  <a:gd name="T2" fmla="*/ 0 w 7"/>
                  <a:gd name="T3" fmla="*/ 5 h 8"/>
                  <a:gd name="T4" fmla="*/ 1 w 7"/>
                  <a:gd name="T5" fmla="*/ 7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7 h 8"/>
                  <a:gd name="T14" fmla="*/ 7 w 7"/>
                  <a:gd name="T15" fmla="*/ 5 h 8"/>
                  <a:gd name="T16" fmla="*/ 7 w 7"/>
                  <a:gd name="T17" fmla="*/ 4 h 8"/>
                  <a:gd name="T18" fmla="*/ 7 w 7"/>
                  <a:gd name="T19" fmla="*/ 2 h 8"/>
                  <a:gd name="T20" fmla="*/ 6 w 7"/>
                  <a:gd name="T21" fmla="*/ 1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1 h 8"/>
                  <a:gd name="T30" fmla="*/ 0 w 7"/>
                  <a:gd name="T31" fmla="*/ 2 h 8"/>
                  <a:gd name="T32" fmla="*/ 0 w 7"/>
                  <a:gd name="T33" fmla="*/ 4 h 8"/>
                  <a:gd name="T34" fmla="*/ 0 w 7"/>
                  <a:gd name="T35" fmla="*/ 4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4"/>
                    </a:move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56"/>
              <p:cNvSpPr>
                <a:spLocks/>
              </p:cNvSpPr>
              <p:nvPr/>
            </p:nvSpPr>
            <p:spPr bwMode="auto">
              <a:xfrm>
                <a:off x="8443" y="4936"/>
                <a:ext cx="2" cy="3"/>
              </a:xfrm>
              <a:custGeom>
                <a:avLst/>
                <a:gdLst>
                  <a:gd name="T0" fmla="*/ 0 w 7"/>
                  <a:gd name="T1" fmla="*/ 4 h 9"/>
                  <a:gd name="T2" fmla="*/ 0 w 7"/>
                  <a:gd name="T3" fmla="*/ 6 h 9"/>
                  <a:gd name="T4" fmla="*/ 1 w 7"/>
                  <a:gd name="T5" fmla="*/ 7 h 9"/>
                  <a:gd name="T6" fmla="*/ 3 w 7"/>
                  <a:gd name="T7" fmla="*/ 9 h 9"/>
                  <a:gd name="T8" fmla="*/ 4 w 7"/>
                  <a:gd name="T9" fmla="*/ 9 h 9"/>
                  <a:gd name="T10" fmla="*/ 5 w 7"/>
                  <a:gd name="T11" fmla="*/ 9 h 9"/>
                  <a:gd name="T12" fmla="*/ 5 w 7"/>
                  <a:gd name="T13" fmla="*/ 7 h 9"/>
                  <a:gd name="T14" fmla="*/ 7 w 7"/>
                  <a:gd name="T15" fmla="*/ 6 h 9"/>
                  <a:gd name="T16" fmla="*/ 7 w 7"/>
                  <a:gd name="T17" fmla="*/ 4 h 9"/>
                  <a:gd name="T18" fmla="*/ 7 w 7"/>
                  <a:gd name="T19" fmla="*/ 3 h 9"/>
                  <a:gd name="T20" fmla="*/ 5 w 7"/>
                  <a:gd name="T21" fmla="*/ 1 h 9"/>
                  <a:gd name="T22" fmla="*/ 5 w 7"/>
                  <a:gd name="T23" fmla="*/ 0 h 9"/>
                  <a:gd name="T24" fmla="*/ 4 w 7"/>
                  <a:gd name="T25" fmla="*/ 0 h 9"/>
                  <a:gd name="T26" fmla="*/ 3 w 7"/>
                  <a:gd name="T27" fmla="*/ 0 h 9"/>
                  <a:gd name="T28" fmla="*/ 1 w 7"/>
                  <a:gd name="T29" fmla="*/ 1 h 9"/>
                  <a:gd name="T30" fmla="*/ 0 w 7"/>
                  <a:gd name="T31" fmla="*/ 3 h 9"/>
                  <a:gd name="T32" fmla="*/ 0 w 7"/>
                  <a:gd name="T33" fmla="*/ 4 h 9"/>
                  <a:gd name="T34" fmla="*/ 0 w 7"/>
                  <a:gd name="T35" fmla="*/ 4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4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57"/>
              <p:cNvSpPr>
                <a:spLocks/>
              </p:cNvSpPr>
              <p:nvPr/>
            </p:nvSpPr>
            <p:spPr bwMode="auto">
              <a:xfrm>
                <a:off x="8474" y="4919"/>
                <a:ext cx="7" cy="6"/>
              </a:xfrm>
              <a:custGeom>
                <a:avLst/>
                <a:gdLst>
                  <a:gd name="T0" fmla="*/ 0 w 20"/>
                  <a:gd name="T1" fmla="*/ 10 h 20"/>
                  <a:gd name="T2" fmla="*/ 0 w 20"/>
                  <a:gd name="T3" fmla="*/ 15 h 20"/>
                  <a:gd name="T4" fmla="*/ 2 w 20"/>
                  <a:gd name="T5" fmla="*/ 17 h 20"/>
                  <a:gd name="T6" fmla="*/ 5 w 20"/>
                  <a:gd name="T7" fmla="*/ 20 h 20"/>
                  <a:gd name="T8" fmla="*/ 10 w 20"/>
                  <a:gd name="T9" fmla="*/ 20 h 20"/>
                  <a:gd name="T10" fmla="*/ 14 w 20"/>
                  <a:gd name="T11" fmla="*/ 20 h 20"/>
                  <a:gd name="T12" fmla="*/ 17 w 20"/>
                  <a:gd name="T13" fmla="*/ 17 h 20"/>
                  <a:gd name="T14" fmla="*/ 20 w 20"/>
                  <a:gd name="T15" fmla="*/ 15 h 20"/>
                  <a:gd name="T16" fmla="*/ 20 w 20"/>
                  <a:gd name="T17" fmla="*/ 10 h 20"/>
                  <a:gd name="T18" fmla="*/ 20 w 20"/>
                  <a:gd name="T19" fmla="*/ 6 h 20"/>
                  <a:gd name="T20" fmla="*/ 17 w 20"/>
                  <a:gd name="T21" fmla="*/ 3 h 20"/>
                  <a:gd name="T22" fmla="*/ 14 w 20"/>
                  <a:gd name="T23" fmla="*/ 0 h 20"/>
                  <a:gd name="T24" fmla="*/ 10 w 20"/>
                  <a:gd name="T25" fmla="*/ 0 h 20"/>
                  <a:gd name="T26" fmla="*/ 5 w 20"/>
                  <a:gd name="T27" fmla="*/ 0 h 20"/>
                  <a:gd name="T28" fmla="*/ 2 w 20"/>
                  <a:gd name="T29" fmla="*/ 3 h 20"/>
                  <a:gd name="T30" fmla="*/ 0 w 20"/>
                  <a:gd name="T31" fmla="*/ 6 h 20"/>
                  <a:gd name="T32" fmla="*/ 0 w 20"/>
                  <a:gd name="T33" fmla="*/ 10 h 20"/>
                  <a:gd name="T34" fmla="*/ 0 w 20"/>
                  <a:gd name="T35" fmla="*/ 1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0"/>
                  <a:gd name="T56" fmla="*/ 20 w 20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0">
                    <a:moveTo>
                      <a:pt x="0" y="10"/>
                    </a:moveTo>
                    <a:lnTo>
                      <a:pt x="0" y="15"/>
                    </a:lnTo>
                    <a:lnTo>
                      <a:pt x="2" y="17"/>
                    </a:lnTo>
                    <a:lnTo>
                      <a:pt x="5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58"/>
              <p:cNvSpPr>
                <a:spLocks/>
              </p:cNvSpPr>
              <p:nvPr/>
            </p:nvSpPr>
            <p:spPr bwMode="auto">
              <a:xfrm>
                <a:off x="8332" y="4713"/>
                <a:ext cx="4" cy="4"/>
              </a:xfrm>
              <a:custGeom>
                <a:avLst/>
                <a:gdLst>
                  <a:gd name="T0" fmla="*/ 0 w 12"/>
                  <a:gd name="T1" fmla="*/ 7 h 13"/>
                  <a:gd name="T2" fmla="*/ 0 w 12"/>
                  <a:gd name="T3" fmla="*/ 9 h 13"/>
                  <a:gd name="T4" fmla="*/ 2 w 12"/>
                  <a:gd name="T5" fmla="*/ 12 h 13"/>
                  <a:gd name="T6" fmla="*/ 3 w 12"/>
                  <a:gd name="T7" fmla="*/ 13 h 13"/>
                  <a:gd name="T8" fmla="*/ 6 w 12"/>
                  <a:gd name="T9" fmla="*/ 13 h 13"/>
                  <a:gd name="T10" fmla="*/ 9 w 12"/>
                  <a:gd name="T11" fmla="*/ 13 h 13"/>
                  <a:gd name="T12" fmla="*/ 11 w 12"/>
                  <a:gd name="T13" fmla="*/ 12 h 13"/>
                  <a:gd name="T14" fmla="*/ 12 w 12"/>
                  <a:gd name="T15" fmla="*/ 9 h 13"/>
                  <a:gd name="T16" fmla="*/ 12 w 12"/>
                  <a:gd name="T17" fmla="*/ 7 h 13"/>
                  <a:gd name="T18" fmla="*/ 12 w 12"/>
                  <a:gd name="T19" fmla="*/ 5 h 13"/>
                  <a:gd name="T20" fmla="*/ 11 w 12"/>
                  <a:gd name="T21" fmla="*/ 2 h 13"/>
                  <a:gd name="T22" fmla="*/ 9 w 12"/>
                  <a:gd name="T23" fmla="*/ 0 h 13"/>
                  <a:gd name="T24" fmla="*/ 6 w 12"/>
                  <a:gd name="T25" fmla="*/ 0 h 13"/>
                  <a:gd name="T26" fmla="*/ 3 w 12"/>
                  <a:gd name="T27" fmla="*/ 0 h 13"/>
                  <a:gd name="T28" fmla="*/ 2 w 12"/>
                  <a:gd name="T29" fmla="*/ 2 h 13"/>
                  <a:gd name="T30" fmla="*/ 0 w 12"/>
                  <a:gd name="T31" fmla="*/ 5 h 13"/>
                  <a:gd name="T32" fmla="*/ 0 w 12"/>
                  <a:gd name="T33" fmla="*/ 7 h 13"/>
                  <a:gd name="T34" fmla="*/ 0 w 12"/>
                  <a:gd name="T35" fmla="*/ 7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3"/>
                  <a:gd name="T56" fmla="*/ 12 w 12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3">
                    <a:moveTo>
                      <a:pt x="0" y="7"/>
                    </a:moveTo>
                    <a:lnTo>
                      <a:pt x="0" y="9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6" y="13"/>
                    </a:lnTo>
                    <a:lnTo>
                      <a:pt x="9" y="13"/>
                    </a:lnTo>
                    <a:lnTo>
                      <a:pt x="11" y="12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59"/>
              <p:cNvSpPr>
                <a:spLocks/>
              </p:cNvSpPr>
              <p:nvPr/>
            </p:nvSpPr>
            <p:spPr bwMode="auto">
              <a:xfrm>
                <a:off x="8349" y="4708"/>
                <a:ext cx="5" cy="4"/>
              </a:xfrm>
              <a:custGeom>
                <a:avLst/>
                <a:gdLst>
                  <a:gd name="T0" fmla="*/ 0 w 13"/>
                  <a:gd name="T1" fmla="*/ 6 h 12"/>
                  <a:gd name="T2" fmla="*/ 0 w 13"/>
                  <a:gd name="T3" fmla="*/ 8 h 12"/>
                  <a:gd name="T4" fmla="*/ 2 w 13"/>
                  <a:gd name="T5" fmla="*/ 10 h 12"/>
                  <a:gd name="T6" fmla="*/ 5 w 13"/>
                  <a:gd name="T7" fmla="*/ 12 h 12"/>
                  <a:gd name="T8" fmla="*/ 8 w 13"/>
                  <a:gd name="T9" fmla="*/ 12 h 12"/>
                  <a:gd name="T10" fmla="*/ 9 w 13"/>
                  <a:gd name="T11" fmla="*/ 12 h 12"/>
                  <a:gd name="T12" fmla="*/ 12 w 13"/>
                  <a:gd name="T13" fmla="*/ 10 h 12"/>
                  <a:gd name="T14" fmla="*/ 13 w 13"/>
                  <a:gd name="T15" fmla="*/ 8 h 12"/>
                  <a:gd name="T16" fmla="*/ 13 w 13"/>
                  <a:gd name="T17" fmla="*/ 6 h 12"/>
                  <a:gd name="T18" fmla="*/ 13 w 13"/>
                  <a:gd name="T19" fmla="*/ 3 h 12"/>
                  <a:gd name="T20" fmla="*/ 12 w 13"/>
                  <a:gd name="T21" fmla="*/ 2 h 12"/>
                  <a:gd name="T22" fmla="*/ 9 w 13"/>
                  <a:gd name="T23" fmla="*/ 0 h 12"/>
                  <a:gd name="T24" fmla="*/ 8 w 13"/>
                  <a:gd name="T25" fmla="*/ 0 h 12"/>
                  <a:gd name="T26" fmla="*/ 5 w 13"/>
                  <a:gd name="T27" fmla="*/ 0 h 12"/>
                  <a:gd name="T28" fmla="*/ 2 w 13"/>
                  <a:gd name="T29" fmla="*/ 2 h 12"/>
                  <a:gd name="T30" fmla="*/ 0 w 13"/>
                  <a:gd name="T31" fmla="*/ 3 h 12"/>
                  <a:gd name="T32" fmla="*/ 0 w 13"/>
                  <a:gd name="T33" fmla="*/ 6 h 12"/>
                  <a:gd name="T34" fmla="*/ 0 w 13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12"/>
                  <a:gd name="T56" fmla="*/ 13 w 13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12">
                    <a:moveTo>
                      <a:pt x="0" y="6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60"/>
              <p:cNvSpPr>
                <a:spLocks/>
              </p:cNvSpPr>
              <p:nvPr/>
            </p:nvSpPr>
            <p:spPr bwMode="auto">
              <a:xfrm>
                <a:off x="8366" y="4704"/>
                <a:ext cx="2" cy="2"/>
              </a:xfrm>
              <a:custGeom>
                <a:avLst/>
                <a:gdLst>
                  <a:gd name="T0" fmla="*/ 0 w 8"/>
                  <a:gd name="T1" fmla="*/ 3 h 7"/>
                  <a:gd name="T2" fmla="*/ 0 w 8"/>
                  <a:gd name="T3" fmla="*/ 4 h 7"/>
                  <a:gd name="T4" fmla="*/ 1 w 8"/>
                  <a:gd name="T5" fmla="*/ 6 h 7"/>
                  <a:gd name="T6" fmla="*/ 3 w 8"/>
                  <a:gd name="T7" fmla="*/ 7 h 7"/>
                  <a:gd name="T8" fmla="*/ 4 w 8"/>
                  <a:gd name="T9" fmla="*/ 7 h 7"/>
                  <a:gd name="T10" fmla="*/ 6 w 8"/>
                  <a:gd name="T11" fmla="*/ 7 h 7"/>
                  <a:gd name="T12" fmla="*/ 7 w 8"/>
                  <a:gd name="T13" fmla="*/ 6 h 7"/>
                  <a:gd name="T14" fmla="*/ 8 w 8"/>
                  <a:gd name="T15" fmla="*/ 4 h 7"/>
                  <a:gd name="T16" fmla="*/ 8 w 8"/>
                  <a:gd name="T17" fmla="*/ 3 h 7"/>
                  <a:gd name="T18" fmla="*/ 8 w 8"/>
                  <a:gd name="T19" fmla="*/ 1 h 7"/>
                  <a:gd name="T20" fmla="*/ 7 w 8"/>
                  <a:gd name="T21" fmla="*/ 1 h 7"/>
                  <a:gd name="T22" fmla="*/ 6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1 w 8"/>
                  <a:gd name="T29" fmla="*/ 1 h 7"/>
                  <a:gd name="T30" fmla="*/ 0 w 8"/>
                  <a:gd name="T31" fmla="*/ 1 h 7"/>
                  <a:gd name="T32" fmla="*/ 0 w 8"/>
                  <a:gd name="T33" fmla="*/ 3 h 7"/>
                  <a:gd name="T34" fmla="*/ 0 w 8"/>
                  <a:gd name="T35" fmla="*/ 3 h 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7"/>
                  <a:gd name="T56" fmla="*/ 8 w 8"/>
                  <a:gd name="T57" fmla="*/ 7 h 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7">
                    <a:moveTo>
                      <a:pt x="0" y="3"/>
                    </a:move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61"/>
              <p:cNvSpPr>
                <a:spLocks/>
              </p:cNvSpPr>
              <p:nvPr/>
            </p:nvSpPr>
            <p:spPr bwMode="auto">
              <a:xfrm>
                <a:off x="8338" y="4730"/>
                <a:ext cx="2" cy="3"/>
              </a:xfrm>
              <a:custGeom>
                <a:avLst/>
                <a:gdLst>
                  <a:gd name="T0" fmla="*/ 0 w 7"/>
                  <a:gd name="T1" fmla="*/ 3 h 8"/>
                  <a:gd name="T2" fmla="*/ 0 w 7"/>
                  <a:gd name="T3" fmla="*/ 5 h 8"/>
                  <a:gd name="T4" fmla="*/ 1 w 7"/>
                  <a:gd name="T5" fmla="*/ 6 h 8"/>
                  <a:gd name="T6" fmla="*/ 3 w 7"/>
                  <a:gd name="T7" fmla="*/ 8 h 8"/>
                  <a:gd name="T8" fmla="*/ 4 w 7"/>
                  <a:gd name="T9" fmla="*/ 8 h 8"/>
                  <a:gd name="T10" fmla="*/ 6 w 7"/>
                  <a:gd name="T11" fmla="*/ 8 h 8"/>
                  <a:gd name="T12" fmla="*/ 6 w 7"/>
                  <a:gd name="T13" fmla="*/ 6 h 8"/>
                  <a:gd name="T14" fmla="*/ 7 w 7"/>
                  <a:gd name="T15" fmla="*/ 5 h 8"/>
                  <a:gd name="T16" fmla="*/ 7 w 7"/>
                  <a:gd name="T17" fmla="*/ 3 h 8"/>
                  <a:gd name="T18" fmla="*/ 7 w 7"/>
                  <a:gd name="T19" fmla="*/ 2 h 8"/>
                  <a:gd name="T20" fmla="*/ 6 w 7"/>
                  <a:gd name="T21" fmla="*/ 2 h 8"/>
                  <a:gd name="T22" fmla="*/ 6 w 7"/>
                  <a:gd name="T23" fmla="*/ 0 h 8"/>
                  <a:gd name="T24" fmla="*/ 4 w 7"/>
                  <a:gd name="T25" fmla="*/ 0 h 8"/>
                  <a:gd name="T26" fmla="*/ 3 w 7"/>
                  <a:gd name="T27" fmla="*/ 0 h 8"/>
                  <a:gd name="T28" fmla="*/ 1 w 7"/>
                  <a:gd name="T29" fmla="*/ 2 h 8"/>
                  <a:gd name="T30" fmla="*/ 0 w 7"/>
                  <a:gd name="T31" fmla="*/ 2 h 8"/>
                  <a:gd name="T32" fmla="*/ 0 w 7"/>
                  <a:gd name="T33" fmla="*/ 3 h 8"/>
                  <a:gd name="T34" fmla="*/ 0 w 7"/>
                  <a:gd name="T35" fmla="*/ 3 h 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8"/>
                  <a:gd name="T56" fmla="*/ 7 w 7"/>
                  <a:gd name="T57" fmla="*/ 8 h 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8">
                    <a:moveTo>
                      <a:pt x="0" y="3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62"/>
              <p:cNvSpPr>
                <a:spLocks/>
              </p:cNvSpPr>
              <p:nvPr/>
            </p:nvSpPr>
            <p:spPr bwMode="auto">
              <a:xfrm>
                <a:off x="8370" y="4713"/>
                <a:ext cx="6" cy="6"/>
              </a:xfrm>
              <a:custGeom>
                <a:avLst/>
                <a:gdLst>
                  <a:gd name="T0" fmla="*/ 0 w 16"/>
                  <a:gd name="T1" fmla="*/ 8 h 17"/>
                  <a:gd name="T2" fmla="*/ 0 w 16"/>
                  <a:gd name="T3" fmla="*/ 11 h 17"/>
                  <a:gd name="T4" fmla="*/ 3 w 16"/>
                  <a:gd name="T5" fmla="*/ 14 h 17"/>
                  <a:gd name="T6" fmla="*/ 5 w 16"/>
                  <a:gd name="T7" fmla="*/ 16 h 17"/>
                  <a:gd name="T8" fmla="*/ 9 w 16"/>
                  <a:gd name="T9" fmla="*/ 17 h 17"/>
                  <a:gd name="T10" fmla="*/ 12 w 16"/>
                  <a:gd name="T11" fmla="*/ 16 h 17"/>
                  <a:gd name="T12" fmla="*/ 15 w 16"/>
                  <a:gd name="T13" fmla="*/ 14 h 17"/>
                  <a:gd name="T14" fmla="*/ 16 w 16"/>
                  <a:gd name="T15" fmla="*/ 11 h 17"/>
                  <a:gd name="T16" fmla="*/ 16 w 16"/>
                  <a:gd name="T17" fmla="*/ 8 h 17"/>
                  <a:gd name="T18" fmla="*/ 16 w 16"/>
                  <a:gd name="T19" fmla="*/ 5 h 17"/>
                  <a:gd name="T20" fmla="*/ 15 w 16"/>
                  <a:gd name="T21" fmla="*/ 3 h 17"/>
                  <a:gd name="T22" fmla="*/ 12 w 16"/>
                  <a:gd name="T23" fmla="*/ 1 h 17"/>
                  <a:gd name="T24" fmla="*/ 9 w 16"/>
                  <a:gd name="T25" fmla="*/ 0 h 17"/>
                  <a:gd name="T26" fmla="*/ 5 w 16"/>
                  <a:gd name="T27" fmla="*/ 1 h 17"/>
                  <a:gd name="T28" fmla="*/ 3 w 16"/>
                  <a:gd name="T29" fmla="*/ 3 h 17"/>
                  <a:gd name="T30" fmla="*/ 0 w 16"/>
                  <a:gd name="T31" fmla="*/ 5 h 17"/>
                  <a:gd name="T32" fmla="*/ 0 w 16"/>
                  <a:gd name="T33" fmla="*/ 8 h 17"/>
                  <a:gd name="T34" fmla="*/ 0 w 16"/>
                  <a:gd name="T35" fmla="*/ 8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7"/>
                  <a:gd name="T56" fmla="*/ 16 w 16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7">
                    <a:moveTo>
                      <a:pt x="0" y="8"/>
                    </a:moveTo>
                    <a:lnTo>
                      <a:pt x="0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63"/>
              <p:cNvSpPr>
                <a:spLocks/>
              </p:cNvSpPr>
              <p:nvPr/>
            </p:nvSpPr>
            <p:spPr bwMode="auto">
              <a:xfrm>
                <a:off x="8353" y="4721"/>
                <a:ext cx="4" cy="4"/>
              </a:xfrm>
              <a:custGeom>
                <a:avLst/>
                <a:gdLst>
                  <a:gd name="T0" fmla="*/ 0 w 12"/>
                  <a:gd name="T1" fmla="*/ 6 h 12"/>
                  <a:gd name="T2" fmla="*/ 0 w 12"/>
                  <a:gd name="T3" fmla="*/ 7 h 12"/>
                  <a:gd name="T4" fmla="*/ 1 w 12"/>
                  <a:gd name="T5" fmla="*/ 10 h 12"/>
                  <a:gd name="T6" fmla="*/ 4 w 12"/>
                  <a:gd name="T7" fmla="*/ 12 h 12"/>
                  <a:gd name="T8" fmla="*/ 6 w 12"/>
                  <a:gd name="T9" fmla="*/ 12 h 12"/>
                  <a:gd name="T10" fmla="*/ 7 w 12"/>
                  <a:gd name="T11" fmla="*/ 12 h 12"/>
                  <a:gd name="T12" fmla="*/ 10 w 12"/>
                  <a:gd name="T13" fmla="*/ 10 h 12"/>
                  <a:gd name="T14" fmla="*/ 12 w 12"/>
                  <a:gd name="T15" fmla="*/ 7 h 12"/>
                  <a:gd name="T16" fmla="*/ 12 w 12"/>
                  <a:gd name="T17" fmla="*/ 6 h 12"/>
                  <a:gd name="T18" fmla="*/ 12 w 12"/>
                  <a:gd name="T19" fmla="*/ 4 h 12"/>
                  <a:gd name="T20" fmla="*/ 10 w 12"/>
                  <a:gd name="T21" fmla="*/ 2 h 12"/>
                  <a:gd name="T22" fmla="*/ 7 w 12"/>
                  <a:gd name="T23" fmla="*/ 0 h 12"/>
                  <a:gd name="T24" fmla="*/ 6 w 12"/>
                  <a:gd name="T25" fmla="*/ 0 h 12"/>
                  <a:gd name="T26" fmla="*/ 4 w 12"/>
                  <a:gd name="T27" fmla="*/ 0 h 12"/>
                  <a:gd name="T28" fmla="*/ 1 w 12"/>
                  <a:gd name="T29" fmla="*/ 2 h 12"/>
                  <a:gd name="T30" fmla="*/ 0 w 12"/>
                  <a:gd name="T31" fmla="*/ 4 h 12"/>
                  <a:gd name="T32" fmla="*/ 0 w 12"/>
                  <a:gd name="T33" fmla="*/ 6 h 12"/>
                  <a:gd name="T34" fmla="*/ 0 w 12"/>
                  <a:gd name="T35" fmla="*/ 6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2"/>
                  <a:gd name="T56" fmla="*/ 12 w 12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2">
                    <a:moveTo>
                      <a:pt x="0" y="6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64"/>
              <p:cNvSpPr>
                <a:spLocks/>
              </p:cNvSpPr>
              <p:nvPr/>
            </p:nvSpPr>
            <p:spPr bwMode="auto">
              <a:xfrm>
                <a:off x="8343" y="4794"/>
                <a:ext cx="25" cy="25"/>
              </a:xfrm>
              <a:custGeom>
                <a:avLst/>
                <a:gdLst>
                  <a:gd name="T0" fmla="*/ 7 w 74"/>
                  <a:gd name="T1" fmla="*/ 65 h 75"/>
                  <a:gd name="T2" fmla="*/ 15 w 74"/>
                  <a:gd name="T3" fmla="*/ 72 h 75"/>
                  <a:gd name="T4" fmla="*/ 25 w 74"/>
                  <a:gd name="T5" fmla="*/ 75 h 75"/>
                  <a:gd name="T6" fmla="*/ 32 w 74"/>
                  <a:gd name="T7" fmla="*/ 75 h 75"/>
                  <a:gd name="T8" fmla="*/ 37 w 74"/>
                  <a:gd name="T9" fmla="*/ 73 h 75"/>
                  <a:gd name="T10" fmla="*/ 38 w 74"/>
                  <a:gd name="T11" fmla="*/ 73 h 75"/>
                  <a:gd name="T12" fmla="*/ 44 w 74"/>
                  <a:gd name="T13" fmla="*/ 71 h 75"/>
                  <a:gd name="T14" fmla="*/ 50 w 74"/>
                  <a:gd name="T15" fmla="*/ 69 h 75"/>
                  <a:gd name="T16" fmla="*/ 59 w 74"/>
                  <a:gd name="T17" fmla="*/ 65 h 75"/>
                  <a:gd name="T18" fmla="*/ 65 w 74"/>
                  <a:gd name="T19" fmla="*/ 60 h 75"/>
                  <a:gd name="T20" fmla="*/ 71 w 74"/>
                  <a:gd name="T21" fmla="*/ 56 h 75"/>
                  <a:gd name="T22" fmla="*/ 74 w 74"/>
                  <a:gd name="T23" fmla="*/ 50 h 75"/>
                  <a:gd name="T24" fmla="*/ 72 w 74"/>
                  <a:gd name="T25" fmla="*/ 45 h 75"/>
                  <a:gd name="T26" fmla="*/ 59 w 74"/>
                  <a:gd name="T27" fmla="*/ 35 h 75"/>
                  <a:gd name="T28" fmla="*/ 46 w 74"/>
                  <a:gd name="T29" fmla="*/ 39 h 75"/>
                  <a:gd name="T30" fmla="*/ 35 w 74"/>
                  <a:gd name="T31" fmla="*/ 48 h 75"/>
                  <a:gd name="T32" fmla="*/ 31 w 74"/>
                  <a:gd name="T33" fmla="*/ 52 h 75"/>
                  <a:gd name="T34" fmla="*/ 29 w 74"/>
                  <a:gd name="T35" fmla="*/ 43 h 75"/>
                  <a:gd name="T36" fmla="*/ 24 w 74"/>
                  <a:gd name="T37" fmla="*/ 26 h 75"/>
                  <a:gd name="T38" fmla="*/ 13 w 74"/>
                  <a:gd name="T39" fmla="*/ 7 h 75"/>
                  <a:gd name="T40" fmla="*/ 2 w 74"/>
                  <a:gd name="T41" fmla="*/ 0 h 75"/>
                  <a:gd name="T42" fmla="*/ 0 w 74"/>
                  <a:gd name="T43" fmla="*/ 19 h 75"/>
                  <a:gd name="T44" fmla="*/ 3 w 74"/>
                  <a:gd name="T45" fmla="*/ 40 h 75"/>
                  <a:gd name="T46" fmla="*/ 6 w 74"/>
                  <a:gd name="T47" fmla="*/ 58 h 75"/>
                  <a:gd name="T48" fmla="*/ 7 w 74"/>
                  <a:gd name="T49" fmla="*/ 65 h 7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4"/>
                  <a:gd name="T76" fmla="*/ 0 h 75"/>
                  <a:gd name="T77" fmla="*/ 74 w 74"/>
                  <a:gd name="T78" fmla="*/ 75 h 7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4" h="75">
                    <a:moveTo>
                      <a:pt x="7" y="65"/>
                    </a:moveTo>
                    <a:lnTo>
                      <a:pt x="15" y="72"/>
                    </a:lnTo>
                    <a:lnTo>
                      <a:pt x="25" y="75"/>
                    </a:lnTo>
                    <a:lnTo>
                      <a:pt x="32" y="75"/>
                    </a:lnTo>
                    <a:lnTo>
                      <a:pt x="37" y="73"/>
                    </a:lnTo>
                    <a:lnTo>
                      <a:pt x="38" y="73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9" y="65"/>
                    </a:lnTo>
                    <a:lnTo>
                      <a:pt x="65" y="60"/>
                    </a:lnTo>
                    <a:lnTo>
                      <a:pt x="71" y="56"/>
                    </a:lnTo>
                    <a:lnTo>
                      <a:pt x="74" y="50"/>
                    </a:lnTo>
                    <a:lnTo>
                      <a:pt x="72" y="45"/>
                    </a:lnTo>
                    <a:lnTo>
                      <a:pt x="59" y="35"/>
                    </a:lnTo>
                    <a:lnTo>
                      <a:pt x="46" y="39"/>
                    </a:lnTo>
                    <a:lnTo>
                      <a:pt x="35" y="48"/>
                    </a:lnTo>
                    <a:lnTo>
                      <a:pt x="31" y="52"/>
                    </a:lnTo>
                    <a:lnTo>
                      <a:pt x="29" y="43"/>
                    </a:lnTo>
                    <a:lnTo>
                      <a:pt x="24" y="26"/>
                    </a:lnTo>
                    <a:lnTo>
                      <a:pt x="13" y="7"/>
                    </a:lnTo>
                    <a:lnTo>
                      <a:pt x="2" y="0"/>
                    </a:lnTo>
                    <a:lnTo>
                      <a:pt x="0" y="19"/>
                    </a:lnTo>
                    <a:lnTo>
                      <a:pt x="3" y="40"/>
                    </a:lnTo>
                    <a:lnTo>
                      <a:pt x="6" y="58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65"/>
              <p:cNvSpPr>
                <a:spLocks/>
              </p:cNvSpPr>
              <p:nvPr/>
            </p:nvSpPr>
            <p:spPr bwMode="auto">
              <a:xfrm>
                <a:off x="8367" y="4788"/>
                <a:ext cx="23" cy="20"/>
              </a:xfrm>
              <a:custGeom>
                <a:avLst/>
                <a:gdLst>
                  <a:gd name="T0" fmla="*/ 24 w 69"/>
                  <a:gd name="T1" fmla="*/ 59 h 59"/>
                  <a:gd name="T2" fmla="*/ 29 w 69"/>
                  <a:gd name="T3" fmla="*/ 59 h 59"/>
                  <a:gd name="T4" fmla="*/ 38 w 69"/>
                  <a:gd name="T5" fmla="*/ 57 h 59"/>
                  <a:gd name="T6" fmla="*/ 47 w 69"/>
                  <a:gd name="T7" fmla="*/ 56 h 59"/>
                  <a:gd name="T8" fmla="*/ 56 w 69"/>
                  <a:gd name="T9" fmla="*/ 54 h 59"/>
                  <a:gd name="T10" fmla="*/ 63 w 69"/>
                  <a:gd name="T11" fmla="*/ 52 h 59"/>
                  <a:gd name="T12" fmla="*/ 68 w 69"/>
                  <a:gd name="T13" fmla="*/ 47 h 59"/>
                  <a:gd name="T14" fmla="*/ 69 w 69"/>
                  <a:gd name="T15" fmla="*/ 43 h 59"/>
                  <a:gd name="T16" fmla="*/ 66 w 69"/>
                  <a:gd name="T17" fmla="*/ 37 h 59"/>
                  <a:gd name="T18" fmla="*/ 54 w 69"/>
                  <a:gd name="T19" fmla="*/ 32 h 59"/>
                  <a:gd name="T20" fmla="*/ 41 w 69"/>
                  <a:gd name="T21" fmla="*/ 33 h 59"/>
                  <a:gd name="T22" fmla="*/ 29 w 69"/>
                  <a:gd name="T23" fmla="*/ 37 h 59"/>
                  <a:gd name="T24" fmla="*/ 25 w 69"/>
                  <a:gd name="T25" fmla="*/ 40 h 59"/>
                  <a:gd name="T26" fmla="*/ 21 w 69"/>
                  <a:gd name="T27" fmla="*/ 29 h 59"/>
                  <a:gd name="T28" fmla="*/ 19 w 69"/>
                  <a:gd name="T29" fmla="*/ 13 h 59"/>
                  <a:gd name="T30" fmla="*/ 15 w 69"/>
                  <a:gd name="T31" fmla="*/ 1 h 59"/>
                  <a:gd name="T32" fmla="*/ 0 w 69"/>
                  <a:gd name="T33" fmla="*/ 0 h 59"/>
                  <a:gd name="T34" fmla="*/ 0 w 69"/>
                  <a:gd name="T35" fmla="*/ 27 h 59"/>
                  <a:gd name="T36" fmla="*/ 9 w 69"/>
                  <a:gd name="T37" fmla="*/ 44 h 59"/>
                  <a:gd name="T38" fmla="*/ 19 w 69"/>
                  <a:gd name="T39" fmla="*/ 56 h 59"/>
                  <a:gd name="T40" fmla="*/ 24 w 69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59"/>
                  <a:gd name="T65" fmla="*/ 69 w 69"/>
                  <a:gd name="T66" fmla="*/ 59 h 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59">
                    <a:moveTo>
                      <a:pt x="24" y="59"/>
                    </a:moveTo>
                    <a:lnTo>
                      <a:pt x="29" y="59"/>
                    </a:lnTo>
                    <a:lnTo>
                      <a:pt x="38" y="57"/>
                    </a:lnTo>
                    <a:lnTo>
                      <a:pt x="47" y="56"/>
                    </a:lnTo>
                    <a:lnTo>
                      <a:pt x="56" y="54"/>
                    </a:lnTo>
                    <a:lnTo>
                      <a:pt x="63" y="52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7"/>
                    </a:lnTo>
                    <a:lnTo>
                      <a:pt x="54" y="32"/>
                    </a:lnTo>
                    <a:lnTo>
                      <a:pt x="41" y="33"/>
                    </a:lnTo>
                    <a:lnTo>
                      <a:pt x="29" y="37"/>
                    </a:lnTo>
                    <a:lnTo>
                      <a:pt x="25" y="40"/>
                    </a:lnTo>
                    <a:lnTo>
                      <a:pt x="21" y="29"/>
                    </a:lnTo>
                    <a:lnTo>
                      <a:pt x="19" y="13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9" y="44"/>
                    </a:lnTo>
                    <a:lnTo>
                      <a:pt x="19" y="56"/>
                    </a:lnTo>
                    <a:lnTo>
                      <a:pt x="2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66"/>
              <p:cNvSpPr>
                <a:spLocks/>
              </p:cNvSpPr>
              <p:nvPr/>
            </p:nvSpPr>
            <p:spPr bwMode="auto">
              <a:xfrm>
                <a:off x="8386" y="4779"/>
                <a:ext cx="23" cy="20"/>
              </a:xfrm>
              <a:custGeom>
                <a:avLst/>
                <a:gdLst>
                  <a:gd name="T0" fmla="*/ 6 w 69"/>
                  <a:gd name="T1" fmla="*/ 46 h 60"/>
                  <a:gd name="T2" fmla="*/ 15 w 69"/>
                  <a:gd name="T3" fmla="*/ 54 h 60"/>
                  <a:gd name="T4" fmla="*/ 22 w 69"/>
                  <a:gd name="T5" fmla="*/ 59 h 60"/>
                  <a:gd name="T6" fmla="*/ 31 w 69"/>
                  <a:gd name="T7" fmla="*/ 60 h 60"/>
                  <a:gd name="T8" fmla="*/ 38 w 69"/>
                  <a:gd name="T9" fmla="*/ 60 h 60"/>
                  <a:gd name="T10" fmla="*/ 45 w 69"/>
                  <a:gd name="T11" fmla="*/ 59 h 60"/>
                  <a:gd name="T12" fmla="*/ 51 w 69"/>
                  <a:gd name="T13" fmla="*/ 56 h 60"/>
                  <a:gd name="T14" fmla="*/ 57 w 69"/>
                  <a:gd name="T15" fmla="*/ 53 h 60"/>
                  <a:gd name="T16" fmla="*/ 60 w 69"/>
                  <a:gd name="T17" fmla="*/ 51 h 60"/>
                  <a:gd name="T18" fmla="*/ 64 w 69"/>
                  <a:gd name="T19" fmla="*/ 50 h 60"/>
                  <a:gd name="T20" fmla="*/ 67 w 69"/>
                  <a:gd name="T21" fmla="*/ 47 h 60"/>
                  <a:gd name="T22" fmla="*/ 69 w 69"/>
                  <a:gd name="T23" fmla="*/ 43 h 60"/>
                  <a:gd name="T24" fmla="*/ 67 w 69"/>
                  <a:gd name="T25" fmla="*/ 40 h 60"/>
                  <a:gd name="T26" fmla="*/ 54 w 69"/>
                  <a:gd name="T27" fmla="*/ 31 h 60"/>
                  <a:gd name="T28" fmla="*/ 41 w 69"/>
                  <a:gd name="T29" fmla="*/ 31 h 60"/>
                  <a:gd name="T30" fmla="*/ 32 w 69"/>
                  <a:gd name="T31" fmla="*/ 34 h 60"/>
                  <a:gd name="T32" fmla="*/ 28 w 69"/>
                  <a:gd name="T33" fmla="*/ 37 h 60"/>
                  <a:gd name="T34" fmla="*/ 26 w 69"/>
                  <a:gd name="T35" fmla="*/ 30 h 60"/>
                  <a:gd name="T36" fmla="*/ 20 w 69"/>
                  <a:gd name="T37" fmla="*/ 15 h 60"/>
                  <a:gd name="T38" fmla="*/ 12 w 69"/>
                  <a:gd name="T39" fmla="*/ 2 h 60"/>
                  <a:gd name="T40" fmla="*/ 1 w 69"/>
                  <a:gd name="T41" fmla="*/ 0 h 60"/>
                  <a:gd name="T42" fmla="*/ 0 w 69"/>
                  <a:gd name="T43" fmla="*/ 14 h 60"/>
                  <a:gd name="T44" fmla="*/ 1 w 69"/>
                  <a:gd name="T45" fmla="*/ 30 h 60"/>
                  <a:gd name="T46" fmla="*/ 4 w 69"/>
                  <a:gd name="T47" fmla="*/ 41 h 60"/>
                  <a:gd name="T48" fmla="*/ 6 w 69"/>
                  <a:gd name="T49" fmla="*/ 46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60"/>
                  <a:gd name="T77" fmla="*/ 69 w 69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60">
                    <a:moveTo>
                      <a:pt x="6" y="46"/>
                    </a:moveTo>
                    <a:lnTo>
                      <a:pt x="15" y="54"/>
                    </a:lnTo>
                    <a:lnTo>
                      <a:pt x="22" y="59"/>
                    </a:lnTo>
                    <a:lnTo>
                      <a:pt x="31" y="60"/>
                    </a:lnTo>
                    <a:lnTo>
                      <a:pt x="38" y="60"/>
                    </a:lnTo>
                    <a:lnTo>
                      <a:pt x="45" y="59"/>
                    </a:lnTo>
                    <a:lnTo>
                      <a:pt x="51" y="56"/>
                    </a:lnTo>
                    <a:lnTo>
                      <a:pt x="57" y="53"/>
                    </a:lnTo>
                    <a:lnTo>
                      <a:pt x="60" y="51"/>
                    </a:lnTo>
                    <a:lnTo>
                      <a:pt x="64" y="50"/>
                    </a:lnTo>
                    <a:lnTo>
                      <a:pt x="67" y="47"/>
                    </a:lnTo>
                    <a:lnTo>
                      <a:pt x="69" y="43"/>
                    </a:lnTo>
                    <a:lnTo>
                      <a:pt x="67" y="40"/>
                    </a:lnTo>
                    <a:lnTo>
                      <a:pt x="54" y="31"/>
                    </a:lnTo>
                    <a:lnTo>
                      <a:pt x="41" y="31"/>
                    </a:lnTo>
                    <a:lnTo>
                      <a:pt x="32" y="34"/>
                    </a:lnTo>
                    <a:lnTo>
                      <a:pt x="28" y="37"/>
                    </a:lnTo>
                    <a:lnTo>
                      <a:pt x="26" y="30"/>
                    </a:lnTo>
                    <a:lnTo>
                      <a:pt x="20" y="15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4"/>
                    </a:lnTo>
                    <a:lnTo>
                      <a:pt x="1" y="30"/>
                    </a:lnTo>
                    <a:lnTo>
                      <a:pt x="4" y="41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67"/>
              <p:cNvSpPr>
                <a:spLocks/>
              </p:cNvSpPr>
              <p:nvPr/>
            </p:nvSpPr>
            <p:spPr bwMode="auto">
              <a:xfrm>
                <a:off x="8357" y="4833"/>
                <a:ext cx="25" cy="16"/>
              </a:xfrm>
              <a:custGeom>
                <a:avLst/>
                <a:gdLst>
                  <a:gd name="T0" fmla="*/ 12 w 75"/>
                  <a:gd name="T1" fmla="*/ 44 h 48"/>
                  <a:gd name="T2" fmla="*/ 19 w 75"/>
                  <a:gd name="T3" fmla="*/ 46 h 48"/>
                  <a:gd name="T4" fmla="*/ 31 w 75"/>
                  <a:gd name="T5" fmla="*/ 48 h 48"/>
                  <a:gd name="T6" fmla="*/ 43 w 75"/>
                  <a:gd name="T7" fmla="*/ 48 h 48"/>
                  <a:gd name="T8" fmla="*/ 56 w 75"/>
                  <a:gd name="T9" fmla="*/ 46 h 48"/>
                  <a:gd name="T10" fmla="*/ 66 w 75"/>
                  <a:gd name="T11" fmla="*/ 42 h 48"/>
                  <a:gd name="T12" fmla="*/ 74 w 75"/>
                  <a:gd name="T13" fmla="*/ 36 h 48"/>
                  <a:gd name="T14" fmla="*/ 75 w 75"/>
                  <a:gd name="T15" fmla="*/ 29 h 48"/>
                  <a:gd name="T16" fmla="*/ 71 w 75"/>
                  <a:gd name="T17" fmla="*/ 19 h 48"/>
                  <a:gd name="T18" fmla="*/ 66 w 75"/>
                  <a:gd name="T19" fmla="*/ 16 h 48"/>
                  <a:gd name="T20" fmla="*/ 59 w 75"/>
                  <a:gd name="T21" fmla="*/ 15 h 48"/>
                  <a:gd name="T22" fmla="*/ 52 w 75"/>
                  <a:gd name="T23" fmla="*/ 15 h 48"/>
                  <a:gd name="T24" fmla="*/ 43 w 75"/>
                  <a:gd name="T25" fmla="*/ 18 h 48"/>
                  <a:gd name="T26" fmla="*/ 35 w 75"/>
                  <a:gd name="T27" fmla="*/ 19 h 48"/>
                  <a:gd name="T28" fmla="*/ 30 w 75"/>
                  <a:gd name="T29" fmla="*/ 22 h 48"/>
                  <a:gd name="T30" fmla="*/ 25 w 75"/>
                  <a:gd name="T31" fmla="*/ 23 h 48"/>
                  <a:gd name="T32" fmla="*/ 24 w 75"/>
                  <a:gd name="T33" fmla="*/ 25 h 48"/>
                  <a:gd name="T34" fmla="*/ 22 w 75"/>
                  <a:gd name="T35" fmla="*/ 21 h 48"/>
                  <a:gd name="T36" fmla="*/ 19 w 75"/>
                  <a:gd name="T37" fmla="*/ 13 h 48"/>
                  <a:gd name="T38" fmla="*/ 16 w 75"/>
                  <a:gd name="T39" fmla="*/ 5 h 48"/>
                  <a:gd name="T40" fmla="*/ 15 w 75"/>
                  <a:gd name="T41" fmla="*/ 2 h 48"/>
                  <a:gd name="T42" fmla="*/ 12 w 75"/>
                  <a:gd name="T43" fmla="*/ 0 h 48"/>
                  <a:gd name="T44" fmla="*/ 8 w 75"/>
                  <a:gd name="T45" fmla="*/ 0 h 48"/>
                  <a:gd name="T46" fmla="*/ 3 w 75"/>
                  <a:gd name="T47" fmla="*/ 2 h 48"/>
                  <a:gd name="T48" fmla="*/ 0 w 75"/>
                  <a:gd name="T49" fmla="*/ 5 h 48"/>
                  <a:gd name="T50" fmla="*/ 0 w 75"/>
                  <a:gd name="T51" fmla="*/ 13 h 48"/>
                  <a:gd name="T52" fmla="*/ 5 w 75"/>
                  <a:gd name="T53" fmla="*/ 26 h 48"/>
                  <a:gd name="T54" fmla="*/ 9 w 75"/>
                  <a:gd name="T55" fmla="*/ 38 h 48"/>
                  <a:gd name="T56" fmla="*/ 12 w 75"/>
                  <a:gd name="T57" fmla="*/ 44 h 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48"/>
                  <a:gd name="T89" fmla="*/ 75 w 75"/>
                  <a:gd name="T90" fmla="*/ 48 h 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48">
                    <a:moveTo>
                      <a:pt x="12" y="44"/>
                    </a:moveTo>
                    <a:lnTo>
                      <a:pt x="19" y="46"/>
                    </a:lnTo>
                    <a:lnTo>
                      <a:pt x="31" y="48"/>
                    </a:lnTo>
                    <a:lnTo>
                      <a:pt x="43" y="48"/>
                    </a:lnTo>
                    <a:lnTo>
                      <a:pt x="56" y="46"/>
                    </a:lnTo>
                    <a:lnTo>
                      <a:pt x="66" y="42"/>
                    </a:lnTo>
                    <a:lnTo>
                      <a:pt x="74" y="36"/>
                    </a:lnTo>
                    <a:lnTo>
                      <a:pt x="75" y="29"/>
                    </a:lnTo>
                    <a:lnTo>
                      <a:pt x="71" y="19"/>
                    </a:lnTo>
                    <a:lnTo>
                      <a:pt x="66" y="16"/>
                    </a:lnTo>
                    <a:lnTo>
                      <a:pt x="59" y="15"/>
                    </a:lnTo>
                    <a:lnTo>
                      <a:pt x="52" y="15"/>
                    </a:lnTo>
                    <a:lnTo>
                      <a:pt x="43" y="18"/>
                    </a:lnTo>
                    <a:lnTo>
                      <a:pt x="35" y="19"/>
                    </a:lnTo>
                    <a:lnTo>
                      <a:pt x="30" y="22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22" y="21"/>
                    </a:lnTo>
                    <a:lnTo>
                      <a:pt x="19" y="13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5" y="26"/>
                    </a:lnTo>
                    <a:lnTo>
                      <a:pt x="9" y="38"/>
                    </a:ln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68"/>
              <p:cNvSpPr>
                <a:spLocks/>
              </p:cNvSpPr>
              <p:nvPr/>
            </p:nvSpPr>
            <p:spPr bwMode="auto">
              <a:xfrm>
                <a:off x="8385" y="4821"/>
                <a:ext cx="21" cy="19"/>
              </a:xfrm>
              <a:custGeom>
                <a:avLst/>
                <a:gdLst>
                  <a:gd name="T0" fmla="*/ 15 w 63"/>
                  <a:gd name="T1" fmla="*/ 53 h 57"/>
                  <a:gd name="T2" fmla="*/ 22 w 63"/>
                  <a:gd name="T3" fmla="*/ 54 h 57"/>
                  <a:gd name="T4" fmla="*/ 34 w 63"/>
                  <a:gd name="T5" fmla="*/ 57 h 57"/>
                  <a:gd name="T6" fmla="*/ 47 w 63"/>
                  <a:gd name="T7" fmla="*/ 56 h 57"/>
                  <a:gd name="T8" fmla="*/ 58 w 63"/>
                  <a:gd name="T9" fmla="*/ 50 h 57"/>
                  <a:gd name="T10" fmla="*/ 61 w 63"/>
                  <a:gd name="T11" fmla="*/ 48 h 57"/>
                  <a:gd name="T12" fmla="*/ 62 w 63"/>
                  <a:gd name="T13" fmla="*/ 46 h 57"/>
                  <a:gd name="T14" fmla="*/ 63 w 63"/>
                  <a:gd name="T15" fmla="*/ 43 h 57"/>
                  <a:gd name="T16" fmla="*/ 62 w 63"/>
                  <a:gd name="T17" fmla="*/ 40 h 57"/>
                  <a:gd name="T18" fmla="*/ 61 w 63"/>
                  <a:gd name="T19" fmla="*/ 36 h 57"/>
                  <a:gd name="T20" fmla="*/ 58 w 63"/>
                  <a:gd name="T21" fmla="*/ 33 h 57"/>
                  <a:gd name="T22" fmla="*/ 53 w 63"/>
                  <a:gd name="T23" fmla="*/ 31 h 57"/>
                  <a:gd name="T24" fmla="*/ 47 w 63"/>
                  <a:gd name="T25" fmla="*/ 33 h 57"/>
                  <a:gd name="T26" fmla="*/ 39 w 63"/>
                  <a:gd name="T27" fmla="*/ 36 h 57"/>
                  <a:gd name="T28" fmla="*/ 30 w 63"/>
                  <a:gd name="T29" fmla="*/ 36 h 57"/>
                  <a:gd name="T30" fmla="*/ 24 w 63"/>
                  <a:gd name="T31" fmla="*/ 36 h 57"/>
                  <a:gd name="T32" fmla="*/ 21 w 63"/>
                  <a:gd name="T33" fmla="*/ 36 h 57"/>
                  <a:gd name="T34" fmla="*/ 21 w 63"/>
                  <a:gd name="T35" fmla="*/ 30 h 57"/>
                  <a:gd name="T36" fmla="*/ 21 w 63"/>
                  <a:gd name="T37" fmla="*/ 17 h 57"/>
                  <a:gd name="T38" fmla="*/ 17 w 63"/>
                  <a:gd name="T39" fmla="*/ 4 h 57"/>
                  <a:gd name="T40" fmla="*/ 8 w 63"/>
                  <a:gd name="T41" fmla="*/ 0 h 57"/>
                  <a:gd name="T42" fmla="*/ 0 w 63"/>
                  <a:gd name="T43" fmla="*/ 18 h 57"/>
                  <a:gd name="T44" fmla="*/ 0 w 63"/>
                  <a:gd name="T45" fmla="*/ 34 h 57"/>
                  <a:gd name="T46" fmla="*/ 6 w 63"/>
                  <a:gd name="T47" fmla="*/ 46 h 57"/>
                  <a:gd name="T48" fmla="*/ 15 w 63"/>
                  <a:gd name="T49" fmla="*/ 53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57"/>
                  <a:gd name="T77" fmla="*/ 63 w 63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57">
                    <a:moveTo>
                      <a:pt x="15" y="53"/>
                    </a:moveTo>
                    <a:lnTo>
                      <a:pt x="22" y="54"/>
                    </a:lnTo>
                    <a:lnTo>
                      <a:pt x="34" y="57"/>
                    </a:lnTo>
                    <a:lnTo>
                      <a:pt x="47" y="56"/>
                    </a:lnTo>
                    <a:lnTo>
                      <a:pt x="58" y="50"/>
                    </a:lnTo>
                    <a:lnTo>
                      <a:pt x="61" y="48"/>
                    </a:lnTo>
                    <a:lnTo>
                      <a:pt x="62" y="46"/>
                    </a:lnTo>
                    <a:lnTo>
                      <a:pt x="63" y="43"/>
                    </a:lnTo>
                    <a:lnTo>
                      <a:pt x="62" y="40"/>
                    </a:lnTo>
                    <a:lnTo>
                      <a:pt x="61" y="36"/>
                    </a:lnTo>
                    <a:lnTo>
                      <a:pt x="58" y="33"/>
                    </a:lnTo>
                    <a:lnTo>
                      <a:pt x="53" y="31"/>
                    </a:lnTo>
                    <a:lnTo>
                      <a:pt x="47" y="33"/>
                    </a:lnTo>
                    <a:lnTo>
                      <a:pt x="39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17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0" y="18"/>
                    </a:lnTo>
                    <a:lnTo>
                      <a:pt x="0" y="34"/>
                    </a:lnTo>
                    <a:lnTo>
                      <a:pt x="6" y="46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69"/>
              <p:cNvSpPr>
                <a:spLocks/>
              </p:cNvSpPr>
              <p:nvPr/>
            </p:nvSpPr>
            <p:spPr bwMode="auto">
              <a:xfrm>
                <a:off x="8406" y="4814"/>
                <a:ext cx="21" cy="19"/>
              </a:xfrm>
              <a:custGeom>
                <a:avLst/>
                <a:gdLst>
                  <a:gd name="T0" fmla="*/ 24 w 65"/>
                  <a:gd name="T1" fmla="*/ 52 h 57"/>
                  <a:gd name="T2" fmla="*/ 32 w 65"/>
                  <a:gd name="T3" fmla="*/ 57 h 57"/>
                  <a:gd name="T4" fmla="*/ 41 w 65"/>
                  <a:gd name="T5" fmla="*/ 55 h 57"/>
                  <a:gd name="T6" fmla="*/ 50 w 65"/>
                  <a:gd name="T7" fmla="*/ 52 h 57"/>
                  <a:gd name="T8" fmla="*/ 59 w 65"/>
                  <a:gd name="T9" fmla="*/ 48 h 57"/>
                  <a:gd name="T10" fmla="*/ 63 w 65"/>
                  <a:gd name="T11" fmla="*/ 45 h 57"/>
                  <a:gd name="T12" fmla="*/ 65 w 65"/>
                  <a:gd name="T13" fmla="*/ 42 h 57"/>
                  <a:gd name="T14" fmla="*/ 65 w 65"/>
                  <a:gd name="T15" fmla="*/ 38 h 57"/>
                  <a:gd name="T16" fmla="*/ 63 w 65"/>
                  <a:gd name="T17" fmla="*/ 34 h 57"/>
                  <a:gd name="T18" fmla="*/ 53 w 65"/>
                  <a:gd name="T19" fmla="*/ 28 h 57"/>
                  <a:gd name="T20" fmla="*/ 46 w 65"/>
                  <a:gd name="T21" fmla="*/ 29 h 57"/>
                  <a:gd name="T22" fmla="*/ 40 w 65"/>
                  <a:gd name="T23" fmla="*/ 35 h 57"/>
                  <a:gd name="T24" fmla="*/ 35 w 65"/>
                  <a:gd name="T25" fmla="*/ 39 h 57"/>
                  <a:gd name="T26" fmla="*/ 32 w 65"/>
                  <a:gd name="T27" fmla="*/ 32 h 57"/>
                  <a:gd name="T28" fmla="*/ 25 w 65"/>
                  <a:gd name="T29" fmla="*/ 18 h 57"/>
                  <a:gd name="T30" fmla="*/ 16 w 65"/>
                  <a:gd name="T31" fmla="*/ 5 h 57"/>
                  <a:gd name="T32" fmla="*/ 6 w 65"/>
                  <a:gd name="T33" fmla="*/ 0 h 57"/>
                  <a:gd name="T34" fmla="*/ 0 w 65"/>
                  <a:gd name="T35" fmla="*/ 21 h 57"/>
                  <a:gd name="T36" fmla="*/ 7 w 65"/>
                  <a:gd name="T37" fmla="*/ 36 h 57"/>
                  <a:gd name="T38" fmla="*/ 18 w 65"/>
                  <a:gd name="T39" fmla="*/ 48 h 57"/>
                  <a:gd name="T40" fmla="*/ 24 w 65"/>
                  <a:gd name="T41" fmla="*/ 52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57"/>
                  <a:gd name="T65" fmla="*/ 65 w 65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57">
                    <a:moveTo>
                      <a:pt x="24" y="52"/>
                    </a:moveTo>
                    <a:lnTo>
                      <a:pt x="32" y="57"/>
                    </a:lnTo>
                    <a:lnTo>
                      <a:pt x="41" y="55"/>
                    </a:lnTo>
                    <a:lnTo>
                      <a:pt x="50" y="52"/>
                    </a:lnTo>
                    <a:lnTo>
                      <a:pt x="59" y="48"/>
                    </a:lnTo>
                    <a:lnTo>
                      <a:pt x="63" y="45"/>
                    </a:lnTo>
                    <a:lnTo>
                      <a:pt x="65" y="42"/>
                    </a:lnTo>
                    <a:lnTo>
                      <a:pt x="65" y="38"/>
                    </a:lnTo>
                    <a:lnTo>
                      <a:pt x="63" y="34"/>
                    </a:lnTo>
                    <a:lnTo>
                      <a:pt x="53" y="28"/>
                    </a:lnTo>
                    <a:lnTo>
                      <a:pt x="46" y="29"/>
                    </a:lnTo>
                    <a:lnTo>
                      <a:pt x="40" y="35"/>
                    </a:lnTo>
                    <a:lnTo>
                      <a:pt x="35" y="39"/>
                    </a:lnTo>
                    <a:lnTo>
                      <a:pt x="32" y="32"/>
                    </a:lnTo>
                    <a:lnTo>
                      <a:pt x="25" y="18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8" y="48"/>
                    </a:lnTo>
                    <a:lnTo>
                      <a:pt x="2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70"/>
              <p:cNvSpPr>
                <a:spLocks/>
              </p:cNvSpPr>
              <p:nvPr/>
            </p:nvSpPr>
            <p:spPr bwMode="auto">
              <a:xfrm>
                <a:off x="8371" y="4865"/>
                <a:ext cx="26" cy="26"/>
              </a:xfrm>
              <a:custGeom>
                <a:avLst/>
                <a:gdLst>
                  <a:gd name="T0" fmla="*/ 16 w 79"/>
                  <a:gd name="T1" fmla="*/ 67 h 80"/>
                  <a:gd name="T2" fmla="*/ 19 w 79"/>
                  <a:gd name="T3" fmla="*/ 70 h 80"/>
                  <a:gd name="T4" fmla="*/ 23 w 79"/>
                  <a:gd name="T5" fmla="*/ 73 h 80"/>
                  <a:gd name="T6" fmla="*/ 31 w 79"/>
                  <a:gd name="T7" fmla="*/ 77 h 80"/>
                  <a:gd name="T8" fmla="*/ 38 w 79"/>
                  <a:gd name="T9" fmla="*/ 79 h 80"/>
                  <a:gd name="T10" fmla="*/ 47 w 79"/>
                  <a:gd name="T11" fmla="*/ 80 h 80"/>
                  <a:gd name="T12" fmla="*/ 57 w 79"/>
                  <a:gd name="T13" fmla="*/ 77 h 80"/>
                  <a:gd name="T14" fmla="*/ 66 w 79"/>
                  <a:gd name="T15" fmla="*/ 70 h 80"/>
                  <a:gd name="T16" fmla="*/ 73 w 79"/>
                  <a:gd name="T17" fmla="*/ 59 h 80"/>
                  <a:gd name="T18" fmla="*/ 76 w 79"/>
                  <a:gd name="T19" fmla="*/ 54 h 80"/>
                  <a:gd name="T20" fmla="*/ 78 w 79"/>
                  <a:gd name="T21" fmla="*/ 50 h 80"/>
                  <a:gd name="T22" fmla="*/ 79 w 79"/>
                  <a:gd name="T23" fmla="*/ 46 h 80"/>
                  <a:gd name="T24" fmla="*/ 78 w 79"/>
                  <a:gd name="T25" fmla="*/ 43 h 80"/>
                  <a:gd name="T26" fmla="*/ 70 w 79"/>
                  <a:gd name="T27" fmla="*/ 39 h 80"/>
                  <a:gd name="T28" fmla="*/ 61 w 79"/>
                  <a:gd name="T29" fmla="*/ 37 h 80"/>
                  <a:gd name="T30" fmla="*/ 53 w 79"/>
                  <a:gd name="T31" fmla="*/ 39 h 80"/>
                  <a:gd name="T32" fmla="*/ 45 w 79"/>
                  <a:gd name="T33" fmla="*/ 40 h 80"/>
                  <a:gd name="T34" fmla="*/ 39 w 79"/>
                  <a:gd name="T35" fmla="*/ 44 h 80"/>
                  <a:gd name="T36" fmla="*/ 34 w 79"/>
                  <a:gd name="T37" fmla="*/ 47 h 80"/>
                  <a:gd name="T38" fmla="*/ 31 w 79"/>
                  <a:gd name="T39" fmla="*/ 50 h 80"/>
                  <a:gd name="T40" fmla="*/ 29 w 79"/>
                  <a:gd name="T41" fmla="*/ 52 h 80"/>
                  <a:gd name="T42" fmla="*/ 28 w 79"/>
                  <a:gd name="T43" fmla="*/ 43 h 80"/>
                  <a:gd name="T44" fmla="*/ 22 w 79"/>
                  <a:gd name="T45" fmla="*/ 24 h 80"/>
                  <a:gd name="T46" fmla="*/ 13 w 79"/>
                  <a:gd name="T47" fmla="*/ 6 h 80"/>
                  <a:gd name="T48" fmla="*/ 1 w 79"/>
                  <a:gd name="T49" fmla="*/ 0 h 80"/>
                  <a:gd name="T50" fmla="*/ 0 w 79"/>
                  <a:gd name="T51" fmla="*/ 24 h 80"/>
                  <a:gd name="T52" fmla="*/ 6 w 79"/>
                  <a:gd name="T53" fmla="*/ 46 h 80"/>
                  <a:gd name="T54" fmla="*/ 13 w 79"/>
                  <a:gd name="T55" fmla="*/ 62 h 80"/>
                  <a:gd name="T56" fmla="*/ 16 w 79"/>
                  <a:gd name="T57" fmla="*/ 67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80"/>
                  <a:gd name="T89" fmla="*/ 79 w 79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80">
                    <a:moveTo>
                      <a:pt x="16" y="67"/>
                    </a:moveTo>
                    <a:lnTo>
                      <a:pt x="19" y="70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8" y="79"/>
                    </a:lnTo>
                    <a:lnTo>
                      <a:pt x="47" y="80"/>
                    </a:lnTo>
                    <a:lnTo>
                      <a:pt x="57" y="77"/>
                    </a:lnTo>
                    <a:lnTo>
                      <a:pt x="66" y="70"/>
                    </a:lnTo>
                    <a:lnTo>
                      <a:pt x="73" y="59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9" y="46"/>
                    </a:lnTo>
                    <a:lnTo>
                      <a:pt x="78" y="43"/>
                    </a:lnTo>
                    <a:lnTo>
                      <a:pt x="70" y="39"/>
                    </a:lnTo>
                    <a:lnTo>
                      <a:pt x="61" y="37"/>
                    </a:lnTo>
                    <a:lnTo>
                      <a:pt x="53" y="39"/>
                    </a:lnTo>
                    <a:lnTo>
                      <a:pt x="45" y="40"/>
                    </a:lnTo>
                    <a:lnTo>
                      <a:pt x="39" y="44"/>
                    </a:lnTo>
                    <a:lnTo>
                      <a:pt x="34" y="47"/>
                    </a:lnTo>
                    <a:lnTo>
                      <a:pt x="31" y="50"/>
                    </a:lnTo>
                    <a:lnTo>
                      <a:pt x="29" y="52"/>
                    </a:lnTo>
                    <a:lnTo>
                      <a:pt x="28" y="43"/>
                    </a:lnTo>
                    <a:lnTo>
                      <a:pt x="22" y="24"/>
                    </a:lnTo>
                    <a:lnTo>
                      <a:pt x="13" y="6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6" y="46"/>
                    </a:lnTo>
                    <a:lnTo>
                      <a:pt x="13" y="62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71"/>
              <p:cNvSpPr>
                <a:spLocks/>
              </p:cNvSpPr>
              <p:nvPr/>
            </p:nvSpPr>
            <p:spPr bwMode="auto">
              <a:xfrm>
                <a:off x="8399" y="4855"/>
                <a:ext cx="27" cy="22"/>
              </a:xfrm>
              <a:custGeom>
                <a:avLst/>
                <a:gdLst>
                  <a:gd name="T0" fmla="*/ 13 w 79"/>
                  <a:gd name="T1" fmla="*/ 54 h 67"/>
                  <a:gd name="T2" fmla="*/ 16 w 79"/>
                  <a:gd name="T3" fmla="*/ 56 h 67"/>
                  <a:gd name="T4" fmla="*/ 20 w 79"/>
                  <a:gd name="T5" fmla="*/ 59 h 67"/>
                  <a:gd name="T6" fmla="*/ 26 w 79"/>
                  <a:gd name="T7" fmla="*/ 61 h 67"/>
                  <a:gd name="T8" fmla="*/ 34 w 79"/>
                  <a:gd name="T9" fmla="*/ 64 h 67"/>
                  <a:gd name="T10" fmla="*/ 41 w 79"/>
                  <a:gd name="T11" fmla="*/ 67 h 67"/>
                  <a:gd name="T12" fmla="*/ 50 w 79"/>
                  <a:gd name="T13" fmla="*/ 67 h 67"/>
                  <a:gd name="T14" fmla="*/ 59 w 79"/>
                  <a:gd name="T15" fmla="*/ 67 h 67"/>
                  <a:gd name="T16" fmla="*/ 66 w 79"/>
                  <a:gd name="T17" fmla="*/ 64 h 67"/>
                  <a:gd name="T18" fmla="*/ 72 w 79"/>
                  <a:gd name="T19" fmla="*/ 61 h 67"/>
                  <a:gd name="T20" fmla="*/ 76 w 79"/>
                  <a:gd name="T21" fmla="*/ 57 h 67"/>
                  <a:gd name="T22" fmla="*/ 79 w 79"/>
                  <a:gd name="T23" fmla="*/ 53 h 67"/>
                  <a:gd name="T24" fmla="*/ 78 w 79"/>
                  <a:gd name="T25" fmla="*/ 47 h 67"/>
                  <a:gd name="T26" fmla="*/ 72 w 79"/>
                  <a:gd name="T27" fmla="*/ 41 h 67"/>
                  <a:gd name="T28" fmla="*/ 65 w 79"/>
                  <a:gd name="T29" fmla="*/ 37 h 67"/>
                  <a:gd name="T30" fmla="*/ 56 w 79"/>
                  <a:gd name="T31" fmla="*/ 36 h 67"/>
                  <a:gd name="T32" fmla="*/ 48 w 79"/>
                  <a:gd name="T33" fmla="*/ 36 h 67"/>
                  <a:gd name="T34" fmla="*/ 40 w 79"/>
                  <a:gd name="T35" fmla="*/ 37 h 67"/>
                  <a:gd name="T36" fmla="*/ 34 w 79"/>
                  <a:gd name="T37" fmla="*/ 38 h 67"/>
                  <a:gd name="T38" fmla="*/ 29 w 79"/>
                  <a:gd name="T39" fmla="*/ 40 h 67"/>
                  <a:gd name="T40" fmla="*/ 28 w 79"/>
                  <a:gd name="T41" fmla="*/ 40 h 67"/>
                  <a:gd name="T42" fmla="*/ 26 w 79"/>
                  <a:gd name="T43" fmla="*/ 33 h 67"/>
                  <a:gd name="T44" fmla="*/ 22 w 79"/>
                  <a:gd name="T45" fmla="*/ 17 h 67"/>
                  <a:gd name="T46" fmla="*/ 15 w 79"/>
                  <a:gd name="T47" fmla="*/ 4 h 67"/>
                  <a:gd name="T48" fmla="*/ 3 w 79"/>
                  <a:gd name="T49" fmla="*/ 0 h 67"/>
                  <a:gd name="T50" fmla="*/ 0 w 79"/>
                  <a:gd name="T51" fmla="*/ 21 h 67"/>
                  <a:gd name="T52" fmla="*/ 4 w 79"/>
                  <a:gd name="T53" fmla="*/ 38 h 67"/>
                  <a:gd name="T54" fmla="*/ 10 w 79"/>
                  <a:gd name="T55" fmla="*/ 50 h 67"/>
                  <a:gd name="T56" fmla="*/ 13 w 79"/>
                  <a:gd name="T57" fmla="*/ 54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67"/>
                  <a:gd name="T89" fmla="*/ 79 w 79"/>
                  <a:gd name="T90" fmla="*/ 67 h 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67">
                    <a:moveTo>
                      <a:pt x="13" y="54"/>
                    </a:moveTo>
                    <a:lnTo>
                      <a:pt x="16" y="56"/>
                    </a:lnTo>
                    <a:lnTo>
                      <a:pt x="20" y="59"/>
                    </a:lnTo>
                    <a:lnTo>
                      <a:pt x="26" y="61"/>
                    </a:lnTo>
                    <a:lnTo>
                      <a:pt x="34" y="64"/>
                    </a:lnTo>
                    <a:lnTo>
                      <a:pt x="41" y="67"/>
                    </a:lnTo>
                    <a:lnTo>
                      <a:pt x="50" y="67"/>
                    </a:lnTo>
                    <a:lnTo>
                      <a:pt x="59" y="67"/>
                    </a:lnTo>
                    <a:lnTo>
                      <a:pt x="66" y="64"/>
                    </a:lnTo>
                    <a:lnTo>
                      <a:pt x="72" y="61"/>
                    </a:lnTo>
                    <a:lnTo>
                      <a:pt x="76" y="57"/>
                    </a:lnTo>
                    <a:lnTo>
                      <a:pt x="79" y="53"/>
                    </a:lnTo>
                    <a:lnTo>
                      <a:pt x="78" y="47"/>
                    </a:lnTo>
                    <a:lnTo>
                      <a:pt x="72" y="41"/>
                    </a:lnTo>
                    <a:lnTo>
                      <a:pt x="65" y="37"/>
                    </a:lnTo>
                    <a:lnTo>
                      <a:pt x="56" y="36"/>
                    </a:lnTo>
                    <a:lnTo>
                      <a:pt x="48" y="36"/>
                    </a:lnTo>
                    <a:lnTo>
                      <a:pt x="40" y="37"/>
                    </a:lnTo>
                    <a:lnTo>
                      <a:pt x="34" y="38"/>
                    </a:lnTo>
                    <a:lnTo>
                      <a:pt x="29" y="40"/>
                    </a:lnTo>
                    <a:lnTo>
                      <a:pt x="28" y="40"/>
                    </a:lnTo>
                    <a:lnTo>
                      <a:pt x="26" y="33"/>
                    </a:lnTo>
                    <a:lnTo>
                      <a:pt x="22" y="17"/>
                    </a:lnTo>
                    <a:lnTo>
                      <a:pt x="15" y="4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38"/>
                    </a:lnTo>
                    <a:lnTo>
                      <a:pt x="10" y="50"/>
                    </a:lnTo>
                    <a:lnTo>
                      <a:pt x="13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72"/>
              <p:cNvSpPr>
                <a:spLocks/>
              </p:cNvSpPr>
              <p:nvPr/>
            </p:nvSpPr>
            <p:spPr bwMode="auto">
              <a:xfrm>
                <a:off x="8429" y="4851"/>
                <a:ext cx="26" cy="20"/>
              </a:xfrm>
              <a:custGeom>
                <a:avLst/>
                <a:gdLst>
                  <a:gd name="T0" fmla="*/ 9 w 77"/>
                  <a:gd name="T1" fmla="*/ 58 h 62"/>
                  <a:gd name="T2" fmla="*/ 17 w 77"/>
                  <a:gd name="T3" fmla="*/ 60 h 62"/>
                  <a:gd name="T4" fmla="*/ 27 w 77"/>
                  <a:gd name="T5" fmla="*/ 62 h 62"/>
                  <a:gd name="T6" fmla="*/ 40 w 77"/>
                  <a:gd name="T7" fmla="*/ 62 h 62"/>
                  <a:gd name="T8" fmla="*/ 53 w 77"/>
                  <a:gd name="T9" fmla="*/ 60 h 62"/>
                  <a:gd name="T10" fmla="*/ 65 w 77"/>
                  <a:gd name="T11" fmla="*/ 58 h 62"/>
                  <a:gd name="T12" fmla="*/ 72 w 77"/>
                  <a:gd name="T13" fmla="*/ 55 h 62"/>
                  <a:gd name="T14" fmla="*/ 77 w 77"/>
                  <a:gd name="T15" fmla="*/ 49 h 62"/>
                  <a:gd name="T16" fmla="*/ 75 w 77"/>
                  <a:gd name="T17" fmla="*/ 42 h 62"/>
                  <a:gd name="T18" fmla="*/ 69 w 77"/>
                  <a:gd name="T19" fmla="*/ 36 h 62"/>
                  <a:gd name="T20" fmla="*/ 62 w 77"/>
                  <a:gd name="T21" fmla="*/ 33 h 62"/>
                  <a:gd name="T22" fmla="*/ 53 w 77"/>
                  <a:gd name="T23" fmla="*/ 32 h 62"/>
                  <a:gd name="T24" fmla="*/ 46 w 77"/>
                  <a:gd name="T25" fmla="*/ 32 h 62"/>
                  <a:gd name="T26" fmla="*/ 39 w 77"/>
                  <a:gd name="T27" fmla="*/ 33 h 62"/>
                  <a:gd name="T28" fmla="*/ 33 w 77"/>
                  <a:gd name="T29" fmla="*/ 35 h 62"/>
                  <a:gd name="T30" fmla="*/ 28 w 77"/>
                  <a:gd name="T31" fmla="*/ 37 h 62"/>
                  <a:gd name="T32" fmla="*/ 27 w 77"/>
                  <a:gd name="T33" fmla="*/ 37 h 62"/>
                  <a:gd name="T34" fmla="*/ 25 w 77"/>
                  <a:gd name="T35" fmla="*/ 30 h 62"/>
                  <a:gd name="T36" fmla="*/ 21 w 77"/>
                  <a:gd name="T37" fmla="*/ 16 h 62"/>
                  <a:gd name="T38" fmla="*/ 14 w 77"/>
                  <a:gd name="T39" fmla="*/ 3 h 62"/>
                  <a:gd name="T40" fmla="*/ 2 w 77"/>
                  <a:gd name="T41" fmla="*/ 0 h 62"/>
                  <a:gd name="T42" fmla="*/ 0 w 77"/>
                  <a:gd name="T43" fmla="*/ 17 h 62"/>
                  <a:gd name="T44" fmla="*/ 3 w 77"/>
                  <a:gd name="T45" fmla="*/ 36 h 62"/>
                  <a:gd name="T46" fmla="*/ 8 w 77"/>
                  <a:gd name="T47" fmla="*/ 52 h 62"/>
                  <a:gd name="T48" fmla="*/ 9 w 77"/>
                  <a:gd name="T49" fmla="*/ 58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9" y="58"/>
                    </a:moveTo>
                    <a:lnTo>
                      <a:pt x="17" y="60"/>
                    </a:lnTo>
                    <a:lnTo>
                      <a:pt x="27" y="62"/>
                    </a:lnTo>
                    <a:lnTo>
                      <a:pt x="40" y="62"/>
                    </a:lnTo>
                    <a:lnTo>
                      <a:pt x="53" y="60"/>
                    </a:lnTo>
                    <a:lnTo>
                      <a:pt x="65" y="58"/>
                    </a:lnTo>
                    <a:lnTo>
                      <a:pt x="72" y="55"/>
                    </a:lnTo>
                    <a:lnTo>
                      <a:pt x="77" y="49"/>
                    </a:lnTo>
                    <a:lnTo>
                      <a:pt x="75" y="42"/>
                    </a:lnTo>
                    <a:lnTo>
                      <a:pt x="69" y="36"/>
                    </a:lnTo>
                    <a:lnTo>
                      <a:pt x="62" y="33"/>
                    </a:lnTo>
                    <a:lnTo>
                      <a:pt x="53" y="32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3" y="35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5" y="30"/>
                    </a:lnTo>
                    <a:lnTo>
                      <a:pt x="21" y="16"/>
                    </a:lnTo>
                    <a:lnTo>
                      <a:pt x="14" y="3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6"/>
                    </a:lnTo>
                    <a:lnTo>
                      <a:pt x="8" y="52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73"/>
              <p:cNvSpPr>
                <a:spLocks/>
              </p:cNvSpPr>
              <p:nvPr/>
            </p:nvSpPr>
            <p:spPr bwMode="auto">
              <a:xfrm>
                <a:off x="8258" y="4730"/>
                <a:ext cx="122" cy="281"/>
              </a:xfrm>
              <a:custGeom>
                <a:avLst/>
                <a:gdLst>
                  <a:gd name="T0" fmla="*/ 12 w 366"/>
                  <a:gd name="T1" fmla="*/ 150 h 845"/>
                  <a:gd name="T2" fmla="*/ 16 w 366"/>
                  <a:gd name="T3" fmla="*/ 241 h 845"/>
                  <a:gd name="T4" fmla="*/ 46 w 366"/>
                  <a:gd name="T5" fmla="*/ 346 h 845"/>
                  <a:gd name="T6" fmla="*/ 84 w 366"/>
                  <a:gd name="T7" fmla="*/ 465 h 845"/>
                  <a:gd name="T8" fmla="*/ 122 w 366"/>
                  <a:gd name="T9" fmla="*/ 583 h 845"/>
                  <a:gd name="T10" fmla="*/ 163 w 366"/>
                  <a:gd name="T11" fmla="*/ 699 h 845"/>
                  <a:gd name="T12" fmla="*/ 195 w 366"/>
                  <a:gd name="T13" fmla="*/ 778 h 845"/>
                  <a:gd name="T14" fmla="*/ 228 w 366"/>
                  <a:gd name="T15" fmla="*/ 810 h 845"/>
                  <a:gd name="T16" fmla="*/ 269 w 366"/>
                  <a:gd name="T17" fmla="*/ 830 h 845"/>
                  <a:gd name="T18" fmla="*/ 316 w 366"/>
                  <a:gd name="T19" fmla="*/ 842 h 845"/>
                  <a:gd name="T20" fmla="*/ 348 w 366"/>
                  <a:gd name="T21" fmla="*/ 843 h 845"/>
                  <a:gd name="T22" fmla="*/ 361 w 366"/>
                  <a:gd name="T23" fmla="*/ 833 h 845"/>
                  <a:gd name="T24" fmla="*/ 366 w 366"/>
                  <a:gd name="T25" fmla="*/ 816 h 845"/>
                  <a:gd name="T26" fmla="*/ 354 w 366"/>
                  <a:gd name="T27" fmla="*/ 803 h 845"/>
                  <a:gd name="T28" fmla="*/ 329 w 366"/>
                  <a:gd name="T29" fmla="*/ 796 h 845"/>
                  <a:gd name="T30" fmla="*/ 295 w 366"/>
                  <a:gd name="T31" fmla="*/ 788 h 845"/>
                  <a:gd name="T32" fmla="*/ 264 w 366"/>
                  <a:gd name="T33" fmla="*/ 778 h 845"/>
                  <a:gd name="T34" fmla="*/ 239 w 366"/>
                  <a:gd name="T35" fmla="*/ 757 h 845"/>
                  <a:gd name="T36" fmla="*/ 217 w 366"/>
                  <a:gd name="T37" fmla="*/ 708 h 845"/>
                  <a:gd name="T38" fmla="*/ 194 w 366"/>
                  <a:gd name="T39" fmla="*/ 643 h 845"/>
                  <a:gd name="T40" fmla="*/ 172 w 366"/>
                  <a:gd name="T41" fmla="*/ 577 h 845"/>
                  <a:gd name="T42" fmla="*/ 151 w 366"/>
                  <a:gd name="T43" fmla="*/ 511 h 845"/>
                  <a:gd name="T44" fmla="*/ 126 w 366"/>
                  <a:gd name="T45" fmla="*/ 435 h 845"/>
                  <a:gd name="T46" fmla="*/ 94 w 366"/>
                  <a:gd name="T47" fmla="*/ 349 h 845"/>
                  <a:gd name="T48" fmla="*/ 65 w 366"/>
                  <a:gd name="T49" fmla="*/ 263 h 845"/>
                  <a:gd name="T50" fmla="*/ 49 w 366"/>
                  <a:gd name="T51" fmla="*/ 175 h 845"/>
                  <a:gd name="T52" fmla="*/ 46 w 366"/>
                  <a:gd name="T53" fmla="*/ 110 h 845"/>
                  <a:gd name="T54" fmla="*/ 35 w 366"/>
                  <a:gd name="T55" fmla="*/ 67 h 845"/>
                  <a:gd name="T56" fmla="*/ 21 w 366"/>
                  <a:gd name="T57" fmla="*/ 27 h 845"/>
                  <a:gd name="T58" fmla="*/ 6 w 366"/>
                  <a:gd name="T59" fmla="*/ 1 h 845"/>
                  <a:gd name="T60" fmla="*/ 5 w 366"/>
                  <a:gd name="T61" fmla="*/ 17 h 845"/>
                  <a:gd name="T62" fmla="*/ 13 w 366"/>
                  <a:gd name="T63" fmla="*/ 76 h 8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845"/>
                  <a:gd name="T98" fmla="*/ 366 w 366"/>
                  <a:gd name="T99" fmla="*/ 845 h 8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845">
                    <a:moveTo>
                      <a:pt x="15" y="104"/>
                    </a:moveTo>
                    <a:lnTo>
                      <a:pt x="12" y="150"/>
                    </a:lnTo>
                    <a:lnTo>
                      <a:pt x="12" y="196"/>
                    </a:lnTo>
                    <a:lnTo>
                      <a:pt x="16" y="241"/>
                    </a:lnTo>
                    <a:lnTo>
                      <a:pt x="27" y="286"/>
                    </a:lnTo>
                    <a:lnTo>
                      <a:pt x="46" y="346"/>
                    </a:lnTo>
                    <a:lnTo>
                      <a:pt x="65" y="406"/>
                    </a:lnTo>
                    <a:lnTo>
                      <a:pt x="84" y="465"/>
                    </a:lnTo>
                    <a:lnTo>
                      <a:pt x="103" y="524"/>
                    </a:lnTo>
                    <a:lnTo>
                      <a:pt x="122" y="583"/>
                    </a:lnTo>
                    <a:lnTo>
                      <a:pt x="143" y="640"/>
                    </a:lnTo>
                    <a:lnTo>
                      <a:pt x="163" y="699"/>
                    </a:lnTo>
                    <a:lnTo>
                      <a:pt x="185" y="758"/>
                    </a:lnTo>
                    <a:lnTo>
                      <a:pt x="195" y="778"/>
                    </a:lnTo>
                    <a:lnTo>
                      <a:pt x="210" y="796"/>
                    </a:lnTo>
                    <a:lnTo>
                      <a:pt x="228" y="810"/>
                    </a:lnTo>
                    <a:lnTo>
                      <a:pt x="247" y="822"/>
                    </a:lnTo>
                    <a:lnTo>
                      <a:pt x="269" y="830"/>
                    </a:lnTo>
                    <a:lnTo>
                      <a:pt x="292" y="837"/>
                    </a:lnTo>
                    <a:lnTo>
                      <a:pt x="316" y="842"/>
                    </a:lnTo>
                    <a:lnTo>
                      <a:pt x="339" y="845"/>
                    </a:lnTo>
                    <a:lnTo>
                      <a:pt x="348" y="843"/>
                    </a:lnTo>
                    <a:lnTo>
                      <a:pt x="355" y="840"/>
                    </a:lnTo>
                    <a:lnTo>
                      <a:pt x="361" y="833"/>
                    </a:lnTo>
                    <a:lnTo>
                      <a:pt x="366" y="824"/>
                    </a:lnTo>
                    <a:lnTo>
                      <a:pt x="366" y="816"/>
                    </a:lnTo>
                    <a:lnTo>
                      <a:pt x="361" y="809"/>
                    </a:lnTo>
                    <a:lnTo>
                      <a:pt x="354" y="803"/>
                    </a:lnTo>
                    <a:lnTo>
                      <a:pt x="345" y="800"/>
                    </a:lnTo>
                    <a:lnTo>
                      <a:pt x="329" y="796"/>
                    </a:lnTo>
                    <a:lnTo>
                      <a:pt x="313" y="793"/>
                    </a:lnTo>
                    <a:lnTo>
                      <a:pt x="295" y="788"/>
                    </a:lnTo>
                    <a:lnTo>
                      <a:pt x="279" y="784"/>
                    </a:lnTo>
                    <a:lnTo>
                      <a:pt x="264" y="778"/>
                    </a:lnTo>
                    <a:lnTo>
                      <a:pt x="251" y="768"/>
                    </a:lnTo>
                    <a:lnTo>
                      <a:pt x="239" y="757"/>
                    </a:lnTo>
                    <a:lnTo>
                      <a:pt x="231" y="741"/>
                    </a:lnTo>
                    <a:lnTo>
                      <a:pt x="217" y="708"/>
                    </a:lnTo>
                    <a:lnTo>
                      <a:pt x="206" y="676"/>
                    </a:lnTo>
                    <a:lnTo>
                      <a:pt x="194" y="643"/>
                    </a:lnTo>
                    <a:lnTo>
                      <a:pt x="184" y="610"/>
                    </a:lnTo>
                    <a:lnTo>
                      <a:pt x="172" y="577"/>
                    </a:lnTo>
                    <a:lnTo>
                      <a:pt x="162" y="544"/>
                    </a:lnTo>
                    <a:lnTo>
                      <a:pt x="151" y="511"/>
                    </a:lnTo>
                    <a:lnTo>
                      <a:pt x="141" y="478"/>
                    </a:lnTo>
                    <a:lnTo>
                      <a:pt x="126" y="435"/>
                    </a:lnTo>
                    <a:lnTo>
                      <a:pt x="110" y="392"/>
                    </a:lnTo>
                    <a:lnTo>
                      <a:pt x="94" y="349"/>
                    </a:lnTo>
                    <a:lnTo>
                      <a:pt x="79" y="306"/>
                    </a:lnTo>
                    <a:lnTo>
                      <a:pt x="65" y="263"/>
                    </a:lnTo>
                    <a:lnTo>
                      <a:pt x="54" y="219"/>
                    </a:lnTo>
                    <a:lnTo>
                      <a:pt x="49" y="175"/>
                    </a:lnTo>
                    <a:lnTo>
                      <a:pt x="47" y="129"/>
                    </a:lnTo>
                    <a:lnTo>
                      <a:pt x="46" y="110"/>
                    </a:lnTo>
                    <a:lnTo>
                      <a:pt x="41" y="89"/>
                    </a:lnTo>
                    <a:lnTo>
                      <a:pt x="35" y="67"/>
                    </a:lnTo>
                    <a:lnTo>
                      <a:pt x="28" y="46"/>
                    </a:lnTo>
                    <a:lnTo>
                      <a:pt x="21" y="27"/>
                    </a:lnTo>
                    <a:lnTo>
                      <a:pt x="13" y="1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10" y="44"/>
                    </a:lnTo>
                    <a:lnTo>
                      <a:pt x="13" y="76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74"/>
              <p:cNvSpPr>
                <a:spLocks/>
              </p:cNvSpPr>
              <p:nvPr/>
            </p:nvSpPr>
            <p:spPr bwMode="auto">
              <a:xfrm>
                <a:off x="8517" y="4850"/>
                <a:ext cx="29" cy="29"/>
              </a:xfrm>
              <a:custGeom>
                <a:avLst/>
                <a:gdLst>
                  <a:gd name="T0" fmla="*/ 84 w 88"/>
                  <a:gd name="T1" fmla="*/ 23 h 87"/>
                  <a:gd name="T2" fmla="*/ 88 w 88"/>
                  <a:gd name="T3" fmla="*/ 18 h 87"/>
                  <a:gd name="T4" fmla="*/ 87 w 88"/>
                  <a:gd name="T5" fmla="*/ 13 h 87"/>
                  <a:gd name="T6" fmla="*/ 84 w 88"/>
                  <a:gd name="T7" fmla="*/ 7 h 87"/>
                  <a:gd name="T8" fmla="*/ 77 w 88"/>
                  <a:gd name="T9" fmla="*/ 3 h 87"/>
                  <a:gd name="T10" fmla="*/ 71 w 88"/>
                  <a:gd name="T11" fmla="*/ 0 h 87"/>
                  <a:gd name="T12" fmla="*/ 62 w 88"/>
                  <a:gd name="T13" fmla="*/ 0 h 87"/>
                  <a:gd name="T14" fmla="*/ 55 w 88"/>
                  <a:gd name="T15" fmla="*/ 1 h 87"/>
                  <a:gd name="T16" fmla="*/ 47 w 88"/>
                  <a:gd name="T17" fmla="*/ 5 h 87"/>
                  <a:gd name="T18" fmla="*/ 41 w 88"/>
                  <a:gd name="T19" fmla="*/ 11 h 87"/>
                  <a:gd name="T20" fmla="*/ 34 w 88"/>
                  <a:gd name="T21" fmla="*/ 20 h 87"/>
                  <a:gd name="T22" fmla="*/ 25 w 88"/>
                  <a:gd name="T23" fmla="*/ 31 h 87"/>
                  <a:gd name="T24" fmla="*/ 16 w 88"/>
                  <a:gd name="T25" fmla="*/ 43 h 87"/>
                  <a:gd name="T26" fmla="*/ 9 w 88"/>
                  <a:gd name="T27" fmla="*/ 56 h 87"/>
                  <a:gd name="T28" fmla="*/ 3 w 88"/>
                  <a:gd name="T29" fmla="*/ 69 h 87"/>
                  <a:gd name="T30" fmla="*/ 0 w 88"/>
                  <a:gd name="T31" fmla="*/ 79 h 87"/>
                  <a:gd name="T32" fmla="*/ 3 w 88"/>
                  <a:gd name="T33" fmla="*/ 87 h 87"/>
                  <a:gd name="T34" fmla="*/ 15 w 88"/>
                  <a:gd name="T35" fmla="*/ 80 h 87"/>
                  <a:gd name="T36" fmla="*/ 27 w 88"/>
                  <a:gd name="T37" fmla="*/ 70 h 87"/>
                  <a:gd name="T38" fmla="*/ 40 w 88"/>
                  <a:gd name="T39" fmla="*/ 60 h 87"/>
                  <a:gd name="T40" fmla="*/ 52 w 88"/>
                  <a:gd name="T41" fmla="*/ 50 h 87"/>
                  <a:gd name="T42" fmla="*/ 63 w 88"/>
                  <a:gd name="T43" fmla="*/ 41 h 87"/>
                  <a:gd name="T44" fmla="*/ 72 w 88"/>
                  <a:gd name="T45" fmla="*/ 33 h 87"/>
                  <a:gd name="T46" fmla="*/ 80 w 88"/>
                  <a:gd name="T47" fmla="*/ 27 h 87"/>
                  <a:gd name="T48" fmla="*/ 84 w 88"/>
                  <a:gd name="T49" fmla="*/ 23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8"/>
                  <a:gd name="T76" fmla="*/ 0 h 87"/>
                  <a:gd name="T77" fmla="*/ 88 w 88"/>
                  <a:gd name="T78" fmla="*/ 87 h 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8" h="87">
                    <a:moveTo>
                      <a:pt x="84" y="23"/>
                    </a:moveTo>
                    <a:lnTo>
                      <a:pt x="88" y="18"/>
                    </a:lnTo>
                    <a:lnTo>
                      <a:pt x="87" y="13"/>
                    </a:lnTo>
                    <a:lnTo>
                      <a:pt x="84" y="7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4" y="20"/>
                    </a:lnTo>
                    <a:lnTo>
                      <a:pt x="25" y="31"/>
                    </a:lnTo>
                    <a:lnTo>
                      <a:pt x="16" y="43"/>
                    </a:lnTo>
                    <a:lnTo>
                      <a:pt x="9" y="56"/>
                    </a:lnTo>
                    <a:lnTo>
                      <a:pt x="3" y="69"/>
                    </a:lnTo>
                    <a:lnTo>
                      <a:pt x="0" y="79"/>
                    </a:lnTo>
                    <a:lnTo>
                      <a:pt x="3" y="87"/>
                    </a:lnTo>
                    <a:lnTo>
                      <a:pt x="15" y="80"/>
                    </a:lnTo>
                    <a:lnTo>
                      <a:pt x="27" y="70"/>
                    </a:lnTo>
                    <a:lnTo>
                      <a:pt x="40" y="60"/>
                    </a:lnTo>
                    <a:lnTo>
                      <a:pt x="52" y="50"/>
                    </a:lnTo>
                    <a:lnTo>
                      <a:pt x="63" y="41"/>
                    </a:lnTo>
                    <a:lnTo>
                      <a:pt x="72" y="33"/>
                    </a:lnTo>
                    <a:lnTo>
                      <a:pt x="80" y="27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75"/>
              <p:cNvSpPr>
                <a:spLocks/>
              </p:cNvSpPr>
              <p:nvPr/>
            </p:nvSpPr>
            <p:spPr bwMode="auto">
              <a:xfrm>
                <a:off x="8536" y="4890"/>
                <a:ext cx="34" cy="9"/>
              </a:xfrm>
              <a:custGeom>
                <a:avLst/>
                <a:gdLst>
                  <a:gd name="T0" fmla="*/ 92 w 102"/>
                  <a:gd name="T1" fmla="*/ 23 h 28"/>
                  <a:gd name="T2" fmla="*/ 96 w 102"/>
                  <a:gd name="T3" fmla="*/ 21 h 28"/>
                  <a:gd name="T4" fmla="*/ 99 w 102"/>
                  <a:gd name="T5" fmla="*/ 18 h 28"/>
                  <a:gd name="T6" fmla="*/ 101 w 102"/>
                  <a:gd name="T7" fmla="*/ 14 h 28"/>
                  <a:gd name="T8" fmla="*/ 102 w 102"/>
                  <a:gd name="T9" fmla="*/ 10 h 28"/>
                  <a:gd name="T10" fmla="*/ 101 w 102"/>
                  <a:gd name="T11" fmla="*/ 5 h 28"/>
                  <a:gd name="T12" fmla="*/ 98 w 102"/>
                  <a:gd name="T13" fmla="*/ 1 h 28"/>
                  <a:gd name="T14" fmla="*/ 93 w 102"/>
                  <a:gd name="T15" fmla="*/ 0 h 28"/>
                  <a:gd name="T16" fmla="*/ 88 w 102"/>
                  <a:gd name="T17" fmla="*/ 0 h 28"/>
                  <a:gd name="T18" fmla="*/ 76 w 102"/>
                  <a:gd name="T19" fmla="*/ 2 h 28"/>
                  <a:gd name="T20" fmla="*/ 61 w 102"/>
                  <a:gd name="T21" fmla="*/ 7 h 28"/>
                  <a:gd name="T22" fmla="*/ 46 w 102"/>
                  <a:gd name="T23" fmla="*/ 10 h 28"/>
                  <a:gd name="T24" fmla="*/ 33 w 102"/>
                  <a:gd name="T25" fmla="*/ 11 h 28"/>
                  <a:gd name="T26" fmla="*/ 20 w 102"/>
                  <a:gd name="T27" fmla="*/ 15 h 28"/>
                  <a:gd name="T28" fmla="*/ 10 w 102"/>
                  <a:gd name="T29" fmla="*/ 18 h 28"/>
                  <a:gd name="T30" fmla="*/ 2 w 102"/>
                  <a:gd name="T31" fmla="*/ 23 h 28"/>
                  <a:gd name="T32" fmla="*/ 0 w 102"/>
                  <a:gd name="T33" fmla="*/ 28 h 28"/>
                  <a:gd name="T34" fmla="*/ 10 w 102"/>
                  <a:gd name="T35" fmla="*/ 28 h 28"/>
                  <a:gd name="T36" fmla="*/ 20 w 102"/>
                  <a:gd name="T37" fmla="*/ 28 h 28"/>
                  <a:gd name="T38" fmla="*/ 32 w 102"/>
                  <a:gd name="T39" fmla="*/ 27 h 28"/>
                  <a:gd name="T40" fmla="*/ 44 w 102"/>
                  <a:gd name="T41" fmla="*/ 27 h 28"/>
                  <a:gd name="T42" fmla="*/ 55 w 102"/>
                  <a:gd name="T43" fmla="*/ 25 h 28"/>
                  <a:gd name="T44" fmla="*/ 67 w 102"/>
                  <a:gd name="T45" fmla="*/ 24 h 28"/>
                  <a:gd name="T46" fmla="*/ 80 w 102"/>
                  <a:gd name="T47" fmla="*/ 24 h 28"/>
                  <a:gd name="T48" fmla="*/ 92 w 102"/>
                  <a:gd name="T49" fmla="*/ 23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28"/>
                  <a:gd name="T77" fmla="*/ 102 w 102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28">
                    <a:moveTo>
                      <a:pt x="92" y="23"/>
                    </a:moveTo>
                    <a:lnTo>
                      <a:pt x="96" y="21"/>
                    </a:lnTo>
                    <a:lnTo>
                      <a:pt x="99" y="18"/>
                    </a:lnTo>
                    <a:lnTo>
                      <a:pt x="101" y="14"/>
                    </a:lnTo>
                    <a:lnTo>
                      <a:pt x="102" y="10"/>
                    </a:lnTo>
                    <a:lnTo>
                      <a:pt x="101" y="5"/>
                    </a:lnTo>
                    <a:lnTo>
                      <a:pt x="98" y="1"/>
                    </a:lnTo>
                    <a:lnTo>
                      <a:pt x="93" y="0"/>
                    </a:lnTo>
                    <a:lnTo>
                      <a:pt x="88" y="0"/>
                    </a:lnTo>
                    <a:lnTo>
                      <a:pt x="76" y="2"/>
                    </a:lnTo>
                    <a:lnTo>
                      <a:pt x="61" y="7"/>
                    </a:lnTo>
                    <a:lnTo>
                      <a:pt x="46" y="10"/>
                    </a:lnTo>
                    <a:lnTo>
                      <a:pt x="33" y="11"/>
                    </a:lnTo>
                    <a:lnTo>
                      <a:pt x="20" y="15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20" y="28"/>
                    </a:lnTo>
                    <a:lnTo>
                      <a:pt x="32" y="27"/>
                    </a:lnTo>
                    <a:lnTo>
                      <a:pt x="44" y="27"/>
                    </a:lnTo>
                    <a:lnTo>
                      <a:pt x="55" y="25"/>
                    </a:lnTo>
                    <a:lnTo>
                      <a:pt x="67" y="24"/>
                    </a:lnTo>
                    <a:lnTo>
                      <a:pt x="80" y="24"/>
                    </a:lnTo>
                    <a:lnTo>
                      <a:pt x="9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76"/>
              <p:cNvSpPr>
                <a:spLocks/>
              </p:cNvSpPr>
              <p:nvPr/>
            </p:nvSpPr>
            <p:spPr bwMode="auto">
              <a:xfrm>
                <a:off x="8550" y="4921"/>
                <a:ext cx="47" cy="12"/>
              </a:xfrm>
              <a:custGeom>
                <a:avLst/>
                <a:gdLst>
                  <a:gd name="T0" fmla="*/ 123 w 142"/>
                  <a:gd name="T1" fmla="*/ 36 h 36"/>
                  <a:gd name="T2" fmla="*/ 129 w 142"/>
                  <a:gd name="T3" fmla="*/ 36 h 36"/>
                  <a:gd name="T4" fmla="*/ 135 w 142"/>
                  <a:gd name="T5" fmla="*/ 32 h 36"/>
                  <a:gd name="T6" fmla="*/ 139 w 142"/>
                  <a:gd name="T7" fmla="*/ 28 h 36"/>
                  <a:gd name="T8" fmla="*/ 142 w 142"/>
                  <a:gd name="T9" fmla="*/ 20 h 36"/>
                  <a:gd name="T10" fmla="*/ 141 w 142"/>
                  <a:gd name="T11" fmla="*/ 15 h 36"/>
                  <a:gd name="T12" fmla="*/ 138 w 142"/>
                  <a:gd name="T13" fmla="*/ 9 h 36"/>
                  <a:gd name="T14" fmla="*/ 133 w 142"/>
                  <a:gd name="T15" fmla="*/ 5 h 36"/>
                  <a:gd name="T16" fmla="*/ 126 w 142"/>
                  <a:gd name="T17" fmla="*/ 3 h 36"/>
                  <a:gd name="T18" fmla="*/ 108 w 142"/>
                  <a:gd name="T19" fmla="*/ 3 h 36"/>
                  <a:gd name="T20" fmla="*/ 88 w 142"/>
                  <a:gd name="T21" fmla="*/ 3 h 36"/>
                  <a:gd name="T22" fmla="*/ 67 w 142"/>
                  <a:gd name="T23" fmla="*/ 2 h 36"/>
                  <a:gd name="T24" fmla="*/ 47 w 142"/>
                  <a:gd name="T25" fmla="*/ 2 h 36"/>
                  <a:gd name="T26" fmla="*/ 29 w 142"/>
                  <a:gd name="T27" fmla="*/ 0 h 36"/>
                  <a:gd name="T28" fmla="*/ 13 w 142"/>
                  <a:gd name="T29" fmla="*/ 2 h 36"/>
                  <a:gd name="T30" fmla="*/ 4 w 142"/>
                  <a:gd name="T31" fmla="*/ 5 h 36"/>
                  <a:gd name="T32" fmla="*/ 0 w 142"/>
                  <a:gd name="T33" fmla="*/ 9 h 36"/>
                  <a:gd name="T34" fmla="*/ 10 w 142"/>
                  <a:gd name="T35" fmla="*/ 12 h 36"/>
                  <a:gd name="T36" fmla="*/ 22 w 142"/>
                  <a:gd name="T37" fmla="*/ 16 h 36"/>
                  <a:gd name="T38" fmla="*/ 38 w 142"/>
                  <a:gd name="T39" fmla="*/ 19 h 36"/>
                  <a:gd name="T40" fmla="*/ 54 w 142"/>
                  <a:gd name="T41" fmla="*/ 22 h 36"/>
                  <a:gd name="T42" fmla="*/ 72 w 142"/>
                  <a:gd name="T43" fmla="*/ 25 h 36"/>
                  <a:gd name="T44" fmla="*/ 89 w 142"/>
                  <a:gd name="T45" fmla="*/ 29 h 36"/>
                  <a:gd name="T46" fmla="*/ 107 w 142"/>
                  <a:gd name="T47" fmla="*/ 32 h 36"/>
                  <a:gd name="T48" fmla="*/ 123 w 142"/>
                  <a:gd name="T49" fmla="*/ 36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36"/>
                  <a:gd name="T77" fmla="*/ 142 w 14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36">
                    <a:moveTo>
                      <a:pt x="123" y="36"/>
                    </a:moveTo>
                    <a:lnTo>
                      <a:pt x="129" y="36"/>
                    </a:lnTo>
                    <a:lnTo>
                      <a:pt x="135" y="32"/>
                    </a:lnTo>
                    <a:lnTo>
                      <a:pt x="139" y="28"/>
                    </a:lnTo>
                    <a:lnTo>
                      <a:pt x="142" y="20"/>
                    </a:lnTo>
                    <a:lnTo>
                      <a:pt x="141" y="15"/>
                    </a:lnTo>
                    <a:lnTo>
                      <a:pt x="138" y="9"/>
                    </a:lnTo>
                    <a:lnTo>
                      <a:pt x="133" y="5"/>
                    </a:lnTo>
                    <a:lnTo>
                      <a:pt x="126" y="3"/>
                    </a:lnTo>
                    <a:lnTo>
                      <a:pt x="108" y="3"/>
                    </a:lnTo>
                    <a:lnTo>
                      <a:pt x="88" y="3"/>
                    </a:lnTo>
                    <a:lnTo>
                      <a:pt x="67" y="2"/>
                    </a:lnTo>
                    <a:lnTo>
                      <a:pt x="47" y="2"/>
                    </a:lnTo>
                    <a:lnTo>
                      <a:pt x="29" y="0"/>
                    </a:lnTo>
                    <a:lnTo>
                      <a:pt x="13" y="2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22" y="16"/>
                    </a:lnTo>
                    <a:lnTo>
                      <a:pt x="38" y="19"/>
                    </a:lnTo>
                    <a:lnTo>
                      <a:pt x="54" y="22"/>
                    </a:lnTo>
                    <a:lnTo>
                      <a:pt x="72" y="25"/>
                    </a:lnTo>
                    <a:lnTo>
                      <a:pt x="89" y="29"/>
                    </a:lnTo>
                    <a:lnTo>
                      <a:pt x="107" y="32"/>
                    </a:lnTo>
                    <a:lnTo>
                      <a:pt x="12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77"/>
              <p:cNvSpPr>
                <a:spLocks/>
              </p:cNvSpPr>
              <p:nvPr/>
            </p:nvSpPr>
            <p:spPr bwMode="auto">
              <a:xfrm>
                <a:off x="8416" y="4751"/>
                <a:ext cx="117" cy="200"/>
              </a:xfrm>
              <a:custGeom>
                <a:avLst/>
                <a:gdLst>
                  <a:gd name="T0" fmla="*/ 108 w 351"/>
                  <a:gd name="T1" fmla="*/ 298 h 601"/>
                  <a:gd name="T2" fmla="*/ 132 w 351"/>
                  <a:gd name="T3" fmla="*/ 338 h 601"/>
                  <a:gd name="T4" fmla="*/ 157 w 351"/>
                  <a:gd name="T5" fmla="*/ 377 h 601"/>
                  <a:gd name="T6" fmla="*/ 182 w 351"/>
                  <a:gd name="T7" fmla="*/ 414 h 601"/>
                  <a:gd name="T8" fmla="*/ 208 w 351"/>
                  <a:gd name="T9" fmla="*/ 451 h 601"/>
                  <a:gd name="T10" fmla="*/ 235 w 351"/>
                  <a:gd name="T11" fmla="*/ 487 h 601"/>
                  <a:gd name="T12" fmla="*/ 263 w 351"/>
                  <a:gd name="T13" fmla="*/ 523 h 601"/>
                  <a:gd name="T14" fmla="*/ 292 w 351"/>
                  <a:gd name="T15" fmla="*/ 559 h 601"/>
                  <a:gd name="T16" fmla="*/ 321 w 351"/>
                  <a:gd name="T17" fmla="*/ 594 h 601"/>
                  <a:gd name="T18" fmla="*/ 326 w 351"/>
                  <a:gd name="T19" fmla="*/ 598 h 601"/>
                  <a:gd name="T20" fmla="*/ 332 w 351"/>
                  <a:gd name="T21" fmla="*/ 601 h 601"/>
                  <a:gd name="T22" fmla="*/ 337 w 351"/>
                  <a:gd name="T23" fmla="*/ 601 h 601"/>
                  <a:gd name="T24" fmla="*/ 343 w 351"/>
                  <a:gd name="T25" fmla="*/ 598 h 601"/>
                  <a:gd name="T26" fmla="*/ 349 w 351"/>
                  <a:gd name="T27" fmla="*/ 594 h 601"/>
                  <a:gd name="T28" fmla="*/ 351 w 351"/>
                  <a:gd name="T29" fmla="*/ 588 h 601"/>
                  <a:gd name="T30" fmla="*/ 351 w 351"/>
                  <a:gd name="T31" fmla="*/ 582 h 601"/>
                  <a:gd name="T32" fmla="*/ 349 w 351"/>
                  <a:gd name="T33" fmla="*/ 576 h 601"/>
                  <a:gd name="T34" fmla="*/ 327 w 351"/>
                  <a:gd name="T35" fmla="*/ 538 h 601"/>
                  <a:gd name="T36" fmla="*/ 304 w 351"/>
                  <a:gd name="T37" fmla="*/ 499 h 601"/>
                  <a:gd name="T38" fmla="*/ 279 w 351"/>
                  <a:gd name="T39" fmla="*/ 463 h 601"/>
                  <a:gd name="T40" fmla="*/ 252 w 351"/>
                  <a:gd name="T41" fmla="*/ 427 h 601"/>
                  <a:gd name="T42" fmla="*/ 224 w 351"/>
                  <a:gd name="T43" fmla="*/ 391 h 601"/>
                  <a:gd name="T44" fmla="*/ 198 w 351"/>
                  <a:gd name="T45" fmla="*/ 355 h 601"/>
                  <a:gd name="T46" fmla="*/ 172 w 351"/>
                  <a:gd name="T47" fmla="*/ 319 h 601"/>
                  <a:gd name="T48" fmla="*/ 147 w 351"/>
                  <a:gd name="T49" fmla="*/ 280 h 601"/>
                  <a:gd name="T50" fmla="*/ 125 w 351"/>
                  <a:gd name="T51" fmla="*/ 242 h 601"/>
                  <a:gd name="T52" fmla="*/ 101 w 351"/>
                  <a:gd name="T53" fmla="*/ 197 h 601"/>
                  <a:gd name="T54" fmla="*/ 79 w 351"/>
                  <a:gd name="T55" fmla="*/ 150 h 601"/>
                  <a:gd name="T56" fmla="*/ 59 w 351"/>
                  <a:gd name="T57" fmla="*/ 104 h 601"/>
                  <a:gd name="T58" fmla="*/ 38 w 351"/>
                  <a:gd name="T59" fmla="*/ 62 h 601"/>
                  <a:gd name="T60" fmla="*/ 22 w 351"/>
                  <a:gd name="T61" fmla="*/ 29 h 601"/>
                  <a:gd name="T62" fmla="*/ 9 w 351"/>
                  <a:gd name="T63" fmla="*/ 7 h 601"/>
                  <a:gd name="T64" fmla="*/ 0 w 351"/>
                  <a:gd name="T65" fmla="*/ 0 h 601"/>
                  <a:gd name="T66" fmla="*/ 4 w 351"/>
                  <a:gd name="T67" fmla="*/ 17 h 601"/>
                  <a:gd name="T68" fmla="*/ 13 w 351"/>
                  <a:gd name="T69" fmla="*/ 45 h 601"/>
                  <a:gd name="T70" fmla="*/ 23 w 351"/>
                  <a:gd name="T71" fmla="*/ 82 h 601"/>
                  <a:gd name="T72" fmla="*/ 38 w 351"/>
                  <a:gd name="T73" fmla="*/ 124 h 601"/>
                  <a:gd name="T74" fmla="*/ 54 w 351"/>
                  <a:gd name="T75" fmla="*/ 170 h 601"/>
                  <a:gd name="T76" fmla="*/ 70 w 351"/>
                  <a:gd name="T77" fmla="*/ 216 h 601"/>
                  <a:gd name="T78" fmla="*/ 89 w 351"/>
                  <a:gd name="T79" fmla="*/ 259 h 601"/>
                  <a:gd name="T80" fmla="*/ 108 w 351"/>
                  <a:gd name="T81" fmla="*/ 298 h 6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1"/>
                  <a:gd name="T124" fmla="*/ 0 h 601"/>
                  <a:gd name="T125" fmla="*/ 351 w 351"/>
                  <a:gd name="T126" fmla="*/ 601 h 6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1" h="601">
                    <a:moveTo>
                      <a:pt x="108" y="298"/>
                    </a:moveTo>
                    <a:lnTo>
                      <a:pt x="132" y="338"/>
                    </a:lnTo>
                    <a:lnTo>
                      <a:pt x="157" y="377"/>
                    </a:lnTo>
                    <a:lnTo>
                      <a:pt x="182" y="414"/>
                    </a:lnTo>
                    <a:lnTo>
                      <a:pt x="208" y="451"/>
                    </a:lnTo>
                    <a:lnTo>
                      <a:pt x="235" y="487"/>
                    </a:lnTo>
                    <a:lnTo>
                      <a:pt x="263" y="523"/>
                    </a:lnTo>
                    <a:lnTo>
                      <a:pt x="292" y="559"/>
                    </a:lnTo>
                    <a:lnTo>
                      <a:pt x="321" y="594"/>
                    </a:lnTo>
                    <a:lnTo>
                      <a:pt x="326" y="598"/>
                    </a:lnTo>
                    <a:lnTo>
                      <a:pt x="332" y="601"/>
                    </a:lnTo>
                    <a:lnTo>
                      <a:pt x="337" y="601"/>
                    </a:lnTo>
                    <a:lnTo>
                      <a:pt x="343" y="598"/>
                    </a:lnTo>
                    <a:lnTo>
                      <a:pt x="349" y="594"/>
                    </a:lnTo>
                    <a:lnTo>
                      <a:pt x="351" y="588"/>
                    </a:lnTo>
                    <a:lnTo>
                      <a:pt x="351" y="582"/>
                    </a:lnTo>
                    <a:lnTo>
                      <a:pt x="349" y="576"/>
                    </a:lnTo>
                    <a:lnTo>
                      <a:pt x="327" y="538"/>
                    </a:lnTo>
                    <a:lnTo>
                      <a:pt x="304" y="499"/>
                    </a:lnTo>
                    <a:lnTo>
                      <a:pt x="279" y="463"/>
                    </a:lnTo>
                    <a:lnTo>
                      <a:pt x="252" y="427"/>
                    </a:lnTo>
                    <a:lnTo>
                      <a:pt x="224" y="391"/>
                    </a:lnTo>
                    <a:lnTo>
                      <a:pt x="198" y="355"/>
                    </a:lnTo>
                    <a:lnTo>
                      <a:pt x="172" y="319"/>
                    </a:lnTo>
                    <a:lnTo>
                      <a:pt x="147" y="280"/>
                    </a:lnTo>
                    <a:lnTo>
                      <a:pt x="125" y="242"/>
                    </a:lnTo>
                    <a:lnTo>
                      <a:pt x="101" y="197"/>
                    </a:lnTo>
                    <a:lnTo>
                      <a:pt x="79" y="150"/>
                    </a:lnTo>
                    <a:lnTo>
                      <a:pt x="59" y="104"/>
                    </a:lnTo>
                    <a:lnTo>
                      <a:pt x="38" y="62"/>
                    </a:lnTo>
                    <a:lnTo>
                      <a:pt x="22" y="29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13" y="45"/>
                    </a:lnTo>
                    <a:lnTo>
                      <a:pt x="23" y="82"/>
                    </a:lnTo>
                    <a:lnTo>
                      <a:pt x="38" y="124"/>
                    </a:lnTo>
                    <a:lnTo>
                      <a:pt x="54" y="170"/>
                    </a:lnTo>
                    <a:lnTo>
                      <a:pt x="70" y="216"/>
                    </a:lnTo>
                    <a:lnTo>
                      <a:pt x="89" y="259"/>
                    </a:lnTo>
                    <a:lnTo>
                      <a:pt x="108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78"/>
              <p:cNvSpPr>
                <a:spLocks/>
              </p:cNvSpPr>
              <p:nvPr/>
            </p:nvSpPr>
            <p:spPr bwMode="auto">
              <a:xfrm>
                <a:off x="8100" y="4623"/>
                <a:ext cx="541" cy="495"/>
              </a:xfrm>
              <a:custGeom>
                <a:avLst/>
                <a:gdLst>
                  <a:gd name="T0" fmla="*/ 746 w 2164"/>
                  <a:gd name="T1" fmla="*/ 0 h 1979"/>
                  <a:gd name="T2" fmla="*/ 763 w 2164"/>
                  <a:gd name="T3" fmla="*/ 0 h 1979"/>
                  <a:gd name="T4" fmla="*/ 798 w 2164"/>
                  <a:gd name="T5" fmla="*/ 1 h 1979"/>
                  <a:gd name="T6" fmla="*/ 848 w 2164"/>
                  <a:gd name="T7" fmla="*/ 2 h 1979"/>
                  <a:gd name="T8" fmla="*/ 912 w 2164"/>
                  <a:gd name="T9" fmla="*/ 5 h 1979"/>
                  <a:gd name="T10" fmla="*/ 987 w 2164"/>
                  <a:gd name="T11" fmla="*/ 10 h 1979"/>
                  <a:gd name="T12" fmla="*/ 1074 w 2164"/>
                  <a:gd name="T13" fmla="*/ 16 h 1979"/>
                  <a:gd name="T14" fmla="*/ 1171 w 2164"/>
                  <a:gd name="T15" fmla="*/ 27 h 1979"/>
                  <a:gd name="T16" fmla="*/ 1275 w 2164"/>
                  <a:gd name="T17" fmla="*/ 39 h 1979"/>
                  <a:gd name="T18" fmla="*/ 1386 w 2164"/>
                  <a:gd name="T19" fmla="*/ 56 h 1979"/>
                  <a:gd name="T20" fmla="*/ 1502 w 2164"/>
                  <a:gd name="T21" fmla="*/ 75 h 1979"/>
                  <a:gd name="T22" fmla="*/ 1620 w 2164"/>
                  <a:gd name="T23" fmla="*/ 100 h 1979"/>
                  <a:gd name="T24" fmla="*/ 1742 w 2164"/>
                  <a:gd name="T25" fmla="*/ 129 h 1979"/>
                  <a:gd name="T26" fmla="*/ 1865 w 2164"/>
                  <a:gd name="T27" fmla="*/ 164 h 1979"/>
                  <a:gd name="T28" fmla="*/ 1987 w 2164"/>
                  <a:gd name="T29" fmla="*/ 204 h 1979"/>
                  <a:gd name="T30" fmla="*/ 2105 w 2164"/>
                  <a:gd name="T31" fmla="*/ 250 h 1979"/>
                  <a:gd name="T32" fmla="*/ 1975 w 2164"/>
                  <a:gd name="T33" fmla="*/ 1184 h 1979"/>
                  <a:gd name="T34" fmla="*/ 1990 w 2164"/>
                  <a:gd name="T35" fmla="*/ 1191 h 1979"/>
                  <a:gd name="T36" fmla="*/ 2020 w 2164"/>
                  <a:gd name="T37" fmla="*/ 1219 h 1979"/>
                  <a:gd name="T38" fmla="*/ 2035 w 2164"/>
                  <a:gd name="T39" fmla="*/ 1282 h 1979"/>
                  <a:gd name="T40" fmla="*/ 2011 w 2164"/>
                  <a:gd name="T41" fmla="*/ 1394 h 1979"/>
                  <a:gd name="T42" fmla="*/ 1636 w 2164"/>
                  <a:gd name="T43" fmla="*/ 1835 h 1979"/>
                  <a:gd name="T44" fmla="*/ 1510 w 2164"/>
                  <a:gd name="T45" fmla="*/ 1979 h 1979"/>
                  <a:gd name="T46" fmla="*/ 1490 w 2164"/>
                  <a:gd name="T47" fmla="*/ 1977 h 1979"/>
                  <a:gd name="T48" fmla="*/ 1451 w 2164"/>
                  <a:gd name="T49" fmla="*/ 1972 h 1979"/>
                  <a:gd name="T50" fmla="*/ 1397 w 2164"/>
                  <a:gd name="T51" fmla="*/ 1965 h 1979"/>
                  <a:gd name="T52" fmla="*/ 1328 w 2164"/>
                  <a:gd name="T53" fmla="*/ 1955 h 1979"/>
                  <a:gd name="T54" fmla="*/ 1246 w 2164"/>
                  <a:gd name="T55" fmla="*/ 1943 h 1979"/>
                  <a:gd name="T56" fmla="*/ 1152 w 2164"/>
                  <a:gd name="T57" fmla="*/ 1927 h 1979"/>
                  <a:gd name="T58" fmla="*/ 1049 w 2164"/>
                  <a:gd name="T59" fmla="*/ 1907 h 1979"/>
                  <a:gd name="T60" fmla="*/ 937 w 2164"/>
                  <a:gd name="T61" fmla="*/ 1884 h 1979"/>
                  <a:gd name="T62" fmla="*/ 818 w 2164"/>
                  <a:gd name="T63" fmla="*/ 1856 h 1979"/>
                  <a:gd name="T64" fmla="*/ 696 w 2164"/>
                  <a:gd name="T65" fmla="*/ 1824 h 1979"/>
                  <a:gd name="T66" fmla="*/ 572 w 2164"/>
                  <a:gd name="T67" fmla="*/ 1787 h 1979"/>
                  <a:gd name="T68" fmla="*/ 445 w 2164"/>
                  <a:gd name="T69" fmla="*/ 1747 h 1979"/>
                  <a:gd name="T70" fmla="*/ 319 w 2164"/>
                  <a:gd name="T71" fmla="*/ 1700 h 1979"/>
                  <a:gd name="T72" fmla="*/ 196 w 2164"/>
                  <a:gd name="T73" fmla="*/ 1647 h 1979"/>
                  <a:gd name="T74" fmla="*/ 76 w 2164"/>
                  <a:gd name="T75" fmla="*/ 1590 h 1979"/>
                  <a:gd name="T76" fmla="*/ 18 w 2164"/>
                  <a:gd name="T77" fmla="*/ 1554 h 1979"/>
                  <a:gd name="T78" fmla="*/ 8 w 2164"/>
                  <a:gd name="T79" fmla="*/ 1514 h 1979"/>
                  <a:gd name="T80" fmla="*/ 0 w 2164"/>
                  <a:gd name="T81" fmla="*/ 1456 h 1979"/>
                  <a:gd name="T82" fmla="*/ 3 w 2164"/>
                  <a:gd name="T83" fmla="*/ 1396 h 1979"/>
                  <a:gd name="T84" fmla="*/ 443 w 2164"/>
                  <a:gd name="T85" fmla="*/ 1002 h 1979"/>
                  <a:gd name="T86" fmla="*/ 440 w 2164"/>
                  <a:gd name="T87" fmla="*/ 989 h 1979"/>
                  <a:gd name="T88" fmla="*/ 445 w 2164"/>
                  <a:gd name="T89" fmla="*/ 953 h 1979"/>
                  <a:gd name="T90" fmla="*/ 471 w 2164"/>
                  <a:gd name="T91" fmla="*/ 902 h 1979"/>
                  <a:gd name="T92" fmla="*/ 534 w 2164"/>
                  <a:gd name="T93" fmla="*/ 845 h 19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64"/>
                  <a:gd name="T142" fmla="*/ 0 h 1979"/>
                  <a:gd name="T143" fmla="*/ 2164 w 2164"/>
                  <a:gd name="T144" fmla="*/ 1979 h 197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64" h="1979">
                    <a:moveTo>
                      <a:pt x="743" y="0"/>
                    </a:moveTo>
                    <a:lnTo>
                      <a:pt x="746" y="0"/>
                    </a:lnTo>
                    <a:lnTo>
                      <a:pt x="753" y="0"/>
                    </a:lnTo>
                    <a:lnTo>
                      <a:pt x="763" y="0"/>
                    </a:lnTo>
                    <a:lnTo>
                      <a:pt x="778" y="0"/>
                    </a:lnTo>
                    <a:lnTo>
                      <a:pt x="798" y="1"/>
                    </a:lnTo>
                    <a:lnTo>
                      <a:pt x="822" y="1"/>
                    </a:lnTo>
                    <a:lnTo>
                      <a:pt x="848" y="2"/>
                    </a:lnTo>
                    <a:lnTo>
                      <a:pt x="878" y="3"/>
                    </a:lnTo>
                    <a:lnTo>
                      <a:pt x="912" y="5"/>
                    </a:lnTo>
                    <a:lnTo>
                      <a:pt x="949" y="7"/>
                    </a:lnTo>
                    <a:lnTo>
                      <a:pt x="987" y="10"/>
                    </a:lnTo>
                    <a:lnTo>
                      <a:pt x="1030" y="13"/>
                    </a:lnTo>
                    <a:lnTo>
                      <a:pt x="1074" y="16"/>
                    </a:lnTo>
                    <a:lnTo>
                      <a:pt x="1121" y="21"/>
                    </a:lnTo>
                    <a:lnTo>
                      <a:pt x="1171" y="27"/>
                    </a:lnTo>
                    <a:lnTo>
                      <a:pt x="1222" y="32"/>
                    </a:lnTo>
                    <a:lnTo>
                      <a:pt x="1275" y="39"/>
                    </a:lnTo>
                    <a:lnTo>
                      <a:pt x="1329" y="47"/>
                    </a:lnTo>
                    <a:lnTo>
                      <a:pt x="1386" y="56"/>
                    </a:lnTo>
                    <a:lnTo>
                      <a:pt x="1443" y="65"/>
                    </a:lnTo>
                    <a:lnTo>
                      <a:pt x="1502" y="75"/>
                    </a:lnTo>
                    <a:lnTo>
                      <a:pt x="1560" y="87"/>
                    </a:lnTo>
                    <a:lnTo>
                      <a:pt x="1620" y="100"/>
                    </a:lnTo>
                    <a:lnTo>
                      <a:pt x="1681" y="115"/>
                    </a:lnTo>
                    <a:lnTo>
                      <a:pt x="1742" y="129"/>
                    </a:lnTo>
                    <a:lnTo>
                      <a:pt x="1804" y="146"/>
                    </a:lnTo>
                    <a:lnTo>
                      <a:pt x="1865" y="164"/>
                    </a:lnTo>
                    <a:lnTo>
                      <a:pt x="1926" y="183"/>
                    </a:lnTo>
                    <a:lnTo>
                      <a:pt x="1987" y="204"/>
                    </a:lnTo>
                    <a:lnTo>
                      <a:pt x="2047" y="226"/>
                    </a:lnTo>
                    <a:lnTo>
                      <a:pt x="2105" y="250"/>
                    </a:lnTo>
                    <a:lnTo>
                      <a:pt x="2164" y="276"/>
                    </a:lnTo>
                    <a:lnTo>
                      <a:pt x="1975" y="1184"/>
                    </a:lnTo>
                    <a:lnTo>
                      <a:pt x="1980" y="1185"/>
                    </a:lnTo>
                    <a:lnTo>
                      <a:pt x="1990" y="1191"/>
                    </a:lnTo>
                    <a:lnTo>
                      <a:pt x="2005" y="1201"/>
                    </a:lnTo>
                    <a:lnTo>
                      <a:pt x="2020" y="1219"/>
                    </a:lnTo>
                    <a:lnTo>
                      <a:pt x="2031" y="1246"/>
                    </a:lnTo>
                    <a:lnTo>
                      <a:pt x="2035" y="1282"/>
                    </a:lnTo>
                    <a:lnTo>
                      <a:pt x="2030" y="1332"/>
                    </a:lnTo>
                    <a:lnTo>
                      <a:pt x="2011" y="1394"/>
                    </a:lnTo>
                    <a:lnTo>
                      <a:pt x="1681" y="1835"/>
                    </a:lnTo>
                    <a:lnTo>
                      <a:pt x="1636" y="1835"/>
                    </a:lnTo>
                    <a:lnTo>
                      <a:pt x="1512" y="1979"/>
                    </a:lnTo>
                    <a:lnTo>
                      <a:pt x="1510" y="1979"/>
                    </a:lnTo>
                    <a:lnTo>
                      <a:pt x="1502" y="1978"/>
                    </a:lnTo>
                    <a:lnTo>
                      <a:pt x="1490" y="1977"/>
                    </a:lnTo>
                    <a:lnTo>
                      <a:pt x="1474" y="1974"/>
                    </a:lnTo>
                    <a:lnTo>
                      <a:pt x="1451" y="1972"/>
                    </a:lnTo>
                    <a:lnTo>
                      <a:pt x="1427" y="1969"/>
                    </a:lnTo>
                    <a:lnTo>
                      <a:pt x="1397" y="1965"/>
                    </a:lnTo>
                    <a:lnTo>
                      <a:pt x="1364" y="1961"/>
                    </a:lnTo>
                    <a:lnTo>
                      <a:pt x="1328" y="1955"/>
                    </a:lnTo>
                    <a:lnTo>
                      <a:pt x="1288" y="1950"/>
                    </a:lnTo>
                    <a:lnTo>
                      <a:pt x="1246" y="1943"/>
                    </a:lnTo>
                    <a:lnTo>
                      <a:pt x="1200" y="1935"/>
                    </a:lnTo>
                    <a:lnTo>
                      <a:pt x="1152" y="1927"/>
                    </a:lnTo>
                    <a:lnTo>
                      <a:pt x="1101" y="1918"/>
                    </a:lnTo>
                    <a:lnTo>
                      <a:pt x="1049" y="1907"/>
                    </a:lnTo>
                    <a:lnTo>
                      <a:pt x="993" y="1896"/>
                    </a:lnTo>
                    <a:lnTo>
                      <a:pt x="937" y="1884"/>
                    </a:lnTo>
                    <a:lnTo>
                      <a:pt x="878" y="1871"/>
                    </a:lnTo>
                    <a:lnTo>
                      <a:pt x="818" y="1856"/>
                    </a:lnTo>
                    <a:lnTo>
                      <a:pt x="758" y="1841"/>
                    </a:lnTo>
                    <a:lnTo>
                      <a:pt x="696" y="1824"/>
                    </a:lnTo>
                    <a:lnTo>
                      <a:pt x="634" y="1806"/>
                    </a:lnTo>
                    <a:lnTo>
                      <a:pt x="572" y="1787"/>
                    </a:lnTo>
                    <a:lnTo>
                      <a:pt x="508" y="1768"/>
                    </a:lnTo>
                    <a:lnTo>
                      <a:pt x="445" y="1747"/>
                    </a:lnTo>
                    <a:lnTo>
                      <a:pt x="382" y="1724"/>
                    </a:lnTo>
                    <a:lnTo>
                      <a:pt x="319" y="1700"/>
                    </a:lnTo>
                    <a:lnTo>
                      <a:pt x="257" y="1674"/>
                    </a:lnTo>
                    <a:lnTo>
                      <a:pt x="196" y="1647"/>
                    </a:lnTo>
                    <a:lnTo>
                      <a:pt x="135" y="1620"/>
                    </a:lnTo>
                    <a:lnTo>
                      <a:pt x="76" y="1590"/>
                    </a:lnTo>
                    <a:lnTo>
                      <a:pt x="19" y="1559"/>
                    </a:lnTo>
                    <a:lnTo>
                      <a:pt x="18" y="1554"/>
                    </a:lnTo>
                    <a:lnTo>
                      <a:pt x="13" y="1538"/>
                    </a:lnTo>
                    <a:lnTo>
                      <a:pt x="8" y="1514"/>
                    </a:lnTo>
                    <a:lnTo>
                      <a:pt x="3" y="1486"/>
                    </a:lnTo>
                    <a:lnTo>
                      <a:pt x="0" y="1456"/>
                    </a:lnTo>
                    <a:lnTo>
                      <a:pt x="0" y="1424"/>
                    </a:lnTo>
                    <a:lnTo>
                      <a:pt x="3" y="1396"/>
                    </a:lnTo>
                    <a:lnTo>
                      <a:pt x="13" y="1371"/>
                    </a:lnTo>
                    <a:lnTo>
                      <a:pt x="443" y="1002"/>
                    </a:lnTo>
                    <a:lnTo>
                      <a:pt x="441" y="999"/>
                    </a:lnTo>
                    <a:lnTo>
                      <a:pt x="440" y="989"/>
                    </a:lnTo>
                    <a:lnTo>
                      <a:pt x="440" y="973"/>
                    </a:lnTo>
                    <a:lnTo>
                      <a:pt x="445" y="953"/>
                    </a:lnTo>
                    <a:lnTo>
                      <a:pt x="453" y="928"/>
                    </a:lnTo>
                    <a:lnTo>
                      <a:pt x="471" y="902"/>
                    </a:lnTo>
                    <a:lnTo>
                      <a:pt x="497" y="874"/>
                    </a:lnTo>
                    <a:lnTo>
                      <a:pt x="534" y="845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79"/>
              <p:cNvSpPr>
                <a:spLocks/>
              </p:cNvSpPr>
              <p:nvPr/>
            </p:nvSpPr>
            <p:spPr bwMode="auto">
              <a:xfrm>
                <a:off x="8279" y="4656"/>
                <a:ext cx="311" cy="233"/>
              </a:xfrm>
              <a:custGeom>
                <a:avLst/>
                <a:gdLst>
                  <a:gd name="T0" fmla="*/ 164 w 1244"/>
                  <a:gd name="T1" fmla="*/ 0 h 930"/>
                  <a:gd name="T2" fmla="*/ 1244 w 1244"/>
                  <a:gd name="T3" fmla="*/ 214 h 930"/>
                  <a:gd name="T4" fmla="*/ 1067 w 1244"/>
                  <a:gd name="T5" fmla="*/ 930 h 930"/>
                  <a:gd name="T6" fmla="*/ 0 w 1244"/>
                  <a:gd name="T7" fmla="*/ 688 h 930"/>
                  <a:gd name="T8" fmla="*/ 164 w 1244"/>
                  <a:gd name="T9" fmla="*/ 0 h 9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4"/>
                  <a:gd name="T16" fmla="*/ 0 h 930"/>
                  <a:gd name="T17" fmla="*/ 1244 w 1244"/>
                  <a:gd name="T18" fmla="*/ 930 h 9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4" h="930">
                    <a:moveTo>
                      <a:pt x="164" y="0"/>
                    </a:moveTo>
                    <a:lnTo>
                      <a:pt x="1244" y="214"/>
                    </a:lnTo>
                    <a:lnTo>
                      <a:pt x="1067" y="930"/>
                    </a:lnTo>
                    <a:lnTo>
                      <a:pt x="0" y="688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80"/>
              <p:cNvSpPr>
                <a:spLocks/>
              </p:cNvSpPr>
              <p:nvPr/>
            </p:nvSpPr>
            <p:spPr bwMode="auto">
              <a:xfrm>
                <a:off x="8300" y="4672"/>
                <a:ext cx="237" cy="91"/>
              </a:xfrm>
              <a:custGeom>
                <a:avLst/>
                <a:gdLst>
                  <a:gd name="T0" fmla="*/ 112 w 952"/>
                  <a:gd name="T1" fmla="*/ 0 h 366"/>
                  <a:gd name="T2" fmla="*/ 952 w 952"/>
                  <a:gd name="T3" fmla="*/ 153 h 366"/>
                  <a:gd name="T4" fmla="*/ 200 w 952"/>
                  <a:gd name="T5" fmla="*/ 108 h 366"/>
                  <a:gd name="T6" fmla="*/ 0 w 952"/>
                  <a:gd name="T7" fmla="*/ 366 h 366"/>
                  <a:gd name="T8" fmla="*/ 112 w 952"/>
                  <a:gd name="T9" fmla="*/ 0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2"/>
                  <a:gd name="T16" fmla="*/ 0 h 366"/>
                  <a:gd name="T17" fmla="*/ 952 w 952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2" h="366">
                    <a:moveTo>
                      <a:pt x="112" y="0"/>
                    </a:moveTo>
                    <a:lnTo>
                      <a:pt x="952" y="153"/>
                    </a:lnTo>
                    <a:lnTo>
                      <a:pt x="200" y="108"/>
                    </a:lnTo>
                    <a:lnTo>
                      <a:pt x="0" y="36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81"/>
              <p:cNvSpPr>
                <a:spLocks/>
              </p:cNvSpPr>
              <p:nvPr/>
            </p:nvSpPr>
            <p:spPr bwMode="auto">
              <a:xfrm>
                <a:off x="8222" y="4885"/>
                <a:ext cx="315" cy="84"/>
              </a:xfrm>
              <a:custGeom>
                <a:avLst/>
                <a:gdLst>
                  <a:gd name="T0" fmla="*/ 40 w 1259"/>
                  <a:gd name="T1" fmla="*/ 0 h 337"/>
                  <a:gd name="T2" fmla="*/ 1259 w 1259"/>
                  <a:gd name="T3" fmla="*/ 288 h 337"/>
                  <a:gd name="T4" fmla="*/ 1226 w 1259"/>
                  <a:gd name="T5" fmla="*/ 337 h 337"/>
                  <a:gd name="T6" fmla="*/ 0 w 1259"/>
                  <a:gd name="T7" fmla="*/ 32 h 337"/>
                  <a:gd name="T8" fmla="*/ 40 w 1259"/>
                  <a:gd name="T9" fmla="*/ 0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9"/>
                  <a:gd name="T16" fmla="*/ 0 h 337"/>
                  <a:gd name="T17" fmla="*/ 1259 w 125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9" h="337">
                    <a:moveTo>
                      <a:pt x="40" y="0"/>
                    </a:moveTo>
                    <a:lnTo>
                      <a:pt x="1259" y="288"/>
                    </a:lnTo>
                    <a:lnTo>
                      <a:pt x="1226" y="337"/>
                    </a:lnTo>
                    <a:lnTo>
                      <a:pt x="0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82"/>
              <p:cNvSpPr>
                <a:spLocks/>
              </p:cNvSpPr>
              <p:nvPr/>
            </p:nvSpPr>
            <p:spPr bwMode="auto">
              <a:xfrm>
                <a:off x="8193" y="4910"/>
                <a:ext cx="316" cy="86"/>
              </a:xfrm>
              <a:custGeom>
                <a:avLst/>
                <a:gdLst>
                  <a:gd name="T0" fmla="*/ 46 w 1265"/>
                  <a:gd name="T1" fmla="*/ 0 h 342"/>
                  <a:gd name="T2" fmla="*/ 1265 w 1265"/>
                  <a:gd name="T3" fmla="*/ 286 h 342"/>
                  <a:gd name="T4" fmla="*/ 1226 w 1265"/>
                  <a:gd name="T5" fmla="*/ 342 h 342"/>
                  <a:gd name="T6" fmla="*/ 0 w 1265"/>
                  <a:gd name="T7" fmla="*/ 37 h 342"/>
                  <a:gd name="T8" fmla="*/ 46 w 1265"/>
                  <a:gd name="T9" fmla="*/ 0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5"/>
                  <a:gd name="T16" fmla="*/ 0 h 342"/>
                  <a:gd name="T17" fmla="*/ 1265 w 1265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5" h="342">
                    <a:moveTo>
                      <a:pt x="46" y="0"/>
                    </a:moveTo>
                    <a:lnTo>
                      <a:pt x="1265" y="286"/>
                    </a:lnTo>
                    <a:lnTo>
                      <a:pt x="1226" y="342"/>
                    </a:lnTo>
                    <a:lnTo>
                      <a:pt x="0" y="37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83"/>
              <p:cNvSpPr>
                <a:spLocks/>
              </p:cNvSpPr>
              <p:nvPr/>
            </p:nvSpPr>
            <p:spPr bwMode="auto">
              <a:xfrm>
                <a:off x="8165" y="4936"/>
                <a:ext cx="316" cy="86"/>
              </a:xfrm>
              <a:custGeom>
                <a:avLst/>
                <a:gdLst>
                  <a:gd name="T0" fmla="*/ 45 w 1264"/>
                  <a:gd name="T1" fmla="*/ 0 h 344"/>
                  <a:gd name="T2" fmla="*/ 1264 w 1264"/>
                  <a:gd name="T3" fmla="*/ 287 h 344"/>
                  <a:gd name="T4" fmla="*/ 1224 w 1264"/>
                  <a:gd name="T5" fmla="*/ 344 h 344"/>
                  <a:gd name="T6" fmla="*/ 0 w 1264"/>
                  <a:gd name="T7" fmla="*/ 37 h 344"/>
                  <a:gd name="T8" fmla="*/ 45 w 1264"/>
                  <a:gd name="T9" fmla="*/ 0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4"/>
                  <a:gd name="T16" fmla="*/ 0 h 344"/>
                  <a:gd name="T17" fmla="*/ 1264 w 12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4" h="344">
                    <a:moveTo>
                      <a:pt x="45" y="0"/>
                    </a:moveTo>
                    <a:lnTo>
                      <a:pt x="1264" y="287"/>
                    </a:lnTo>
                    <a:lnTo>
                      <a:pt x="1224" y="344"/>
                    </a:lnTo>
                    <a:lnTo>
                      <a:pt x="0" y="3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84"/>
              <p:cNvSpPr>
                <a:spLocks/>
              </p:cNvSpPr>
              <p:nvPr/>
            </p:nvSpPr>
            <p:spPr bwMode="auto">
              <a:xfrm>
                <a:off x="8243" y="4989"/>
                <a:ext cx="48" cy="19"/>
              </a:xfrm>
              <a:custGeom>
                <a:avLst/>
                <a:gdLst>
                  <a:gd name="T0" fmla="*/ 18 w 190"/>
                  <a:gd name="T1" fmla="*/ 1 h 79"/>
                  <a:gd name="T2" fmla="*/ 23 w 190"/>
                  <a:gd name="T3" fmla="*/ 1 h 79"/>
                  <a:gd name="T4" fmla="*/ 40 w 190"/>
                  <a:gd name="T5" fmla="*/ 0 h 79"/>
                  <a:gd name="T6" fmla="*/ 62 w 190"/>
                  <a:gd name="T7" fmla="*/ 0 h 79"/>
                  <a:gd name="T8" fmla="*/ 90 w 190"/>
                  <a:gd name="T9" fmla="*/ 3 h 79"/>
                  <a:gd name="T10" fmla="*/ 120 w 190"/>
                  <a:gd name="T11" fmla="*/ 8 h 79"/>
                  <a:gd name="T12" fmla="*/ 148 w 190"/>
                  <a:gd name="T13" fmla="*/ 18 h 79"/>
                  <a:gd name="T14" fmla="*/ 173 w 190"/>
                  <a:gd name="T15" fmla="*/ 34 h 79"/>
                  <a:gd name="T16" fmla="*/ 190 w 190"/>
                  <a:gd name="T17" fmla="*/ 57 h 79"/>
                  <a:gd name="T18" fmla="*/ 190 w 190"/>
                  <a:gd name="T19" fmla="*/ 58 h 79"/>
                  <a:gd name="T20" fmla="*/ 190 w 190"/>
                  <a:gd name="T21" fmla="*/ 62 h 79"/>
                  <a:gd name="T22" fmla="*/ 189 w 190"/>
                  <a:gd name="T23" fmla="*/ 68 h 79"/>
                  <a:gd name="T24" fmla="*/ 187 w 190"/>
                  <a:gd name="T25" fmla="*/ 74 h 79"/>
                  <a:gd name="T26" fmla="*/ 181 w 190"/>
                  <a:gd name="T27" fmla="*/ 78 h 79"/>
                  <a:gd name="T28" fmla="*/ 173 w 190"/>
                  <a:gd name="T29" fmla="*/ 79 h 79"/>
                  <a:gd name="T30" fmla="*/ 160 w 190"/>
                  <a:gd name="T31" fmla="*/ 78 h 79"/>
                  <a:gd name="T32" fmla="*/ 143 w 190"/>
                  <a:gd name="T33" fmla="*/ 71 h 79"/>
                  <a:gd name="T34" fmla="*/ 143 w 190"/>
                  <a:gd name="T35" fmla="*/ 69 h 79"/>
                  <a:gd name="T36" fmla="*/ 142 w 190"/>
                  <a:gd name="T37" fmla="*/ 65 h 79"/>
                  <a:gd name="T38" fmla="*/ 139 w 190"/>
                  <a:gd name="T39" fmla="*/ 58 h 79"/>
                  <a:gd name="T40" fmla="*/ 130 w 190"/>
                  <a:gd name="T41" fmla="*/ 50 h 79"/>
                  <a:gd name="T42" fmla="*/ 116 w 190"/>
                  <a:gd name="T43" fmla="*/ 42 h 79"/>
                  <a:gd name="T44" fmla="*/ 94 w 190"/>
                  <a:gd name="T45" fmla="*/ 35 h 79"/>
                  <a:gd name="T46" fmla="*/ 63 w 190"/>
                  <a:gd name="T47" fmla="*/ 32 h 79"/>
                  <a:gd name="T48" fmla="*/ 22 w 190"/>
                  <a:gd name="T49" fmla="*/ 32 h 79"/>
                  <a:gd name="T50" fmla="*/ 20 w 190"/>
                  <a:gd name="T51" fmla="*/ 32 h 79"/>
                  <a:gd name="T52" fmla="*/ 15 w 190"/>
                  <a:gd name="T53" fmla="*/ 30 h 79"/>
                  <a:gd name="T54" fmla="*/ 9 w 190"/>
                  <a:gd name="T55" fmla="*/ 27 h 79"/>
                  <a:gd name="T56" fmla="*/ 5 w 190"/>
                  <a:gd name="T57" fmla="*/ 24 h 79"/>
                  <a:gd name="T58" fmla="*/ 0 w 190"/>
                  <a:gd name="T59" fmla="*/ 19 h 79"/>
                  <a:gd name="T60" fmla="*/ 0 w 190"/>
                  <a:gd name="T61" fmla="*/ 15 h 79"/>
                  <a:gd name="T62" fmla="*/ 6 w 190"/>
                  <a:gd name="T63" fmla="*/ 8 h 79"/>
                  <a:gd name="T64" fmla="*/ 18 w 190"/>
                  <a:gd name="T65" fmla="*/ 1 h 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0"/>
                  <a:gd name="T100" fmla="*/ 0 h 79"/>
                  <a:gd name="T101" fmla="*/ 190 w 190"/>
                  <a:gd name="T102" fmla="*/ 79 h 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0" h="79">
                    <a:moveTo>
                      <a:pt x="18" y="1"/>
                    </a:moveTo>
                    <a:lnTo>
                      <a:pt x="23" y="1"/>
                    </a:lnTo>
                    <a:lnTo>
                      <a:pt x="40" y="0"/>
                    </a:lnTo>
                    <a:lnTo>
                      <a:pt x="62" y="0"/>
                    </a:lnTo>
                    <a:lnTo>
                      <a:pt x="90" y="3"/>
                    </a:lnTo>
                    <a:lnTo>
                      <a:pt x="120" y="8"/>
                    </a:lnTo>
                    <a:lnTo>
                      <a:pt x="148" y="18"/>
                    </a:lnTo>
                    <a:lnTo>
                      <a:pt x="173" y="34"/>
                    </a:lnTo>
                    <a:lnTo>
                      <a:pt x="190" y="57"/>
                    </a:lnTo>
                    <a:lnTo>
                      <a:pt x="190" y="58"/>
                    </a:lnTo>
                    <a:lnTo>
                      <a:pt x="190" y="62"/>
                    </a:lnTo>
                    <a:lnTo>
                      <a:pt x="189" y="68"/>
                    </a:lnTo>
                    <a:lnTo>
                      <a:pt x="187" y="74"/>
                    </a:lnTo>
                    <a:lnTo>
                      <a:pt x="181" y="78"/>
                    </a:lnTo>
                    <a:lnTo>
                      <a:pt x="173" y="79"/>
                    </a:lnTo>
                    <a:lnTo>
                      <a:pt x="160" y="78"/>
                    </a:lnTo>
                    <a:lnTo>
                      <a:pt x="143" y="71"/>
                    </a:lnTo>
                    <a:lnTo>
                      <a:pt x="143" y="69"/>
                    </a:lnTo>
                    <a:lnTo>
                      <a:pt x="142" y="65"/>
                    </a:lnTo>
                    <a:lnTo>
                      <a:pt x="139" y="58"/>
                    </a:lnTo>
                    <a:lnTo>
                      <a:pt x="130" y="50"/>
                    </a:lnTo>
                    <a:lnTo>
                      <a:pt x="116" y="42"/>
                    </a:lnTo>
                    <a:lnTo>
                      <a:pt x="94" y="35"/>
                    </a:lnTo>
                    <a:lnTo>
                      <a:pt x="63" y="32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15" y="30"/>
                    </a:lnTo>
                    <a:lnTo>
                      <a:pt x="9" y="27"/>
                    </a:lnTo>
                    <a:lnTo>
                      <a:pt x="5" y="24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6" y="8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5" name="Freeform 85"/>
              <p:cNvSpPr>
                <a:spLocks/>
              </p:cNvSpPr>
              <p:nvPr/>
            </p:nvSpPr>
            <p:spPr bwMode="auto">
              <a:xfrm>
                <a:off x="8246" y="5003"/>
                <a:ext cx="27" cy="15"/>
              </a:xfrm>
              <a:custGeom>
                <a:avLst/>
                <a:gdLst>
                  <a:gd name="T0" fmla="*/ 43 w 107"/>
                  <a:gd name="T1" fmla="*/ 58 h 63"/>
                  <a:gd name="T2" fmla="*/ 54 w 107"/>
                  <a:gd name="T3" fmla="*/ 61 h 63"/>
                  <a:gd name="T4" fmla="*/ 64 w 107"/>
                  <a:gd name="T5" fmla="*/ 63 h 63"/>
                  <a:gd name="T6" fmla="*/ 74 w 107"/>
                  <a:gd name="T7" fmla="*/ 63 h 63"/>
                  <a:gd name="T8" fmla="*/ 83 w 107"/>
                  <a:gd name="T9" fmla="*/ 63 h 63"/>
                  <a:gd name="T10" fmla="*/ 91 w 107"/>
                  <a:gd name="T11" fmla="*/ 61 h 63"/>
                  <a:gd name="T12" fmla="*/ 97 w 107"/>
                  <a:gd name="T13" fmla="*/ 57 h 63"/>
                  <a:gd name="T14" fmla="*/ 102 w 107"/>
                  <a:gd name="T15" fmla="*/ 54 h 63"/>
                  <a:gd name="T16" fmla="*/ 106 w 107"/>
                  <a:gd name="T17" fmla="*/ 48 h 63"/>
                  <a:gd name="T18" fmla="*/ 107 w 107"/>
                  <a:gd name="T19" fmla="*/ 43 h 63"/>
                  <a:gd name="T20" fmla="*/ 106 w 107"/>
                  <a:gd name="T21" fmla="*/ 37 h 63"/>
                  <a:gd name="T22" fmla="*/ 102 w 107"/>
                  <a:gd name="T23" fmla="*/ 30 h 63"/>
                  <a:gd name="T24" fmla="*/ 97 w 107"/>
                  <a:gd name="T25" fmla="*/ 24 h 63"/>
                  <a:gd name="T26" fmla="*/ 90 w 107"/>
                  <a:gd name="T27" fmla="*/ 19 h 63"/>
                  <a:gd name="T28" fmla="*/ 82 w 107"/>
                  <a:gd name="T29" fmla="*/ 13 h 63"/>
                  <a:gd name="T30" fmla="*/ 74 w 107"/>
                  <a:gd name="T31" fmla="*/ 9 h 63"/>
                  <a:gd name="T32" fmla="*/ 63 w 107"/>
                  <a:gd name="T33" fmla="*/ 4 h 63"/>
                  <a:gd name="T34" fmla="*/ 53 w 107"/>
                  <a:gd name="T35" fmla="*/ 2 h 63"/>
                  <a:gd name="T36" fmla="*/ 42 w 107"/>
                  <a:gd name="T37" fmla="*/ 0 h 63"/>
                  <a:gd name="T38" fmla="*/ 32 w 107"/>
                  <a:gd name="T39" fmla="*/ 0 h 63"/>
                  <a:gd name="T40" fmla="*/ 23 w 107"/>
                  <a:gd name="T41" fmla="*/ 1 h 63"/>
                  <a:gd name="T42" fmla="*/ 15 w 107"/>
                  <a:gd name="T43" fmla="*/ 2 h 63"/>
                  <a:gd name="T44" fmla="*/ 8 w 107"/>
                  <a:gd name="T45" fmla="*/ 5 h 63"/>
                  <a:gd name="T46" fmla="*/ 3 w 107"/>
                  <a:gd name="T47" fmla="*/ 10 h 63"/>
                  <a:gd name="T48" fmla="*/ 1 w 107"/>
                  <a:gd name="T49" fmla="*/ 14 h 63"/>
                  <a:gd name="T50" fmla="*/ 0 w 107"/>
                  <a:gd name="T51" fmla="*/ 20 h 63"/>
                  <a:gd name="T52" fmla="*/ 1 w 107"/>
                  <a:gd name="T53" fmla="*/ 26 h 63"/>
                  <a:gd name="T54" fmla="*/ 5 w 107"/>
                  <a:gd name="T55" fmla="*/ 32 h 63"/>
                  <a:gd name="T56" fmla="*/ 9 w 107"/>
                  <a:gd name="T57" fmla="*/ 38 h 63"/>
                  <a:gd name="T58" fmla="*/ 16 w 107"/>
                  <a:gd name="T59" fmla="*/ 44 h 63"/>
                  <a:gd name="T60" fmla="*/ 25 w 107"/>
                  <a:gd name="T61" fmla="*/ 49 h 63"/>
                  <a:gd name="T62" fmla="*/ 33 w 107"/>
                  <a:gd name="T63" fmla="*/ 54 h 63"/>
                  <a:gd name="T64" fmla="*/ 43 w 107"/>
                  <a:gd name="T65" fmla="*/ 58 h 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63"/>
                  <a:gd name="T101" fmla="*/ 107 w 107"/>
                  <a:gd name="T102" fmla="*/ 63 h 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63">
                    <a:moveTo>
                      <a:pt x="43" y="58"/>
                    </a:moveTo>
                    <a:lnTo>
                      <a:pt x="54" y="61"/>
                    </a:lnTo>
                    <a:lnTo>
                      <a:pt x="64" y="63"/>
                    </a:lnTo>
                    <a:lnTo>
                      <a:pt x="74" y="63"/>
                    </a:lnTo>
                    <a:lnTo>
                      <a:pt x="83" y="63"/>
                    </a:lnTo>
                    <a:lnTo>
                      <a:pt x="91" y="61"/>
                    </a:lnTo>
                    <a:lnTo>
                      <a:pt x="97" y="57"/>
                    </a:lnTo>
                    <a:lnTo>
                      <a:pt x="102" y="54"/>
                    </a:lnTo>
                    <a:lnTo>
                      <a:pt x="106" y="48"/>
                    </a:lnTo>
                    <a:lnTo>
                      <a:pt x="107" y="43"/>
                    </a:lnTo>
                    <a:lnTo>
                      <a:pt x="106" y="37"/>
                    </a:lnTo>
                    <a:lnTo>
                      <a:pt x="102" y="30"/>
                    </a:lnTo>
                    <a:lnTo>
                      <a:pt x="97" y="24"/>
                    </a:lnTo>
                    <a:lnTo>
                      <a:pt x="90" y="19"/>
                    </a:lnTo>
                    <a:lnTo>
                      <a:pt x="82" y="13"/>
                    </a:lnTo>
                    <a:lnTo>
                      <a:pt x="74" y="9"/>
                    </a:lnTo>
                    <a:lnTo>
                      <a:pt x="63" y="4"/>
                    </a:lnTo>
                    <a:lnTo>
                      <a:pt x="53" y="2"/>
                    </a:lnTo>
                    <a:lnTo>
                      <a:pt x="4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9" y="38"/>
                    </a:lnTo>
                    <a:lnTo>
                      <a:pt x="16" y="44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43" y="5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6" name="Freeform 86"/>
              <p:cNvSpPr>
                <a:spLocks/>
              </p:cNvSpPr>
              <p:nvPr/>
            </p:nvSpPr>
            <p:spPr bwMode="auto">
              <a:xfrm>
                <a:off x="8113" y="4974"/>
                <a:ext cx="367" cy="131"/>
              </a:xfrm>
              <a:custGeom>
                <a:avLst/>
                <a:gdLst>
                  <a:gd name="T0" fmla="*/ 1466 w 1469"/>
                  <a:gd name="T1" fmla="*/ 407 h 525"/>
                  <a:gd name="T2" fmla="*/ 1446 w 1469"/>
                  <a:gd name="T3" fmla="*/ 405 h 525"/>
                  <a:gd name="T4" fmla="*/ 1408 w 1469"/>
                  <a:gd name="T5" fmla="*/ 400 h 525"/>
                  <a:gd name="T6" fmla="*/ 1353 w 1469"/>
                  <a:gd name="T7" fmla="*/ 393 h 525"/>
                  <a:gd name="T8" fmla="*/ 1285 w 1469"/>
                  <a:gd name="T9" fmla="*/ 383 h 525"/>
                  <a:gd name="T10" fmla="*/ 1203 w 1469"/>
                  <a:gd name="T11" fmla="*/ 370 h 525"/>
                  <a:gd name="T12" fmla="*/ 1110 w 1469"/>
                  <a:gd name="T13" fmla="*/ 354 h 525"/>
                  <a:gd name="T14" fmla="*/ 1008 w 1469"/>
                  <a:gd name="T15" fmla="*/ 335 h 525"/>
                  <a:gd name="T16" fmla="*/ 898 w 1469"/>
                  <a:gd name="T17" fmla="*/ 311 h 525"/>
                  <a:gd name="T18" fmla="*/ 782 w 1469"/>
                  <a:gd name="T19" fmla="*/ 284 h 525"/>
                  <a:gd name="T20" fmla="*/ 663 w 1469"/>
                  <a:gd name="T21" fmla="*/ 253 h 525"/>
                  <a:gd name="T22" fmla="*/ 541 w 1469"/>
                  <a:gd name="T23" fmla="*/ 217 h 525"/>
                  <a:gd name="T24" fmla="*/ 417 w 1469"/>
                  <a:gd name="T25" fmla="*/ 178 h 525"/>
                  <a:gd name="T26" fmla="*/ 296 w 1469"/>
                  <a:gd name="T27" fmla="*/ 133 h 525"/>
                  <a:gd name="T28" fmla="*/ 178 w 1469"/>
                  <a:gd name="T29" fmla="*/ 84 h 525"/>
                  <a:gd name="T30" fmla="*/ 64 w 1469"/>
                  <a:gd name="T31" fmla="*/ 29 h 525"/>
                  <a:gd name="T32" fmla="*/ 7 w 1469"/>
                  <a:gd name="T33" fmla="*/ 4 h 525"/>
                  <a:gd name="T34" fmla="*/ 3 w 1469"/>
                  <a:gd name="T35" fmla="*/ 33 h 525"/>
                  <a:gd name="T36" fmla="*/ 0 w 1469"/>
                  <a:gd name="T37" fmla="*/ 79 h 525"/>
                  <a:gd name="T38" fmla="*/ 10 w 1469"/>
                  <a:gd name="T39" fmla="*/ 125 h 525"/>
                  <a:gd name="T40" fmla="*/ 23 w 1469"/>
                  <a:gd name="T41" fmla="*/ 144 h 525"/>
                  <a:gd name="T42" fmla="*/ 33 w 1469"/>
                  <a:gd name="T43" fmla="*/ 150 h 525"/>
                  <a:gd name="T44" fmla="*/ 54 w 1469"/>
                  <a:gd name="T45" fmla="*/ 161 h 525"/>
                  <a:gd name="T46" fmla="*/ 86 w 1469"/>
                  <a:gd name="T47" fmla="*/ 177 h 525"/>
                  <a:gd name="T48" fmla="*/ 128 w 1469"/>
                  <a:gd name="T49" fmla="*/ 197 h 525"/>
                  <a:gd name="T50" fmla="*/ 182 w 1469"/>
                  <a:gd name="T51" fmla="*/ 221 h 525"/>
                  <a:gd name="T52" fmla="*/ 247 w 1469"/>
                  <a:gd name="T53" fmla="*/ 248 h 525"/>
                  <a:gd name="T54" fmla="*/ 322 w 1469"/>
                  <a:gd name="T55" fmla="*/ 277 h 525"/>
                  <a:gd name="T56" fmla="*/ 410 w 1469"/>
                  <a:gd name="T57" fmla="*/ 308 h 525"/>
                  <a:gd name="T58" fmla="*/ 508 w 1469"/>
                  <a:gd name="T59" fmla="*/ 339 h 525"/>
                  <a:gd name="T60" fmla="*/ 618 w 1469"/>
                  <a:gd name="T61" fmla="*/ 371 h 525"/>
                  <a:gd name="T62" fmla="*/ 740 w 1469"/>
                  <a:gd name="T63" fmla="*/ 402 h 525"/>
                  <a:gd name="T64" fmla="*/ 874 w 1469"/>
                  <a:gd name="T65" fmla="*/ 433 h 525"/>
                  <a:gd name="T66" fmla="*/ 1018 w 1469"/>
                  <a:gd name="T67" fmla="*/ 462 h 525"/>
                  <a:gd name="T68" fmla="*/ 1176 w 1469"/>
                  <a:gd name="T69" fmla="*/ 490 h 525"/>
                  <a:gd name="T70" fmla="*/ 1346 w 1469"/>
                  <a:gd name="T71" fmla="*/ 514 h 525"/>
                  <a:gd name="T72" fmla="*/ 1436 w 1469"/>
                  <a:gd name="T73" fmla="*/ 523 h 525"/>
                  <a:gd name="T74" fmla="*/ 1447 w 1469"/>
                  <a:gd name="T75" fmla="*/ 506 h 525"/>
                  <a:gd name="T76" fmla="*/ 1461 w 1469"/>
                  <a:gd name="T77" fmla="*/ 474 h 525"/>
                  <a:gd name="T78" fmla="*/ 1469 w 1469"/>
                  <a:gd name="T79" fmla="*/ 432 h 5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9"/>
                  <a:gd name="T121" fmla="*/ 0 h 525"/>
                  <a:gd name="T122" fmla="*/ 1469 w 1469"/>
                  <a:gd name="T123" fmla="*/ 525 h 5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9" h="525">
                    <a:moveTo>
                      <a:pt x="1468" y="407"/>
                    </a:moveTo>
                    <a:lnTo>
                      <a:pt x="1466" y="407"/>
                    </a:lnTo>
                    <a:lnTo>
                      <a:pt x="1458" y="406"/>
                    </a:lnTo>
                    <a:lnTo>
                      <a:pt x="1446" y="405"/>
                    </a:lnTo>
                    <a:lnTo>
                      <a:pt x="1429" y="402"/>
                    </a:lnTo>
                    <a:lnTo>
                      <a:pt x="1408" y="400"/>
                    </a:lnTo>
                    <a:lnTo>
                      <a:pt x="1382" y="397"/>
                    </a:lnTo>
                    <a:lnTo>
                      <a:pt x="1353" y="393"/>
                    </a:lnTo>
                    <a:lnTo>
                      <a:pt x="1321" y="389"/>
                    </a:lnTo>
                    <a:lnTo>
                      <a:pt x="1285" y="383"/>
                    </a:lnTo>
                    <a:lnTo>
                      <a:pt x="1245" y="376"/>
                    </a:lnTo>
                    <a:lnTo>
                      <a:pt x="1203" y="370"/>
                    </a:lnTo>
                    <a:lnTo>
                      <a:pt x="1158" y="363"/>
                    </a:lnTo>
                    <a:lnTo>
                      <a:pt x="1110" y="354"/>
                    </a:lnTo>
                    <a:lnTo>
                      <a:pt x="1060" y="345"/>
                    </a:lnTo>
                    <a:lnTo>
                      <a:pt x="1008" y="335"/>
                    </a:lnTo>
                    <a:lnTo>
                      <a:pt x="954" y="323"/>
                    </a:lnTo>
                    <a:lnTo>
                      <a:pt x="898" y="311"/>
                    </a:lnTo>
                    <a:lnTo>
                      <a:pt x="841" y="299"/>
                    </a:lnTo>
                    <a:lnTo>
                      <a:pt x="782" y="284"/>
                    </a:lnTo>
                    <a:lnTo>
                      <a:pt x="723" y="269"/>
                    </a:lnTo>
                    <a:lnTo>
                      <a:pt x="663" y="253"/>
                    </a:lnTo>
                    <a:lnTo>
                      <a:pt x="602" y="236"/>
                    </a:lnTo>
                    <a:lnTo>
                      <a:pt x="541" y="217"/>
                    </a:lnTo>
                    <a:lnTo>
                      <a:pt x="480" y="198"/>
                    </a:lnTo>
                    <a:lnTo>
                      <a:pt x="417" y="178"/>
                    </a:lnTo>
                    <a:lnTo>
                      <a:pt x="356" y="156"/>
                    </a:lnTo>
                    <a:lnTo>
                      <a:pt x="296" y="133"/>
                    </a:lnTo>
                    <a:lnTo>
                      <a:pt x="236" y="109"/>
                    </a:lnTo>
                    <a:lnTo>
                      <a:pt x="178" y="84"/>
                    </a:lnTo>
                    <a:lnTo>
                      <a:pt x="120" y="57"/>
                    </a:lnTo>
                    <a:lnTo>
                      <a:pt x="64" y="29"/>
                    </a:lnTo>
                    <a:lnTo>
                      <a:pt x="9" y="0"/>
                    </a:lnTo>
                    <a:lnTo>
                      <a:pt x="7" y="4"/>
                    </a:lnTo>
                    <a:lnTo>
                      <a:pt x="5" y="15"/>
                    </a:lnTo>
                    <a:lnTo>
                      <a:pt x="3" y="33"/>
                    </a:lnTo>
                    <a:lnTo>
                      <a:pt x="0" y="55"/>
                    </a:lnTo>
                    <a:lnTo>
                      <a:pt x="0" y="79"/>
                    </a:lnTo>
                    <a:lnTo>
                      <a:pt x="3" y="102"/>
                    </a:lnTo>
                    <a:lnTo>
                      <a:pt x="10" y="125"/>
                    </a:lnTo>
                    <a:lnTo>
                      <a:pt x="22" y="143"/>
                    </a:lnTo>
                    <a:lnTo>
                      <a:pt x="23" y="144"/>
                    </a:lnTo>
                    <a:lnTo>
                      <a:pt x="26" y="146"/>
                    </a:lnTo>
                    <a:lnTo>
                      <a:pt x="33" y="150"/>
                    </a:lnTo>
                    <a:lnTo>
                      <a:pt x="43" y="154"/>
                    </a:lnTo>
                    <a:lnTo>
                      <a:pt x="54" y="161"/>
                    </a:lnTo>
                    <a:lnTo>
                      <a:pt x="69" y="169"/>
                    </a:lnTo>
                    <a:lnTo>
                      <a:pt x="86" y="177"/>
                    </a:lnTo>
                    <a:lnTo>
                      <a:pt x="106" y="187"/>
                    </a:lnTo>
                    <a:lnTo>
                      <a:pt x="128" y="197"/>
                    </a:lnTo>
                    <a:lnTo>
                      <a:pt x="154" y="208"/>
                    </a:lnTo>
                    <a:lnTo>
                      <a:pt x="182" y="221"/>
                    </a:lnTo>
                    <a:lnTo>
                      <a:pt x="213" y="234"/>
                    </a:lnTo>
                    <a:lnTo>
                      <a:pt x="247" y="248"/>
                    </a:lnTo>
                    <a:lnTo>
                      <a:pt x="283" y="262"/>
                    </a:lnTo>
                    <a:lnTo>
                      <a:pt x="322" y="277"/>
                    </a:lnTo>
                    <a:lnTo>
                      <a:pt x="364" y="292"/>
                    </a:lnTo>
                    <a:lnTo>
                      <a:pt x="410" y="308"/>
                    </a:lnTo>
                    <a:lnTo>
                      <a:pt x="457" y="323"/>
                    </a:lnTo>
                    <a:lnTo>
                      <a:pt x="508" y="339"/>
                    </a:lnTo>
                    <a:lnTo>
                      <a:pt x="562" y="355"/>
                    </a:lnTo>
                    <a:lnTo>
                      <a:pt x="618" y="371"/>
                    </a:lnTo>
                    <a:lnTo>
                      <a:pt x="678" y="387"/>
                    </a:lnTo>
                    <a:lnTo>
                      <a:pt x="740" y="402"/>
                    </a:lnTo>
                    <a:lnTo>
                      <a:pt x="805" y="418"/>
                    </a:lnTo>
                    <a:lnTo>
                      <a:pt x="874" y="433"/>
                    </a:lnTo>
                    <a:lnTo>
                      <a:pt x="945" y="449"/>
                    </a:lnTo>
                    <a:lnTo>
                      <a:pt x="1018" y="462"/>
                    </a:lnTo>
                    <a:lnTo>
                      <a:pt x="1096" y="477"/>
                    </a:lnTo>
                    <a:lnTo>
                      <a:pt x="1176" y="490"/>
                    </a:lnTo>
                    <a:lnTo>
                      <a:pt x="1259" y="503"/>
                    </a:lnTo>
                    <a:lnTo>
                      <a:pt x="1346" y="514"/>
                    </a:lnTo>
                    <a:lnTo>
                      <a:pt x="1435" y="525"/>
                    </a:lnTo>
                    <a:lnTo>
                      <a:pt x="1436" y="523"/>
                    </a:lnTo>
                    <a:lnTo>
                      <a:pt x="1441" y="516"/>
                    </a:lnTo>
                    <a:lnTo>
                      <a:pt x="1447" y="506"/>
                    </a:lnTo>
                    <a:lnTo>
                      <a:pt x="1454" y="491"/>
                    </a:lnTo>
                    <a:lnTo>
                      <a:pt x="1461" y="474"/>
                    </a:lnTo>
                    <a:lnTo>
                      <a:pt x="1466" y="454"/>
                    </a:lnTo>
                    <a:lnTo>
                      <a:pt x="1469" y="432"/>
                    </a:lnTo>
                    <a:lnTo>
                      <a:pt x="1468" y="407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7" name="Freeform 87"/>
              <p:cNvSpPr>
                <a:spLocks/>
              </p:cNvSpPr>
              <p:nvPr/>
            </p:nvSpPr>
            <p:spPr bwMode="auto">
              <a:xfrm>
                <a:off x="8253" y="4846"/>
                <a:ext cx="42" cy="29"/>
              </a:xfrm>
              <a:custGeom>
                <a:avLst/>
                <a:gdLst>
                  <a:gd name="T0" fmla="*/ 53 w 170"/>
                  <a:gd name="T1" fmla="*/ 0 h 120"/>
                  <a:gd name="T2" fmla="*/ 49 w 170"/>
                  <a:gd name="T3" fmla="*/ 0 h 120"/>
                  <a:gd name="T4" fmla="*/ 41 w 170"/>
                  <a:gd name="T5" fmla="*/ 3 h 120"/>
                  <a:gd name="T6" fmla="*/ 30 w 170"/>
                  <a:gd name="T7" fmla="*/ 7 h 120"/>
                  <a:gd name="T8" fmla="*/ 17 w 170"/>
                  <a:gd name="T9" fmla="*/ 15 h 120"/>
                  <a:gd name="T10" fmla="*/ 7 w 170"/>
                  <a:gd name="T11" fmla="*/ 26 h 120"/>
                  <a:gd name="T12" fmla="*/ 1 w 170"/>
                  <a:gd name="T13" fmla="*/ 43 h 120"/>
                  <a:gd name="T14" fmla="*/ 0 w 170"/>
                  <a:gd name="T15" fmla="*/ 65 h 120"/>
                  <a:gd name="T16" fmla="*/ 7 w 170"/>
                  <a:gd name="T17" fmla="*/ 94 h 120"/>
                  <a:gd name="T18" fmla="*/ 98 w 170"/>
                  <a:gd name="T19" fmla="*/ 120 h 120"/>
                  <a:gd name="T20" fmla="*/ 97 w 170"/>
                  <a:gd name="T21" fmla="*/ 114 h 120"/>
                  <a:gd name="T22" fmla="*/ 97 w 170"/>
                  <a:gd name="T23" fmla="*/ 102 h 120"/>
                  <a:gd name="T24" fmla="*/ 97 w 170"/>
                  <a:gd name="T25" fmla="*/ 84 h 120"/>
                  <a:gd name="T26" fmla="*/ 101 w 170"/>
                  <a:gd name="T27" fmla="*/ 64 h 120"/>
                  <a:gd name="T28" fmla="*/ 108 w 170"/>
                  <a:gd name="T29" fmla="*/ 44 h 120"/>
                  <a:gd name="T30" fmla="*/ 121 w 170"/>
                  <a:gd name="T31" fmla="*/ 30 h 120"/>
                  <a:gd name="T32" fmla="*/ 141 w 170"/>
                  <a:gd name="T33" fmla="*/ 22 h 120"/>
                  <a:gd name="T34" fmla="*/ 170 w 170"/>
                  <a:gd name="T35" fmla="*/ 25 h 120"/>
                  <a:gd name="T36" fmla="*/ 53 w 170"/>
                  <a:gd name="T37" fmla="*/ 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20"/>
                  <a:gd name="T59" fmla="*/ 170 w 170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20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30" y="7"/>
                    </a:lnTo>
                    <a:lnTo>
                      <a:pt x="17" y="15"/>
                    </a:lnTo>
                    <a:lnTo>
                      <a:pt x="7" y="26"/>
                    </a:lnTo>
                    <a:lnTo>
                      <a:pt x="1" y="43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8" y="120"/>
                    </a:lnTo>
                    <a:lnTo>
                      <a:pt x="97" y="114"/>
                    </a:lnTo>
                    <a:lnTo>
                      <a:pt x="97" y="102"/>
                    </a:lnTo>
                    <a:lnTo>
                      <a:pt x="97" y="84"/>
                    </a:lnTo>
                    <a:lnTo>
                      <a:pt x="101" y="64"/>
                    </a:lnTo>
                    <a:lnTo>
                      <a:pt x="108" y="44"/>
                    </a:lnTo>
                    <a:lnTo>
                      <a:pt x="121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8" name="Freeform 88"/>
              <p:cNvSpPr>
                <a:spLocks/>
              </p:cNvSpPr>
              <p:nvPr/>
            </p:nvSpPr>
            <p:spPr bwMode="auto">
              <a:xfrm>
                <a:off x="8494" y="4901"/>
                <a:ext cx="43" cy="29"/>
              </a:xfrm>
              <a:custGeom>
                <a:avLst/>
                <a:gdLst>
                  <a:gd name="T0" fmla="*/ 53 w 170"/>
                  <a:gd name="T1" fmla="*/ 0 h 119"/>
                  <a:gd name="T2" fmla="*/ 49 w 170"/>
                  <a:gd name="T3" fmla="*/ 0 h 119"/>
                  <a:gd name="T4" fmla="*/ 41 w 170"/>
                  <a:gd name="T5" fmla="*/ 3 h 119"/>
                  <a:gd name="T6" fmla="*/ 29 w 170"/>
                  <a:gd name="T7" fmla="*/ 7 h 119"/>
                  <a:gd name="T8" fmla="*/ 18 w 170"/>
                  <a:gd name="T9" fmla="*/ 14 h 119"/>
                  <a:gd name="T10" fmla="*/ 7 w 170"/>
                  <a:gd name="T11" fmla="*/ 25 h 119"/>
                  <a:gd name="T12" fmla="*/ 0 w 170"/>
                  <a:gd name="T13" fmla="*/ 42 h 119"/>
                  <a:gd name="T14" fmla="*/ 0 w 170"/>
                  <a:gd name="T15" fmla="*/ 65 h 119"/>
                  <a:gd name="T16" fmla="*/ 7 w 170"/>
                  <a:gd name="T17" fmla="*/ 94 h 119"/>
                  <a:gd name="T18" fmla="*/ 97 w 170"/>
                  <a:gd name="T19" fmla="*/ 119 h 119"/>
                  <a:gd name="T20" fmla="*/ 96 w 170"/>
                  <a:gd name="T21" fmla="*/ 114 h 119"/>
                  <a:gd name="T22" fmla="*/ 96 w 170"/>
                  <a:gd name="T23" fmla="*/ 101 h 119"/>
                  <a:gd name="T24" fmla="*/ 96 w 170"/>
                  <a:gd name="T25" fmla="*/ 83 h 119"/>
                  <a:gd name="T26" fmla="*/ 100 w 170"/>
                  <a:gd name="T27" fmla="*/ 62 h 119"/>
                  <a:gd name="T28" fmla="*/ 107 w 170"/>
                  <a:gd name="T29" fmla="*/ 44 h 119"/>
                  <a:gd name="T30" fmla="*/ 120 w 170"/>
                  <a:gd name="T31" fmla="*/ 30 h 119"/>
                  <a:gd name="T32" fmla="*/ 141 w 170"/>
                  <a:gd name="T33" fmla="*/ 22 h 119"/>
                  <a:gd name="T34" fmla="*/ 170 w 170"/>
                  <a:gd name="T35" fmla="*/ 25 h 119"/>
                  <a:gd name="T36" fmla="*/ 53 w 170"/>
                  <a:gd name="T37" fmla="*/ 0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0"/>
                  <a:gd name="T58" fmla="*/ 0 h 119"/>
                  <a:gd name="T59" fmla="*/ 170 w 170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0" h="119">
                    <a:moveTo>
                      <a:pt x="53" y="0"/>
                    </a:moveTo>
                    <a:lnTo>
                      <a:pt x="49" y="0"/>
                    </a:lnTo>
                    <a:lnTo>
                      <a:pt x="41" y="3"/>
                    </a:lnTo>
                    <a:lnTo>
                      <a:pt x="29" y="7"/>
                    </a:lnTo>
                    <a:lnTo>
                      <a:pt x="18" y="14"/>
                    </a:lnTo>
                    <a:lnTo>
                      <a:pt x="7" y="25"/>
                    </a:lnTo>
                    <a:lnTo>
                      <a:pt x="0" y="42"/>
                    </a:lnTo>
                    <a:lnTo>
                      <a:pt x="0" y="65"/>
                    </a:lnTo>
                    <a:lnTo>
                      <a:pt x="7" y="94"/>
                    </a:lnTo>
                    <a:lnTo>
                      <a:pt x="97" y="119"/>
                    </a:lnTo>
                    <a:lnTo>
                      <a:pt x="96" y="114"/>
                    </a:lnTo>
                    <a:lnTo>
                      <a:pt x="96" y="101"/>
                    </a:lnTo>
                    <a:lnTo>
                      <a:pt x="96" y="83"/>
                    </a:lnTo>
                    <a:lnTo>
                      <a:pt x="100" y="62"/>
                    </a:lnTo>
                    <a:lnTo>
                      <a:pt x="107" y="44"/>
                    </a:lnTo>
                    <a:lnTo>
                      <a:pt x="120" y="30"/>
                    </a:lnTo>
                    <a:lnTo>
                      <a:pt x="141" y="22"/>
                    </a:lnTo>
                    <a:lnTo>
                      <a:pt x="170" y="2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9" name="Freeform 89"/>
              <p:cNvSpPr>
                <a:spLocks/>
              </p:cNvSpPr>
              <p:nvPr/>
            </p:nvSpPr>
            <p:spPr bwMode="auto">
              <a:xfrm>
                <a:off x="8299" y="4855"/>
                <a:ext cx="182" cy="50"/>
              </a:xfrm>
              <a:custGeom>
                <a:avLst/>
                <a:gdLst>
                  <a:gd name="T0" fmla="*/ 0 w 730"/>
                  <a:gd name="T1" fmla="*/ 44 h 200"/>
                  <a:gd name="T2" fmla="*/ 697 w 730"/>
                  <a:gd name="T3" fmla="*/ 200 h 200"/>
                  <a:gd name="T4" fmla="*/ 730 w 730"/>
                  <a:gd name="T5" fmla="*/ 156 h 200"/>
                  <a:gd name="T6" fmla="*/ 33 w 730"/>
                  <a:gd name="T7" fmla="*/ 0 h 200"/>
                  <a:gd name="T8" fmla="*/ 0 w 730"/>
                  <a:gd name="T9" fmla="*/ 44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0"/>
                  <a:gd name="T16" fmla="*/ 0 h 200"/>
                  <a:gd name="T17" fmla="*/ 730 w 730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0" h="200">
                    <a:moveTo>
                      <a:pt x="0" y="44"/>
                    </a:moveTo>
                    <a:lnTo>
                      <a:pt x="697" y="200"/>
                    </a:lnTo>
                    <a:lnTo>
                      <a:pt x="730" y="156"/>
                    </a:lnTo>
                    <a:lnTo>
                      <a:pt x="33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0" name="Freeform 90"/>
              <p:cNvSpPr>
                <a:spLocks/>
              </p:cNvSpPr>
              <p:nvPr/>
            </p:nvSpPr>
            <p:spPr bwMode="auto">
              <a:xfrm>
                <a:off x="8297" y="4875"/>
                <a:ext cx="176" cy="47"/>
              </a:xfrm>
              <a:custGeom>
                <a:avLst/>
                <a:gdLst>
                  <a:gd name="T0" fmla="*/ 0 w 703"/>
                  <a:gd name="T1" fmla="*/ 30 h 187"/>
                  <a:gd name="T2" fmla="*/ 696 w 703"/>
                  <a:gd name="T3" fmla="*/ 187 h 187"/>
                  <a:gd name="T4" fmla="*/ 703 w 703"/>
                  <a:gd name="T5" fmla="*/ 157 h 187"/>
                  <a:gd name="T6" fmla="*/ 6 w 703"/>
                  <a:gd name="T7" fmla="*/ 0 h 187"/>
                  <a:gd name="T8" fmla="*/ 0 w 703"/>
                  <a:gd name="T9" fmla="*/ 30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3"/>
                  <a:gd name="T16" fmla="*/ 0 h 187"/>
                  <a:gd name="T17" fmla="*/ 703 w 703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3" h="187">
                    <a:moveTo>
                      <a:pt x="0" y="30"/>
                    </a:moveTo>
                    <a:lnTo>
                      <a:pt x="696" y="187"/>
                    </a:lnTo>
                    <a:lnTo>
                      <a:pt x="703" y="157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1" name="Freeform 91"/>
              <p:cNvSpPr>
                <a:spLocks/>
              </p:cNvSpPr>
              <p:nvPr/>
            </p:nvSpPr>
            <p:spPr bwMode="auto">
              <a:xfrm>
                <a:off x="8486" y="4969"/>
                <a:ext cx="106" cy="127"/>
              </a:xfrm>
              <a:custGeom>
                <a:avLst/>
                <a:gdLst>
                  <a:gd name="T0" fmla="*/ 0 w 424"/>
                  <a:gd name="T1" fmla="*/ 508 h 508"/>
                  <a:gd name="T2" fmla="*/ 86 w 424"/>
                  <a:gd name="T3" fmla="*/ 388 h 508"/>
                  <a:gd name="T4" fmla="*/ 124 w 424"/>
                  <a:gd name="T5" fmla="*/ 388 h 508"/>
                  <a:gd name="T6" fmla="*/ 424 w 424"/>
                  <a:gd name="T7" fmla="*/ 0 h 508"/>
                  <a:gd name="T8" fmla="*/ 130 w 424"/>
                  <a:gd name="T9" fmla="*/ 282 h 508"/>
                  <a:gd name="T10" fmla="*/ 66 w 424"/>
                  <a:gd name="T11" fmla="*/ 289 h 508"/>
                  <a:gd name="T12" fmla="*/ 0 w 424"/>
                  <a:gd name="T13" fmla="*/ 358 h 508"/>
                  <a:gd name="T14" fmla="*/ 0 w 424"/>
                  <a:gd name="T15" fmla="*/ 508 h 5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4"/>
                  <a:gd name="T25" fmla="*/ 0 h 508"/>
                  <a:gd name="T26" fmla="*/ 424 w 424"/>
                  <a:gd name="T27" fmla="*/ 508 h 5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4" h="508">
                    <a:moveTo>
                      <a:pt x="0" y="508"/>
                    </a:moveTo>
                    <a:lnTo>
                      <a:pt x="86" y="388"/>
                    </a:lnTo>
                    <a:lnTo>
                      <a:pt x="124" y="388"/>
                    </a:lnTo>
                    <a:lnTo>
                      <a:pt x="424" y="0"/>
                    </a:lnTo>
                    <a:lnTo>
                      <a:pt x="130" y="282"/>
                    </a:lnTo>
                    <a:lnTo>
                      <a:pt x="66" y="289"/>
                    </a:lnTo>
                    <a:lnTo>
                      <a:pt x="0" y="358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2" name="Freeform 92"/>
              <p:cNvSpPr>
                <a:spLocks/>
              </p:cNvSpPr>
              <p:nvPr/>
            </p:nvSpPr>
            <p:spPr bwMode="auto">
              <a:xfrm>
                <a:off x="8312" y="4637"/>
                <a:ext cx="296" cy="61"/>
              </a:xfrm>
              <a:custGeom>
                <a:avLst/>
                <a:gdLst>
                  <a:gd name="T0" fmla="*/ 0 w 1186"/>
                  <a:gd name="T1" fmla="*/ 0 h 245"/>
                  <a:gd name="T2" fmla="*/ 1186 w 1186"/>
                  <a:gd name="T3" fmla="*/ 245 h 245"/>
                  <a:gd name="T4" fmla="*/ 1184 w 1186"/>
                  <a:gd name="T5" fmla="*/ 244 h 245"/>
                  <a:gd name="T6" fmla="*/ 1180 w 1186"/>
                  <a:gd name="T7" fmla="*/ 242 h 245"/>
                  <a:gd name="T8" fmla="*/ 1172 w 1186"/>
                  <a:gd name="T9" fmla="*/ 239 h 245"/>
                  <a:gd name="T10" fmla="*/ 1161 w 1186"/>
                  <a:gd name="T11" fmla="*/ 233 h 245"/>
                  <a:gd name="T12" fmla="*/ 1147 w 1186"/>
                  <a:gd name="T13" fmla="*/ 228 h 245"/>
                  <a:gd name="T14" fmla="*/ 1130 w 1186"/>
                  <a:gd name="T15" fmla="*/ 222 h 245"/>
                  <a:gd name="T16" fmla="*/ 1112 w 1186"/>
                  <a:gd name="T17" fmla="*/ 214 h 245"/>
                  <a:gd name="T18" fmla="*/ 1091 w 1186"/>
                  <a:gd name="T19" fmla="*/ 205 h 245"/>
                  <a:gd name="T20" fmla="*/ 1066 w 1186"/>
                  <a:gd name="T21" fmla="*/ 196 h 245"/>
                  <a:gd name="T22" fmla="*/ 1039 w 1186"/>
                  <a:gd name="T23" fmla="*/ 187 h 245"/>
                  <a:gd name="T24" fmla="*/ 1010 w 1186"/>
                  <a:gd name="T25" fmla="*/ 177 h 245"/>
                  <a:gd name="T26" fmla="*/ 979 w 1186"/>
                  <a:gd name="T27" fmla="*/ 166 h 245"/>
                  <a:gd name="T28" fmla="*/ 945 w 1186"/>
                  <a:gd name="T29" fmla="*/ 154 h 245"/>
                  <a:gd name="T30" fmla="*/ 910 w 1186"/>
                  <a:gd name="T31" fmla="*/ 143 h 245"/>
                  <a:gd name="T32" fmla="*/ 871 w 1186"/>
                  <a:gd name="T33" fmla="*/ 132 h 245"/>
                  <a:gd name="T34" fmla="*/ 832 w 1186"/>
                  <a:gd name="T35" fmla="*/ 121 h 245"/>
                  <a:gd name="T36" fmla="*/ 790 w 1186"/>
                  <a:gd name="T37" fmla="*/ 108 h 245"/>
                  <a:gd name="T38" fmla="*/ 747 w 1186"/>
                  <a:gd name="T39" fmla="*/ 97 h 245"/>
                  <a:gd name="T40" fmla="*/ 702 w 1186"/>
                  <a:gd name="T41" fmla="*/ 86 h 245"/>
                  <a:gd name="T42" fmla="*/ 655 w 1186"/>
                  <a:gd name="T43" fmla="*/ 74 h 245"/>
                  <a:gd name="T44" fmla="*/ 607 w 1186"/>
                  <a:gd name="T45" fmla="*/ 64 h 245"/>
                  <a:gd name="T46" fmla="*/ 557 w 1186"/>
                  <a:gd name="T47" fmla="*/ 54 h 245"/>
                  <a:gd name="T48" fmla="*/ 506 w 1186"/>
                  <a:gd name="T49" fmla="*/ 45 h 245"/>
                  <a:gd name="T50" fmla="*/ 454 w 1186"/>
                  <a:gd name="T51" fmla="*/ 36 h 245"/>
                  <a:gd name="T52" fmla="*/ 400 w 1186"/>
                  <a:gd name="T53" fmla="*/ 28 h 245"/>
                  <a:gd name="T54" fmla="*/ 346 w 1186"/>
                  <a:gd name="T55" fmla="*/ 20 h 245"/>
                  <a:gd name="T56" fmla="*/ 290 w 1186"/>
                  <a:gd name="T57" fmla="*/ 15 h 245"/>
                  <a:gd name="T58" fmla="*/ 233 w 1186"/>
                  <a:gd name="T59" fmla="*/ 9 h 245"/>
                  <a:gd name="T60" fmla="*/ 176 w 1186"/>
                  <a:gd name="T61" fmla="*/ 4 h 245"/>
                  <a:gd name="T62" fmla="*/ 118 w 1186"/>
                  <a:gd name="T63" fmla="*/ 2 h 245"/>
                  <a:gd name="T64" fmla="*/ 60 w 1186"/>
                  <a:gd name="T65" fmla="*/ 0 h 245"/>
                  <a:gd name="T66" fmla="*/ 0 w 1186"/>
                  <a:gd name="T67" fmla="*/ 0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86"/>
                  <a:gd name="T103" fmla="*/ 0 h 245"/>
                  <a:gd name="T104" fmla="*/ 1186 w 1186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86" h="245">
                    <a:moveTo>
                      <a:pt x="0" y="0"/>
                    </a:moveTo>
                    <a:lnTo>
                      <a:pt x="1186" y="245"/>
                    </a:lnTo>
                    <a:lnTo>
                      <a:pt x="1184" y="244"/>
                    </a:lnTo>
                    <a:lnTo>
                      <a:pt x="1180" y="242"/>
                    </a:lnTo>
                    <a:lnTo>
                      <a:pt x="1172" y="239"/>
                    </a:lnTo>
                    <a:lnTo>
                      <a:pt x="1161" y="233"/>
                    </a:lnTo>
                    <a:lnTo>
                      <a:pt x="1147" y="228"/>
                    </a:lnTo>
                    <a:lnTo>
                      <a:pt x="1130" y="222"/>
                    </a:lnTo>
                    <a:lnTo>
                      <a:pt x="1112" y="214"/>
                    </a:lnTo>
                    <a:lnTo>
                      <a:pt x="1091" y="205"/>
                    </a:lnTo>
                    <a:lnTo>
                      <a:pt x="1066" y="196"/>
                    </a:lnTo>
                    <a:lnTo>
                      <a:pt x="1039" y="187"/>
                    </a:lnTo>
                    <a:lnTo>
                      <a:pt x="1010" y="177"/>
                    </a:lnTo>
                    <a:lnTo>
                      <a:pt x="979" y="166"/>
                    </a:lnTo>
                    <a:lnTo>
                      <a:pt x="945" y="154"/>
                    </a:lnTo>
                    <a:lnTo>
                      <a:pt x="910" y="143"/>
                    </a:lnTo>
                    <a:lnTo>
                      <a:pt x="871" y="132"/>
                    </a:lnTo>
                    <a:lnTo>
                      <a:pt x="832" y="121"/>
                    </a:lnTo>
                    <a:lnTo>
                      <a:pt x="790" y="108"/>
                    </a:lnTo>
                    <a:lnTo>
                      <a:pt x="747" y="97"/>
                    </a:lnTo>
                    <a:lnTo>
                      <a:pt x="702" y="86"/>
                    </a:lnTo>
                    <a:lnTo>
                      <a:pt x="655" y="74"/>
                    </a:lnTo>
                    <a:lnTo>
                      <a:pt x="607" y="64"/>
                    </a:lnTo>
                    <a:lnTo>
                      <a:pt x="557" y="54"/>
                    </a:lnTo>
                    <a:lnTo>
                      <a:pt x="506" y="45"/>
                    </a:lnTo>
                    <a:lnTo>
                      <a:pt x="454" y="36"/>
                    </a:lnTo>
                    <a:lnTo>
                      <a:pt x="400" y="28"/>
                    </a:lnTo>
                    <a:lnTo>
                      <a:pt x="346" y="20"/>
                    </a:lnTo>
                    <a:lnTo>
                      <a:pt x="290" y="15"/>
                    </a:lnTo>
                    <a:lnTo>
                      <a:pt x="233" y="9"/>
                    </a:lnTo>
                    <a:lnTo>
                      <a:pt x="176" y="4"/>
                    </a:lnTo>
                    <a:lnTo>
                      <a:pt x="118" y="2"/>
                    </a:lnTo>
                    <a:lnTo>
                      <a:pt x="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3" name="Freeform 93"/>
              <p:cNvSpPr>
                <a:spLocks/>
              </p:cNvSpPr>
              <p:nvPr/>
            </p:nvSpPr>
            <p:spPr bwMode="auto">
              <a:xfrm>
                <a:off x="8250" y="4639"/>
                <a:ext cx="60" cy="185"/>
              </a:xfrm>
              <a:custGeom>
                <a:avLst/>
                <a:gdLst>
                  <a:gd name="T0" fmla="*/ 241 w 241"/>
                  <a:gd name="T1" fmla="*/ 0 h 738"/>
                  <a:gd name="T2" fmla="*/ 52 w 241"/>
                  <a:gd name="T3" fmla="*/ 738 h 738"/>
                  <a:gd name="T4" fmla="*/ 0 w 241"/>
                  <a:gd name="T5" fmla="*/ 726 h 738"/>
                  <a:gd name="T6" fmla="*/ 169 w 241"/>
                  <a:gd name="T7" fmla="*/ 0 h 738"/>
                  <a:gd name="T8" fmla="*/ 241 w 241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1"/>
                  <a:gd name="T16" fmla="*/ 0 h 738"/>
                  <a:gd name="T17" fmla="*/ 241 w 241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1" h="738">
                    <a:moveTo>
                      <a:pt x="241" y="0"/>
                    </a:moveTo>
                    <a:lnTo>
                      <a:pt x="52" y="738"/>
                    </a:lnTo>
                    <a:lnTo>
                      <a:pt x="0" y="726"/>
                    </a:lnTo>
                    <a:lnTo>
                      <a:pt x="169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2E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1501" name="Freeform 94"/>
          <p:cNvSpPr>
            <a:spLocks/>
          </p:cNvSpPr>
          <p:nvPr/>
        </p:nvSpPr>
        <p:spPr bwMode="auto">
          <a:xfrm>
            <a:off x="6413500" y="2708275"/>
            <a:ext cx="1838325" cy="1711325"/>
          </a:xfrm>
          <a:custGeom>
            <a:avLst/>
            <a:gdLst>
              <a:gd name="T0" fmla="*/ 4 w 2894"/>
              <a:gd name="T1" fmla="*/ 1331 h 2693"/>
              <a:gd name="T2" fmla="*/ 349 w 2894"/>
              <a:gd name="T3" fmla="*/ 509 h 2693"/>
              <a:gd name="T4" fmla="*/ 1384 w 2894"/>
              <a:gd name="T5" fmla="*/ 344 h 2693"/>
              <a:gd name="T6" fmla="*/ 2596 w 2894"/>
              <a:gd name="T7" fmla="*/ 170 h 2693"/>
              <a:gd name="T8" fmla="*/ 2884 w 2894"/>
              <a:gd name="T9" fmla="*/ 1364 h 2693"/>
              <a:gd name="T10" fmla="*/ 2659 w 2894"/>
              <a:gd name="T11" fmla="*/ 2144 h 2693"/>
              <a:gd name="T12" fmla="*/ 2104 w 2894"/>
              <a:gd name="T13" fmla="*/ 2504 h 2693"/>
              <a:gd name="T14" fmla="*/ 1639 w 2894"/>
              <a:gd name="T15" fmla="*/ 2579 h 2693"/>
              <a:gd name="T16" fmla="*/ 1044 w 2894"/>
              <a:gd name="T17" fmla="*/ 2630 h 2693"/>
              <a:gd name="T18" fmla="*/ 346 w 2894"/>
              <a:gd name="T19" fmla="*/ 2201 h 2693"/>
              <a:gd name="T20" fmla="*/ 4 w 2894"/>
              <a:gd name="T21" fmla="*/ 1331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94"/>
              <a:gd name="T34" fmla="*/ 0 h 2693"/>
              <a:gd name="T35" fmla="*/ 2894 w 2894"/>
              <a:gd name="T36" fmla="*/ 2693 h 26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502" name="Group 95"/>
          <p:cNvGrpSpPr>
            <a:grpSpLocks/>
          </p:cNvGrpSpPr>
          <p:nvPr/>
        </p:nvGrpSpPr>
        <p:grpSpPr bwMode="auto">
          <a:xfrm>
            <a:off x="6705600" y="3946525"/>
            <a:ext cx="501650" cy="233363"/>
            <a:chOff x="3600" y="219"/>
            <a:chExt cx="360" cy="175"/>
          </a:xfrm>
        </p:grpSpPr>
        <p:sp>
          <p:nvSpPr>
            <p:cNvPr id="19152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4" name="Rectangle 99"/>
            <p:cNvSpPr>
              <a:spLocks noChangeArrowheads="1"/>
            </p:cNvSpPr>
            <p:nvPr/>
          </p:nvSpPr>
          <p:spPr bwMode="auto">
            <a:xfrm>
              <a:off x="3603" y="284"/>
              <a:ext cx="231" cy="69"/>
            </a:xfrm>
            <a:prstGeom prst="rect">
              <a:avLst/>
            </a:prstGeom>
            <a:solidFill>
              <a:srgbClr val="CCC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152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152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153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152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152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2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1503" name="Line 109"/>
          <p:cNvSpPr>
            <a:spLocks noChangeShapeType="1"/>
          </p:cNvSpPr>
          <p:nvPr/>
        </p:nvSpPr>
        <p:spPr bwMode="auto">
          <a:xfrm>
            <a:off x="6735763" y="3775075"/>
            <a:ext cx="1333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4" name="Line 110"/>
          <p:cNvSpPr>
            <a:spLocks noChangeShapeType="1"/>
          </p:cNvSpPr>
          <p:nvPr/>
        </p:nvSpPr>
        <p:spPr bwMode="auto">
          <a:xfrm>
            <a:off x="6945313" y="3775075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Line 111"/>
          <p:cNvSpPr>
            <a:spLocks noChangeShapeType="1"/>
          </p:cNvSpPr>
          <p:nvPr/>
        </p:nvSpPr>
        <p:spPr bwMode="auto">
          <a:xfrm>
            <a:off x="7797800" y="3608388"/>
            <a:ext cx="0" cy="17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1506" name="Group 112"/>
          <p:cNvGrpSpPr>
            <a:grpSpLocks/>
          </p:cNvGrpSpPr>
          <p:nvPr/>
        </p:nvGrpSpPr>
        <p:grpSpPr bwMode="auto">
          <a:xfrm>
            <a:off x="7340600" y="3136900"/>
            <a:ext cx="914400" cy="590550"/>
            <a:chOff x="10665" y="3225"/>
            <a:chExt cx="1440" cy="930"/>
          </a:xfrm>
        </p:grpSpPr>
        <p:sp>
          <p:nvSpPr>
            <p:cNvPr id="191519" name="Oval 113"/>
            <p:cNvSpPr>
              <a:spLocks noChangeArrowheads="1"/>
            </p:cNvSpPr>
            <p:nvPr/>
          </p:nvSpPr>
          <p:spPr bwMode="auto">
            <a:xfrm>
              <a:off x="10665" y="3225"/>
              <a:ext cx="1440" cy="93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520" name="Group 114"/>
            <p:cNvGrpSpPr>
              <a:grpSpLocks/>
            </p:cNvGrpSpPr>
            <p:nvPr/>
          </p:nvGrpSpPr>
          <p:grpSpPr bwMode="auto">
            <a:xfrm>
              <a:off x="11031" y="3335"/>
              <a:ext cx="565" cy="643"/>
              <a:chOff x="2870" y="1518"/>
              <a:chExt cx="292" cy="320"/>
            </a:xfrm>
          </p:grpSpPr>
          <p:graphicFrame>
            <p:nvGraphicFramePr>
              <p:cNvPr id="191491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91491" r:id="rId4" imgW="819000" imgH="847800" progId="">
                  <p:embed/>
                </p:oleObj>
              </a:graphicData>
            </a:graphic>
          </p:graphicFrame>
          <p:graphicFrame>
            <p:nvGraphicFramePr>
              <p:cNvPr id="191492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91492" r:id="rId5" imgW="1266840" imgH="1200240" progId="">
                  <p:embed/>
                </p:oleObj>
              </a:graphicData>
            </a:graphic>
          </p:graphicFrame>
        </p:grpSp>
      </p:grpSp>
      <p:sp>
        <p:nvSpPr>
          <p:cNvPr id="191507" name="Freeform 117"/>
          <p:cNvSpPr>
            <a:spLocks/>
          </p:cNvSpPr>
          <p:nvPr/>
        </p:nvSpPr>
        <p:spPr bwMode="auto">
          <a:xfrm>
            <a:off x="3954463" y="3654425"/>
            <a:ext cx="2109787" cy="1250950"/>
          </a:xfrm>
          <a:custGeom>
            <a:avLst/>
            <a:gdLst>
              <a:gd name="T0" fmla="*/ 596 w 3324"/>
              <a:gd name="T1" fmla="*/ 15 h 1971"/>
              <a:gd name="T2" fmla="*/ 149 w 3324"/>
              <a:gd name="T3" fmla="*/ 330 h 1971"/>
              <a:gd name="T4" fmla="*/ 3 w 3324"/>
              <a:gd name="T5" fmla="*/ 1066 h 1971"/>
              <a:gd name="T6" fmla="*/ 168 w 3324"/>
              <a:gd name="T7" fmla="*/ 1606 h 1971"/>
              <a:gd name="T8" fmla="*/ 609 w 3324"/>
              <a:gd name="T9" fmla="*/ 1831 h 1971"/>
              <a:gd name="T10" fmla="*/ 1083 w 3324"/>
              <a:gd name="T11" fmla="*/ 1726 h 1971"/>
              <a:gd name="T12" fmla="*/ 1548 w 3324"/>
              <a:gd name="T13" fmla="*/ 1876 h 1971"/>
              <a:gd name="T14" fmla="*/ 2373 w 3324"/>
              <a:gd name="T15" fmla="*/ 1921 h 1971"/>
              <a:gd name="T16" fmla="*/ 3243 w 3324"/>
              <a:gd name="T17" fmla="*/ 1576 h 1971"/>
              <a:gd name="T18" fmla="*/ 2859 w 3324"/>
              <a:gd name="T19" fmla="*/ 935 h 1971"/>
              <a:gd name="T20" fmla="*/ 2714 w 3324"/>
              <a:gd name="T21" fmla="*/ 444 h 1971"/>
              <a:gd name="T22" fmla="*/ 1714 w 3324"/>
              <a:gd name="T23" fmla="*/ 242 h 1971"/>
              <a:gd name="T24" fmla="*/ 596 w 3324"/>
              <a:gd name="T25" fmla="*/ 15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24"/>
              <a:gd name="T40" fmla="*/ 0 h 1971"/>
              <a:gd name="T41" fmla="*/ 3324 w 3324"/>
              <a:gd name="T42" fmla="*/ 1971 h 197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508" name="Text Box 118"/>
          <p:cNvSpPr txBox="1">
            <a:spLocks noChangeArrowheads="1"/>
          </p:cNvSpPr>
          <p:nvPr/>
        </p:nvSpPr>
        <p:spPr bwMode="auto">
          <a:xfrm>
            <a:off x="4129088" y="3951288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wide area network</a:t>
            </a:r>
          </a:p>
        </p:txBody>
      </p:sp>
      <p:sp>
        <p:nvSpPr>
          <p:cNvPr id="191509" name="Freeform 119"/>
          <p:cNvSpPr>
            <a:spLocks/>
          </p:cNvSpPr>
          <p:nvPr/>
        </p:nvSpPr>
        <p:spPr bwMode="auto">
          <a:xfrm>
            <a:off x="3259138" y="5218113"/>
            <a:ext cx="2944812" cy="911225"/>
          </a:xfrm>
          <a:custGeom>
            <a:avLst/>
            <a:gdLst>
              <a:gd name="T0" fmla="*/ 339 w 4636"/>
              <a:gd name="T1" fmla="*/ 15 h 1435"/>
              <a:gd name="T2" fmla="*/ 189 w 4636"/>
              <a:gd name="T3" fmla="*/ 645 h 1435"/>
              <a:gd name="T4" fmla="*/ 804 w 4636"/>
              <a:gd name="T5" fmla="*/ 1260 h 1435"/>
              <a:gd name="T6" fmla="*/ 1959 w 4636"/>
              <a:gd name="T7" fmla="*/ 1425 h 1435"/>
              <a:gd name="T8" fmla="*/ 3519 w 4636"/>
              <a:gd name="T9" fmla="*/ 1320 h 1435"/>
              <a:gd name="T10" fmla="*/ 3924 w 4636"/>
              <a:gd name="T11" fmla="*/ 975 h 1435"/>
              <a:gd name="T12" fmla="*/ 4543 w 4636"/>
              <a:gd name="T13" fmla="*/ 769 h 1435"/>
              <a:gd name="T14" fmla="*/ 4249 w 4636"/>
              <a:gd name="T15" fmla="*/ 278 h 1435"/>
              <a:gd name="T16" fmla="*/ 2222 w 4636"/>
              <a:gd name="T17" fmla="*/ 76 h 1435"/>
              <a:gd name="T18" fmla="*/ 339 w 4636"/>
              <a:gd name="T19" fmla="*/ 15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36"/>
              <a:gd name="T31" fmla="*/ 0 h 1435"/>
              <a:gd name="T32" fmla="*/ 4636 w 4636"/>
              <a:gd name="T33" fmla="*/ 1435 h 14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/>
        </p:nvGraphicFramePr>
        <p:xfrm>
          <a:off x="4392613" y="5400675"/>
          <a:ext cx="415925" cy="317500"/>
        </p:xfrm>
        <a:graphic>
          <a:graphicData uri="http://schemas.openxmlformats.org/presentationml/2006/ole">
            <p:oleObj spid="_x0000_s191490" r:id="rId6" imgW="1305000" imgH="1085760" progId="">
              <p:embed/>
            </p:oleObj>
          </a:graphicData>
        </a:graphic>
      </p:graphicFrame>
      <p:sp>
        <p:nvSpPr>
          <p:cNvPr id="191510" name="Line 121"/>
          <p:cNvSpPr>
            <a:spLocks noChangeShapeType="1"/>
          </p:cNvSpPr>
          <p:nvPr/>
        </p:nvSpPr>
        <p:spPr bwMode="auto">
          <a:xfrm>
            <a:off x="4894263" y="2238375"/>
            <a:ext cx="2528887" cy="1087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1" name="Line 122"/>
          <p:cNvSpPr>
            <a:spLocks noChangeShapeType="1"/>
          </p:cNvSpPr>
          <p:nvPr/>
        </p:nvSpPr>
        <p:spPr bwMode="auto">
          <a:xfrm flipH="1" flipV="1">
            <a:off x="6916738" y="4244975"/>
            <a:ext cx="255587" cy="539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2" name="Line 123"/>
          <p:cNvSpPr>
            <a:spLocks noChangeShapeType="1"/>
          </p:cNvSpPr>
          <p:nvPr/>
        </p:nvSpPr>
        <p:spPr bwMode="auto">
          <a:xfrm flipH="1">
            <a:off x="7951788" y="2243138"/>
            <a:ext cx="215900" cy="779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3" name="Text Box 124"/>
          <p:cNvSpPr txBox="1">
            <a:spLocks noChangeArrowheads="1"/>
          </p:cNvSpPr>
          <p:nvPr/>
        </p:nvSpPr>
        <p:spPr bwMode="auto">
          <a:xfrm>
            <a:off x="5500688" y="1330325"/>
            <a:ext cx="3349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visited network:</a:t>
            </a:r>
            <a:r>
              <a:rPr lang="en-US" sz="2000"/>
              <a:t> network in which mobile currently resides </a:t>
            </a:r>
            <a:r>
              <a:rPr lang="en-US" sz="1600"/>
              <a:t>(e.g., 79.129.13/24)</a:t>
            </a:r>
          </a:p>
        </p:txBody>
      </p:sp>
      <p:sp>
        <p:nvSpPr>
          <p:cNvPr id="191514" name="Text Box 125"/>
          <p:cNvSpPr txBox="1">
            <a:spLocks noChangeArrowheads="1"/>
          </p:cNvSpPr>
          <p:nvPr/>
        </p:nvSpPr>
        <p:spPr bwMode="auto">
          <a:xfrm>
            <a:off x="1684338" y="1700213"/>
            <a:ext cx="367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Permanent address:</a:t>
            </a:r>
            <a:r>
              <a:rPr lang="en-US" sz="2000"/>
              <a:t> remains constant (</a:t>
            </a:r>
            <a:r>
              <a:rPr lang="en-US" sz="1600"/>
              <a:t>e.g., 128.119.40.186)</a:t>
            </a:r>
          </a:p>
        </p:txBody>
      </p:sp>
      <p:sp>
        <p:nvSpPr>
          <p:cNvPr id="191515" name="Text Box 126"/>
          <p:cNvSpPr txBox="1">
            <a:spLocks noChangeArrowheads="1"/>
          </p:cNvSpPr>
          <p:nvPr/>
        </p:nvSpPr>
        <p:spPr bwMode="auto">
          <a:xfrm>
            <a:off x="6396038" y="4740275"/>
            <a:ext cx="27479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foreign agent: </a:t>
            </a:r>
            <a:r>
              <a:rPr lang="en-US" sz="2000" i="1"/>
              <a:t>entity in visited network that performs mobility functions on behalf of mobile. </a:t>
            </a:r>
            <a:endParaRPr lang="en-US" sz="2000"/>
          </a:p>
        </p:txBody>
      </p:sp>
      <p:sp>
        <p:nvSpPr>
          <p:cNvPr id="191516" name="Line 127"/>
          <p:cNvSpPr>
            <a:spLocks noChangeShapeType="1"/>
          </p:cNvSpPr>
          <p:nvPr/>
        </p:nvSpPr>
        <p:spPr bwMode="auto">
          <a:xfrm>
            <a:off x="5073650" y="3130550"/>
            <a:ext cx="2393950" cy="3476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1517" name="Text Box 128"/>
          <p:cNvSpPr txBox="1">
            <a:spLocks noChangeArrowheads="1"/>
          </p:cNvSpPr>
          <p:nvPr/>
        </p:nvSpPr>
        <p:spPr bwMode="auto">
          <a:xfrm>
            <a:off x="496888" y="5605463"/>
            <a:ext cx="2747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0000"/>
                </a:solidFill>
              </a:rPr>
              <a:t>correspondent: </a:t>
            </a:r>
            <a:r>
              <a:rPr lang="en-US" sz="2000" i="1"/>
              <a:t>wants to communicate with mobile</a:t>
            </a:r>
            <a:endParaRPr lang="en-US" sz="2000"/>
          </a:p>
        </p:txBody>
      </p:sp>
      <p:sp>
        <p:nvSpPr>
          <p:cNvPr id="191518" name="Line 129"/>
          <p:cNvSpPr>
            <a:spLocks noChangeShapeType="1"/>
          </p:cNvSpPr>
          <p:nvPr/>
        </p:nvSpPr>
        <p:spPr bwMode="auto">
          <a:xfrm flipV="1">
            <a:off x="3209925" y="5621338"/>
            <a:ext cx="1169988" cy="311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3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1467AB00-D2AA-4209-A436-60557E730C45}" type="slidenum">
              <a:rPr lang="en-US"/>
              <a:pPr/>
              <a:t>97</a:t>
            </a:fld>
            <a:endParaRPr lang="en-US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How do </a:t>
            </a:r>
            <a:r>
              <a:rPr lang="en-US" sz="3200" i="1" smtClean="0"/>
              <a:t>you</a:t>
            </a:r>
            <a:r>
              <a:rPr lang="en-US" sz="3200" smtClean="0"/>
              <a:t> contact a mobile friend:</a:t>
            </a:r>
          </a:p>
        </p:txBody>
      </p:sp>
      <p:sp>
        <p:nvSpPr>
          <p:cNvPr id="193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546350"/>
            <a:ext cx="3824288" cy="2473325"/>
          </a:xfrm>
        </p:spPr>
        <p:txBody>
          <a:bodyPr/>
          <a:lstStyle/>
          <a:p>
            <a:r>
              <a:rPr lang="en-US" sz="2400" smtClean="0"/>
              <a:t>search all phone books?</a:t>
            </a:r>
          </a:p>
          <a:p>
            <a:r>
              <a:rPr lang="en-US" sz="2400" smtClean="0"/>
              <a:t>call her parents?</a:t>
            </a:r>
          </a:p>
          <a:p>
            <a:r>
              <a:rPr lang="en-US" sz="2400" smtClean="0"/>
              <a:t>expect her to let you know where he/she is?</a:t>
            </a:r>
          </a:p>
        </p:txBody>
      </p:sp>
      <p:pic>
        <p:nvPicPr>
          <p:cNvPr id="193542" name="Picture 4" descr="world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0825" y="3729038"/>
            <a:ext cx="4813300" cy="2489200"/>
          </a:xfrm>
          <a:noFill/>
        </p:spPr>
      </p:pic>
      <p:pic>
        <p:nvPicPr>
          <p:cNvPr id="193543" name="Picture 5" descr="Al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688" y="53546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4" name="Picture 6" descr="Bo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5275" y="3151188"/>
            <a:ext cx="6762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5" name="Text Box 7"/>
          <p:cNvSpPr txBox="1">
            <a:spLocks noChangeArrowheads="1"/>
          </p:cNvSpPr>
          <p:nvPr/>
        </p:nvSpPr>
        <p:spPr bwMode="auto">
          <a:xfrm>
            <a:off x="6381750" y="1616075"/>
            <a:ext cx="264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 wonder where Alice moved to?</a:t>
            </a:r>
            <a:endParaRPr lang="en-US" sz="2400">
              <a:latin typeface="Times New Roman" pitchFamily="-111" charset="0"/>
            </a:endParaRPr>
          </a:p>
        </p:txBody>
      </p:sp>
      <p:sp>
        <p:nvSpPr>
          <p:cNvPr id="193546" name="Oval 8"/>
          <p:cNvSpPr>
            <a:spLocks noChangeArrowheads="1"/>
          </p:cNvSpPr>
          <p:nvPr/>
        </p:nvSpPr>
        <p:spPr bwMode="auto">
          <a:xfrm>
            <a:off x="5975350" y="1528763"/>
            <a:ext cx="3168650" cy="9921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Oval 9"/>
          <p:cNvSpPr>
            <a:spLocks noChangeArrowheads="1"/>
          </p:cNvSpPr>
          <p:nvPr/>
        </p:nvSpPr>
        <p:spPr bwMode="auto">
          <a:xfrm>
            <a:off x="6473825" y="2420938"/>
            <a:ext cx="1387475" cy="2682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Oval 10"/>
          <p:cNvSpPr>
            <a:spLocks noChangeArrowheads="1"/>
          </p:cNvSpPr>
          <p:nvPr/>
        </p:nvSpPr>
        <p:spPr bwMode="auto">
          <a:xfrm>
            <a:off x="6405563" y="2760663"/>
            <a:ext cx="708025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49" name="Oval 11"/>
          <p:cNvSpPr>
            <a:spLocks noChangeArrowheads="1"/>
          </p:cNvSpPr>
          <p:nvPr/>
        </p:nvSpPr>
        <p:spPr bwMode="auto">
          <a:xfrm>
            <a:off x="6557963" y="2960688"/>
            <a:ext cx="280987" cy="95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50" name="Rectangle 12"/>
          <p:cNvSpPr>
            <a:spLocks noChangeArrowheads="1"/>
          </p:cNvSpPr>
          <p:nvPr/>
        </p:nvSpPr>
        <p:spPr bwMode="auto">
          <a:xfrm>
            <a:off x="417513" y="1720850"/>
            <a:ext cx="53228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/>
              <a:t>Consider friend frequently changing addresses, how do you find 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5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3A0E228C-C50F-40A9-9C66-28239095AE2A}" type="slidenum">
              <a:rPr lang="en-US"/>
              <a:pPr/>
              <a:t>98</a:t>
            </a:fld>
            <a:endParaRPr lang="en-US"/>
          </a:p>
        </p:txBody>
      </p:sp>
      <p:sp>
        <p:nvSpPr>
          <p:cNvPr id="195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5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Let routing handle it: </a:t>
            </a:r>
            <a:r>
              <a:rPr lang="en-US" sz="2400" smtClean="0"/>
              <a:t>routers advertise permanent address of mobile-nodes-in-residence via usual routing table exchange.</a:t>
            </a:r>
          </a:p>
          <a:p>
            <a:pPr lvl="1"/>
            <a:r>
              <a:rPr lang="en-US" smtClean="0"/>
              <a:t>routing tables indicate where each mobile located</a:t>
            </a:r>
          </a:p>
          <a:p>
            <a:pPr lvl="1"/>
            <a:r>
              <a:rPr lang="en-US" smtClean="0"/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6: Wireless and Mobile Networks</a:t>
            </a:r>
            <a:endParaRPr lang="en-US">
              <a:latin typeface="Times New Roman" pitchFamily="-111" charset="0"/>
            </a:endParaRPr>
          </a:p>
        </p:txBody>
      </p:sp>
      <p:sp>
        <p:nvSpPr>
          <p:cNvPr id="197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6-</a:t>
            </a:r>
            <a:fld id="{C6F10630-287A-4156-A998-568CF176B9D3}" type="slidenum">
              <a:rPr lang="en-US"/>
              <a:pPr/>
              <a:t>99</a:t>
            </a:fld>
            <a:endParaRPr lang="en-US"/>
          </a:p>
        </p:txBody>
      </p:sp>
      <p:sp>
        <p:nvSpPr>
          <p:cNvPr id="197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Mobility: approaches</a:t>
            </a:r>
          </a:p>
        </p:txBody>
      </p:sp>
      <p:sp>
        <p:nvSpPr>
          <p:cNvPr id="197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575" y="1571625"/>
            <a:ext cx="8107363" cy="4487863"/>
          </a:xfrm>
        </p:spPr>
        <p:txBody>
          <a:bodyPr/>
          <a:lstStyle/>
          <a:p>
            <a:r>
              <a:rPr lang="en-US" sz="2400" i="1" smtClean="0">
                <a:solidFill>
                  <a:schemeClr val="folHlink"/>
                </a:solidFill>
              </a:rPr>
              <a:t>Let routing handle it: </a:t>
            </a:r>
            <a:r>
              <a:rPr lang="en-US" sz="2400" smtClean="0">
                <a:solidFill>
                  <a:schemeClr val="folHlink"/>
                </a:solidFill>
              </a:rPr>
              <a:t>routers advertise permanent address of mobile-nodes-in-residence via usual routing table exchange.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routing tables indicate where each mobile located</a:t>
            </a:r>
          </a:p>
          <a:p>
            <a:pPr lvl="1"/>
            <a:r>
              <a:rPr lang="en-US" smtClean="0">
                <a:solidFill>
                  <a:schemeClr val="folHlink"/>
                </a:solidFill>
              </a:rPr>
              <a:t>no changes to end-systems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let end-systems handle it: 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indirect routing:</a:t>
            </a:r>
            <a:r>
              <a:rPr lang="en-US" smtClean="0"/>
              <a:t> communication from correspondent to mobile goes through home agent, then forwarded to remote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direct routing:</a:t>
            </a:r>
            <a:r>
              <a:rPr lang="en-US" smtClean="0"/>
              <a:t> correspondent gets foreign address of mobile, sends directly to mobile</a:t>
            </a:r>
          </a:p>
        </p:txBody>
      </p:sp>
      <p:sp>
        <p:nvSpPr>
          <p:cNvPr id="197638" name="Oval 4"/>
          <p:cNvSpPr>
            <a:spLocks noChangeArrowheads="1"/>
          </p:cNvSpPr>
          <p:nvPr/>
        </p:nvSpPr>
        <p:spPr bwMode="auto">
          <a:xfrm>
            <a:off x="3265488" y="1770063"/>
            <a:ext cx="1887537" cy="174307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5"/>
          <p:cNvSpPr>
            <a:spLocks noChangeShapeType="1"/>
          </p:cNvSpPr>
          <p:nvPr/>
        </p:nvSpPr>
        <p:spPr bwMode="auto">
          <a:xfrm>
            <a:off x="3700463" y="1944688"/>
            <a:ext cx="1133475" cy="13652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7640" name="Text Box 6"/>
          <p:cNvSpPr txBox="1">
            <a:spLocks noChangeArrowheads="1"/>
          </p:cNvSpPr>
          <p:nvPr/>
        </p:nvSpPr>
        <p:spPr bwMode="auto">
          <a:xfrm>
            <a:off x="3101975" y="1958975"/>
            <a:ext cx="227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not </a:t>
            </a:r>
          </a:p>
          <a:p>
            <a:pPr algn="ctr"/>
            <a:r>
              <a:rPr lang="en-US" sz="2000"/>
              <a:t>scalable</a:t>
            </a:r>
          </a:p>
          <a:p>
            <a:pPr algn="ctr"/>
            <a:r>
              <a:rPr lang="en-US" sz="2000"/>
              <a:t> to millions of</a:t>
            </a:r>
          </a:p>
          <a:p>
            <a:pPr algn="ctr"/>
            <a:r>
              <a:rPr lang="en-US" sz="2000"/>
              <a:t>  mobiles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9187</Words>
  <Application>Microsoft Macintosh PowerPoint</Application>
  <PresentationFormat>On-screen Show (4:3)</PresentationFormat>
  <Paragraphs>1881</Paragraphs>
  <Slides>135</Slides>
  <Notes>112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135</vt:i4>
      </vt:variant>
    </vt:vector>
  </HeadingPairs>
  <TitlesOfParts>
    <vt:vector size="139" baseType="lpstr">
      <vt:lpstr>Default Design</vt:lpstr>
      <vt:lpstr>Acrobat Document</vt:lpstr>
      <vt:lpstr>Clip</vt:lpstr>
      <vt:lpstr>Picture</vt:lpstr>
      <vt:lpstr>TCP over ATM:</vt:lpstr>
      <vt:lpstr>Slide 2</vt:lpstr>
      <vt:lpstr>Slide 3</vt:lpstr>
      <vt:lpstr>Slide 4</vt:lpstr>
      <vt:lpstr>Slide 5</vt:lpstr>
      <vt:lpstr>Slide 6</vt:lpstr>
      <vt:lpstr>Slide 7</vt:lpstr>
      <vt:lpstr>Chapter 6: Wireless and Mobile Networks</vt:lpstr>
      <vt:lpstr>Chapter 6 outline</vt:lpstr>
      <vt:lpstr>Elements of a wireless network</vt:lpstr>
      <vt:lpstr>Elements of a wireless network</vt:lpstr>
      <vt:lpstr>Elements of a wireless network</vt:lpstr>
      <vt:lpstr>Characteristics of selected wireless link  standards</vt:lpstr>
      <vt:lpstr>Elements of a wireless network</vt:lpstr>
      <vt:lpstr>Elements of a wireless network</vt:lpstr>
      <vt:lpstr>Wireless network taxonomy</vt:lpstr>
      <vt:lpstr>Wireless Communication Systems &amp; Networking</vt:lpstr>
      <vt:lpstr>Slide 18</vt:lpstr>
      <vt:lpstr>Wireless Link Characteristics (1)</vt:lpstr>
      <vt:lpstr>Wireless Link Characteristics (2)</vt:lpstr>
      <vt:lpstr>Wireless network characteristics</vt:lpstr>
      <vt:lpstr>Chapter 6 outline</vt:lpstr>
      <vt:lpstr>IEEE 802.11 Wireless LAN</vt:lpstr>
      <vt:lpstr>802.11 LAN architecture</vt:lpstr>
      <vt:lpstr>802.11: Channels, association</vt:lpstr>
      <vt:lpstr>802.11: passive/active scanning</vt:lpstr>
      <vt:lpstr>IEEE 802.11: multiple access</vt:lpstr>
      <vt:lpstr>IEEE 802.11 MAC Protocol: CSMA/CA</vt:lpstr>
      <vt:lpstr>Hidden Terminal Problem in WLANs</vt:lpstr>
      <vt:lpstr>Avoiding collisions: RTS/CTS</vt:lpstr>
      <vt:lpstr>Collision Avoidance: RTS-CTS exchange</vt:lpstr>
      <vt:lpstr>Slide 32</vt:lpstr>
      <vt:lpstr>802.11 frame: addressing</vt:lpstr>
      <vt:lpstr>Slide 34</vt:lpstr>
      <vt:lpstr>Slide 35</vt:lpstr>
      <vt:lpstr>Slide 36</vt:lpstr>
      <vt:lpstr>Slide 37</vt:lpstr>
      <vt:lpstr>Slide 38</vt:lpstr>
      <vt:lpstr>Slide 39</vt:lpstr>
      <vt:lpstr>Chapter 6 outline</vt:lpstr>
      <vt:lpstr>Slide 41</vt:lpstr>
      <vt:lpstr>Wireless Comm. Systems</vt:lpstr>
      <vt:lpstr>Slide 43</vt:lpstr>
      <vt:lpstr>Slide 44</vt:lpstr>
      <vt:lpstr>Cellular Comm./Networking Terminology</vt:lpstr>
      <vt:lpstr>Cellular Telephone Systems</vt:lpstr>
      <vt:lpstr>Slide 47</vt:lpstr>
      <vt:lpstr>Design concepts: The Cellular Concept and Frequency Re-use</vt:lpstr>
      <vt:lpstr>Slide 49</vt:lpstr>
      <vt:lpstr>Frequency Re-use</vt:lpstr>
      <vt:lpstr>Slide 51</vt:lpstr>
      <vt:lpstr>Analysis</vt:lpstr>
      <vt:lpstr>Slide 53</vt:lpstr>
      <vt:lpstr>Slide 54</vt:lpstr>
      <vt:lpstr>Channel assignment strategies</vt:lpstr>
      <vt:lpstr>Slide 56</vt:lpstr>
      <vt:lpstr>Hand-off strategies</vt:lpstr>
      <vt:lpstr>Slide 58</vt:lpstr>
      <vt:lpstr>Slide 59</vt:lpstr>
      <vt:lpstr>Slide 60</vt:lpstr>
      <vt:lpstr>Slide 61</vt:lpstr>
      <vt:lpstr>Interference in Cellular Networks</vt:lpstr>
      <vt:lpstr>Co-channel Interference</vt:lpstr>
      <vt:lpstr>Slide 64</vt:lpstr>
      <vt:lpstr>Slide 65</vt:lpstr>
      <vt:lpstr>Adjacent Channel Interference</vt:lpstr>
      <vt:lpstr>Slide 67</vt:lpstr>
      <vt:lpstr>Slide 68</vt:lpstr>
      <vt:lpstr>Multiple Access (MA) Techniques for Wireless Communications</vt:lpstr>
      <vt:lpstr>Slide 70</vt:lpstr>
      <vt:lpstr>Frequency Division Multiple Access (FDMA) </vt:lpstr>
      <vt:lpstr>Slide 72</vt:lpstr>
      <vt:lpstr>Time Division Multiple Access (TDMA)</vt:lpstr>
      <vt:lpstr>Spread Spectrum Multiple Access (SSMA)</vt:lpstr>
      <vt:lpstr>Spread Spectrum Multiple Access (SSMA)</vt:lpstr>
      <vt:lpstr>Slide 76</vt:lpstr>
      <vt:lpstr>Slide 77</vt:lpstr>
      <vt:lpstr>Code Division Multiple Access (CDMA)</vt:lpstr>
      <vt:lpstr>Slide 79</vt:lpstr>
      <vt:lpstr>Direct Sequence Spread Spectrum</vt:lpstr>
      <vt:lpstr>Slide 81</vt:lpstr>
      <vt:lpstr>Slide 82</vt:lpstr>
      <vt:lpstr>Slide 83</vt:lpstr>
      <vt:lpstr>Slide 84</vt:lpstr>
      <vt:lpstr>Space Division MA (SDMA)</vt:lpstr>
      <vt:lpstr>Hybrid Multiple Access Systems</vt:lpstr>
      <vt:lpstr>Slide 87</vt:lpstr>
      <vt:lpstr>Slide 88</vt:lpstr>
      <vt:lpstr>Cellular networks: the first hop</vt:lpstr>
      <vt:lpstr>Cellular standards: brief survey</vt:lpstr>
      <vt:lpstr>Cellular standards: brief survey</vt:lpstr>
      <vt:lpstr>Cellular standards: brief survey</vt:lpstr>
      <vt:lpstr>Chapter 6 outline</vt:lpstr>
      <vt:lpstr>What is mobility?</vt:lpstr>
      <vt:lpstr>Mobility: Vocabulary</vt:lpstr>
      <vt:lpstr>Mobility: more vocabulary</vt:lpstr>
      <vt:lpstr>How do you contact a mobile friend:</vt:lpstr>
      <vt:lpstr>Mobility: approaches</vt:lpstr>
      <vt:lpstr>Mobility: approaches</vt:lpstr>
      <vt:lpstr>Mobility: registration</vt:lpstr>
      <vt:lpstr>Mobility via Indirect Routing</vt:lpstr>
      <vt:lpstr>Indirect Routing: comments</vt:lpstr>
      <vt:lpstr>Indirect Routing: moving between networks</vt:lpstr>
      <vt:lpstr>Mobility via Direct Routing</vt:lpstr>
      <vt:lpstr>Mobility via Direct Routing: comments</vt:lpstr>
      <vt:lpstr>Accommodating mobility with direct routing</vt:lpstr>
      <vt:lpstr>Chapter 6 outline</vt:lpstr>
      <vt:lpstr>Mobile IP</vt:lpstr>
      <vt:lpstr>Mobile IP</vt:lpstr>
      <vt:lpstr>Mobile IP</vt:lpstr>
      <vt:lpstr>Slide 111</vt:lpstr>
      <vt:lpstr>Mobile IP: registration example</vt:lpstr>
      <vt:lpstr>Mobile IP: indirect routing</vt:lpstr>
      <vt:lpstr>Slide 114</vt:lpstr>
      <vt:lpstr>Slide 115</vt:lpstr>
      <vt:lpstr> Drawbacks of Mobile IP</vt:lpstr>
      <vt:lpstr>Suggested solutions</vt:lpstr>
      <vt:lpstr>Slide 118</vt:lpstr>
      <vt:lpstr>Slide 119</vt:lpstr>
      <vt:lpstr>Micro-Mobility</vt:lpstr>
      <vt:lpstr>Slide 121</vt:lpstr>
      <vt:lpstr>Slide 122</vt:lpstr>
      <vt:lpstr>Slide 123</vt:lpstr>
      <vt:lpstr>Handling mobility in cellular networks</vt:lpstr>
      <vt:lpstr>Slide 125</vt:lpstr>
      <vt:lpstr>Slide 126</vt:lpstr>
      <vt:lpstr>Slide 127</vt:lpstr>
      <vt:lpstr>Slide 128</vt:lpstr>
      <vt:lpstr>Slide 129</vt:lpstr>
      <vt:lpstr>Mobility: GSM versus Mobile IP</vt:lpstr>
      <vt:lpstr>Wireless, mobility: impact on higher layer protocols</vt:lpstr>
      <vt:lpstr>Chapter 6 Summary</vt:lpstr>
      <vt:lpstr>Code Division Multiple Access (CDMA)</vt:lpstr>
      <vt:lpstr>CDMA Encode/Decode</vt:lpstr>
      <vt:lpstr>CDMA: two-sender interference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slides, Computer Networking, 3rd edition</dc:title>
  <dc:creator>Jim Kurose and Keith Ross</dc:creator>
  <cp:lastModifiedBy>Ahmed Helmy</cp:lastModifiedBy>
  <cp:revision>232</cp:revision>
  <cp:lastPrinted>2000-10-23T11:49:35Z</cp:lastPrinted>
  <dcterms:created xsi:type="dcterms:W3CDTF">2015-11-03T04:23:39Z</dcterms:created>
  <dcterms:modified xsi:type="dcterms:W3CDTF">2015-11-03T05:19:35Z</dcterms:modified>
</cp:coreProperties>
</file>